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74" r:id="rId11"/>
    <p:sldId id="275" r:id="rId12"/>
    <p:sldId id="277" r:id="rId13"/>
    <p:sldId id="278" r:id="rId1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83" autoAdjust="0"/>
    <p:restoredTop sz="94660"/>
  </p:normalViewPr>
  <p:slideViewPr>
    <p:cSldViewPr>
      <p:cViewPr varScale="1">
        <p:scale>
          <a:sx n="83" d="100"/>
          <a:sy n="83" d="100"/>
        </p:scale>
        <p:origin x="864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E8CD0-5E01-45B1-9DC9-BABDFAAD4F63}" type="datetimeFigureOut">
              <a:rPr lang="fr-FR" smtClean="0"/>
              <a:pPr/>
              <a:t>13/12/2024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70728-869D-4FAD-8DD8-69AE2854547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E8CD0-5E01-45B1-9DC9-BABDFAAD4F63}" type="datetimeFigureOut">
              <a:rPr lang="fr-FR" smtClean="0"/>
              <a:pPr/>
              <a:t>13/12/2024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70728-869D-4FAD-8DD8-69AE2854547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E8CD0-5E01-45B1-9DC9-BABDFAAD4F63}" type="datetimeFigureOut">
              <a:rPr lang="fr-FR" smtClean="0"/>
              <a:pPr/>
              <a:t>13/12/2024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70728-869D-4FAD-8DD8-69AE2854547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E8CD0-5E01-45B1-9DC9-BABDFAAD4F63}" type="datetimeFigureOut">
              <a:rPr lang="fr-FR" smtClean="0"/>
              <a:pPr/>
              <a:t>13/12/2024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70728-869D-4FAD-8DD8-69AE2854547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E8CD0-5E01-45B1-9DC9-BABDFAAD4F63}" type="datetimeFigureOut">
              <a:rPr lang="fr-FR" smtClean="0"/>
              <a:pPr/>
              <a:t>13/12/2024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70728-869D-4FAD-8DD8-69AE2854547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E8CD0-5E01-45B1-9DC9-BABDFAAD4F63}" type="datetimeFigureOut">
              <a:rPr lang="fr-FR" smtClean="0"/>
              <a:pPr/>
              <a:t>13/12/2024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70728-869D-4FAD-8DD8-69AE2854547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E8CD0-5E01-45B1-9DC9-BABDFAAD4F63}" type="datetimeFigureOut">
              <a:rPr lang="fr-FR" smtClean="0"/>
              <a:pPr/>
              <a:t>13/12/2024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70728-869D-4FAD-8DD8-69AE2854547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E8CD0-5E01-45B1-9DC9-BABDFAAD4F63}" type="datetimeFigureOut">
              <a:rPr lang="fr-FR" smtClean="0"/>
              <a:pPr/>
              <a:t>13/12/2024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70728-869D-4FAD-8DD8-69AE2854547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E8CD0-5E01-45B1-9DC9-BABDFAAD4F63}" type="datetimeFigureOut">
              <a:rPr lang="fr-FR" smtClean="0"/>
              <a:pPr/>
              <a:t>13/12/2024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70728-869D-4FAD-8DD8-69AE2854547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E8CD0-5E01-45B1-9DC9-BABDFAAD4F63}" type="datetimeFigureOut">
              <a:rPr lang="fr-FR" smtClean="0"/>
              <a:pPr/>
              <a:t>13/12/2024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70728-869D-4FAD-8DD8-69AE2854547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E8CD0-5E01-45B1-9DC9-BABDFAAD4F63}" type="datetimeFigureOut">
              <a:rPr lang="fr-FR" smtClean="0"/>
              <a:pPr/>
              <a:t>13/12/2024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70728-869D-4FAD-8DD8-69AE2854547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9E8CD0-5E01-45B1-9DC9-BABDFAAD4F63}" type="datetimeFigureOut">
              <a:rPr lang="fr-FR" smtClean="0"/>
              <a:pPr/>
              <a:t>13/12/2024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270728-869D-4FAD-8DD8-69AE2854547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Image1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ransition spd="slow">
    <p:dissolve/>
    <p:sndAc>
      <p:stSnd>
        <p:snd r:embed="rId2" name="click.wav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5" name="Espace réservé pour une image  4" descr="20200306_134324.jpg"/>
          <p:cNvPicPr>
            <a:picLocks noGrp="1" noChangeAspect="1"/>
          </p:cNvPicPr>
          <p:nvPr>
            <p:ph type="pic" idx="1"/>
          </p:nvPr>
        </p:nvPicPr>
        <p:blipFill>
          <a:blip r:embed="rId3" cstate="print"/>
          <a:srcRect t="42" b="42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ctr" rtl="1"/>
            <a:r>
              <a:rPr lang="ar-DZ" sz="1800" b="1" dirty="0" smtClean="0"/>
              <a:t>أسباب </a:t>
            </a:r>
            <a:r>
              <a:rPr lang="ar-DZ" sz="1800" b="1" dirty="0" err="1" smtClean="0"/>
              <a:t>امراض</a:t>
            </a:r>
            <a:r>
              <a:rPr lang="ar-DZ" sz="1800" b="1" dirty="0" smtClean="0"/>
              <a:t> التخاطب </a:t>
            </a:r>
            <a:r>
              <a:rPr lang="ar-DZ" sz="1800" b="1" dirty="0" err="1" smtClean="0"/>
              <a:t>و</a:t>
            </a:r>
            <a:r>
              <a:rPr lang="ar-DZ" sz="1800" b="1" dirty="0" smtClean="0"/>
              <a:t> عيوب النطق : </a:t>
            </a:r>
          </a:p>
          <a:p>
            <a:pPr algn="ctr" rtl="1"/>
            <a:endParaRPr lang="ar-DZ" sz="1800" b="1" dirty="0" smtClean="0"/>
          </a:p>
          <a:p>
            <a:pPr algn="ctr" rtl="1"/>
            <a:r>
              <a:rPr lang="ar-DZ" sz="1800" dirty="0" smtClean="0"/>
              <a:t>1: عيوب ترجع العلة فيها </a:t>
            </a:r>
            <a:r>
              <a:rPr lang="ar-DZ" sz="1800" dirty="0" err="1" smtClean="0"/>
              <a:t>إالى</a:t>
            </a:r>
            <a:r>
              <a:rPr lang="ar-DZ" sz="1800" dirty="0" smtClean="0"/>
              <a:t> أسباب عضوية:</a:t>
            </a:r>
          </a:p>
          <a:p>
            <a:pPr algn="ctr" rtl="1"/>
            <a:endParaRPr lang="ar-DZ" sz="1800" dirty="0" smtClean="0"/>
          </a:p>
          <a:p>
            <a:pPr algn="ctr" rtl="1"/>
            <a:endParaRPr lang="ar-DZ" sz="1800" dirty="0" smtClean="0"/>
          </a:p>
          <a:p>
            <a:pPr algn="ctr" rtl="1"/>
            <a:endParaRPr lang="ar-DZ" sz="1800" dirty="0" smtClean="0"/>
          </a:p>
          <a:p>
            <a:pPr algn="ctr" rtl="1"/>
            <a:endParaRPr lang="ar-DZ" sz="1800" dirty="0" smtClean="0"/>
          </a:p>
          <a:p>
            <a:pPr algn="ctr" rtl="1"/>
            <a:endParaRPr lang="ar-DZ" sz="1800" dirty="0" smtClean="0"/>
          </a:p>
          <a:p>
            <a:pPr algn="ctr" rtl="1"/>
            <a:endParaRPr lang="ar-DZ" sz="1800" dirty="0" smtClean="0"/>
          </a:p>
          <a:p>
            <a:pPr algn="ctr" rtl="1"/>
            <a:endParaRPr lang="ar-DZ" sz="1800" dirty="0" smtClean="0"/>
          </a:p>
          <a:p>
            <a:pPr algn="ctr" rtl="1"/>
            <a:endParaRPr lang="ar-DZ" sz="1800" dirty="0" smtClean="0"/>
          </a:p>
          <a:p>
            <a:pPr algn="ctr" rtl="1"/>
            <a:endParaRPr lang="ar-DZ" sz="1800" dirty="0" smtClean="0"/>
          </a:p>
          <a:p>
            <a:pPr algn="ctr" rtl="1"/>
            <a:r>
              <a:rPr lang="ar-DZ" sz="1800" dirty="0" smtClean="0"/>
              <a:t>2:عيوب ترجع العلة فيها إلى أسباب نفسية.</a:t>
            </a:r>
          </a:p>
          <a:p>
            <a:pPr algn="ctr" rtl="1"/>
            <a:endParaRPr lang="ar-DZ" sz="1800" dirty="0" smtClean="0"/>
          </a:p>
          <a:p>
            <a:pPr algn="ctr" rtl="1"/>
            <a:r>
              <a:rPr lang="ar-DZ" sz="1800" dirty="0" smtClean="0"/>
              <a:t>3: عيوب ترجع العلة فيها إلى أسباب وظيفية.</a:t>
            </a:r>
          </a:p>
          <a:p>
            <a:pPr algn="ctr" rtl="1"/>
            <a:endParaRPr lang="ar-DZ" sz="1800" dirty="0" smtClean="0"/>
          </a:p>
          <a:p>
            <a:pPr algn="ctr" rtl="1"/>
            <a:r>
              <a:rPr lang="ar-DZ" sz="1800" dirty="0" smtClean="0"/>
              <a:t>4: عيوب ترجع العلة فيها إلى</a:t>
            </a:r>
            <a:r>
              <a:rPr lang="fr-FR" sz="1800" dirty="0" smtClean="0"/>
              <a:t> </a:t>
            </a:r>
            <a:r>
              <a:rPr lang="ar-DZ" sz="1800" dirty="0" smtClean="0"/>
              <a:t> عوامل أخرى.</a:t>
            </a:r>
            <a:endParaRPr lang="fr-FR" sz="1800" dirty="0"/>
          </a:p>
        </p:txBody>
      </p:sp>
      <p:cxnSp>
        <p:nvCxnSpPr>
          <p:cNvPr id="7" name="Connecteur droit avec flèche 6"/>
          <p:cNvCxnSpPr/>
          <p:nvPr/>
        </p:nvCxnSpPr>
        <p:spPr>
          <a:xfrm>
            <a:off x="6215074" y="1000108"/>
            <a:ext cx="571504" cy="50006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avec flèche 8"/>
          <p:cNvCxnSpPr/>
          <p:nvPr/>
        </p:nvCxnSpPr>
        <p:spPr>
          <a:xfrm rot="16200000" flipH="1">
            <a:off x="4858149" y="1214819"/>
            <a:ext cx="714380" cy="28495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avec flèche 12"/>
          <p:cNvCxnSpPr/>
          <p:nvPr/>
        </p:nvCxnSpPr>
        <p:spPr>
          <a:xfrm rot="5400000">
            <a:off x="3608381" y="1393017"/>
            <a:ext cx="713586" cy="7223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avec flèche 14"/>
          <p:cNvCxnSpPr/>
          <p:nvPr/>
        </p:nvCxnSpPr>
        <p:spPr>
          <a:xfrm rot="5400000">
            <a:off x="2393141" y="1107265"/>
            <a:ext cx="714380" cy="50006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Nuage 20"/>
          <p:cNvSpPr/>
          <p:nvPr/>
        </p:nvSpPr>
        <p:spPr>
          <a:xfrm>
            <a:off x="6929454" y="1500174"/>
            <a:ext cx="2000264" cy="1143008"/>
          </a:xfrm>
          <a:prstGeom prst="cloud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DZ" dirty="0" smtClean="0">
                <a:solidFill>
                  <a:schemeClr val="tx1"/>
                </a:solidFill>
              </a:rPr>
              <a:t>العيب في الجهاز الكلامي أو السمعي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22" name="Nuage 21"/>
          <p:cNvSpPr/>
          <p:nvPr/>
        </p:nvSpPr>
        <p:spPr>
          <a:xfrm>
            <a:off x="4786314" y="2214554"/>
            <a:ext cx="2214578" cy="1214446"/>
          </a:xfrm>
          <a:prstGeom prst="cloud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DZ" dirty="0" smtClean="0"/>
              <a:t>النقص في القدرة الفطرية العامة</a:t>
            </a:r>
            <a:endParaRPr lang="fr-FR" dirty="0"/>
          </a:p>
        </p:txBody>
      </p:sp>
      <p:sp>
        <p:nvSpPr>
          <p:cNvPr id="23" name="Nuage 22"/>
          <p:cNvSpPr/>
          <p:nvPr/>
        </p:nvSpPr>
        <p:spPr>
          <a:xfrm>
            <a:off x="2500298" y="2143116"/>
            <a:ext cx="2071702" cy="1285884"/>
          </a:xfrm>
          <a:prstGeom prst="cloud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DZ" dirty="0" smtClean="0"/>
              <a:t>اختلال الجهاز العصبي المركزي</a:t>
            </a:r>
            <a:endParaRPr lang="fr-FR" dirty="0"/>
          </a:p>
        </p:txBody>
      </p:sp>
      <p:sp>
        <p:nvSpPr>
          <p:cNvPr id="24" name="Nuage 23"/>
          <p:cNvSpPr/>
          <p:nvPr/>
        </p:nvSpPr>
        <p:spPr>
          <a:xfrm>
            <a:off x="214282" y="1643050"/>
            <a:ext cx="2071702" cy="1143008"/>
          </a:xfrm>
          <a:prstGeom prst="cloud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DZ" dirty="0" smtClean="0"/>
              <a:t>تشوه الأسنان </a:t>
            </a:r>
            <a:r>
              <a:rPr lang="ar-DZ" dirty="0" err="1" smtClean="0"/>
              <a:t>و</a:t>
            </a:r>
            <a:r>
              <a:rPr lang="ar-DZ" dirty="0" smtClean="0"/>
              <a:t> الضعف الجسمي العام</a:t>
            </a:r>
            <a:endParaRPr lang="fr-FR" dirty="0"/>
          </a:p>
        </p:txBody>
      </p:sp>
    </p:spTree>
  </p:cSld>
  <p:clrMapOvr>
    <a:masterClrMapping/>
  </p:clrMapOvr>
  <p:transition spd="slow">
    <p:wipe/>
    <p:sndAc>
      <p:stSnd>
        <p:snd r:embed="rId2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3" presetClass="emph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3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3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10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 tmFilter="0, 0; .2, .5; .8, .5; 1, 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250" autoRev="1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0" fill="hold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0" fill="hold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2000" fill="hold"/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000" fill="hold"/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 animBg="1"/>
      <p:bldP spid="23" grpId="0" animBg="1"/>
      <p:bldP spid="2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20200306_134324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36405" cy="6858000"/>
          </a:xfrm>
          <a:prstGeom prst="rect">
            <a:avLst/>
          </a:prstGeom>
        </p:spPr>
      </p:pic>
      <p:sp>
        <p:nvSpPr>
          <p:cNvPr id="5" name="Arrondir un rectangle avec un coin diagonal 4"/>
          <p:cNvSpPr/>
          <p:nvPr/>
        </p:nvSpPr>
        <p:spPr>
          <a:xfrm>
            <a:off x="5429256" y="1571612"/>
            <a:ext cx="2643206" cy="1285884"/>
          </a:xfrm>
          <a:prstGeom prst="round2Diag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b="1" dirty="0" smtClean="0">
                <a:solidFill>
                  <a:schemeClr val="tx1"/>
                </a:solidFill>
              </a:rPr>
              <a:t>علاج أمراض التخاطب </a:t>
            </a:r>
            <a:r>
              <a:rPr lang="ar-DZ" b="1" dirty="0" err="1" smtClean="0">
                <a:solidFill>
                  <a:schemeClr val="tx1"/>
                </a:solidFill>
              </a:rPr>
              <a:t>و</a:t>
            </a:r>
            <a:r>
              <a:rPr lang="ar-DZ" b="1" dirty="0" smtClean="0">
                <a:solidFill>
                  <a:schemeClr val="tx1"/>
                </a:solidFill>
              </a:rPr>
              <a:t> عيوب النطق</a:t>
            </a:r>
            <a:endParaRPr lang="fr-FR" b="1" dirty="0">
              <a:solidFill>
                <a:schemeClr val="tx1"/>
              </a:solidFill>
            </a:endParaRPr>
          </a:p>
        </p:txBody>
      </p:sp>
      <p:cxnSp>
        <p:nvCxnSpPr>
          <p:cNvPr id="7" name="Connecteur droit avec flèche 6"/>
          <p:cNvCxnSpPr>
            <a:stCxn id="5" idx="2"/>
          </p:cNvCxnSpPr>
          <p:nvPr/>
        </p:nvCxnSpPr>
        <p:spPr>
          <a:xfrm rot="10800000">
            <a:off x="3357554" y="857232"/>
            <a:ext cx="2071702" cy="135732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rganigramme : Stockage à accès séquentiel 7"/>
          <p:cNvSpPr/>
          <p:nvPr/>
        </p:nvSpPr>
        <p:spPr>
          <a:xfrm>
            <a:off x="1500166" y="142852"/>
            <a:ext cx="1785950" cy="1143008"/>
          </a:xfrm>
          <a:prstGeom prst="flowChartMagneticTap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DZ" b="1" dirty="0" smtClean="0"/>
              <a:t>العلاج النفسي</a:t>
            </a:r>
            <a:endParaRPr lang="fr-FR" b="1" dirty="0"/>
          </a:p>
        </p:txBody>
      </p:sp>
      <p:sp>
        <p:nvSpPr>
          <p:cNvPr id="9" name="Organigramme : Stockage à accès séquentiel 8"/>
          <p:cNvSpPr/>
          <p:nvPr/>
        </p:nvSpPr>
        <p:spPr>
          <a:xfrm>
            <a:off x="1500166" y="1500174"/>
            <a:ext cx="1785950" cy="1214446"/>
          </a:xfrm>
          <a:prstGeom prst="flowChartMagneticTap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DZ" b="1" dirty="0" smtClean="0"/>
              <a:t>العلاج الاجتماعي</a:t>
            </a:r>
            <a:endParaRPr lang="fr-FR" b="1" dirty="0"/>
          </a:p>
        </p:txBody>
      </p:sp>
      <p:sp>
        <p:nvSpPr>
          <p:cNvPr id="10" name="Organigramme : Stockage à accès séquentiel 9"/>
          <p:cNvSpPr/>
          <p:nvPr/>
        </p:nvSpPr>
        <p:spPr>
          <a:xfrm>
            <a:off x="1428728" y="3000372"/>
            <a:ext cx="1785950" cy="1214446"/>
          </a:xfrm>
          <a:prstGeom prst="flowChartMagneticTap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DZ" b="1" dirty="0" smtClean="0"/>
              <a:t>العلاج الطبي</a:t>
            </a:r>
            <a:endParaRPr lang="fr-FR" b="1" dirty="0"/>
          </a:p>
        </p:txBody>
      </p:sp>
      <p:sp>
        <p:nvSpPr>
          <p:cNvPr id="11" name="Organigramme : Stockage à accès séquentiel 10"/>
          <p:cNvSpPr/>
          <p:nvPr/>
        </p:nvSpPr>
        <p:spPr>
          <a:xfrm>
            <a:off x="1571604" y="4643446"/>
            <a:ext cx="1785950" cy="1285884"/>
          </a:xfrm>
          <a:prstGeom prst="flowChartMagneticTap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DZ" b="1" dirty="0" smtClean="0"/>
              <a:t>العلاج الكلامي</a:t>
            </a:r>
            <a:endParaRPr lang="fr-FR" b="1" dirty="0"/>
          </a:p>
        </p:txBody>
      </p:sp>
      <p:cxnSp>
        <p:nvCxnSpPr>
          <p:cNvPr id="13" name="Connecteur droit avec flèche 12"/>
          <p:cNvCxnSpPr/>
          <p:nvPr/>
        </p:nvCxnSpPr>
        <p:spPr>
          <a:xfrm rot="10800000" flipV="1">
            <a:off x="3428992" y="2214554"/>
            <a:ext cx="2000264" cy="71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avec flèche 15"/>
          <p:cNvCxnSpPr/>
          <p:nvPr/>
        </p:nvCxnSpPr>
        <p:spPr>
          <a:xfrm rot="10800000" flipV="1">
            <a:off x="3286116" y="2143116"/>
            <a:ext cx="2214578" cy="14287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avec flèche 17"/>
          <p:cNvCxnSpPr>
            <a:endCxn id="11" idx="3"/>
          </p:cNvCxnSpPr>
          <p:nvPr/>
        </p:nvCxnSpPr>
        <p:spPr>
          <a:xfrm rot="5400000">
            <a:off x="2857490" y="2714618"/>
            <a:ext cx="3071835" cy="207170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wipe/>
    <p:sndAc>
      <p:stSnd>
        <p:snd r:embed="rId2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9" dur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pic>
        <p:nvPicPr>
          <p:cNvPr id="5" name="Espace réservé pour une image  4" descr="Image1.jpg"/>
          <p:cNvPicPr>
            <a:picLocks noGrp="1" noChangeAspect="1"/>
          </p:cNvPicPr>
          <p:nvPr>
            <p:ph type="pic" idx="1"/>
          </p:nvPr>
        </p:nvPicPr>
        <p:blipFill>
          <a:blip r:embed="rId3" cstate="print"/>
          <a:srcRect t="196" b="196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0" y="642918"/>
            <a:ext cx="6929454" cy="5529282"/>
          </a:xfrm>
        </p:spPr>
        <p:txBody>
          <a:bodyPr/>
          <a:lstStyle/>
          <a:p>
            <a:pPr algn="r" rtl="1"/>
            <a:endParaRPr lang="ar-DZ" dirty="0" smtClean="0"/>
          </a:p>
          <a:p>
            <a:pPr algn="r" rtl="1"/>
            <a:endParaRPr lang="ar-DZ" dirty="0" smtClean="0"/>
          </a:p>
          <a:p>
            <a:pPr algn="r" rtl="1"/>
            <a:r>
              <a:rPr lang="ar-DZ" sz="5400" b="1" dirty="0" smtClean="0"/>
              <a:t> </a:t>
            </a:r>
            <a:r>
              <a:rPr lang="ar-DZ" sz="4800" b="1" dirty="0" smtClean="0">
                <a:solidFill>
                  <a:srgbClr val="FF0000"/>
                </a:solidFill>
              </a:rPr>
              <a:t>خاتمة</a:t>
            </a:r>
          </a:p>
          <a:p>
            <a:pPr algn="ctr" rtl="1"/>
            <a:r>
              <a:rPr lang="ar-DZ" b="1" dirty="0" smtClean="0"/>
              <a:t>                      -</a:t>
            </a:r>
            <a:r>
              <a:rPr lang="ar-DZ" sz="1600" b="1" dirty="0" smtClean="0"/>
              <a:t>هناك فرق بين </a:t>
            </a:r>
            <a:r>
              <a:rPr lang="ar-DZ" sz="1600" b="1" dirty="0" err="1" smtClean="0"/>
              <a:t>امراض</a:t>
            </a:r>
            <a:r>
              <a:rPr lang="ar-DZ" sz="1600" b="1" dirty="0" smtClean="0"/>
              <a:t> الكلام </a:t>
            </a:r>
            <a:r>
              <a:rPr lang="ar-DZ" sz="1600" b="1" dirty="0" err="1" smtClean="0"/>
              <a:t>و</a:t>
            </a:r>
            <a:r>
              <a:rPr lang="ar-DZ" sz="1600" b="1" dirty="0" smtClean="0"/>
              <a:t> العيوب     </a:t>
            </a:r>
          </a:p>
          <a:p>
            <a:pPr algn="ctr" rtl="1"/>
            <a:r>
              <a:rPr lang="ar-DZ" sz="1600" b="1" dirty="0" smtClean="0"/>
              <a:t>      النطقية </a:t>
            </a:r>
            <a:r>
              <a:rPr lang="ar-DZ" sz="1600" b="1" dirty="0" smtClean="0"/>
              <a:t>حتى وإن كانا كلاهما مرتبط باللسان</a:t>
            </a:r>
            <a:r>
              <a:rPr lang="ar-DZ" sz="1600" b="1" dirty="0" smtClean="0"/>
              <a:t>.                       </a:t>
            </a:r>
          </a:p>
          <a:p>
            <a:pPr algn="ctr" rtl="1"/>
            <a:r>
              <a:rPr lang="ar-DZ" sz="1600" b="1" dirty="0" smtClean="0"/>
              <a:t>            -امراض التخاطب </a:t>
            </a:r>
            <a:r>
              <a:rPr lang="ar-DZ" sz="1600" b="1" dirty="0" smtClean="0"/>
              <a:t>وعيوب </a:t>
            </a:r>
            <a:r>
              <a:rPr lang="ar-DZ" sz="1600" b="1" dirty="0" smtClean="0"/>
              <a:t>النطق قضايا</a:t>
            </a:r>
          </a:p>
          <a:p>
            <a:pPr algn="ctr" rtl="1"/>
            <a:r>
              <a:rPr lang="ar-DZ" sz="1600" b="1" dirty="0" smtClean="0"/>
              <a:t>              صحية تؤثر بشكل كبير على حياة </a:t>
            </a:r>
            <a:r>
              <a:rPr lang="ar-DZ" sz="1600" b="1" dirty="0" err="1" smtClean="0"/>
              <a:t>الافراد</a:t>
            </a:r>
            <a:endParaRPr lang="ar-DZ" sz="1600" b="1" dirty="0" smtClean="0"/>
          </a:p>
          <a:p>
            <a:pPr algn="ctr" rtl="1"/>
            <a:r>
              <a:rPr lang="ar-DZ" sz="1600" b="1" dirty="0" smtClean="0"/>
              <a:t> الاجتماعية </a:t>
            </a:r>
            <a:r>
              <a:rPr lang="ar-DZ" sz="1600" b="1" dirty="0" smtClean="0"/>
              <a:t>والنفسية </a:t>
            </a:r>
            <a:r>
              <a:rPr lang="ar-DZ" sz="1600" b="1" dirty="0" smtClean="0"/>
              <a:t>.       </a:t>
            </a:r>
          </a:p>
          <a:p>
            <a:pPr algn="ctr" rtl="1"/>
            <a:r>
              <a:rPr lang="ar-DZ" sz="1600" b="1" dirty="0" smtClean="0"/>
              <a:t>                -ضرورة تشخيص الحالات المصابة </a:t>
            </a:r>
            <a:r>
              <a:rPr lang="ar-DZ" sz="1600" b="1" dirty="0" err="1" smtClean="0"/>
              <a:t>بامراض</a:t>
            </a:r>
            <a:endParaRPr lang="ar-DZ" sz="1600" b="1" dirty="0" smtClean="0"/>
          </a:p>
          <a:p>
            <a:pPr algn="ctr" rtl="1"/>
            <a:r>
              <a:rPr lang="ar-DZ" sz="1600" b="1" dirty="0" smtClean="0"/>
              <a:t>             الكلام </a:t>
            </a:r>
            <a:r>
              <a:rPr lang="ar-DZ" sz="1600" b="1" dirty="0" err="1" smtClean="0"/>
              <a:t>و</a:t>
            </a:r>
            <a:r>
              <a:rPr lang="ar-DZ" sz="1600" b="1" dirty="0" smtClean="0"/>
              <a:t> عيوب النطق ، من اجل تحسين</a:t>
            </a:r>
          </a:p>
          <a:p>
            <a:pPr algn="ctr" rtl="1"/>
            <a:r>
              <a:rPr lang="ar-DZ" sz="1600" b="1" dirty="0" smtClean="0"/>
              <a:t>قدرة الشخص على التواصل.</a:t>
            </a:r>
          </a:p>
          <a:p>
            <a:pPr algn="ctr" rtl="1"/>
            <a:r>
              <a:rPr lang="ar-DZ" sz="2000" b="1" dirty="0" smtClean="0"/>
              <a:t>               </a:t>
            </a:r>
          </a:p>
          <a:p>
            <a:pPr algn="r" rtl="1"/>
            <a:endParaRPr lang="ar-DZ" sz="5400" b="1" dirty="0" smtClean="0"/>
          </a:p>
          <a:p>
            <a:pPr algn="r" rtl="1"/>
            <a:endParaRPr lang="ar-DZ" sz="1200" b="1" dirty="0" smtClean="0"/>
          </a:p>
          <a:p>
            <a:pPr algn="r" rtl="1"/>
            <a:endParaRPr lang="ar-DZ" sz="1100" b="1" dirty="0" smtClean="0"/>
          </a:p>
        </p:txBody>
      </p:sp>
    </p:spTree>
  </p:cSld>
  <p:clrMapOvr>
    <a:masterClrMapping/>
  </p:clrMapOvr>
  <p:transition spd="slow">
    <p:wedge/>
    <p:sndAc>
      <p:stSnd>
        <p:snd r:embed="rId2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9" dur="1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0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3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5" dur="1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Image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416" y="0"/>
            <a:ext cx="9051168" cy="6858000"/>
          </a:xfrm>
          <a:prstGeom prst="rect">
            <a:avLst/>
          </a:prstGeom>
        </p:spPr>
      </p:pic>
    </p:spTree>
  </p:cSld>
  <p:clrMapOvr>
    <a:masterClrMapping/>
  </p:clrMapOvr>
  <p:transition>
    <p:sndAc>
      <p:stSnd>
        <p:snd r:embed="rId2" name="click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Image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95034"/>
            <a:ext cx="9144000" cy="66679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sp>
        <p:nvSpPr>
          <p:cNvPr id="3" name="Rectangle 2"/>
          <p:cNvSpPr/>
          <p:nvPr/>
        </p:nvSpPr>
        <p:spPr>
          <a:xfrm>
            <a:off x="2071670" y="2071678"/>
            <a:ext cx="4857784" cy="4071966"/>
          </a:xfrm>
          <a:prstGeom prst="rect">
            <a:avLst/>
          </a:prstGeom>
        </p:spPr>
        <p:style>
          <a:lnRef idx="2">
            <a:schemeClr val="dk1"/>
          </a:lnRef>
          <a:fillRef idx="1001">
            <a:schemeClr val="lt2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DZ" dirty="0" smtClean="0"/>
              <a:t>الجمهورية الجزائرية الديمقراطية الشعبية </a:t>
            </a:r>
          </a:p>
          <a:p>
            <a:pPr algn="ctr" rtl="1"/>
            <a:r>
              <a:rPr lang="ar-DZ" dirty="0" smtClean="0"/>
              <a:t>وزارة التعليم العالي </a:t>
            </a:r>
            <a:r>
              <a:rPr lang="ar-DZ" dirty="0" err="1" smtClean="0"/>
              <a:t>و</a:t>
            </a:r>
            <a:r>
              <a:rPr lang="ar-DZ" dirty="0" smtClean="0"/>
              <a:t> البحث العلمي </a:t>
            </a:r>
          </a:p>
          <a:p>
            <a:pPr algn="ctr" rtl="1"/>
            <a:r>
              <a:rPr lang="ar-DZ" dirty="0" smtClean="0"/>
              <a:t>جامعة محمد </a:t>
            </a:r>
            <a:r>
              <a:rPr lang="ar-DZ" dirty="0" err="1" smtClean="0"/>
              <a:t>لمين</a:t>
            </a:r>
            <a:r>
              <a:rPr lang="ar-DZ" dirty="0" smtClean="0"/>
              <a:t> دباغين سطيف2 </a:t>
            </a:r>
          </a:p>
          <a:p>
            <a:pPr algn="ctr" rtl="1"/>
            <a:endParaRPr lang="ar-DZ" dirty="0" smtClean="0"/>
          </a:p>
          <a:p>
            <a:pPr algn="ctr" rtl="1"/>
            <a:endParaRPr lang="ar-DZ" dirty="0" smtClean="0"/>
          </a:p>
          <a:p>
            <a:pPr algn="ctr" rtl="1"/>
            <a:endParaRPr lang="ar-DZ" dirty="0" smtClean="0"/>
          </a:p>
          <a:p>
            <a:pPr algn="ctr" rtl="1"/>
            <a:endParaRPr lang="ar-DZ" dirty="0" smtClean="0"/>
          </a:p>
          <a:p>
            <a:pPr algn="ctr" rtl="1"/>
            <a:endParaRPr lang="ar-DZ" dirty="0" smtClean="0"/>
          </a:p>
          <a:p>
            <a:pPr algn="ctr" rtl="1"/>
            <a:endParaRPr lang="ar-DZ" dirty="0" smtClean="0"/>
          </a:p>
          <a:p>
            <a:pPr algn="ctr" rtl="1"/>
            <a:endParaRPr lang="ar-DZ" dirty="0" smtClean="0"/>
          </a:p>
          <a:p>
            <a:pPr algn="ctr" rtl="1"/>
            <a:endParaRPr lang="ar-DZ" dirty="0" smtClean="0"/>
          </a:p>
          <a:p>
            <a:pPr algn="ctr" rtl="1"/>
            <a:endParaRPr lang="ar-DZ" dirty="0" smtClean="0"/>
          </a:p>
          <a:p>
            <a:pPr algn="ctr" rtl="1"/>
            <a:endParaRPr lang="ar-DZ" dirty="0" smtClean="0"/>
          </a:p>
          <a:p>
            <a:pPr algn="ctr" rtl="1"/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2428860" y="3357562"/>
            <a:ext cx="3857652" cy="92869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DZ" dirty="0" smtClean="0"/>
              <a:t>أن يناقش علم أمراض التخاطب </a:t>
            </a:r>
            <a:r>
              <a:rPr lang="ar-DZ" dirty="0" err="1" smtClean="0"/>
              <a:t>و</a:t>
            </a:r>
            <a:r>
              <a:rPr lang="ar-DZ" dirty="0" smtClean="0"/>
              <a:t> عيوب النطق حسب الجاحظ في كتابه البيان </a:t>
            </a:r>
            <a:r>
              <a:rPr lang="ar-DZ" dirty="0" err="1" smtClean="0"/>
              <a:t>و</a:t>
            </a:r>
            <a:r>
              <a:rPr lang="ar-DZ" dirty="0" smtClean="0"/>
              <a:t> التبيين ، </a:t>
            </a:r>
            <a:r>
              <a:rPr lang="ar-DZ" dirty="0" err="1" smtClean="0"/>
              <a:t>و</a:t>
            </a:r>
            <a:r>
              <a:rPr lang="ar-DZ" dirty="0" smtClean="0"/>
              <a:t> عند أحمد حابس في كتابه </a:t>
            </a:r>
            <a:r>
              <a:rPr lang="ar-DZ" dirty="0" err="1" smtClean="0"/>
              <a:t>الحبسة</a:t>
            </a:r>
            <a:r>
              <a:rPr lang="ar-DZ" dirty="0" smtClean="0"/>
              <a:t> و أنواعها</a:t>
            </a:r>
            <a:endParaRPr lang="fr-FR" dirty="0"/>
          </a:p>
        </p:txBody>
      </p:sp>
      <p:sp>
        <p:nvSpPr>
          <p:cNvPr id="5" name="Rectangle 4"/>
          <p:cNvSpPr/>
          <p:nvPr/>
        </p:nvSpPr>
        <p:spPr>
          <a:xfrm>
            <a:off x="5715008" y="4643446"/>
            <a:ext cx="1143008" cy="135732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DZ" dirty="0" smtClean="0"/>
              <a:t>إعداد الطلبة:</a:t>
            </a:r>
          </a:p>
          <a:p>
            <a:pPr algn="ctr"/>
            <a:r>
              <a:rPr lang="ar-DZ" dirty="0" smtClean="0"/>
              <a:t>مدني سلوى </a:t>
            </a:r>
          </a:p>
          <a:p>
            <a:pPr algn="ctr"/>
            <a:r>
              <a:rPr lang="ar-DZ" dirty="0" smtClean="0"/>
              <a:t>سعودي كوثر </a:t>
            </a:r>
          </a:p>
          <a:p>
            <a:pPr algn="ctr"/>
            <a:r>
              <a:rPr lang="ar-DZ" dirty="0" err="1" smtClean="0"/>
              <a:t>بوساهل</a:t>
            </a:r>
            <a:r>
              <a:rPr lang="ar-DZ" dirty="0" smtClean="0"/>
              <a:t> ملاك</a:t>
            </a:r>
            <a:endParaRPr lang="fr-FR" dirty="0"/>
          </a:p>
        </p:txBody>
      </p:sp>
      <p:sp>
        <p:nvSpPr>
          <p:cNvPr id="6" name="Rectangle 5"/>
          <p:cNvSpPr/>
          <p:nvPr/>
        </p:nvSpPr>
        <p:spPr>
          <a:xfrm>
            <a:off x="2500298" y="4786322"/>
            <a:ext cx="1000132" cy="114300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DZ" dirty="0" smtClean="0"/>
              <a:t>إشراف الأستاذة : مصباح حنان</a:t>
            </a:r>
            <a:endParaRPr lang="fr-FR" dirty="0"/>
          </a:p>
        </p:txBody>
      </p:sp>
    </p:spTree>
  </p:cSld>
  <p:clrMapOvr>
    <a:masterClrMapping/>
  </p:clrMapOvr>
  <p:transition spd="slow">
    <p:wipe/>
    <p:sndAc>
      <p:stSnd>
        <p:snd r:embed="rId2" name="click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20200306_134324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36405" cy="6858000"/>
          </a:xfrm>
          <a:prstGeom prst="rect">
            <a:avLst/>
          </a:prstGeom>
        </p:spPr>
      </p:pic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rmAutofit fontScale="90000"/>
          </a:bodyPr>
          <a:lstStyle/>
          <a:p>
            <a:pPr algn="r" rtl="1"/>
            <a:r>
              <a:rPr lang="ar-DZ" sz="2000" b="1" dirty="0" smtClean="0"/>
              <a:t>مقدمة: </a:t>
            </a:r>
            <a:br>
              <a:rPr lang="ar-DZ" sz="2000" b="1" dirty="0" smtClean="0"/>
            </a:br>
            <a:r>
              <a:rPr lang="ar-DZ" sz="2000" b="1" dirty="0" smtClean="0"/>
              <a:t/>
            </a:r>
            <a:br>
              <a:rPr lang="ar-DZ" sz="2000" b="1" dirty="0" smtClean="0"/>
            </a:br>
            <a:r>
              <a:rPr lang="ar-DZ" sz="2000" b="1" dirty="0" smtClean="0"/>
              <a:t/>
            </a:r>
            <a:br>
              <a:rPr lang="ar-DZ" sz="2000" b="1" dirty="0" smtClean="0"/>
            </a:br>
            <a:r>
              <a:rPr lang="ar-DZ" sz="2000" b="1" dirty="0" smtClean="0"/>
              <a:t>مقدمة:</a:t>
            </a:r>
            <a:br>
              <a:rPr lang="ar-DZ" sz="2000" b="1" dirty="0" smtClean="0"/>
            </a:br>
            <a:r>
              <a:rPr lang="ar-DZ" sz="2000" dirty="0" smtClean="0"/>
              <a:t>إن موضوع أمراض التخاطب </a:t>
            </a:r>
            <a:r>
              <a:rPr lang="ar-DZ" sz="2000" dirty="0" err="1" smtClean="0"/>
              <a:t>و</a:t>
            </a:r>
            <a:r>
              <a:rPr lang="ar-DZ" sz="2000" dirty="0" smtClean="0"/>
              <a:t> عيوب النطق من المشكلات الخطيرة التي يعاني منها المربون سواء في المنزل</a:t>
            </a:r>
            <a:r>
              <a:rPr lang="ar-DZ" sz="2000" b="1" dirty="0" smtClean="0"/>
              <a:t> </a:t>
            </a:r>
            <a:r>
              <a:rPr lang="fr-FR" sz="2000" b="1" dirty="0" smtClean="0"/>
              <a:t> </a:t>
            </a:r>
            <a:r>
              <a:rPr lang="ar-DZ" sz="2000" dirty="0" smtClean="0"/>
              <a:t>أو في المؤسسات التربوية ، فهي تؤثر سلبا على التحصيل المعرفي للطفل </a:t>
            </a:r>
            <a:r>
              <a:rPr lang="ar-DZ" sz="2000" dirty="0" err="1" smtClean="0"/>
              <a:t>و</a:t>
            </a:r>
            <a:r>
              <a:rPr lang="ar-DZ" sz="2000" dirty="0" smtClean="0"/>
              <a:t> خاصة اللغوي ، </a:t>
            </a:r>
            <a:r>
              <a:rPr lang="ar-DZ" sz="2000" dirty="0" err="1" smtClean="0"/>
              <a:t>و</a:t>
            </a:r>
            <a:r>
              <a:rPr lang="ar-DZ" sz="2000" dirty="0" smtClean="0"/>
              <a:t> منه يمكن القول أن أمراض التخاطب ناجمة عن مجموعة من الاضطرابات التي تحدث نتيجة خلل في الدماغ ، </a:t>
            </a:r>
            <a:r>
              <a:rPr lang="ar-DZ" sz="2000" dirty="0" err="1" smtClean="0"/>
              <a:t>و</a:t>
            </a:r>
            <a:r>
              <a:rPr lang="ar-DZ" sz="2000" dirty="0" smtClean="0"/>
              <a:t> نتيجة خلل وعدم القدرة على السمع </a:t>
            </a:r>
            <a:r>
              <a:rPr lang="ar-DZ" sz="2000" dirty="0" err="1" smtClean="0"/>
              <a:t>و</a:t>
            </a:r>
            <a:r>
              <a:rPr lang="ar-DZ" sz="2000" dirty="0" smtClean="0"/>
              <a:t> الكتابة ، فهذا الموضوع هو من أكثر المواضيع التي لاقت </a:t>
            </a:r>
            <a:r>
              <a:rPr lang="ar-DZ" sz="2000" dirty="0" err="1" smtClean="0"/>
              <a:t>إهتماما</a:t>
            </a:r>
            <a:r>
              <a:rPr lang="ar-DZ" sz="2000" dirty="0" smtClean="0"/>
              <a:t> من قبل العديد من الدارسين </a:t>
            </a:r>
            <a:r>
              <a:rPr lang="ar-DZ" sz="2000" dirty="0" err="1" smtClean="0"/>
              <a:t>و</a:t>
            </a:r>
            <a:r>
              <a:rPr lang="ar-DZ" sz="2000" dirty="0" smtClean="0"/>
              <a:t> الباحثين اللغويين منذ القدم إلى يومنا هذا ، وذلك لإدراكهم أثر هذه العيوب على سلامة عملية التواصل اللغوي ، </a:t>
            </a:r>
            <a:r>
              <a:rPr lang="ar-DZ" sz="2000" dirty="0" err="1" smtClean="0"/>
              <a:t>و</a:t>
            </a:r>
            <a:r>
              <a:rPr lang="ar-DZ" sz="2000" dirty="0" smtClean="0"/>
              <a:t> للجاحظ </a:t>
            </a:r>
            <a:r>
              <a:rPr lang="ar-DZ" sz="2000" dirty="0" err="1" smtClean="0"/>
              <a:t>و</a:t>
            </a:r>
            <a:r>
              <a:rPr lang="ar-DZ" sz="2000" dirty="0" smtClean="0"/>
              <a:t> أحمد حابس إسهامات ظاهرة في ذكر تلك العيوب </a:t>
            </a:r>
            <a:r>
              <a:rPr lang="ar-DZ" sz="2000" dirty="0" err="1" smtClean="0"/>
              <a:t>و</a:t>
            </a:r>
            <a:r>
              <a:rPr lang="ar-DZ" sz="2000" dirty="0" smtClean="0"/>
              <a:t> الأمراض اللغوية في كتابيهما ، البيان </a:t>
            </a:r>
            <a:r>
              <a:rPr lang="ar-DZ" sz="2000" dirty="0" err="1" smtClean="0"/>
              <a:t>و</a:t>
            </a:r>
            <a:r>
              <a:rPr lang="ar-DZ" sz="2000" dirty="0" smtClean="0"/>
              <a:t> التبيين للجاحظ </a:t>
            </a:r>
            <a:r>
              <a:rPr lang="ar-DZ" sz="2000" dirty="0" err="1" smtClean="0"/>
              <a:t>و</a:t>
            </a:r>
            <a:r>
              <a:rPr lang="ar-DZ" sz="2000" dirty="0" smtClean="0"/>
              <a:t> </a:t>
            </a:r>
            <a:r>
              <a:rPr lang="ar-DZ" sz="2000" dirty="0" err="1" smtClean="0"/>
              <a:t>الحبسة</a:t>
            </a:r>
            <a:r>
              <a:rPr lang="ar-DZ" sz="2000" dirty="0" smtClean="0"/>
              <a:t> و أنواعها لأحمد حابس .</a:t>
            </a:r>
            <a:br>
              <a:rPr lang="ar-DZ" sz="2000" dirty="0" smtClean="0"/>
            </a:br>
            <a:r>
              <a:rPr lang="ar-DZ" sz="2000" b="1" dirty="0" smtClean="0"/>
              <a:t>إشكالية البحث </a:t>
            </a:r>
            <a:r>
              <a:rPr lang="ar-DZ" sz="2000" dirty="0" smtClean="0"/>
              <a:t>: </a:t>
            </a:r>
            <a:r>
              <a:rPr lang="ar-DZ" sz="2000" dirty="0" err="1" smtClean="0"/>
              <a:t>إنطلاقا</a:t>
            </a:r>
            <a:r>
              <a:rPr lang="ar-DZ" sz="2000" dirty="0" smtClean="0"/>
              <a:t> مما سبق صغنا إشكالية البحث كالآتي : </a:t>
            </a:r>
            <a:r>
              <a:rPr lang="ar-DZ" sz="2000" dirty="0" err="1" smtClean="0"/>
              <a:t>ماهي</a:t>
            </a:r>
            <a:r>
              <a:rPr lang="ar-DZ" sz="2000" dirty="0" smtClean="0"/>
              <a:t> أبرز أمراض التخاطب </a:t>
            </a:r>
            <a:r>
              <a:rPr lang="ar-DZ" sz="2000" dirty="0" err="1" smtClean="0"/>
              <a:t>و</a:t>
            </a:r>
            <a:r>
              <a:rPr lang="ar-DZ" sz="2000" dirty="0" smtClean="0"/>
              <a:t> العيوب النطقية التي عرضها كل من الجاحظ </a:t>
            </a:r>
            <a:r>
              <a:rPr lang="ar-DZ" sz="2000" dirty="0" err="1" smtClean="0"/>
              <a:t>و</a:t>
            </a:r>
            <a:r>
              <a:rPr lang="ar-DZ" sz="2000" dirty="0" smtClean="0"/>
              <a:t> أحمد حابس في كتابيهما ؟.</a:t>
            </a:r>
            <a:r>
              <a:rPr lang="ar-DZ" sz="1600" dirty="0" smtClean="0"/>
              <a:t/>
            </a:r>
            <a:br>
              <a:rPr lang="ar-DZ" sz="1600" dirty="0" smtClean="0"/>
            </a:br>
            <a:r>
              <a:rPr lang="ar-DZ" sz="2000" b="1" dirty="0" smtClean="0"/>
              <a:t>تقسيمات البحث </a:t>
            </a:r>
            <a:r>
              <a:rPr lang="ar-DZ" sz="1600" dirty="0" smtClean="0"/>
              <a:t>: </a:t>
            </a:r>
            <a:r>
              <a:rPr lang="ar-DZ" sz="2000" dirty="0" smtClean="0"/>
              <a:t>مقدمة – المبحث الأول :بعنوان مفهوم أمراض التخاطب </a:t>
            </a:r>
            <a:r>
              <a:rPr lang="ar-DZ" sz="2000" dirty="0" err="1" smtClean="0"/>
              <a:t>و</a:t>
            </a:r>
            <a:r>
              <a:rPr lang="ar-DZ" sz="2000" dirty="0" smtClean="0"/>
              <a:t> عيوب النطق ، تم تقسيم هذا المبحث إلى مطلبين ، حيث خصص المطلب الأول إلى تعرف أمراض التخاطب ، </a:t>
            </a:r>
            <a:r>
              <a:rPr lang="ar-DZ" sz="2000" dirty="0" err="1" smtClean="0"/>
              <a:t>و</a:t>
            </a:r>
            <a:r>
              <a:rPr lang="ar-DZ" sz="2000" dirty="0" smtClean="0"/>
              <a:t> المطلب الثاني تعريف عيوب النطق ، أما المبحث الثاني المعنون بمناقشة أمراض التخاطب و عيوب النطق عند الجاحظ في كتابه البيان </a:t>
            </a:r>
            <a:r>
              <a:rPr lang="ar-DZ" sz="2000" dirty="0" err="1" smtClean="0"/>
              <a:t>و</a:t>
            </a:r>
            <a:r>
              <a:rPr lang="ar-DZ" sz="2000" dirty="0" smtClean="0"/>
              <a:t> التبيين ، قسم إلى مطلبين حيث تم التطرق في المطلب الأول إلى علم أمراض التخاطب عند الجاحظ ، أما بالنسبة للمطلب الثاني فقد خصص للعيوب النطقية عند الجاحظ، </a:t>
            </a:r>
            <a:r>
              <a:rPr lang="ar-DZ" sz="2000" dirty="0" err="1" smtClean="0"/>
              <a:t>و</a:t>
            </a:r>
            <a:r>
              <a:rPr lang="ar-DZ" sz="2000" dirty="0" smtClean="0"/>
              <a:t> المبحث الثالث الذي جاء بعنوان مناقشة أمراض التخاطب </a:t>
            </a:r>
            <a:r>
              <a:rPr lang="ar-DZ" sz="2000" dirty="0" err="1" smtClean="0"/>
              <a:t>و</a:t>
            </a:r>
            <a:r>
              <a:rPr lang="ar-DZ" sz="2000" dirty="0" smtClean="0"/>
              <a:t> عيوب النطق عند أحمد حابس في كتابه </a:t>
            </a:r>
            <a:r>
              <a:rPr lang="ar-DZ" sz="2000" dirty="0" err="1" smtClean="0"/>
              <a:t>الحبسة</a:t>
            </a:r>
            <a:r>
              <a:rPr lang="ar-DZ" sz="2000" dirty="0" smtClean="0"/>
              <a:t> و أنواعها، قسم أيضا إلى مطلبين ، حيث خصص لمطلب الأول إلى علم أمراض التخاطب عند أحمد حابس ، أما في المطلب الثاني تم التطرق إلى العيوب النطقية عند أحمد حابس ، </a:t>
            </a:r>
            <a:r>
              <a:rPr lang="ar-DZ" sz="2000" dirty="0" err="1" smtClean="0"/>
              <a:t>و</a:t>
            </a:r>
            <a:r>
              <a:rPr lang="ar-DZ" sz="2000" dirty="0" smtClean="0"/>
              <a:t> المبحث الرابع خصص إلى أسباب أمراض التخاطب </a:t>
            </a:r>
            <a:r>
              <a:rPr lang="ar-DZ" sz="2000" dirty="0" err="1" smtClean="0"/>
              <a:t>و</a:t>
            </a:r>
            <a:r>
              <a:rPr lang="ar-DZ" sz="2000" dirty="0" smtClean="0"/>
              <a:t> العيوب النطقية </a:t>
            </a:r>
            <a:r>
              <a:rPr lang="ar-DZ" sz="2000" dirty="0" err="1" smtClean="0"/>
              <a:t>و</a:t>
            </a:r>
            <a:r>
              <a:rPr lang="ar-DZ" sz="2000" dirty="0" smtClean="0"/>
              <a:t> علاجها ، حيث تم التطرق في المطلب الأول إلى أسباب أمراض التخاطب </a:t>
            </a:r>
            <a:r>
              <a:rPr lang="ar-DZ" sz="2000" dirty="0" err="1" smtClean="0"/>
              <a:t>و</a:t>
            </a:r>
            <a:r>
              <a:rPr lang="ar-DZ" sz="2000" dirty="0" smtClean="0"/>
              <a:t> العيوب النطقية ، </a:t>
            </a:r>
            <a:r>
              <a:rPr lang="ar-DZ" sz="2000" dirty="0" err="1" smtClean="0"/>
              <a:t>و</a:t>
            </a:r>
            <a:r>
              <a:rPr lang="ar-DZ" sz="2000" dirty="0" smtClean="0"/>
              <a:t> في المطلب الثاني علاج أمراض التخاطب </a:t>
            </a:r>
            <a:r>
              <a:rPr lang="ar-DZ" sz="2000" dirty="0" err="1" smtClean="0"/>
              <a:t>و</a:t>
            </a:r>
            <a:r>
              <a:rPr lang="ar-DZ" sz="2000" dirty="0" smtClean="0"/>
              <a:t> عيوب النطق ، ثم خاتمة </a:t>
            </a:r>
            <a:r>
              <a:rPr lang="ar-DZ" sz="2000" dirty="0" err="1" smtClean="0"/>
              <a:t>و</a:t>
            </a:r>
            <a:r>
              <a:rPr lang="ar-DZ" sz="2000" dirty="0" smtClean="0"/>
              <a:t> قائمة المصادر </a:t>
            </a:r>
            <a:r>
              <a:rPr lang="ar-DZ" sz="2000" dirty="0" err="1" smtClean="0"/>
              <a:t>و</a:t>
            </a:r>
            <a:r>
              <a:rPr lang="ar-DZ" sz="2000" dirty="0" smtClean="0"/>
              <a:t> المراجع.</a:t>
            </a:r>
            <a:r>
              <a:rPr lang="ar-DZ" sz="1600" dirty="0" smtClean="0"/>
              <a:t/>
            </a:r>
            <a:br>
              <a:rPr lang="ar-DZ" sz="1600" dirty="0" smtClean="0"/>
            </a:br>
            <a:r>
              <a:rPr lang="ar-DZ" sz="2000" b="1" dirty="0" smtClean="0"/>
              <a:t>سبب </a:t>
            </a:r>
            <a:r>
              <a:rPr lang="ar-DZ" sz="2000" b="1" dirty="0" err="1" smtClean="0"/>
              <a:t>إختيار</a:t>
            </a:r>
            <a:r>
              <a:rPr lang="ar-DZ" sz="2000" b="1" dirty="0" smtClean="0"/>
              <a:t> الموضوع </a:t>
            </a:r>
            <a:r>
              <a:rPr lang="ar-DZ" sz="1600" dirty="0" smtClean="0"/>
              <a:t>: </a:t>
            </a:r>
            <a:r>
              <a:rPr lang="ar-DZ" sz="2000" dirty="0" smtClean="0"/>
              <a:t>الرغبة في الكشف عن مختلف اضطرابات الكلام ، </a:t>
            </a:r>
            <a:r>
              <a:rPr lang="ar-DZ" sz="2000" dirty="0" err="1" smtClean="0"/>
              <a:t>و</a:t>
            </a:r>
            <a:r>
              <a:rPr lang="ar-DZ" sz="2000" dirty="0" smtClean="0"/>
              <a:t> كون اللغة من الموضوعات الهامة التي شغلت العلماء قديما </a:t>
            </a:r>
            <a:r>
              <a:rPr lang="ar-DZ" sz="2000" dirty="0" err="1" smtClean="0"/>
              <a:t>و</a:t>
            </a:r>
            <a:r>
              <a:rPr lang="ar-DZ" sz="2000" dirty="0" smtClean="0"/>
              <a:t> حديثا.</a:t>
            </a:r>
            <a:r>
              <a:rPr lang="ar-DZ" sz="1800" dirty="0" smtClean="0"/>
              <a:t/>
            </a:r>
            <a:br>
              <a:rPr lang="ar-DZ" sz="1800" dirty="0" smtClean="0"/>
            </a:br>
            <a:r>
              <a:rPr lang="ar-DZ" sz="2000" b="1" dirty="0" smtClean="0"/>
              <a:t>المنهج المعتمد </a:t>
            </a:r>
            <a:r>
              <a:rPr lang="ar-DZ" sz="1800" dirty="0" smtClean="0"/>
              <a:t>: </a:t>
            </a:r>
            <a:r>
              <a:rPr lang="ar-DZ" sz="2000" dirty="0" smtClean="0"/>
              <a:t>هو المنهج الوصفي التحليلي باعتباره أكثر ملائمة مع الموضوع </a:t>
            </a:r>
            <a:r>
              <a:rPr lang="ar-DZ" sz="1800" dirty="0" smtClean="0"/>
              <a:t>.</a:t>
            </a:r>
            <a:r>
              <a:rPr lang="ar-DZ" sz="1600" dirty="0" smtClean="0"/>
              <a:t/>
            </a:r>
            <a:br>
              <a:rPr lang="ar-DZ" sz="1600" dirty="0" smtClean="0"/>
            </a:br>
            <a:r>
              <a:rPr lang="ar-DZ" sz="2000" b="1" dirty="0" smtClean="0"/>
              <a:t>المصادر </a:t>
            </a:r>
            <a:r>
              <a:rPr lang="ar-DZ" sz="2000" b="1" dirty="0" err="1" smtClean="0"/>
              <a:t>و</a:t>
            </a:r>
            <a:r>
              <a:rPr lang="ar-DZ" sz="2000" b="1" dirty="0" smtClean="0"/>
              <a:t> المراجع </a:t>
            </a:r>
            <a:r>
              <a:rPr lang="ar-DZ" sz="1600" dirty="0" smtClean="0"/>
              <a:t>: </a:t>
            </a:r>
            <a:r>
              <a:rPr lang="ar-DZ" sz="2000" dirty="0" smtClean="0"/>
              <a:t>كتاب البيان </a:t>
            </a:r>
            <a:r>
              <a:rPr lang="ar-DZ" sz="2000" dirty="0" err="1" smtClean="0"/>
              <a:t>و</a:t>
            </a:r>
            <a:r>
              <a:rPr lang="ar-DZ" sz="2000" dirty="0" smtClean="0"/>
              <a:t> التبيين للجاحظ، </a:t>
            </a:r>
            <a:r>
              <a:rPr lang="ar-DZ" sz="2000" dirty="0" err="1" smtClean="0"/>
              <a:t>و</a:t>
            </a:r>
            <a:r>
              <a:rPr lang="ar-DZ" sz="2000" dirty="0" smtClean="0"/>
              <a:t> </a:t>
            </a:r>
            <a:r>
              <a:rPr lang="ar-DZ" sz="2000" dirty="0" err="1" smtClean="0"/>
              <a:t>الحبسة</a:t>
            </a:r>
            <a:r>
              <a:rPr lang="ar-DZ" sz="2000" dirty="0" smtClean="0"/>
              <a:t> و أنواعها لأحمد حابس ،لسان العرب </a:t>
            </a:r>
            <a:r>
              <a:rPr lang="ar-DZ" sz="2000" dirty="0" err="1" smtClean="0"/>
              <a:t>لإبن</a:t>
            </a:r>
            <a:r>
              <a:rPr lang="ar-DZ" sz="2000" dirty="0" smtClean="0"/>
              <a:t> منظور ، قاموس المحيط للفيروز آبادي ،و غيرها .</a:t>
            </a:r>
            <a:br>
              <a:rPr lang="ar-DZ" sz="2000" dirty="0" smtClean="0"/>
            </a:br>
            <a:r>
              <a:rPr lang="ar-DZ" sz="1600" dirty="0" smtClean="0"/>
              <a:t/>
            </a:r>
            <a:br>
              <a:rPr lang="ar-DZ" sz="1600" dirty="0" smtClean="0"/>
            </a:br>
            <a:r>
              <a:rPr lang="ar-DZ" sz="1600" dirty="0" smtClean="0"/>
              <a:t/>
            </a:r>
            <a:br>
              <a:rPr lang="ar-DZ" sz="1600" dirty="0" smtClean="0"/>
            </a:br>
            <a:r>
              <a:rPr lang="ar-DZ" sz="1600" dirty="0" smtClean="0"/>
              <a:t/>
            </a:r>
            <a:br>
              <a:rPr lang="ar-DZ" sz="1600" dirty="0" smtClean="0"/>
            </a:br>
            <a:endParaRPr lang="fr-FR" dirty="0"/>
          </a:p>
        </p:txBody>
      </p:sp>
    </p:spTree>
  </p:cSld>
  <p:clrMapOvr>
    <a:masterClrMapping/>
  </p:clrMapOvr>
  <p:transition spd="slow">
    <p:wheel spokes="8"/>
    <p:sndAc>
      <p:stSnd>
        <p:snd r:embed="rId2" name="click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3" name="Image 2" descr="20200306_134324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-714411" y="0"/>
            <a:ext cx="10358510" cy="6858000"/>
          </a:xfrm>
          <a:prstGeom prst="rect">
            <a:avLst/>
          </a:prstGeom>
        </p:spPr>
      </p:pic>
      <p:sp>
        <p:nvSpPr>
          <p:cNvPr id="4" name="Rectangle à coins arrondis 3"/>
          <p:cNvSpPr/>
          <p:nvPr/>
        </p:nvSpPr>
        <p:spPr>
          <a:xfrm>
            <a:off x="4357686" y="214290"/>
            <a:ext cx="2357454" cy="1285884"/>
          </a:xfrm>
          <a:prstGeom prst="wedgeRoundRectCallou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DZ" sz="2400" b="1" dirty="0" smtClean="0"/>
              <a:t>تعريف علم أمراض التخاطب </a:t>
            </a:r>
            <a:endParaRPr lang="fr-FR" sz="2400" b="1" dirty="0"/>
          </a:p>
        </p:txBody>
      </p:sp>
      <p:sp>
        <p:nvSpPr>
          <p:cNvPr id="5" name="Rectangle à coins arrondis 4"/>
          <p:cNvSpPr/>
          <p:nvPr/>
        </p:nvSpPr>
        <p:spPr>
          <a:xfrm>
            <a:off x="571472" y="1428736"/>
            <a:ext cx="2214578" cy="1285884"/>
          </a:xfrm>
          <a:prstGeom prst="wedgeRoundRectCallou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DZ" sz="2400" b="1" dirty="0" smtClean="0"/>
              <a:t>تعريف عيوب النطق </a:t>
            </a:r>
            <a:endParaRPr lang="fr-FR" sz="2400" b="1" dirty="0"/>
          </a:p>
        </p:txBody>
      </p:sp>
      <p:sp>
        <p:nvSpPr>
          <p:cNvPr id="6" name="Parchemin vertical 5"/>
          <p:cNvSpPr/>
          <p:nvPr/>
        </p:nvSpPr>
        <p:spPr>
          <a:xfrm>
            <a:off x="4071934" y="1714488"/>
            <a:ext cx="2643206" cy="3071834"/>
          </a:xfrm>
          <a:prstGeom prst="verticalScroll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DZ" dirty="0" smtClean="0"/>
              <a:t>هو تخصص صحي يعرف نموذج </a:t>
            </a:r>
            <a:r>
              <a:rPr lang="ar-DZ" dirty="0" err="1" smtClean="0"/>
              <a:t>و</a:t>
            </a:r>
            <a:r>
              <a:rPr lang="ar-DZ" dirty="0" smtClean="0"/>
              <a:t> طبيعة عمل أجهزة </a:t>
            </a:r>
            <a:r>
              <a:rPr lang="ar-DZ" dirty="0" smtClean="0">
                <a:solidFill>
                  <a:srgbClr val="C00000"/>
                </a:solidFill>
              </a:rPr>
              <a:t>الكلام</a:t>
            </a:r>
            <a:r>
              <a:rPr lang="ar-DZ" dirty="0" smtClean="0"/>
              <a:t> </a:t>
            </a:r>
            <a:r>
              <a:rPr lang="ar-DZ" dirty="0" err="1" smtClean="0"/>
              <a:t>و</a:t>
            </a:r>
            <a:r>
              <a:rPr lang="ar-DZ" dirty="0" smtClean="0"/>
              <a:t> </a:t>
            </a:r>
            <a:r>
              <a:rPr lang="ar-DZ" dirty="0" smtClean="0">
                <a:solidFill>
                  <a:srgbClr val="C00000"/>
                </a:solidFill>
              </a:rPr>
              <a:t>اللغة </a:t>
            </a:r>
            <a:r>
              <a:rPr lang="ar-DZ" dirty="0" err="1" smtClean="0"/>
              <a:t>و</a:t>
            </a:r>
            <a:r>
              <a:rPr lang="ar-DZ" dirty="0" smtClean="0"/>
              <a:t> </a:t>
            </a:r>
            <a:r>
              <a:rPr lang="ar-DZ" dirty="0" smtClean="0">
                <a:solidFill>
                  <a:srgbClr val="C00000"/>
                </a:solidFill>
              </a:rPr>
              <a:t>البلع </a:t>
            </a:r>
            <a:r>
              <a:rPr lang="ar-DZ" dirty="0" err="1" smtClean="0"/>
              <a:t>و</a:t>
            </a:r>
            <a:r>
              <a:rPr lang="ar-DZ" dirty="0" smtClean="0"/>
              <a:t> اضطراباتها ، ويقدم برامج علاجية مع طرق فحص </a:t>
            </a:r>
            <a:r>
              <a:rPr lang="ar-DZ" dirty="0" err="1" smtClean="0"/>
              <a:t>و</a:t>
            </a:r>
            <a:r>
              <a:rPr lang="ar-DZ" dirty="0" smtClean="0"/>
              <a:t> تشخيص اضطرابات </a:t>
            </a:r>
            <a:r>
              <a:rPr lang="ar-DZ" dirty="0" smtClean="0">
                <a:solidFill>
                  <a:srgbClr val="C00000"/>
                </a:solidFill>
              </a:rPr>
              <a:t>التخاطب</a:t>
            </a:r>
            <a:r>
              <a:rPr lang="ar-DZ" dirty="0" smtClean="0"/>
              <a:t> </a:t>
            </a:r>
            <a:r>
              <a:rPr lang="ar-DZ" dirty="0" err="1" smtClean="0"/>
              <a:t>و</a:t>
            </a:r>
            <a:r>
              <a:rPr lang="ar-DZ" dirty="0" smtClean="0"/>
              <a:t> </a:t>
            </a:r>
            <a:r>
              <a:rPr lang="ar-DZ" dirty="0" smtClean="0">
                <a:solidFill>
                  <a:srgbClr val="C00000"/>
                </a:solidFill>
              </a:rPr>
              <a:t>اللغة </a:t>
            </a:r>
            <a:r>
              <a:rPr lang="ar-DZ" dirty="0" err="1" smtClean="0"/>
              <a:t>و</a:t>
            </a:r>
            <a:r>
              <a:rPr lang="ar-DZ" dirty="0" smtClean="0"/>
              <a:t> </a:t>
            </a:r>
            <a:r>
              <a:rPr lang="ar-DZ" dirty="0" smtClean="0">
                <a:solidFill>
                  <a:srgbClr val="C00000"/>
                </a:solidFill>
              </a:rPr>
              <a:t>البلع</a:t>
            </a:r>
            <a:endParaRPr lang="fr-FR" dirty="0">
              <a:solidFill>
                <a:srgbClr val="C00000"/>
              </a:solidFill>
            </a:endParaRPr>
          </a:p>
        </p:txBody>
      </p:sp>
      <p:sp>
        <p:nvSpPr>
          <p:cNvPr id="7" name="Parchemin vertical 6"/>
          <p:cNvSpPr/>
          <p:nvPr/>
        </p:nvSpPr>
        <p:spPr>
          <a:xfrm>
            <a:off x="357158" y="3071810"/>
            <a:ext cx="2214578" cy="2571768"/>
          </a:xfrm>
          <a:prstGeom prst="verticalScroll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DZ" dirty="0" smtClean="0"/>
              <a:t>هي صعوبة إنتاج الأصوات بشكل صحيح ، </a:t>
            </a:r>
            <a:r>
              <a:rPr lang="ar-DZ" dirty="0" err="1" smtClean="0"/>
              <a:t>و</a:t>
            </a:r>
            <a:r>
              <a:rPr lang="ar-DZ" dirty="0" smtClean="0"/>
              <a:t> تنقسم إلى نوعين :</a:t>
            </a:r>
          </a:p>
          <a:p>
            <a:pPr algn="ctr"/>
            <a:r>
              <a:rPr lang="ar-DZ" dirty="0" smtClean="0">
                <a:solidFill>
                  <a:srgbClr val="C00000"/>
                </a:solidFill>
              </a:rPr>
              <a:t>عضوية </a:t>
            </a:r>
            <a:r>
              <a:rPr lang="ar-DZ" dirty="0" err="1" smtClean="0">
                <a:solidFill>
                  <a:schemeClr val="tx1"/>
                </a:solidFill>
              </a:rPr>
              <a:t>و</a:t>
            </a:r>
            <a:r>
              <a:rPr lang="ar-DZ" dirty="0" smtClean="0">
                <a:solidFill>
                  <a:srgbClr val="C00000"/>
                </a:solidFill>
              </a:rPr>
              <a:t> طبيعية</a:t>
            </a:r>
            <a:endParaRPr lang="fr-FR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spd="slow">
    <p:newsflash/>
    <p:sndAc>
      <p:stSnd>
        <p:snd r:embed="rId2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20200306_134324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-500098" y="0"/>
            <a:ext cx="10287072" cy="6858000"/>
          </a:xfrm>
          <a:prstGeom prst="rect">
            <a:avLst/>
          </a:prstGeom>
        </p:spPr>
      </p:pic>
      <p:sp>
        <p:nvSpPr>
          <p:cNvPr id="4" name="Arrondir un rectangle à un seul coin 3"/>
          <p:cNvSpPr/>
          <p:nvPr/>
        </p:nvSpPr>
        <p:spPr>
          <a:xfrm>
            <a:off x="2928926" y="142852"/>
            <a:ext cx="2428892" cy="1143008"/>
          </a:xfrm>
          <a:prstGeom prst="round1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DZ" sz="2400" b="1" dirty="0" smtClean="0"/>
              <a:t>علم أمراض التخاطب عند الجاحظ</a:t>
            </a:r>
            <a:endParaRPr lang="fr-FR" sz="2400" b="1" dirty="0"/>
          </a:p>
        </p:txBody>
      </p:sp>
      <p:sp>
        <p:nvSpPr>
          <p:cNvPr id="5" name="Flèche courbée vers le bas 4"/>
          <p:cNvSpPr/>
          <p:nvPr/>
        </p:nvSpPr>
        <p:spPr>
          <a:xfrm>
            <a:off x="3643306" y="1285860"/>
            <a:ext cx="857256" cy="64294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6" name="Étiquette 5"/>
          <p:cNvSpPr/>
          <p:nvPr/>
        </p:nvSpPr>
        <p:spPr>
          <a:xfrm>
            <a:off x="2143108" y="1928802"/>
            <a:ext cx="4143404" cy="1571636"/>
          </a:xfrm>
          <a:prstGeom prst="plaqu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DZ" dirty="0" smtClean="0"/>
              <a:t>هو العلم الذي تختص بدراسته اضطرابات التواصل البشري ، كاضطرابات النطق </a:t>
            </a:r>
            <a:r>
              <a:rPr lang="ar-DZ" dirty="0" err="1" smtClean="0"/>
              <a:t>و</a:t>
            </a:r>
            <a:r>
              <a:rPr lang="ar-DZ" dirty="0" smtClean="0"/>
              <a:t> الصوت وهو من العلوم الحديثة نسبيا. و تشمل هذه الاضطرابات :</a:t>
            </a:r>
            <a:endParaRPr lang="fr-FR" dirty="0"/>
          </a:p>
        </p:txBody>
      </p:sp>
      <p:sp>
        <p:nvSpPr>
          <p:cNvPr id="7" name="Flèche vers le bas 6"/>
          <p:cNvSpPr/>
          <p:nvPr/>
        </p:nvSpPr>
        <p:spPr>
          <a:xfrm>
            <a:off x="5500694" y="3643314"/>
            <a:ext cx="428628" cy="4286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Flèche vers le bas 7"/>
          <p:cNvSpPr/>
          <p:nvPr/>
        </p:nvSpPr>
        <p:spPr>
          <a:xfrm>
            <a:off x="4143372" y="3643314"/>
            <a:ext cx="428628" cy="4286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Flèche vers le bas 8"/>
          <p:cNvSpPr/>
          <p:nvPr/>
        </p:nvSpPr>
        <p:spPr>
          <a:xfrm>
            <a:off x="2643174" y="3643314"/>
            <a:ext cx="428628" cy="4286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Ellipse 9"/>
          <p:cNvSpPr/>
          <p:nvPr/>
        </p:nvSpPr>
        <p:spPr>
          <a:xfrm>
            <a:off x="5072066" y="4143380"/>
            <a:ext cx="1285884" cy="78581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1600" b="1" dirty="0" smtClean="0">
                <a:solidFill>
                  <a:schemeClr val="tx1"/>
                </a:solidFill>
              </a:rPr>
              <a:t>اضطرابات البلع</a:t>
            </a:r>
            <a:endParaRPr lang="fr-FR" sz="1600" b="1" dirty="0">
              <a:solidFill>
                <a:schemeClr val="tx1"/>
              </a:solidFill>
            </a:endParaRPr>
          </a:p>
        </p:txBody>
      </p:sp>
      <p:sp>
        <p:nvSpPr>
          <p:cNvPr id="11" name="Ellipse 10"/>
          <p:cNvSpPr/>
          <p:nvPr/>
        </p:nvSpPr>
        <p:spPr>
          <a:xfrm>
            <a:off x="3714744" y="4143380"/>
            <a:ext cx="1285884" cy="78581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dirty="0" err="1" smtClean="0">
                <a:solidFill>
                  <a:schemeClr val="tx1"/>
                </a:solidFill>
              </a:rPr>
              <a:t>اضطرات</a:t>
            </a:r>
            <a:r>
              <a:rPr lang="ar-DZ" dirty="0" smtClean="0">
                <a:solidFill>
                  <a:schemeClr val="tx1"/>
                </a:solidFill>
              </a:rPr>
              <a:t> النطق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12" name="Ellipse 11"/>
          <p:cNvSpPr/>
          <p:nvPr/>
        </p:nvSpPr>
        <p:spPr>
          <a:xfrm>
            <a:off x="1928794" y="4143380"/>
            <a:ext cx="1643074" cy="9286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1600" b="1" dirty="0" smtClean="0">
                <a:solidFill>
                  <a:schemeClr val="tx1"/>
                </a:solidFill>
              </a:rPr>
              <a:t>اضطرابات التواصل ذات المنشأ العصبي</a:t>
            </a:r>
            <a:endParaRPr lang="fr-FR" sz="16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comb dir="vert"/>
    <p:sndAc>
      <p:stSnd>
        <p:snd r:embed="rId2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20200306_134324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-1571668" y="0"/>
            <a:ext cx="11072890" cy="8072422"/>
          </a:xfrm>
          <a:prstGeom prst="rect">
            <a:avLst/>
          </a:prstGeom>
        </p:spPr>
      </p:pic>
      <p:sp>
        <p:nvSpPr>
          <p:cNvPr id="4" name="Arrondir un rectangle à un seul coin 3"/>
          <p:cNvSpPr/>
          <p:nvPr/>
        </p:nvSpPr>
        <p:spPr>
          <a:xfrm>
            <a:off x="3000364" y="928670"/>
            <a:ext cx="2214578" cy="928670"/>
          </a:xfrm>
          <a:prstGeom prst="round1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DZ" sz="2400" b="1" dirty="0" smtClean="0"/>
              <a:t>عيوب النطق عند الجاحظ</a:t>
            </a:r>
            <a:endParaRPr lang="fr-FR" sz="2400" b="1" dirty="0"/>
          </a:p>
        </p:txBody>
      </p:sp>
      <p:sp>
        <p:nvSpPr>
          <p:cNvPr id="5" name="Ellipse 4"/>
          <p:cNvSpPr/>
          <p:nvPr/>
        </p:nvSpPr>
        <p:spPr>
          <a:xfrm>
            <a:off x="3357554" y="3571876"/>
            <a:ext cx="1857388" cy="1357322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DZ" sz="2000" b="1" dirty="0" smtClean="0"/>
              <a:t>اللثغة : </a:t>
            </a:r>
            <a:r>
              <a:rPr lang="ar-DZ" sz="2000" b="1" dirty="0" err="1" smtClean="0"/>
              <a:t>و</a:t>
            </a:r>
            <a:r>
              <a:rPr lang="ar-DZ" sz="2000" b="1" dirty="0" smtClean="0"/>
              <a:t> التي تقع في أربعة أحرف</a:t>
            </a:r>
            <a:endParaRPr lang="fr-FR" sz="1600" b="1" dirty="0"/>
          </a:p>
        </p:txBody>
      </p:sp>
      <p:sp>
        <p:nvSpPr>
          <p:cNvPr id="6" name="Ellipse 5"/>
          <p:cNvSpPr/>
          <p:nvPr/>
        </p:nvSpPr>
        <p:spPr>
          <a:xfrm>
            <a:off x="5857884" y="3571876"/>
            <a:ext cx="1928826" cy="1285884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DZ" b="1" dirty="0" smtClean="0">
                <a:solidFill>
                  <a:srgbClr val="C00000"/>
                </a:solidFill>
              </a:rPr>
              <a:t>القاف :</a:t>
            </a:r>
            <a:r>
              <a:rPr lang="ar-DZ" dirty="0" smtClean="0">
                <a:solidFill>
                  <a:schemeClr val="tx1"/>
                </a:solidFill>
              </a:rPr>
              <a:t>تصبح</a:t>
            </a:r>
            <a:r>
              <a:rPr lang="ar-DZ" dirty="0" smtClean="0">
                <a:solidFill>
                  <a:srgbClr val="C00000"/>
                </a:solidFill>
              </a:rPr>
              <a:t> طاء </a:t>
            </a:r>
            <a:r>
              <a:rPr lang="ar-DZ" dirty="0" smtClean="0">
                <a:solidFill>
                  <a:schemeClr val="tx1"/>
                </a:solidFill>
              </a:rPr>
              <a:t>مثال قلت له تنطق</a:t>
            </a:r>
            <a:r>
              <a:rPr lang="ar-DZ" dirty="0" smtClean="0">
                <a:solidFill>
                  <a:srgbClr val="C00000"/>
                </a:solidFill>
              </a:rPr>
              <a:t> ط</a:t>
            </a:r>
            <a:r>
              <a:rPr lang="ar-DZ" dirty="0" smtClean="0">
                <a:solidFill>
                  <a:schemeClr val="tx1"/>
                </a:solidFill>
              </a:rPr>
              <a:t>لت</a:t>
            </a:r>
            <a:r>
              <a:rPr lang="ar-DZ" dirty="0" smtClean="0">
                <a:solidFill>
                  <a:srgbClr val="C00000"/>
                </a:solidFill>
              </a:rPr>
              <a:t> </a:t>
            </a:r>
            <a:r>
              <a:rPr lang="ar-DZ" dirty="0" smtClean="0">
                <a:solidFill>
                  <a:schemeClr val="tx1"/>
                </a:solidFill>
              </a:rPr>
              <a:t>له. 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7" name="Ellipse 6"/>
          <p:cNvSpPr/>
          <p:nvPr/>
        </p:nvSpPr>
        <p:spPr>
          <a:xfrm>
            <a:off x="2928926" y="5214926"/>
            <a:ext cx="2786082" cy="1643074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DZ" b="1" dirty="0" smtClean="0">
                <a:solidFill>
                  <a:srgbClr val="C00000"/>
                </a:solidFill>
              </a:rPr>
              <a:t>الراء :</a:t>
            </a:r>
            <a:r>
              <a:rPr lang="ar-DZ" dirty="0" smtClean="0">
                <a:solidFill>
                  <a:schemeClr val="tx1"/>
                </a:solidFill>
              </a:rPr>
              <a:t>تصبح </a:t>
            </a:r>
            <a:r>
              <a:rPr lang="ar-DZ" dirty="0" err="1" smtClean="0">
                <a:solidFill>
                  <a:schemeClr val="tx1"/>
                </a:solidFill>
              </a:rPr>
              <a:t>اما</a:t>
            </a:r>
            <a:r>
              <a:rPr lang="ar-DZ" dirty="0" smtClean="0">
                <a:solidFill>
                  <a:schemeClr val="tx1"/>
                </a:solidFill>
              </a:rPr>
              <a:t> </a:t>
            </a:r>
            <a:r>
              <a:rPr lang="ar-DZ" dirty="0" smtClean="0">
                <a:solidFill>
                  <a:srgbClr val="C00000"/>
                </a:solidFill>
              </a:rPr>
              <a:t>ياء</a:t>
            </a:r>
            <a:r>
              <a:rPr lang="ar-DZ" dirty="0" smtClean="0"/>
              <a:t> </a:t>
            </a:r>
            <a:r>
              <a:rPr lang="ar-DZ" dirty="0" err="1" smtClean="0">
                <a:solidFill>
                  <a:schemeClr val="tx1"/>
                </a:solidFill>
              </a:rPr>
              <a:t>او</a:t>
            </a:r>
            <a:r>
              <a:rPr lang="ar-DZ" dirty="0" smtClean="0"/>
              <a:t> </a:t>
            </a:r>
            <a:r>
              <a:rPr lang="ar-DZ" dirty="0" smtClean="0">
                <a:solidFill>
                  <a:srgbClr val="C00000"/>
                </a:solidFill>
              </a:rPr>
              <a:t>غين</a:t>
            </a:r>
            <a:r>
              <a:rPr lang="ar-DZ" dirty="0" smtClean="0"/>
              <a:t> </a:t>
            </a:r>
            <a:r>
              <a:rPr lang="ar-DZ" dirty="0" err="1" smtClean="0">
                <a:solidFill>
                  <a:schemeClr val="tx1"/>
                </a:solidFill>
              </a:rPr>
              <a:t>او</a:t>
            </a:r>
            <a:r>
              <a:rPr lang="ar-DZ" dirty="0" smtClean="0"/>
              <a:t> </a:t>
            </a:r>
            <a:r>
              <a:rPr lang="ar-DZ" dirty="0" smtClean="0">
                <a:solidFill>
                  <a:srgbClr val="C00000"/>
                </a:solidFill>
              </a:rPr>
              <a:t>ذال </a:t>
            </a:r>
            <a:r>
              <a:rPr lang="ar-DZ" dirty="0" err="1" smtClean="0">
                <a:solidFill>
                  <a:schemeClr val="tx1"/>
                </a:solidFill>
              </a:rPr>
              <a:t>او</a:t>
            </a:r>
            <a:r>
              <a:rPr lang="ar-DZ" dirty="0" smtClean="0"/>
              <a:t> </a:t>
            </a:r>
            <a:r>
              <a:rPr lang="ar-DZ" dirty="0" smtClean="0">
                <a:solidFill>
                  <a:srgbClr val="C00000"/>
                </a:solidFill>
              </a:rPr>
              <a:t>ظاء</a:t>
            </a:r>
            <a:r>
              <a:rPr lang="ar-DZ" dirty="0" smtClean="0"/>
              <a:t> </a:t>
            </a:r>
            <a:r>
              <a:rPr lang="ar-DZ" dirty="0" smtClean="0">
                <a:solidFill>
                  <a:schemeClr val="tx1"/>
                </a:solidFill>
              </a:rPr>
              <a:t>مثال</a:t>
            </a:r>
            <a:r>
              <a:rPr lang="ar-DZ" dirty="0" smtClean="0"/>
              <a:t> </a:t>
            </a:r>
            <a:r>
              <a:rPr lang="ar-DZ" dirty="0" smtClean="0">
                <a:solidFill>
                  <a:schemeClr val="tx1"/>
                </a:solidFill>
              </a:rPr>
              <a:t>عمرو تنطق عم</a:t>
            </a:r>
            <a:r>
              <a:rPr lang="ar-DZ" dirty="0" smtClean="0">
                <a:solidFill>
                  <a:srgbClr val="C00000"/>
                </a:solidFill>
              </a:rPr>
              <a:t>ي</a:t>
            </a:r>
            <a:r>
              <a:rPr lang="ar-DZ" dirty="0" smtClean="0"/>
              <a:t> </a:t>
            </a:r>
            <a:r>
              <a:rPr lang="ar-DZ" dirty="0" smtClean="0">
                <a:solidFill>
                  <a:schemeClr val="tx1"/>
                </a:solidFill>
              </a:rPr>
              <a:t>أو</a:t>
            </a:r>
            <a:r>
              <a:rPr lang="ar-DZ" dirty="0" smtClean="0"/>
              <a:t> </a:t>
            </a:r>
            <a:r>
              <a:rPr lang="ar-DZ" dirty="0" err="1" smtClean="0">
                <a:solidFill>
                  <a:schemeClr val="tx1"/>
                </a:solidFill>
              </a:rPr>
              <a:t>عم</a:t>
            </a:r>
            <a:r>
              <a:rPr lang="ar-DZ" dirty="0" err="1" smtClean="0">
                <a:solidFill>
                  <a:srgbClr val="C00000"/>
                </a:solidFill>
              </a:rPr>
              <a:t>غ</a:t>
            </a:r>
            <a:r>
              <a:rPr lang="ar-DZ" dirty="0" smtClean="0"/>
              <a:t> </a:t>
            </a:r>
            <a:r>
              <a:rPr lang="ar-DZ" dirty="0" smtClean="0">
                <a:solidFill>
                  <a:schemeClr val="tx1"/>
                </a:solidFill>
              </a:rPr>
              <a:t>أو </a:t>
            </a:r>
            <a:r>
              <a:rPr lang="ar-DZ" dirty="0" err="1" smtClean="0">
                <a:solidFill>
                  <a:schemeClr val="tx1"/>
                </a:solidFill>
              </a:rPr>
              <a:t>عم</a:t>
            </a:r>
            <a:r>
              <a:rPr lang="ar-DZ" dirty="0" err="1" smtClean="0">
                <a:solidFill>
                  <a:srgbClr val="C00000"/>
                </a:solidFill>
              </a:rPr>
              <a:t>ذ</a:t>
            </a:r>
            <a:r>
              <a:rPr lang="ar-DZ" dirty="0" smtClean="0">
                <a:solidFill>
                  <a:srgbClr val="C00000"/>
                </a:solidFill>
              </a:rPr>
              <a:t> </a:t>
            </a:r>
            <a:r>
              <a:rPr lang="ar-DZ" dirty="0" smtClean="0">
                <a:solidFill>
                  <a:schemeClr val="tx1"/>
                </a:solidFill>
              </a:rPr>
              <a:t>، م</a:t>
            </a:r>
            <a:r>
              <a:rPr lang="ar-DZ" dirty="0" smtClean="0">
                <a:solidFill>
                  <a:srgbClr val="C00000"/>
                </a:solidFill>
              </a:rPr>
              <a:t>ر</a:t>
            </a:r>
            <a:r>
              <a:rPr lang="ar-DZ" dirty="0" smtClean="0">
                <a:solidFill>
                  <a:schemeClr val="tx1"/>
                </a:solidFill>
              </a:rPr>
              <a:t>ة تنطق </a:t>
            </a:r>
            <a:r>
              <a:rPr lang="ar-DZ" dirty="0" err="1" smtClean="0">
                <a:solidFill>
                  <a:schemeClr val="tx1"/>
                </a:solidFill>
              </a:rPr>
              <a:t>م</a:t>
            </a:r>
            <a:r>
              <a:rPr lang="ar-DZ" dirty="0" err="1" smtClean="0">
                <a:solidFill>
                  <a:srgbClr val="C00000"/>
                </a:solidFill>
              </a:rPr>
              <a:t>ظ</a:t>
            </a:r>
            <a:r>
              <a:rPr lang="ar-DZ" dirty="0" err="1" smtClean="0">
                <a:solidFill>
                  <a:schemeClr val="tx1"/>
                </a:solidFill>
              </a:rPr>
              <a:t>ة</a:t>
            </a:r>
            <a:r>
              <a:rPr lang="ar-DZ" dirty="0" smtClean="0">
                <a:solidFill>
                  <a:schemeClr val="tx1"/>
                </a:solidFill>
              </a:rPr>
              <a:t>.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8" name="Ellipse 7"/>
          <p:cNvSpPr/>
          <p:nvPr/>
        </p:nvSpPr>
        <p:spPr>
          <a:xfrm>
            <a:off x="928662" y="3643314"/>
            <a:ext cx="1928826" cy="1500198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DZ" b="1" dirty="0" smtClean="0">
                <a:solidFill>
                  <a:srgbClr val="C00000"/>
                </a:solidFill>
              </a:rPr>
              <a:t>اللام :</a:t>
            </a:r>
            <a:r>
              <a:rPr lang="ar-DZ" dirty="0" smtClean="0">
                <a:solidFill>
                  <a:schemeClr val="tx1"/>
                </a:solidFill>
              </a:rPr>
              <a:t>تصبح </a:t>
            </a:r>
            <a:r>
              <a:rPr lang="ar-DZ" dirty="0" smtClean="0">
                <a:solidFill>
                  <a:srgbClr val="C00000"/>
                </a:solidFill>
              </a:rPr>
              <a:t>ياء </a:t>
            </a:r>
            <a:r>
              <a:rPr lang="ar-DZ" dirty="0" err="1" smtClean="0">
                <a:solidFill>
                  <a:schemeClr val="tx1"/>
                </a:solidFill>
              </a:rPr>
              <a:t>او</a:t>
            </a:r>
            <a:r>
              <a:rPr lang="ar-DZ" dirty="0" smtClean="0"/>
              <a:t> </a:t>
            </a:r>
            <a:r>
              <a:rPr lang="ar-DZ" dirty="0" smtClean="0">
                <a:solidFill>
                  <a:srgbClr val="C00000"/>
                </a:solidFill>
              </a:rPr>
              <a:t>كاف</a:t>
            </a:r>
            <a:r>
              <a:rPr lang="ar-DZ" dirty="0" smtClean="0"/>
              <a:t> </a:t>
            </a:r>
            <a:r>
              <a:rPr lang="ar-DZ" dirty="0" smtClean="0">
                <a:solidFill>
                  <a:schemeClr val="tx1"/>
                </a:solidFill>
              </a:rPr>
              <a:t>مثال جم</a:t>
            </a:r>
            <a:r>
              <a:rPr lang="ar-DZ" dirty="0" smtClean="0">
                <a:solidFill>
                  <a:srgbClr val="C00000"/>
                </a:solidFill>
              </a:rPr>
              <a:t>ل </a:t>
            </a:r>
            <a:r>
              <a:rPr lang="ar-DZ" dirty="0" smtClean="0">
                <a:solidFill>
                  <a:schemeClr val="tx1"/>
                </a:solidFill>
              </a:rPr>
              <a:t>تنطق</a:t>
            </a:r>
            <a:r>
              <a:rPr lang="ar-DZ" dirty="0" smtClean="0"/>
              <a:t> </a:t>
            </a:r>
            <a:r>
              <a:rPr lang="ar-DZ" dirty="0" err="1" smtClean="0">
                <a:solidFill>
                  <a:schemeClr val="tx1"/>
                </a:solidFill>
              </a:rPr>
              <a:t>جم</a:t>
            </a:r>
            <a:r>
              <a:rPr lang="ar-DZ" dirty="0" err="1" smtClean="0">
                <a:solidFill>
                  <a:srgbClr val="C00000"/>
                </a:solidFill>
              </a:rPr>
              <a:t>ي</a:t>
            </a:r>
            <a:r>
              <a:rPr lang="ar-DZ" dirty="0" smtClean="0">
                <a:solidFill>
                  <a:srgbClr val="C00000"/>
                </a:solidFill>
              </a:rPr>
              <a:t>، ما العلة </a:t>
            </a:r>
            <a:r>
              <a:rPr lang="ar-DZ" dirty="0" smtClean="0">
                <a:solidFill>
                  <a:schemeClr val="tx1"/>
                </a:solidFill>
              </a:rPr>
              <a:t>تنطق </a:t>
            </a:r>
            <a:r>
              <a:rPr lang="ar-DZ" dirty="0" err="1" smtClean="0">
                <a:solidFill>
                  <a:srgbClr val="C00000"/>
                </a:solidFill>
              </a:rPr>
              <a:t>مكعكعة</a:t>
            </a:r>
            <a:r>
              <a:rPr lang="ar-DZ" dirty="0" smtClean="0">
                <a:solidFill>
                  <a:srgbClr val="C00000"/>
                </a:solidFill>
              </a:rPr>
              <a:t>.</a:t>
            </a:r>
            <a:endParaRPr lang="fr-FR" dirty="0">
              <a:solidFill>
                <a:srgbClr val="C00000"/>
              </a:solidFill>
            </a:endParaRPr>
          </a:p>
        </p:txBody>
      </p:sp>
      <p:sp>
        <p:nvSpPr>
          <p:cNvPr id="9" name="Ellipse 8"/>
          <p:cNvSpPr/>
          <p:nvPr/>
        </p:nvSpPr>
        <p:spPr>
          <a:xfrm>
            <a:off x="3214678" y="1928802"/>
            <a:ext cx="1928826" cy="1285884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DZ" b="1" dirty="0" smtClean="0">
                <a:solidFill>
                  <a:srgbClr val="FF0000"/>
                </a:solidFill>
              </a:rPr>
              <a:t>السين</a:t>
            </a:r>
            <a:r>
              <a:rPr lang="ar-DZ" dirty="0" smtClean="0">
                <a:solidFill>
                  <a:srgbClr val="FF0000"/>
                </a:solidFill>
              </a:rPr>
              <a:t>:</a:t>
            </a:r>
            <a:r>
              <a:rPr lang="ar-DZ" dirty="0" smtClean="0">
                <a:solidFill>
                  <a:schemeClr val="tx1"/>
                </a:solidFill>
              </a:rPr>
              <a:t>تصبح </a:t>
            </a:r>
            <a:r>
              <a:rPr lang="ar-DZ" dirty="0" smtClean="0">
                <a:solidFill>
                  <a:srgbClr val="C00000"/>
                </a:solidFill>
              </a:rPr>
              <a:t>ثاء</a:t>
            </a:r>
            <a:r>
              <a:rPr lang="ar-DZ" dirty="0" smtClean="0">
                <a:solidFill>
                  <a:schemeClr val="tx1"/>
                </a:solidFill>
              </a:rPr>
              <a:t> مثال ب</a:t>
            </a:r>
            <a:r>
              <a:rPr lang="ar-DZ" dirty="0" smtClean="0">
                <a:solidFill>
                  <a:srgbClr val="C00000"/>
                </a:solidFill>
              </a:rPr>
              <a:t>س</a:t>
            </a:r>
            <a:r>
              <a:rPr lang="ar-DZ" dirty="0" smtClean="0">
                <a:solidFill>
                  <a:schemeClr val="tx1"/>
                </a:solidFill>
              </a:rPr>
              <a:t>م الله تُنطق </a:t>
            </a:r>
            <a:r>
              <a:rPr lang="ar-DZ" dirty="0" err="1" smtClean="0">
                <a:solidFill>
                  <a:schemeClr val="tx1"/>
                </a:solidFill>
              </a:rPr>
              <a:t>ب</a:t>
            </a:r>
            <a:r>
              <a:rPr lang="ar-DZ" dirty="0" err="1" smtClean="0">
                <a:solidFill>
                  <a:srgbClr val="C00000"/>
                </a:solidFill>
              </a:rPr>
              <a:t>ث</a:t>
            </a:r>
            <a:r>
              <a:rPr lang="ar-DZ" dirty="0" err="1" smtClean="0">
                <a:solidFill>
                  <a:schemeClr val="tx1"/>
                </a:solidFill>
              </a:rPr>
              <a:t>م</a:t>
            </a:r>
            <a:r>
              <a:rPr lang="ar-DZ" dirty="0" smtClean="0">
                <a:solidFill>
                  <a:schemeClr val="tx1"/>
                </a:solidFill>
              </a:rPr>
              <a:t> الله.</a:t>
            </a:r>
            <a:endParaRPr lang="fr-FR" dirty="0">
              <a:solidFill>
                <a:srgbClr val="FF0000"/>
              </a:solidFill>
            </a:endParaRPr>
          </a:p>
        </p:txBody>
      </p:sp>
      <p:cxnSp>
        <p:nvCxnSpPr>
          <p:cNvPr id="11" name="Connecteur droit avec flèche 10"/>
          <p:cNvCxnSpPr/>
          <p:nvPr/>
        </p:nvCxnSpPr>
        <p:spPr>
          <a:xfrm rot="16200000" flipV="1">
            <a:off x="4036217" y="3393281"/>
            <a:ext cx="357189" cy="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4" name="Connecteur droit avec flèche 13"/>
          <p:cNvCxnSpPr>
            <a:stCxn id="5" idx="6"/>
            <a:endCxn id="6" idx="2"/>
          </p:cNvCxnSpPr>
          <p:nvPr/>
        </p:nvCxnSpPr>
        <p:spPr>
          <a:xfrm flipV="1">
            <a:off x="5214942" y="4214818"/>
            <a:ext cx="642942" cy="3571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6" name="Connecteur droit avec flèche 15"/>
          <p:cNvCxnSpPr>
            <a:stCxn id="5" idx="2"/>
          </p:cNvCxnSpPr>
          <p:nvPr/>
        </p:nvCxnSpPr>
        <p:spPr>
          <a:xfrm rot="10800000" flipV="1">
            <a:off x="2857488" y="4250536"/>
            <a:ext cx="500066" cy="3571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0" name="Connecteur droit avec flèche 19"/>
          <p:cNvCxnSpPr>
            <a:stCxn id="5" idx="4"/>
          </p:cNvCxnSpPr>
          <p:nvPr/>
        </p:nvCxnSpPr>
        <p:spPr>
          <a:xfrm rot="5400000">
            <a:off x="4179090" y="5036356"/>
            <a:ext cx="214316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comb/>
    <p:sndAc>
      <p:stSnd>
        <p:snd r:embed="rId2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6" dur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20200306_134324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-1785982" y="0"/>
            <a:ext cx="11858708" cy="6858000"/>
          </a:xfrm>
          <a:prstGeom prst="rect">
            <a:avLst/>
          </a:prstGeom>
        </p:spPr>
      </p:pic>
      <p:sp>
        <p:nvSpPr>
          <p:cNvPr id="3" name="Rectangle à coins arrondis 2"/>
          <p:cNvSpPr/>
          <p:nvPr/>
        </p:nvSpPr>
        <p:spPr>
          <a:xfrm>
            <a:off x="2143108" y="0"/>
            <a:ext cx="4643470" cy="1357322"/>
          </a:xfrm>
          <a:prstGeom prst="wedgeRoundRectCallou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dirty="0" smtClean="0">
                <a:solidFill>
                  <a:schemeClr val="tx1"/>
                </a:solidFill>
              </a:rPr>
              <a:t>ذكر الجاحظ في كتابه البيان </a:t>
            </a:r>
            <a:r>
              <a:rPr lang="ar-DZ" dirty="0" err="1" smtClean="0">
                <a:solidFill>
                  <a:schemeClr val="tx1"/>
                </a:solidFill>
              </a:rPr>
              <a:t>و</a:t>
            </a:r>
            <a:r>
              <a:rPr lang="ar-DZ" dirty="0" smtClean="0">
                <a:solidFill>
                  <a:schemeClr val="tx1"/>
                </a:solidFill>
              </a:rPr>
              <a:t> التبيين بعض العيوب النطقية التي </a:t>
            </a:r>
            <a:r>
              <a:rPr lang="ar-DZ" dirty="0" err="1" smtClean="0">
                <a:solidFill>
                  <a:schemeClr val="tx1"/>
                </a:solidFill>
              </a:rPr>
              <a:t>لاتكون</a:t>
            </a:r>
            <a:r>
              <a:rPr lang="ar-DZ" dirty="0" smtClean="0">
                <a:solidFill>
                  <a:schemeClr val="tx1"/>
                </a:solidFill>
              </a:rPr>
              <a:t> في مخرج الصوت </a:t>
            </a:r>
            <a:r>
              <a:rPr lang="ar-DZ" dirty="0" err="1" smtClean="0">
                <a:solidFill>
                  <a:schemeClr val="tx1"/>
                </a:solidFill>
              </a:rPr>
              <a:t>و</a:t>
            </a:r>
            <a:r>
              <a:rPr lang="ar-DZ" dirty="0" smtClean="0">
                <a:solidFill>
                  <a:schemeClr val="tx1"/>
                </a:solidFill>
              </a:rPr>
              <a:t> إنما في الصورة النطقية بشكل عام 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4" name="Ellipse 3"/>
          <p:cNvSpPr/>
          <p:nvPr/>
        </p:nvSpPr>
        <p:spPr>
          <a:xfrm>
            <a:off x="8072430" y="1571612"/>
            <a:ext cx="1071570" cy="928694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b="1" dirty="0" err="1" smtClean="0">
                <a:solidFill>
                  <a:srgbClr val="C00000"/>
                </a:solidFill>
              </a:rPr>
              <a:t>التمتام</a:t>
            </a:r>
            <a:endParaRPr lang="fr-FR" b="1" dirty="0">
              <a:solidFill>
                <a:srgbClr val="C00000"/>
              </a:solidFill>
            </a:endParaRPr>
          </a:p>
        </p:txBody>
      </p:sp>
      <p:sp>
        <p:nvSpPr>
          <p:cNvPr id="5" name="Ellipse 4"/>
          <p:cNvSpPr/>
          <p:nvPr/>
        </p:nvSpPr>
        <p:spPr>
          <a:xfrm>
            <a:off x="8215338" y="2714620"/>
            <a:ext cx="1089414" cy="928694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b="1" dirty="0" err="1" smtClean="0">
                <a:solidFill>
                  <a:srgbClr val="C00000"/>
                </a:solidFill>
              </a:rPr>
              <a:t>الفأفاء</a:t>
            </a:r>
            <a:endParaRPr lang="fr-FR" b="1" dirty="0">
              <a:solidFill>
                <a:srgbClr val="C00000"/>
              </a:solidFill>
            </a:endParaRPr>
          </a:p>
        </p:txBody>
      </p:sp>
      <p:sp>
        <p:nvSpPr>
          <p:cNvPr id="6" name="Flèche gauche 5"/>
          <p:cNvSpPr/>
          <p:nvPr/>
        </p:nvSpPr>
        <p:spPr>
          <a:xfrm>
            <a:off x="7429520" y="1785926"/>
            <a:ext cx="642942" cy="500066"/>
          </a:xfrm>
          <a:prstGeom prst="left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Flèche gauche 6"/>
          <p:cNvSpPr/>
          <p:nvPr/>
        </p:nvSpPr>
        <p:spPr>
          <a:xfrm>
            <a:off x="7500958" y="2928934"/>
            <a:ext cx="642942" cy="500066"/>
          </a:xfrm>
          <a:prstGeom prst="left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5286380" y="1714488"/>
            <a:ext cx="2071702" cy="71438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DZ" dirty="0" smtClean="0"/>
              <a:t>الترديد في حرف التاء</a:t>
            </a:r>
            <a:endParaRPr lang="fr-FR" dirty="0"/>
          </a:p>
        </p:txBody>
      </p:sp>
      <p:sp>
        <p:nvSpPr>
          <p:cNvPr id="9" name="Rectangle 8"/>
          <p:cNvSpPr/>
          <p:nvPr/>
        </p:nvSpPr>
        <p:spPr>
          <a:xfrm>
            <a:off x="5357818" y="2857496"/>
            <a:ext cx="2071702" cy="71438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DZ" dirty="0" smtClean="0"/>
              <a:t>الصعوبة في نطق حرف الفاء</a:t>
            </a:r>
            <a:endParaRPr lang="fr-FR" dirty="0"/>
          </a:p>
        </p:txBody>
      </p:sp>
      <p:sp>
        <p:nvSpPr>
          <p:cNvPr id="10" name="Ellipse 9"/>
          <p:cNvSpPr/>
          <p:nvPr/>
        </p:nvSpPr>
        <p:spPr>
          <a:xfrm>
            <a:off x="3929058" y="1571612"/>
            <a:ext cx="1071570" cy="928694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b="1" dirty="0" err="1" smtClean="0">
                <a:solidFill>
                  <a:srgbClr val="C00000"/>
                </a:solidFill>
              </a:rPr>
              <a:t>اللجلاج</a:t>
            </a:r>
            <a:endParaRPr lang="fr-FR" b="1" dirty="0">
              <a:solidFill>
                <a:srgbClr val="C00000"/>
              </a:solidFill>
            </a:endParaRPr>
          </a:p>
        </p:txBody>
      </p:sp>
      <p:sp>
        <p:nvSpPr>
          <p:cNvPr id="11" name="Flèche gauche 10"/>
          <p:cNvSpPr/>
          <p:nvPr/>
        </p:nvSpPr>
        <p:spPr>
          <a:xfrm>
            <a:off x="3071802" y="1714488"/>
            <a:ext cx="785818" cy="571504"/>
          </a:xfrm>
          <a:prstGeom prst="left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/>
          <p:cNvSpPr/>
          <p:nvPr/>
        </p:nvSpPr>
        <p:spPr>
          <a:xfrm>
            <a:off x="857224" y="1643050"/>
            <a:ext cx="2143140" cy="64294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DZ" dirty="0" smtClean="0"/>
              <a:t>التردد في الكلام </a:t>
            </a:r>
            <a:r>
              <a:rPr lang="ar-DZ" dirty="0" err="1" smtClean="0"/>
              <a:t>و</a:t>
            </a:r>
            <a:r>
              <a:rPr lang="ar-DZ" dirty="0" smtClean="0"/>
              <a:t> عدم الإبانة لثقل اللسان</a:t>
            </a:r>
            <a:endParaRPr lang="fr-FR" dirty="0"/>
          </a:p>
        </p:txBody>
      </p:sp>
      <p:sp>
        <p:nvSpPr>
          <p:cNvPr id="13" name="Ellipse 12"/>
          <p:cNvSpPr/>
          <p:nvPr/>
        </p:nvSpPr>
        <p:spPr>
          <a:xfrm>
            <a:off x="3929058" y="2714620"/>
            <a:ext cx="1071570" cy="928694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b="1" dirty="0" smtClean="0">
                <a:solidFill>
                  <a:srgbClr val="C00000"/>
                </a:solidFill>
              </a:rPr>
              <a:t>العقدة</a:t>
            </a:r>
            <a:endParaRPr lang="fr-FR" b="1" dirty="0">
              <a:solidFill>
                <a:srgbClr val="C00000"/>
              </a:solidFill>
            </a:endParaRPr>
          </a:p>
        </p:txBody>
      </p:sp>
      <p:sp>
        <p:nvSpPr>
          <p:cNvPr id="14" name="Flèche gauche 13"/>
          <p:cNvSpPr/>
          <p:nvPr/>
        </p:nvSpPr>
        <p:spPr>
          <a:xfrm>
            <a:off x="3071802" y="2928934"/>
            <a:ext cx="785818" cy="571504"/>
          </a:xfrm>
          <a:prstGeom prst="left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Rectangle 14"/>
          <p:cNvSpPr/>
          <p:nvPr/>
        </p:nvSpPr>
        <p:spPr>
          <a:xfrm>
            <a:off x="857224" y="2857496"/>
            <a:ext cx="2214578" cy="71438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DZ" dirty="0" smtClean="0"/>
              <a:t>تحول الكلام إلى تقاطيع صوتية لا تكاد تفهم</a:t>
            </a:r>
            <a:endParaRPr lang="fr-FR" dirty="0"/>
          </a:p>
        </p:txBody>
      </p:sp>
      <p:sp>
        <p:nvSpPr>
          <p:cNvPr id="16" name="Ellipse 15"/>
          <p:cNvSpPr/>
          <p:nvPr/>
        </p:nvSpPr>
        <p:spPr>
          <a:xfrm>
            <a:off x="4000496" y="3786190"/>
            <a:ext cx="1071570" cy="9144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b="1" dirty="0" err="1" smtClean="0">
                <a:solidFill>
                  <a:srgbClr val="C00000"/>
                </a:solidFill>
              </a:rPr>
              <a:t>الحكلة</a:t>
            </a:r>
            <a:endParaRPr lang="fr-FR" b="1" dirty="0">
              <a:solidFill>
                <a:srgbClr val="C00000"/>
              </a:solidFill>
            </a:endParaRPr>
          </a:p>
        </p:txBody>
      </p:sp>
      <p:sp>
        <p:nvSpPr>
          <p:cNvPr id="17" name="Flèche gauche 16"/>
          <p:cNvSpPr/>
          <p:nvPr/>
        </p:nvSpPr>
        <p:spPr>
          <a:xfrm>
            <a:off x="3214678" y="4000504"/>
            <a:ext cx="714380" cy="571504"/>
          </a:xfrm>
          <a:prstGeom prst="left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Rectangle 17"/>
          <p:cNvSpPr/>
          <p:nvPr/>
        </p:nvSpPr>
        <p:spPr>
          <a:xfrm>
            <a:off x="857224" y="3929066"/>
            <a:ext cx="2286016" cy="64294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DZ" dirty="0" smtClean="0"/>
              <a:t>نقصان آلة النطق </a:t>
            </a:r>
            <a:r>
              <a:rPr lang="ar-DZ" dirty="0" err="1" smtClean="0"/>
              <a:t>و</a:t>
            </a:r>
            <a:r>
              <a:rPr lang="ar-DZ" dirty="0" smtClean="0"/>
              <a:t> عجز أداة اللفظ</a:t>
            </a:r>
            <a:endParaRPr lang="fr-FR" dirty="0"/>
          </a:p>
        </p:txBody>
      </p:sp>
      <p:sp>
        <p:nvSpPr>
          <p:cNvPr id="19" name="Ellipse 18"/>
          <p:cNvSpPr/>
          <p:nvPr/>
        </p:nvSpPr>
        <p:spPr>
          <a:xfrm>
            <a:off x="8143868" y="4071942"/>
            <a:ext cx="1000132" cy="857256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b="1" dirty="0" smtClean="0">
                <a:solidFill>
                  <a:srgbClr val="C00000"/>
                </a:solidFill>
              </a:rPr>
              <a:t>الألف</a:t>
            </a:r>
            <a:endParaRPr lang="fr-FR" b="1" dirty="0">
              <a:solidFill>
                <a:srgbClr val="C00000"/>
              </a:solidFill>
            </a:endParaRPr>
          </a:p>
        </p:txBody>
      </p:sp>
      <p:sp>
        <p:nvSpPr>
          <p:cNvPr id="20" name="Flèche gauche 19"/>
          <p:cNvSpPr/>
          <p:nvPr/>
        </p:nvSpPr>
        <p:spPr>
          <a:xfrm>
            <a:off x="7429520" y="4286256"/>
            <a:ext cx="714380" cy="500066"/>
          </a:xfrm>
          <a:prstGeom prst="left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Rectangle 20"/>
          <p:cNvSpPr/>
          <p:nvPr/>
        </p:nvSpPr>
        <p:spPr>
          <a:xfrm>
            <a:off x="5357818" y="4214818"/>
            <a:ext cx="2057408" cy="71438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DZ" dirty="0" smtClean="0"/>
              <a:t>ثقل اللسان عند الكلام</a:t>
            </a:r>
            <a:endParaRPr lang="fr-FR" dirty="0"/>
          </a:p>
        </p:txBody>
      </p:sp>
      <p:sp>
        <p:nvSpPr>
          <p:cNvPr id="22" name="Ellipse 21"/>
          <p:cNvSpPr/>
          <p:nvPr/>
        </p:nvSpPr>
        <p:spPr>
          <a:xfrm>
            <a:off x="4071934" y="4857760"/>
            <a:ext cx="1071570" cy="857256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b="1" dirty="0" err="1" smtClean="0">
                <a:solidFill>
                  <a:srgbClr val="C00000"/>
                </a:solidFill>
              </a:rPr>
              <a:t>الحبسة</a:t>
            </a:r>
            <a:endParaRPr lang="fr-FR" b="1" dirty="0">
              <a:solidFill>
                <a:srgbClr val="C00000"/>
              </a:solidFill>
            </a:endParaRPr>
          </a:p>
        </p:txBody>
      </p:sp>
      <p:sp>
        <p:nvSpPr>
          <p:cNvPr id="23" name="Flèche gauche 22"/>
          <p:cNvSpPr/>
          <p:nvPr/>
        </p:nvSpPr>
        <p:spPr>
          <a:xfrm>
            <a:off x="3214678" y="5000636"/>
            <a:ext cx="785818" cy="571504"/>
          </a:xfrm>
          <a:prstGeom prst="left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Rectangle 23"/>
          <p:cNvSpPr/>
          <p:nvPr/>
        </p:nvSpPr>
        <p:spPr>
          <a:xfrm>
            <a:off x="857224" y="5000636"/>
            <a:ext cx="2286016" cy="64294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DZ" dirty="0" smtClean="0"/>
              <a:t>الثقل في الكلام </a:t>
            </a:r>
            <a:r>
              <a:rPr lang="ar-DZ" dirty="0" err="1" smtClean="0"/>
              <a:t>و</a:t>
            </a:r>
            <a:r>
              <a:rPr lang="ar-DZ" dirty="0" smtClean="0"/>
              <a:t> لم يبلغ حد </a:t>
            </a:r>
            <a:r>
              <a:rPr lang="ar-DZ" dirty="0" err="1" smtClean="0"/>
              <a:t>الفأفاء</a:t>
            </a:r>
            <a:r>
              <a:rPr lang="ar-DZ" dirty="0" smtClean="0"/>
              <a:t> و </a:t>
            </a:r>
            <a:r>
              <a:rPr lang="ar-DZ" dirty="0" err="1" smtClean="0"/>
              <a:t>التمتام</a:t>
            </a:r>
            <a:endParaRPr lang="fr-FR" dirty="0"/>
          </a:p>
        </p:txBody>
      </p:sp>
    </p:spTree>
  </p:cSld>
  <p:clrMapOvr>
    <a:masterClrMapping/>
  </p:clrMapOvr>
  <p:transition spd="slow">
    <p:checker dir="vert"/>
    <p:sndAc>
      <p:stSnd>
        <p:snd r:embed="rId2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8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20200306_134324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36405" cy="6858000"/>
          </a:xfrm>
          <a:prstGeom prst="rect">
            <a:avLst/>
          </a:prstGeom>
        </p:spPr>
      </p:pic>
      <p:sp>
        <p:nvSpPr>
          <p:cNvPr id="3" name="Carré corné 2"/>
          <p:cNvSpPr/>
          <p:nvPr/>
        </p:nvSpPr>
        <p:spPr>
          <a:xfrm>
            <a:off x="214282" y="1142984"/>
            <a:ext cx="2857520" cy="3500462"/>
          </a:xfrm>
          <a:prstGeom prst="foldedCorner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DZ" sz="2000" b="1" dirty="0" smtClean="0"/>
              <a:t>علم أمراض التخاطب عند أحمد حابس : </a:t>
            </a:r>
            <a:r>
              <a:rPr lang="ar-DZ" sz="2400" dirty="0" smtClean="0"/>
              <a:t>ناقش أمراض التخاطب من خلال دراسة </a:t>
            </a:r>
            <a:r>
              <a:rPr lang="ar-DZ" sz="2400" dirty="0" err="1" smtClean="0"/>
              <a:t>الحبسة</a:t>
            </a:r>
            <a:r>
              <a:rPr lang="ar-DZ" sz="2400" dirty="0" smtClean="0"/>
              <a:t> كأحد الأعراض الرئيسية التي تؤثر على قدرة الشخص على الكلام .</a:t>
            </a:r>
          </a:p>
          <a:p>
            <a:pPr algn="ctr" rtl="1"/>
            <a:r>
              <a:rPr lang="ar-DZ" sz="2400" dirty="0" smtClean="0"/>
              <a:t>وتنقسم </a:t>
            </a:r>
            <a:r>
              <a:rPr lang="ar-DZ" sz="2400" dirty="0" err="1" smtClean="0"/>
              <a:t>الحبسة</a:t>
            </a:r>
            <a:r>
              <a:rPr lang="ar-DZ" sz="2400" dirty="0" smtClean="0"/>
              <a:t> إلى ثلاثة أنواع رئيسية :</a:t>
            </a:r>
            <a:endParaRPr lang="fr-FR" sz="2400" dirty="0"/>
          </a:p>
        </p:txBody>
      </p:sp>
      <p:sp>
        <p:nvSpPr>
          <p:cNvPr id="4" name="Flèche droite 3"/>
          <p:cNvSpPr/>
          <p:nvPr/>
        </p:nvSpPr>
        <p:spPr>
          <a:xfrm>
            <a:off x="3428992" y="1500174"/>
            <a:ext cx="1071570" cy="571504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Flèche droite 4"/>
          <p:cNvSpPr/>
          <p:nvPr/>
        </p:nvSpPr>
        <p:spPr>
          <a:xfrm>
            <a:off x="3428992" y="2571744"/>
            <a:ext cx="1071570" cy="571504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Flèche droite 5"/>
          <p:cNvSpPr/>
          <p:nvPr/>
        </p:nvSpPr>
        <p:spPr>
          <a:xfrm>
            <a:off x="3500430" y="3786190"/>
            <a:ext cx="1000132" cy="571504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Ellipse 6"/>
          <p:cNvSpPr/>
          <p:nvPr/>
        </p:nvSpPr>
        <p:spPr>
          <a:xfrm>
            <a:off x="4714876" y="1357298"/>
            <a:ext cx="2071702" cy="857256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DZ" dirty="0" err="1" smtClean="0">
                <a:solidFill>
                  <a:schemeClr val="tx1"/>
                </a:solidFill>
              </a:rPr>
              <a:t>الحبسة</a:t>
            </a:r>
            <a:r>
              <a:rPr lang="ar-DZ" dirty="0" smtClean="0">
                <a:solidFill>
                  <a:schemeClr val="tx1"/>
                </a:solidFill>
              </a:rPr>
              <a:t> التعبيرية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8" name="Ellipse 7"/>
          <p:cNvSpPr/>
          <p:nvPr/>
        </p:nvSpPr>
        <p:spPr>
          <a:xfrm>
            <a:off x="4714876" y="2428868"/>
            <a:ext cx="2071702" cy="928694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DZ" dirty="0" err="1" smtClean="0"/>
              <a:t>الحبسة</a:t>
            </a:r>
            <a:r>
              <a:rPr lang="ar-DZ" dirty="0" smtClean="0"/>
              <a:t> الاستقبالية</a:t>
            </a:r>
            <a:endParaRPr lang="fr-FR" dirty="0"/>
          </a:p>
        </p:txBody>
      </p:sp>
      <p:sp>
        <p:nvSpPr>
          <p:cNvPr id="9" name="Ellipse 8"/>
          <p:cNvSpPr/>
          <p:nvPr/>
        </p:nvSpPr>
        <p:spPr>
          <a:xfrm>
            <a:off x="4786314" y="3500438"/>
            <a:ext cx="2000264" cy="928694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DZ" dirty="0" err="1" smtClean="0"/>
              <a:t>الحبسة</a:t>
            </a:r>
            <a:r>
              <a:rPr lang="ar-DZ" dirty="0" smtClean="0"/>
              <a:t> العاطفية</a:t>
            </a:r>
            <a:endParaRPr lang="fr-FR" dirty="0"/>
          </a:p>
        </p:txBody>
      </p:sp>
    </p:spTree>
  </p:cSld>
  <p:clrMapOvr>
    <a:masterClrMapping/>
  </p:clrMapOvr>
  <p:transition spd="slow">
    <p:newsflash/>
    <p:sndAc>
      <p:stSnd>
        <p:snd r:embed="rId2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20200306_134324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595" y="0"/>
            <a:ext cx="9136405" cy="6858000"/>
          </a:xfrm>
          <a:prstGeom prst="rect">
            <a:avLst/>
          </a:prstGeom>
        </p:spPr>
      </p:pic>
      <p:sp>
        <p:nvSpPr>
          <p:cNvPr id="4" name="Rectangle à quatre flèches 3"/>
          <p:cNvSpPr/>
          <p:nvPr/>
        </p:nvSpPr>
        <p:spPr>
          <a:xfrm>
            <a:off x="2786050" y="1928802"/>
            <a:ext cx="2857520" cy="2500330"/>
          </a:xfrm>
          <a:prstGeom prst="quadArrowCallou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DZ" sz="2400" b="1" dirty="0" smtClean="0"/>
              <a:t>العيوب النطقية عند أحمد حابس</a:t>
            </a:r>
            <a:endParaRPr lang="fr-FR" sz="2400" b="1" dirty="0"/>
          </a:p>
        </p:txBody>
      </p:sp>
      <p:sp>
        <p:nvSpPr>
          <p:cNvPr id="6" name="Étoile à 7 branches 5"/>
          <p:cNvSpPr/>
          <p:nvPr/>
        </p:nvSpPr>
        <p:spPr>
          <a:xfrm>
            <a:off x="5929322" y="1928802"/>
            <a:ext cx="2143140" cy="1928826"/>
          </a:xfrm>
          <a:prstGeom prst="star7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2000" dirty="0" smtClean="0">
                <a:solidFill>
                  <a:schemeClr val="tx1"/>
                </a:solidFill>
              </a:rPr>
              <a:t>عيوب الإبدال الكلي</a:t>
            </a:r>
            <a:endParaRPr lang="fr-FR" sz="2000" dirty="0">
              <a:solidFill>
                <a:schemeClr val="tx1"/>
              </a:solidFill>
            </a:endParaRPr>
          </a:p>
        </p:txBody>
      </p:sp>
      <p:sp>
        <p:nvSpPr>
          <p:cNvPr id="7" name="Étoile à 7 branches 6"/>
          <p:cNvSpPr/>
          <p:nvPr/>
        </p:nvSpPr>
        <p:spPr>
          <a:xfrm>
            <a:off x="3000364" y="285728"/>
            <a:ext cx="2286016" cy="1785950"/>
          </a:xfrm>
          <a:prstGeom prst="star7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2000" dirty="0" smtClean="0">
                <a:solidFill>
                  <a:schemeClr val="tx1"/>
                </a:solidFill>
              </a:rPr>
              <a:t>عيوب الإبدال الجزئي</a:t>
            </a:r>
            <a:endParaRPr lang="fr-FR" sz="2000" dirty="0">
              <a:solidFill>
                <a:schemeClr val="tx1"/>
              </a:solidFill>
            </a:endParaRPr>
          </a:p>
        </p:txBody>
      </p:sp>
      <p:sp>
        <p:nvSpPr>
          <p:cNvPr id="8" name="Étoile à 7 branches 7"/>
          <p:cNvSpPr/>
          <p:nvPr/>
        </p:nvSpPr>
        <p:spPr>
          <a:xfrm>
            <a:off x="214282" y="2285992"/>
            <a:ext cx="2357454" cy="1857388"/>
          </a:xfrm>
          <a:prstGeom prst="star7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2800" dirty="0" err="1" smtClean="0">
                <a:solidFill>
                  <a:schemeClr val="tx1"/>
                </a:solidFill>
              </a:rPr>
              <a:t>التأتأة</a:t>
            </a:r>
            <a:endParaRPr lang="fr-FR" sz="2800" dirty="0">
              <a:solidFill>
                <a:schemeClr val="tx1"/>
              </a:solidFill>
            </a:endParaRPr>
          </a:p>
        </p:txBody>
      </p:sp>
      <p:sp>
        <p:nvSpPr>
          <p:cNvPr id="9" name="Étoile à 7 branches 8"/>
          <p:cNvSpPr/>
          <p:nvPr/>
        </p:nvSpPr>
        <p:spPr>
          <a:xfrm>
            <a:off x="2857488" y="4357694"/>
            <a:ext cx="2500330" cy="2000264"/>
          </a:xfrm>
          <a:prstGeom prst="star7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2000" dirty="0" smtClean="0">
                <a:solidFill>
                  <a:schemeClr val="tx1"/>
                </a:solidFill>
              </a:rPr>
              <a:t>اللجلجة في الكلام أو </a:t>
            </a:r>
            <a:r>
              <a:rPr lang="ar-DZ" sz="2000" dirty="0" err="1" smtClean="0">
                <a:solidFill>
                  <a:schemeClr val="tx1"/>
                </a:solidFill>
              </a:rPr>
              <a:t>الفأفأة</a:t>
            </a:r>
            <a:endParaRPr lang="fr-FR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zoom dir="in"/>
    <p:sndAc>
      <p:stSnd>
        <p:snd r:embed="rId2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  <p:bldP spid="9" grpId="0" animBg="1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370</TotalTime>
  <Words>908</Words>
  <Application>Microsoft Office PowerPoint</Application>
  <PresentationFormat>Affichage à l'écran (4:3)</PresentationFormat>
  <Paragraphs>99</Paragraphs>
  <Slides>13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17" baseType="lpstr">
      <vt:lpstr>Arial</vt:lpstr>
      <vt:lpstr>Calibri</vt:lpstr>
      <vt:lpstr>Times New Roman</vt:lpstr>
      <vt:lpstr>Thème Office</vt:lpstr>
      <vt:lpstr>Présentation PowerPoint</vt:lpstr>
      <vt:lpstr>Présentation PowerPoint</vt:lpstr>
      <vt:lpstr>مقدمة:    مقدمة: إن موضوع أمراض التخاطب و عيوب النطق من المشكلات الخطيرة التي يعاني منها المربون سواء في المنزل  أو في المؤسسات التربوية ، فهي تؤثر سلبا على التحصيل المعرفي للطفل و خاصة اللغوي ، و منه يمكن القول أن أمراض التخاطب ناجمة عن مجموعة من الاضطرابات التي تحدث نتيجة خلل في الدماغ ، و نتيجة خلل وعدم القدرة على السمع و الكتابة ، فهذا الموضوع هو من أكثر المواضيع التي لاقت إهتماما من قبل العديد من الدارسين و الباحثين اللغويين منذ القدم إلى يومنا هذا ، وذلك لإدراكهم أثر هذه العيوب على سلامة عملية التواصل اللغوي ، و للجاحظ و أحمد حابس إسهامات ظاهرة في ذكر تلك العيوب و الأمراض اللغوية في كتابيهما ، البيان و التبيين للجاحظ و الحبسة و أنواعها لأحمد حابس . إشكالية البحث : إنطلاقا مما سبق صغنا إشكالية البحث كالآتي : ماهي أبرز أمراض التخاطب و العيوب النطقية التي عرضها كل من الجاحظ و أحمد حابس في كتابيهما ؟. تقسيمات البحث : مقدمة – المبحث الأول :بعنوان مفهوم أمراض التخاطب و عيوب النطق ، تم تقسيم هذا المبحث إلى مطلبين ، حيث خصص المطلب الأول إلى تعرف أمراض التخاطب ، و المطلب الثاني تعريف عيوب النطق ، أما المبحث الثاني المعنون بمناقشة أمراض التخاطب و عيوب النطق عند الجاحظ في كتابه البيان و التبيين ، قسم إلى مطلبين حيث تم التطرق في المطلب الأول إلى علم أمراض التخاطب عند الجاحظ ، أما بالنسبة للمطلب الثاني فقد خصص للعيوب النطقية عند الجاحظ، و المبحث الثالث الذي جاء بعنوان مناقشة أمراض التخاطب و عيوب النطق عند أحمد حابس في كتابه الحبسة و أنواعها، قسم أيضا إلى مطلبين ، حيث خصص لمطلب الأول إلى علم أمراض التخاطب عند أحمد حابس ، أما في المطلب الثاني تم التطرق إلى العيوب النطقية عند أحمد حابس ، و المبحث الرابع خصص إلى أسباب أمراض التخاطب و العيوب النطقية و علاجها ، حيث تم التطرق في المطلب الأول إلى أسباب أمراض التخاطب و العيوب النطقية ، و في المطلب الثاني علاج أمراض التخاطب و عيوب النطق ، ثم خاتمة و قائمة المصادر و المراجع. سبب إختيار الموضوع : الرغبة في الكشف عن مختلف اضطرابات الكلام ، و كون اللغة من الموضوعات الهامة التي شغلت العلماء قديما و حديثا. المنهج المعتمد : هو المنهج الوصفي التحليلي باعتباره أكثر ملائمة مع الموضوع . المصادر و المراجع : كتاب البيان و التبيين للجاحظ، و الحبسة و أنواعها لأحمد حابس ،لسان العرب لإبن منظور ، قاموس المحيط للفيروز آبادي ،و غيرها .    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dida</dc:creator>
  <cp:lastModifiedBy>HP PRO</cp:lastModifiedBy>
  <cp:revision>46</cp:revision>
  <dcterms:created xsi:type="dcterms:W3CDTF">2024-11-22T15:50:48Z</dcterms:created>
  <dcterms:modified xsi:type="dcterms:W3CDTF">2024-12-13T11:01:15Z</dcterms:modified>
</cp:coreProperties>
</file>