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77" r:id="rId13"/>
    <p:sldId id="27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3" autoAdjust="0"/>
    <p:restoredTop sz="94660"/>
  </p:normalViewPr>
  <p:slideViewPr>
    <p:cSldViewPr>
      <p:cViewPr varScale="1">
        <p:scale>
          <a:sx n="83" d="100"/>
          <a:sy n="83" d="100"/>
        </p:scale>
        <p:origin x="86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E8CD0-5E01-45B1-9DC9-BABDFAAD4F63}" type="datetimeFigureOut">
              <a:rPr lang="fr-FR" smtClean="0"/>
              <a:pPr/>
              <a:t>13/12/2024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70728-869D-4FAD-8DD8-69AE285454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age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pour une image  4" descr="20200306_134324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42" b="4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rtl="1"/>
            <a:r>
              <a:rPr lang="ar-DZ" sz="1800" b="1" dirty="0" smtClean="0"/>
              <a:t>أسباب </a:t>
            </a:r>
            <a:r>
              <a:rPr lang="ar-DZ" sz="1800" b="1" dirty="0" err="1" smtClean="0"/>
              <a:t>امراض</a:t>
            </a:r>
            <a:r>
              <a:rPr lang="ar-DZ" sz="1800" b="1" dirty="0" smtClean="0"/>
              <a:t> التخاطب </a:t>
            </a:r>
            <a:r>
              <a:rPr lang="ar-DZ" sz="1800" b="1" dirty="0" err="1" smtClean="0"/>
              <a:t>و</a:t>
            </a:r>
            <a:r>
              <a:rPr lang="ar-DZ" sz="1800" b="1" dirty="0" smtClean="0"/>
              <a:t> عيوب النطق : </a:t>
            </a:r>
          </a:p>
          <a:p>
            <a:pPr algn="ctr" rtl="1"/>
            <a:endParaRPr lang="ar-DZ" sz="1800" b="1" dirty="0" smtClean="0"/>
          </a:p>
          <a:p>
            <a:pPr algn="ctr" rtl="1"/>
            <a:r>
              <a:rPr lang="ar-DZ" sz="1800" dirty="0" smtClean="0"/>
              <a:t>1: عيوب ترجع العلة فيها </a:t>
            </a:r>
            <a:r>
              <a:rPr lang="ar-DZ" sz="1800" dirty="0" err="1" smtClean="0"/>
              <a:t>إالى</a:t>
            </a:r>
            <a:r>
              <a:rPr lang="ar-DZ" sz="1800" dirty="0" smtClean="0"/>
              <a:t> أسباب عضوية:</a:t>
            </a:r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endParaRPr lang="ar-DZ" sz="1800" dirty="0" smtClean="0"/>
          </a:p>
          <a:p>
            <a:pPr algn="ctr" rtl="1"/>
            <a:r>
              <a:rPr lang="ar-DZ" sz="1800" dirty="0" smtClean="0"/>
              <a:t>2:عيوب ترجع العلة فيها إلى أسباب نفسية.</a:t>
            </a:r>
          </a:p>
          <a:p>
            <a:pPr algn="ctr" rtl="1"/>
            <a:endParaRPr lang="ar-DZ" sz="1800" dirty="0" smtClean="0"/>
          </a:p>
          <a:p>
            <a:pPr algn="ctr" rtl="1"/>
            <a:r>
              <a:rPr lang="ar-DZ" sz="1800" dirty="0" smtClean="0"/>
              <a:t>3: عيوب ترجع العلة فيها إلى أسباب وظيفية.</a:t>
            </a:r>
          </a:p>
          <a:p>
            <a:pPr algn="ctr" rtl="1"/>
            <a:endParaRPr lang="ar-DZ" sz="1800" dirty="0" smtClean="0"/>
          </a:p>
          <a:p>
            <a:pPr algn="ctr" rtl="1"/>
            <a:r>
              <a:rPr lang="ar-DZ" sz="1800" dirty="0" smtClean="0"/>
              <a:t>4: عيوب ترجع العلة فيها إلى</a:t>
            </a:r>
            <a:r>
              <a:rPr lang="fr-FR" sz="1800" dirty="0" smtClean="0"/>
              <a:t> </a:t>
            </a:r>
            <a:r>
              <a:rPr lang="ar-DZ" sz="1800" dirty="0" smtClean="0"/>
              <a:t> عوامل أخرى.</a:t>
            </a:r>
            <a:endParaRPr lang="fr-FR" sz="1800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6215074" y="1000108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6200000" flipH="1">
            <a:off x="4858149" y="1214819"/>
            <a:ext cx="714380" cy="2849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>
            <a:off x="3608381" y="1393017"/>
            <a:ext cx="713586" cy="72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>
            <a:off x="2393141" y="1107265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Nuage 20"/>
          <p:cNvSpPr/>
          <p:nvPr/>
        </p:nvSpPr>
        <p:spPr>
          <a:xfrm>
            <a:off x="6929454" y="1500174"/>
            <a:ext cx="2000264" cy="114300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العيب في الجهاز الكلامي أو السمعي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Nuage 21"/>
          <p:cNvSpPr/>
          <p:nvPr/>
        </p:nvSpPr>
        <p:spPr>
          <a:xfrm>
            <a:off x="4786314" y="2214554"/>
            <a:ext cx="2214578" cy="121444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النقص في القدرة الفطرية العامة</a:t>
            </a:r>
            <a:endParaRPr lang="fr-FR" dirty="0"/>
          </a:p>
        </p:txBody>
      </p:sp>
      <p:sp>
        <p:nvSpPr>
          <p:cNvPr id="23" name="Nuage 22"/>
          <p:cNvSpPr/>
          <p:nvPr/>
        </p:nvSpPr>
        <p:spPr>
          <a:xfrm>
            <a:off x="2500298" y="2143116"/>
            <a:ext cx="2071702" cy="12858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اختلال الجهاز العصبي المركزي</a:t>
            </a:r>
            <a:endParaRPr lang="fr-FR" dirty="0"/>
          </a:p>
        </p:txBody>
      </p:sp>
      <p:sp>
        <p:nvSpPr>
          <p:cNvPr id="24" name="Nuage 23"/>
          <p:cNvSpPr/>
          <p:nvPr/>
        </p:nvSpPr>
        <p:spPr>
          <a:xfrm>
            <a:off x="214282" y="1643050"/>
            <a:ext cx="2071702" cy="114300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تشوه الأسنان </a:t>
            </a:r>
            <a:r>
              <a:rPr lang="ar-DZ" dirty="0" err="1" smtClean="0"/>
              <a:t>و</a:t>
            </a:r>
            <a:r>
              <a:rPr lang="ar-DZ" dirty="0" smtClean="0"/>
              <a:t> الضعف الجسمي العام</a:t>
            </a:r>
            <a:endParaRPr lang="fr-FR" dirty="0"/>
          </a:p>
        </p:txBody>
      </p:sp>
    </p:spTree>
  </p:cSld>
  <p:clrMapOvr>
    <a:masterClrMapping/>
  </p:clrMapOvr>
  <p:transition spd="slow">
    <p:wip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36405" cy="6858000"/>
          </a:xfrm>
          <a:prstGeom prst="rect">
            <a:avLst/>
          </a:prstGeom>
        </p:spPr>
      </p:pic>
      <p:sp>
        <p:nvSpPr>
          <p:cNvPr id="5" name="Arrondir un rectangle avec un coin diagonal 4"/>
          <p:cNvSpPr/>
          <p:nvPr/>
        </p:nvSpPr>
        <p:spPr>
          <a:xfrm>
            <a:off x="5429256" y="1571612"/>
            <a:ext cx="2643206" cy="1285884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tx1"/>
                </a:solidFill>
              </a:rPr>
              <a:t>علاج أمراض التخاطب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عيوب النطق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7" name="Connecteur droit avec flèche 6"/>
          <p:cNvCxnSpPr>
            <a:stCxn id="5" idx="2"/>
          </p:cNvCxnSpPr>
          <p:nvPr/>
        </p:nvCxnSpPr>
        <p:spPr>
          <a:xfrm rot="10800000">
            <a:off x="3357554" y="857232"/>
            <a:ext cx="207170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rganigramme : Stockage à accès séquentiel 7"/>
          <p:cNvSpPr/>
          <p:nvPr/>
        </p:nvSpPr>
        <p:spPr>
          <a:xfrm>
            <a:off x="1500166" y="142852"/>
            <a:ext cx="1785950" cy="1143008"/>
          </a:xfrm>
          <a:prstGeom prst="flowChartMagnetic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العلاج النفسي</a:t>
            </a:r>
            <a:endParaRPr lang="fr-FR" b="1" dirty="0"/>
          </a:p>
        </p:txBody>
      </p:sp>
      <p:sp>
        <p:nvSpPr>
          <p:cNvPr id="9" name="Organigramme : Stockage à accès séquentiel 8"/>
          <p:cNvSpPr/>
          <p:nvPr/>
        </p:nvSpPr>
        <p:spPr>
          <a:xfrm>
            <a:off x="1500166" y="1500174"/>
            <a:ext cx="1785950" cy="1214446"/>
          </a:xfrm>
          <a:prstGeom prst="flowChartMagnetic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العلاج الاجتماعي</a:t>
            </a:r>
            <a:endParaRPr lang="fr-FR" b="1" dirty="0"/>
          </a:p>
        </p:txBody>
      </p:sp>
      <p:sp>
        <p:nvSpPr>
          <p:cNvPr id="10" name="Organigramme : Stockage à accès séquentiel 9"/>
          <p:cNvSpPr/>
          <p:nvPr/>
        </p:nvSpPr>
        <p:spPr>
          <a:xfrm>
            <a:off x="1428728" y="3000372"/>
            <a:ext cx="1785950" cy="1214446"/>
          </a:xfrm>
          <a:prstGeom prst="flowChartMagnetic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العلاج الطبي</a:t>
            </a:r>
            <a:endParaRPr lang="fr-FR" b="1" dirty="0"/>
          </a:p>
        </p:txBody>
      </p:sp>
      <p:sp>
        <p:nvSpPr>
          <p:cNvPr id="11" name="Organigramme : Stockage à accès séquentiel 10"/>
          <p:cNvSpPr/>
          <p:nvPr/>
        </p:nvSpPr>
        <p:spPr>
          <a:xfrm>
            <a:off x="1571604" y="4643446"/>
            <a:ext cx="1785950" cy="1285884"/>
          </a:xfrm>
          <a:prstGeom prst="flowChartMagnetic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العلاج الكلامي</a:t>
            </a:r>
            <a:endParaRPr lang="fr-FR" b="1" dirty="0"/>
          </a:p>
        </p:txBody>
      </p:sp>
      <p:cxnSp>
        <p:nvCxnSpPr>
          <p:cNvPr id="13" name="Connecteur droit avec flèche 12"/>
          <p:cNvCxnSpPr/>
          <p:nvPr/>
        </p:nvCxnSpPr>
        <p:spPr>
          <a:xfrm rot="10800000" flipV="1">
            <a:off x="3428992" y="2214554"/>
            <a:ext cx="200026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0800000" flipV="1">
            <a:off x="3286116" y="2143116"/>
            <a:ext cx="2214578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endCxn id="11" idx="3"/>
          </p:cNvCxnSpPr>
          <p:nvPr/>
        </p:nvCxnSpPr>
        <p:spPr>
          <a:xfrm rot="5400000">
            <a:off x="2857490" y="2714618"/>
            <a:ext cx="3071835" cy="2071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pour une image  4" descr="Image1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96" b="196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0" y="642918"/>
            <a:ext cx="6929454" cy="5529282"/>
          </a:xfrm>
        </p:spPr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sz="5400" b="1" dirty="0" smtClean="0"/>
              <a:t> </a:t>
            </a:r>
            <a:r>
              <a:rPr lang="ar-DZ" sz="4800" b="1" dirty="0" smtClean="0">
                <a:solidFill>
                  <a:srgbClr val="FF0000"/>
                </a:solidFill>
              </a:rPr>
              <a:t>خاتمة</a:t>
            </a:r>
          </a:p>
          <a:p>
            <a:pPr algn="ctr" rtl="1"/>
            <a:r>
              <a:rPr lang="ar-DZ" b="1" dirty="0" smtClean="0"/>
              <a:t>                      -</a:t>
            </a:r>
            <a:r>
              <a:rPr lang="ar-DZ" sz="1600" b="1" dirty="0" smtClean="0"/>
              <a:t>هناك فرق بين </a:t>
            </a:r>
            <a:r>
              <a:rPr lang="ar-DZ" sz="1600" b="1" dirty="0" err="1" smtClean="0"/>
              <a:t>امراض</a:t>
            </a:r>
            <a:r>
              <a:rPr lang="ar-DZ" sz="1600" b="1" dirty="0" smtClean="0"/>
              <a:t> الكلام </a:t>
            </a:r>
            <a:r>
              <a:rPr lang="ar-DZ" sz="1600" b="1" dirty="0" err="1" smtClean="0"/>
              <a:t>و</a:t>
            </a:r>
            <a:r>
              <a:rPr lang="ar-DZ" sz="1600" b="1" dirty="0" smtClean="0"/>
              <a:t> العيوب     </a:t>
            </a:r>
          </a:p>
          <a:p>
            <a:pPr algn="ctr" rtl="1"/>
            <a:r>
              <a:rPr lang="ar-DZ" sz="1600" b="1" dirty="0" smtClean="0"/>
              <a:t>      النطقية </a:t>
            </a:r>
            <a:r>
              <a:rPr lang="ar-DZ" sz="1600" b="1" dirty="0" smtClean="0"/>
              <a:t>حتى وإن كانا كلاهما مرتبط باللسان</a:t>
            </a:r>
            <a:r>
              <a:rPr lang="ar-DZ" sz="1600" b="1" dirty="0" smtClean="0"/>
              <a:t>.                       </a:t>
            </a:r>
          </a:p>
          <a:p>
            <a:pPr algn="ctr" rtl="1"/>
            <a:r>
              <a:rPr lang="ar-DZ" sz="1600" b="1" dirty="0" smtClean="0"/>
              <a:t>            -امراض التخاطب </a:t>
            </a:r>
            <a:r>
              <a:rPr lang="ar-DZ" sz="1600" b="1" dirty="0" smtClean="0"/>
              <a:t>وعيوب </a:t>
            </a:r>
            <a:r>
              <a:rPr lang="ar-DZ" sz="1600" b="1" dirty="0" smtClean="0"/>
              <a:t>النطق قضايا</a:t>
            </a:r>
          </a:p>
          <a:p>
            <a:pPr algn="ctr" rtl="1"/>
            <a:r>
              <a:rPr lang="ar-DZ" sz="1600" b="1" dirty="0" smtClean="0"/>
              <a:t>              صحية تؤثر بشكل كبير على حياة </a:t>
            </a:r>
            <a:r>
              <a:rPr lang="ar-DZ" sz="1600" b="1" dirty="0" err="1" smtClean="0"/>
              <a:t>الافراد</a:t>
            </a:r>
            <a:endParaRPr lang="ar-DZ" sz="1600" b="1" dirty="0" smtClean="0"/>
          </a:p>
          <a:p>
            <a:pPr algn="ctr" rtl="1"/>
            <a:r>
              <a:rPr lang="ar-DZ" sz="1600" b="1" dirty="0" smtClean="0"/>
              <a:t> الاجتماعية </a:t>
            </a:r>
            <a:r>
              <a:rPr lang="ar-DZ" sz="1600" b="1" dirty="0" smtClean="0"/>
              <a:t>والنفسية </a:t>
            </a:r>
            <a:r>
              <a:rPr lang="ar-DZ" sz="1600" b="1" dirty="0" smtClean="0"/>
              <a:t>.       </a:t>
            </a:r>
          </a:p>
          <a:p>
            <a:pPr algn="ctr" rtl="1"/>
            <a:r>
              <a:rPr lang="ar-DZ" sz="1600" b="1" dirty="0" smtClean="0"/>
              <a:t>                -ضرورة تشخيص الحالات المصابة </a:t>
            </a:r>
            <a:r>
              <a:rPr lang="ar-DZ" sz="1600" b="1" dirty="0" err="1" smtClean="0"/>
              <a:t>بامراض</a:t>
            </a:r>
            <a:endParaRPr lang="ar-DZ" sz="1600" b="1" dirty="0" smtClean="0"/>
          </a:p>
          <a:p>
            <a:pPr algn="ctr" rtl="1"/>
            <a:r>
              <a:rPr lang="ar-DZ" sz="1600" b="1" dirty="0" smtClean="0"/>
              <a:t>             الكلام </a:t>
            </a:r>
            <a:r>
              <a:rPr lang="ar-DZ" sz="1600" b="1" dirty="0" err="1" smtClean="0"/>
              <a:t>و</a:t>
            </a:r>
            <a:r>
              <a:rPr lang="ar-DZ" sz="1600" b="1" dirty="0" smtClean="0"/>
              <a:t> عيوب النطق ، من اجل تحسين</a:t>
            </a:r>
          </a:p>
          <a:p>
            <a:pPr algn="ctr" rtl="1"/>
            <a:r>
              <a:rPr lang="ar-DZ" sz="1600" b="1" dirty="0" smtClean="0"/>
              <a:t>قدرة الشخص على التواصل.</a:t>
            </a:r>
          </a:p>
          <a:p>
            <a:pPr algn="ctr" rtl="1"/>
            <a:r>
              <a:rPr lang="ar-DZ" sz="2000" b="1" dirty="0" smtClean="0"/>
              <a:t>               </a:t>
            </a:r>
          </a:p>
          <a:p>
            <a:pPr algn="r" rtl="1"/>
            <a:endParaRPr lang="ar-DZ" sz="5400" b="1" dirty="0" smtClean="0"/>
          </a:p>
          <a:p>
            <a:pPr algn="r" rtl="1"/>
            <a:endParaRPr lang="ar-DZ" sz="1200" b="1" dirty="0" smtClean="0"/>
          </a:p>
          <a:p>
            <a:pPr algn="r" rtl="1"/>
            <a:endParaRPr lang="ar-DZ" sz="1100" b="1" dirty="0" smtClean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ag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16" y="0"/>
            <a:ext cx="9051168" cy="68580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ag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5034"/>
            <a:ext cx="9144000" cy="6667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Rectangle 2"/>
          <p:cNvSpPr/>
          <p:nvPr/>
        </p:nvSpPr>
        <p:spPr>
          <a:xfrm>
            <a:off x="2071670" y="2071678"/>
            <a:ext cx="4857784" cy="4071966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dirty="0" smtClean="0"/>
              <a:t>الجمهورية الجزائرية الديمقراطية الشعبية </a:t>
            </a:r>
          </a:p>
          <a:p>
            <a:pPr algn="ctr" rtl="1"/>
            <a:r>
              <a:rPr lang="ar-DZ" dirty="0" smtClean="0"/>
              <a:t>وزارة التعليم العالي </a:t>
            </a:r>
            <a:r>
              <a:rPr lang="ar-DZ" dirty="0" err="1" smtClean="0"/>
              <a:t>و</a:t>
            </a:r>
            <a:r>
              <a:rPr lang="ar-DZ" dirty="0" smtClean="0"/>
              <a:t> البحث العلمي </a:t>
            </a:r>
          </a:p>
          <a:p>
            <a:pPr algn="ctr" rtl="1"/>
            <a:r>
              <a:rPr lang="ar-DZ" dirty="0" smtClean="0"/>
              <a:t>جامعة محمد </a:t>
            </a:r>
            <a:r>
              <a:rPr lang="ar-DZ" dirty="0" err="1" smtClean="0"/>
              <a:t>لمين</a:t>
            </a:r>
            <a:r>
              <a:rPr lang="ar-DZ" dirty="0" smtClean="0"/>
              <a:t> دباغين سطيف2 </a:t>
            </a:r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428860" y="3357562"/>
            <a:ext cx="385765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أن يناقش علم أمراض التخاطب </a:t>
            </a:r>
            <a:r>
              <a:rPr lang="ar-DZ" dirty="0" err="1" smtClean="0"/>
              <a:t>و</a:t>
            </a:r>
            <a:r>
              <a:rPr lang="ar-DZ" dirty="0" smtClean="0"/>
              <a:t> عيوب النطق حسب الجاحظ في كتابه البيان </a:t>
            </a:r>
            <a:r>
              <a:rPr lang="ar-DZ" dirty="0" err="1" smtClean="0"/>
              <a:t>و</a:t>
            </a:r>
            <a:r>
              <a:rPr lang="ar-DZ" dirty="0" smtClean="0"/>
              <a:t> التبيين ، </a:t>
            </a:r>
            <a:r>
              <a:rPr lang="ar-DZ" dirty="0" err="1" smtClean="0"/>
              <a:t>و</a:t>
            </a:r>
            <a:r>
              <a:rPr lang="ar-DZ" dirty="0" smtClean="0"/>
              <a:t> عند أحمد حابس في كتابه </a:t>
            </a:r>
            <a:r>
              <a:rPr lang="ar-DZ" dirty="0" err="1" smtClean="0"/>
              <a:t>الحبسة</a:t>
            </a:r>
            <a:r>
              <a:rPr lang="ar-DZ" dirty="0" smtClean="0"/>
              <a:t> و أنواعها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715008" y="4643446"/>
            <a:ext cx="1143008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إعداد الطلبة:</a:t>
            </a:r>
          </a:p>
          <a:p>
            <a:pPr algn="ctr"/>
            <a:r>
              <a:rPr lang="ar-DZ" dirty="0" smtClean="0"/>
              <a:t>مدني سلوى </a:t>
            </a:r>
          </a:p>
          <a:p>
            <a:pPr algn="ctr"/>
            <a:r>
              <a:rPr lang="ar-DZ" dirty="0" smtClean="0"/>
              <a:t>سعودي كوثر </a:t>
            </a:r>
          </a:p>
          <a:p>
            <a:pPr algn="ctr"/>
            <a:r>
              <a:rPr lang="ar-DZ" dirty="0" err="1" smtClean="0"/>
              <a:t>بوساهل</a:t>
            </a:r>
            <a:r>
              <a:rPr lang="ar-DZ" dirty="0" smtClean="0"/>
              <a:t> ملاك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500298" y="4786322"/>
            <a:ext cx="1000132" cy="11430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dirty="0" smtClean="0"/>
              <a:t>إشراف الأستاذة : مصباح حنان</a:t>
            </a:r>
            <a:endParaRPr lang="fr-FR" dirty="0"/>
          </a:p>
        </p:txBody>
      </p:sp>
    </p:spTree>
  </p:cSld>
  <p:clrMapOvr>
    <a:masterClrMapping/>
  </p:clrMapOvr>
  <p:transition spd="slow">
    <p:wip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36405" cy="6858000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2000" b="1" dirty="0" smtClean="0"/>
              <a:t>مقدمة: </a:t>
            </a:r>
            <a:br>
              <a:rPr lang="ar-DZ" sz="2000" b="1" dirty="0" smtClean="0"/>
            </a:br>
            <a:r>
              <a:rPr lang="ar-DZ" sz="2000" b="1" dirty="0" smtClean="0"/>
              <a:t/>
            </a:r>
            <a:br>
              <a:rPr lang="ar-DZ" sz="2000" b="1" dirty="0" smtClean="0"/>
            </a:br>
            <a:r>
              <a:rPr lang="ar-DZ" sz="2000" b="1" dirty="0" smtClean="0"/>
              <a:t/>
            </a:r>
            <a:br>
              <a:rPr lang="ar-DZ" sz="2000" b="1" dirty="0" smtClean="0"/>
            </a:br>
            <a:r>
              <a:rPr lang="ar-DZ" sz="2000" b="1" dirty="0" smtClean="0"/>
              <a:t>مقدمة:</a:t>
            </a:r>
            <a:br>
              <a:rPr lang="ar-DZ" sz="2000" b="1" dirty="0" smtClean="0"/>
            </a:br>
            <a:r>
              <a:rPr lang="ar-DZ" sz="2000" dirty="0" smtClean="0"/>
              <a:t>إن موضوع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عيوب النطق من المشكلات الخطيرة التي يعاني منها المربون سواء في المنزل</a:t>
            </a:r>
            <a:r>
              <a:rPr lang="ar-DZ" sz="2000" b="1" dirty="0" smtClean="0"/>
              <a:t> </a:t>
            </a:r>
            <a:r>
              <a:rPr lang="fr-FR" sz="2000" b="1" dirty="0" smtClean="0"/>
              <a:t> </a:t>
            </a:r>
            <a:r>
              <a:rPr lang="ar-DZ" sz="2000" dirty="0" smtClean="0"/>
              <a:t>أو في المؤسسات التربوية ، فهي تؤثر سلبا على التحصيل المعرفي للطفل </a:t>
            </a:r>
            <a:r>
              <a:rPr lang="ar-DZ" sz="2000" dirty="0" err="1" smtClean="0"/>
              <a:t>و</a:t>
            </a:r>
            <a:r>
              <a:rPr lang="ar-DZ" sz="2000" dirty="0" smtClean="0"/>
              <a:t> خاصة اللغوي ، </a:t>
            </a:r>
            <a:r>
              <a:rPr lang="ar-DZ" sz="2000" dirty="0" err="1" smtClean="0"/>
              <a:t>و</a:t>
            </a:r>
            <a:r>
              <a:rPr lang="ar-DZ" sz="2000" dirty="0" smtClean="0"/>
              <a:t> منه يمكن القول أن أمراض التخاطب ناجمة عن مجموعة من الاضطرابات التي تحدث نتيجة خلل في الدماغ ، </a:t>
            </a:r>
            <a:r>
              <a:rPr lang="ar-DZ" sz="2000" dirty="0" err="1" smtClean="0"/>
              <a:t>و</a:t>
            </a:r>
            <a:r>
              <a:rPr lang="ar-DZ" sz="2000" dirty="0" smtClean="0"/>
              <a:t> نتيجة خلل وعدم القدرة على السمع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الكتابة ، فهذا الموضوع هو من أكثر المواضيع التي لاقت </a:t>
            </a:r>
            <a:r>
              <a:rPr lang="ar-DZ" sz="2000" dirty="0" err="1" smtClean="0"/>
              <a:t>إهتماما</a:t>
            </a:r>
            <a:r>
              <a:rPr lang="ar-DZ" sz="2000" dirty="0" smtClean="0"/>
              <a:t> من قبل العديد من الدارسين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الباحثين اللغويين منذ القدم إلى يومنا هذا ، وذلك لإدراكهم أثر هذه العيوب على سلامة عملية التواصل اللغوي ، </a:t>
            </a:r>
            <a:r>
              <a:rPr lang="ar-DZ" sz="2000" dirty="0" err="1" smtClean="0"/>
              <a:t>و</a:t>
            </a:r>
            <a:r>
              <a:rPr lang="ar-DZ" sz="2000" dirty="0" smtClean="0"/>
              <a:t> للجاحظ </a:t>
            </a:r>
            <a:r>
              <a:rPr lang="ar-DZ" sz="2000" dirty="0" err="1" smtClean="0"/>
              <a:t>و</a:t>
            </a:r>
            <a:r>
              <a:rPr lang="ar-DZ" sz="2000" dirty="0" smtClean="0"/>
              <a:t> أحمد حابس إسهامات ظاهرة في ذكر تلك العيوب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الأمراض اللغوية في كتابيهما ، البيان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التبيين للجاحظ </a:t>
            </a:r>
            <a:r>
              <a:rPr lang="ar-DZ" sz="2000" dirty="0" err="1" smtClean="0"/>
              <a:t>و</a:t>
            </a:r>
            <a:r>
              <a:rPr lang="ar-DZ" sz="2000" dirty="0" smtClean="0"/>
              <a:t> </a:t>
            </a:r>
            <a:r>
              <a:rPr lang="ar-DZ" sz="2000" dirty="0" err="1" smtClean="0"/>
              <a:t>الحبسة</a:t>
            </a:r>
            <a:r>
              <a:rPr lang="ar-DZ" sz="2000" dirty="0" smtClean="0"/>
              <a:t> و أنواعها لأحمد حابس .</a:t>
            </a:r>
            <a:br>
              <a:rPr lang="ar-DZ" sz="2000" dirty="0" smtClean="0"/>
            </a:br>
            <a:r>
              <a:rPr lang="ar-DZ" sz="2000" b="1" dirty="0" smtClean="0"/>
              <a:t>إشكالية البحث </a:t>
            </a:r>
            <a:r>
              <a:rPr lang="ar-DZ" sz="2000" dirty="0" smtClean="0"/>
              <a:t>: </a:t>
            </a:r>
            <a:r>
              <a:rPr lang="ar-DZ" sz="2000" dirty="0" err="1" smtClean="0"/>
              <a:t>إنطلاقا</a:t>
            </a:r>
            <a:r>
              <a:rPr lang="ar-DZ" sz="2000" dirty="0" smtClean="0"/>
              <a:t> مما سبق صغنا إشكالية البحث كالآتي : </a:t>
            </a:r>
            <a:r>
              <a:rPr lang="ar-DZ" sz="2000" dirty="0" err="1" smtClean="0"/>
              <a:t>ماهي</a:t>
            </a:r>
            <a:r>
              <a:rPr lang="ar-DZ" sz="2000" dirty="0" smtClean="0"/>
              <a:t> أبرز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العيوب النطقية التي عرضها كل من الجاحظ </a:t>
            </a:r>
            <a:r>
              <a:rPr lang="ar-DZ" sz="2000" dirty="0" err="1" smtClean="0"/>
              <a:t>و</a:t>
            </a:r>
            <a:r>
              <a:rPr lang="ar-DZ" sz="2000" dirty="0" smtClean="0"/>
              <a:t> أحمد حابس في كتابيهما ؟.</a:t>
            </a:r>
            <a:r>
              <a:rPr lang="ar-DZ" sz="1600" dirty="0" smtClean="0"/>
              <a:t/>
            </a:r>
            <a:br>
              <a:rPr lang="ar-DZ" sz="1600" dirty="0" smtClean="0"/>
            </a:br>
            <a:r>
              <a:rPr lang="ar-DZ" sz="2000" b="1" dirty="0" smtClean="0"/>
              <a:t>تقسيمات البحث </a:t>
            </a:r>
            <a:r>
              <a:rPr lang="ar-DZ" sz="1600" dirty="0" smtClean="0"/>
              <a:t>: </a:t>
            </a:r>
            <a:r>
              <a:rPr lang="ar-DZ" sz="2000" dirty="0" smtClean="0"/>
              <a:t>مقدمة – المبحث الأول :بعنوان مفهوم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عيوب النطق ، تم تقسيم هذا المبحث إلى مطلبين ، حيث خصص المطلب الأول إلى تعرف أمراض التخاطب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المطلب الثاني تعريف عيوب النطق ، أما المبحث الثاني المعنون بمناقشة أمراض التخاطب و عيوب النطق عند الجاحظ في كتابه البيان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التبيين ، قسم إلى مطلبين حيث تم التطرق في المطلب الأول إلى علم أمراض التخاطب عند الجاحظ ، أما بالنسبة للمطلب الثاني فقد خصص للعيوب النطقية عند الجاحظ،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المبحث الثالث الذي جاء بعنوان مناقشة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عيوب النطق عند أحمد حابس في كتابه </a:t>
            </a:r>
            <a:r>
              <a:rPr lang="ar-DZ" sz="2000" dirty="0" err="1" smtClean="0"/>
              <a:t>الحبسة</a:t>
            </a:r>
            <a:r>
              <a:rPr lang="ar-DZ" sz="2000" dirty="0" smtClean="0"/>
              <a:t> و أنواعها، قسم أيضا إلى مطلبين ، حيث خصص لمطلب الأول إلى علم أمراض التخاطب عند أحمد حابس ، أما في المطلب الثاني تم التطرق إلى العيوب النطقية عند أحمد حابس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المبحث الرابع خصص إلى أسباب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العيوب النطقية </a:t>
            </a:r>
            <a:r>
              <a:rPr lang="ar-DZ" sz="2000" dirty="0" err="1" smtClean="0"/>
              <a:t>و</a:t>
            </a:r>
            <a:r>
              <a:rPr lang="ar-DZ" sz="2000" dirty="0" smtClean="0"/>
              <a:t> علاجها ، حيث تم التطرق في المطلب الأول إلى أسباب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العيوب النطقية ، </a:t>
            </a:r>
            <a:r>
              <a:rPr lang="ar-DZ" sz="2000" dirty="0" err="1" smtClean="0"/>
              <a:t>و</a:t>
            </a:r>
            <a:r>
              <a:rPr lang="ar-DZ" sz="2000" dirty="0" smtClean="0"/>
              <a:t> في المطلب الثاني علاج أمراض التخاطب </a:t>
            </a:r>
            <a:r>
              <a:rPr lang="ar-DZ" sz="2000" dirty="0" err="1" smtClean="0"/>
              <a:t>و</a:t>
            </a:r>
            <a:r>
              <a:rPr lang="ar-DZ" sz="2000" dirty="0" smtClean="0"/>
              <a:t> عيوب النطق ، ثم خاتمة </a:t>
            </a:r>
            <a:r>
              <a:rPr lang="ar-DZ" sz="2000" dirty="0" err="1" smtClean="0"/>
              <a:t>و</a:t>
            </a:r>
            <a:r>
              <a:rPr lang="ar-DZ" sz="2000" dirty="0" smtClean="0"/>
              <a:t> قائمة المصادر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المراجع.</a:t>
            </a:r>
            <a:r>
              <a:rPr lang="ar-DZ" sz="1600" dirty="0" smtClean="0"/>
              <a:t/>
            </a:r>
            <a:br>
              <a:rPr lang="ar-DZ" sz="1600" dirty="0" smtClean="0"/>
            </a:br>
            <a:r>
              <a:rPr lang="ar-DZ" sz="2000" b="1" dirty="0" smtClean="0"/>
              <a:t>سبب </a:t>
            </a:r>
            <a:r>
              <a:rPr lang="ar-DZ" sz="2000" b="1" dirty="0" err="1" smtClean="0"/>
              <a:t>إختيار</a:t>
            </a:r>
            <a:r>
              <a:rPr lang="ar-DZ" sz="2000" b="1" dirty="0" smtClean="0"/>
              <a:t> الموضوع </a:t>
            </a:r>
            <a:r>
              <a:rPr lang="ar-DZ" sz="1600" dirty="0" smtClean="0"/>
              <a:t>: </a:t>
            </a:r>
            <a:r>
              <a:rPr lang="ar-DZ" sz="2000" dirty="0" smtClean="0"/>
              <a:t>الرغبة في الكشف عن مختلف اضطرابات الكلام ، </a:t>
            </a:r>
            <a:r>
              <a:rPr lang="ar-DZ" sz="2000" dirty="0" err="1" smtClean="0"/>
              <a:t>و</a:t>
            </a:r>
            <a:r>
              <a:rPr lang="ar-DZ" sz="2000" dirty="0" smtClean="0"/>
              <a:t> كون اللغة من الموضوعات الهامة التي شغلت العلماء قديما </a:t>
            </a:r>
            <a:r>
              <a:rPr lang="ar-DZ" sz="2000" dirty="0" err="1" smtClean="0"/>
              <a:t>و</a:t>
            </a:r>
            <a:r>
              <a:rPr lang="ar-DZ" sz="2000" dirty="0" smtClean="0"/>
              <a:t> حديثا.</a:t>
            </a: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2000" b="1" dirty="0" smtClean="0"/>
              <a:t>المنهج المعتمد </a:t>
            </a:r>
            <a:r>
              <a:rPr lang="ar-DZ" sz="1800" dirty="0" smtClean="0"/>
              <a:t>: </a:t>
            </a:r>
            <a:r>
              <a:rPr lang="ar-DZ" sz="2000" dirty="0" smtClean="0"/>
              <a:t>هو المنهج الوصفي التحليلي باعتباره أكثر ملائمة مع الموضوع </a:t>
            </a:r>
            <a:r>
              <a:rPr lang="ar-DZ" sz="1800" dirty="0" smtClean="0"/>
              <a:t>.</a:t>
            </a:r>
            <a:r>
              <a:rPr lang="ar-DZ" sz="1600" dirty="0" smtClean="0"/>
              <a:t/>
            </a:r>
            <a:br>
              <a:rPr lang="ar-DZ" sz="1600" dirty="0" smtClean="0"/>
            </a:br>
            <a:r>
              <a:rPr lang="ar-DZ" sz="2000" b="1" dirty="0" smtClean="0"/>
              <a:t>المصادر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المراجع </a:t>
            </a:r>
            <a:r>
              <a:rPr lang="ar-DZ" sz="1600" dirty="0" smtClean="0"/>
              <a:t>: </a:t>
            </a:r>
            <a:r>
              <a:rPr lang="ar-DZ" sz="2000" dirty="0" smtClean="0"/>
              <a:t>كتاب البيان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التبيين للجاحظ، </a:t>
            </a:r>
            <a:r>
              <a:rPr lang="ar-DZ" sz="2000" dirty="0" err="1" smtClean="0"/>
              <a:t>و</a:t>
            </a:r>
            <a:r>
              <a:rPr lang="ar-DZ" sz="2000" dirty="0" smtClean="0"/>
              <a:t> </a:t>
            </a:r>
            <a:r>
              <a:rPr lang="ar-DZ" sz="2000" dirty="0" err="1" smtClean="0"/>
              <a:t>الحبسة</a:t>
            </a:r>
            <a:r>
              <a:rPr lang="ar-DZ" sz="2000" dirty="0" smtClean="0"/>
              <a:t> و أنواعها لأحمد حابس ،لسان العرب </a:t>
            </a:r>
            <a:r>
              <a:rPr lang="ar-DZ" sz="2000" dirty="0" err="1" smtClean="0"/>
              <a:t>لإبن</a:t>
            </a:r>
            <a:r>
              <a:rPr lang="ar-DZ" sz="2000" dirty="0" smtClean="0"/>
              <a:t> منظور ، قاموس المحيط للفيروز آبادي ،و غيرها .</a:t>
            </a:r>
            <a:br>
              <a:rPr lang="ar-DZ" sz="2000" dirty="0" smtClean="0"/>
            </a:br>
            <a:r>
              <a:rPr lang="ar-DZ" sz="1600" dirty="0" smtClean="0"/>
              <a:t/>
            </a:r>
            <a:br>
              <a:rPr lang="ar-DZ" sz="1600" dirty="0" smtClean="0"/>
            </a:br>
            <a:r>
              <a:rPr lang="ar-DZ" sz="1600" dirty="0" smtClean="0"/>
              <a:t/>
            </a:r>
            <a:br>
              <a:rPr lang="ar-DZ" sz="1600" dirty="0" smtClean="0"/>
            </a:br>
            <a:r>
              <a:rPr lang="ar-DZ" sz="1600" dirty="0" smtClean="0"/>
              <a:t/>
            </a:r>
            <a:br>
              <a:rPr lang="ar-DZ" sz="1600" dirty="0" smtClean="0"/>
            </a:br>
            <a:endParaRPr lang="fr-FR" dirty="0"/>
          </a:p>
        </p:txBody>
      </p:sp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14411" y="0"/>
            <a:ext cx="10358510" cy="6858000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4357686" y="214290"/>
            <a:ext cx="2357454" cy="1285884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تعريف علم أمراض التخاطب </a:t>
            </a:r>
            <a:endParaRPr lang="fr-FR" sz="24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71472" y="1428736"/>
            <a:ext cx="2214578" cy="1285884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تعريف عيوب النطق </a:t>
            </a:r>
            <a:endParaRPr lang="fr-FR" sz="2400" b="1" dirty="0"/>
          </a:p>
        </p:txBody>
      </p:sp>
      <p:sp>
        <p:nvSpPr>
          <p:cNvPr id="6" name="Parchemin vertical 5"/>
          <p:cNvSpPr/>
          <p:nvPr/>
        </p:nvSpPr>
        <p:spPr>
          <a:xfrm>
            <a:off x="4071934" y="1714488"/>
            <a:ext cx="2643206" cy="3071834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هو تخصص صحي يعرف نموذج </a:t>
            </a:r>
            <a:r>
              <a:rPr lang="ar-DZ" dirty="0" err="1" smtClean="0"/>
              <a:t>و</a:t>
            </a:r>
            <a:r>
              <a:rPr lang="ar-DZ" dirty="0" smtClean="0"/>
              <a:t> طبيعة عمل أجهزة </a:t>
            </a:r>
            <a:r>
              <a:rPr lang="ar-DZ" dirty="0" smtClean="0">
                <a:solidFill>
                  <a:srgbClr val="C00000"/>
                </a:solidFill>
              </a:rPr>
              <a:t>الكلام</a:t>
            </a:r>
            <a:r>
              <a:rPr lang="ar-DZ" dirty="0" smtClean="0"/>
              <a:t>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اللغة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البلع </a:t>
            </a:r>
            <a:r>
              <a:rPr lang="ar-DZ" dirty="0" err="1" smtClean="0"/>
              <a:t>و</a:t>
            </a:r>
            <a:r>
              <a:rPr lang="ar-DZ" dirty="0" smtClean="0"/>
              <a:t> اضطراباتها ، ويقدم برامج علاجية مع طرق فحص </a:t>
            </a:r>
            <a:r>
              <a:rPr lang="ar-DZ" dirty="0" err="1" smtClean="0"/>
              <a:t>و</a:t>
            </a:r>
            <a:r>
              <a:rPr lang="ar-DZ" dirty="0" smtClean="0"/>
              <a:t> تشخيص اضطرابات </a:t>
            </a:r>
            <a:r>
              <a:rPr lang="ar-DZ" dirty="0" smtClean="0">
                <a:solidFill>
                  <a:srgbClr val="C00000"/>
                </a:solidFill>
              </a:rPr>
              <a:t>التخاطب</a:t>
            </a:r>
            <a:r>
              <a:rPr lang="ar-DZ" dirty="0" smtClean="0"/>
              <a:t>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اللغة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البلع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7" name="Parchemin vertical 6"/>
          <p:cNvSpPr/>
          <p:nvPr/>
        </p:nvSpPr>
        <p:spPr>
          <a:xfrm>
            <a:off x="357158" y="3071810"/>
            <a:ext cx="2214578" cy="257176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هي صعوبة إنتاج الأصوات بشكل صحيح ، </a:t>
            </a:r>
            <a:r>
              <a:rPr lang="ar-DZ" dirty="0" err="1" smtClean="0"/>
              <a:t>و</a:t>
            </a:r>
            <a:r>
              <a:rPr lang="ar-DZ" dirty="0" smtClean="0"/>
              <a:t> تنقسم إلى نوعين :</a:t>
            </a:r>
          </a:p>
          <a:p>
            <a:pPr algn="ctr"/>
            <a:r>
              <a:rPr lang="ar-DZ" dirty="0" smtClean="0">
                <a:solidFill>
                  <a:srgbClr val="C00000"/>
                </a:solidFill>
              </a:rPr>
              <a:t>عضوية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rgbClr val="C00000"/>
                </a:solidFill>
              </a:rPr>
              <a:t> طبيعية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00098" y="0"/>
            <a:ext cx="10287072" cy="6858000"/>
          </a:xfrm>
          <a:prstGeom prst="rect">
            <a:avLst/>
          </a:prstGeom>
        </p:spPr>
      </p:pic>
      <p:sp>
        <p:nvSpPr>
          <p:cNvPr id="4" name="Arrondir un rectangle à un seul coin 3"/>
          <p:cNvSpPr/>
          <p:nvPr/>
        </p:nvSpPr>
        <p:spPr>
          <a:xfrm>
            <a:off x="2928926" y="142852"/>
            <a:ext cx="2428892" cy="1143008"/>
          </a:xfrm>
          <a:prstGeom prst="round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علم أمراض التخاطب عند الجاحظ</a:t>
            </a:r>
            <a:endParaRPr lang="fr-FR" sz="2400" b="1" dirty="0"/>
          </a:p>
        </p:txBody>
      </p:sp>
      <p:sp>
        <p:nvSpPr>
          <p:cNvPr id="5" name="Flèche courbée vers le bas 4"/>
          <p:cNvSpPr/>
          <p:nvPr/>
        </p:nvSpPr>
        <p:spPr>
          <a:xfrm>
            <a:off x="3643306" y="1285860"/>
            <a:ext cx="857256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Étiquette 5"/>
          <p:cNvSpPr/>
          <p:nvPr/>
        </p:nvSpPr>
        <p:spPr>
          <a:xfrm>
            <a:off x="2143108" y="1928802"/>
            <a:ext cx="4143404" cy="1571636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هو العلم الذي تختص بدراسته اضطرابات التواصل البشري ، كاضطرابات النطق </a:t>
            </a:r>
            <a:r>
              <a:rPr lang="ar-DZ" dirty="0" err="1" smtClean="0"/>
              <a:t>و</a:t>
            </a:r>
            <a:r>
              <a:rPr lang="ar-DZ" dirty="0" smtClean="0"/>
              <a:t> الصوت وهو من العلوم الحديثة نسبيا. و تشمل هذه الاضطرابات :</a:t>
            </a:r>
            <a:endParaRPr lang="fr-FR" dirty="0"/>
          </a:p>
        </p:txBody>
      </p:sp>
      <p:sp>
        <p:nvSpPr>
          <p:cNvPr id="7" name="Flèche vers le bas 6"/>
          <p:cNvSpPr/>
          <p:nvPr/>
        </p:nvSpPr>
        <p:spPr>
          <a:xfrm>
            <a:off x="5500694" y="3643314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bas 7"/>
          <p:cNvSpPr/>
          <p:nvPr/>
        </p:nvSpPr>
        <p:spPr>
          <a:xfrm>
            <a:off x="4143372" y="3643314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2643174" y="3643314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072066" y="4143380"/>
            <a:ext cx="128588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b="1" dirty="0" smtClean="0">
                <a:solidFill>
                  <a:schemeClr val="tx1"/>
                </a:solidFill>
              </a:rPr>
              <a:t>اضطرابات البلع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714744" y="4143380"/>
            <a:ext cx="128588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err="1" smtClean="0">
                <a:solidFill>
                  <a:schemeClr val="tx1"/>
                </a:solidFill>
              </a:rPr>
              <a:t>اضطرات</a:t>
            </a:r>
            <a:r>
              <a:rPr lang="ar-DZ" dirty="0" smtClean="0">
                <a:solidFill>
                  <a:schemeClr val="tx1"/>
                </a:solidFill>
              </a:rPr>
              <a:t> النطق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928794" y="4143380"/>
            <a:ext cx="164307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b="1" dirty="0" smtClean="0">
                <a:solidFill>
                  <a:schemeClr val="tx1"/>
                </a:solidFill>
              </a:rPr>
              <a:t>اضطرابات التواصل ذات المنشأ العصبي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71668" y="0"/>
            <a:ext cx="11072890" cy="8072422"/>
          </a:xfrm>
          <a:prstGeom prst="rect">
            <a:avLst/>
          </a:prstGeom>
        </p:spPr>
      </p:pic>
      <p:sp>
        <p:nvSpPr>
          <p:cNvPr id="4" name="Arrondir un rectangle à un seul coin 3"/>
          <p:cNvSpPr/>
          <p:nvPr/>
        </p:nvSpPr>
        <p:spPr>
          <a:xfrm>
            <a:off x="3000364" y="928670"/>
            <a:ext cx="2214578" cy="928670"/>
          </a:xfrm>
          <a:prstGeom prst="round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عيوب النطق عند الجاحظ</a:t>
            </a:r>
            <a:endParaRPr lang="fr-FR" sz="2400" b="1" dirty="0"/>
          </a:p>
        </p:txBody>
      </p:sp>
      <p:sp>
        <p:nvSpPr>
          <p:cNvPr id="5" name="Ellipse 4"/>
          <p:cNvSpPr/>
          <p:nvPr/>
        </p:nvSpPr>
        <p:spPr>
          <a:xfrm>
            <a:off x="3357554" y="3571876"/>
            <a:ext cx="1857388" cy="13573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اللثغة :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التي تقع في أربعة أحرف</a:t>
            </a:r>
            <a:endParaRPr lang="fr-FR" sz="1600" b="1" dirty="0"/>
          </a:p>
        </p:txBody>
      </p:sp>
      <p:sp>
        <p:nvSpPr>
          <p:cNvPr id="6" name="Ellipse 5"/>
          <p:cNvSpPr/>
          <p:nvPr/>
        </p:nvSpPr>
        <p:spPr>
          <a:xfrm>
            <a:off x="5857884" y="3571876"/>
            <a:ext cx="1928826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C00000"/>
                </a:solidFill>
              </a:rPr>
              <a:t>القاف :</a:t>
            </a:r>
            <a:r>
              <a:rPr lang="ar-DZ" dirty="0" smtClean="0">
                <a:solidFill>
                  <a:schemeClr val="tx1"/>
                </a:solidFill>
              </a:rPr>
              <a:t>تصبح</a:t>
            </a:r>
            <a:r>
              <a:rPr lang="ar-DZ" dirty="0" smtClean="0">
                <a:solidFill>
                  <a:srgbClr val="C00000"/>
                </a:solidFill>
              </a:rPr>
              <a:t> طاء </a:t>
            </a:r>
            <a:r>
              <a:rPr lang="ar-DZ" dirty="0" smtClean="0">
                <a:solidFill>
                  <a:schemeClr val="tx1"/>
                </a:solidFill>
              </a:rPr>
              <a:t>مثال قلت له تنطق</a:t>
            </a:r>
            <a:r>
              <a:rPr lang="ar-DZ" dirty="0" smtClean="0">
                <a:solidFill>
                  <a:srgbClr val="C00000"/>
                </a:solidFill>
              </a:rPr>
              <a:t> ط</a:t>
            </a:r>
            <a:r>
              <a:rPr lang="ar-DZ" dirty="0" smtClean="0">
                <a:solidFill>
                  <a:schemeClr val="tx1"/>
                </a:solidFill>
              </a:rPr>
              <a:t>لت</a:t>
            </a:r>
            <a:r>
              <a:rPr lang="ar-DZ" dirty="0" smtClean="0">
                <a:solidFill>
                  <a:srgbClr val="C00000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له.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928926" y="5214926"/>
            <a:ext cx="2786082" cy="164307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C00000"/>
                </a:solidFill>
              </a:rPr>
              <a:t>الراء :</a:t>
            </a:r>
            <a:r>
              <a:rPr lang="ar-DZ" dirty="0" smtClean="0">
                <a:solidFill>
                  <a:schemeClr val="tx1"/>
                </a:solidFill>
              </a:rPr>
              <a:t>تصبح </a:t>
            </a:r>
            <a:r>
              <a:rPr lang="ar-DZ" dirty="0" err="1" smtClean="0">
                <a:solidFill>
                  <a:schemeClr val="tx1"/>
                </a:solidFill>
              </a:rPr>
              <a:t>اما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rgbClr val="C00000"/>
                </a:solidFill>
              </a:rPr>
              <a:t>ياء</a:t>
            </a:r>
            <a:r>
              <a:rPr lang="ar-DZ" dirty="0" smtClean="0"/>
              <a:t> </a:t>
            </a:r>
            <a:r>
              <a:rPr lang="ar-DZ" dirty="0" err="1" smtClean="0">
                <a:solidFill>
                  <a:schemeClr val="tx1"/>
                </a:solidFill>
              </a:rPr>
              <a:t>او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غين</a:t>
            </a:r>
            <a:r>
              <a:rPr lang="ar-DZ" dirty="0" smtClean="0"/>
              <a:t> </a:t>
            </a:r>
            <a:r>
              <a:rPr lang="ar-DZ" dirty="0" err="1" smtClean="0">
                <a:solidFill>
                  <a:schemeClr val="tx1"/>
                </a:solidFill>
              </a:rPr>
              <a:t>او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ذال </a:t>
            </a:r>
            <a:r>
              <a:rPr lang="ar-DZ" dirty="0" err="1" smtClean="0">
                <a:solidFill>
                  <a:schemeClr val="tx1"/>
                </a:solidFill>
              </a:rPr>
              <a:t>او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ظاء</a:t>
            </a:r>
            <a:r>
              <a:rPr lang="ar-DZ" dirty="0" smtClean="0"/>
              <a:t> </a:t>
            </a:r>
            <a:r>
              <a:rPr lang="ar-DZ" dirty="0" smtClean="0">
                <a:solidFill>
                  <a:schemeClr val="tx1"/>
                </a:solidFill>
              </a:rPr>
              <a:t>مثال</a:t>
            </a:r>
            <a:r>
              <a:rPr lang="ar-DZ" dirty="0" smtClean="0"/>
              <a:t> </a:t>
            </a:r>
            <a:r>
              <a:rPr lang="ar-DZ" dirty="0" smtClean="0">
                <a:solidFill>
                  <a:schemeClr val="tx1"/>
                </a:solidFill>
              </a:rPr>
              <a:t>عمرو تنطق عم</a:t>
            </a:r>
            <a:r>
              <a:rPr lang="ar-DZ" dirty="0" smtClean="0">
                <a:solidFill>
                  <a:srgbClr val="C00000"/>
                </a:solidFill>
              </a:rPr>
              <a:t>ي</a:t>
            </a:r>
            <a:r>
              <a:rPr lang="ar-DZ" dirty="0" smtClean="0"/>
              <a:t> </a:t>
            </a:r>
            <a:r>
              <a:rPr lang="ar-DZ" dirty="0" smtClean="0">
                <a:solidFill>
                  <a:schemeClr val="tx1"/>
                </a:solidFill>
              </a:rPr>
              <a:t>أو</a:t>
            </a:r>
            <a:r>
              <a:rPr lang="ar-DZ" dirty="0" smtClean="0"/>
              <a:t> </a:t>
            </a:r>
            <a:r>
              <a:rPr lang="ar-DZ" dirty="0" err="1" smtClean="0">
                <a:solidFill>
                  <a:schemeClr val="tx1"/>
                </a:solidFill>
              </a:rPr>
              <a:t>عم</a:t>
            </a:r>
            <a:r>
              <a:rPr lang="ar-DZ" dirty="0" err="1" smtClean="0">
                <a:solidFill>
                  <a:srgbClr val="C00000"/>
                </a:solidFill>
              </a:rPr>
              <a:t>غ</a:t>
            </a:r>
            <a:r>
              <a:rPr lang="ar-DZ" dirty="0" smtClean="0"/>
              <a:t> </a:t>
            </a:r>
            <a:r>
              <a:rPr lang="ar-DZ" dirty="0" smtClean="0">
                <a:solidFill>
                  <a:schemeClr val="tx1"/>
                </a:solidFill>
              </a:rPr>
              <a:t>أو </a:t>
            </a:r>
            <a:r>
              <a:rPr lang="ar-DZ" dirty="0" err="1" smtClean="0">
                <a:solidFill>
                  <a:schemeClr val="tx1"/>
                </a:solidFill>
              </a:rPr>
              <a:t>عم</a:t>
            </a:r>
            <a:r>
              <a:rPr lang="ar-DZ" dirty="0" err="1" smtClean="0">
                <a:solidFill>
                  <a:srgbClr val="C00000"/>
                </a:solidFill>
              </a:rPr>
              <a:t>ذ</a:t>
            </a:r>
            <a:r>
              <a:rPr lang="ar-DZ" dirty="0" smtClean="0">
                <a:solidFill>
                  <a:srgbClr val="C00000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، م</a:t>
            </a:r>
            <a:r>
              <a:rPr lang="ar-DZ" dirty="0" smtClean="0">
                <a:solidFill>
                  <a:srgbClr val="C00000"/>
                </a:solidFill>
              </a:rPr>
              <a:t>ر</a:t>
            </a:r>
            <a:r>
              <a:rPr lang="ar-DZ" dirty="0" smtClean="0">
                <a:solidFill>
                  <a:schemeClr val="tx1"/>
                </a:solidFill>
              </a:rPr>
              <a:t>ة تنطق </a:t>
            </a:r>
            <a:r>
              <a:rPr lang="ar-DZ" dirty="0" err="1" smtClean="0">
                <a:solidFill>
                  <a:schemeClr val="tx1"/>
                </a:solidFill>
              </a:rPr>
              <a:t>م</a:t>
            </a:r>
            <a:r>
              <a:rPr lang="ar-DZ" dirty="0" err="1" smtClean="0">
                <a:solidFill>
                  <a:srgbClr val="C00000"/>
                </a:solidFill>
              </a:rPr>
              <a:t>ظ</a:t>
            </a:r>
            <a:r>
              <a:rPr lang="ar-DZ" dirty="0" err="1" smtClean="0">
                <a:solidFill>
                  <a:schemeClr val="tx1"/>
                </a:solidFill>
              </a:rPr>
              <a:t>ة</a:t>
            </a:r>
            <a:r>
              <a:rPr lang="ar-DZ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928662" y="3643314"/>
            <a:ext cx="1928826" cy="150019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C00000"/>
                </a:solidFill>
              </a:rPr>
              <a:t>اللام :</a:t>
            </a:r>
            <a:r>
              <a:rPr lang="ar-DZ" dirty="0" smtClean="0">
                <a:solidFill>
                  <a:schemeClr val="tx1"/>
                </a:solidFill>
              </a:rPr>
              <a:t>تصبح </a:t>
            </a:r>
            <a:r>
              <a:rPr lang="ar-DZ" dirty="0" smtClean="0">
                <a:solidFill>
                  <a:srgbClr val="C00000"/>
                </a:solidFill>
              </a:rPr>
              <a:t>ياء </a:t>
            </a:r>
            <a:r>
              <a:rPr lang="ar-DZ" dirty="0" err="1" smtClean="0">
                <a:solidFill>
                  <a:schemeClr val="tx1"/>
                </a:solidFill>
              </a:rPr>
              <a:t>او</a:t>
            </a:r>
            <a:r>
              <a:rPr lang="ar-DZ" dirty="0" smtClean="0"/>
              <a:t> </a:t>
            </a:r>
            <a:r>
              <a:rPr lang="ar-DZ" dirty="0" smtClean="0">
                <a:solidFill>
                  <a:srgbClr val="C00000"/>
                </a:solidFill>
              </a:rPr>
              <a:t>كاف</a:t>
            </a:r>
            <a:r>
              <a:rPr lang="ar-DZ" dirty="0" smtClean="0"/>
              <a:t> </a:t>
            </a:r>
            <a:r>
              <a:rPr lang="ar-DZ" dirty="0" smtClean="0">
                <a:solidFill>
                  <a:schemeClr val="tx1"/>
                </a:solidFill>
              </a:rPr>
              <a:t>مثال جم</a:t>
            </a:r>
            <a:r>
              <a:rPr lang="ar-DZ" dirty="0" smtClean="0">
                <a:solidFill>
                  <a:srgbClr val="C00000"/>
                </a:solidFill>
              </a:rPr>
              <a:t>ل </a:t>
            </a:r>
            <a:r>
              <a:rPr lang="ar-DZ" dirty="0" smtClean="0">
                <a:solidFill>
                  <a:schemeClr val="tx1"/>
                </a:solidFill>
              </a:rPr>
              <a:t>تنطق</a:t>
            </a:r>
            <a:r>
              <a:rPr lang="ar-DZ" dirty="0" smtClean="0"/>
              <a:t> </a:t>
            </a:r>
            <a:r>
              <a:rPr lang="ar-DZ" dirty="0" err="1" smtClean="0">
                <a:solidFill>
                  <a:schemeClr val="tx1"/>
                </a:solidFill>
              </a:rPr>
              <a:t>جم</a:t>
            </a:r>
            <a:r>
              <a:rPr lang="ar-DZ" dirty="0" err="1" smtClean="0">
                <a:solidFill>
                  <a:srgbClr val="C00000"/>
                </a:solidFill>
              </a:rPr>
              <a:t>ي</a:t>
            </a:r>
            <a:r>
              <a:rPr lang="ar-DZ" dirty="0" smtClean="0">
                <a:solidFill>
                  <a:srgbClr val="C00000"/>
                </a:solidFill>
              </a:rPr>
              <a:t>، ما العلة </a:t>
            </a:r>
            <a:r>
              <a:rPr lang="ar-DZ" dirty="0" smtClean="0">
                <a:solidFill>
                  <a:schemeClr val="tx1"/>
                </a:solidFill>
              </a:rPr>
              <a:t>تنطق </a:t>
            </a:r>
            <a:r>
              <a:rPr lang="ar-DZ" dirty="0" err="1" smtClean="0">
                <a:solidFill>
                  <a:srgbClr val="C00000"/>
                </a:solidFill>
              </a:rPr>
              <a:t>مكعكعة</a:t>
            </a:r>
            <a:r>
              <a:rPr lang="ar-DZ" dirty="0" smtClean="0">
                <a:solidFill>
                  <a:srgbClr val="C00000"/>
                </a:solidFill>
              </a:rPr>
              <a:t>.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214678" y="1928802"/>
            <a:ext cx="1928826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السين</a:t>
            </a:r>
            <a:r>
              <a:rPr lang="ar-DZ" dirty="0" smtClean="0">
                <a:solidFill>
                  <a:srgbClr val="FF0000"/>
                </a:solidFill>
              </a:rPr>
              <a:t>:</a:t>
            </a:r>
            <a:r>
              <a:rPr lang="ar-DZ" dirty="0" smtClean="0">
                <a:solidFill>
                  <a:schemeClr val="tx1"/>
                </a:solidFill>
              </a:rPr>
              <a:t>تصبح </a:t>
            </a:r>
            <a:r>
              <a:rPr lang="ar-DZ" dirty="0" smtClean="0">
                <a:solidFill>
                  <a:srgbClr val="C00000"/>
                </a:solidFill>
              </a:rPr>
              <a:t>ثاء</a:t>
            </a:r>
            <a:r>
              <a:rPr lang="ar-DZ" dirty="0" smtClean="0">
                <a:solidFill>
                  <a:schemeClr val="tx1"/>
                </a:solidFill>
              </a:rPr>
              <a:t> مثال ب</a:t>
            </a:r>
            <a:r>
              <a:rPr lang="ar-DZ" dirty="0" smtClean="0">
                <a:solidFill>
                  <a:srgbClr val="C00000"/>
                </a:solidFill>
              </a:rPr>
              <a:t>س</a:t>
            </a:r>
            <a:r>
              <a:rPr lang="ar-DZ" dirty="0" smtClean="0">
                <a:solidFill>
                  <a:schemeClr val="tx1"/>
                </a:solidFill>
              </a:rPr>
              <a:t>م الله تُنطق </a:t>
            </a:r>
            <a:r>
              <a:rPr lang="ar-DZ" dirty="0" err="1" smtClean="0">
                <a:solidFill>
                  <a:schemeClr val="tx1"/>
                </a:solidFill>
              </a:rPr>
              <a:t>ب</a:t>
            </a:r>
            <a:r>
              <a:rPr lang="ar-DZ" dirty="0" err="1" smtClean="0">
                <a:solidFill>
                  <a:srgbClr val="C00000"/>
                </a:solidFill>
              </a:rPr>
              <a:t>ث</a:t>
            </a:r>
            <a:r>
              <a:rPr lang="ar-DZ" dirty="0" err="1" smtClean="0">
                <a:solidFill>
                  <a:schemeClr val="tx1"/>
                </a:solidFill>
              </a:rPr>
              <a:t>م</a:t>
            </a:r>
            <a:r>
              <a:rPr lang="ar-DZ" dirty="0" smtClean="0">
                <a:solidFill>
                  <a:schemeClr val="tx1"/>
                </a:solidFill>
              </a:rPr>
              <a:t> الله.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rot="16200000" flipV="1">
            <a:off x="4036217" y="3393281"/>
            <a:ext cx="357189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5" idx="6"/>
            <a:endCxn id="6" idx="2"/>
          </p:cNvCxnSpPr>
          <p:nvPr/>
        </p:nvCxnSpPr>
        <p:spPr>
          <a:xfrm flipV="1">
            <a:off x="5214942" y="4214818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" idx="2"/>
          </p:cNvCxnSpPr>
          <p:nvPr/>
        </p:nvCxnSpPr>
        <p:spPr>
          <a:xfrm rot="10800000" flipV="1">
            <a:off x="2857488" y="4250536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5" idx="4"/>
          </p:cNvCxnSpPr>
          <p:nvPr/>
        </p:nvCxnSpPr>
        <p:spPr>
          <a:xfrm rot="5400000">
            <a:off x="4179090" y="5036356"/>
            <a:ext cx="21431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85982" y="0"/>
            <a:ext cx="11858708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2143108" y="0"/>
            <a:ext cx="4643470" cy="1357322"/>
          </a:xfrm>
          <a:prstGeom prst="wedgeRoundRect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ذكر الجاحظ في كتابه البيان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التبيين بعض العيوب النطقية التي </a:t>
            </a:r>
            <a:r>
              <a:rPr lang="ar-DZ" dirty="0" err="1" smtClean="0">
                <a:solidFill>
                  <a:schemeClr val="tx1"/>
                </a:solidFill>
              </a:rPr>
              <a:t>لاتكون</a:t>
            </a:r>
            <a:r>
              <a:rPr lang="ar-DZ" dirty="0" smtClean="0">
                <a:solidFill>
                  <a:schemeClr val="tx1"/>
                </a:solidFill>
              </a:rPr>
              <a:t> في مخرج الصوت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إنما في الصورة النطقية بشكل عام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072430" y="1571612"/>
            <a:ext cx="1071570" cy="9286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err="1" smtClean="0">
                <a:solidFill>
                  <a:srgbClr val="C00000"/>
                </a:solidFill>
              </a:rPr>
              <a:t>التمتام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215338" y="2714620"/>
            <a:ext cx="1089414" cy="9286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err="1" smtClean="0">
                <a:solidFill>
                  <a:srgbClr val="C00000"/>
                </a:solidFill>
              </a:rPr>
              <a:t>الفأفاء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7429520" y="1785926"/>
            <a:ext cx="642942" cy="500066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gauche 6"/>
          <p:cNvSpPr/>
          <p:nvPr/>
        </p:nvSpPr>
        <p:spPr>
          <a:xfrm>
            <a:off x="7500958" y="2928934"/>
            <a:ext cx="642942" cy="500066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286380" y="1714488"/>
            <a:ext cx="207170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الترديد في حرف التاء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357818" y="2857496"/>
            <a:ext cx="207170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الصعوبة في نطق حرف الفاء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929058" y="1571612"/>
            <a:ext cx="1071570" cy="9286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err="1" smtClean="0">
                <a:solidFill>
                  <a:srgbClr val="C00000"/>
                </a:solidFill>
              </a:rPr>
              <a:t>اللجلاج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1" name="Flèche gauche 10"/>
          <p:cNvSpPr/>
          <p:nvPr/>
        </p:nvSpPr>
        <p:spPr>
          <a:xfrm>
            <a:off x="3071802" y="1714488"/>
            <a:ext cx="785818" cy="571504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7224" y="1643050"/>
            <a:ext cx="2143140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التردد في الكلام </a:t>
            </a:r>
            <a:r>
              <a:rPr lang="ar-DZ" dirty="0" err="1" smtClean="0"/>
              <a:t>و</a:t>
            </a:r>
            <a:r>
              <a:rPr lang="ar-DZ" dirty="0" smtClean="0"/>
              <a:t> عدم الإبانة لثقل اللسان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3929058" y="2714620"/>
            <a:ext cx="1071570" cy="9286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rgbClr val="C00000"/>
                </a:solidFill>
              </a:rPr>
              <a:t>العقدة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4" name="Flèche gauche 13"/>
          <p:cNvSpPr/>
          <p:nvPr/>
        </p:nvSpPr>
        <p:spPr>
          <a:xfrm>
            <a:off x="3071802" y="2928934"/>
            <a:ext cx="785818" cy="571504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57224" y="2857496"/>
            <a:ext cx="2214578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تحول الكلام إلى تقاطيع صوتية لا تكاد تفهم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4000496" y="3786190"/>
            <a:ext cx="107157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err="1" smtClean="0">
                <a:solidFill>
                  <a:srgbClr val="C00000"/>
                </a:solidFill>
              </a:rPr>
              <a:t>الحكلة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7" name="Flèche gauche 16"/>
          <p:cNvSpPr/>
          <p:nvPr/>
        </p:nvSpPr>
        <p:spPr>
          <a:xfrm>
            <a:off x="3214678" y="4000504"/>
            <a:ext cx="714380" cy="571504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857224" y="3929066"/>
            <a:ext cx="2286016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نقصان آلة النطق </a:t>
            </a:r>
            <a:r>
              <a:rPr lang="ar-DZ" dirty="0" err="1" smtClean="0"/>
              <a:t>و</a:t>
            </a:r>
            <a:r>
              <a:rPr lang="ar-DZ" dirty="0" smtClean="0"/>
              <a:t> عجز أداة اللفظ</a:t>
            </a:r>
            <a:endParaRPr lang="fr-FR" dirty="0"/>
          </a:p>
        </p:txBody>
      </p:sp>
      <p:sp>
        <p:nvSpPr>
          <p:cNvPr id="19" name="Ellipse 18"/>
          <p:cNvSpPr/>
          <p:nvPr/>
        </p:nvSpPr>
        <p:spPr>
          <a:xfrm>
            <a:off x="8143868" y="4071942"/>
            <a:ext cx="1000132" cy="8572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rgbClr val="C00000"/>
                </a:solidFill>
              </a:rPr>
              <a:t>الألف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20" name="Flèche gauche 19"/>
          <p:cNvSpPr/>
          <p:nvPr/>
        </p:nvSpPr>
        <p:spPr>
          <a:xfrm>
            <a:off x="7429520" y="4286256"/>
            <a:ext cx="714380" cy="500066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5357818" y="4214818"/>
            <a:ext cx="2057408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ثقل اللسان عند الكلام</a:t>
            </a:r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071934" y="4857760"/>
            <a:ext cx="1071570" cy="8572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err="1" smtClean="0">
                <a:solidFill>
                  <a:srgbClr val="C00000"/>
                </a:solidFill>
              </a:rPr>
              <a:t>الحبسة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23" name="Flèche gauche 22"/>
          <p:cNvSpPr/>
          <p:nvPr/>
        </p:nvSpPr>
        <p:spPr>
          <a:xfrm>
            <a:off x="3214678" y="5000636"/>
            <a:ext cx="785818" cy="571504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857224" y="5000636"/>
            <a:ext cx="2286016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الثقل في الكلام </a:t>
            </a:r>
            <a:r>
              <a:rPr lang="ar-DZ" dirty="0" err="1" smtClean="0"/>
              <a:t>و</a:t>
            </a:r>
            <a:r>
              <a:rPr lang="ar-DZ" dirty="0" smtClean="0"/>
              <a:t> لم يبلغ حد </a:t>
            </a:r>
            <a:r>
              <a:rPr lang="ar-DZ" dirty="0" err="1" smtClean="0"/>
              <a:t>الفأفاء</a:t>
            </a:r>
            <a:r>
              <a:rPr lang="ar-DZ" dirty="0" smtClean="0"/>
              <a:t> و </a:t>
            </a:r>
            <a:r>
              <a:rPr lang="ar-DZ" dirty="0" err="1" smtClean="0"/>
              <a:t>التمتام</a:t>
            </a:r>
            <a:endParaRPr lang="fr-FR" dirty="0"/>
          </a:p>
        </p:txBody>
      </p:sp>
    </p:spTree>
  </p:cSld>
  <p:clrMapOvr>
    <a:masterClrMapping/>
  </p:clrMapOvr>
  <p:transition spd="slow">
    <p:checker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36405" cy="6858000"/>
          </a:xfrm>
          <a:prstGeom prst="rect">
            <a:avLst/>
          </a:prstGeom>
        </p:spPr>
      </p:pic>
      <p:sp>
        <p:nvSpPr>
          <p:cNvPr id="3" name="Carré corné 2"/>
          <p:cNvSpPr/>
          <p:nvPr/>
        </p:nvSpPr>
        <p:spPr>
          <a:xfrm>
            <a:off x="214282" y="1142984"/>
            <a:ext cx="2857520" cy="3500462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/>
              <a:t>علم أمراض التخاطب عند أحمد حابس : </a:t>
            </a:r>
            <a:r>
              <a:rPr lang="ar-DZ" sz="2400" dirty="0" smtClean="0"/>
              <a:t>ناقش أمراض التخاطب من خلال دراسة </a:t>
            </a:r>
            <a:r>
              <a:rPr lang="ar-DZ" sz="2400" dirty="0" err="1" smtClean="0"/>
              <a:t>الحبسة</a:t>
            </a:r>
            <a:r>
              <a:rPr lang="ar-DZ" sz="2400" dirty="0" smtClean="0"/>
              <a:t> كأحد الأعراض الرئيسية التي تؤثر على قدرة الشخص على الكلام .</a:t>
            </a:r>
          </a:p>
          <a:p>
            <a:pPr algn="ctr" rtl="1"/>
            <a:r>
              <a:rPr lang="ar-DZ" sz="2400" dirty="0" smtClean="0"/>
              <a:t>وتنقسم </a:t>
            </a:r>
            <a:r>
              <a:rPr lang="ar-DZ" sz="2400" dirty="0" err="1" smtClean="0"/>
              <a:t>الحبسة</a:t>
            </a:r>
            <a:r>
              <a:rPr lang="ar-DZ" sz="2400" dirty="0" smtClean="0"/>
              <a:t> إلى ثلاثة أنواع رئيسية :</a:t>
            </a:r>
            <a:endParaRPr lang="fr-FR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3428992" y="1500174"/>
            <a:ext cx="1071570" cy="57150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3428992" y="2571744"/>
            <a:ext cx="1071570" cy="57150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3500430" y="3786190"/>
            <a:ext cx="1000132" cy="57150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714876" y="1357298"/>
            <a:ext cx="2071702" cy="8572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err="1" smtClean="0">
                <a:solidFill>
                  <a:schemeClr val="tx1"/>
                </a:solidFill>
              </a:rPr>
              <a:t>الحبسة</a:t>
            </a:r>
            <a:r>
              <a:rPr lang="ar-DZ" dirty="0" smtClean="0">
                <a:solidFill>
                  <a:schemeClr val="tx1"/>
                </a:solidFill>
              </a:rPr>
              <a:t> التعبيرية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714876" y="2428868"/>
            <a:ext cx="2071702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err="1" smtClean="0"/>
              <a:t>الحبسة</a:t>
            </a:r>
            <a:r>
              <a:rPr lang="ar-DZ" dirty="0" smtClean="0"/>
              <a:t> الاستقبالية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4786314" y="3500438"/>
            <a:ext cx="200026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err="1" smtClean="0"/>
              <a:t>الحبسة</a:t>
            </a:r>
            <a:r>
              <a:rPr lang="ar-DZ" dirty="0" smtClean="0"/>
              <a:t> العاطفية</a:t>
            </a:r>
            <a:endParaRPr lang="fr-FR" dirty="0"/>
          </a:p>
        </p:txBody>
      </p:sp>
    </p:spTree>
  </p:cSld>
  <p:clrMapOvr>
    <a:masterClrMapping/>
  </p:clrMapOvr>
  <p:transition spd="slow">
    <p:newsflash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200306_1343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5" y="0"/>
            <a:ext cx="9136405" cy="6858000"/>
          </a:xfrm>
          <a:prstGeom prst="rect">
            <a:avLst/>
          </a:prstGeom>
        </p:spPr>
      </p:pic>
      <p:sp>
        <p:nvSpPr>
          <p:cNvPr id="4" name="Rectangle à quatre flèches 3"/>
          <p:cNvSpPr/>
          <p:nvPr/>
        </p:nvSpPr>
        <p:spPr>
          <a:xfrm>
            <a:off x="2786050" y="1928802"/>
            <a:ext cx="2857520" cy="2500330"/>
          </a:xfrm>
          <a:prstGeom prst="quad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العيوب النطقية عند أحمد حابس</a:t>
            </a:r>
            <a:endParaRPr lang="fr-FR" sz="2400" b="1" dirty="0"/>
          </a:p>
        </p:txBody>
      </p:sp>
      <p:sp>
        <p:nvSpPr>
          <p:cNvPr id="6" name="Étoile à 7 branches 5"/>
          <p:cNvSpPr/>
          <p:nvPr/>
        </p:nvSpPr>
        <p:spPr>
          <a:xfrm>
            <a:off x="5929322" y="1928802"/>
            <a:ext cx="2143140" cy="1928826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</a:rPr>
              <a:t>عيوب الإبدال الكلي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7" name="Étoile à 7 branches 6"/>
          <p:cNvSpPr/>
          <p:nvPr/>
        </p:nvSpPr>
        <p:spPr>
          <a:xfrm>
            <a:off x="3000364" y="285728"/>
            <a:ext cx="2286016" cy="178595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</a:rPr>
              <a:t>عيوب الإبدال الجزئي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8" name="Étoile à 7 branches 7"/>
          <p:cNvSpPr/>
          <p:nvPr/>
        </p:nvSpPr>
        <p:spPr>
          <a:xfrm>
            <a:off x="214282" y="2285992"/>
            <a:ext cx="2357454" cy="1857388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err="1" smtClean="0">
                <a:solidFill>
                  <a:schemeClr val="tx1"/>
                </a:solidFill>
              </a:rPr>
              <a:t>التأتأة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9" name="Étoile à 7 branches 8"/>
          <p:cNvSpPr/>
          <p:nvPr/>
        </p:nvSpPr>
        <p:spPr>
          <a:xfrm>
            <a:off x="2857488" y="4357694"/>
            <a:ext cx="2500330" cy="2000264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chemeClr val="tx1"/>
                </a:solidFill>
              </a:rPr>
              <a:t>اللجلجة في الكلام أو </a:t>
            </a:r>
            <a:r>
              <a:rPr lang="ar-DZ" sz="2000" dirty="0" err="1" smtClean="0">
                <a:solidFill>
                  <a:schemeClr val="tx1"/>
                </a:solidFill>
              </a:rPr>
              <a:t>الفأفأة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908</Words>
  <Application>Microsoft Office PowerPoint</Application>
  <PresentationFormat>Affichage à l'écran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مقدمة:    مقدمة: إن موضوع أمراض التخاطب و عيوب النطق من المشكلات الخطيرة التي يعاني منها المربون سواء في المنزل  أو في المؤسسات التربوية ، فهي تؤثر سلبا على التحصيل المعرفي للطفل و خاصة اللغوي ، و منه يمكن القول أن أمراض التخاطب ناجمة عن مجموعة من الاضطرابات التي تحدث نتيجة خلل في الدماغ ، و نتيجة خلل وعدم القدرة على السمع و الكتابة ، فهذا الموضوع هو من أكثر المواضيع التي لاقت إهتماما من قبل العديد من الدارسين و الباحثين اللغويين منذ القدم إلى يومنا هذا ، وذلك لإدراكهم أثر هذه العيوب على سلامة عملية التواصل اللغوي ، و للجاحظ و أحمد حابس إسهامات ظاهرة في ذكر تلك العيوب و الأمراض اللغوية في كتابيهما ، البيان و التبيين للجاحظ و الحبسة و أنواعها لأحمد حابس . إشكالية البحث : إنطلاقا مما سبق صغنا إشكالية البحث كالآتي : ماهي أبرز أمراض التخاطب و العيوب النطقية التي عرضها كل من الجاحظ و أحمد حابس في كتابيهما ؟. تقسيمات البحث : مقدمة – المبحث الأول :بعنوان مفهوم أمراض التخاطب و عيوب النطق ، تم تقسيم هذا المبحث إلى مطلبين ، حيث خصص المطلب الأول إلى تعرف أمراض التخاطب ، و المطلب الثاني تعريف عيوب النطق ، أما المبحث الثاني المعنون بمناقشة أمراض التخاطب و عيوب النطق عند الجاحظ في كتابه البيان و التبيين ، قسم إلى مطلبين حيث تم التطرق في المطلب الأول إلى علم أمراض التخاطب عند الجاحظ ، أما بالنسبة للمطلب الثاني فقد خصص للعيوب النطقية عند الجاحظ، و المبحث الثالث الذي جاء بعنوان مناقشة أمراض التخاطب و عيوب النطق عند أحمد حابس في كتابه الحبسة و أنواعها، قسم أيضا إلى مطلبين ، حيث خصص لمطلب الأول إلى علم أمراض التخاطب عند أحمد حابس ، أما في المطلب الثاني تم التطرق إلى العيوب النطقية عند أحمد حابس ، و المبحث الرابع خصص إلى أسباب أمراض التخاطب و العيوب النطقية و علاجها ، حيث تم التطرق في المطلب الأول إلى أسباب أمراض التخاطب و العيوب النطقية ، و في المطلب الثاني علاج أمراض التخاطب و عيوب النطق ، ثم خاتمة و قائمة المصادر و المراجع. سبب إختيار الموضوع : الرغبة في الكشف عن مختلف اضطرابات الكلام ، و كون اللغة من الموضوعات الهامة التي شغلت العلماء قديما و حديثا. المنهج المعتمد : هو المنهج الوصفي التحليلي باعتباره أكثر ملائمة مع الموضوع . المصادر و المراجع : كتاب البيان و التبيين للجاحظ، و الحبسة و أنواعها لأحمد حابس ،لسان العرب لإبن منظور ، قاموس المحيط للفيروز آبادي ،و غيرها .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dida</dc:creator>
  <cp:lastModifiedBy>HP PRO</cp:lastModifiedBy>
  <cp:revision>46</cp:revision>
  <dcterms:created xsi:type="dcterms:W3CDTF">2024-11-22T15:50:48Z</dcterms:created>
  <dcterms:modified xsi:type="dcterms:W3CDTF">2024-12-13T11:01:15Z</dcterms:modified>
</cp:coreProperties>
</file>