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4660"/>
  </p:normalViewPr>
  <p:slideViewPr>
    <p:cSldViewPr snapToGrid="0">
      <p:cViewPr varScale="1">
        <p:scale>
          <a:sx n="87" d="100"/>
          <a:sy n="87" d="100"/>
        </p:scale>
        <p:origin x="10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a:xfrm>
            <a:off x="2692397" y="5037663"/>
            <a:ext cx="5214635" cy="279400"/>
          </a:xfrm>
        </p:spPr>
        <p:txBody>
          <a:bodyPr/>
          <a:lstStyle/>
          <a:p>
            <a:endParaRPr lang="fr-FR" dirty="0"/>
          </a:p>
        </p:txBody>
      </p:sp>
      <p:sp>
        <p:nvSpPr>
          <p:cNvPr id="6" name="Slide Number Placeholder 5"/>
          <p:cNvSpPr>
            <a:spLocks noGrp="1"/>
          </p:cNvSpPr>
          <p:nvPr>
            <p:ph type="sldNum" sz="quarter" idx="12"/>
          </p:nvPr>
        </p:nvSpPr>
        <p:spPr>
          <a:xfrm>
            <a:off x="8956900" y="5037663"/>
            <a:ext cx="551167" cy="279400"/>
          </a:xfrm>
        </p:spPr>
        <p:txBody>
          <a:bodyPr/>
          <a:lstStyle/>
          <a:p>
            <a:fld id="{358768F6-4775-406A-B6E9-C44B863D69BD}" type="slidenum">
              <a:rPr lang="fr-FR" smtClean="0"/>
              <a:t>‹N°›</a:t>
            </a:fld>
            <a:endParaRPr lang="fr-FR"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86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58768F6-4775-406A-B6E9-C44B863D69BD}" type="slidenum">
              <a:rPr lang="fr-FR" smtClean="0"/>
              <a:t>‹N°›</a:t>
            </a:fld>
            <a:endParaRPr lang="fr-FR" dirty="0"/>
          </a:p>
        </p:txBody>
      </p:sp>
    </p:spTree>
    <p:extLst>
      <p:ext uri="{BB962C8B-B14F-4D97-AF65-F5344CB8AC3E}">
        <p14:creationId xmlns:p14="http://schemas.microsoft.com/office/powerpoint/2010/main" val="126031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44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73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spTree>
    <p:extLst>
      <p:ext uri="{BB962C8B-B14F-4D97-AF65-F5344CB8AC3E}">
        <p14:creationId xmlns:p14="http://schemas.microsoft.com/office/powerpoint/2010/main" val="310913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961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4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39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07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spTree>
    <p:extLst>
      <p:ext uri="{BB962C8B-B14F-4D97-AF65-F5344CB8AC3E}">
        <p14:creationId xmlns:p14="http://schemas.microsoft.com/office/powerpoint/2010/main" val="247156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9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58768F6-4775-406A-B6E9-C44B863D69BD}" type="slidenum">
              <a:rPr lang="fr-FR" smtClean="0"/>
              <a:t>‹N°›</a:t>
            </a:fld>
            <a:endParaRPr lang="fr-FR" dirty="0"/>
          </a:p>
        </p:txBody>
      </p:sp>
    </p:spTree>
    <p:extLst>
      <p:ext uri="{BB962C8B-B14F-4D97-AF65-F5344CB8AC3E}">
        <p14:creationId xmlns:p14="http://schemas.microsoft.com/office/powerpoint/2010/main" val="22484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49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39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358768F6-4775-406A-B6E9-C44B863D69BD}" type="slidenum">
              <a:rPr lang="fr-FR" smtClean="0"/>
              <a:t>‹N°›</a:t>
            </a:fld>
            <a:endParaRPr lang="fr-FR" dirty="0"/>
          </a:p>
        </p:txBody>
      </p:sp>
    </p:spTree>
    <p:extLst>
      <p:ext uri="{BB962C8B-B14F-4D97-AF65-F5344CB8AC3E}">
        <p14:creationId xmlns:p14="http://schemas.microsoft.com/office/powerpoint/2010/main" val="172602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58768F6-4775-406A-B6E9-C44B863D69BD}" type="slidenum">
              <a:rPr lang="fr-FR" smtClean="0"/>
              <a:t>‹N°›</a:t>
            </a:fld>
            <a:endParaRPr lang="fr-FR"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6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A56F0F-0054-40DD-A6B7-0F4697564729}" type="datetimeFigureOut">
              <a:rPr lang="fr-FR" smtClean="0"/>
              <a:t>13/12/2024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58768F6-4775-406A-B6E9-C44B863D69BD}" type="slidenum">
              <a:rPr lang="fr-FR" smtClean="0"/>
              <a:t>‹N°›</a:t>
            </a:fld>
            <a:endParaRPr lang="fr-FR" dirty="0"/>
          </a:p>
        </p:txBody>
      </p:sp>
    </p:spTree>
    <p:extLst>
      <p:ext uri="{BB962C8B-B14F-4D97-AF65-F5344CB8AC3E}">
        <p14:creationId xmlns:p14="http://schemas.microsoft.com/office/powerpoint/2010/main" val="415468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A56F0F-0054-40DD-A6B7-0F4697564729}" type="datetimeFigureOut">
              <a:rPr lang="fr-FR" smtClean="0"/>
              <a:t>13/12/2024</a:t>
            </a:fld>
            <a:endParaRPr lang="fr-FR"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8768F6-4775-406A-B6E9-C44B863D69BD}" type="slidenum">
              <a:rPr lang="fr-FR" smtClean="0"/>
              <a:t>‹N°›</a:t>
            </a:fld>
            <a:endParaRPr lang="fr-FR" dirty="0"/>
          </a:p>
        </p:txBody>
      </p:sp>
    </p:spTree>
    <p:extLst>
      <p:ext uri="{BB962C8B-B14F-4D97-AF65-F5344CB8AC3E}">
        <p14:creationId xmlns:p14="http://schemas.microsoft.com/office/powerpoint/2010/main" val="276800413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ar-DZ" sz="2800" dirty="0" smtClean="0"/>
              <a:t>عنوان البحث امراض الكلام  وعيوب النطق </a:t>
            </a:r>
            <a:endParaRPr lang="fr-FR" sz="2800" dirty="0"/>
          </a:p>
        </p:txBody>
      </p:sp>
      <p:sp>
        <p:nvSpPr>
          <p:cNvPr id="3" name="Sous-titre 2"/>
          <p:cNvSpPr>
            <a:spLocks noGrp="1"/>
          </p:cNvSpPr>
          <p:nvPr>
            <p:ph type="subTitle" idx="1"/>
          </p:nvPr>
        </p:nvSpPr>
        <p:spPr/>
        <p:txBody>
          <a:bodyPr>
            <a:normAutofit lnSpcReduction="10000"/>
          </a:bodyPr>
          <a:lstStyle/>
          <a:p>
            <a:r>
              <a:rPr lang="ar-DZ" dirty="0" smtClean="0"/>
              <a:t>*عند الجاحظ  *</a:t>
            </a:r>
          </a:p>
          <a:p>
            <a:endParaRPr lang="ar-DZ" dirty="0"/>
          </a:p>
          <a:p>
            <a:r>
              <a:rPr lang="ar-DZ" dirty="0" smtClean="0"/>
              <a:t>( كتاب البيان و التبيين )</a:t>
            </a:r>
            <a:endParaRPr lang="fr-FR" sz="1200" dirty="0"/>
          </a:p>
        </p:txBody>
      </p:sp>
      <p:cxnSp>
        <p:nvCxnSpPr>
          <p:cNvPr id="7" name="Connecteur en angle 6"/>
          <p:cNvCxnSpPr/>
          <p:nvPr/>
        </p:nvCxnSpPr>
        <p:spPr>
          <a:xfrm>
            <a:off x="2692398" y="2247900"/>
            <a:ext cx="914400" cy="914400"/>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7204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1556952" y="939113"/>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Ellipse 3"/>
          <p:cNvSpPr/>
          <p:nvPr/>
        </p:nvSpPr>
        <p:spPr>
          <a:xfrm>
            <a:off x="5362833" y="823784"/>
            <a:ext cx="1375719" cy="59996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dirty="0" smtClean="0"/>
              <a:t>خاتمة </a:t>
            </a:r>
            <a:endParaRPr lang="fr-FR" dirty="0"/>
          </a:p>
        </p:txBody>
      </p:sp>
      <p:sp>
        <p:nvSpPr>
          <p:cNvPr id="6" name="Rectangle à coins arrondis 5"/>
          <p:cNvSpPr/>
          <p:nvPr/>
        </p:nvSpPr>
        <p:spPr>
          <a:xfrm>
            <a:off x="1234440" y="1927860"/>
            <a:ext cx="9936480" cy="4152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dirty="0" smtClean="0"/>
              <a:t>ان </a:t>
            </a:r>
            <a:r>
              <a:rPr lang="ar-DZ" dirty="0" err="1" smtClean="0"/>
              <a:t>مايمكن</a:t>
            </a:r>
            <a:r>
              <a:rPr lang="ar-DZ" dirty="0" smtClean="0"/>
              <a:t> استخلاصه من بحثنا هذا ‘ ان سلامة نطق الفرد مرهون بسلامة جهازه النطقي والعصبي </a:t>
            </a:r>
            <a:r>
              <a:rPr lang="ar-DZ" dirty="0" err="1" smtClean="0"/>
              <a:t>فاي</a:t>
            </a:r>
            <a:r>
              <a:rPr lang="ar-DZ" dirty="0" smtClean="0"/>
              <a:t> خلل في هذا الجهاز سوف يؤدي حتما الى اضطراب في النطق ‘ ويمكن ان نرجع هذه الاضطرابات الى عوامل عديدة  عضوية ‘ او نفسية ‘ او اسرية ‘ ويتم علاجها بوسائل عديدة كالعلاج الجسمي و الكلامي لتصحيح النطق وزج الطفل في نشاطات مختلفة مع الأطفال الاخرين ‘ الى جانب ذلك توفير جو من الحب و الثقة و الاهتمام و غيرها من النصائح التي تفيد في تحسين استخدام اللغة او النطق للأطفال المضطربين لغويا فكل اضطراب قابل للتشخيص و العلاج و التقويم ‘ وهذا بالممارسة و التكرار و المداومة على التدريبات من اجل تفادي مثل </a:t>
            </a:r>
            <a:r>
              <a:rPr lang="ar-DZ" smtClean="0"/>
              <a:t>هذه الاضطرابات .</a:t>
            </a:r>
            <a:endParaRPr lang="fr-FR" dirty="0"/>
          </a:p>
        </p:txBody>
      </p:sp>
    </p:spTree>
    <p:extLst>
      <p:ext uri="{BB962C8B-B14F-4D97-AF65-F5344CB8AC3E}">
        <p14:creationId xmlns:p14="http://schemas.microsoft.com/office/powerpoint/2010/main" val="42298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5314950" y="665463"/>
            <a:ext cx="1765472"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dirty="0" smtClean="0"/>
              <a:t>مقدمة </a:t>
            </a:r>
            <a:endParaRPr lang="fr-FR" dirty="0"/>
          </a:p>
        </p:txBody>
      </p:sp>
      <p:sp>
        <p:nvSpPr>
          <p:cNvPr id="3" name="Rectangle à coins arrondis 2"/>
          <p:cNvSpPr/>
          <p:nvPr/>
        </p:nvSpPr>
        <p:spPr>
          <a:xfrm>
            <a:off x="1292310" y="1657350"/>
            <a:ext cx="9810751" cy="4410075"/>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تعتبر امراض الكلام وعيوب النطق من المشكلات التي تؤثر على قدرة الافراد على التواصل بشكل فعال وتمثل هذه الامراض	 مجموعة من الاضطرابات التي تؤثر على عملية انتاج او فهم الكلام مما قد يسبب صعوبات في التواصل الاجتماعي ‘ الاكاديمي و المهني .  </a:t>
            </a:r>
          </a:p>
          <a:p>
            <a:pPr algn="ctr"/>
            <a:r>
              <a:rPr lang="ar-DZ" dirty="0" smtClean="0"/>
              <a:t>فعملية النطق ليست عملية بسيطة ‘ وانما عملية تحتاج الى تدريب طويل يبدا من ولادة الطفل عندما يعبر عن حاجاته الأولية بالصراخ و البكاء و المناغاة والضحك وهكذا يستمر الطفل في تجربته الكلام حتى ينجح في اخراج الأصوات المفهومة و في  ممارسته النطق السليم فهذه المراحل التي يمر بها الطفل في اكتسابه النظام الصوتي للغة يعد علامة ودليلا لقدرته على التصويت .</a:t>
            </a:r>
          </a:p>
          <a:p>
            <a:pPr algn="ctr"/>
            <a:r>
              <a:rPr lang="ar-DZ" dirty="0" smtClean="0"/>
              <a:t>وهذه القدرة على التصويت تنتج من النضج العضلي و العصبي وعلى الطفل ان يتعلم استخدام اللغة في الاتصال مع الاخرين لفهم كلامهم . ويبدا الطفل في فهم اللغة و عمل ارتباطات بين الالفاظ في أواخر عامه الأول وينطق بأول كلمة في نهاية عامه الأول أيضا ‘ اما في سن 12-18 شهرا تبدا اول أصول الكلام الحقيقي عند الطفل المتوسط ويكون استعمالها ضعيفا في البداية وعدد الكلمات يكون محدودا جدا وتقوم الكلمة مقام العديد من الكلمات .</a:t>
            </a:r>
          </a:p>
          <a:p>
            <a:pPr algn="ctr"/>
            <a:r>
              <a:rPr lang="ar-DZ" dirty="0" smtClean="0"/>
              <a:t>فالطفل في هذه المرحلة يعمد الى تقليد المقاطع الصوتية </a:t>
            </a:r>
            <a:r>
              <a:rPr lang="ar-DZ" dirty="0"/>
              <a:t>و</a:t>
            </a:r>
            <a:r>
              <a:rPr lang="ar-DZ" dirty="0" smtClean="0"/>
              <a:t>الكلمات التي يسمعها والتي يعبر بها عن تعرفه على من حوله لذلك لابد من ان يتدرب الطفل مدة طويلة حتى يكتسب عادات الكلام ويعرف كيف يستعمل الكلمة على الوجه الصحيح ...</a:t>
            </a:r>
          </a:p>
          <a:p>
            <a:pPr algn="ctr"/>
            <a:r>
              <a:rPr lang="ar-DZ" dirty="0" smtClean="0"/>
              <a:t> فماهي امراض الكلام  وأين تكمن عيوب النطق وماهي أنواعها حسب راي الجاحظ ..</a:t>
            </a:r>
          </a:p>
          <a:p>
            <a:pPr algn="ctr"/>
            <a:r>
              <a:rPr lang="ar-DZ" dirty="0" smtClean="0"/>
              <a:t>فمن الأسباب و الأهداف التي جعلتنا نقوم باختيار هذا البحث بالضبط لمعالجته هي ما يلي</a:t>
            </a:r>
          </a:p>
          <a:p>
            <a:pPr algn="ctr"/>
            <a:r>
              <a:rPr lang="ar-DZ" dirty="0" smtClean="0"/>
              <a:t>يعتبر اختيار بحث في مجال امراض الكلام و عيوب النطق مهما جدا وله أسباب  و اهداف متعددة تتعلق بالصحة النفسية والجسدية  </a:t>
            </a:r>
          </a:p>
        </p:txBody>
      </p:sp>
    </p:spTree>
    <p:extLst>
      <p:ext uri="{BB962C8B-B14F-4D97-AF65-F5344CB8AC3E}">
        <p14:creationId xmlns:p14="http://schemas.microsoft.com/office/powerpoint/2010/main" val="3547961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836" y="750012"/>
            <a:ext cx="10633753" cy="5383659"/>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و التواصل الاجتماعي ومن هذه الأسباب و الأهداف ما هو ات</a:t>
            </a:r>
          </a:p>
          <a:p>
            <a:pPr algn="ctr"/>
            <a:endParaRPr lang="ar-DZ" dirty="0" smtClean="0"/>
          </a:p>
          <a:p>
            <a:pPr marL="285750" indent="-285750" algn="ctr">
              <a:buFontTx/>
              <a:buChar char="-"/>
            </a:pPr>
            <a:r>
              <a:rPr lang="ar-DZ" dirty="0" smtClean="0"/>
              <a:t>زيادة انتشار مشاكل الكلام فيعاني العديد من الافراد خاصة الأطفال من مشاكل في الكلام  و عيوب النطق ‘</a:t>
            </a:r>
          </a:p>
          <a:p>
            <a:pPr algn="ctr"/>
            <a:r>
              <a:rPr lang="ar-DZ" dirty="0" smtClean="0"/>
              <a:t>مما يستدعي البحث لفهم أسباب هذه المشاكل بشكل افضل </a:t>
            </a:r>
          </a:p>
          <a:p>
            <a:pPr algn="ctr"/>
            <a:r>
              <a:rPr lang="ar-DZ" dirty="0" smtClean="0"/>
              <a:t>تحسين الوعي العام بحيث يسهل البحث في رفع الوعي حول امراض الكلام وعيوب النطق مما يساعد على تيسير</a:t>
            </a:r>
          </a:p>
          <a:p>
            <a:pPr algn="ctr"/>
            <a:r>
              <a:rPr lang="ar-DZ" dirty="0" smtClean="0"/>
              <a:t>الدعم و المساعدة للأشخاص </a:t>
            </a:r>
            <a:r>
              <a:rPr lang="ar-DZ" dirty="0" err="1" smtClean="0"/>
              <a:t>المتاثرين</a:t>
            </a:r>
            <a:r>
              <a:rPr lang="ar-DZ" dirty="0" smtClean="0"/>
              <a:t> </a:t>
            </a:r>
          </a:p>
          <a:p>
            <a:pPr algn="ctr"/>
            <a:r>
              <a:rPr lang="ar-DZ" dirty="0" smtClean="0"/>
              <a:t>التقدم في علم اللغة ويكون بتوفير هذا البحث لبيانات جديدة قد تساهم في تطوير استراتيجيات بريد ومنهجيات  </a:t>
            </a:r>
          </a:p>
          <a:p>
            <a:pPr algn="ctr"/>
            <a:r>
              <a:rPr lang="ar-DZ" dirty="0" smtClean="0"/>
              <a:t>علاجية فعالة </a:t>
            </a:r>
          </a:p>
          <a:p>
            <a:pPr algn="ctr"/>
            <a:r>
              <a:rPr lang="ar-DZ" dirty="0" err="1" smtClean="0"/>
              <a:t>وبالتاكيد</a:t>
            </a:r>
            <a:r>
              <a:rPr lang="ar-DZ" dirty="0" smtClean="0"/>
              <a:t> للإجابة على الإشكالية المطروحة توفقنا في انجاز خطة بحث مصغرة و هي كالاتي </a:t>
            </a:r>
          </a:p>
          <a:p>
            <a:pPr algn="ctr"/>
            <a:endParaRPr lang="ar-DZ" dirty="0"/>
          </a:p>
          <a:p>
            <a:pPr marL="285750" indent="-285750" algn="ctr">
              <a:buFont typeface="Arial" panose="020B0604020202020204" pitchFamily="34" charset="0"/>
              <a:buChar char="•"/>
            </a:pPr>
            <a:r>
              <a:rPr lang="ar-DZ" dirty="0" smtClean="0">
                <a:solidFill>
                  <a:srgbClr val="00B050"/>
                </a:solidFill>
              </a:rPr>
              <a:t>المبحث</a:t>
            </a:r>
            <a:r>
              <a:rPr lang="ar-DZ" dirty="0" smtClean="0"/>
              <a:t> </a:t>
            </a:r>
            <a:r>
              <a:rPr lang="ar-DZ" dirty="0" smtClean="0">
                <a:solidFill>
                  <a:srgbClr val="00B050"/>
                </a:solidFill>
              </a:rPr>
              <a:t>الأول</a:t>
            </a:r>
            <a:r>
              <a:rPr lang="ar-DZ" dirty="0" smtClean="0"/>
              <a:t> امراض الكلام و عيوب النطق </a:t>
            </a:r>
          </a:p>
          <a:p>
            <a:pPr marL="285750" indent="-285750" algn="ctr">
              <a:buFont typeface="Arial" panose="020B0604020202020204" pitchFamily="34" charset="0"/>
              <a:buChar char="•"/>
            </a:pPr>
            <a:r>
              <a:rPr lang="ar-DZ" dirty="0" smtClean="0">
                <a:solidFill>
                  <a:srgbClr val="FF0000"/>
                </a:solidFill>
              </a:rPr>
              <a:t>المطلب الأول </a:t>
            </a:r>
            <a:r>
              <a:rPr lang="ar-DZ" dirty="0" smtClean="0"/>
              <a:t>تعريف الكلام </a:t>
            </a:r>
          </a:p>
          <a:p>
            <a:pPr marL="285750" indent="-285750" algn="ctr">
              <a:buFont typeface="Arial" panose="020B0604020202020204" pitchFamily="34" charset="0"/>
              <a:buChar char="•"/>
            </a:pPr>
            <a:r>
              <a:rPr lang="ar-DZ" dirty="0" smtClean="0">
                <a:solidFill>
                  <a:srgbClr val="FF0000"/>
                </a:solidFill>
              </a:rPr>
              <a:t>المطلب الثاني </a:t>
            </a:r>
            <a:r>
              <a:rPr lang="ar-DZ" dirty="0" smtClean="0"/>
              <a:t>مفهوم امراض </a:t>
            </a:r>
          </a:p>
          <a:p>
            <a:pPr marL="285750" indent="-285750" algn="ctr">
              <a:buFont typeface="Arial" panose="020B0604020202020204" pitchFamily="34" charset="0"/>
              <a:buChar char="•"/>
            </a:pPr>
            <a:r>
              <a:rPr lang="ar-DZ" dirty="0" smtClean="0"/>
              <a:t>الكلام </a:t>
            </a:r>
          </a:p>
          <a:p>
            <a:pPr marL="285750" indent="-285750" algn="ctr">
              <a:buFont typeface="Arial" panose="020B0604020202020204" pitchFamily="34" charset="0"/>
              <a:buChar char="•"/>
            </a:pPr>
            <a:r>
              <a:rPr lang="ar-DZ" dirty="0" smtClean="0">
                <a:solidFill>
                  <a:srgbClr val="FF0000"/>
                </a:solidFill>
              </a:rPr>
              <a:t>المطلب الثالث </a:t>
            </a:r>
            <a:r>
              <a:rPr lang="ar-DZ" dirty="0" smtClean="0"/>
              <a:t>عيوب النطق  </a:t>
            </a:r>
          </a:p>
          <a:p>
            <a:pPr marL="285750" indent="-285750" algn="ctr">
              <a:buFont typeface="Arial" panose="020B0604020202020204" pitchFamily="34" charset="0"/>
              <a:buChar char="•"/>
            </a:pPr>
            <a:r>
              <a:rPr lang="ar-DZ" dirty="0" smtClean="0"/>
              <a:t>وانواعه</a:t>
            </a:r>
          </a:p>
          <a:p>
            <a:pPr marL="285750" indent="-285750" algn="ctr">
              <a:buFont typeface="Arial" panose="020B0604020202020204" pitchFamily="34" charset="0"/>
              <a:buChar char="•"/>
            </a:pPr>
            <a:r>
              <a:rPr lang="ar-DZ" dirty="0" smtClean="0">
                <a:solidFill>
                  <a:srgbClr val="00B050"/>
                </a:solidFill>
              </a:rPr>
              <a:t>المبحث الثاني</a:t>
            </a:r>
            <a:r>
              <a:rPr lang="ar-DZ" dirty="0" smtClean="0"/>
              <a:t> عيوب النطق عند الجاحظ     </a:t>
            </a:r>
          </a:p>
          <a:p>
            <a:pPr marL="285750" indent="-285750" algn="ctr">
              <a:buFont typeface="Arial" panose="020B0604020202020204" pitchFamily="34" charset="0"/>
              <a:buChar char="•"/>
            </a:pPr>
            <a:r>
              <a:rPr lang="ar-DZ" dirty="0" smtClean="0">
                <a:solidFill>
                  <a:srgbClr val="FF0000"/>
                </a:solidFill>
              </a:rPr>
              <a:t>المطلب الأول</a:t>
            </a:r>
            <a:r>
              <a:rPr lang="ar-DZ" dirty="0" smtClean="0"/>
              <a:t> نبذة عن حياة  </a:t>
            </a:r>
          </a:p>
          <a:p>
            <a:pPr marL="285750" indent="-285750" algn="ctr">
              <a:buFont typeface="Arial" panose="020B0604020202020204" pitchFamily="34" charset="0"/>
              <a:buChar char="•"/>
            </a:pPr>
            <a:r>
              <a:rPr lang="ar-DZ" dirty="0" smtClean="0"/>
              <a:t>الجاحظ </a:t>
            </a:r>
            <a:endParaRPr lang="fr-FR" dirty="0"/>
          </a:p>
        </p:txBody>
      </p:sp>
    </p:spTree>
    <p:extLst>
      <p:ext uri="{BB962C8B-B14F-4D97-AF65-F5344CB8AC3E}">
        <p14:creationId xmlns:p14="http://schemas.microsoft.com/office/powerpoint/2010/main" val="23519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050" y="723900"/>
            <a:ext cx="10629900" cy="53720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solidFill>
                  <a:srgbClr val="FF0000"/>
                </a:solidFill>
              </a:rPr>
              <a:t>المطلب الثاني</a:t>
            </a:r>
            <a:r>
              <a:rPr lang="ar-DZ" dirty="0" smtClean="0"/>
              <a:t> عيوب النطق عند الجاحظ </a:t>
            </a:r>
          </a:p>
          <a:p>
            <a:pPr algn="ctr"/>
            <a:endParaRPr lang="ar-DZ" dirty="0"/>
          </a:p>
          <a:p>
            <a:pPr algn="ctr"/>
            <a:r>
              <a:rPr lang="ar-DZ" dirty="0" smtClean="0"/>
              <a:t>وبهذا نكون قد انتهينا من عرض خطة البحث فننتقل الى الصعوبات التي واجهتنا ومن ضمنها ضيق الوقت ‘ قلة المصادر و المراجع </a:t>
            </a:r>
          </a:p>
          <a:p>
            <a:pPr algn="ctr"/>
            <a:r>
              <a:rPr lang="ar-DZ" dirty="0" smtClean="0"/>
              <a:t>واهمها غياب كتاب احمد حابس الذي موضوعه الحبسة وانواعها ...</a:t>
            </a:r>
          </a:p>
          <a:p>
            <a:pPr algn="ctr"/>
            <a:r>
              <a:rPr lang="ar-DZ" dirty="0" smtClean="0"/>
              <a:t>وبالطبع ككل بحث عملنا بمنهج الا وهو المنهج الوصفي القائم على الية التحليل .</a:t>
            </a:r>
          </a:p>
          <a:p>
            <a:pPr algn="ctr"/>
            <a:r>
              <a:rPr lang="ar-DZ" dirty="0" smtClean="0"/>
              <a:t>من اهم المصادر و المراجع المعتمد عليها في هذا العرض هي </a:t>
            </a:r>
          </a:p>
          <a:p>
            <a:pPr algn="ctr"/>
            <a:r>
              <a:rPr lang="ar-DZ" dirty="0" smtClean="0"/>
              <a:t>-الجاحظ في كتابه البيان و التبيين </a:t>
            </a:r>
          </a:p>
          <a:p>
            <a:pPr algn="ctr"/>
            <a:r>
              <a:rPr lang="ar-DZ" dirty="0" smtClean="0"/>
              <a:t>-ابن منظور في معجمه لسان العرب</a:t>
            </a:r>
          </a:p>
          <a:p>
            <a:pPr algn="ctr"/>
            <a:r>
              <a:rPr lang="ar-DZ" dirty="0" smtClean="0"/>
              <a:t>-ميشال عاصمي في مفاهيم الجمالية</a:t>
            </a:r>
          </a:p>
          <a:p>
            <a:pPr algn="ctr"/>
            <a:r>
              <a:rPr lang="ar-DZ" dirty="0" smtClean="0"/>
              <a:t>والنقد في ادب الجاحظ </a:t>
            </a:r>
          </a:p>
          <a:p>
            <a:pPr algn="ctr"/>
            <a:r>
              <a:rPr lang="ar-DZ" dirty="0" smtClean="0"/>
              <a:t>وفي الأخير نتقدم بجزيل الشكر </a:t>
            </a:r>
            <a:r>
              <a:rPr lang="ar-DZ" dirty="0" err="1" smtClean="0"/>
              <a:t>للاستاذة</a:t>
            </a:r>
            <a:r>
              <a:rPr lang="ar-DZ" dirty="0" smtClean="0"/>
              <a:t> مصباح حنان  وكل من ساهم في انجاز هذا البحث .</a:t>
            </a:r>
            <a:endParaRPr lang="fr-FR" dirty="0"/>
          </a:p>
        </p:txBody>
      </p:sp>
    </p:spTree>
    <p:extLst>
      <p:ext uri="{BB962C8B-B14F-4D97-AF65-F5344CB8AC3E}">
        <p14:creationId xmlns:p14="http://schemas.microsoft.com/office/powerpoint/2010/main" val="279129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070" y="683741"/>
            <a:ext cx="10602097" cy="5502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a:t>
            </a:r>
            <a:r>
              <a:rPr lang="ar-DZ" dirty="0" smtClean="0">
                <a:solidFill>
                  <a:srgbClr val="00B050"/>
                </a:solidFill>
              </a:rPr>
              <a:t>تعريف الكلام</a:t>
            </a:r>
          </a:p>
          <a:p>
            <a:pPr algn="r" rtl="1"/>
            <a:r>
              <a:rPr lang="ar-DZ" dirty="0" smtClean="0"/>
              <a:t>1- </a:t>
            </a:r>
            <a:r>
              <a:rPr lang="ar-DZ" dirty="0" smtClean="0">
                <a:solidFill>
                  <a:srgbClr val="00B050"/>
                </a:solidFill>
              </a:rPr>
              <a:t>لغة </a:t>
            </a:r>
            <a:r>
              <a:rPr lang="ar-DZ" dirty="0" smtClean="0"/>
              <a:t>جاء في معجم تاج  العروس –القول- المعروف او ما كان مكتفيا بنفسه و هو الجملة والقول مالم يكن مكتفيا بنفسه وهو الجزء من الجملة .</a:t>
            </a:r>
          </a:p>
          <a:p>
            <a:pPr algn="r" rtl="1"/>
            <a:r>
              <a:rPr lang="ar-DZ" dirty="0" smtClean="0"/>
              <a:t>كما جاء في تعريف معجم الوسيط –الكلم- الجرح أي جمع كلوم و كلام                                                                                    .</a:t>
            </a:r>
          </a:p>
          <a:p>
            <a:pPr algn="r" rtl="1"/>
            <a:r>
              <a:rPr lang="ar-DZ" dirty="0" smtClean="0"/>
              <a:t>وفي اصطلاح النحويين هو المعنى المركب الذي </a:t>
            </a:r>
            <a:r>
              <a:rPr lang="ar-DZ" dirty="0"/>
              <a:t>ف</a:t>
            </a:r>
            <a:r>
              <a:rPr lang="ar-DZ" dirty="0" smtClean="0"/>
              <a:t>يه </a:t>
            </a:r>
            <a:r>
              <a:rPr lang="ar-DZ" dirty="0" err="1" smtClean="0"/>
              <a:t>لاسناد</a:t>
            </a:r>
            <a:r>
              <a:rPr lang="ar-DZ" dirty="0" smtClean="0"/>
              <a:t> التام                                                                                            .</a:t>
            </a:r>
          </a:p>
          <a:p>
            <a:pPr algn="r" rtl="1"/>
            <a:r>
              <a:rPr lang="ar-DZ" dirty="0" smtClean="0">
                <a:solidFill>
                  <a:srgbClr val="00B050"/>
                </a:solidFill>
              </a:rPr>
              <a:t>2-اصطلاحا </a:t>
            </a:r>
            <a:r>
              <a:rPr lang="ar-DZ" dirty="0" smtClean="0"/>
              <a:t>للكلام مدلولات مختلفة منها الكلام فعل كلامي ملموس ونشاط شخصي مراقب يمكن ملاحظته من خلال كلام الافراد او كتاباتهم و هو مطابق لمفهوم الأداء الذي وضعه تشو مسكي  وقد عرفه دو </a:t>
            </a:r>
            <a:r>
              <a:rPr lang="ar-DZ" dirty="0" err="1" smtClean="0"/>
              <a:t>سوسير</a:t>
            </a:r>
            <a:r>
              <a:rPr lang="ar-DZ" dirty="0" smtClean="0"/>
              <a:t> أيضا بقوله * انه مجموع </a:t>
            </a:r>
            <a:r>
              <a:rPr lang="ar-DZ" dirty="0" err="1" smtClean="0"/>
              <a:t>مايقوله</a:t>
            </a:r>
            <a:r>
              <a:rPr lang="ar-DZ" dirty="0" smtClean="0"/>
              <a:t> </a:t>
            </a:r>
            <a:r>
              <a:rPr lang="ar-DZ" dirty="0" err="1" smtClean="0"/>
              <a:t>لافراد</a:t>
            </a:r>
            <a:r>
              <a:rPr lang="ar-DZ" dirty="0" smtClean="0"/>
              <a:t> ويشمل انسانا فردية خاضعة </a:t>
            </a:r>
            <a:r>
              <a:rPr lang="ar-DZ" dirty="0" err="1" smtClean="0"/>
              <a:t>لارادة</a:t>
            </a:r>
            <a:r>
              <a:rPr lang="ar-DZ" dirty="0" smtClean="0"/>
              <a:t> المتكلمين و افعالا </a:t>
            </a:r>
            <a:r>
              <a:rPr lang="ar-DZ" dirty="0" err="1" smtClean="0"/>
              <a:t>فودولوجية</a:t>
            </a:r>
            <a:r>
              <a:rPr lang="ar-DZ" dirty="0" smtClean="0"/>
              <a:t> ارادية *                                                                                                                               </a:t>
            </a:r>
          </a:p>
          <a:p>
            <a:pPr algn="r" rtl="1"/>
            <a:r>
              <a:rPr lang="ar-DZ" dirty="0" smtClean="0"/>
              <a:t>يرى </a:t>
            </a:r>
            <a:r>
              <a:rPr lang="ar-DZ" dirty="0" err="1" smtClean="0"/>
              <a:t>سوسير</a:t>
            </a:r>
            <a:r>
              <a:rPr lang="ar-DZ" dirty="0" smtClean="0"/>
              <a:t> ان * الكلام * يخرج عن دائرة موضوعات اللسانيات طالما ان فعل الكلام يقضي عديد العناصر المتباينة التي من بينها اللسان طبعا يضاف اليه المحفزات النفسية والظروف التاريخية و الاجتماعية للتواصل وغيرها...                                                                          </a:t>
            </a:r>
          </a:p>
          <a:p>
            <a:pPr algn="ctr"/>
            <a:r>
              <a:rPr lang="ar-DZ" dirty="0" smtClean="0"/>
              <a:t>                                                                      </a:t>
            </a:r>
          </a:p>
          <a:p>
            <a:pPr algn="ctr"/>
            <a:r>
              <a:rPr lang="ar-DZ" dirty="0" smtClean="0"/>
              <a:t>*</a:t>
            </a:r>
            <a:r>
              <a:rPr lang="ar-DZ" dirty="0" smtClean="0">
                <a:solidFill>
                  <a:srgbClr val="00B050"/>
                </a:solidFill>
              </a:rPr>
              <a:t>مفهوم امراض الكلام </a:t>
            </a:r>
            <a:endParaRPr lang="ar-DZ" dirty="0">
              <a:solidFill>
                <a:srgbClr val="00B050"/>
              </a:solidFill>
            </a:endParaRPr>
          </a:p>
          <a:p>
            <a:pPr algn="r" rtl="1"/>
            <a:r>
              <a:rPr lang="ar-DZ" dirty="0" smtClean="0"/>
              <a:t>نجد بان </a:t>
            </a:r>
            <a:r>
              <a:rPr lang="ar-DZ" dirty="0" err="1" smtClean="0"/>
              <a:t>لامراض</a:t>
            </a:r>
            <a:r>
              <a:rPr lang="ar-DZ" dirty="0" smtClean="0"/>
              <a:t> الكلام تعريفات متنوعة ومتعددة نذكر منها                                                                                                   </a:t>
            </a:r>
          </a:p>
          <a:p>
            <a:pPr algn="r" rtl="1"/>
            <a:r>
              <a:rPr lang="ar-DZ" dirty="0" smtClean="0"/>
              <a:t>يرى إبراهيم فرج الزريقات بان اضطرابات الكلام هي * انحراف الكلام عن المدى المقبول في بيئة الفرد *                                         </a:t>
            </a:r>
          </a:p>
          <a:p>
            <a:pPr algn="r" rtl="1"/>
            <a:r>
              <a:rPr lang="ar-DZ" dirty="0" smtClean="0"/>
              <a:t>كما يعرفه احمد حساني  * امراض الكلام بانها بعض العوائق التي تعترض سبيل العملية </a:t>
            </a:r>
            <a:r>
              <a:rPr lang="ar-DZ" dirty="0" err="1" smtClean="0"/>
              <a:t>التلفظية</a:t>
            </a:r>
            <a:r>
              <a:rPr lang="ar-DZ" dirty="0" smtClean="0"/>
              <a:t> عند الطفل في فترة معينة من عمره الزمني او العقلي *</a:t>
            </a:r>
          </a:p>
          <a:p>
            <a:pPr algn="r" rtl="1"/>
            <a:r>
              <a:rPr lang="ar-DZ" dirty="0" smtClean="0"/>
              <a:t>وأيضا عرف ان اضطرابات الكلام بانه سلوك لغوي مضطرب يعود الى تعطيل وظيفة معالجة اللغة التي تظهر على شكل أنماط مختلفة من الاداء  وتتشكل بواسطة الظروف المحيطة في المكان التي تظهر فيه .                                                                                                     </a:t>
            </a:r>
          </a:p>
          <a:p>
            <a:pPr algn="ctr"/>
            <a:r>
              <a:rPr lang="ar-DZ" dirty="0" smtClean="0"/>
              <a:t>                                                                        </a:t>
            </a:r>
          </a:p>
          <a:p>
            <a:pPr algn="ctr"/>
            <a:endParaRPr lang="ar-DZ" dirty="0" smtClean="0"/>
          </a:p>
          <a:p>
            <a:pPr algn="ctr"/>
            <a:endParaRPr lang="ar-DZ" dirty="0" smtClean="0"/>
          </a:p>
        </p:txBody>
      </p:sp>
    </p:spTree>
    <p:extLst>
      <p:ext uri="{BB962C8B-B14F-4D97-AF65-F5344CB8AC3E}">
        <p14:creationId xmlns:p14="http://schemas.microsoft.com/office/powerpoint/2010/main" val="1554394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308" y="691978"/>
            <a:ext cx="10593860" cy="548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 </a:t>
            </a:r>
            <a:r>
              <a:rPr lang="ar-DZ" dirty="0" smtClean="0">
                <a:solidFill>
                  <a:srgbClr val="FFC000"/>
                </a:solidFill>
              </a:rPr>
              <a:t>عيوب النطق وانواعه </a:t>
            </a:r>
          </a:p>
          <a:p>
            <a:pPr algn="ctr"/>
            <a:r>
              <a:rPr lang="ar-DZ" dirty="0" smtClean="0"/>
              <a:t>-</a:t>
            </a:r>
            <a:r>
              <a:rPr lang="ar-DZ" dirty="0" smtClean="0">
                <a:solidFill>
                  <a:srgbClr val="FFC000"/>
                </a:solidFill>
              </a:rPr>
              <a:t>عيوب النطق </a:t>
            </a:r>
            <a:r>
              <a:rPr lang="ar-DZ" dirty="0" smtClean="0"/>
              <a:t>*تعد الاضطرابات اللغوية حالة من الضعف في التعبير عن الأفكار بحيث لا يستطيع الفرد التعبير عما يجول في فكره من معلومات ومشاعر ‘فيشعر بالعجز امام الاخرين في التواصل معهم ‘ او يكون لديه مشاكل في النطق تمنعه و تعيق قدرته عن النطق بالحروف بشكل سليم ‘ حيث يبدا الانسان بنطق حروف  و مقاطع قصيرة ثم كلمات و بحركات مختلفة ‘ فالطفل في مرحلة الشهر الحادي عشر يبدا بالفهم و التمييز بين معاني الكلمات و النطق بهن ‘ ثم ما ان يبلغ الشهر الثامن عشر يبدا بإصدار كلمتين التركيب فيهما يحمل أفكارا و معاني ‘ و </a:t>
            </a:r>
            <a:r>
              <a:rPr lang="ar-DZ" dirty="0" err="1" smtClean="0"/>
              <a:t>يتاثر</a:t>
            </a:r>
            <a:r>
              <a:rPr lang="ar-DZ" dirty="0" smtClean="0"/>
              <a:t> نمو الطفل اللغوي بها .</a:t>
            </a:r>
          </a:p>
          <a:p>
            <a:pPr algn="ctr"/>
            <a:r>
              <a:rPr lang="ar-DZ" dirty="0" smtClean="0">
                <a:solidFill>
                  <a:srgbClr val="FFC000"/>
                </a:solidFill>
              </a:rPr>
              <a:t>أنواع عيوب</a:t>
            </a:r>
            <a:r>
              <a:rPr lang="ar-DZ" dirty="0" smtClean="0"/>
              <a:t> </a:t>
            </a:r>
            <a:r>
              <a:rPr lang="ar-DZ" dirty="0" smtClean="0">
                <a:solidFill>
                  <a:srgbClr val="FFC000"/>
                </a:solidFill>
              </a:rPr>
              <a:t>النطق </a:t>
            </a:r>
          </a:p>
          <a:p>
            <a:pPr algn="ctr"/>
            <a:r>
              <a:rPr lang="ar-DZ" dirty="0" smtClean="0"/>
              <a:t>-العيوب الكلامية الناتجة عن ضعف في القدرات العقلية ‘ وقد يعود ذلك الى عوامل وراثية او بيئية او عضوية ‘ بحيث يؤدي ذلك الى عدم تحقيق التوافق النفسي و البيئي المناسبين ‘ فيؤثر سالبا في قدرة الطفل على اكتساب اللغة ومدى قدرته على استعمالها .</a:t>
            </a:r>
          </a:p>
          <a:p>
            <a:pPr algn="ctr"/>
            <a:r>
              <a:rPr lang="ar-DZ" dirty="0" smtClean="0"/>
              <a:t>-العيوب الكلامية الناتجة عن مشاكل أعضاء النطق ‘ فيمكن ان يسبب ذلك اضطرابات </a:t>
            </a:r>
            <a:r>
              <a:rPr lang="ar-DZ" dirty="0" err="1" smtClean="0"/>
              <a:t>ابدالية</a:t>
            </a:r>
            <a:r>
              <a:rPr lang="ar-DZ" dirty="0" smtClean="0"/>
              <a:t> او تحريفية او يمكن ان يحذف او يوظف اثناء نطقه </a:t>
            </a:r>
          </a:p>
          <a:p>
            <a:pPr algn="ctr"/>
            <a:r>
              <a:rPr lang="ar-DZ" dirty="0" smtClean="0"/>
              <a:t>في الكلمات ‘ فمثلا البعض ينطقون بصوت السين بدلا من الشين ‘ والثاء بدلا السين .</a:t>
            </a:r>
          </a:p>
          <a:p>
            <a:pPr algn="ctr"/>
            <a:r>
              <a:rPr lang="ar-DZ" dirty="0" smtClean="0"/>
              <a:t>-العيوب الكلامية الناتجة عن اضطرابات في الصوت فيمكن ان تظهر لدى بعض الأشخاص فواصل في الطبقة الصوتية او رعشة في الصوت  وتغيير في مستوى الصوت بالارتفاع و الانخفاض ‘ او بحة في الصوت تؤثر سلبا في طريقة النطق كذلك قد ينجرف اتجاه النطق من التجويف الفموي الى التجويف الانفي .</a:t>
            </a:r>
          </a:p>
          <a:p>
            <a:pPr algn="ctr"/>
            <a:r>
              <a:rPr lang="ar-DZ" dirty="0" smtClean="0"/>
              <a:t>-العيوب الكلامية الناتجة عن القدرة السمعية                                                                                                                       </a:t>
            </a:r>
          </a:p>
          <a:p>
            <a:pPr algn="ctr"/>
            <a:r>
              <a:rPr lang="ar-DZ" dirty="0" smtClean="0"/>
              <a:t>-العيوب الكلامية الناتجة عن عوامل نفسية او انفعالية                                                                                                          </a:t>
            </a:r>
          </a:p>
          <a:p>
            <a:pPr algn="ctr"/>
            <a:r>
              <a:rPr lang="ar-DZ" dirty="0" smtClean="0"/>
              <a:t> </a:t>
            </a:r>
          </a:p>
          <a:p>
            <a:pPr algn="ctr"/>
            <a:endParaRPr lang="ar-DZ" dirty="0"/>
          </a:p>
          <a:p>
            <a:pPr algn="ctr"/>
            <a:endParaRPr lang="ar-DZ" dirty="0" smtClean="0"/>
          </a:p>
        </p:txBody>
      </p:sp>
    </p:spTree>
    <p:extLst>
      <p:ext uri="{BB962C8B-B14F-4D97-AF65-F5344CB8AC3E}">
        <p14:creationId xmlns:p14="http://schemas.microsoft.com/office/powerpoint/2010/main" val="334239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546" y="691977"/>
            <a:ext cx="10577384" cy="54699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solidFill>
                  <a:srgbClr val="FFC000"/>
                </a:solidFill>
              </a:rPr>
              <a:t>عيوب النطق عند الجاحظ </a:t>
            </a:r>
          </a:p>
          <a:p>
            <a:pPr algn="ctr"/>
            <a:endParaRPr lang="ar-DZ" dirty="0" smtClean="0"/>
          </a:p>
          <a:p>
            <a:pPr algn="ctr"/>
            <a:r>
              <a:rPr lang="ar-DZ" dirty="0" smtClean="0"/>
              <a:t>1- </a:t>
            </a:r>
            <a:r>
              <a:rPr lang="ar-DZ" dirty="0" smtClean="0">
                <a:solidFill>
                  <a:srgbClr val="FFC000"/>
                </a:solidFill>
              </a:rPr>
              <a:t>نبذة عن حياة الجاحظ </a:t>
            </a:r>
            <a:r>
              <a:rPr lang="ar-DZ" dirty="0">
                <a:solidFill>
                  <a:srgbClr val="FFC000"/>
                </a:solidFill>
              </a:rPr>
              <a:t> </a:t>
            </a:r>
            <a:r>
              <a:rPr lang="ar-DZ" dirty="0" smtClean="0">
                <a:solidFill>
                  <a:srgbClr val="FFC000"/>
                </a:solidFill>
              </a:rPr>
              <a:t>                                                                                                                     </a:t>
            </a:r>
          </a:p>
          <a:p>
            <a:pPr algn="ctr"/>
            <a:endParaRPr lang="ar-DZ" dirty="0" smtClean="0"/>
          </a:p>
          <a:p>
            <a:pPr algn="ctr"/>
            <a:r>
              <a:rPr lang="ar-DZ" dirty="0" smtClean="0"/>
              <a:t>هو أبو عثمان عمرو بن بحرين محبوب الكناني بالولاء الليثي المعروف بالجاحظ البصري ‘ العالم المشهور ولد في البصرة عام 150 للهجرة  775 للميلاد توفي والده وهو طفل صغير فنشا كفالة اسرته الفقيرة التي كانت من سواد الشعب في البصرة ‘ ولما ترعرع دخل الكتاب البصرة ليتعلم القراءة و الكتابة شان غيره من الأطفال و بدافع الرغبة في العلم و الطموح الى المستقبل الكريم و التعويض عن الفقر و اليتم الذي عاش فيه ‘كان فصيح اللسان و طالبا للعلم مجتهدا ...كانت حياته بصفة عامة مقسمة  بين طلب العلم و طلب العيش ‘ و بهذا فان مذهبه </a:t>
            </a:r>
            <a:r>
              <a:rPr lang="ar-DZ" dirty="0" err="1" smtClean="0"/>
              <a:t>الاعتزالي</a:t>
            </a:r>
            <a:r>
              <a:rPr lang="ar-DZ" dirty="0" smtClean="0"/>
              <a:t> بما انه كان منذ بداية عهده في الدرس و التحصيل يطالع الكثير من كتب الفلسفة و ميوله الأكبر كان نحو الفلاسفة الطبيعيين ‘ بعد </a:t>
            </a:r>
          </a:p>
          <a:p>
            <a:pPr algn="ctr"/>
            <a:r>
              <a:rPr lang="ar-DZ" dirty="0" smtClean="0"/>
              <a:t>كل هذا ظل الجاحظ  منكب على العلم و </a:t>
            </a:r>
            <a:r>
              <a:rPr lang="ar-DZ" dirty="0" err="1" smtClean="0"/>
              <a:t>التاليف</a:t>
            </a:r>
            <a:r>
              <a:rPr lang="ar-DZ" dirty="0" smtClean="0"/>
              <a:t> ينتقل في سبيل ذلك بين بغداد و البصرة الى ان ادركته الشيخوخة وأصيب بالفالج ولما اشتدت عليه العلة استقر بالبصرة مسقط راسه </a:t>
            </a:r>
            <a:r>
              <a:rPr lang="ar-DZ" dirty="0" err="1" smtClean="0"/>
              <a:t>فاقام</a:t>
            </a:r>
            <a:r>
              <a:rPr lang="ar-DZ" dirty="0" smtClean="0"/>
              <a:t> بها البقية من عمره الى ان وافته المنية عام 255 للهجرة ومن اهم </a:t>
            </a:r>
            <a:r>
              <a:rPr lang="ar-DZ" dirty="0" err="1" smtClean="0"/>
              <a:t>مالفاته</a:t>
            </a:r>
            <a:r>
              <a:rPr lang="ar-DZ" dirty="0" smtClean="0"/>
              <a:t> كتاب الحيوان حيث يقول قد يظل صاحبه و يتقدم مؤلفه و يرجع قلمه على لسانه ‘ واما عن كتاب البيان و التبيين فهو اخر ما الف الجاحظ اذ هو انتاج عمر طويل و خصيلة تجارب فكرية و أدبية و لغوية ولهذا نجد ان الكتاب قد ضم مادة غزيرة في شتى المواضيع ‘ استفاد منه كبار العلماء و الكتاب  و </a:t>
            </a:r>
            <a:r>
              <a:rPr lang="ar-DZ" dirty="0" err="1" smtClean="0"/>
              <a:t>هاهو</a:t>
            </a:r>
            <a:r>
              <a:rPr lang="ar-DZ" dirty="0" smtClean="0"/>
              <a:t> ابن خلدون يعتبر كتاب البيان و التبيين من أمهات كتب الادب العربي .                                                                                                                </a:t>
            </a:r>
          </a:p>
          <a:p>
            <a:pPr algn="ctr"/>
            <a:r>
              <a:rPr lang="ar-DZ" dirty="0" smtClean="0"/>
              <a:t>                                                 </a:t>
            </a:r>
          </a:p>
          <a:p>
            <a:pPr algn="ctr"/>
            <a:endParaRPr lang="ar-DZ" dirty="0" smtClean="0"/>
          </a:p>
        </p:txBody>
      </p:sp>
    </p:spTree>
    <p:extLst>
      <p:ext uri="{BB962C8B-B14F-4D97-AF65-F5344CB8AC3E}">
        <p14:creationId xmlns:p14="http://schemas.microsoft.com/office/powerpoint/2010/main" val="100775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022" y="700216"/>
            <a:ext cx="10560908" cy="548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smtClean="0"/>
              <a:t>عيوب النطق عند الجاحظ </a:t>
            </a:r>
            <a:endParaRPr lang="ar-DZ" dirty="0"/>
          </a:p>
          <a:p>
            <a:pPr algn="ctr"/>
            <a:r>
              <a:rPr lang="ar-DZ" dirty="0" smtClean="0"/>
              <a:t>1- </a:t>
            </a:r>
            <a:r>
              <a:rPr lang="ar-DZ" dirty="0" smtClean="0">
                <a:solidFill>
                  <a:srgbClr val="92D050"/>
                </a:solidFill>
              </a:rPr>
              <a:t>العيوب البيانية                                                                                                                                                  </a:t>
            </a:r>
          </a:p>
          <a:p>
            <a:pPr algn="ctr"/>
            <a:r>
              <a:rPr lang="ar-DZ" dirty="0" smtClean="0"/>
              <a:t>من بين العيوب التي راها الجاحظ مخلة بفصاحة و بلاغة الاديب ما يلي     - العي –البكء و الحصر .                                        </a:t>
            </a:r>
          </a:p>
          <a:p>
            <a:pPr marL="285750" indent="-285750" algn="ctr">
              <a:buFontTx/>
              <a:buChar char="-"/>
            </a:pPr>
            <a:r>
              <a:rPr lang="ar-DZ" dirty="0" smtClean="0">
                <a:solidFill>
                  <a:srgbClr val="00B0F0"/>
                </a:solidFill>
              </a:rPr>
              <a:t>البكء </a:t>
            </a:r>
            <a:r>
              <a:rPr lang="ar-DZ" dirty="0" smtClean="0"/>
              <a:t>مصطلح يطلق علو الخطبة الذين يعجزون عن النصوص </a:t>
            </a:r>
            <a:r>
              <a:rPr lang="ar-DZ" dirty="0" err="1" smtClean="0"/>
              <a:t>باعباء</a:t>
            </a:r>
            <a:r>
              <a:rPr lang="ar-DZ" dirty="0" smtClean="0"/>
              <a:t> الخطاب كما طبق كلم *المفحم* وصفا للشاعر الذي يصاب بالعجز او الانقطاع ‘ هو احد العيوب البيانية التي تلازم الخطيب عند عجزه عن شرح و تفصيل المعاني  وبين الجاحظ ذلك من خلال روايته لبيت شعري عن احد الشعراء                                                                                                                                                         </a:t>
            </a:r>
            <a:endParaRPr lang="ar-DZ" dirty="0"/>
          </a:p>
          <a:p>
            <a:pPr marL="285750" indent="-285750" algn="ctr">
              <a:buFontTx/>
              <a:buChar char="-"/>
            </a:pPr>
            <a:r>
              <a:rPr lang="ar-DZ" dirty="0" smtClean="0"/>
              <a:t>*ملي </a:t>
            </a:r>
            <a:r>
              <a:rPr lang="ar-DZ" dirty="0" err="1" smtClean="0"/>
              <a:t>ببهرو</a:t>
            </a:r>
            <a:r>
              <a:rPr lang="ar-DZ" dirty="0" smtClean="0"/>
              <a:t> التفات و </a:t>
            </a:r>
            <a:r>
              <a:rPr lang="ar-DZ" dirty="0" err="1" smtClean="0"/>
              <a:t>سغلة</a:t>
            </a:r>
            <a:r>
              <a:rPr lang="ar-DZ" dirty="0" smtClean="0"/>
              <a:t>         *ومسحه عن ثوب و فتل أصابع </a:t>
            </a:r>
          </a:p>
          <a:p>
            <a:pPr marL="285750" indent="-285750" algn="ctr">
              <a:buFontTx/>
              <a:buChar char="-"/>
            </a:pPr>
            <a:r>
              <a:rPr lang="ar-DZ" dirty="0" smtClean="0"/>
              <a:t>- </a:t>
            </a:r>
            <a:r>
              <a:rPr lang="ar-DZ" dirty="0" smtClean="0">
                <a:solidFill>
                  <a:srgbClr val="00B0F0"/>
                </a:solidFill>
              </a:rPr>
              <a:t>العي و الحصر</a:t>
            </a:r>
            <a:r>
              <a:rPr lang="ar-DZ" dirty="0" smtClean="0"/>
              <a:t> وهما عيبان بيانيان تعرض لهما الجاحظ في مقدمة كتابه بقوله *اللهم انا نعوذ بك من فتنة التكلف ‘ لما نحسن كما نعوذ بك من العي والحصر و قديما ...</a:t>
            </a:r>
          </a:p>
          <a:p>
            <a:pPr marL="285750" indent="-285750" algn="ctr">
              <a:buFontTx/>
              <a:buChar char="-"/>
            </a:pPr>
            <a:r>
              <a:rPr lang="ar-DZ" dirty="0" smtClean="0"/>
              <a:t>2-  </a:t>
            </a:r>
            <a:r>
              <a:rPr lang="ar-DZ" dirty="0" smtClean="0">
                <a:solidFill>
                  <a:srgbClr val="92D050"/>
                </a:solidFill>
              </a:rPr>
              <a:t>العيوب اللفظية                                                                                                                                           </a:t>
            </a:r>
          </a:p>
          <a:p>
            <a:pPr marL="285750" indent="-285750" algn="ctr">
              <a:buFontTx/>
              <a:buChar char="-"/>
            </a:pPr>
            <a:r>
              <a:rPr lang="ar-DZ" dirty="0" smtClean="0"/>
              <a:t>رغم افتقاد الوسائل العلمية الحديثة في البحث و الملاحظة استطاع الجاحظ ان يقترب من الدراسات اللسانية الحديثة القائمة على المعايير البيولوجية وخاصة النفسية منها والتي يعبر عنها بالمصطلح اللساني * اللسانيات البيولوجية </a:t>
            </a:r>
            <a:endParaRPr lang="fr-FR" dirty="0"/>
          </a:p>
          <a:p>
            <a:pPr marL="285750" indent="-285750" algn="ctr">
              <a:buFontTx/>
              <a:buChar char="-"/>
            </a:pPr>
            <a:r>
              <a:rPr lang="fr-FR" dirty="0" err="1" smtClean="0"/>
              <a:t>Linguistics</a:t>
            </a:r>
            <a:r>
              <a:rPr lang="fr-FR" dirty="0" smtClean="0"/>
              <a:t> </a:t>
            </a:r>
            <a:r>
              <a:rPr lang="fr-FR" dirty="0" err="1" smtClean="0"/>
              <a:t>biological</a:t>
            </a:r>
            <a:r>
              <a:rPr lang="fr-FR" dirty="0" smtClean="0"/>
              <a:t> –</a:t>
            </a:r>
          </a:p>
          <a:p>
            <a:pPr marL="285750" indent="-285750" algn="ctr">
              <a:buFontTx/>
              <a:buChar char="-"/>
            </a:pPr>
            <a:r>
              <a:rPr lang="fr-FR" dirty="0" smtClean="0"/>
              <a:t>                    </a:t>
            </a:r>
            <a:r>
              <a:rPr lang="ar-DZ" dirty="0" smtClean="0"/>
              <a:t>ومن </a:t>
            </a:r>
            <a:r>
              <a:rPr lang="ar-DZ" dirty="0" smtClean="0">
                <a:solidFill>
                  <a:schemeClr val="bg2"/>
                </a:solidFill>
              </a:rPr>
              <a:t>بين </a:t>
            </a:r>
            <a:r>
              <a:rPr lang="ar-DZ" dirty="0" smtClean="0"/>
              <a:t>الامراض التي تعرض لها الجاحظ بالدقة و التفصيل –التعتعة –التمتمة –</a:t>
            </a:r>
            <a:r>
              <a:rPr lang="ar-DZ" dirty="0" err="1" smtClean="0"/>
              <a:t>الحبسنة</a:t>
            </a:r>
            <a:r>
              <a:rPr lang="ar-DZ" dirty="0" smtClean="0"/>
              <a:t> –اللثغة –</a:t>
            </a:r>
            <a:r>
              <a:rPr lang="ar-DZ" dirty="0" err="1" smtClean="0"/>
              <a:t>التاتاة</a:t>
            </a:r>
            <a:r>
              <a:rPr lang="ar-DZ" dirty="0" smtClean="0"/>
              <a:t>-العقلة – العقدة </a:t>
            </a:r>
            <a:endParaRPr lang="fr-FR" dirty="0" smtClean="0"/>
          </a:p>
          <a:p>
            <a:pPr marL="285750" indent="-285750" algn="ctr">
              <a:buFontTx/>
              <a:buChar char="-"/>
            </a:pPr>
            <a:r>
              <a:rPr lang="ar-DZ" dirty="0" err="1" smtClean="0">
                <a:solidFill>
                  <a:srgbClr val="C00000"/>
                </a:solidFill>
              </a:rPr>
              <a:t>التتعتع</a:t>
            </a:r>
            <a:r>
              <a:rPr lang="ar-DZ" dirty="0" smtClean="0">
                <a:solidFill>
                  <a:srgbClr val="C00000"/>
                </a:solidFill>
              </a:rPr>
              <a:t> </a:t>
            </a:r>
            <a:r>
              <a:rPr lang="ar-DZ" dirty="0" smtClean="0"/>
              <a:t> مصطلح يدل على التكرار في احد الحروف فاذا كان التكرار على مستوى التاء فيكون المتكلم تمتام ‘ واذا ردد في حرف الفاء يكون </a:t>
            </a:r>
            <a:r>
              <a:rPr lang="ar-DZ" dirty="0" err="1" smtClean="0"/>
              <a:t>فافاء</a:t>
            </a:r>
            <a:r>
              <a:rPr lang="ar-DZ" dirty="0" smtClean="0"/>
              <a:t>..</a:t>
            </a:r>
          </a:p>
          <a:p>
            <a:pPr marL="285750" indent="-285750" algn="ctr">
              <a:buFontTx/>
              <a:buChar char="-"/>
            </a:pPr>
            <a:r>
              <a:rPr lang="ar-DZ" dirty="0" smtClean="0">
                <a:solidFill>
                  <a:srgbClr val="C00000"/>
                </a:solidFill>
              </a:rPr>
              <a:t>التمتمة</a:t>
            </a:r>
            <a:r>
              <a:rPr lang="ar-DZ" dirty="0" smtClean="0"/>
              <a:t> مصطلح قديم لم يذكره الجاحظ فقط وانما تطرق اليه العديد من العلماء القدامى ‘ ومنهم الخليل اذ يقول التمتمة في كلام الاخرين الا يبين اللسان يخطئ موضوع الحرف ‘ فيرج الى اللفظ كانه التاء و الميم .</a:t>
            </a:r>
          </a:p>
          <a:p>
            <a:pPr marL="285750" indent="-285750" algn="ctr">
              <a:buFontTx/>
              <a:buChar char="-"/>
            </a:pPr>
            <a:endParaRPr lang="ar-DZ" dirty="0"/>
          </a:p>
          <a:p>
            <a:pPr marL="285750" indent="-285750" algn="ctr">
              <a:buFontTx/>
              <a:buChar char="-"/>
            </a:pPr>
            <a:endParaRPr lang="ar-DZ" dirty="0" smtClean="0"/>
          </a:p>
        </p:txBody>
      </p:sp>
    </p:spTree>
    <p:extLst>
      <p:ext uri="{BB962C8B-B14F-4D97-AF65-F5344CB8AC3E}">
        <p14:creationId xmlns:p14="http://schemas.microsoft.com/office/powerpoint/2010/main" val="294624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211" y="708454"/>
            <a:ext cx="10544432" cy="5445211"/>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dirty="0" err="1" smtClean="0">
                <a:solidFill>
                  <a:srgbClr val="FF0000"/>
                </a:solidFill>
              </a:rPr>
              <a:t>الحبسنة</a:t>
            </a:r>
            <a:r>
              <a:rPr lang="ar-DZ" dirty="0" smtClean="0">
                <a:solidFill>
                  <a:srgbClr val="FF0000"/>
                </a:solidFill>
              </a:rPr>
              <a:t> </a:t>
            </a:r>
            <a:r>
              <a:rPr lang="ar-DZ" dirty="0" smtClean="0">
                <a:solidFill>
                  <a:schemeClr val="bg1"/>
                </a:solidFill>
              </a:rPr>
              <a:t>هي من الامراض اللغوية التي اهتم بها علم النفس عامة ‘ وعلم النفس اللغوي خاصة وعلى حد تعبير الجاحظ * يقال في لسانه </a:t>
            </a:r>
            <a:r>
              <a:rPr lang="ar-DZ" dirty="0" err="1" smtClean="0">
                <a:solidFill>
                  <a:schemeClr val="bg1"/>
                </a:solidFill>
              </a:rPr>
              <a:t>حبسنة</a:t>
            </a:r>
            <a:r>
              <a:rPr lang="ar-DZ" dirty="0" smtClean="0">
                <a:solidFill>
                  <a:schemeClr val="bg1"/>
                </a:solidFill>
              </a:rPr>
              <a:t> اذا كان الكلام يثقل عليه ‘ ولم يبلغ حد </a:t>
            </a:r>
            <a:r>
              <a:rPr lang="ar-DZ" dirty="0" err="1" smtClean="0">
                <a:solidFill>
                  <a:schemeClr val="bg1"/>
                </a:solidFill>
              </a:rPr>
              <a:t>الفافاة</a:t>
            </a:r>
            <a:r>
              <a:rPr lang="ar-DZ" dirty="0" smtClean="0">
                <a:solidFill>
                  <a:schemeClr val="bg1"/>
                </a:solidFill>
              </a:rPr>
              <a:t> و التمتام .</a:t>
            </a:r>
          </a:p>
          <a:p>
            <a:pPr algn="ctr"/>
            <a:r>
              <a:rPr lang="ar-DZ" dirty="0" smtClean="0">
                <a:solidFill>
                  <a:srgbClr val="C00000"/>
                </a:solidFill>
              </a:rPr>
              <a:t>العقدة </a:t>
            </a:r>
            <a:r>
              <a:rPr lang="ar-DZ" dirty="0" smtClean="0">
                <a:solidFill>
                  <a:schemeClr val="bg1"/>
                </a:solidFill>
              </a:rPr>
              <a:t>هي الافة التي اذا أصيب بها اللسان جعلت النطق بالكلام عسيرا الى حد المستحيل و تحول معها الكلام ‘ الى مقاطع صوتية مبهمة –تكاد لا تفصح عن حاجته ‘ ولا تشير الى معنى و زالت عنه ميزات الفصاحة و سمات البيان و لربما استعمل الجاحظ لفظة التعقيد مرادفة للعقدة .</a:t>
            </a:r>
          </a:p>
          <a:p>
            <a:pPr algn="ctr"/>
            <a:r>
              <a:rPr lang="ar-DZ" dirty="0" smtClean="0">
                <a:solidFill>
                  <a:srgbClr val="C00000"/>
                </a:solidFill>
              </a:rPr>
              <a:t>اللثغة  </a:t>
            </a:r>
            <a:r>
              <a:rPr lang="ar-DZ" dirty="0" smtClean="0">
                <a:solidFill>
                  <a:schemeClr val="bg1"/>
                </a:solidFill>
              </a:rPr>
              <a:t>ورد في لسان العرب في مادة لثغ اللثغة ان تعدل الحرف الى حرف غيره </a:t>
            </a:r>
            <a:r>
              <a:rPr lang="ar-DZ" dirty="0" err="1" smtClean="0">
                <a:solidFill>
                  <a:schemeClr val="bg1"/>
                </a:solidFill>
              </a:rPr>
              <a:t>واللثغ</a:t>
            </a:r>
            <a:r>
              <a:rPr lang="ar-DZ" dirty="0" smtClean="0">
                <a:solidFill>
                  <a:schemeClr val="bg1"/>
                </a:solidFill>
              </a:rPr>
              <a:t> الذي لا يستطيع ان يتكلم بالراء ..وقيل هو الذي يتحول لسانه عن السين الى الثاء ...اما الجاحظ فقد عالج هذا المرض اللغوي معالجة دقيقة و الأمثلة في هذا كثير خصص لها الجاحظ بابا سماه ذكر الحروف التي تدخلها اللثغة و هي جديرة بان تكون مادة للصوتيات لان ادراك الجاحظ فيها لمفهوم الوظيفة الحرفية لا مجال للشك فيه .                  </a:t>
            </a:r>
          </a:p>
        </p:txBody>
      </p:sp>
    </p:spTree>
    <p:extLst>
      <p:ext uri="{BB962C8B-B14F-4D97-AF65-F5344CB8AC3E}">
        <p14:creationId xmlns:p14="http://schemas.microsoft.com/office/powerpoint/2010/main" val="34726496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660</TotalTime>
  <Words>1804</Words>
  <Application>Microsoft Office PowerPoint</Application>
  <PresentationFormat>Grand écran</PresentationFormat>
  <Paragraphs>89</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Garamond</vt:lpstr>
      <vt:lpstr>Times New Roman</vt:lpstr>
      <vt:lpstr>Organique</vt:lpstr>
      <vt:lpstr>عنوان البحث امراض الكلام  وعيوب النطق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البحث امراض التخاطب وعيوب النطق حسب الجاحظ في كتابه البيان و التبيين .</dc:title>
  <dc:creator>ous</dc:creator>
  <cp:lastModifiedBy>HP PRO</cp:lastModifiedBy>
  <cp:revision>66</cp:revision>
  <dcterms:created xsi:type="dcterms:W3CDTF">2024-11-13T15:06:04Z</dcterms:created>
  <dcterms:modified xsi:type="dcterms:W3CDTF">2024-12-13T10:58:44Z</dcterms:modified>
</cp:coreProperties>
</file>