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4630400" cy="8229600"/>
  <p:notesSz cx="8229600" cy="14630400"/>
  <p:embeddedFontLst>
    <p:embeddedFont>
      <p:font typeface="Calibri" pitchFamily="34" charset="0"/>
      <p:regular r:id="rId16"/>
      <p:bold r:id="rId17"/>
      <p:italic r:id="rId18"/>
      <p:boldItalic r:id="rId19"/>
    </p:embeddedFont>
    <p:embeddedFont>
      <p:font typeface="Open Sans" charset="0"/>
      <p:regular r:id="rId2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59" d="100"/>
          <a:sy n="59" d="100"/>
        </p:scale>
        <p:origin x="-792" y="-24"/>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49492" y="24077"/>
            <a:ext cx="5021450" cy="1477328"/>
          </a:xfrm>
          <a:prstGeom prst="rect">
            <a:avLst/>
          </a:prstGeom>
          <a:noFill/>
        </p:spPr>
        <p:txBody>
          <a:bodyPr wrap="square" rtlCol="0">
            <a:spAutoFit/>
          </a:bodyPr>
          <a:lstStyle/>
          <a:p>
            <a:pPr algn="ctr">
              <a:lnSpc>
                <a:spcPct val="150000"/>
              </a:lnSpc>
            </a:pPr>
            <a:r>
              <a:rPr lang="en-US" sz="2000" b="1" dirty="0" smtClean="0">
                <a:solidFill>
                  <a:srgbClr val="443728"/>
                </a:solidFill>
                <a:latin typeface="Crimson Pro Bold" pitchFamily="34" charset="0"/>
                <a:ea typeface="Crimson Pro Bold" pitchFamily="34" charset="-122"/>
                <a:cs typeface="Crimson Pro Bold" pitchFamily="34" charset="-120"/>
              </a:rPr>
              <a:t>: </a:t>
            </a:r>
            <a:r>
              <a:rPr lang="ar-DZ" sz="2400" b="1" i="1" dirty="0" smtClean="0">
                <a:solidFill>
                  <a:srgbClr val="443728"/>
                </a:solidFill>
                <a:latin typeface="Crimson Pro Bold" pitchFamily="34" charset="0"/>
                <a:ea typeface="Crimson Pro Bold" pitchFamily="34" charset="-122"/>
                <a:cs typeface="Crimson Pro Bold" pitchFamily="34" charset="-120"/>
              </a:rPr>
              <a:t>الجمهورية الجزائرية الديمقراطية الشعبية</a:t>
            </a:r>
          </a:p>
          <a:p>
            <a:pPr algn="ctr">
              <a:lnSpc>
                <a:spcPct val="150000"/>
              </a:lnSpc>
            </a:pPr>
            <a:r>
              <a:rPr lang="ar-DZ" sz="2400" b="1" i="1" dirty="0" smtClean="0">
                <a:solidFill>
                  <a:srgbClr val="443728"/>
                </a:solidFill>
                <a:latin typeface="Crimson Pro Bold" pitchFamily="34" charset="0"/>
                <a:ea typeface="Crimson Pro Bold" pitchFamily="34" charset="-122"/>
                <a:cs typeface="Crimson Pro Bold" pitchFamily="34" charset="-120"/>
              </a:rPr>
              <a:t>وزارة التعليم العالي والبحث العلمي</a:t>
            </a:r>
            <a:endParaRPr lang="en-US" sz="2400" i="1" dirty="0" smtClean="0"/>
          </a:p>
          <a:p>
            <a:endParaRPr lang="fr-FR" dirty="0"/>
          </a:p>
        </p:txBody>
      </p:sp>
      <p:pic>
        <p:nvPicPr>
          <p:cNvPr id="4" name="Picture 2" descr="جامعة محمد لمين دباغين سطيف 2 الهضاب‎"/>
          <p:cNvPicPr>
            <a:picLocks noChangeAspect="1" noChangeArrowheads="1"/>
          </p:cNvPicPr>
          <p:nvPr/>
        </p:nvPicPr>
        <p:blipFill>
          <a:blip r:embed="rId2"/>
          <a:srcRect/>
          <a:stretch>
            <a:fillRect/>
          </a:stretch>
        </p:blipFill>
        <p:spPr bwMode="auto">
          <a:xfrm>
            <a:off x="6209891" y="1501405"/>
            <a:ext cx="1843954" cy="1843954"/>
          </a:xfrm>
          <a:prstGeom prst="rect">
            <a:avLst/>
          </a:prstGeom>
          <a:noFill/>
        </p:spPr>
      </p:pic>
      <p:sp>
        <p:nvSpPr>
          <p:cNvPr id="5" name="Rectangle 4"/>
          <p:cNvSpPr/>
          <p:nvPr/>
        </p:nvSpPr>
        <p:spPr>
          <a:xfrm>
            <a:off x="2495227" y="3345359"/>
            <a:ext cx="9639946" cy="615553"/>
          </a:xfrm>
          <a:prstGeom prst="rect">
            <a:avLst/>
          </a:prstGeom>
        </p:spPr>
        <p:txBody>
          <a:bodyPr wrap="square">
            <a:spAutoFit/>
          </a:bodyPr>
          <a:lstStyle/>
          <a:p>
            <a:pPr algn="ctr"/>
            <a:r>
              <a:rPr lang="ar-DZ" sz="3400" b="1" i="1" dirty="0" smtClean="0">
                <a:solidFill>
                  <a:schemeClr val="accent2">
                    <a:lumMod val="75000"/>
                  </a:schemeClr>
                </a:solidFill>
                <a:latin typeface="Crimson Pro Bold" pitchFamily="34" charset="0"/>
                <a:ea typeface="Crimson Pro Bold" pitchFamily="34" charset="-122"/>
                <a:cs typeface="Crimson Pro Bold" pitchFamily="34" charset="-120"/>
              </a:rPr>
              <a:t>بحث حول علم أمراض التخاطب عند مصطفى فهمي ومحمد كشاش</a:t>
            </a:r>
            <a:endParaRPr lang="fr-FR" sz="3400" dirty="0">
              <a:solidFill>
                <a:schemeClr val="accent2">
                  <a:lumMod val="75000"/>
                </a:schemeClr>
              </a:solidFill>
            </a:endParaRPr>
          </a:p>
        </p:txBody>
      </p:sp>
      <p:sp>
        <p:nvSpPr>
          <p:cNvPr id="6" name="Rectangle 5"/>
          <p:cNvSpPr/>
          <p:nvPr/>
        </p:nvSpPr>
        <p:spPr>
          <a:xfrm>
            <a:off x="6487644" y="4943959"/>
            <a:ext cx="7315200" cy="2069028"/>
          </a:xfrm>
          <a:prstGeom prst="rect">
            <a:avLst/>
          </a:prstGeom>
        </p:spPr>
        <p:txBody>
          <a:bodyPr>
            <a:spAutoFit/>
          </a:bodyPr>
          <a:lstStyle/>
          <a:p>
            <a:pPr algn="r">
              <a:lnSpc>
                <a:spcPct val="150000"/>
              </a:lnSpc>
            </a:pPr>
            <a:r>
              <a:rPr lang="ar-DZ" sz="2200" b="1" i="1" dirty="0" smtClean="0">
                <a:solidFill>
                  <a:srgbClr val="443728"/>
                </a:solidFill>
                <a:latin typeface="Crimson Pro Bold" pitchFamily="34" charset="0"/>
                <a:ea typeface="Crimson Pro Bold" pitchFamily="34" charset="-122"/>
                <a:cs typeface="Crimson Pro Bold" pitchFamily="34" charset="-120"/>
              </a:rPr>
              <a:t>إعداد الطلبة :</a:t>
            </a:r>
          </a:p>
          <a:p>
            <a:pPr algn="r">
              <a:lnSpc>
                <a:spcPct val="150000"/>
              </a:lnSpc>
            </a:pPr>
            <a:r>
              <a:rPr lang="fr-FR" sz="2200" b="1" i="1" dirty="0" smtClean="0">
                <a:solidFill>
                  <a:srgbClr val="443728"/>
                </a:solidFill>
                <a:latin typeface="Crimson Pro Bold" pitchFamily="34" charset="0"/>
                <a:ea typeface="Crimson Pro Bold" pitchFamily="34" charset="-122"/>
              </a:rPr>
              <a:t> . </a:t>
            </a:r>
            <a:r>
              <a:rPr lang="ar-DZ" sz="2200" b="1" i="1" dirty="0" err="1" smtClean="0">
                <a:solidFill>
                  <a:srgbClr val="443728"/>
                </a:solidFill>
                <a:latin typeface="Crimson Pro Bold" pitchFamily="34" charset="0"/>
                <a:ea typeface="Crimson Pro Bold" pitchFamily="34" charset="-122"/>
              </a:rPr>
              <a:t>داهل</a:t>
            </a:r>
            <a:r>
              <a:rPr lang="ar-DZ" sz="2200" b="1" i="1" dirty="0" smtClean="0">
                <a:solidFill>
                  <a:srgbClr val="443728"/>
                </a:solidFill>
                <a:latin typeface="Crimson Pro Bold" pitchFamily="34" charset="0"/>
                <a:ea typeface="Crimson Pro Bold" pitchFamily="34" charset="-122"/>
              </a:rPr>
              <a:t> إيناس</a:t>
            </a:r>
          </a:p>
          <a:p>
            <a:pPr algn="r">
              <a:lnSpc>
                <a:spcPct val="150000"/>
              </a:lnSpc>
            </a:pPr>
            <a:r>
              <a:rPr lang="fr-FR" sz="2200" b="1" i="1" dirty="0" smtClean="0">
                <a:solidFill>
                  <a:srgbClr val="443728"/>
                </a:solidFill>
                <a:latin typeface="Crimson Pro Bold" pitchFamily="34" charset="0"/>
                <a:ea typeface="Crimson Pro Bold" pitchFamily="34" charset="-122"/>
              </a:rPr>
              <a:t>. </a:t>
            </a:r>
            <a:r>
              <a:rPr lang="ar-DZ" sz="2200" b="1" i="1" dirty="0" err="1" smtClean="0">
                <a:solidFill>
                  <a:srgbClr val="443728"/>
                </a:solidFill>
                <a:latin typeface="Crimson Pro Bold" pitchFamily="34" charset="0"/>
                <a:ea typeface="Crimson Pro Bold" pitchFamily="34" charset="-122"/>
              </a:rPr>
              <a:t>فوغار</a:t>
            </a:r>
            <a:r>
              <a:rPr lang="ar-DZ" sz="2200" b="1" i="1" dirty="0" smtClean="0">
                <a:solidFill>
                  <a:srgbClr val="443728"/>
                </a:solidFill>
                <a:latin typeface="Crimson Pro Bold" pitchFamily="34" charset="0"/>
                <a:ea typeface="Crimson Pro Bold" pitchFamily="34" charset="-122"/>
              </a:rPr>
              <a:t> إكرام</a:t>
            </a:r>
          </a:p>
          <a:p>
            <a:pPr algn="r">
              <a:lnSpc>
                <a:spcPct val="150000"/>
              </a:lnSpc>
            </a:pPr>
            <a:r>
              <a:rPr lang="fr-FR" sz="2200" b="1" i="1" dirty="0" smtClean="0">
                <a:solidFill>
                  <a:srgbClr val="443728"/>
                </a:solidFill>
                <a:latin typeface="Crimson Pro Bold" pitchFamily="34" charset="0"/>
                <a:ea typeface="Crimson Pro Bold" pitchFamily="34" charset="-122"/>
              </a:rPr>
              <a:t>. </a:t>
            </a:r>
            <a:r>
              <a:rPr lang="ar-DZ" sz="2200" b="1" i="1" dirty="0" smtClean="0">
                <a:solidFill>
                  <a:srgbClr val="443728"/>
                </a:solidFill>
                <a:latin typeface="Crimson Pro Bold" pitchFamily="34" charset="0"/>
                <a:ea typeface="Crimson Pro Bold" pitchFamily="34" charset="-122"/>
              </a:rPr>
              <a:t>ضيف الله نواعم</a:t>
            </a:r>
            <a:r>
              <a:rPr lang="fr-FR" sz="2200" b="1" i="1" dirty="0" smtClean="0">
                <a:solidFill>
                  <a:srgbClr val="443728"/>
                </a:solidFill>
                <a:latin typeface="Crimson Pro Bold" pitchFamily="34" charset="0"/>
                <a:ea typeface="Crimson Pro Bold" pitchFamily="34" charset="-122"/>
              </a:rPr>
              <a:t> </a:t>
            </a:r>
            <a:endParaRPr lang="fr-FR" sz="2200" dirty="0"/>
          </a:p>
        </p:txBody>
      </p:sp>
      <p:sp>
        <p:nvSpPr>
          <p:cNvPr id="7" name="Rectangle 6"/>
          <p:cNvSpPr/>
          <p:nvPr/>
        </p:nvSpPr>
        <p:spPr>
          <a:xfrm>
            <a:off x="-1908738" y="4943959"/>
            <a:ext cx="7315200" cy="2069028"/>
          </a:xfrm>
          <a:prstGeom prst="rect">
            <a:avLst/>
          </a:prstGeom>
        </p:spPr>
        <p:txBody>
          <a:bodyPr>
            <a:spAutoFit/>
          </a:bodyPr>
          <a:lstStyle/>
          <a:p>
            <a:pPr algn="r">
              <a:lnSpc>
                <a:spcPct val="150000"/>
              </a:lnSpc>
            </a:pPr>
            <a:r>
              <a:rPr lang="ar-DZ" sz="2200" b="1" i="1" dirty="0" smtClean="0">
                <a:solidFill>
                  <a:srgbClr val="443728"/>
                </a:solidFill>
                <a:latin typeface="Crimson Pro Bold" pitchFamily="34" charset="0"/>
                <a:ea typeface="Crimson Pro Bold" pitchFamily="34" charset="-122"/>
                <a:cs typeface="Crimson Pro Bold" pitchFamily="34" charset="-120"/>
              </a:rPr>
              <a:t>تحت إشراف الأستاذة :</a:t>
            </a:r>
          </a:p>
          <a:p>
            <a:pPr algn="r">
              <a:lnSpc>
                <a:spcPct val="150000"/>
              </a:lnSpc>
            </a:pPr>
            <a:r>
              <a:rPr lang="ar-DZ" sz="2200" b="1" i="1" dirty="0" smtClean="0">
                <a:solidFill>
                  <a:srgbClr val="443728"/>
                </a:solidFill>
                <a:latin typeface="Crimson Pro Bold" pitchFamily="34" charset="0"/>
                <a:ea typeface="Crimson Pro Bold" pitchFamily="34" charset="-122"/>
              </a:rPr>
              <a:t>مصباح حنان .</a:t>
            </a:r>
          </a:p>
          <a:p>
            <a:pPr algn="r">
              <a:lnSpc>
                <a:spcPct val="150000"/>
              </a:lnSpc>
            </a:pPr>
            <a:endParaRPr lang="ar-DZ" sz="2200" b="1" i="1" dirty="0" smtClean="0">
              <a:solidFill>
                <a:srgbClr val="443728"/>
              </a:solidFill>
              <a:latin typeface="Crimson Pro Bold" pitchFamily="34" charset="0"/>
              <a:ea typeface="Crimson Pro Bold" pitchFamily="34" charset="-122"/>
            </a:endParaRPr>
          </a:p>
          <a:p>
            <a:pPr algn="r">
              <a:lnSpc>
                <a:spcPct val="150000"/>
              </a:lnSpc>
            </a:pPr>
            <a:r>
              <a:rPr lang="ar-DZ" sz="2200" b="1" i="1" dirty="0" smtClean="0">
                <a:solidFill>
                  <a:srgbClr val="443728"/>
                </a:solidFill>
                <a:latin typeface="Crimson Pro Bold" pitchFamily="34" charset="0"/>
                <a:ea typeface="Crimson Pro Bold" pitchFamily="34" charset="-122"/>
              </a:rPr>
              <a:t>المقياس : علم النفس اللغوي.</a:t>
            </a:r>
            <a:endParaRPr lang="fr-FR" sz="2200" dirty="0"/>
          </a:p>
        </p:txBody>
      </p:sp>
      <p:sp>
        <p:nvSpPr>
          <p:cNvPr id="8" name="ZoneTexte 7"/>
          <p:cNvSpPr txBox="1"/>
          <p:nvPr/>
        </p:nvSpPr>
        <p:spPr>
          <a:xfrm>
            <a:off x="6209891" y="7780421"/>
            <a:ext cx="3144961" cy="677108"/>
          </a:xfrm>
          <a:prstGeom prst="rect">
            <a:avLst/>
          </a:prstGeom>
          <a:noFill/>
        </p:spPr>
        <p:txBody>
          <a:bodyPr wrap="square" rtlCol="0">
            <a:spAutoFit/>
          </a:bodyPr>
          <a:lstStyle/>
          <a:p>
            <a:r>
              <a:rPr lang="ar-DZ" sz="2000" b="1" i="1" dirty="0" smtClean="0">
                <a:solidFill>
                  <a:srgbClr val="443728"/>
                </a:solidFill>
                <a:latin typeface="Crimson Pro Bold" pitchFamily="34" charset="0"/>
                <a:ea typeface="Crimson Pro Bold" pitchFamily="34" charset="-122"/>
                <a:cs typeface="Crimson Pro Bold" pitchFamily="34" charset="-120"/>
              </a:rPr>
              <a:t>السنة الدراسية : 2025/2024</a:t>
            </a:r>
            <a:endParaRPr lang="fr-FR" sz="2000" dirty="0" smtClean="0"/>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676912" y="734497"/>
            <a:ext cx="6253520" cy="375047"/>
          </a:xfrm>
          <a:prstGeom prst="rect">
            <a:avLst/>
          </a:prstGeom>
          <a:noFill/>
          <a:ln/>
        </p:spPr>
        <p:txBody>
          <a:bodyPr wrap="none" lIns="0" tIns="0" rIns="0" bIns="0" rtlCol="0" anchor="t"/>
          <a:lstStyle/>
          <a:p>
            <a:pPr marL="0" indent="0" algn="r">
              <a:lnSpc>
                <a:spcPts val="2950"/>
              </a:lnSpc>
              <a:buNone/>
            </a:pPr>
            <a:r>
              <a:rPr lang="en-US" sz="2350" b="1" dirty="0">
                <a:solidFill>
                  <a:srgbClr val="443728"/>
                </a:solidFill>
                <a:latin typeface="Crimson Pro Bold" pitchFamily="34" charset="0"/>
                <a:ea typeface="Crimson Pro Bold" pitchFamily="34" charset="-122"/>
                <a:cs typeface="Crimson Pro Bold" pitchFamily="34" charset="-120"/>
              </a:rPr>
              <a:t>المبحث الثالث : أسباب تأخر الكلام عند مصطفى فهمي</a:t>
            </a:r>
            <a:endParaRPr lang="en-US" sz="2350" dirty="0"/>
          </a:p>
        </p:txBody>
      </p:sp>
      <p:sp>
        <p:nvSpPr>
          <p:cNvPr id="3" name="Text 1"/>
          <p:cNvSpPr/>
          <p:nvPr/>
        </p:nvSpPr>
        <p:spPr>
          <a:xfrm>
            <a:off x="699968" y="1509474"/>
            <a:ext cx="13230463" cy="3840480"/>
          </a:xfrm>
          <a:prstGeom prst="rect">
            <a:avLst/>
          </a:prstGeom>
          <a:noFill/>
          <a:ln/>
        </p:spPr>
        <p:txBody>
          <a:bodyPr wrap="square" lIns="0" tIns="0" rIns="0" bIns="0" rtlCol="0" anchor="t"/>
          <a:lstStyle/>
          <a:p>
            <a:pPr marL="0" indent="0" algn="r">
              <a:lnSpc>
                <a:spcPts val="2500"/>
              </a:lnSpc>
              <a:buNone/>
            </a:pPr>
            <a:r>
              <a:rPr lang="en-US" sz="1550" dirty="0">
                <a:solidFill>
                  <a:srgbClr val="443728"/>
                </a:solidFill>
                <a:latin typeface="Open Sans" pitchFamily="34" charset="0"/>
                <a:ea typeface="Open Sans" pitchFamily="34" charset="-122"/>
                <a:cs typeface="Open Sans" pitchFamily="34" charset="-120"/>
              </a:rPr>
              <a:t> 1.ا</a:t>
            </a:r>
            <a:r>
              <a:rPr lang="en-US" sz="1550" b="1" u="sng" dirty="0">
                <a:solidFill>
                  <a:srgbClr val="443728"/>
                </a:solidFill>
                <a:latin typeface="Open Sans" pitchFamily="34" charset="0"/>
                <a:ea typeface="Open Sans" pitchFamily="34" charset="-122"/>
                <a:cs typeface="Open Sans" pitchFamily="34" charset="-120"/>
              </a:rPr>
              <a:t>لحالة الأولى:</a:t>
            </a:r>
            <a:r>
              <a:rPr lang="en-US" sz="1550" dirty="0">
                <a:solidFill>
                  <a:srgbClr val="443728"/>
                </a:solidFill>
                <a:latin typeface="Open Sans" pitchFamily="34" charset="0"/>
                <a:ea typeface="Open Sans" pitchFamily="34" charset="-122"/>
                <a:cs typeface="Open Sans" pitchFamily="34" charset="-120"/>
              </a:rPr>
              <a:t> حالة تأخر الكلام ناجمة عن نقص عقلي اإن للنقص العقلي أثره في اكتساب اللغة عند الطفل و في مدى قدرته علىاستعمالها في التعبير و يتجلى ذلك الأثر في قلة المفردات و في أن الأفكار تتصل دائما بالمحسوسات مع عجز و التواء في طريقة النطق و تتفاوت هذه العيوب من حيث الدرجة بالنسبة لحالة المصاب في سلم الضعف العقلي فهي تظهر في (المورون) بدرجة أقل من الدرجة التي تظهر بها عند الأبله مثل و سنعرض هنا حالة فتاة في الثانية عشرة من عمرها و هي بالسنة الأولى بمدرسة ابتدائية حضرت الفتاة إلى العيادة بصحبة امها و قات الأم :أن ابنتها لا تستطيع أن تتكلم كلاما مفهوما منذ صغرها و أنها قد تأخرت في كلامها كثيرا إذ تأخرت إلى نهاية السنة الثانية ثم اردفت قائلة :ان تاريخ الأسرة سلبي من حيث الحالة التي تعانيها هذه الطفلة و هي وحيدتها و لم تنجب غيرها و كانت الأم في أثناء الحملفي صحة جيدة و كانت ولادتها كذلك طبيعية و وضعت الفتاة من امها و تم ظهور الاسنان و تعلمت المشي و ضبط وظيفة التبول في المواعيد المألوفة و لم تصب بأمراض هامة في طفولتها التحقت الفتاة بالمدرسة الابتدائية منذ أربع سنوات و لم تنتقل الى الآن من السنة الأولى و لقد دلت تقارير المدرسة على أنها على درجة كبيرة من الغباء وورد ضمن هذه التقارير أنها لا تستطيع حل ابسط العمليات مثل جمع 2+3 إلا أنها كانت تستطيع العد إلى عشرة فقط كما أنها تتعذر عليها التفرقة بين قطع العملة المختلفة و إن كانت تعرف انها نقود و هي لا تعرف القراءة ولا الكتابة على الرغم من كبر سنها و رسوبها في السنة الأولى ثلاث سنوات أجريت عليها اختبارين لقياس قدرتها العقلية اختبار بورتيس و هو اختبار عملى و اختبار بينيه سيمون و قد كان هناك تفاوت بين نتائج الاختبارين اذ كانت نسبة الذكاء التي أظهرها الاختبار الاول هي 40 بينما سجل الاختبار الثاني 53 كان عمر الطفلة العقلي كما دل عليه اختبار بورتيس 4 سنوات بينما هو حسب اختبار بينيه خمس و ثلاثة أشهر في وقت كان عمرها الزمني اثنتي عشرة سنة استطاعت الطفلة أن تفرق بين الألوان كما استطاعت أن تشير إلى أجزاء الوجه إلا أنها في السؤال الخاص بمعرفة استعمال الاشياء كانت اجابتها تدل على عجز كبير</a:t>
            </a:r>
            <a:endParaRPr lang="en-US" sz="1550" dirty="0"/>
          </a:p>
        </p:txBody>
      </p:sp>
      <p:sp>
        <p:nvSpPr>
          <p:cNvPr id="4" name="Text 2"/>
          <p:cNvSpPr/>
          <p:nvPr/>
        </p:nvSpPr>
        <p:spPr>
          <a:xfrm>
            <a:off x="699968" y="5574863"/>
            <a:ext cx="13230463" cy="1920240"/>
          </a:xfrm>
          <a:prstGeom prst="rect">
            <a:avLst/>
          </a:prstGeom>
          <a:noFill/>
          <a:ln/>
        </p:spPr>
        <p:txBody>
          <a:bodyPr wrap="square" lIns="0" tIns="0" rIns="0" bIns="0" rtlCol="0" anchor="t"/>
          <a:lstStyle/>
          <a:p>
            <a:pPr marL="0" indent="0" algn="r">
              <a:lnSpc>
                <a:spcPts val="2500"/>
              </a:lnSpc>
              <a:buNone/>
            </a:pPr>
            <a:r>
              <a:rPr lang="en-US" sz="1550" dirty="0">
                <a:solidFill>
                  <a:srgbClr val="443728"/>
                </a:solidFill>
                <a:latin typeface="Open Sans" pitchFamily="34" charset="0"/>
                <a:ea typeface="Open Sans" pitchFamily="34" charset="-122"/>
                <a:cs typeface="Open Sans" pitchFamily="34" charset="-120"/>
              </a:rPr>
              <a:t>2.ا</a:t>
            </a:r>
            <a:r>
              <a:rPr lang="en-US" sz="1550" b="1" u="sng" dirty="0">
                <a:solidFill>
                  <a:srgbClr val="443728"/>
                </a:solidFill>
                <a:latin typeface="Open Sans" pitchFamily="34" charset="0"/>
                <a:ea typeface="Open Sans" pitchFamily="34" charset="-122"/>
                <a:cs typeface="Open Sans" pitchFamily="34" charset="-120"/>
              </a:rPr>
              <a:t>لحالة الثانية :</a:t>
            </a:r>
            <a:r>
              <a:rPr lang="en-US" sz="1550" dirty="0">
                <a:solidFill>
                  <a:srgbClr val="443728"/>
                </a:solidFill>
                <a:latin typeface="Open Sans" pitchFamily="34" charset="0"/>
                <a:ea typeface="Open Sans" pitchFamily="34" charset="-122"/>
                <a:cs typeface="Open Sans" pitchFamily="34" charset="-120"/>
              </a:rPr>
              <a:t> طفل مصاب بخلل في القدرة السمعية طفل في الحادية عشر من عمره حضر للعيادة محولا من الأسرة لا يذهب لاي مدرسة لأن ضعف قدرته السمعية حال دون ذلك و هذا الطفل هو الأول بين اربعة إخوة ليس فيهم من يشكو صعوبة في كلامه عند فحص الطفل تبين أن حالته من حالات تأخر الكلام إذ كانت قدرته على التعبير محدودة جدا مع بطء و التواء ظاهر في إخراج الحروف و الكلمات و لم يكن سمعه طبيعيا إذ أنه عندما كان يوجه له الخطاب و هو معط ظهره للمختبر على غير علم منه كان لايسمع ما يوجه إليه من عبارات او أوامر و عندما يرفع المختبر صوته بشكل غير مألوف كان يدرك أن هناك من يتحدث فيلتفت خلفه فيعاد السؤال بصوت عال يكاد يسمع خارج الحجرة و كثيرا ما كان يفهم المفحوص مضمون السؤال فيجيب عنه شفهيا أو كتابة و عندما أحيل هذا الصبي إلى اخصائي السمع لفحصه قرر أن عصب السمع الأيمن كامل الضمور و أن العصب الأيسر ضمر أكثره و خلاصة القول إننا نستطيع أن نقرر أن الطفل ثقيل السمع إلا أنه لم يكن أصم</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93658" y="723424"/>
            <a:ext cx="13243084" cy="317183"/>
          </a:xfrm>
          <a:prstGeom prst="rect">
            <a:avLst/>
          </a:prstGeom>
          <a:noFill/>
          <a:ln/>
        </p:spPr>
        <p:txBody>
          <a:bodyPr wrap="none" lIns="0" tIns="0" rIns="0" bIns="0" rtlCol="0" anchor="t"/>
          <a:lstStyle/>
          <a:p>
            <a:pPr marL="0" indent="0">
              <a:lnSpc>
                <a:spcPts val="2450"/>
              </a:lnSpc>
              <a:buNone/>
            </a:pPr>
            <a:r>
              <a:rPr lang="en-US" sz="1550" b="1" dirty="0">
                <a:solidFill>
                  <a:srgbClr val="443728"/>
                </a:solidFill>
                <a:latin typeface="Open Sans" pitchFamily="34" charset="0"/>
                <a:ea typeface="Open Sans" pitchFamily="34" charset="-122"/>
                <a:cs typeface="Open Sans" pitchFamily="34" charset="-120"/>
              </a:rPr>
              <a:t>م</a:t>
            </a:r>
            <a:endParaRPr lang="en-US" sz="1550" dirty="0"/>
          </a:p>
        </p:txBody>
      </p:sp>
      <p:sp>
        <p:nvSpPr>
          <p:cNvPr id="3" name="Text 1"/>
          <p:cNvSpPr/>
          <p:nvPr/>
        </p:nvSpPr>
        <p:spPr>
          <a:xfrm>
            <a:off x="693658" y="1263491"/>
            <a:ext cx="13243084" cy="1585912"/>
          </a:xfrm>
          <a:prstGeom prst="rect">
            <a:avLst/>
          </a:prstGeom>
          <a:noFill/>
          <a:ln/>
        </p:spPr>
        <p:txBody>
          <a:bodyPr wrap="square" lIns="0" tIns="0" rIns="0" bIns="0" rtlCol="0" anchor="t"/>
          <a:lstStyle/>
          <a:p>
            <a:pPr marL="0" indent="0" algn="r">
              <a:lnSpc>
                <a:spcPts val="2450"/>
              </a:lnSpc>
              <a:buNone/>
            </a:pPr>
            <a:r>
              <a:rPr lang="en-US" sz="1550" dirty="0">
                <a:solidFill>
                  <a:srgbClr val="443728"/>
                </a:solidFill>
                <a:latin typeface="Open Sans" pitchFamily="34" charset="0"/>
                <a:ea typeface="Open Sans" pitchFamily="34" charset="-122"/>
                <a:cs typeface="Open Sans" pitchFamily="34" charset="-120"/>
              </a:rPr>
              <a:t>3.ا</a:t>
            </a:r>
            <a:r>
              <a:rPr lang="en-US" sz="1550" b="1" u="sng" dirty="0">
                <a:solidFill>
                  <a:srgbClr val="443728"/>
                </a:solidFill>
                <a:latin typeface="Open Sans" pitchFamily="34" charset="0"/>
                <a:ea typeface="Open Sans" pitchFamily="34" charset="-122"/>
                <a:cs typeface="Open Sans" pitchFamily="34" charset="-120"/>
              </a:rPr>
              <a:t>لحالة الثالثة :</a:t>
            </a:r>
            <a:r>
              <a:rPr lang="en-US" sz="1550" dirty="0">
                <a:solidFill>
                  <a:srgbClr val="443728"/>
                </a:solidFill>
                <a:latin typeface="Open Sans" pitchFamily="34" charset="0"/>
                <a:ea typeface="Open Sans" pitchFamily="34" charset="-122"/>
                <a:cs typeface="Open Sans" pitchFamily="34" charset="-120"/>
              </a:rPr>
              <a:t> حالة تأخر في الكلام بسبب إصابة الطفل بأمراض طال زمن علاجه في الأشهر الأولى من حياته يعاني الطفل من تأخر في النطق والكلام. هذا التأخر بدأ منذ الصغر ولم يتحسن مع مرور الوقت. على الرغم من عدم وجود مشاكل صحية واضحة، إلا أن الطفل لا يستطيع التعبير عن نفسه لفظيًا بشكل طبيعي مثل الأطفال الآخرين في نفس عمره و ايضا فقد عانى من تأخر في النمو اللغوي والحركي منذ الصغر، وذلك بسبب مضاعفات صحية ناجمة عن أمراض عديدة أصيب بها في سن مبكرة. أدت هذه المضاعفات إلى ضعف في الجهاز المناعي والجهاز العصبي المركزي، مما أثر سلبًا على قدرته على التعلم والتواصل والتفاعل مع الآخرين. تشير السجلات الطبية إلى أن الطفل يعاني من صعوبات في التركيز والذاكرة، بالإضافة إلى ضعف في المهارات الحركية الدقيقة والخشنة</a:t>
            </a:r>
            <a:endParaRPr lang="en-US" sz="1550" dirty="0"/>
          </a:p>
        </p:txBody>
      </p:sp>
      <p:sp>
        <p:nvSpPr>
          <p:cNvPr id="4" name="Text 2"/>
          <p:cNvSpPr/>
          <p:nvPr/>
        </p:nvSpPr>
        <p:spPr>
          <a:xfrm>
            <a:off x="9972556" y="3146703"/>
            <a:ext cx="3964186" cy="495538"/>
          </a:xfrm>
          <a:prstGeom prst="rect">
            <a:avLst/>
          </a:prstGeom>
          <a:noFill/>
          <a:ln/>
        </p:spPr>
        <p:txBody>
          <a:bodyPr wrap="none" lIns="0" tIns="0" rIns="0" bIns="0" rtlCol="0" anchor="t"/>
          <a:lstStyle/>
          <a:p>
            <a:pPr marL="0" indent="0" algn="r">
              <a:lnSpc>
                <a:spcPts val="3900"/>
              </a:lnSpc>
              <a:buNone/>
            </a:pPr>
            <a:r>
              <a:rPr lang="en-US" sz="3100" b="1" dirty="0">
                <a:solidFill>
                  <a:srgbClr val="443728"/>
                </a:solidFill>
                <a:latin typeface="Crimson Pro Bold" pitchFamily="34" charset="0"/>
                <a:ea typeface="Crimson Pro Bold" pitchFamily="34" charset="-122"/>
                <a:cs typeface="Crimson Pro Bold" pitchFamily="34" charset="-120"/>
              </a:rPr>
              <a:t>: علاج اضطرابات الكلام</a:t>
            </a:r>
            <a:endParaRPr lang="en-US" sz="3100" dirty="0"/>
          </a:p>
        </p:txBody>
      </p:sp>
      <p:sp>
        <p:nvSpPr>
          <p:cNvPr id="5" name="Text 3"/>
          <p:cNvSpPr/>
          <p:nvPr/>
        </p:nvSpPr>
        <p:spPr>
          <a:xfrm>
            <a:off x="693658" y="3939540"/>
            <a:ext cx="13243084" cy="1585912"/>
          </a:xfrm>
          <a:prstGeom prst="rect">
            <a:avLst/>
          </a:prstGeom>
          <a:noFill/>
          <a:ln/>
        </p:spPr>
        <p:txBody>
          <a:bodyPr wrap="square" lIns="0" tIns="0" rIns="0" bIns="0" rtlCol="0" anchor="t"/>
          <a:lstStyle/>
          <a:p>
            <a:pPr marL="0" indent="0" algn="r">
              <a:lnSpc>
                <a:spcPts val="2450"/>
              </a:lnSpc>
              <a:buNone/>
            </a:pPr>
            <a:r>
              <a:rPr lang="en-US" sz="1550" dirty="0">
                <a:solidFill>
                  <a:srgbClr val="443728"/>
                </a:solidFill>
                <a:latin typeface="Open Sans" pitchFamily="34" charset="0"/>
                <a:ea typeface="Open Sans" pitchFamily="34" charset="-122"/>
                <a:cs typeface="Open Sans" pitchFamily="34" charset="-120"/>
              </a:rPr>
              <a:t>1* ا</a:t>
            </a:r>
            <a:r>
              <a:rPr lang="en-US" sz="1550" b="1" u="sng" dirty="0">
                <a:solidFill>
                  <a:srgbClr val="443728"/>
                </a:solidFill>
                <a:latin typeface="Open Sans" pitchFamily="34" charset="0"/>
                <a:ea typeface="Open Sans" pitchFamily="34" charset="-122"/>
                <a:cs typeface="Open Sans" pitchFamily="34" charset="-120"/>
              </a:rPr>
              <a:t>لعلاج النفسي: </a:t>
            </a:r>
            <a:r>
              <a:rPr lang="en-US" sz="1550" dirty="0">
                <a:solidFill>
                  <a:srgbClr val="443728"/>
                </a:solidFill>
                <a:latin typeface="Open Sans" pitchFamily="34" charset="0"/>
                <a:ea typeface="Open Sans" pitchFamily="34" charset="-122"/>
                <a:cs typeface="Open Sans" pitchFamily="34" charset="-120"/>
              </a:rPr>
              <a:t>غالباً ما ترتبط اضطرابات الكلام بمشاكل نفسية مثل القلق والاكتئاب. يمكن للعلاج النفسي أن يساعد في معالجة هذه القضايا الجذرية وتحسين قدرة الشخص على التحدث. 2 * العلاج بالقرآن: يعتبر القرآن الكريم وسيلة فعالة لعلاج بعض اضطرابات الكلام. يتم ذلك من خلال حفظ آيات معينة وتجويدها، مما يساعد على تحسين النطق وتقوية الثقة بالنفس. 3 * العلاج البيئي: تلعب البيئة المحيطة دوراً هاماً في علاج اضطرابات الكلام. تشجيع التفاعل الاجتماعي، وتوفير بيئة داعمة، وتعليم مهارات التواصل الفعال هي جوانب أساسية في هذا النوع من العلاج. 4 * دور الوالدين: يلعب الوالدان دوراً حيوياً في مساعدة أطفالهم على  التغلب على اضطرابات الكلام : يمكنهم تحقيق ذلك من خلال</a:t>
            </a:r>
            <a:endParaRPr lang="en-US" sz="1550" dirty="0"/>
          </a:p>
        </p:txBody>
      </p:sp>
      <p:sp>
        <p:nvSpPr>
          <p:cNvPr id="6" name="Text 4"/>
          <p:cNvSpPr/>
          <p:nvPr/>
        </p:nvSpPr>
        <p:spPr>
          <a:xfrm>
            <a:off x="693658" y="5748338"/>
            <a:ext cx="13243084" cy="317183"/>
          </a:xfrm>
          <a:prstGeom prst="rect">
            <a:avLst/>
          </a:prstGeom>
          <a:noFill/>
          <a:ln/>
        </p:spPr>
        <p:txBody>
          <a:bodyPr wrap="none" lIns="0" tIns="0" rIns="0" bIns="0" rtlCol="0" anchor="t"/>
          <a:lstStyle/>
          <a:p>
            <a:pPr marL="0" indent="0" algn="r">
              <a:lnSpc>
                <a:spcPts val="2450"/>
              </a:lnSpc>
              <a:buNone/>
            </a:pPr>
            <a:r>
              <a:rPr lang="en-US" sz="1550" b="1" dirty="0">
                <a:solidFill>
                  <a:srgbClr val="443728"/>
                </a:solidFill>
                <a:latin typeface="Open Sans" pitchFamily="34" charset="0"/>
                <a:ea typeface="Open Sans" pitchFamily="34" charset="-122"/>
                <a:cs typeface="Open Sans" pitchFamily="34" charset="-120"/>
              </a:rPr>
              <a:t>توفير بيئة آمنة ومحبة</a:t>
            </a:r>
            <a:endParaRPr lang="en-US" sz="1550" dirty="0"/>
          </a:p>
        </p:txBody>
      </p:sp>
      <p:sp>
        <p:nvSpPr>
          <p:cNvPr id="7" name="Text 5"/>
          <p:cNvSpPr/>
          <p:nvPr/>
        </p:nvSpPr>
        <p:spPr>
          <a:xfrm>
            <a:off x="693658" y="6288405"/>
            <a:ext cx="13243084" cy="317183"/>
          </a:xfrm>
          <a:prstGeom prst="rect">
            <a:avLst/>
          </a:prstGeom>
          <a:noFill/>
          <a:ln/>
        </p:spPr>
        <p:txBody>
          <a:bodyPr wrap="none" lIns="0" tIns="0" rIns="0" bIns="0" rtlCol="0" anchor="t"/>
          <a:lstStyle/>
          <a:p>
            <a:pPr marL="0" indent="0" algn="r">
              <a:lnSpc>
                <a:spcPts val="2450"/>
              </a:lnSpc>
              <a:buNone/>
            </a:pPr>
            <a:r>
              <a:rPr lang="en-US" sz="1550" b="1" dirty="0">
                <a:solidFill>
                  <a:srgbClr val="443728"/>
                </a:solidFill>
                <a:latin typeface="Open Sans" pitchFamily="34" charset="0"/>
                <a:ea typeface="Open Sans" pitchFamily="34" charset="-122"/>
                <a:cs typeface="Open Sans" pitchFamily="34" charset="-120"/>
              </a:rPr>
              <a:t>تشجيع التواصل</a:t>
            </a:r>
            <a:endParaRPr lang="en-US" sz="1550" dirty="0"/>
          </a:p>
        </p:txBody>
      </p:sp>
      <p:sp>
        <p:nvSpPr>
          <p:cNvPr id="8" name="Text 6"/>
          <p:cNvSpPr/>
          <p:nvPr/>
        </p:nvSpPr>
        <p:spPr>
          <a:xfrm>
            <a:off x="693658" y="6828473"/>
            <a:ext cx="13243084" cy="317183"/>
          </a:xfrm>
          <a:prstGeom prst="rect">
            <a:avLst/>
          </a:prstGeom>
          <a:noFill/>
          <a:ln/>
        </p:spPr>
        <p:txBody>
          <a:bodyPr wrap="none" lIns="0" tIns="0" rIns="0" bIns="0" rtlCol="0" anchor="t"/>
          <a:lstStyle/>
          <a:p>
            <a:pPr marL="0" indent="0" algn="r">
              <a:lnSpc>
                <a:spcPts val="2450"/>
              </a:lnSpc>
              <a:buNone/>
            </a:pPr>
            <a:r>
              <a:rPr lang="en-US" sz="1550" b="1" dirty="0">
                <a:solidFill>
                  <a:srgbClr val="443728"/>
                </a:solidFill>
                <a:latin typeface="Open Sans" pitchFamily="34" charset="0"/>
                <a:ea typeface="Open Sans" pitchFamily="34" charset="-122"/>
                <a:cs typeface="Open Sans" pitchFamily="34" charset="-120"/>
              </a:rPr>
              <a:t>تجنب الضغط على الطفل للتحدث بشكل مثالي</a:t>
            </a:r>
            <a:endParaRPr lang="en-US" sz="1550" dirty="0"/>
          </a:p>
        </p:txBody>
      </p:sp>
      <p:sp>
        <p:nvSpPr>
          <p:cNvPr id="9" name="Text 7"/>
          <p:cNvSpPr/>
          <p:nvPr/>
        </p:nvSpPr>
        <p:spPr>
          <a:xfrm>
            <a:off x="693658" y="7368540"/>
            <a:ext cx="13243084" cy="317183"/>
          </a:xfrm>
          <a:prstGeom prst="rect">
            <a:avLst/>
          </a:prstGeom>
          <a:noFill/>
          <a:ln/>
        </p:spPr>
        <p:txBody>
          <a:bodyPr wrap="none" lIns="0" tIns="0" rIns="0" bIns="0" rtlCol="0" anchor="t"/>
          <a:lstStyle/>
          <a:p>
            <a:pPr marL="0" indent="0" algn="r">
              <a:lnSpc>
                <a:spcPts val="2450"/>
              </a:lnSpc>
              <a:buNone/>
            </a:pPr>
            <a:r>
              <a:rPr lang="en-US" sz="1550" b="1" dirty="0">
                <a:solidFill>
                  <a:srgbClr val="443728"/>
                </a:solidFill>
                <a:latin typeface="Open Sans" pitchFamily="34" charset="0"/>
                <a:ea typeface="Open Sans" pitchFamily="34" charset="-122"/>
                <a:cs typeface="Open Sans" pitchFamily="34" charset="-120"/>
              </a:rPr>
              <a:t>البحث عن الدعم من أخصائيي النطق واللغ</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300091" y="1333500"/>
            <a:ext cx="4536519" cy="566976"/>
          </a:xfrm>
          <a:prstGeom prst="rect">
            <a:avLst/>
          </a:prstGeom>
          <a:noFill/>
          <a:ln/>
        </p:spPr>
        <p:txBody>
          <a:bodyPr wrap="none" lIns="0" tIns="0" rIns="0" bIns="0" rtlCol="0" anchor="t"/>
          <a:lstStyle/>
          <a:p>
            <a:pPr marL="0" indent="0" algn="r">
              <a:lnSpc>
                <a:spcPts val="4450"/>
              </a:lnSpc>
              <a:buNone/>
            </a:pPr>
            <a:r>
              <a:rPr lang="en-US" sz="3550" b="1" dirty="0">
                <a:solidFill>
                  <a:srgbClr val="443728"/>
                </a:solidFill>
                <a:latin typeface="Crimson Pro Bold" pitchFamily="34" charset="0"/>
                <a:ea typeface="Crimson Pro Bold" pitchFamily="34" charset="-122"/>
                <a:cs typeface="Crimson Pro Bold" pitchFamily="34" charset="-120"/>
              </a:rPr>
              <a:t>خاتمة</a:t>
            </a:r>
            <a:endParaRPr lang="en-US" sz="3550" dirty="0"/>
          </a:p>
        </p:txBody>
      </p:sp>
      <p:sp>
        <p:nvSpPr>
          <p:cNvPr id="3" name="Text 1"/>
          <p:cNvSpPr/>
          <p:nvPr/>
        </p:nvSpPr>
        <p:spPr>
          <a:xfrm>
            <a:off x="793790" y="2354104"/>
            <a:ext cx="13042821" cy="362903"/>
          </a:xfrm>
          <a:prstGeom prst="rect">
            <a:avLst/>
          </a:prstGeom>
          <a:noFill/>
          <a:ln/>
        </p:spPr>
        <p:txBody>
          <a:bodyPr wrap="none" lIns="0" tIns="0" rIns="0" bIns="0" rtlCol="0" anchor="t"/>
          <a:lstStyle/>
          <a:p>
            <a:pPr marL="0" indent="0" algn="r">
              <a:lnSpc>
                <a:spcPts val="2850"/>
              </a:lnSpc>
              <a:buNone/>
            </a:pPr>
            <a:r>
              <a:rPr lang="en-US" sz="1750" b="1" dirty="0">
                <a:solidFill>
                  <a:srgbClr val="443728"/>
                </a:solidFill>
                <a:latin typeface="Open Sans" pitchFamily="34" charset="0"/>
                <a:ea typeface="Open Sans" pitchFamily="34" charset="-122"/>
                <a:cs typeface="Open Sans" pitchFamily="34" charset="-120"/>
              </a:rPr>
              <a:t>إن أمراض الكلام موجودة بين التلاميذ حقيقة ، فهي من أكثر المشكلات انتشارا بين أوساط المراحل الابتدائية .</a:t>
            </a:r>
            <a:endParaRPr lang="en-US" sz="1750" dirty="0"/>
          </a:p>
        </p:txBody>
      </p:sp>
      <p:sp>
        <p:nvSpPr>
          <p:cNvPr id="4" name="Text 2"/>
          <p:cNvSpPr/>
          <p:nvPr/>
        </p:nvSpPr>
        <p:spPr>
          <a:xfrm>
            <a:off x="793790" y="2972157"/>
            <a:ext cx="13042821" cy="725805"/>
          </a:xfrm>
          <a:prstGeom prst="rect">
            <a:avLst/>
          </a:prstGeom>
          <a:noFill/>
          <a:ln/>
        </p:spPr>
        <p:txBody>
          <a:bodyPr wrap="square" lIns="0" tIns="0" rIns="0" bIns="0" rtlCol="0" anchor="t"/>
          <a:lstStyle/>
          <a:p>
            <a:pPr marL="0" indent="0" algn="r">
              <a:lnSpc>
                <a:spcPts val="2850"/>
              </a:lnSpc>
              <a:buNone/>
            </a:pPr>
            <a:r>
              <a:rPr lang="en-US" sz="1750" b="1" dirty="0">
                <a:solidFill>
                  <a:srgbClr val="443728"/>
                </a:solidFill>
                <a:latin typeface="Open Sans" pitchFamily="34" charset="0"/>
                <a:ea typeface="Open Sans" pitchFamily="34" charset="-122"/>
                <a:cs typeface="Open Sans" pitchFamily="34" charset="-120"/>
              </a:rPr>
              <a:t>رغم تعدد تعاريف اضطراب الكلام بين العلماء والمختصين واختلاف أنواعها إلا أن جلها تصب في مصب واحد ألا وهو عبارة عن خلال يصيب عملية الكلام.</a:t>
            </a:r>
            <a:endParaRPr lang="en-US" sz="1750" dirty="0"/>
          </a:p>
        </p:txBody>
      </p:sp>
      <p:sp>
        <p:nvSpPr>
          <p:cNvPr id="5" name="Text 3"/>
          <p:cNvSpPr/>
          <p:nvPr/>
        </p:nvSpPr>
        <p:spPr>
          <a:xfrm>
            <a:off x="793790" y="3953113"/>
            <a:ext cx="13042821" cy="725805"/>
          </a:xfrm>
          <a:prstGeom prst="rect">
            <a:avLst/>
          </a:prstGeom>
          <a:noFill/>
          <a:ln/>
        </p:spPr>
        <p:txBody>
          <a:bodyPr wrap="square" lIns="0" tIns="0" rIns="0" bIns="0" rtlCol="0" anchor="t"/>
          <a:lstStyle/>
          <a:p>
            <a:pPr marL="0" indent="0" algn="r">
              <a:lnSpc>
                <a:spcPts val="2850"/>
              </a:lnSpc>
              <a:buNone/>
            </a:pPr>
            <a:r>
              <a:rPr lang="en-US" sz="1750" b="1" dirty="0">
                <a:solidFill>
                  <a:srgbClr val="443728"/>
                </a:solidFill>
                <a:latin typeface="Open Sans" pitchFamily="34" charset="0"/>
                <a:ea typeface="Open Sans" pitchFamily="34" charset="-122"/>
                <a:cs typeface="Open Sans" pitchFamily="34" charset="-120"/>
              </a:rPr>
              <a:t>مدى تأثير اضطرابات الكلام على نفسية التلاميذ كالإحساس بالنقص والإحباط والخوف مما تجعل البعض منهم منطويين ولا يتفاعلون مع محيطهم المدرسي</a:t>
            </a:r>
            <a:endParaRPr lang="en-US" sz="1750" dirty="0"/>
          </a:p>
        </p:txBody>
      </p:sp>
      <p:sp>
        <p:nvSpPr>
          <p:cNvPr id="6" name="Text 4"/>
          <p:cNvSpPr/>
          <p:nvPr/>
        </p:nvSpPr>
        <p:spPr>
          <a:xfrm>
            <a:off x="793790" y="4934069"/>
            <a:ext cx="13042821" cy="362903"/>
          </a:xfrm>
          <a:prstGeom prst="rect">
            <a:avLst/>
          </a:prstGeom>
          <a:noFill/>
          <a:ln/>
        </p:spPr>
        <p:txBody>
          <a:bodyPr wrap="none" lIns="0" tIns="0" rIns="0" bIns="0" rtlCol="0" anchor="t"/>
          <a:lstStyle/>
          <a:p>
            <a:pPr marL="0" indent="0" algn="r">
              <a:lnSpc>
                <a:spcPts val="2850"/>
              </a:lnSpc>
              <a:buNone/>
            </a:pPr>
            <a:r>
              <a:rPr lang="en-US" sz="1750" b="1" dirty="0">
                <a:solidFill>
                  <a:srgbClr val="443728"/>
                </a:solidFill>
                <a:latin typeface="Open Sans" pitchFamily="34" charset="0"/>
                <a:ea typeface="Open Sans" pitchFamily="34" charset="-122"/>
                <a:cs typeface="Open Sans" pitchFamily="34" charset="-120"/>
              </a:rPr>
              <a:t>تنشأ اضطرابات الكلام بسبب الظروف المحيطة بهم ، فإما أن تكون اجتماعية أو نفسية أو فيزيولوجية أو غيرها.</a:t>
            </a:r>
            <a:endParaRPr lang="en-US" sz="1750" dirty="0"/>
          </a:p>
        </p:txBody>
      </p:sp>
      <p:sp>
        <p:nvSpPr>
          <p:cNvPr id="7" name="Text 5"/>
          <p:cNvSpPr/>
          <p:nvPr/>
        </p:nvSpPr>
        <p:spPr>
          <a:xfrm>
            <a:off x="793790" y="5552123"/>
            <a:ext cx="13042821" cy="725805"/>
          </a:xfrm>
          <a:prstGeom prst="rect">
            <a:avLst/>
          </a:prstGeom>
          <a:noFill/>
          <a:ln/>
        </p:spPr>
        <p:txBody>
          <a:bodyPr wrap="square" lIns="0" tIns="0" rIns="0" bIns="0" rtlCol="0" anchor="t"/>
          <a:lstStyle/>
          <a:p>
            <a:pPr marL="0" indent="0" algn="r">
              <a:lnSpc>
                <a:spcPts val="2850"/>
              </a:lnSpc>
              <a:buNone/>
            </a:pPr>
            <a:r>
              <a:rPr lang="en-US" sz="1750" b="1" dirty="0">
                <a:solidFill>
                  <a:srgbClr val="443728"/>
                </a:solidFill>
                <a:latin typeface="Open Sans" pitchFamily="34" charset="0"/>
                <a:ea typeface="Open Sans" pitchFamily="34" charset="-122"/>
                <a:cs typeface="Open Sans" pitchFamily="34" charset="-120"/>
              </a:rPr>
              <a:t>رغم اختلاف وتنوع طرائق العلاج الخاصة باضطراب الكلام إلا أن هدفها الرئيسي هو مساعدة كل من يعاني من هذه الاضطرابات وتخليصهم من المؤثرات السلبية التي تصاحبها ...</a:t>
            </a:r>
            <a:endParaRPr lang="en-US" sz="1750" dirty="0"/>
          </a:p>
        </p:txBody>
      </p:sp>
      <p:sp>
        <p:nvSpPr>
          <p:cNvPr id="8" name="Text 6"/>
          <p:cNvSpPr/>
          <p:nvPr/>
        </p:nvSpPr>
        <p:spPr>
          <a:xfrm>
            <a:off x="793790" y="6533078"/>
            <a:ext cx="13042821" cy="362903"/>
          </a:xfrm>
          <a:prstGeom prst="rect">
            <a:avLst/>
          </a:prstGeom>
          <a:noFill/>
          <a:ln/>
        </p:spPr>
        <p:txBody>
          <a:bodyPr wrap="none" lIns="0" tIns="0" rIns="0" bIns="0" rtlCol="0" anchor="t"/>
          <a:lstStyle/>
          <a:p>
            <a:pPr marL="0" indent="0" algn="r">
              <a:lnSpc>
                <a:spcPts val="2850"/>
              </a:lnSpc>
              <a:buNone/>
            </a:pP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508808" y="634603"/>
            <a:ext cx="4492704" cy="561499"/>
          </a:xfrm>
          <a:prstGeom prst="rect">
            <a:avLst/>
          </a:prstGeom>
          <a:noFill/>
          <a:ln/>
        </p:spPr>
        <p:txBody>
          <a:bodyPr wrap="none" lIns="0" tIns="0" rIns="0" bIns="0" rtlCol="0" anchor="t"/>
          <a:lstStyle/>
          <a:p>
            <a:pPr marL="0" indent="0" algn="r">
              <a:lnSpc>
                <a:spcPts val="4400"/>
              </a:lnSpc>
              <a:buNone/>
            </a:pPr>
            <a:r>
              <a:rPr lang="en-US" sz="3500" b="1" dirty="0">
                <a:solidFill>
                  <a:srgbClr val="443728"/>
                </a:solidFill>
                <a:latin typeface="Crimson Pro Bold" pitchFamily="34" charset="0"/>
                <a:ea typeface="Crimson Pro Bold" pitchFamily="34" charset="-122"/>
                <a:cs typeface="Crimson Pro Bold" pitchFamily="34" charset="-120"/>
              </a:rPr>
              <a:t>: المراجع</a:t>
            </a:r>
            <a:endParaRPr lang="en-US" sz="3500" dirty="0"/>
          </a:p>
        </p:txBody>
      </p:sp>
      <p:sp>
        <p:nvSpPr>
          <p:cNvPr id="3" name="Shape 1"/>
          <p:cNvSpPr/>
          <p:nvPr/>
        </p:nvSpPr>
        <p:spPr>
          <a:xfrm>
            <a:off x="628888" y="1555432"/>
            <a:ext cx="13372624" cy="6039564"/>
          </a:xfrm>
          <a:prstGeom prst="roundRect">
            <a:avLst>
              <a:gd name="adj" fmla="val 1250"/>
            </a:avLst>
          </a:prstGeom>
          <a:noFill/>
          <a:ln w="7620">
            <a:solidFill>
              <a:srgbClr val="000000">
                <a:alpha val="8000"/>
              </a:srgbClr>
            </a:solidFill>
            <a:prstDash val="solid"/>
          </a:ln>
        </p:spPr>
      </p:sp>
      <p:sp>
        <p:nvSpPr>
          <p:cNvPr id="4" name="Shape 2"/>
          <p:cNvSpPr/>
          <p:nvPr/>
        </p:nvSpPr>
        <p:spPr>
          <a:xfrm>
            <a:off x="636508" y="1563053"/>
            <a:ext cx="13357384" cy="913328"/>
          </a:xfrm>
          <a:prstGeom prst="rect">
            <a:avLst/>
          </a:prstGeom>
          <a:solidFill>
            <a:srgbClr val="FFFFFF">
              <a:alpha val="4000"/>
            </a:srgbClr>
          </a:solidFill>
          <a:ln/>
        </p:spPr>
      </p:sp>
      <p:sp>
        <p:nvSpPr>
          <p:cNvPr id="5" name="Text 3"/>
          <p:cNvSpPr/>
          <p:nvPr/>
        </p:nvSpPr>
        <p:spPr>
          <a:xfrm>
            <a:off x="816293" y="1678424"/>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باسم مفضي المعايطة ، عيوب النطق وأمراض الكلام. دار النشر والتوزيع ،عملن الأردن الطبعة الأولى 2011/صفحة 48</a:t>
            </a:r>
            <a:endParaRPr lang="en-US" sz="1400" dirty="0"/>
          </a:p>
        </p:txBody>
      </p:sp>
      <p:sp>
        <p:nvSpPr>
          <p:cNvPr id="6" name="Text 4"/>
          <p:cNvSpPr/>
          <p:nvPr/>
        </p:nvSpPr>
        <p:spPr>
          <a:xfrm>
            <a:off x="816293" y="2073593"/>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أحمد حساني دراسات اللسانيات التطبيقية "حقل تعليم اللغات" صفحة 124/صفحة125 /صفحة126</a:t>
            </a:r>
            <a:endParaRPr lang="en-US" sz="1400" dirty="0"/>
          </a:p>
        </p:txBody>
      </p:sp>
      <p:sp>
        <p:nvSpPr>
          <p:cNvPr id="7" name="Text 5"/>
          <p:cNvSpPr/>
          <p:nvPr/>
        </p:nvSpPr>
        <p:spPr>
          <a:xfrm>
            <a:off x="11821239" y="1678424"/>
            <a:ext cx="1992987" cy="287417"/>
          </a:xfrm>
          <a:prstGeom prst="rect">
            <a:avLst/>
          </a:prstGeom>
          <a:noFill/>
          <a:ln/>
        </p:spPr>
        <p:txBody>
          <a:bodyPr wrap="none" lIns="0" tIns="0" rIns="0" bIns="0" rtlCol="0" anchor="t"/>
          <a:lstStyle/>
          <a:p>
            <a:pPr marL="0" indent="0" algn="ctr">
              <a:lnSpc>
                <a:spcPts val="2250"/>
              </a:lnSpc>
              <a:buNone/>
            </a:pPr>
            <a:r>
              <a:rPr lang="en-US" sz="1400" b="1" dirty="0">
                <a:solidFill>
                  <a:srgbClr val="443728"/>
                </a:solidFill>
                <a:latin typeface="Open Sans" pitchFamily="34" charset="0"/>
                <a:ea typeface="Open Sans" pitchFamily="34" charset="-122"/>
                <a:cs typeface="Open Sans" pitchFamily="34" charset="-120"/>
              </a:rPr>
              <a:t>المطلب الأول</a:t>
            </a:r>
            <a:endParaRPr lang="en-US" sz="1400" dirty="0"/>
          </a:p>
        </p:txBody>
      </p:sp>
      <p:sp>
        <p:nvSpPr>
          <p:cNvPr id="8" name="Shape 6"/>
          <p:cNvSpPr/>
          <p:nvPr/>
        </p:nvSpPr>
        <p:spPr>
          <a:xfrm>
            <a:off x="636508" y="2476381"/>
            <a:ext cx="13357384" cy="2098834"/>
          </a:xfrm>
          <a:prstGeom prst="rect">
            <a:avLst/>
          </a:prstGeom>
          <a:solidFill>
            <a:srgbClr val="000000">
              <a:alpha val="4000"/>
            </a:srgbClr>
          </a:solidFill>
          <a:ln/>
        </p:spPr>
      </p:sp>
      <p:sp>
        <p:nvSpPr>
          <p:cNvPr id="9" name="Text 7"/>
          <p:cNvSpPr/>
          <p:nvPr/>
        </p:nvSpPr>
        <p:spPr>
          <a:xfrm>
            <a:off x="816293" y="2591753"/>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أحمد حساني دراسات اللسانيات التطبيقية "حقل تعليم اللغات" صفحة126</a:t>
            </a:r>
            <a:endParaRPr lang="en-US" sz="1400" dirty="0"/>
          </a:p>
        </p:txBody>
      </p:sp>
      <p:sp>
        <p:nvSpPr>
          <p:cNvPr id="10" name="Text 8"/>
          <p:cNvSpPr/>
          <p:nvPr/>
        </p:nvSpPr>
        <p:spPr>
          <a:xfrm>
            <a:off x="816293" y="2986921"/>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  فيصل العفيف إضطرابات النطق والكلام مكتبة الكتاب العربي صفحة 34</a:t>
            </a:r>
            <a:endParaRPr lang="en-US" sz="1400" dirty="0"/>
          </a:p>
        </p:txBody>
      </p:sp>
      <p:sp>
        <p:nvSpPr>
          <p:cNvPr id="11" name="Text 9"/>
          <p:cNvSpPr/>
          <p:nvPr/>
        </p:nvSpPr>
        <p:spPr>
          <a:xfrm>
            <a:off x="816293" y="3382089"/>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 نبيلة أمين أبوزيد إضطرابات النطق والكلام المفهوم التشخيص والعلاج/عالم الكتب القاهرة الطبعة الأولى 2011/صفحة81</a:t>
            </a:r>
            <a:endParaRPr lang="en-US" sz="1400" dirty="0"/>
          </a:p>
        </p:txBody>
      </p:sp>
      <p:sp>
        <p:nvSpPr>
          <p:cNvPr id="12" name="Text 10"/>
          <p:cNvSpPr/>
          <p:nvPr/>
        </p:nvSpPr>
        <p:spPr>
          <a:xfrm>
            <a:off x="816293" y="3777258"/>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المرجع نفسه صفحة 82/صفحة83</a:t>
            </a:r>
            <a:endParaRPr lang="en-US" sz="1400" dirty="0"/>
          </a:p>
        </p:txBody>
      </p:sp>
      <p:sp>
        <p:nvSpPr>
          <p:cNvPr id="13" name="Text 11"/>
          <p:cNvSpPr/>
          <p:nvPr/>
        </p:nvSpPr>
        <p:spPr>
          <a:xfrm>
            <a:off x="816293" y="4172426"/>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سعيد كمال عبد الحميد الغزالي إضطراب النطق والكلام والتشخيص والعلاج/دار الميسرة عمان طبعة  2011/صفحة 235</a:t>
            </a:r>
            <a:endParaRPr lang="en-US" sz="1400" dirty="0"/>
          </a:p>
        </p:txBody>
      </p:sp>
      <p:sp>
        <p:nvSpPr>
          <p:cNvPr id="14" name="Text 12"/>
          <p:cNvSpPr/>
          <p:nvPr/>
        </p:nvSpPr>
        <p:spPr>
          <a:xfrm>
            <a:off x="11821239" y="2591753"/>
            <a:ext cx="1992987" cy="287417"/>
          </a:xfrm>
          <a:prstGeom prst="rect">
            <a:avLst/>
          </a:prstGeom>
          <a:noFill/>
          <a:ln/>
        </p:spPr>
        <p:txBody>
          <a:bodyPr wrap="none" lIns="0" tIns="0" rIns="0" bIns="0" rtlCol="0" anchor="t"/>
          <a:lstStyle/>
          <a:p>
            <a:pPr marL="0" indent="0" algn="ctr">
              <a:lnSpc>
                <a:spcPts val="2250"/>
              </a:lnSpc>
              <a:buNone/>
            </a:pPr>
            <a:r>
              <a:rPr lang="en-US" sz="1400" b="1" dirty="0">
                <a:solidFill>
                  <a:srgbClr val="443728"/>
                </a:solidFill>
                <a:latin typeface="Open Sans" pitchFamily="34" charset="0"/>
                <a:ea typeface="Open Sans" pitchFamily="34" charset="-122"/>
                <a:cs typeface="Open Sans" pitchFamily="34" charset="-120"/>
              </a:rPr>
              <a:t>المطلب الثاني</a:t>
            </a:r>
            <a:endParaRPr lang="en-US" sz="1400" dirty="0"/>
          </a:p>
        </p:txBody>
      </p:sp>
      <p:sp>
        <p:nvSpPr>
          <p:cNvPr id="15" name="Shape 13"/>
          <p:cNvSpPr/>
          <p:nvPr/>
        </p:nvSpPr>
        <p:spPr>
          <a:xfrm>
            <a:off x="636508" y="4575215"/>
            <a:ext cx="13357384" cy="1308497"/>
          </a:xfrm>
          <a:prstGeom prst="rect">
            <a:avLst/>
          </a:prstGeom>
          <a:solidFill>
            <a:srgbClr val="FFFFFF">
              <a:alpha val="4000"/>
            </a:srgbClr>
          </a:solidFill>
          <a:ln/>
        </p:spPr>
      </p:sp>
      <p:sp>
        <p:nvSpPr>
          <p:cNvPr id="16" name="Text 14"/>
          <p:cNvSpPr/>
          <p:nvPr/>
        </p:nvSpPr>
        <p:spPr>
          <a:xfrm>
            <a:off x="816293" y="4690586"/>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هالة إبراهيم الجرواني وآخرون إضطرابات التأتأة رؤية شخصية علاجية/صفحة 30/صفحة 47/صفحة33</a:t>
            </a:r>
            <a:endParaRPr lang="en-US" sz="1400" dirty="0"/>
          </a:p>
        </p:txBody>
      </p:sp>
      <p:sp>
        <p:nvSpPr>
          <p:cNvPr id="17" name="Text 15"/>
          <p:cNvSpPr/>
          <p:nvPr/>
        </p:nvSpPr>
        <p:spPr>
          <a:xfrm>
            <a:off x="816293" y="5085755"/>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باسم مفضي المعايطة ، عيوب النطق وأمراض الكلام /صفحة 63</a:t>
            </a:r>
            <a:endParaRPr lang="en-US" sz="1400" dirty="0"/>
          </a:p>
        </p:txBody>
      </p:sp>
      <p:sp>
        <p:nvSpPr>
          <p:cNvPr id="18" name="Text 16"/>
          <p:cNvSpPr/>
          <p:nvPr/>
        </p:nvSpPr>
        <p:spPr>
          <a:xfrm>
            <a:off x="816293" y="5480923"/>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سعيد كمال عبد الحميد الغزالي إضطراب النطق والكلام والتشخيص والعلاج/صفحة 169</a:t>
            </a:r>
            <a:endParaRPr lang="en-US" sz="1400" dirty="0"/>
          </a:p>
        </p:txBody>
      </p:sp>
      <p:sp>
        <p:nvSpPr>
          <p:cNvPr id="19" name="Text 17"/>
          <p:cNvSpPr/>
          <p:nvPr/>
        </p:nvSpPr>
        <p:spPr>
          <a:xfrm>
            <a:off x="11821239" y="4690586"/>
            <a:ext cx="1992987" cy="287417"/>
          </a:xfrm>
          <a:prstGeom prst="rect">
            <a:avLst/>
          </a:prstGeom>
          <a:noFill/>
          <a:ln/>
        </p:spPr>
        <p:txBody>
          <a:bodyPr wrap="none" lIns="0" tIns="0" rIns="0" bIns="0" rtlCol="0" anchor="t"/>
          <a:lstStyle/>
          <a:p>
            <a:pPr marL="0" indent="0" algn="ctr">
              <a:lnSpc>
                <a:spcPts val="2250"/>
              </a:lnSpc>
              <a:buNone/>
            </a:pPr>
            <a:r>
              <a:rPr lang="en-US" sz="1400" b="1" dirty="0">
                <a:solidFill>
                  <a:srgbClr val="443728"/>
                </a:solidFill>
                <a:latin typeface="Open Sans" pitchFamily="34" charset="0"/>
                <a:ea typeface="Open Sans" pitchFamily="34" charset="-122"/>
                <a:cs typeface="Open Sans" pitchFamily="34" charset="-120"/>
              </a:rPr>
              <a:t>المطلب الثالث/ الرابع</a:t>
            </a:r>
            <a:endParaRPr lang="en-US" sz="1400" dirty="0"/>
          </a:p>
        </p:txBody>
      </p:sp>
      <p:sp>
        <p:nvSpPr>
          <p:cNvPr id="20" name="Shape 18"/>
          <p:cNvSpPr/>
          <p:nvPr/>
        </p:nvSpPr>
        <p:spPr>
          <a:xfrm>
            <a:off x="636508" y="5883712"/>
            <a:ext cx="13357384" cy="1703665"/>
          </a:xfrm>
          <a:prstGeom prst="rect">
            <a:avLst/>
          </a:prstGeom>
          <a:solidFill>
            <a:srgbClr val="000000">
              <a:alpha val="4000"/>
            </a:srgbClr>
          </a:solidFill>
          <a:ln/>
        </p:spPr>
      </p:sp>
      <p:sp>
        <p:nvSpPr>
          <p:cNvPr id="21" name="Text 19"/>
          <p:cNvSpPr/>
          <p:nvPr/>
        </p:nvSpPr>
        <p:spPr>
          <a:xfrm>
            <a:off x="816293" y="5999083"/>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سعيد كمال عبد الحميد الغزالي إضطراب النطق والكلام والتشخيص والعلاج/صفحة 246</a:t>
            </a:r>
            <a:endParaRPr lang="en-US" sz="1400" dirty="0"/>
          </a:p>
        </p:txBody>
      </p:sp>
      <p:sp>
        <p:nvSpPr>
          <p:cNvPr id="22" name="Text 20"/>
          <p:cNvSpPr/>
          <p:nvPr/>
        </p:nvSpPr>
        <p:spPr>
          <a:xfrm>
            <a:off x="816293" y="6394252"/>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محمد أحمد محمود خطاب إضطرابات النطق والكلام واللغة وعلاقتها بالإضطرابات النفسية/ المكتب العربي للمعارف مصر القاهرة طبعة 2015/صفحة49</a:t>
            </a:r>
            <a:endParaRPr lang="en-US" sz="1400" dirty="0"/>
          </a:p>
        </p:txBody>
      </p:sp>
      <p:sp>
        <p:nvSpPr>
          <p:cNvPr id="23" name="Text 21"/>
          <p:cNvSpPr/>
          <p:nvPr/>
        </p:nvSpPr>
        <p:spPr>
          <a:xfrm>
            <a:off x="816293" y="6789420"/>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باسم مفضي المعايطة ، عيوب النطق وأمراض الكلام /صفحة 60</a:t>
            </a:r>
            <a:endParaRPr lang="en-US" sz="1400" dirty="0"/>
          </a:p>
        </p:txBody>
      </p:sp>
      <p:sp>
        <p:nvSpPr>
          <p:cNvPr id="24" name="Text 22"/>
          <p:cNvSpPr/>
          <p:nvPr/>
        </p:nvSpPr>
        <p:spPr>
          <a:xfrm>
            <a:off x="816293" y="7184588"/>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 نبيلة أمين أبوزيد إضطرابات النطق والكلام المفهوم التشخيص والعلاج/صفحة122/123</a:t>
            </a:r>
            <a:endParaRPr lang="en-US" sz="1400" dirty="0"/>
          </a:p>
        </p:txBody>
      </p:sp>
      <p:sp>
        <p:nvSpPr>
          <p:cNvPr id="25" name="Text 23"/>
          <p:cNvSpPr/>
          <p:nvPr/>
        </p:nvSpPr>
        <p:spPr>
          <a:xfrm>
            <a:off x="11821239" y="5999083"/>
            <a:ext cx="1992987" cy="287417"/>
          </a:xfrm>
          <a:prstGeom prst="rect">
            <a:avLst/>
          </a:prstGeom>
          <a:noFill/>
          <a:ln/>
        </p:spPr>
        <p:txBody>
          <a:bodyPr wrap="none" lIns="0" tIns="0" rIns="0" bIns="0" rtlCol="0" anchor="t"/>
          <a:lstStyle/>
          <a:p>
            <a:pPr marL="0" indent="0" algn="ctr">
              <a:lnSpc>
                <a:spcPts val="2250"/>
              </a:lnSpc>
              <a:buNone/>
            </a:pPr>
            <a:r>
              <a:rPr lang="en-US" sz="1400" b="1" dirty="0">
                <a:solidFill>
                  <a:srgbClr val="443728"/>
                </a:solidFill>
                <a:latin typeface="Open Sans" pitchFamily="34" charset="0"/>
                <a:ea typeface="Open Sans" pitchFamily="34" charset="-122"/>
                <a:cs typeface="Open Sans" pitchFamily="34" charset="-120"/>
              </a:rPr>
              <a:t>المطلب الخامس</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410051" y="428982"/>
            <a:ext cx="13810298" cy="187404"/>
          </a:xfrm>
          <a:prstGeom prst="rect">
            <a:avLst/>
          </a:prstGeom>
          <a:noFill/>
          <a:ln/>
        </p:spPr>
        <p:txBody>
          <a:bodyPr wrap="none" lIns="0" tIns="0" rIns="0" bIns="0" rtlCol="0" anchor="t"/>
          <a:lstStyle/>
          <a:p>
            <a:pPr marL="0" indent="0">
              <a:lnSpc>
                <a:spcPts val="1450"/>
              </a:lnSpc>
              <a:buNone/>
            </a:pPr>
            <a:endParaRPr lang="en-US" sz="900" dirty="0"/>
          </a:p>
        </p:txBody>
      </p:sp>
      <p:sp>
        <p:nvSpPr>
          <p:cNvPr id="3" name="Text 1"/>
          <p:cNvSpPr/>
          <p:nvPr/>
        </p:nvSpPr>
        <p:spPr>
          <a:xfrm>
            <a:off x="5850374" y="733544"/>
            <a:ext cx="2929533" cy="366236"/>
          </a:xfrm>
          <a:prstGeom prst="rect">
            <a:avLst/>
          </a:prstGeom>
          <a:noFill/>
          <a:ln/>
        </p:spPr>
        <p:txBody>
          <a:bodyPr wrap="none" lIns="0" tIns="0" rIns="0" bIns="0" rtlCol="0" anchor="t"/>
          <a:lstStyle/>
          <a:p>
            <a:pPr marL="0" indent="0" algn="ctr">
              <a:lnSpc>
                <a:spcPts val="2850"/>
              </a:lnSpc>
              <a:buNone/>
            </a:pPr>
            <a:r>
              <a:rPr lang="en-US" sz="2300" b="1" dirty="0">
                <a:solidFill>
                  <a:srgbClr val="443728"/>
                </a:solidFill>
                <a:latin typeface="Crimson Pro Bold" pitchFamily="34" charset="0"/>
                <a:ea typeface="Crimson Pro Bold" pitchFamily="34" charset="-122"/>
                <a:cs typeface="Crimson Pro Bold" pitchFamily="34" charset="-120"/>
              </a:rPr>
              <a:t>: خطة البحث </a:t>
            </a:r>
            <a:endParaRPr lang="en-US" sz="2300" dirty="0"/>
          </a:p>
        </p:txBody>
      </p:sp>
      <p:pic>
        <p:nvPicPr>
          <p:cNvPr id="4" name="Image 0" descr="preencoded.png"/>
          <p:cNvPicPr>
            <a:picLocks noChangeAspect="1"/>
          </p:cNvPicPr>
          <p:nvPr/>
        </p:nvPicPr>
        <p:blipFill>
          <a:blip r:embed="rId3"/>
          <a:stretch>
            <a:fillRect/>
          </a:stretch>
        </p:blipFill>
        <p:spPr>
          <a:xfrm>
            <a:off x="410051" y="1275517"/>
            <a:ext cx="585907" cy="937379"/>
          </a:xfrm>
          <a:prstGeom prst="rect">
            <a:avLst/>
          </a:prstGeom>
        </p:spPr>
      </p:pic>
      <p:sp>
        <p:nvSpPr>
          <p:cNvPr id="5" name="Text 2"/>
          <p:cNvSpPr/>
          <p:nvPr/>
        </p:nvSpPr>
        <p:spPr>
          <a:xfrm>
            <a:off x="1171694" y="1392674"/>
            <a:ext cx="1757720" cy="219670"/>
          </a:xfrm>
          <a:prstGeom prst="rect">
            <a:avLst/>
          </a:prstGeom>
          <a:noFill/>
          <a:ln/>
        </p:spPr>
        <p:txBody>
          <a:bodyPr wrap="none" lIns="0" tIns="0" rIns="0" bIns="0" rtlCol="0" anchor="t"/>
          <a:lstStyle/>
          <a:p>
            <a:pPr marL="0" indent="0" algn="l">
              <a:lnSpc>
                <a:spcPts val="1700"/>
              </a:lnSpc>
              <a:buNone/>
            </a:pPr>
            <a:endParaRPr lang="en-US" sz="1350" dirty="0"/>
          </a:p>
        </p:txBody>
      </p:sp>
      <p:sp>
        <p:nvSpPr>
          <p:cNvPr id="6" name="Text 3"/>
          <p:cNvSpPr/>
          <p:nvPr/>
        </p:nvSpPr>
        <p:spPr>
          <a:xfrm>
            <a:off x="6817162" y="1682591"/>
            <a:ext cx="1757720" cy="219670"/>
          </a:xfrm>
          <a:prstGeom prst="rect">
            <a:avLst/>
          </a:prstGeom>
          <a:noFill/>
          <a:ln/>
        </p:spPr>
        <p:txBody>
          <a:bodyPr wrap="none" lIns="0" tIns="0" rIns="0" bIns="0" rtlCol="0" anchor="t"/>
          <a:lstStyle/>
          <a:p>
            <a:pPr marL="0" indent="0" algn="ctr">
              <a:lnSpc>
                <a:spcPts val="1700"/>
              </a:lnSpc>
              <a:buNone/>
            </a:pPr>
            <a:r>
              <a:rPr lang="en-US" sz="1350" b="1" dirty="0">
                <a:solidFill>
                  <a:srgbClr val="443728"/>
                </a:solidFill>
                <a:latin typeface="Crimson Pro Bold" pitchFamily="34" charset="0"/>
                <a:ea typeface="Crimson Pro Bold" pitchFamily="34" charset="-122"/>
                <a:cs typeface="Crimson Pro Bold" pitchFamily="34" charset="-120"/>
              </a:rPr>
              <a:t>مقدمة</a:t>
            </a:r>
            <a:endParaRPr lang="en-US" sz="1350" dirty="0"/>
          </a:p>
        </p:txBody>
      </p:sp>
      <p:pic>
        <p:nvPicPr>
          <p:cNvPr id="7" name="Image 1" descr="preencoded.png"/>
          <p:cNvPicPr>
            <a:picLocks noChangeAspect="1"/>
          </p:cNvPicPr>
          <p:nvPr/>
        </p:nvPicPr>
        <p:blipFill>
          <a:blip r:embed="rId4"/>
          <a:stretch>
            <a:fillRect/>
          </a:stretch>
        </p:blipFill>
        <p:spPr>
          <a:xfrm>
            <a:off x="410051" y="2212896"/>
            <a:ext cx="585907" cy="969288"/>
          </a:xfrm>
          <a:prstGeom prst="rect">
            <a:avLst/>
          </a:prstGeom>
        </p:spPr>
      </p:pic>
      <p:sp>
        <p:nvSpPr>
          <p:cNvPr id="8" name="Text 4"/>
          <p:cNvSpPr/>
          <p:nvPr/>
        </p:nvSpPr>
        <p:spPr>
          <a:xfrm>
            <a:off x="6470094" y="2330053"/>
            <a:ext cx="2451735" cy="219670"/>
          </a:xfrm>
          <a:prstGeom prst="rect">
            <a:avLst/>
          </a:prstGeom>
          <a:noFill/>
          <a:ln/>
        </p:spPr>
        <p:txBody>
          <a:bodyPr wrap="none" lIns="0" tIns="0" rIns="0" bIns="0" rtlCol="0" anchor="t"/>
          <a:lstStyle/>
          <a:p>
            <a:pPr marL="0" indent="0" algn="ctr">
              <a:lnSpc>
                <a:spcPts val="1700"/>
              </a:lnSpc>
              <a:buNone/>
            </a:pPr>
            <a:r>
              <a:rPr lang="en-US" sz="1350" b="1" dirty="0">
                <a:solidFill>
                  <a:srgbClr val="443728"/>
                </a:solidFill>
                <a:latin typeface="Crimson Pro Bold" pitchFamily="34" charset="0"/>
                <a:ea typeface="Crimson Pro Bold" pitchFamily="34" charset="-122"/>
                <a:cs typeface="Crimson Pro Bold" pitchFamily="34" charset="-120"/>
              </a:rPr>
              <a:t>المبحث الأول : علم أمراض التخاطب</a:t>
            </a:r>
            <a:endParaRPr lang="en-US" sz="1350" dirty="0"/>
          </a:p>
        </p:txBody>
      </p:sp>
      <p:sp>
        <p:nvSpPr>
          <p:cNvPr id="9" name="Text 5"/>
          <p:cNvSpPr/>
          <p:nvPr/>
        </p:nvSpPr>
        <p:spPr>
          <a:xfrm>
            <a:off x="1171694" y="2619970"/>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الأول : مفهومه عند مصطفى فهمي</a:t>
            </a:r>
            <a:endParaRPr lang="en-US" sz="900" dirty="0"/>
          </a:p>
        </p:txBody>
      </p:sp>
      <p:sp>
        <p:nvSpPr>
          <p:cNvPr id="10" name="Text 6"/>
          <p:cNvSpPr/>
          <p:nvPr/>
        </p:nvSpPr>
        <p:spPr>
          <a:xfrm>
            <a:off x="1171694" y="2877622"/>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 المطلب الثاني : مفهومه عند محمد كشاش</a:t>
            </a:r>
            <a:endParaRPr lang="en-US" sz="900" dirty="0"/>
          </a:p>
        </p:txBody>
      </p:sp>
      <p:pic>
        <p:nvPicPr>
          <p:cNvPr id="11" name="Image 2" descr="preencoded.png"/>
          <p:cNvPicPr>
            <a:picLocks noChangeAspect="1"/>
          </p:cNvPicPr>
          <p:nvPr/>
        </p:nvPicPr>
        <p:blipFill>
          <a:blip r:embed="rId5"/>
          <a:stretch>
            <a:fillRect/>
          </a:stretch>
        </p:blipFill>
        <p:spPr>
          <a:xfrm>
            <a:off x="410051" y="3182183"/>
            <a:ext cx="585907" cy="1742242"/>
          </a:xfrm>
          <a:prstGeom prst="rect">
            <a:avLst/>
          </a:prstGeom>
        </p:spPr>
      </p:pic>
      <p:sp>
        <p:nvSpPr>
          <p:cNvPr id="12" name="Text 7"/>
          <p:cNvSpPr/>
          <p:nvPr/>
        </p:nvSpPr>
        <p:spPr>
          <a:xfrm>
            <a:off x="6550819" y="3299341"/>
            <a:ext cx="2290286" cy="219670"/>
          </a:xfrm>
          <a:prstGeom prst="rect">
            <a:avLst/>
          </a:prstGeom>
          <a:noFill/>
          <a:ln/>
        </p:spPr>
        <p:txBody>
          <a:bodyPr wrap="none" lIns="0" tIns="0" rIns="0" bIns="0" rtlCol="0" anchor="t"/>
          <a:lstStyle/>
          <a:p>
            <a:pPr marL="0" indent="0" algn="ctr">
              <a:lnSpc>
                <a:spcPts val="1700"/>
              </a:lnSpc>
              <a:buNone/>
            </a:pPr>
            <a:r>
              <a:rPr lang="en-US" sz="1350" b="1" dirty="0">
                <a:solidFill>
                  <a:srgbClr val="443728"/>
                </a:solidFill>
                <a:latin typeface="Crimson Pro Bold" pitchFamily="34" charset="0"/>
                <a:ea typeface="Crimson Pro Bold" pitchFamily="34" charset="-122"/>
                <a:cs typeface="Crimson Pro Bold" pitchFamily="34" charset="-120"/>
              </a:rPr>
              <a:t>المبحث الثاني : أنواع أمراض الكلام</a:t>
            </a:r>
            <a:endParaRPr lang="en-US" sz="1350" dirty="0"/>
          </a:p>
        </p:txBody>
      </p:sp>
      <p:sp>
        <p:nvSpPr>
          <p:cNvPr id="13" name="Text 8"/>
          <p:cNvSpPr/>
          <p:nvPr/>
        </p:nvSpPr>
        <p:spPr>
          <a:xfrm>
            <a:off x="1171694" y="3589258"/>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الأول : الحبسية "الأفازيا" </a:t>
            </a:r>
            <a:endParaRPr lang="en-US" sz="900" dirty="0"/>
          </a:p>
        </p:txBody>
      </p:sp>
      <p:sp>
        <p:nvSpPr>
          <p:cNvPr id="14" name="Text 9"/>
          <p:cNvSpPr/>
          <p:nvPr/>
        </p:nvSpPr>
        <p:spPr>
          <a:xfrm>
            <a:off x="1171694" y="3846909"/>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الثاني : التلعثم </a:t>
            </a:r>
            <a:endParaRPr lang="en-US" sz="900" dirty="0"/>
          </a:p>
        </p:txBody>
      </p:sp>
      <p:sp>
        <p:nvSpPr>
          <p:cNvPr id="15" name="Text 10"/>
          <p:cNvSpPr/>
          <p:nvPr/>
        </p:nvSpPr>
        <p:spPr>
          <a:xfrm>
            <a:off x="1171694" y="4104561"/>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الثالث : التأتأة </a:t>
            </a:r>
            <a:endParaRPr lang="en-US" sz="900" dirty="0"/>
          </a:p>
        </p:txBody>
      </p:sp>
      <p:sp>
        <p:nvSpPr>
          <p:cNvPr id="16" name="Text 11"/>
          <p:cNvSpPr/>
          <p:nvPr/>
        </p:nvSpPr>
        <p:spPr>
          <a:xfrm>
            <a:off x="1171694" y="4362212"/>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الرابع : اللثغة </a:t>
            </a:r>
            <a:endParaRPr lang="en-US" sz="900" dirty="0"/>
          </a:p>
        </p:txBody>
      </p:sp>
      <p:sp>
        <p:nvSpPr>
          <p:cNvPr id="17" name="Text 12"/>
          <p:cNvSpPr/>
          <p:nvPr/>
        </p:nvSpPr>
        <p:spPr>
          <a:xfrm>
            <a:off x="1171694" y="4619863"/>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الخامس : الخنق</a:t>
            </a:r>
            <a:endParaRPr lang="en-US" sz="900" dirty="0"/>
          </a:p>
        </p:txBody>
      </p:sp>
      <p:pic>
        <p:nvPicPr>
          <p:cNvPr id="18" name="Image 3" descr="preencoded.png"/>
          <p:cNvPicPr>
            <a:picLocks noChangeAspect="1"/>
          </p:cNvPicPr>
          <p:nvPr/>
        </p:nvPicPr>
        <p:blipFill>
          <a:blip r:embed="rId6"/>
          <a:stretch>
            <a:fillRect/>
          </a:stretch>
        </p:blipFill>
        <p:spPr>
          <a:xfrm>
            <a:off x="410051" y="4924425"/>
            <a:ext cx="585907" cy="969288"/>
          </a:xfrm>
          <a:prstGeom prst="rect">
            <a:avLst/>
          </a:prstGeom>
        </p:spPr>
      </p:pic>
      <p:sp>
        <p:nvSpPr>
          <p:cNvPr id="19" name="Text 13"/>
          <p:cNvSpPr/>
          <p:nvPr/>
        </p:nvSpPr>
        <p:spPr>
          <a:xfrm>
            <a:off x="5865138" y="5041583"/>
            <a:ext cx="3661767" cy="219670"/>
          </a:xfrm>
          <a:prstGeom prst="rect">
            <a:avLst/>
          </a:prstGeom>
          <a:noFill/>
          <a:ln/>
        </p:spPr>
        <p:txBody>
          <a:bodyPr wrap="none" lIns="0" tIns="0" rIns="0" bIns="0" rtlCol="0" anchor="t"/>
          <a:lstStyle/>
          <a:p>
            <a:pPr marL="0" indent="0" algn="ctr">
              <a:lnSpc>
                <a:spcPts val="1700"/>
              </a:lnSpc>
              <a:buNone/>
            </a:pPr>
            <a:r>
              <a:rPr lang="en-US" sz="1350" b="1" dirty="0">
                <a:solidFill>
                  <a:srgbClr val="443728"/>
                </a:solidFill>
                <a:latin typeface="Crimson Pro Bold" pitchFamily="34" charset="0"/>
                <a:ea typeface="Crimson Pro Bold" pitchFamily="34" charset="-122"/>
                <a:cs typeface="Crimson Pro Bold" pitchFamily="34" charset="-120"/>
              </a:rPr>
              <a:t>المبحث الثالث : أسباب تأخر الكلام عند مصطفى فهمي</a:t>
            </a:r>
            <a:endParaRPr lang="en-US" sz="1350" dirty="0"/>
          </a:p>
        </p:txBody>
      </p:sp>
      <p:sp>
        <p:nvSpPr>
          <p:cNvPr id="20" name="Text 14"/>
          <p:cNvSpPr/>
          <p:nvPr/>
        </p:nvSpPr>
        <p:spPr>
          <a:xfrm>
            <a:off x="1171694" y="5331500"/>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الأول : أسباب تأخر الكلام عند مصطفى فهمي</a:t>
            </a:r>
            <a:endParaRPr lang="en-US" sz="900" dirty="0"/>
          </a:p>
        </p:txBody>
      </p:sp>
      <p:sp>
        <p:nvSpPr>
          <p:cNvPr id="21" name="Text 15"/>
          <p:cNvSpPr/>
          <p:nvPr/>
        </p:nvSpPr>
        <p:spPr>
          <a:xfrm>
            <a:off x="1171694" y="5589151"/>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 المطلب الثاني : علاج إضظرابات الكلام</a:t>
            </a:r>
            <a:endParaRPr lang="en-US" sz="900" dirty="0"/>
          </a:p>
        </p:txBody>
      </p:sp>
      <p:pic>
        <p:nvPicPr>
          <p:cNvPr id="22" name="Image 4" descr="preencoded.png"/>
          <p:cNvPicPr>
            <a:picLocks noChangeAspect="1"/>
          </p:cNvPicPr>
          <p:nvPr/>
        </p:nvPicPr>
        <p:blipFill>
          <a:blip r:embed="rId7"/>
          <a:stretch>
            <a:fillRect/>
          </a:stretch>
        </p:blipFill>
        <p:spPr>
          <a:xfrm>
            <a:off x="410051" y="5893713"/>
            <a:ext cx="585907" cy="1074777"/>
          </a:xfrm>
          <a:prstGeom prst="rect">
            <a:avLst/>
          </a:prstGeom>
        </p:spPr>
      </p:pic>
      <p:sp>
        <p:nvSpPr>
          <p:cNvPr id="23" name="Text 16"/>
          <p:cNvSpPr/>
          <p:nvPr/>
        </p:nvSpPr>
        <p:spPr>
          <a:xfrm>
            <a:off x="6817162" y="6010870"/>
            <a:ext cx="1757720" cy="219670"/>
          </a:xfrm>
          <a:prstGeom prst="rect">
            <a:avLst/>
          </a:prstGeom>
          <a:noFill/>
          <a:ln/>
        </p:spPr>
        <p:txBody>
          <a:bodyPr wrap="none" lIns="0" tIns="0" rIns="0" bIns="0" rtlCol="0" anchor="t"/>
          <a:lstStyle/>
          <a:p>
            <a:pPr marL="0" indent="0" algn="ctr">
              <a:lnSpc>
                <a:spcPts val="1700"/>
              </a:lnSpc>
              <a:buNone/>
            </a:pPr>
            <a:endParaRPr lang="en-US" sz="1350" dirty="0"/>
          </a:p>
        </p:txBody>
      </p:sp>
      <p:sp>
        <p:nvSpPr>
          <p:cNvPr id="24" name="Text 17"/>
          <p:cNvSpPr/>
          <p:nvPr/>
        </p:nvSpPr>
        <p:spPr>
          <a:xfrm>
            <a:off x="1171694" y="6300788"/>
            <a:ext cx="13048655" cy="187404"/>
          </a:xfrm>
          <a:prstGeom prst="rect">
            <a:avLst/>
          </a:prstGeom>
          <a:noFill/>
          <a:ln/>
        </p:spPr>
        <p:txBody>
          <a:bodyPr wrap="none" lIns="0" tIns="0" rIns="0" bIns="0" rtlCol="0" anchor="t"/>
          <a:lstStyle/>
          <a:p>
            <a:pPr marL="0" indent="0" algn="ctr">
              <a:lnSpc>
                <a:spcPts val="1450"/>
              </a:lnSpc>
              <a:buNone/>
            </a:pPr>
            <a:endParaRPr lang="en-US" sz="900" dirty="0"/>
          </a:p>
        </p:txBody>
      </p:sp>
      <p:sp>
        <p:nvSpPr>
          <p:cNvPr id="25" name="Text 18"/>
          <p:cNvSpPr/>
          <p:nvPr/>
        </p:nvSpPr>
        <p:spPr>
          <a:xfrm>
            <a:off x="6524149" y="6558439"/>
            <a:ext cx="2343626" cy="292894"/>
          </a:xfrm>
          <a:prstGeom prst="rect">
            <a:avLst/>
          </a:prstGeom>
          <a:noFill/>
          <a:ln/>
        </p:spPr>
        <p:txBody>
          <a:bodyPr wrap="none" lIns="0" tIns="0" rIns="0" bIns="0" rtlCol="0" anchor="t"/>
          <a:lstStyle/>
          <a:p>
            <a:pPr marL="0" indent="0" algn="ctr">
              <a:lnSpc>
                <a:spcPts val="2300"/>
              </a:lnSpc>
              <a:buNone/>
            </a:pPr>
            <a:r>
              <a:rPr lang="en-US" sz="1800" b="1" dirty="0">
                <a:solidFill>
                  <a:srgbClr val="443728"/>
                </a:solidFill>
                <a:latin typeface="Crimson Pro Bold" pitchFamily="34" charset="0"/>
                <a:ea typeface="Crimson Pro Bold" pitchFamily="34" charset="-122"/>
                <a:cs typeface="Crimson Pro Bold" pitchFamily="34" charset="-120"/>
              </a:rPr>
              <a:t>خاتمة</a:t>
            </a:r>
            <a:endParaRPr lang="en-US" sz="1800" dirty="0"/>
          </a:p>
        </p:txBody>
      </p:sp>
      <p:pic>
        <p:nvPicPr>
          <p:cNvPr id="26" name="Image 5" descr="preencoded.png"/>
          <p:cNvPicPr>
            <a:picLocks noChangeAspect="1"/>
          </p:cNvPicPr>
          <p:nvPr/>
        </p:nvPicPr>
        <p:blipFill>
          <a:blip r:embed="rId8"/>
          <a:stretch>
            <a:fillRect/>
          </a:stretch>
        </p:blipFill>
        <p:spPr>
          <a:xfrm>
            <a:off x="410051" y="6968490"/>
            <a:ext cx="585907" cy="937379"/>
          </a:xfrm>
          <a:prstGeom prst="rect">
            <a:avLst/>
          </a:prstGeom>
        </p:spPr>
      </p:pic>
      <p:sp>
        <p:nvSpPr>
          <p:cNvPr id="27" name="Text 19"/>
          <p:cNvSpPr/>
          <p:nvPr/>
        </p:nvSpPr>
        <p:spPr>
          <a:xfrm>
            <a:off x="1171694" y="7085648"/>
            <a:ext cx="1757720" cy="219670"/>
          </a:xfrm>
          <a:prstGeom prst="rect">
            <a:avLst/>
          </a:prstGeom>
          <a:noFill/>
          <a:ln/>
        </p:spPr>
        <p:txBody>
          <a:bodyPr wrap="none" lIns="0" tIns="0" rIns="0" bIns="0" rtlCol="0" anchor="t"/>
          <a:lstStyle/>
          <a:p>
            <a:pPr marL="0" indent="0" algn="l">
              <a:lnSpc>
                <a:spcPts val="1700"/>
              </a:lnSpc>
              <a:buNone/>
            </a:pPr>
            <a:endParaRPr lang="en-US" sz="1350" dirty="0"/>
          </a:p>
        </p:txBody>
      </p:sp>
      <p:sp>
        <p:nvSpPr>
          <p:cNvPr id="28" name="Text 20"/>
          <p:cNvSpPr/>
          <p:nvPr/>
        </p:nvSpPr>
        <p:spPr>
          <a:xfrm>
            <a:off x="6524149" y="7375565"/>
            <a:ext cx="2343626" cy="292894"/>
          </a:xfrm>
          <a:prstGeom prst="rect">
            <a:avLst/>
          </a:prstGeom>
          <a:noFill/>
          <a:ln/>
        </p:spPr>
        <p:txBody>
          <a:bodyPr wrap="none" lIns="0" tIns="0" rIns="0" bIns="0" rtlCol="0" anchor="t"/>
          <a:lstStyle/>
          <a:p>
            <a:pPr marL="0" indent="0" algn="ctr">
              <a:lnSpc>
                <a:spcPts val="2300"/>
              </a:lnSpc>
              <a:buNone/>
            </a:pPr>
            <a:r>
              <a:rPr lang="en-US" sz="1800" b="1" dirty="0">
                <a:solidFill>
                  <a:srgbClr val="443728"/>
                </a:solidFill>
                <a:latin typeface="Crimson Pro Bold" pitchFamily="34" charset="0"/>
                <a:ea typeface="Crimson Pro Bold" pitchFamily="34" charset="-122"/>
                <a:cs typeface="Crimson Pro Bold" pitchFamily="34" charset="-120"/>
              </a:rPr>
              <a:t>قائمة المصادر والمراجع</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580680" y="776288"/>
            <a:ext cx="4497348" cy="562094"/>
          </a:xfrm>
          <a:prstGeom prst="rect">
            <a:avLst/>
          </a:prstGeom>
          <a:noFill/>
          <a:ln/>
        </p:spPr>
        <p:txBody>
          <a:bodyPr wrap="none" lIns="0" tIns="0" rIns="0" bIns="0" rtlCol="0" anchor="t"/>
          <a:lstStyle/>
          <a:p>
            <a:pPr marL="0" indent="0" algn="ctr">
              <a:lnSpc>
                <a:spcPts val="4400"/>
              </a:lnSpc>
              <a:buNone/>
            </a:pPr>
            <a:r>
              <a:rPr lang="en-US" sz="3500" b="1" dirty="0">
                <a:solidFill>
                  <a:srgbClr val="443728"/>
                </a:solidFill>
                <a:latin typeface="Crimson Pro Bold" pitchFamily="34" charset="0"/>
                <a:ea typeface="Crimson Pro Bold" pitchFamily="34" charset="-122"/>
                <a:cs typeface="Crimson Pro Bold" pitchFamily="34" charset="-120"/>
              </a:rPr>
              <a:t>: مقدمة </a:t>
            </a:r>
            <a:endParaRPr lang="en-US" sz="3500" dirty="0"/>
          </a:p>
        </p:txBody>
      </p:sp>
      <p:sp>
        <p:nvSpPr>
          <p:cNvPr id="3" name="Text 1"/>
          <p:cNvSpPr/>
          <p:nvPr/>
        </p:nvSpPr>
        <p:spPr>
          <a:xfrm>
            <a:off x="629603" y="1518166"/>
            <a:ext cx="8399502" cy="863322"/>
          </a:xfrm>
          <a:prstGeom prst="rect">
            <a:avLst/>
          </a:prstGeom>
          <a:noFill/>
          <a:ln/>
        </p:spPr>
        <p:txBody>
          <a:bodyPr wrap="squar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تعتري الوظائف اللغوية عدة مشاكل وأمراض واضطرابات وعيوب . وهي في عيوبها إما   أمراض ناتجة عن إصابة مراكز اللغة في الدماغ أو اصابة أعضاء النطق أو جهاز السمع ، ويصنعها الباحثون عدة تصنيفات حسب أسبابها أو أعراضها أو مراحل الإصابة بها ومنهم من يصنفها دون ردها إلى هذه الأمور.</a:t>
            </a:r>
            <a:endParaRPr lang="en-US" sz="1400" dirty="0"/>
          </a:p>
        </p:txBody>
      </p:sp>
      <p:sp>
        <p:nvSpPr>
          <p:cNvPr id="4" name="Text 2"/>
          <p:cNvSpPr/>
          <p:nvPr/>
        </p:nvSpPr>
        <p:spPr>
          <a:xfrm>
            <a:off x="629603" y="2543294"/>
            <a:ext cx="8399502" cy="1438870"/>
          </a:xfrm>
          <a:prstGeom prst="rect">
            <a:avLst/>
          </a:prstGeom>
          <a:noFill/>
          <a:ln/>
        </p:spPr>
        <p:txBody>
          <a:bodyPr wrap="squar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وهناك اختلاف بين الباحثين في علم النفس ، وبين الباحثين في اللسانيات النفسية في النظرة إلى    هذه المشاكل اللغوية .. فالقسم الأول من الباحثين يركز على المشكلات ذات العلاقة بإصابة الدماغ كالحبسة بأنواعها .. أما القسم الثاني منهم فيركز على العيوب اللغوية التي ترجع إلى أسباب وراثية أو اجتماعية كالذكاء ، والذاكرة مثلاً .. بالإضافة إلى اهتمامهم بالاضطرابات ذات الأسباب العضوية أو العقلية أو تلك الناجمة عن إصابة في الاماغ ويهلون أساليب العلاج التربوية والنفسية والاجتماعية .</a:t>
            </a:r>
            <a:endParaRPr lang="en-US" sz="1400" dirty="0"/>
          </a:p>
        </p:txBody>
      </p:sp>
      <p:sp>
        <p:nvSpPr>
          <p:cNvPr id="5" name="Text 3"/>
          <p:cNvSpPr/>
          <p:nvPr/>
        </p:nvSpPr>
        <p:spPr>
          <a:xfrm>
            <a:off x="629603" y="4143970"/>
            <a:ext cx="8399502" cy="863322"/>
          </a:xfrm>
          <a:prstGeom prst="rect">
            <a:avLst/>
          </a:prstGeom>
          <a:noFill/>
          <a:ln/>
        </p:spPr>
        <p:txBody>
          <a:bodyPr wrap="squar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ومنه فإن موضوع بحثنا هر علم أمراض التخاطب ، ومن أسباب اختيارنا لهذا اموضوع كونه   يدرس المقياس المعروف وهو علم النفس والذي يندرج تحت قصصها. و من هنا نطرح الإشكال التالي : ما هي أمراض التخاطب ؟ ما هي أنواعها، مجالاتها وكيف يتم معالجتها ؟والإجابة عن</a:t>
            </a:r>
            <a:endParaRPr lang="en-US" sz="1400" dirty="0"/>
          </a:p>
        </p:txBody>
      </p:sp>
      <p:sp>
        <p:nvSpPr>
          <p:cNvPr id="6" name="Text 4"/>
          <p:cNvSpPr/>
          <p:nvPr/>
        </p:nvSpPr>
        <p:spPr>
          <a:xfrm>
            <a:off x="629603" y="5169098"/>
            <a:ext cx="8399502" cy="2302193"/>
          </a:xfrm>
          <a:prstGeom prst="rect">
            <a:avLst/>
          </a:prstGeom>
          <a:noFill/>
          <a:ln/>
        </p:spPr>
        <p:txBody>
          <a:bodyPr wrap="squar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كل التساؤلات قسمنا هذا البحث إلى مقدمة يليها عدة مباحث بدءا المبحث الأول: بعنوان علم امراض التخاطب ينقسم إلى المطلب الاول مفهومه عند مصطفى فهمي أما المطلب الثاني مفهومه عند محمد كشاش المبحث الثاني : انواع أمراض الكلام المطلب الاول:الحبسة الافازيا المطلب الثاني: التلعثم المطلب الثالث</a:t>
            </a:r>
            <a:r>
              <a:rPr lang="en-US" sz="1400" b="1" u="sng" dirty="0">
                <a:solidFill>
                  <a:srgbClr val="443728"/>
                </a:solidFill>
                <a:latin typeface="Open Sans" pitchFamily="34" charset="0"/>
                <a:ea typeface="Open Sans" pitchFamily="34" charset="-122"/>
                <a:cs typeface="Open Sans" pitchFamily="34" charset="-120"/>
              </a:rPr>
              <a:t> </a:t>
            </a:r>
            <a:r>
              <a:rPr lang="en-US" sz="1400" b="1" dirty="0">
                <a:solidFill>
                  <a:srgbClr val="443728"/>
                </a:solidFill>
                <a:latin typeface="Open Sans" pitchFamily="34" charset="0"/>
                <a:ea typeface="Open Sans" pitchFamily="34" charset="-122"/>
                <a:cs typeface="Open Sans" pitchFamily="34" charset="-120"/>
              </a:rPr>
              <a:t>الثأثأة المطلب الرابع:اللثغة المطلب الخامس: الخنق وفي الخاتمة تناولنا فیھا أھم النتائج التي وصلنا إلیھا معتمدین على المنھج الوصفي القائم على آلیة التحلیل ، حیث اعتمدنا في بحثنا ھذا على مجموعة من المصادر والمراجع ، نذكر منھا كتاب "أمراض الكلام لمصطفى فھمي وعلم اللسان وأمراض الكلام لمحمد كشاش ، إضافة إلى كتاب عیوب النطق وأمراض الكلام لمفضي المعایطة ، وقد واجھتنا مجموعة من الصعوبات ، نذكر منھا ضیق الوقت إضافة لعدم توفر المصادر والمراجع المطلوبة دون أن ننسى شكر الأستاذة المشرفة مصباح حنان</a:t>
            </a:r>
            <a:endParaRPr lang="en-US" sz="1400" b="1" dirty="0"/>
          </a:p>
        </p:txBody>
      </p:sp>
      <p:pic>
        <p:nvPicPr>
          <p:cNvPr id="7" name="Image 0" descr="preencoded.png"/>
          <p:cNvPicPr>
            <a:picLocks noChangeAspect="1"/>
          </p:cNvPicPr>
          <p:nvPr/>
        </p:nvPicPr>
        <p:blipFill>
          <a:blip r:embed="rId3"/>
          <a:stretch>
            <a:fillRect/>
          </a:stretch>
        </p:blipFill>
        <p:spPr>
          <a:xfrm>
            <a:off x="9475589" y="1709023"/>
            <a:ext cx="3368040" cy="48114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38586" y="481608"/>
            <a:ext cx="4378881" cy="547330"/>
          </a:xfrm>
          <a:prstGeom prst="rect">
            <a:avLst/>
          </a:prstGeom>
          <a:noFill/>
          <a:ln/>
        </p:spPr>
        <p:txBody>
          <a:bodyPr wrap="none" lIns="0" tIns="0" rIns="0" bIns="0" rtlCol="0" anchor="t"/>
          <a:lstStyle/>
          <a:p>
            <a:pPr marL="0" indent="0" algn="r">
              <a:lnSpc>
                <a:spcPts val="4300"/>
              </a:lnSpc>
              <a:buNone/>
            </a:pPr>
            <a:r>
              <a:rPr lang="en-US" sz="3400" b="1" dirty="0">
                <a:solidFill>
                  <a:srgbClr val="443728"/>
                </a:solidFill>
                <a:latin typeface="Crimson Pro Bold" pitchFamily="34" charset="0"/>
                <a:ea typeface="Crimson Pro Bold" pitchFamily="34" charset="-122"/>
                <a:cs typeface="Crimson Pro Bold" pitchFamily="34" charset="-120"/>
              </a:rPr>
              <a:t>أسباب أمراض التخاطب</a:t>
            </a:r>
            <a:endParaRPr lang="en-US" sz="3400" dirty="0"/>
          </a:p>
        </p:txBody>
      </p:sp>
      <p:sp>
        <p:nvSpPr>
          <p:cNvPr id="3" name="Text 1"/>
          <p:cNvSpPr/>
          <p:nvPr/>
        </p:nvSpPr>
        <p:spPr>
          <a:xfrm>
            <a:off x="8190309" y="1291590"/>
            <a:ext cx="5827157" cy="437793"/>
          </a:xfrm>
          <a:prstGeom prst="rect">
            <a:avLst/>
          </a:prstGeom>
          <a:noFill/>
          <a:ln/>
        </p:spPr>
        <p:txBody>
          <a:bodyPr wrap="none" lIns="0" tIns="0" rIns="0" bIns="0" rtlCol="0" anchor="t"/>
          <a:lstStyle/>
          <a:p>
            <a:pPr marL="0" indent="0" algn="r">
              <a:lnSpc>
                <a:spcPts val="3400"/>
              </a:lnSpc>
              <a:buNone/>
            </a:pPr>
            <a:r>
              <a:rPr lang="en-US" sz="2750" b="1" dirty="0">
                <a:solidFill>
                  <a:srgbClr val="443728"/>
                </a:solidFill>
                <a:latin typeface="Crimson Pro Bold" pitchFamily="34" charset="0"/>
                <a:ea typeface="Crimson Pro Bold" pitchFamily="34" charset="-122"/>
                <a:cs typeface="Crimson Pro Bold" pitchFamily="34" charset="-120"/>
              </a:rPr>
              <a:t>المبحث الأول : مفهوم علم أمراض التخاطب</a:t>
            </a:r>
            <a:endParaRPr lang="en-US" sz="2750" dirty="0"/>
          </a:p>
        </p:txBody>
      </p:sp>
      <p:sp>
        <p:nvSpPr>
          <p:cNvPr id="4" name="Text 2"/>
          <p:cNvSpPr/>
          <p:nvPr/>
        </p:nvSpPr>
        <p:spPr>
          <a:xfrm>
            <a:off x="11390233" y="1992035"/>
            <a:ext cx="2627233" cy="328374"/>
          </a:xfrm>
          <a:prstGeom prst="rect">
            <a:avLst/>
          </a:prstGeom>
          <a:noFill/>
          <a:ln/>
        </p:spPr>
        <p:txBody>
          <a:bodyPr wrap="none" lIns="0" tIns="0" rIns="0" bIns="0" rtlCol="0" anchor="t"/>
          <a:lstStyle/>
          <a:p>
            <a:pPr marL="0" indent="0" algn="r">
              <a:lnSpc>
                <a:spcPts val="2550"/>
              </a:lnSpc>
              <a:buNone/>
            </a:pPr>
            <a:r>
              <a:rPr lang="en-US" sz="2050" b="1" dirty="0">
                <a:solidFill>
                  <a:srgbClr val="443728"/>
                </a:solidFill>
                <a:latin typeface="Crimson Pro Bold" pitchFamily="34" charset="0"/>
                <a:ea typeface="Crimson Pro Bold" pitchFamily="34" charset="-122"/>
                <a:cs typeface="Crimson Pro Bold" pitchFamily="34" charset="-120"/>
              </a:rPr>
              <a:t>. عند مصطفى فهمي</a:t>
            </a:r>
            <a:endParaRPr lang="en-US" sz="2050" dirty="0"/>
          </a:p>
        </p:txBody>
      </p:sp>
      <p:sp>
        <p:nvSpPr>
          <p:cNvPr id="5" name="Text 3"/>
          <p:cNvSpPr/>
          <p:nvPr/>
        </p:nvSpPr>
        <p:spPr>
          <a:xfrm>
            <a:off x="11390233" y="2583061"/>
            <a:ext cx="2627233" cy="328374"/>
          </a:xfrm>
          <a:prstGeom prst="rect">
            <a:avLst/>
          </a:prstGeom>
          <a:noFill/>
          <a:ln/>
        </p:spPr>
        <p:txBody>
          <a:bodyPr wrap="none" lIns="0" tIns="0" rIns="0" bIns="0" rtlCol="0" anchor="t"/>
          <a:lstStyle/>
          <a:p>
            <a:pPr marL="0" indent="0" algn="r">
              <a:lnSpc>
                <a:spcPts val="2550"/>
              </a:lnSpc>
              <a:buNone/>
            </a:pPr>
            <a:r>
              <a:rPr lang="en-US" sz="2050" b="1" dirty="0">
                <a:solidFill>
                  <a:srgbClr val="443728"/>
                </a:solidFill>
                <a:latin typeface="Crimson Pro Bold" pitchFamily="34" charset="0"/>
                <a:ea typeface="Crimson Pro Bold" pitchFamily="34" charset="-122"/>
                <a:cs typeface="Crimson Pro Bold" pitchFamily="34" charset="-120"/>
              </a:rPr>
              <a:t> . عند المحمد كشاني</a:t>
            </a:r>
            <a:endParaRPr lang="en-US" sz="2050" dirty="0"/>
          </a:p>
        </p:txBody>
      </p:sp>
      <p:sp>
        <p:nvSpPr>
          <p:cNvPr id="6" name="Text 4"/>
          <p:cNvSpPr/>
          <p:nvPr/>
        </p:nvSpPr>
        <p:spPr>
          <a:xfrm>
            <a:off x="612934" y="3174087"/>
            <a:ext cx="13404533" cy="280154"/>
          </a:xfrm>
          <a:prstGeom prst="rect">
            <a:avLst/>
          </a:prstGeom>
          <a:noFill/>
          <a:ln/>
        </p:spPr>
        <p:txBody>
          <a:bodyPr wrap="none" lIns="0" tIns="0" rIns="0" bIns="0" rtlCol="0" anchor="t"/>
          <a:lstStyle/>
          <a:p>
            <a:pPr marL="0" indent="0" algn="r">
              <a:lnSpc>
                <a:spcPts val="2200"/>
              </a:lnSpc>
              <a:buNone/>
            </a:pPr>
            <a:r>
              <a:rPr lang="en-US" sz="1350" b="1" u="sng" dirty="0">
                <a:solidFill>
                  <a:srgbClr val="443728"/>
                </a:solidFill>
                <a:latin typeface="Open Sans" pitchFamily="34" charset="0"/>
                <a:ea typeface="Open Sans" pitchFamily="34" charset="-122"/>
                <a:cs typeface="Open Sans" pitchFamily="34" charset="-120"/>
              </a:rPr>
              <a:t>: تعريف علم أمراض التخاطب عند مصطفى فهمي  </a:t>
            </a:r>
            <a:endParaRPr lang="en-US" sz="1350" dirty="0"/>
          </a:p>
        </p:txBody>
      </p:sp>
      <p:sp>
        <p:nvSpPr>
          <p:cNvPr id="7" name="Text 5"/>
          <p:cNvSpPr/>
          <p:nvPr/>
        </p:nvSpPr>
        <p:spPr>
          <a:xfrm>
            <a:off x="612934" y="3651290"/>
            <a:ext cx="13404533" cy="280154"/>
          </a:xfrm>
          <a:prstGeom prst="rect">
            <a:avLst/>
          </a:prstGeom>
          <a:noFill/>
          <a:ln/>
        </p:spPr>
        <p:txBody>
          <a:bodyPr wrap="none" lIns="0" tIns="0" rIns="0" bIns="0" rtlCol="0" anchor="t"/>
          <a:lstStyle/>
          <a:p>
            <a:pPr marL="0" indent="0" algn="r">
              <a:lnSpc>
                <a:spcPts val="2200"/>
              </a:lnSpc>
              <a:buNone/>
            </a:pPr>
            <a:r>
              <a:rPr lang="en-US" sz="1350" b="1" dirty="0">
                <a:solidFill>
                  <a:srgbClr val="443728"/>
                </a:solidFill>
                <a:latin typeface="Open Sans" pitchFamily="34" charset="0"/>
                <a:ea typeface="Open Sans" pitchFamily="34" charset="-122"/>
                <a:cs typeface="Open Sans" pitchFamily="34" charset="-120"/>
              </a:rPr>
              <a:t>: يراها مصطفى </a:t>
            </a:r>
            <a:endParaRPr lang="en-US" sz="1350" dirty="0"/>
          </a:p>
        </p:txBody>
      </p:sp>
      <p:sp>
        <p:nvSpPr>
          <p:cNvPr id="8" name="Text 6"/>
          <p:cNvSpPr/>
          <p:nvPr/>
        </p:nvSpPr>
        <p:spPr>
          <a:xfrm>
            <a:off x="612934" y="4128492"/>
            <a:ext cx="13404533" cy="280154"/>
          </a:xfrm>
          <a:prstGeom prst="rect">
            <a:avLst/>
          </a:prstGeom>
          <a:noFill/>
          <a:ln/>
        </p:spPr>
        <p:txBody>
          <a:bodyPr wrap="none" lIns="0" tIns="0" rIns="0" bIns="0" rtlCol="0" anchor="t"/>
          <a:lstStyle/>
          <a:p>
            <a:pPr marL="0" indent="0" algn="r">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اضطرابات في إنتاج الكلام :</a:t>
            </a:r>
            <a:r>
              <a:rPr lang="en-US" sz="1350" dirty="0">
                <a:solidFill>
                  <a:srgbClr val="443728"/>
                </a:solidFill>
                <a:latin typeface="Open Sans" pitchFamily="34" charset="0"/>
                <a:ea typeface="Open Sans" pitchFamily="34" charset="-122"/>
                <a:cs typeface="Open Sans" pitchFamily="34" charset="-120"/>
              </a:rPr>
              <a:t> بحيث تشمل صعوبات في نطق الحروف والكلمات و تدفق الكلام واللحن الصوتي .</a:t>
            </a:r>
            <a:endParaRPr lang="en-US" sz="1350" dirty="0"/>
          </a:p>
        </p:txBody>
      </p:sp>
      <p:sp>
        <p:nvSpPr>
          <p:cNvPr id="9" name="Text 7"/>
          <p:cNvSpPr/>
          <p:nvPr/>
        </p:nvSpPr>
        <p:spPr>
          <a:xfrm>
            <a:off x="612934" y="4605695"/>
            <a:ext cx="13404533" cy="280154"/>
          </a:xfrm>
          <a:prstGeom prst="rect">
            <a:avLst/>
          </a:prstGeom>
          <a:noFill/>
          <a:ln/>
        </p:spPr>
        <p:txBody>
          <a:bodyPr wrap="none" lIns="0" tIns="0" rIns="0" bIns="0" rtlCol="0" anchor="t"/>
          <a:lstStyle/>
          <a:p>
            <a:pPr marL="0" indent="0" algn="r">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اضطرابات في فهم الكلام :</a:t>
            </a:r>
            <a:r>
              <a:rPr lang="en-US" sz="1350" dirty="0">
                <a:solidFill>
                  <a:srgbClr val="443728"/>
                </a:solidFill>
                <a:latin typeface="Open Sans" pitchFamily="34" charset="0"/>
                <a:ea typeface="Open Sans" pitchFamily="34" charset="-122"/>
                <a:cs typeface="Open Sans" pitchFamily="34" charset="-120"/>
              </a:rPr>
              <a:t> أي صعوبات في فهم المعنى المقصود من الكلام سواء كان كلاما مكتوبا أو مسموعا .</a:t>
            </a:r>
            <a:endParaRPr lang="en-US" sz="1350" dirty="0"/>
          </a:p>
        </p:txBody>
      </p:sp>
      <p:sp>
        <p:nvSpPr>
          <p:cNvPr id="10" name="Text 8"/>
          <p:cNvSpPr/>
          <p:nvPr/>
        </p:nvSpPr>
        <p:spPr>
          <a:xfrm>
            <a:off x="612934" y="5082897"/>
            <a:ext cx="13404533" cy="280154"/>
          </a:xfrm>
          <a:prstGeom prst="rect">
            <a:avLst/>
          </a:prstGeom>
          <a:noFill/>
          <a:ln/>
        </p:spPr>
        <p:txBody>
          <a:bodyPr wrap="none" lIns="0" tIns="0" rIns="0" bIns="0" rtlCol="0" anchor="t"/>
          <a:lstStyle/>
          <a:p>
            <a:pPr marL="0" indent="0" algn="r">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اضطرابات في استخدام اللغة :</a:t>
            </a:r>
            <a:r>
              <a:rPr lang="en-US" sz="1350" dirty="0">
                <a:solidFill>
                  <a:srgbClr val="443728"/>
                </a:solidFill>
                <a:latin typeface="Open Sans" pitchFamily="34" charset="0"/>
                <a:ea typeface="Open Sans" pitchFamily="34" charset="-122"/>
                <a:cs typeface="Open Sans" pitchFamily="34" charset="-120"/>
              </a:rPr>
              <a:t> أي صعوبات في بناء الجمل واستخدام القواعد اللغوية والمفردات المناسبة</a:t>
            </a:r>
            <a:endParaRPr lang="en-US" sz="1350" dirty="0"/>
          </a:p>
        </p:txBody>
      </p:sp>
      <p:sp>
        <p:nvSpPr>
          <p:cNvPr id="11" name="Text 9"/>
          <p:cNvSpPr/>
          <p:nvPr/>
        </p:nvSpPr>
        <p:spPr>
          <a:xfrm>
            <a:off x="612934" y="5560100"/>
            <a:ext cx="13404533" cy="280154"/>
          </a:xfrm>
          <a:prstGeom prst="rect">
            <a:avLst/>
          </a:prstGeom>
          <a:noFill/>
          <a:ln/>
        </p:spPr>
        <p:txBody>
          <a:bodyPr wrap="none" lIns="0" tIns="0" rIns="0" bIns="0" rtlCol="0" anchor="t"/>
          <a:lstStyle/>
          <a:p>
            <a:pPr marL="0" indent="0" algn="r">
              <a:lnSpc>
                <a:spcPts val="2200"/>
              </a:lnSpc>
              <a:buNone/>
            </a:pPr>
            <a:r>
              <a:rPr lang="en-US" sz="1350" b="1" u="sng" dirty="0">
                <a:solidFill>
                  <a:srgbClr val="443728"/>
                </a:solidFill>
                <a:latin typeface="Open Sans" pitchFamily="34" charset="0"/>
                <a:ea typeface="Open Sans" pitchFamily="34" charset="-122"/>
                <a:cs typeface="Open Sans" pitchFamily="34" charset="-120"/>
              </a:rPr>
              <a:t>: تعريف علم أمراض التخاطب عند محمد كشاش  </a:t>
            </a:r>
            <a:endParaRPr lang="en-US" sz="1350" dirty="0"/>
          </a:p>
        </p:txBody>
      </p:sp>
      <p:sp>
        <p:nvSpPr>
          <p:cNvPr id="12" name="Text 10"/>
          <p:cNvSpPr/>
          <p:nvPr/>
        </p:nvSpPr>
        <p:spPr>
          <a:xfrm>
            <a:off x="612934" y="6037302"/>
            <a:ext cx="13404533" cy="280154"/>
          </a:xfrm>
          <a:prstGeom prst="rect">
            <a:avLst/>
          </a:prstGeom>
          <a:noFill/>
          <a:ln/>
        </p:spPr>
        <p:txBody>
          <a:bodyPr wrap="none" lIns="0" tIns="0" rIns="0" bIns="0" rtlCol="0" anchor="t"/>
          <a:lstStyle/>
          <a:p>
            <a:pPr marL="0" indent="0" algn="r">
              <a:lnSpc>
                <a:spcPts val="2200"/>
              </a:lnSpc>
              <a:buNone/>
            </a:pPr>
            <a:r>
              <a:rPr lang="en-US" sz="1350" b="1" dirty="0">
                <a:solidFill>
                  <a:srgbClr val="443728"/>
                </a:solidFill>
                <a:latin typeface="Open Sans" pitchFamily="34" charset="0"/>
                <a:ea typeface="Open Sans" pitchFamily="34" charset="-122"/>
                <a:cs typeface="Open Sans" pitchFamily="34" charset="-120"/>
              </a:rPr>
              <a:t>: يراها محمد </a:t>
            </a:r>
            <a:endParaRPr lang="en-US" sz="1350" dirty="0"/>
          </a:p>
        </p:txBody>
      </p:sp>
      <p:sp>
        <p:nvSpPr>
          <p:cNvPr id="13" name="Text 11"/>
          <p:cNvSpPr/>
          <p:nvPr/>
        </p:nvSpPr>
        <p:spPr>
          <a:xfrm>
            <a:off x="612934" y="6514505"/>
            <a:ext cx="13404533" cy="280154"/>
          </a:xfrm>
          <a:prstGeom prst="rect">
            <a:avLst/>
          </a:prstGeom>
          <a:noFill/>
          <a:ln/>
        </p:spPr>
        <p:txBody>
          <a:bodyPr wrap="none" lIns="0" tIns="0" rIns="0" bIns="0" rtlCol="0" anchor="t"/>
          <a:lstStyle/>
          <a:p>
            <a:pPr marL="0" indent="0" algn="r">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اضطربات في اللغة :</a:t>
            </a:r>
            <a:r>
              <a:rPr lang="en-US" sz="1350" dirty="0">
                <a:solidFill>
                  <a:srgbClr val="443728"/>
                </a:solidFill>
                <a:latin typeface="Open Sans" pitchFamily="34" charset="0"/>
                <a:ea typeface="Open Sans" pitchFamily="34" charset="-122"/>
                <a:cs typeface="Open Sans" pitchFamily="34" charset="-120"/>
              </a:rPr>
              <a:t> تشمل صعوبات في فهم المعاني وبناء الجمل واستخدام المفردات المناسبة .</a:t>
            </a:r>
            <a:endParaRPr lang="en-US" sz="1350" dirty="0"/>
          </a:p>
        </p:txBody>
      </p:sp>
      <p:sp>
        <p:nvSpPr>
          <p:cNvPr id="14" name="Text 12"/>
          <p:cNvSpPr/>
          <p:nvPr/>
        </p:nvSpPr>
        <p:spPr>
          <a:xfrm>
            <a:off x="612934" y="6991707"/>
            <a:ext cx="13404533" cy="280154"/>
          </a:xfrm>
          <a:prstGeom prst="rect">
            <a:avLst/>
          </a:prstGeom>
          <a:noFill/>
          <a:ln/>
        </p:spPr>
        <p:txBody>
          <a:bodyPr wrap="none" lIns="0" tIns="0" rIns="0" bIns="0" rtlCol="0" anchor="t"/>
          <a:lstStyle/>
          <a:p>
            <a:pPr marL="0" indent="0" algn="r">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اضطرابات في النطق : </a:t>
            </a:r>
            <a:r>
              <a:rPr lang="en-US" sz="1350" dirty="0">
                <a:solidFill>
                  <a:srgbClr val="443728"/>
                </a:solidFill>
                <a:latin typeface="Open Sans" pitchFamily="34" charset="0"/>
                <a:ea typeface="Open Sans" pitchFamily="34" charset="-122"/>
                <a:cs typeface="Open Sans" pitchFamily="34" charset="-120"/>
              </a:rPr>
              <a:t>تشمل صعوبات في إنتاج الأصوات وتدفق الكلام واللحن الصوتي.</a:t>
            </a:r>
            <a:endParaRPr lang="en-US" sz="1350" dirty="0"/>
          </a:p>
        </p:txBody>
      </p:sp>
      <p:sp>
        <p:nvSpPr>
          <p:cNvPr id="15" name="Text 13"/>
          <p:cNvSpPr/>
          <p:nvPr/>
        </p:nvSpPr>
        <p:spPr>
          <a:xfrm>
            <a:off x="612934" y="7468910"/>
            <a:ext cx="13404533" cy="280154"/>
          </a:xfrm>
          <a:prstGeom prst="rect">
            <a:avLst/>
          </a:prstGeom>
          <a:noFill/>
          <a:ln/>
        </p:spPr>
        <p:txBody>
          <a:bodyPr wrap="none" lIns="0" tIns="0" rIns="0" bIns="0" rtlCol="0" anchor="t"/>
          <a:lstStyle/>
          <a:p>
            <a:pPr marL="0" indent="0" algn="r">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اضطرابات في التواصل الاجتماعي :</a:t>
            </a:r>
            <a:r>
              <a:rPr lang="en-US" sz="1350" dirty="0">
                <a:solidFill>
                  <a:srgbClr val="443728"/>
                </a:solidFill>
                <a:latin typeface="Open Sans" pitchFamily="34" charset="0"/>
                <a:ea typeface="Open Sans" pitchFamily="34" charset="-122"/>
                <a:cs typeface="Open Sans" pitchFamily="34" charset="-120"/>
              </a:rPr>
              <a:t> أي صعوبات في بدء المحادثة والحفاظ عليها وفهم إشارات الآخرين غير اللفظية .</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38889" y="1383983"/>
            <a:ext cx="3823216" cy="5461516"/>
          </a:xfrm>
          <a:prstGeom prst="rect">
            <a:avLst/>
          </a:prstGeom>
        </p:spPr>
      </p:pic>
      <p:sp>
        <p:nvSpPr>
          <p:cNvPr id="3" name="Text 0"/>
          <p:cNvSpPr/>
          <p:nvPr/>
        </p:nvSpPr>
        <p:spPr>
          <a:xfrm>
            <a:off x="7908846" y="684490"/>
            <a:ext cx="4760714" cy="456248"/>
          </a:xfrm>
          <a:prstGeom prst="rect">
            <a:avLst/>
          </a:prstGeom>
          <a:noFill/>
          <a:ln/>
        </p:spPr>
        <p:txBody>
          <a:bodyPr wrap="none" lIns="0" tIns="0" rIns="0" bIns="0" rtlCol="0" anchor="t"/>
          <a:lstStyle/>
          <a:p>
            <a:pPr marL="0" indent="0" algn="ctr">
              <a:lnSpc>
                <a:spcPts val="3550"/>
              </a:lnSpc>
              <a:buNone/>
            </a:pPr>
            <a:r>
              <a:rPr lang="en-US" sz="2850" b="1" dirty="0">
                <a:solidFill>
                  <a:srgbClr val="443728"/>
                </a:solidFill>
                <a:latin typeface="Crimson Pro Bold" pitchFamily="34" charset="0"/>
                <a:ea typeface="Crimson Pro Bold" pitchFamily="34" charset="-122"/>
                <a:cs typeface="Crimson Pro Bold" pitchFamily="34" charset="-120"/>
              </a:rPr>
              <a:t>المبحث الثاني : أنواع أمراض الكلام</a:t>
            </a:r>
            <a:endParaRPr lang="en-US" sz="2850" dirty="0"/>
          </a:p>
        </p:txBody>
      </p:sp>
      <p:sp>
        <p:nvSpPr>
          <p:cNvPr id="4" name="Text 1"/>
          <p:cNvSpPr/>
          <p:nvPr/>
        </p:nvSpPr>
        <p:spPr>
          <a:xfrm>
            <a:off x="6579513" y="1323261"/>
            <a:ext cx="7419499" cy="291941"/>
          </a:xfrm>
          <a:prstGeom prst="rect">
            <a:avLst/>
          </a:prstGeom>
          <a:noFill/>
          <a:ln/>
        </p:spPr>
        <p:txBody>
          <a:bodyPr wrap="non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 : المطلب الأول : الحسية "الأفازيا"</a:t>
            </a:r>
            <a:endParaRPr lang="en-US" sz="1400" dirty="0"/>
          </a:p>
        </p:txBody>
      </p:sp>
      <p:sp>
        <p:nvSpPr>
          <p:cNvPr id="5" name="Text 2"/>
          <p:cNvSpPr/>
          <p:nvPr/>
        </p:nvSpPr>
        <p:spPr>
          <a:xfrm>
            <a:off x="6579513" y="1779389"/>
            <a:ext cx="7419499" cy="875824"/>
          </a:xfrm>
          <a:prstGeom prst="rect">
            <a:avLst/>
          </a:prstGeom>
          <a:noFill/>
          <a:ln/>
        </p:spPr>
        <p:txBody>
          <a:bodyPr wrap="square" lIns="0" tIns="0" rIns="0" bIns="0" rtlCol="0" anchor="t"/>
          <a:lstStyle/>
          <a:p>
            <a:pPr marL="0" indent="0" algn="r">
              <a:lnSpc>
                <a:spcPts val="2250"/>
              </a:lnSpc>
              <a:buNone/>
            </a:pPr>
            <a:r>
              <a:rPr lang="en-US" sz="1400" dirty="0">
                <a:solidFill>
                  <a:srgbClr val="443728"/>
                </a:solidFill>
                <a:latin typeface="Open Sans" pitchFamily="34" charset="0"/>
                <a:ea typeface="Open Sans" pitchFamily="34" charset="-122"/>
                <a:cs typeface="Open Sans" pitchFamily="34" charset="-120"/>
              </a:rPr>
              <a:t> </a:t>
            </a:r>
            <a:r>
              <a:rPr lang="en-US" sz="1400" b="1" u="sng" dirty="0">
                <a:solidFill>
                  <a:srgbClr val="443728"/>
                </a:solidFill>
                <a:latin typeface="Open Sans" pitchFamily="34" charset="0"/>
                <a:ea typeface="Open Sans" pitchFamily="34" charset="-122"/>
                <a:cs typeface="Open Sans" pitchFamily="34" charset="-120"/>
              </a:rPr>
              <a:t>مفهومها </a:t>
            </a:r>
            <a:r>
              <a:rPr lang="en-US" sz="1400" dirty="0">
                <a:solidFill>
                  <a:srgbClr val="443728"/>
                </a:solidFill>
                <a:latin typeface="Open Sans" pitchFamily="34" charset="0"/>
                <a:ea typeface="Open Sans" pitchFamily="34" charset="-122"/>
                <a:cs typeface="Open Sans" pitchFamily="34" charset="-120"/>
              </a:rPr>
              <a:t>: تعرف بأنها عقدة في اللسان وتعور الكلام عند إرادته وفقدان القدرة على التعبير الكلامي والعجز عن فهم كلام الأخرين وفي هذا المعرفق اللساني ، لا يستطيع المتكلم أن يعبر عن نفسه لفظيا بطريقة مفهومة للأخرين .</a:t>
            </a:r>
            <a:endParaRPr lang="en-US" sz="1400" dirty="0"/>
          </a:p>
        </p:txBody>
      </p:sp>
      <p:sp>
        <p:nvSpPr>
          <p:cNvPr id="6" name="Text 3"/>
          <p:cNvSpPr/>
          <p:nvPr/>
        </p:nvSpPr>
        <p:spPr>
          <a:xfrm>
            <a:off x="6579513" y="2819400"/>
            <a:ext cx="7419499" cy="291941"/>
          </a:xfrm>
          <a:prstGeom prst="rect">
            <a:avLst/>
          </a:prstGeom>
          <a:noFill/>
          <a:ln/>
        </p:spPr>
        <p:txBody>
          <a:bodyPr wrap="non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 أنواعها</a:t>
            </a:r>
            <a:endParaRPr lang="en-US" sz="1400" dirty="0"/>
          </a:p>
        </p:txBody>
      </p:sp>
      <p:sp>
        <p:nvSpPr>
          <p:cNvPr id="7" name="Text 4"/>
          <p:cNvSpPr/>
          <p:nvPr/>
        </p:nvSpPr>
        <p:spPr>
          <a:xfrm>
            <a:off x="6579513" y="3275528"/>
            <a:ext cx="7419499" cy="875824"/>
          </a:xfrm>
          <a:prstGeom prst="rect">
            <a:avLst/>
          </a:prstGeom>
          <a:noFill/>
          <a:ln/>
        </p:spPr>
        <p:txBody>
          <a:bodyPr wrap="squar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الأفازيا الحركية :</a:t>
            </a:r>
            <a:r>
              <a:rPr lang="en-US" sz="1400" dirty="0">
                <a:solidFill>
                  <a:srgbClr val="443728"/>
                </a:solidFill>
                <a:latin typeface="Open Sans" pitchFamily="34" charset="0"/>
                <a:ea typeface="Open Sans" pitchFamily="34" charset="-122"/>
                <a:cs typeface="Open Sans" pitchFamily="34" charset="-120"/>
              </a:rPr>
              <a:t> وهو وجود خلل في القسم الخارجي من التلفيف الجبهي الثالث الذي يوجد في المخ القريب من مركز الحركة المعلقة بأعضاء جهاز النطق (فقدان التعبير الحركي للمصاب) وقد اصطلح عليه ب"الأفازيا الحركية " أو اللفظية وهي نوع من احتباس الكلام الذي اكتشفه برونا .</a:t>
            </a:r>
            <a:endParaRPr lang="en-US" sz="1400" dirty="0"/>
          </a:p>
        </p:txBody>
      </p:sp>
      <p:sp>
        <p:nvSpPr>
          <p:cNvPr id="8" name="Text 5"/>
          <p:cNvSpPr/>
          <p:nvPr/>
        </p:nvSpPr>
        <p:spPr>
          <a:xfrm>
            <a:off x="6579513" y="4315539"/>
            <a:ext cx="7419499" cy="1167765"/>
          </a:xfrm>
          <a:prstGeom prst="rect">
            <a:avLst/>
          </a:prstGeom>
          <a:noFill/>
          <a:ln/>
        </p:spPr>
        <p:txBody>
          <a:bodyPr wrap="squar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الأفازيا الحسية :</a:t>
            </a:r>
            <a:r>
              <a:rPr lang="en-US" sz="1400" dirty="0">
                <a:solidFill>
                  <a:srgbClr val="443728"/>
                </a:solidFill>
                <a:latin typeface="Open Sans" pitchFamily="34" charset="0"/>
                <a:ea typeface="Open Sans" pitchFamily="34" charset="-122"/>
                <a:cs typeface="Open Sans" pitchFamily="34" charset="-120"/>
              </a:rPr>
              <a:t> وهو فقدان المريض القدرة على تمييز الأصوات المسموعة وربطها بالدلالات التي تقترن بها ، فالمصاب يسمع الأصوات من حيث هي أحداث سمعية ، ويعسر عليه ترجمة دلالاتها التي تطرأ على نطق المصاب .. ويصبح الكلام هنا متداخل وغير مفهوم وهذه تعتبر من أهم النتائج التي توصل إليها العالم فونيك خلال أبحاثه التشريحسة الدماغية .</a:t>
            </a:r>
            <a:endParaRPr lang="en-US" sz="1400" dirty="0"/>
          </a:p>
        </p:txBody>
      </p:sp>
      <p:sp>
        <p:nvSpPr>
          <p:cNvPr id="9" name="Text 6"/>
          <p:cNvSpPr/>
          <p:nvPr/>
        </p:nvSpPr>
        <p:spPr>
          <a:xfrm>
            <a:off x="6579513" y="5647492"/>
            <a:ext cx="7419499" cy="875824"/>
          </a:xfrm>
          <a:prstGeom prst="rect">
            <a:avLst/>
          </a:prstGeom>
          <a:noFill/>
          <a:ln/>
        </p:spPr>
        <p:txBody>
          <a:bodyPr wrap="squar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الأفازيا الكلية :</a:t>
            </a:r>
            <a:r>
              <a:rPr lang="en-US" sz="1400" dirty="0">
                <a:solidFill>
                  <a:srgbClr val="443728"/>
                </a:solidFill>
                <a:latin typeface="Open Sans" pitchFamily="34" charset="0"/>
                <a:ea typeface="Open Sans" pitchFamily="34" charset="-122"/>
                <a:cs typeface="Open Sans" pitchFamily="34" charset="-120"/>
              </a:rPr>
              <a:t> اثبتت البحوث الإكلينيكية أن هناك من المرضى من يشكو احتباس في إخراج كلامه (حبسة حركية) وإضطرابات في مقدرته على فهم مدلول الكلمات المنطوقة أو المكتوبة (الحبسة الحسية) بالاضافة إلى عجزجزئي في الكتابة.</a:t>
            </a:r>
            <a:endParaRPr lang="en-US" sz="1400" dirty="0"/>
          </a:p>
        </p:txBody>
      </p:sp>
      <p:sp>
        <p:nvSpPr>
          <p:cNvPr id="10" name="Text 7"/>
          <p:cNvSpPr/>
          <p:nvPr/>
        </p:nvSpPr>
        <p:spPr>
          <a:xfrm>
            <a:off x="6579513" y="6687503"/>
            <a:ext cx="7419499" cy="875824"/>
          </a:xfrm>
          <a:prstGeom prst="rect">
            <a:avLst/>
          </a:prstGeom>
          <a:noFill/>
          <a:ln/>
        </p:spPr>
        <p:txBody>
          <a:bodyPr wrap="squar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الأفاريا النسيانية :</a:t>
            </a:r>
            <a:r>
              <a:rPr lang="en-US" sz="1400" dirty="0">
                <a:solidFill>
                  <a:srgbClr val="443728"/>
                </a:solidFill>
                <a:latin typeface="Open Sans" pitchFamily="34" charset="0"/>
                <a:ea typeface="Open Sans" pitchFamily="34" charset="-122"/>
                <a:cs typeface="Open Sans" pitchFamily="34" charset="-120"/>
              </a:rPr>
              <a:t> تظهر هذه الحالة المرضية في عجز المصاب عن تسمية الأشياء الموجودة في واقع الخبرة الحسية ، فإذا أومأنا إلى شيئ ما وطلب من المصاب .. تسميته هنا يلتزم المريض بالصمت ويصعب عليه إيجاد الإسم المناسب لذلك الشيء أو يعسر عن ذكر الأسماء بغير المألوفة لديه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710571"/>
            <a:ext cx="13042821" cy="1088708"/>
          </a:xfrm>
          <a:prstGeom prst="rect">
            <a:avLst/>
          </a:prstGeom>
          <a:noFill/>
          <a:ln/>
        </p:spPr>
        <p:txBody>
          <a:bodyPr wrap="square" lIns="0" tIns="0" rIns="0" bIns="0" rtlCol="0" anchor="t"/>
          <a:lstStyle/>
          <a:p>
            <a:pPr marL="0" indent="0" algn="r">
              <a:lnSpc>
                <a:spcPts val="2850"/>
              </a:lnSpc>
              <a:buNone/>
            </a:pPr>
            <a:r>
              <a:rPr lang="en-US" sz="1750" b="1" u="sng" dirty="0">
                <a:solidFill>
                  <a:srgbClr val="443728"/>
                </a:solidFill>
                <a:latin typeface="Open Sans" pitchFamily="34" charset="0"/>
                <a:ea typeface="Open Sans" pitchFamily="34" charset="-122"/>
                <a:cs typeface="Open Sans" pitchFamily="34" charset="-120"/>
              </a:rPr>
              <a:t>الأفازيا الكتابية :</a:t>
            </a:r>
            <a:r>
              <a:rPr lang="en-US" sz="1750" dirty="0">
                <a:solidFill>
                  <a:srgbClr val="443728"/>
                </a:solidFill>
                <a:latin typeface="Open Sans" pitchFamily="34" charset="0"/>
                <a:ea typeface="Open Sans" pitchFamily="34" charset="-122"/>
                <a:cs typeface="Open Sans" pitchFamily="34" charset="-120"/>
              </a:rPr>
              <a:t> يعرف هذا النوع لدى الدارسين للعوائق التي تعيق الكلام المنطوق والمكتوب ، وهو فقدان القدرة على التعبير بالكتابة، وتكون هذه الحالة مصحوبة عادة الشكل في الذراع اليمنى . وعلى الرغم من سلامة الذراع اليسرى فإن المصاب بهذه العائق يتعذر عليه أن يكتب الحالة مصحوبة . أن يكتب لها ولهذا المرض أعراض منها أخطاء فادحة في الإملاء و كثرة التشطيب ....</a:t>
            </a:r>
            <a:endParaRPr lang="en-US" sz="1750" dirty="0"/>
          </a:p>
        </p:txBody>
      </p:sp>
      <p:sp>
        <p:nvSpPr>
          <p:cNvPr id="3" name="Text 1"/>
          <p:cNvSpPr/>
          <p:nvPr/>
        </p:nvSpPr>
        <p:spPr>
          <a:xfrm>
            <a:off x="793790" y="3054429"/>
            <a:ext cx="13042821" cy="362903"/>
          </a:xfrm>
          <a:prstGeom prst="rect">
            <a:avLst/>
          </a:prstGeom>
          <a:noFill/>
          <a:ln/>
        </p:spPr>
        <p:txBody>
          <a:bodyPr wrap="none" lIns="0" tIns="0" rIns="0" bIns="0" rtlCol="0" anchor="t"/>
          <a:lstStyle/>
          <a:p>
            <a:pPr marL="0" indent="0" algn="r">
              <a:lnSpc>
                <a:spcPts val="2850"/>
              </a:lnSpc>
              <a:buNone/>
            </a:pPr>
            <a:r>
              <a:rPr lang="en-US" sz="1750" b="1" u="sng" dirty="0">
                <a:solidFill>
                  <a:srgbClr val="443728"/>
                </a:solidFill>
                <a:latin typeface="Open Sans" pitchFamily="34" charset="0"/>
                <a:ea typeface="Open Sans" pitchFamily="34" charset="-122"/>
                <a:cs typeface="Open Sans" pitchFamily="34" charset="-120"/>
              </a:rPr>
              <a:t>المطلب الثاني :</a:t>
            </a:r>
            <a:r>
              <a:rPr lang="en-US" sz="1750" dirty="0">
                <a:solidFill>
                  <a:srgbClr val="443728"/>
                </a:solidFill>
                <a:latin typeface="Open Sans" pitchFamily="34" charset="0"/>
                <a:ea typeface="Open Sans" pitchFamily="34" charset="-122"/>
                <a:cs typeface="Open Sans" pitchFamily="34" charset="-120"/>
              </a:rPr>
              <a:t> التلعثم وأنواعه</a:t>
            </a:r>
            <a:endParaRPr lang="en-US" sz="1750" dirty="0"/>
          </a:p>
        </p:txBody>
      </p:sp>
      <p:sp>
        <p:nvSpPr>
          <p:cNvPr id="4" name="Text 2"/>
          <p:cNvSpPr/>
          <p:nvPr/>
        </p:nvSpPr>
        <p:spPr>
          <a:xfrm>
            <a:off x="793790" y="3672483"/>
            <a:ext cx="13042821" cy="1088708"/>
          </a:xfrm>
          <a:prstGeom prst="rect">
            <a:avLst/>
          </a:prstGeom>
          <a:noFill/>
          <a:ln/>
        </p:spPr>
        <p:txBody>
          <a:bodyPr wrap="square" lIns="0" tIns="0" rIns="0" bIns="0" rtlCol="0" anchor="t"/>
          <a:lstStyle/>
          <a:p>
            <a:pPr marL="0" indent="0" algn="r">
              <a:lnSpc>
                <a:spcPts val="2850"/>
              </a:lnSpc>
              <a:buNone/>
            </a:pPr>
            <a:r>
              <a:rPr lang="en-US" sz="1750" dirty="0">
                <a:solidFill>
                  <a:srgbClr val="443728"/>
                </a:solidFill>
                <a:latin typeface="Open Sans" pitchFamily="34" charset="0"/>
                <a:ea typeface="Open Sans" pitchFamily="34" charset="-122"/>
                <a:cs typeface="Open Sans" pitchFamily="34" charset="-120"/>
              </a:rPr>
              <a:t>. </a:t>
            </a:r>
            <a:r>
              <a:rPr lang="en-US" sz="1750" b="1" u="sng" dirty="0">
                <a:solidFill>
                  <a:srgbClr val="443728"/>
                </a:solidFill>
                <a:latin typeface="Open Sans" pitchFamily="34" charset="0"/>
                <a:ea typeface="Open Sans" pitchFamily="34" charset="-122"/>
                <a:cs typeface="Open Sans" pitchFamily="34" charset="-120"/>
              </a:rPr>
              <a:t>مفهومه </a:t>
            </a:r>
            <a:r>
              <a:rPr lang="en-US" sz="1750" dirty="0">
                <a:solidFill>
                  <a:srgbClr val="443728"/>
                </a:solidFill>
                <a:latin typeface="Open Sans" pitchFamily="34" charset="0"/>
                <a:ea typeface="Open Sans" pitchFamily="34" charset="-122"/>
                <a:cs typeface="Open Sans" pitchFamily="34" charset="-120"/>
              </a:rPr>
              <a:t>: هو نقص الطاقة اللفظية أو التعبيرية ويظهر في درجات متفاوتة من الاضطرابات في إيقاع الحديث العادي وفي الكلمات بحيث تأتي في نهاية الكلمة متأخرة عن بداتها ومنفصلة عنها وقد تظهر في شكل تكرار الأصوات و مقاطع أو أجزاء من الجملة أي أن التلعثم هو إضطراب يصيب  طلاقة الكلام المرسل ، اما مع محمد نحاس فيعرفه بأنه اضطراب الطلاقة اللفضية ومعدل سرعة الكلام</a:t>
            </a:r>
            <a:endParaRPr lang="en-US" sz="1750" dirty="0"/>
          </a:p>
        </p:txBody>
      </p:sp>
      <p:sp>
        <p:nvSpPr>
          <p:cNvPr id="5" name="Text 3"/>
          <p:cNvSpPr/>
          <p:nvPr/>
        </p:nvSpPr>
        <p:spPr>
          <a:xfrm>
            <a:off x="793790" y="5016341"/>
            <a:ext cx="13042821" cy="362903"/>
          </a:xfrm>
          <a:prstGeom prst="rect">
            <a:avLst/>
          </a:prstGeom>
          <a:noFill/>
          <a:ln/>
        </p:spPr>
        <p:txBody>
          <a:bodyPr wrap="none" lIns="0" tIns="0" rIns="0" bIns="0" rtlCol="0" anchor="t"/>
          <a:lstStyle/>
          <a:p>
            <a:pPr marL="0" indent="0" algn="r">
              <a:lnSpc>
                <a:spcPts val="2850"/>
              </a:lnSpc>
              <a:buNone/>
            </a:pPr>
            <a:r>
              <a:rPr lang="en-US" sz="1750" dirty="0">
                <a:solidFill>
                  <a:srgbClr val="443728"/>
                </a:solidFill>
                <a:latin typeface="Open Sans" pitchFamily="34" charset="0"/>
                <a:ea typeface="Open Sans" pitchFamily="34" charset="-122"/>
                <a:cs typeface="Open Sans" pitchFamily="34" charset="-120"/>
              </a:rPr>
              <a:t>: </a:t>
            </a:r>
            <a:r>
              <a:rPr lang="en-US" sz="1750" b="1" u="sng" dirty="0">
                <a:solidFill>
                  <a:srgbClr val="443728"/>
                </a:solidFill>
                <a:latin typeface="Open Sans" pitchFamily="34" charset="0"/>
                <a:ea typeface="Open Sans" pitchFamily="34" charset="-122"/>
                <a:cs typeface="Open Sans" pitchFamily="34" charset="-120"/>
              </a:rPr>
              <a:t>أنواعه</a:t>
            </a:r>
            <a:endParaRPr lang="en-US" sz="1750" dirty="0"/>
          </a:p>
        </p:txBody>
      </p:sp>
      <p:sp>
        <p:nvSpPr>
          <p:cNvPr id="6" name="Text 4"/>
          <p:cNvSpPr/>
          <p:nvPr/>
        </p:nvSpPr>
        <p:spPr>
          <a:xfrm>
            <a:off x="793790" y="5634395"/>
            <a:ext cx="13042821" cy="1088708"/>
          </a:xfrm>
          <a:prstGeom prst="rect">
            <a:avLst/>
          </a:prstGeom>
          <a:noFill/>
          <a:ln/>
        </p:spPr>
        <p:txBody>
          <a:bodyPr wrap="square" lIns="0" tIns="0" rIns="0" bIns="0" rtlCol="0" anchor="t"/>
          <a:lstStyle/>
          <a:p>
            <a:pPr marL="0" indent="0" algn="r">
              <a:lnSpc>
                <a:spcPts val="2850"/>
              </a:lnSpc>
              <a:buNone/>
            </a:pPr>
            <a:r>
              <a:rPr lang="en-US" sz="1750" b="1" u="sng" dirty="0">
                <a:solidFill>
                  <a:srgbClr val="443728"/>
                </a:solidFill>
                <a:latin typeface="Open Sans" pitchFamily="34" charset="0"/>
                <a:ea typeface="Open Sans" pitchFamily="34" charset="-122"/>
                <a:cs typeface="Open Sans" pitchFamily="34" charset="-120"/>
              </a:rPr>
              <a:t>التلعثم التشنجي </a:t>
            </a:r>
            <a:r>
              <a:rPr lang="en-US" sz="1750" dirty="0">
                <a:solidFill>
                  <a:srgbClr val="443728"/>
                </a:solidFill>
                <a:latin typeface="Open Sans" pitchFamily="34" charset="0"/>
                <a:ea typeface="Open Sans" pitchFamily="34" charset="-122"/>
                <a:cs typeface="Open Sans" pitchFamily="34" charset="-120"/>
              </a:rPr>
              <a:t>: يعد من أشد أشكال التلعثم حيث يتوقف المصاب عن الكلام بشكل لا إرادي ومفاجئ ، ويؤدي ذلك إلى حبسة في الكلام قد تطول أو تقصر . ويظهر التوقف واضح عند البدأ في الإجابة عن بعض الاستفسارات حتى يعتقد أنه يعرف عن الإجابة بشكل نهائي ، وغالبا ما يستمر مع تطور العمر ولكنه لا يصل إلى حدود الخرس.</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019538"/>
            <a:ext cx="13042821" cy="725805"/>
          </a:xfrm>
          <a:prstGeom prst="rect">
            <a:avLst/>
          </a:prstGeom>
          <a:noFill/>
          <a:ln/>
        </p:spPr>
        <p:txBody>
          <a:bodyPr wrap="square" lIns="0" tIns="0" rIns="0" bIns="0" rtlCol="0" anchor="t"/>
          <a:lstStyle/>
          <a:p>
            <a:pPr marL="0" indent="0" algn="r">
              <a:lnSpc>
                <a:spcPts val="2850"/>
              </a:lnSpc>
              <a:buNone/>
            </a:pPr>
            <a:r>
              <a:rPr lang="en-US" sz="1750" b="1" dirty="0">
                <a:solidFill>
                  <a:srgbClr val="443728"/>
                </a:solidFill>
                <a:latin typeface="Open Sans" pitchFamily="34" charset="0"/>
                <a:ea typeface="Open Sans" pitchFamily="34" charset="-122"/>
                <a:cs typeface="Open Sans" pitchFamily="34" charset="-120"/>
              </a:rPr>
              <a:t>التوقف و صدها عند البدء في الا جابة من بعض اية الكلام لا إرادي ومفاجن ويؤدي ذلك إلى حسنة في الكلام قد تخول أو تقصر ويظهر الاستفسارات حتى يعتقد أنه يعرف من تو الا ما به مشكل نهائي، وغالبا ما يستمر مع تطور العمر والله لا يصل إلى حدود الخرس .</a:t>
            </a:r>
            <a:endParaRPr lang="en-US" sz="1750" dirty="0"/>
          </a:p>
        </p:txBody>
      </p:sp>
      <p:sp>
        <p:nvSpPr>
          <p:cNvPr id="3" name="Text 1"/>
          <p:cNvSpPr/>
          <p:nvPr/>
        </p:nvSpPr>
        <p:spPr>
          <a:xfrm>
            <a:off x="793790" y="3000494"/>
            <a:ext cx="13042821" cy="1814513"/>
          </a:xfrm>
          <a:prstGeom prst="rect">
            <a:avLst/>
          </a:prstGeom>
          <a:noFill/>
          <a:ln/>
        </p:spPr>
        <p:txBody>
          <a:bodyPr wrap="square" lIns="0" tIns="0" rIns="0" bIns="0" rtlCol="0" anchor="t"/>
          <a:lstStyle/>
          <a:p>
            <a:pPr marL="0" indent="0" algn="r">
              <a:lnSpc>
                <a:spcPts val="2850"/>
              </a:lnSpc>
              <a:buNone/>
            </a:pPr>
            <a:r>
              <a:rPr lang="en-US" sz="1750" b="1" u="sng" dirty="0">
                <a:solidFill>
                  <a:srgbClr val="443728"/>
                </a:solidFill>
                <a:latin typeface="Open Sans" pitchFamily="34" charset="0"/>
                <a:ea typeface="Open Sans" pitchFamily="34" charset="-122"/>
                <a:cs typeface="Open Sans" pitchFamily="34" charset="-120"/>
              </a:rPr>
              <a:t>التلعثم الاهتزازي :</a:t>
            </a:r>
            <a:r>
              <a:rPr lang="en-US" sz="1750" dirty="0">
                <a:solidFill>
                  <a:srgbClr val="443728"/>
                </a:solidFill>
                <a:latin typeface="Open Sans" pitchFamily="34" charset="0"/>
                <a:ea typeface="Open Sans" pitchFamily="34" charset="-122"/>
                <a:cs typeface="Open Sans" pitchFamily="34" charset="-120"/>
              </a:rPr>
              <a:t> يتمثل في تكرار بعض العود عاد المقاطع الصوتية أو إمارتها بصورة عضوية لا إرادية ويظهر هذا هذا التكرار واضح في ام وعند أول حرف من الكلمة أو عد أو كلمة من الحملة ويزداد التعلثم الاهتزازي : يتمثل في تكرار بعض الحروف والمقاطع الصوتية أو إعادتها بصورة عضوية لا إرادية ويظهر هذا التكرار واضح في بداية الكلام وعند أول حرف من الكلمة أو عند أول كلمة من الجملة ويزدا التلعثم الاهتزازي حدة بسبب الانفعال أو التحدث أمام الغرباء ويكثر ظهوره في فترتين من العمر من عامين إلى ثلاث سنوات ، ومن ست سنوات إلى ما فوقو وهما الفترات الحرجتان في تطور الكلام لدى الطفل .</a:t>
            </a:r>
            <a:endParaRPr lang="en-US" sz="1750" dirty="0"/>
          </a:p>
        </p:txBody>
      </p:sp>
      <p:sp>
        <p:nvSpPr>
          <p:cNvPr id="4" name="Text 2"/>
          <p:cNvSpPr/>
          <p:nvPr/>
        </p:nvSpPr>
        <p:spPr>
          <a:xfrm>
            <a:off x="793790" y="5070158"/>
            <a:ext cx="13042821" cy="362903"/>
          </a:xfrm>
          <a:prstGeom prst="rect">
            <a:avLst/>
          </a:prstGeom>
          <a:noFill/>
          <a:ln/>
        </p:spPr>
        <p:txBody>
          <a:bodyPr wrap="none" lIns="0" tIns="0" rIns="0" bIns="0" rtlCol="0" anchor="t"/>
          <a:lstStyle/>
          <a:p>
            <a:pPr marL="0" indent="0" algn="r">
              <a:lnSpc>
                <a:spcPts val="2850"/>
              </a:lnSpc>
              <a:buNone/>
            </a:pPr>
            <a:r>
              <a:rPr lang="en-US" sz="1750" b="1" u="sng" dirty="0">
                <a:solidFill>
                  <a:srgbClr val="443728"/>
                </a:solidFill>
                <a:latin typeface="Open Sans" pitchFamily="34" charset="0"/>
                <a:ea typeface="Open Sans" pitchFamily="34" charset="-122"/>
                <a:cs typeface="Open Sans" pitchFamily="34" charset="-120"/>
              </a:rPr>
              <a:t>المطلب الثالثاً: التأتأة وأنواعها .</a:t>
            </a:r>
            <a:endParaRPr lang="en-US" sz="1750" dirty="0"/>
          </a:p>
        </p:txBody>
      </p:sp>
      <p:sp>
        <p:nvSpPr>
          <p:cNvPr id="5" name="Text 3"/>
          <p:cNvSpPr/>
          <p:nvPr/>
        </p:nvSpPr>
        <p:spPr>
          <a:xfrm>
            <a:off x="793790" y="5688211"/>
            <a:ext cx="13042821" cy="725805"/>
          </a:xfrm>
          <a:prstGeom prst="rect">
            <a:avLst/>
          </a:prstGeom>
          <a:noFill/>
          <a:ln/>
        </p:spPr>
        <p:txBody>
          <a:bodyPr wrap="square" lIns="0" tIns="0" rIns="0" bIns="0" rtlCol="0" anchor="t"/>
          <a:lstStyle/>
          <a:p>
            <a:pPr marL="0" indent="0" algn="r">
              <a:lnSpc>
                <a:spcPts val="2850"/>
              </a:lnSpc>
              <a:buNone/>
            </a:pPr>
            <a:r>
              <a:rPr lang="en-US" sz="1750" b="1" u="sng" dirty="0">
                <a:solidFill>
                  <a:srgbClr val="443728"/>
                </a:solidFill>
                <a:latin typeface="Open Sans" pitchFamily="34" charset="0"/>
                <a:ea typeface="Open Sans" pitchFamily="34" charset="-122"/>
                <a:cs typeface="Open Sans" pitchFamily="34" charset="-120"/>
              </a:rPr>
              <a:t>مفهومها</a:t>
            </a:r>
            <a:r>
              <a:rPr lang="en-US" sz="1750" dirty="0">
                <a:solidFill>
                  <a:srgbClr val="443728"/>
                </a:solidFill>
                <a:latin typeface="Open Sans" pitchFamily="34" charset="0"/>
                <a:ea typeface="Open Sans" pitchFamily="34" charset="-122"/>
                <a:cs typeface="Open Sans" pitchFamily="34" charset="-120"/>
              </a:rPr>
              <a:t>: يعرفها ونجيت على أنها ممزقات متكررة في طلاقة التعبير اللفظي وقد عرفها آخرون بأنها عدم الطلاقة في سيولة الكلام بشكل يلفت النظر كما يعسق التحدث مع الآخرين والتأتأة تكرار حرف أو مقطع بكشل لا إرادي .</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3503" y="1084540"/>
            <a:ext cx="4550807" cy="568762"/>
          </a:xfrm>
          <a:prstGeom prst="rect">
            <a:avLst/>
          </a:prstGeom>
          <a:noFill/>
          <a:ln/>
        </p:spPr>
        <p:txBody>
          <a:bodyPr wrap="none" lIns="0" tIns="0" rIns="0" bIns="0" rtlCol="0" anchor="t"/>
          <a:lstStyle/>
          <a:p>
            <a:pPr marL="0" indent="0">
              <a:lnSpc>
                <a:spcPts val="4450"/>
              </a:lnSpc>
              <a:buNone/>
            </a:pPr>
            <a:endParaRPr lang="en-US" sz="3550" dirty="0"/>
          </a:p>
        </p:txBody>
      </p:sp>
      <p:sp>
        <p:nvSpPr>
          <p:cNvPr id="4" name="Text 1"/>
          <p:cNvSpPr/>
          <p:nvPr/>
        </p:nvSpPr>
        <p:spPr>
          <a:xfrm>
            <a:off x="6123503" y="1926312"/>
            <a:ext cx="7869793" cy="291227"/>
          </a:xfrm>
          <a:prstGeom prst="rect">
            <a:avLst/>
          </a:prstGeom>
          <a:noFill/>
          <a:ln/>
        </p:spPr>
        <p:txBody>
          <a:bodyPr wrap="non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أنواعها</a:t>
            </a:r>
            <a:r>
              <a:rPr lang="en-US" sz="1400" dirty="0">
                <a:solidFill>
                  <a:srgbClr val="443728"/>
                </a:solidFill>
                <a:latin typeface="Open Sans" pitchFamily="34" charset="0"/>
                <a:ea typeface="Open Sans" pitchFamily="34" charset="-122"/>
                <a:cs typeface="Open Sans" pitchFamily="34" charset="-120"/>
              </a:rPr>
              <a:t>:</a:t>
            </a:r>
            <a:endParaRPr lang="en-US" sz="1400" dirty="0"/>
          </a:p>
        </p:txBody>
      </p:sp>
      <p:sp>
        <p:nvSpPr>
          <p:cNvPr id="5" name="Text 2"/>
          <p:cNvSpPr/>
          <p:nvPr/>
        </p:nvSpPr>
        <p:spPr>
          <a:xfrm>
            <a:off x="6123503" y="2422208"/>
            <a:ext cx="7869793" cy="582454"/>
          </a:xfrm>
          <a:prstGeom prst="rect">
            <a:avLst/>
          </a:prstGeom>
          <a:noFill/>
          <a:ln/>
        </p:spPr>
        <p:txBody>
          <a:bodyPr wrap="squar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التأتأة الإرتقائية: </a:t>
            </a:r>
            <a:r>
              <a:rPr lang="en-US" sz="1400" dirty="0">
                <a:solidFill>
                  <a:srgbClr val="443728"/>
                </a:solidFill>
                <a:latin typeface="Open Sans" pitchFamily="34" charset="0"/>
                <a:ea typeface="Open Sans" pitchFamily="34" charset="-122"/>
                <a:cs typeface="Open Sans" pitchFamily="34" charset="-120"/>
              </a:rPr>
              <a:t>وتكون عارضة عند الأطفال في مراحل ارتقائية وهي مؤقتة تظهر عادة بين عامين وأربعة سنوات وتستمر بضعة أشهر فقط</a:t>
            </a:r>
            <a:endParaRPr lang="en-US" sz="1400" dirty="0"/>
          </a:p>
        </p:txBody>
      </p:sp>
      <p:sp>
        <p:nvSpPr>
          <p:cNvPr id="6" name="Text 3"/>
          <p:cNvSpPr/>
          <p:nvPr/>
        </p:nvSpPr>
        <p:spPr>
          <a:xfrm>
            <a:off x="6123503" y="3209330"/>
            <a:ext cx="7869793" cy="582454"/>
          </a:xfrm>
          <a:prstGeom prst="rect">
            <a:avLst/>
          </a:prstGeom>
          <a:noFill/>
          <a:ln/>
        </p:spPr>
        <p:txBody>
          <a:bodyPr wrap="square" lIns="0" tIns="0" rIns="0" bIns="0" rtlCol="0" anchor="t"/>
          <a:lstStyle/>
          <a:p>
            <a:pPr marL="0" indent="0" algn="r">
              <a:lnSpc>
                <a:spcPts val="2250"/>
              </a:lnSpc>
              <a:buNone/>
            </a:pPr>
            <a:r>
              <a:rPr lang="en-US" sz="1400" dirty="0">
                <a:solidFill>
                  <a:srgbClr val="443728"/>
                </a:solidFill>
                <a:latin typeface="Open Sans" pitchFamily="34" charset="0"/>
                <a:ea typeface="Open Sans" pitchFamily="34" charset="-122"/>
                <a:cs typeface="Open Sans" pitchFamily="34" charset="-120"/>
              </a:rPr>
              <a:t>ا</a:t>
            </a:r>
            <a:r>
              <a:rPr lang="en-US" sz="1400" b="1" u="sng" dirty="0">
                <a:solidFill>
                  <a:srgbClr val="443728"/>
                </a:solidFill>
                <a:latin typeface="Open Sans" pitchFamily="34" charset="0"/>
                <a:ea typeface="Open Sans" pitchFamily="34" charset="-122"/>
                <a:cs typeface="Open Sans" pitchFamily="34" charset="-120"/>
              </a:rPr>
              <a:t>لتأتأة المعتدلة :</a:t>
            </a:r>
            <a:r>
              <a:rPr lang="en-US" sz="1400" dirty="0">
                <a:solidFill>
                  <a:srgbClr val="443728"/>
                </a:solidFill>
                <a:latin typeface="Open Sans" pitchFamily="34" charset="0"/>
                <a:ea typeface="Open Sans" pitchFamily="34" charset="-122"/>
                <a:cs typeface="Open Sans" pitchFamily="34" charset="-120"/>
              </a:rPr>
              <a:t> تبدأ من ست سنوات إلى ثمانية سنوات ، تستغرق من عامين إلى ثلاث سنوات . التأتأة الدائمة : تبدأ بين سن الثالثة والثامنة من العمر من العمر ، تستمر مدة طويلة إلا إذا عواجت بأسلوب فعال .</a:t>
            </a:r>
            <a:endParaRPr lang="en-US" sz="1400" dirty="0"/>
          </a:p>
        </p:txBody>
      </p:sp>
      <p:sp>
        <p:nvSpPr>
          <p:cNvPr id="7" name="Text 4"/>
          <p:cNvSpPr/>
          <p:nvPr/>
        </p:nvSpPr>
        <p:spPr>
          <a:xfrm>
            <a:off x="6123503" y="3996452"/>
            <a:ext cx="7869793" cy="291227"/>
          </a:xfrm>
          <a:prstGeom prst="rect">
            <a:avLst/>
          </a:prstGeom>
          <a:noFill/>
          <a:ln/>
        </p:spPr>
        <p:txBody>
          <a:bodyPr wrap="non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المطلب الرابع: اللثة وانواعها .</a:t>
            </a:r>
            <a:endParaRPr lang="en-US" sz="1400" dirty="0"/>
          </a:p>
        </p:txBody>
      </p:sp>
      <p:sp>
        <p:nvSpPr>
          <p:cNvPr id="8" name="Text 5"/>
          <p:cNvSpPr/>
          <p:nvPr/>
        </p:nvSpPr>
        <p:spPr>
          <a:xfrm>
            <a:off x="6123503" y="4492347"/>
            <a:ext cx="7869793" cy="873681"/>
          </a:xfrm>
          <a:prstGeom prst="rect">
            <a:avLst/>
          </a:prstGeom>
          <a:noFill/>
          <a:ln/>
        </p:spPr>
        <p:txBody>
          <a:bodyPr wrap="squar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مفهومها :</a:t>
            </a:r>
            <a:r>
              <a:rPr lang="en-US" sz="1400" b="1" dirty="0">
                <a:solidFill>
                  <a:srgbClr val="443728"/>
                </a:solidFill>
                <a:latin typeface="Open Sans" pitchFamily="34" charset="0"/>
                <a:ea typeface="Open Sans" pitchFamily="34" charset="-122"/>
                <a:cs typeface="Open Sans" pitchFamily="34" charset="-120"/>
              </a:rPr>
              <a:t> </a:t>
            </a:r>
            <a:r>
              <a:rPr lang="en-US" sz="1400" dirty="0">
                <a:solidFill>
                  <a:srgbClr val="443728"/>
                </a:solidFill>
                <a:latin typeface="Open Sans" pitchFamily="34" charset="0"/>
                <a:ea typeface="Open Sans" pitchFamily="34" charset="-122"/>
                <a:cs typeface="Open Sans" pitchFamily="34" charset="-120"/>
              </a:rPr>
              <a:t>في المدلول اللغوي تطرق إليها كل من ابن فارس حيث عرفها بقوله ؛ اللثغة في اللسان . في اللسان يقلب الراء غينا والسين ثاء ؛ بمعنى أخر اللثغة هي إستبدال حرف بحرف آخر . مثال: ساعة يقول ثاعة أو لكلمة كرة ، يقول ثورة .. ومراد ذلك عامل التقليد أو وجود تشوهات في الفم أو الأسنان بسبب عوامل نفسية أو اجتماعية .</a:t>
            </a:r>
            <a:endParaRPr lang="en-US" sz="1400" dirty="0"/>
          </a:p>
        </p:txBody>
      </p:sp>
      <p:sp>
        <p:nvSpPr>
          <p:cNvPr id="9" name="Text 6"/>
          <p:cNvSpPr/>
          <p:nvPr/>
        </p:nvSpPr>
        <p:spPr>
          <a:xfrm>
            <a:off x="6123503" y="5570696"/>
            <a:ext cx="7869793" cy="291227"/>
          </a:xfrm>
          <a:prstGeom prst="rect">
            <a:avLst/>
          </a:prstGeom>
          <a:noFill/>
          <a:ln/>
        </p:spPr>
        <p:txBody>
          <a:bodyPr wrap="non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 أنواعها</a:t>
            </a:r>
            <a:endParaRPr lang="en-US" sz="1400" dirty="0"/>
          </a:p>
        </p:txBody>
      </p:sp>
      <p:sp>
        <p:nvSpPr>
          <p:cNvPr id="10" name="Text 7"/>
          <p:cNvSpPr/>
          <p:nvPr/>
        </p:nvSpPr>
        <p:spPr>
          <a:xfrm>
            <a:off x="6123503" y="6066592"/>
            <a:ext cx="7869793" cy="291227"/>
          </a:xfrm>
          <a:prstGeom prst="rect">
            <a:avLst/>
          </a:prstGeom>
          <a:noFill/>
          <a:ln/>
        </p:spPr>
        <p:txBody>
          <a:bodyPr wrap="non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اللثغة المركزية :</a:t>
            </a:r>
            <a:r>
              <a:rPr lang="en-US" sz="1400" dirty="0">
                <a:solidFill>
                  <a:srgbClr val="443728"/>
                </a:solidFill>
                <a:latin typeface="Open Sans" pitchFamily="34" charset="0"/>
                <a:ea typeface="Open Sans" pitchFamily="34" charset="-122"/>
                <a:cs typeface="Open Sans" pitchFamily="34" charset="-120"/>
              </a:rPr>
              <a:t> وهي التي يقلب فيها صوين (السين والصاد إلى ثاء) مثال كلمة : سمير يقول بدلا منها ثمير.</a:t>
            </a:r>
            <a:endParaRPr lang="en-US" sz="1400" dirty="0"/>
          </a:p>
        </p:txBody>
      </p:sp>
      <p:sp>
        <p:nvSpPr>
          <p:cNvPr id="11" name="Text 8"/>
          <p:cNvSpPr/>
          <p:nvPr/>
        </p:nvSpPr>
        <p:spPr>
          <a:xfrm>
            <a:off x="6123503" y="6562487"/>
            <a:ext cx="7869793" cy="582454"/>
          </a:xfrm>
          <a:prstGeom prst="rect">
            <a:avLst/>
          </a:prstGeom>
          <a:noFill/>
          <a:ln/>
        </p:spPr>
        <p:txBody>
          <a:bodyPr wrap="squar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اللثغة الجانبية :</a:t>
            </a:r>
            <a:r>
              <a:rPr lang="en-US" sz="1400" dirty="0">
                <a:solidFill>
                  <a:srgbClr val="443728"/>
                </a:solidFill>
                <a:latin typeface="Open Sans" pitchFamily="34" charset="0"/>
                <a:ea typeface="Open Sans" pitchFamily="34" charset="-122"/>
                <a:cs typeface="Open Sans" pitchFamily="34" charset="-120"/>
              </a:rPr>
              <a:t> وهي التي يتم فيها تشويه الأصوات باخورج الهواء من أحد جانبي اللسان أو كليهما ، حيث يكون فيه إبدال الصوت أو صدفية تشويه في الكلمة فمثلا قد يكون الإبدال في بداية الكلمة أو وسطها أو آخرها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3347204" y="633055"/>
            <a:ext cx="5084921" cy="635556"/>
          </a:xfrm>
          <a:prstGeom prst="rect">
            <a:avLst/>
          </a:prstGeom>
          <a:noFill/>
          <a:ln/>
        </p:spPr>
        <p:txBody>
          <a:bodyPr wrap="none" lIns="0" tIns="0" rIns="0" bIns="0" rtlCol="0" anchor="t"/>
          <a:lstStyle/>
          <a:p>
            <a:pPr marL="0" indent="0" algn="r">
              <a:lnSpc>
                <a:spcPts val="5000"/>
              </a:lnSpc>
              <a:buNone/>
            </a:pPr>
            <a:r>
              <a:rPr lang="en-US" sz="4000" b="1" dirty="0">
                <a:solidFill>
                  <a:srgbClr val="443728"/>
                </a:solidFill>
                <a:latin typeface="Crimson Pro Bold" pitchFamily="34" charset="0"/>
                <a:ea typeface="Crimson Pro Bold" pitchFamily="34" charset="-122"/>
                <a:cs typeface="Crimson Pro Bold" pitchFamily="34" charset="-120"/>
              </a:rPr>
              <a:t>الاضطرابات الصوتية</a:t>
            </a:r>
            <a:endParaRPr lang="en-US" sz="4000" dirty="0"/>
          </a:p>
        </p:txBody>
      </p:sp>
      <p:sp>
        <p:nvSpPr>
          <p:cNvPr id="4" name="Text 1"/>
          <p:cNvSpPr/>
          <p:nvPr/>
        </p:nvSpPr>
        <p:spPr>
          <a:xfrm>
            <a:off x="711875" y="1573649"/>
            <a:ext cx="7720251" cy="325279"/>
          </a:xfrm>
          <a:prstGeom prst="rect">
            <a:avLst/>
          </a:prstGeom>
          <a:noFill/>
          <a:ln/>
        </p:spPr>
        <p:txBody>
          <a:bodyPr wrap="none" lIns="0" tIns="0" rIns="0" bIns="0" rtlCol="0" anchor="t"/>
          <a:lstStyle/>
          <a:p>
            <a:pPr marL="0" indent="0" algn="r">
              <a:lnSpc>
                <a:spcPts val="2550"/>
              </a:lnSpc>
              <a:buNone/>
            </a:pPr>
            <a:r>
              <a:rPr lang="en-US" sz="1600" b="1" u="sng" dirty="0">
                <a:solidFill>
                  <a:srgbClr val="443728"/>
                </a:solidFill>
                <a:latin typeface="Open Sans" pitchFamily="34" charset="0"/>
                <a:ea typeface="Open Sans" pitchFamily="34" charset="-122"/>
                <a:cs typeface="Open Sans" pitchFamily="34" charset="-120"/>
              </a:rPr>
              <a:t>المطلب الخامس : الخنق وأنواعه .</a:t>
            </a:r>
            <a:endParaRPr lang="en-US" sz="1600" dirty="0"/>
          </a:p>
        </p:txBody>
      </p:sp>
      <p:sp>
        <p:nvSpPr>
          <p:cNvPr id="5" name="Text 2"/>
          <p:cNvSpPr/>
          <p:nvPr/>
        </p:nvSpPr>
        <p:spPr>
          <a:xfrm>
            <a:off x="711875" y="2127647"/>
            <a:ext cx="7720251" cy="1951673"/>
          </a:xfrm>
          <a:prstGeom prst="rect">
            <a:avLst/>
          </a:prstGeom>
          <a:noFill/>
          <a:ln/>
        </p:spPr>
        <p:txBody>
          <a:bodyPr wrap="square" lIns="0" tIns="0" rIns="0" bIns="0" rtlCol="0" anchor="t"/>
          <a:lstStyle/>
          <a:p>
            <a:pPr marL="0" indent="0" algn="r">
              <a:lnSpc>
                <a:spcPts val="2550"/>
              </a:lnSpc>
              <a:buNone/>
            </a:pPr>
            <a:r>
              <a:rPr lang="en-US" sz="1600" b="1" u="sng" dirty="0">
                <a:solidFill>
                  <a:srgbClr val="443728"/>
                </a:solidFill>
                <a:latin typeface="Open Sans" pitchFamily="34" charset="0"/>
                <a:ea typeface="Open Sans" pitchFamily="34" charset="-122"/>
                <a:cs typeface="Open Sans" pitchFamily="34" charset="-120"/>
              </a:rPr>
              <a:t>مفهومه :</a:t>
            </a:r>
            <a:r>
              <a:rPr lang="en-US" sz="1600" dirty="0">
                <a:solidFill>
                  <a:srgbClr val="443728"/>
                </a:solidFill>
                <a:latin typeface="Open Sans" pitchFamily="34" charset="0"/>
                <a:ea typeface="Open Sans" pitchFamily="34" charset="-122"/>
                <a:cs typeface="Open Sans" pitchFamily="34" charset="-120"/>
              </a:rPr>
              <a:t> يعرّفه كمال الغزالي بأنه اضطراب في الرنين الأنفي بإضافة نغمات أنفية أثناء نطق أصوات ليس فيها الرنين في الأصوات التي تحتاج إليه ، ويحدث هذا الاضطراب بسبب إخراج الصوت عن طريق التجويف الأنفي ، بمعنى أن رنيم الأصوات يتم في الأنف والجيوب الأنفية دون استخدام المريض التجويف الفمي كما ينبغي، فالمريض في حالة الخنق يتميز نطقه بوجود رنين أنفي متميز ، وبمعنى أوضح الخمخة ؛ هي خلل صوتي حيث تسمع رنينا أنفيا يحدث نتيجة لعدم إغلاق سقف الحلق اللين أثناء الكلام ليمنع هروب الهواء إلى الأنف.</a:t>
            </a:r>
            <a:endParaRPr lang="en-US" sz="1600" dirty="0"/>
          </a:p>
        </p:txBody>
      </p:sp>
      <p:sp>
        <p:nvSpPr>
          <p:cNvPr id="6" name="Text 3"/>
          <p:cNvSpPr/>
          <p:nvPr/>
        </p:nvSpPr>
        <p:spPr>
          <a:xfrm>
            <a:off x="711875" y="4308038"/>
            <a:ext cx="7720251" cy="325279"/>
          </a:xfrm>
          <a:prstGeom prst="rect">
            <a:avLst/>
          </a:prstGeom>
          <a:noFill/>
          <a:ln/>
        </p:spPr>
        <p:txBody>
          <a:bodyPr wrap="none" lIns="0" tIns="0" rIns="0" bIns="0" rtlCol="0" anchor="t"/>
          <a:lstStyle/>
          <a:p>
            <a:pPr marL="0" indent="0" algn="r">
              <a:lnSpc>
                <a:spcPts val="2550"/>
              </a:lnSpc>
              <a:buNone/>
            </a:pPr>
            <a:r>
              <a:rPr lang="en-US" sz="1600" b="1" u="sng" dirty="0">
                <a:solidFill>
                  <a:srgbClr val="443728"/>
                </a:solidFill>
                <a:latin typeface="Open Sans" pitchFamily="34" charset="0"/>
                <a:ea typeface="Open Sans" pitchFamily="34" charset="-122"/>
                <a:cs typeface="Open Sans" pitchFamily="34" charset="-120"/>
              </a:rPr>
              <a:t>أنواعه:</a:t>
            </a:r>
            <a:endParaRPr lang="en-US" sz="1600" dirty="0"/>
          </a:p>
        </p:txBody>
      </p:sp>
      <p:sp>
        <p:nvSpPr>
          <p:cNvPr id="7" name="Text 4"/>
          <p:cNvSpPr/>
          <p:nvPr/>
        </p:nvSpPr>
        <p:spPr>
          <a:xfrm>
            <a:off x="711875" y="4862036"/>
            <a:ext cx="7720251" cy="1301115"/>
          </a:xfrm>
          <a:prstGeom prst="rect">
            <a:avLst/>
          </a:prstGeom>
          <a:noFill/>
          <a:ln/>
        </p:spPr>
        <p:txBody>
          <a:bodyPr wrap="square" lIns="0" tIns="0" rIns="0" bIns="0" rtlCol="0" anchor="t"/>
          <a:lstStyle/>
          <a:p>
            <a:pPr marL="0" indent="0" algn="r">
              <a:lnSpc>
                <a:spcPts val="2550"/>
              </a:lnSpc>
              <a:buNone/>
            </a:pPr>
            <a:r>
              <a:rPr lang="en-US" sz="1600" b="1" u="sng" dirty="0">
                <a:solidFill>
                  <a:srgbClr val="443728"/>
                </a:solidFill>
                <a:latin typeface="Open Sans" pitchFamily="34" charset="0"/>
                <a:ea typeface="Open Sans" pitchFamily="34" charset="-122"/>
                <a:cs typeface="Open Sans" pitchFamily="34" charset="-120"/>
              </a:rPr>
              <a:t>الخنق المفتوح :</a:t>
            </a:r>
            <a:r>
              <a:rPr lang="en-US" sz="1600" dirty="0">
                <a:solidFill>
                  <a:srgbClr val="443728"/>
                </a:solidFill>
                <a:latin typeface="Open Sans" pitchFamily="34" charset="0"/>
                <a:ea typeface="Open Sans" pitchFamily="34" charset="-122"/>
                <a:cs typeface="Open Sans" pitchFamily="34" charset="-120"/>
              </a:rPr>
              <a:t> حيث يقع الجيب الرئيسي في كفاءة الصمام الهوائي البلعومي مؤديا إلى اضطراب في خروج الأصوات العمية برنين أنفي واضع يؤدي إلى اضطراب السلوك العمية ، التي تعتمد على ضغط الهواء في الفم خلف نقطة الضيق لأن في هذه الحالة يتسرب الهواء إلى الأنف خلال هذا الصمام غير الكفء فيتدهور إخراج تلك الحروف العمية.</a:t>
            </a:r>
            <a:endParaRPr lang="en-US" sz="1600" dirty="0"/>
          </a:p>
        </p:txBody>
      </p:sp>
      <p:sp>
        <p:nvSpPr>
          <p:cNvPr id="8" name="Text 5"/>
          <p:cNvSpPr/>
          <p:nvPr/>
        </p:nvSpPr>
        <p:spPr>
          <a:xfrm>
            <a:off x="711875" y="6391870"/>
            <a:ext cx="7720251" cy="650558"/>
          </a:xfrm>
          <a:prstGeom prst="rect">
            <a:avLst/>
          </a:prstGeom>
          <a:noFill/>
          <a:ln/>
        </p:spPr>
        <p:txBody>
          <a:bodyPr wrap="square" lIns="0" tIns="0" rIns="0" bIns="0" rtlCol="0" anchor="t"/>
          <a:lstStyle/>
          <a:p>
            <a:pPr marL="0" indent="0" algn="r">
              <a:lnSpc>
                <a:spcPts val="2550"/>
              </a:lnSpc>
              <a:buNone/>
            </a:pPr>
            <a:r>
              <a:rPr lang="en-US" sz="1600" b="1" u="sng" dirty="0">
                <a:solidFill>
                  <a:srgbClr val="443728"/>
                </a:solidFill>
                <a:latin typeface="Open Sans" pitchFamily="34" charset="0"/>
                <a:ea typeface="Open Sans" pitchFamily="34" charset="-122"/>
                <a:cs typeface="Open Sans" pitchFamily="34" charset="-120"/>
              </a:rPr>
              <a:t>الخنق النطقي :</a:t>
            </a:r>
            <a:r>
              <a:rPr lang="en-US" sz="1600" dirty="0">
                <a:solidFill>
                  <a:srgbClr val="443728"/>
                </a:solidFill>
                <a:latin typeface="Open Sans" pitchFamily="34" charset="0"/>
                <a:ea typeface="Open Sans" pitchFamily="34" charset="-122"/>
                <a:cs typeface="Open Sans" pitchFamily="34" charset="-120"/>
              </a:rPr>
              <a:t> حيث لا ترن الأصوات الأنفية كما هو مفروض في التجويف الأنفي وملحقاته ، وذلك ما يكون غالبا نتيجة أمراض الجنوب الأنفية وغيرها من الالتهابات .</a:t>
            </a:r>
            <a:endParaRPr lang="en-US" sz="1600" dirty="0"/>
          </a:p>
        </p:txBody>
      </p:sp>
      <p:sp>
        <p:nvSpPr>
          <p:cNvPr id="9" name="Text 6"/>
          <p:cNvSpPr/>
          <p:nvPr/>
        </p:nvSpPr>
        <p:spPr>
          <a:xfrm>
            <a:off x="711875" y="7271147"/>
            <a:ext cx="7720251" cy="325279"/>
          </a:xfrm>
          <a:prstGeom prst="rect">
            <a:avLst/>
          </a:prstGeom>
          <a:noFill/>
          <a:ln/>
        </p:spPr>
        <p:txBody>
          <a:bodyPr wrap="none" lIns="0" tIns="0" rIns="0" bIns="0" rtlCol="0" anchor="t"/>
          <a:lstStyle/>
          <a:p>
            <a:pPr marL="0" indent="0" algn="r">
              <a:lnSpc>
                <a:spcPts val="2550"/>
              </a:lnSpc>
              <a:buNone/>
            </a:pPr>
            <a:r>
              <a:rPr lang="en-US" sz="1600" b="1" u="sng" dirty="0">
                <a:solidFill>
                  <a:srgbClr val="443728"/>
                </a:solidFill>
                <a:latin typeface="Open Sans" pitchFamily="34" charset="0"/>
                <a:ea typeface="Open Sans" pitchFamily="34" charset="-122"/>
                <a:cs typeface="Open Sans" pitchFamily="34" charset="-120"/>
              </a:rPr>
              <a:t>الخنق المزدوج :</a:t>
            </a:r>
            <a:r>
              <a:rPr lang="en-US" sz="1600" dirty="0">
                <a:solidFill>
                  <a:srgbClr val="443728"/>
                </a:solidFill>
                <a:latin typeface="Open Sans" pitchFamily="34" charset="0"/>
                <a:ea typeface="Open Sans" pitchFamily="34" charset="-122"/>
                <a:cs typeface="Open Sans" pitchFamily="34" charset="-120"/>
              </a:rPr>
              <a:t> وهو الذي يحدث نتيجة وجود مسببات لكلا النوعين النطقي والمفتوح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2780</Words>
  <Application>Microsoft Office PowerPoint</Application>
  <PresentationFormat>Personnalisé</PresentationFormat>
  <Paragraphs>127</Paragraphs>
  <Slides>13</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Crimson Pro Bold</vt:lpstr>
      <vt:lpstr>Calibri</vt:lpstr>
      <vt:lpstr>Open Sans</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asus</cp:lastModifiedBy>
  <cp:revision>3</cp:revision>
  <dcterms:created xsi:type="dcterms:W3CDTF">2024-11-23T07:11:52Z</dcterms:created>
  <dcterms:modified xsi:type="dcterms:W3CDTF">2024-11-23T07:24:45Z</dcterms:modified>
</cp:coreProperties>
</file>