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4" r:id="rId3"/>
    <p:sldId id="256" r:id="rId4"/>
    <p:sldId id="257" r:id="rId5"/>
    <p:sldId id="258" r:id="rId6"/>
    <p:sldId id="259" r:id="rId7"/>
    <p:sldId id="260" r:id="rId8"/>
    <p:sldId id="262" r:id="rId9"/>
    <p:sldId id="263" r:id="rId10"/>
    <p:sldId id="264" r:id="rId11"/>
    <p:sldId id="271" r:id="rId12"/>
    <p:sldId id="265" r:id="rId13"/>
    <p:sldId id="266" r:id="rId14"/>
    <p:sldId id="267" r:id="rId15"/>
    <p:sldId id="272" r:id="rId16"/>
    <p:sldId id="269" r:id="rId17"/>
    <p:sldId id="273" r:id="rId18"/>
    <p:sldId id="270"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155A47-F747-4D84-99F3-D9238C70B964}" type="doc">
      <dgm:prSet loTypeId="urn:microsoft.com/office/officeart/2005/8/layout/default" loCatId="list" qsTypeId="urn:microsoft.com/office/officeart/2005/8/quickstyle/simple1" qsCatId="simple" csTypeId="urn:microsoft.com/office/officeart/2005/8/colors/accent3_5" csCatId="accent3" phldr="1"/>
      <dgm:spPr/>
      <dgm:t>
        <a:bodyPr/>
        <a:lstStyle/>
        <a:p>
          <a:endParaRPr lang="fr-FR"/>
        </a:p>
      </dgm:t>
    </dgm:pt>
    <dgm:pt modelId="{7484059A-6895-44B7-BF2C-98A19ACCA43A}">
      <dgm:prSet phldrT="[Text]" custT="1"/>
      <dgm:spPr/>
      <dgm:t>
        <a:bodyPr/>
        <a:lstStyle/>
        <a:p>
          <a:r>
            <a:rPr lang="ar-DZ" sz="4000" dirty="0" smtClean="0">
              <a:solidFill>
                <a:schemeClr val="tx1"/>
              </a:solidFill>
            </a:rPr>
            <a:t>التأتأة</a:t>
          </a:r>
          <a:endParaRPr lang="fr-FR" sz="4000" dirty="0">
            <a:solidFill>
              <a:schemeClr val="tx1"/>
            </a:solidFill>
          </a:endParaRPr>
        </a:p>
      </dgm:t>
    </dgm:pt>
    <dgm:pt modelId="{14D601CB-7531-4C63-9FEF-F620FEB9E8F8}" type="parTrans" cxnId="{0E262972-AFD1-4751-9C32-359251F35829}">
      <dgm:prSet/>
      <dgm:spPr/>
      <dgm:t>
        <a:bodyPr/>
        <a:lstStyle/>
        <a:p>
          <a:endParaRPr lang="fr-FR"/>
        </a:p>
      </dgm:t>
    </dgm:pt>
    <dgm:pt modelId="{8D789651-1645-4117-977D-E0A977E9D34C}" type="sibTrans" cxnId="{0E262972-AFD1-4751-9C32-359251F35829}">
      <dgm:prSet/>
      <dgm:spPr/>
      <dgm:t>
        <a:bodyPr/>
        <a:lstStyle/>
        <a:p>
          <a:endParaRPr lang="fr-FR"/>
        </a:p>
      </dgm:t>
    </dgm:pt>
    <dgm:pt modelId="{793E2BCA-054C-4062-99C5-ABA8B00F565D}">
      <dgm:prSet phldrT="[Text]" custT="1"/>
      <dgm:spPr/>
      <dgm:t>
        <a:bodyPr/>
        <a:lstStyle/>
        <a:p>
          <a:r>
            <a:rPr lang="ar-DZ" sz="3600" dirty="0" smtClean="0">
              <a:solidFill>
                <a:schemeClr val="tx1"/>
              </a:solidFill>
            </a:rPr>
            <a:t>الخنخنة</a:t>
          </a:r>
          <a:endParaRPr lang="fr-FR" sz="3600" dirty="0">
            <a:solidFill>
              <a:schemeClr val="tx1"/>
            </a:solidFill>
          </a:endParaRPr>
        </a:p>
      </dgm:t>
    </dgm:pt>
    <dgm:pt modelId="{2EE66547-523C-4E0B-91E0-EA1BC74EB3D4}" type="parTrans" cxnId="{E28607C3-54B4-41A9-8EF5-8AC6E5F1248B}">
      <dgm:prSet/>
      <dgm:spPr/>
      <dgm:t>
        <a:bodyPr/>
        <a:lstStyle/>
        <a:p>
          <a:endParaRPr lang="fr-FR"/>
        </a:p>
      </dgm:t>
    </dgm:pt>
    <dgm:pt modelId="{2AF03195-284A-40D1-86BB-06D20D28D2EB}" type="sibTrans" cxnId="{E28607C3-54B4-41A9-8EF5-8AC6E5F1248B}">
      <dgm:prSet/>
      <dgm:spPr/>
      <dgm:t>
        <a:bodyPr/>
        <a:lstStyle/>
        <a:p>
          <a:endParaRPr lang="fr-FR"/>
        </a:p>
      </dgm:t>
    </dgm:pt>
    <dgm:pt modelId="{D4F0F278-31CC-4DB8-A121-384AAC5FABC5}">
      <dgm:prSet phldrT="[Text]" custT="1"/>
      <dgm:spPr/>
      <dgm:t>
        <a:bodyPr/>
        <a:lstStyle/>
        <a:p>
          <a:r>
            <a:rPr lang="ar-DZ" sz="3600" dirty="0" smtClean="0">
              <a:solidFill>
                <a:schemeClr val="tx1"/>
              </a:solidFill>
            </a:rPr>
            <a:t>التختخة</a:t>
          </a:r>
          <a:endParaRPr lang="fr-FR" sz="3600" dirty="0">
            <a:solidFill>
              <a:schemeClr val="tx1"/>
            </a:solidFill>
          </a:endParaRPr>
        </a:p>
      </dgm:t>
    </dgm:pt>
    <dgm:pt modelId="{EBA2D707-5536-4579-94C3-001CF6BB1111}" type="parTrans" cxnId="{213B8175-173D-484F-AE18-BFA58FE683B0}">
      <dgm:prSet/>
      <dgm:spPr/>
      <dgm:t>
        <a:bodyPr/>
        <a:lstStyle/>
        <a:p>
          <a:endParaRPr lang="fr-FR"/>
        </a:p>
      </dgm:t>
    </dgm:pt>
    <dgm:pt modelId="{43C6B5B7-B2FA-4776-82DB-D91558C29B92}" type="sibTrans" cxnId="{213B8175-173D-484F-AE18-BFA58FE683B0}">
      <dgm:prSet/>
      <dgm:spPr/>
      <dgm:t>
        <a:bodyPr/>
        <a:lstStyle/>
        <a:p>
          <a:endParaRPr lang="fr-FR"/>
        </a:p>
      </dgm:t>
    </dgm:pt>
    <dgm:pt modelId="{53FEC4D7-1D99-44CB-B2A5-7ECFD54CD0D0}">
      <dgm:prSet phldrT="[Text]" custT="1"/>
      <dgm:spPr/>
      <dgm:t>
        <a:bodyPr/>
        <a:lstStyle/>
        <a:p>
          <a:r>
            <a:rPr lang="ar-DZ" sz="4000" dirty="0" smtClean="0">
              <a:solidFill>
                <a:schemeClr val="tx1"/>
              </a:solidFill>
            </a:rPr>
            <a:t>اللثغـــة</a:t>
          </a:r>
          <a:endParaRPr lang="fr-FR" sz="4000" dirty="0">
            <a:solidFill>
              <a:schemeClr val="tx1"/>
            </a:solidFill>
          </a:endParaRPr>
        </a:p>
      </dgm:t>
    </dgm:pt>
    <dgm:pt modelId="{2C23560B-E421-4D1D-8BE7-038E92E63286}" type="parTrans" cxnId="{E19CCE41-6673-4133-B600-52B6E4098842}">
      <dgm:prSet/>
      <dgm:spPr/>
      <dgm:t>
        <a:bodyPr/>
        <a:lstStyle/>
        <a:p>
          <a:endParaRPr lang="fr-FR"/>
        </a:p>
      </dgm:t>
    </dgm:pt>
    <dgm:pt modelId="{37B52258-F394-4D25-BFCB-8D18065E544B}" type="sibTrans" cxnId="{E19CCE41-6673-4133-B600-52B6E4098842}">
      <dgm:prSet/>
      <dgm:spPr/>
      <dgm:t>
        <a:bodyPr/>
        <a:lstStyle/>
        <a:p>
          <a:endParaRPr lang="fr-FR"/>
        </a:p>
      </dgm:t>
    </dgm:pt>
    <dgm:pt modelId="{B7971F34-B1DD-4623-B22E-9D92411136CC}">
      <dgm:prSet phldrT="[Text]" custT="1"/>
      <dgm:spPr/>
      <dgm:t>
        <a:bodyPr/>
        <a:lstStyle/>
        <a:p>
          <a:r>
            <a:rPr lang="ar-DZ" sz="4000" dirty="0" smtClean="0">
              <a:solidFill>
                <a:schemeClr val="tx1"/>
              </a:solidFill>
            </a:rPr>
            <a:t>العنانة</a:t>
          </a:r>
          <a:endParaRPr lang="fr-FR" sz="4000" dirty="0">
            <a:solidFill>
              <a:schemeClr val="tx1"/>
            </a:solidFill>
          </a:endParaRPr>
        </a:p>
      </dgm:t>
    </dgm:pt>
    <dgm:pt modelId="{18EF0D1B-2BF9-40DA-844B-26CD0F4B9E6E}" type="parTrans" cxnId="{D35EC9D9-2B8C-47FB-B329-E1A151EFCA81}">
      <dgm:prSet/>
      <dgm:spPr/>
      <dgm:t>
        <a:bodyPr/>
        <a:lstStyle/>
        <a:p>
          <a:endParaRPr lang="fr-FR"/>
        </a:p>
      </dgm:t>
    </dgm:pt>
    <dgm:pt modelId="{7461D0BB-F716-4A5F-B2CE-4DDDBBDD0267}" type="sibTrans" cxnId="{D35EC9D9-2B8C-47FB-B329-E1A151EFCA81}">
      <dgm:prSet/>
      <dgm:spPr/>
      <dgm:t>
        <a:bodyPr/>
        <a:lstStyle/>
        <a:p>
          <a:endParaRPr lang="fr-FR"/>
        </a:p>
      </dgm:t>
    </dgm:pt>
    <dgm:pt modelId="{D4810431-0F02-4EF2-B9D9-E925A3BE9012}" type="pres">
      <dgm:prSet presAssocID="{27155A47-F747-4D84-99F3-D9238C70B964}" presName="diagram" presStyleCnt="0">
        <dgm:presLayoutVars>
          <dgm:dir/>
          <dgm:resizeHandles val="exact"/>
        </dgm:presLayoutVars>
      </dgm:prSet>
      <dgm:spPr/>
      <dgm:t>
        <a:bodyPr/>
        <a:lstStyle/>
        <a:p>
          <a:endParaRPr lang="fr-FR"/>
        </a:p>
      </dgm:t>
    </dgm:pt>
    <dgm:pt modelId="{E75D4559-1922-4584-B92F-459FB7074C0E}" type="pres">
      <dgm:prSet presAssocID="{7484059A-6895-44B7-BF2C-98A19ACCA43A}" presName="node" presStyleLbl="node1" presStyleIdx="0" presStyleCnt="5">
        <dgm:presLayoutVars>
          <dgm:bulletEnabled val="1"/>
        </dgm:presLayoutVars>
      </dgm:prSet>
      <dgm:spPr/>
      <dgm:t>
        <a:bodyPr/>
        <a:lstStyle/>
        <a:p>
          <a:endParaRPr lang="fr-FR"/>
        </a:p>
      </dgm:t>
    </dgm:pt>
    <dgm:pt modelId="{EFC5C0B4-E60D-43E2-9DF1-996123CAE8D9}" type="pres">
      <dgm:prSet presAssocID="{8D789651-1645-4117-977D-E0A977E9D34C}" presName="sibTrans" presStyleCnt="0"/>
      <dgm:spPr/>
    </dgm:pt>
    <dgm:pt modelId="{71FA5469-65AA-4797-98E4-AA2F9E500E04}" type="pres">
      <dgm:prSet presAssocID="{793E2BCA-054C-4062-99C5-ABA8B00F565D}" presName="node" presStyleLbl="node1" presStyleIdx="1" presStyleCnt="5">
        <dgm:presLayoutVars>
          <dgm:bulletEnabled val="1"/>
        </dgm:presLayoutVars>
      </dgm:prSet>
      <dgm:spPr/>
      <dgm:t>
        <a:bodyPr/>
        <a:lstStyle/>
        <a:p>
          <a:endParaRPr lang="fr-FR"/>
        </a:p>
      </dgm:t>
    </dgm:pt>
    <dgm:pt modelId="{F2120269-CC69-4B6A-90BA-8798339F8763}" type="pres">
      <dgm:prSet presAssocID="{2AF03195-284A-40D1-86BB-06D20D28D2EB}" presName="sibTrans" presStyleCnt="0"/>
      <dgm:spPr/>
    </dgm:pt>
    <dgm:pt modelId="{C33B2097-5B80-4E68-8B47-D4108B69CFDA}" type="pres">
      <dgm:prSet presAssocID="{D4F0F278-31CC-4DB8-A121-384AAC5FABC5}" presName="node" presStyleLbl="node1" presStyleIdx="2" presStyleCnt="5">
        <dgm:presLayoutVars>
          <dgm:bulletEnabled val="1"/>
        </dgm:presLayoutVars>
      </dgm:prSet>
      <dgm:spPr/>
      <dgm:t>
        <a:bodyPr/>
        <a:lstStyle/>
        <a:p>
          <a:endParaRPr lang="fr-FR"/>
        </a:p>
      </dgm:t>
    </dgm:pt>
    <dgm:pt modelId="{8166888A-0ECA-409F-B290-C424DCA42370}" type="pres">
      <dgm:prSet presAssocID="{43C6B5B7-B2FA-4776-82DB-D91558C29B92}" presName="sibTrans" presStyleCnt="0"/>
      <dgm:spPr/>
    </dgm:pt>
    <dgm:pt modelId="{7C659DFD-2D09-472B-97E8-CD14F2AA5690}" type="pres">
      <dgm:prSet presAssocID="{53FEC4D7-1D99-44CB-B2A5-7ECFD54CD0D0}" presName="node" presStyleLbl="node1" presStyleIdx="3" presStyleCnt="5">
        <dgm:presLayoutVars>
          <dgm:bulletEnabled val="1"/>
        </dgm:presLayoutVars>
      </dgm:prSet>
      <dgm:spPr/>
      <dgm:t>
        <a:bodyPr/>
        <a:lstStyle/>
        <a:p>
          <a:endParaRPr lang="fr-FR"/>
        </a:p>
      </dgm:t>
    </dgm:pt>
    <dgm:pt modelId="{2FA08B9E-FFB1-4185-A41A-3E9A2AEE9F87}" type="pres">
      <dgm:prSet presAssocID="{37B52258-F394-4D25-BFCB-8D18065E544B}" presName="sibTrans" presStyleCnt="0"/>
      <dgm:spPr/>
    </dgm:pt>
    <dgm:pt modelId="{2226913E-6F97-4507-A25E-65CDB7A684B8}" type="pres">
      <dgm:prSet presAssocID="{B7971F34-B1DD-4623-B22E-9D92411136CC}" presName="node" presStyleLbl="node1" presStyleIdx="4" presStyleCnt="5">
        <dgm:presLayoutVars>
          <dgm:bulletEnabled val="1"/>
        </dgm:presLayoutVars>
      </dgm:prSet>
      <dgm:spPr/>
      <dgm:t>
        <a:bodyPr/>
        <a:lstStyle/>
        <a:p>
          <a:endParaRPr lang="fr-FR"/>
        </a:p>
      </dgm:t>
    </dgm:pt>
  </dgm:ptLst>
  <dgm:cxnLst>
    <dgm:cxn modelId="{C952E309-52B9-48DF-A73F-CA533AF10EA5}" type="presOf" srcId="{D4F0F278-31CC-4DB8-A121-384AAC5FABC5}" destId="{C33B2097-5B80-4E68-8B47-D4108B69CFDA}" srcOrd="0" destOrd="0" presId="urn:microsoft.com/office/officeart/2005/8/layout/default"/>
    <dgm:cxn modelId="{CBFD276D-B3F0-4E82-9826-D7F9EC2584EB}" type="presOf" srcId="{B7971F34-B1DD-4623-B22E-9D92411136CC}" destId="{2226913E-6F97-4507-A25E-65CDB7A684B8}" srcOrd="0" destOrd="0" presId="urn:microsoft.com/office/officeart/2005/8/layout/default"/>
    <dgm:cxn modelId="{D35EC9D9-2B8C-47FB-B329-E1A151EFCA81}" srcId="{27155A47-F747-4D84-99F3-D9238C70B964}" destId="{B7971F34-B1DD-4623-B22E-9D92411136CC}" srcOrd="4" destOrd="0" parTransId="{18EF0D1B-2BF9-40DA-844B-26CD0F4B9E6E}" sibTransId="{7461D0BB-F716-4A5F-B2CE-4DDDBBDD0267}"/>
    <dgm:cxn modelId="{E28607C3-54B4-41A9-8EF5-8AC6E5F1248B}" srcId="{27155A47-F747-4D84-99F3-D9238C70B964}" destId="{793E2BCA-054C-4062-99C5-ABA8B00F565D}" srcOrd="1" destOrd="0" parTransId="{2EE66547-523C-4E0B-91E0-EA1BC74EB3D4}" sibTransId="{2AF03195-284A-40D1-86BB-06D20D28D2EB}"/>
    <dgm:cxn modelId="{124F8137-938D-4893-A032-86B7B500859B}" type="presOf" srcId="{793E2BCA-054C-4062-99C5-ABA8B00F565D}" destId="{71FA5469-65AA-4797-98E4-AA2F9E500E04}" srcOrd="0" destOrd="0" presId="urn:microsoft.com/office/officeart/2005/8/layout/default"/>
    <dgm:cxn modelId="{0B952CF2-9E22-426F-A652-AD98C82D414B}" type="presOf" srcId="{7484059A-6895-44B7-BF2C-98A19ACCA43A}" destId="{E75D4559-1922-4584-B92F-459FB7074C0E}" srcOrd="0" destOrd="0" presId="urn:microsoft.com/office/officeart/2005/8/layout/default"/>
    <dgm:cxn modelId="{0E262972-AFD1-4751-9C32-359251F35829}" srcId="{27155A47-F747-4D84-99F3-D9238C70B964}" destId="{7484059A-6895-44B7-BF2C-98A19ACCA43A}" srcOrd="0" destOrd="0" parTransId="{14D601CB-7531-4C63-9FEF-F620FEB9E8F8}" sibTransId="{8D789651-1645-4117-977D-E0A977E9D34C}"/>
    <dgm:cxn modelId="{5244A44F-20D7-4277-9CA0-253901DE4E0A}" type="presOf" srcId="{53FEC4D7-1D99-44CB-B2A5-7ECFD54CD0D0}" destId="{7C659DFD-2D09-472B-97E8-CD14F2AA5690}" srcOrd="0" destOrd="0" presId="urn:microsoft.com/office/officeart/2005/8/layout/default"/>
    <dgm:cxn modelId="{213B8175-173D-484F-AE18-BFA58FE683B0}" srcId="{27155A47-F747-4D84-99F3-D9238C70B964}" destId="{D4F0F278-31CC-4DB8-A121-384AAC5FABC5}" srcOrd="2" destOrd="0" parTransId="{EBA2D707-5536-4579-94C3-001CF6BB1111}" sibTransId="{43C6B5B7-B2FA-4776-82DB-D91558C29B92}"/>
    <dgm:cxn modelId="{ADECCC56-1398-486A-9D06-26B672705750}" type="presOf" srcId="{27155A47-F747-4D84-99F3-D9238C70B964}" destId="{D4810431-0F02-4EF2-B9D9-E925A3BE9012}" srcOrd="0" destOrd="0" presId="urn:microsoft.com/office/officeart/2005/8/layout/default"/>
    <dgm:cxn modelId="{E19CCE41-6673-4133-B600-52B6E4098842}" srcId="{27155A47-F747-4D84-99F3-D9238C70B964}" destId="{53FEC4D7-1D99-44CB-B2A5-7ECFD54CD0D0}" srcOrd="3" destOrd="0" parTransId="{2C23560B-E421-4D1D-8BE7-038E92E63286}" sibTransId="{37B52258-F394-4D25-BFCB-8D18065E544B}"/>
    <dgm:cxn modelId="{DA38623A-6BC0-4EE9-8679-86CD7BC87E08}" type="presParOf" srcId="{D4810431-0F02-4EF2-B9D9-E925A3BE9012}" destId="{E75D4559-1922-4584-B92F-459FB7074C0E}" srcOrd="0" destOrd="0" presId="urn:microsoft.com/office/officeart/2005/8/layout/default"/>
    <dgm:cxn modelId="{34CF3F4C-E02D-4F94-8FE6-2313E20636A3}" type="presParOf" srcId="{D4810431-0F02-4EF2-B9D9-E925A3BE9012}" destId="{EFC5C0B4-E60D-43E2-9DF1-996123CAE8D9}" srcOrd="1" destOrd="0" presId="urn:microsoft.com/office/officeart/2005/8/layout/default"/>
    <dgm:cxn modelId="{55E98D26-A086-493A-AF5A-0DD7DA2E1773}" type="presParOf" srcId="{D4810431-0F02-4EF2-B9D9-E925A3BE9012}" destId="{71FA5469-65AA-4797-98E4-AA2F9E500E04}" srcOrd="2" destOrd="0" presId="urn:microsoft.com/office/officeart/2005/8/layout/default"/>
    <dgm:cxn modelId="{E10D7263-10EA-49C8-A075-A8F47B883FAA}" type="presParOf" srcId="{D4810431-0F02-4EF2-B9D9-E925A3BE9012}" destId="{F2120269-CC69-4B6A-90BA-8798339F8763}" srcOrd="3" destOrd="0" presId="urn:microsoft.com/office/officeart/2005/8/layout/default"/>
    <dgm:cxn modelId="{F35661AE-1A56-4F65-B8F7-B2D67BEB2BF0}" type="presParOf" srcId="{D4810431-0F02-4EF2-B9D9-E925A3BE9012}" destId="{C33B2097-5B80-4E68-8B47-D4108B69CFDA}" srcOrd="4" destOrd="0" presId="urn:microsoft.com/office/officeart/2005/8/layout/default"/>
    <dgm:cxn modelId="{8E323A28-3C1E-431A-BCB3-25D7B363E702}" type="presParOf" srcId="{D4810431-0F02-4EF2-B9D9-E925A3BE9012}" destId="{8166888A-0ECA-409F-B290-C424DCA42370}" srcOrd="5" destOrd="0" presId="urn:microsoft.com/office/officeart/2005/8/layout/default"/>
    <dgm:cxn modelId="{A2EA11B6-4A91-45E6-BDD4-5D066C13EA07}" type="presParOf" srcId="{D4810431-0F02-4EF2-B9D9-E925A3BE9012}" destId="{7C659DFD-2D09-472B-97E8-CD14F2AA5690}" srcOrd="6" destOrd="0" presId="urn:microsoft.com/office/officeart/2005/8/layout/default"/>
    <dgm:cxn modelId="{059EA3A2-3A13-44D5-9DB5-01AC67AA9B04}" type="presParOf" srcId="{D4810431-0F02-4EF2-B9D9-E925A3BE9012}" destId="{2FA08B9E-FFB1-4185-A41A-3E9A2AEE9F87}" srcOrd="7" destOrd="0" presId="urn:microsoft.com/office/officeart/2005/8/layout/default"/>
    <dgm:cxn modelId="{5E2468A0-23EA-490D-A5F6-9D8E9B802107}" type="presParOf" srcId="{D4810431-0F02-4EF2-B9D9-E925A3BE9012}" destId="{2226913E-6F97-4507-A25E-65CDB7A684B8}" srcOrd="8"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5D4559-1922-4584-B92F-459FB7074C0E}">
      <dsp:nvSpPr>
        <dsp:cNvPr id="0" name=""/>
        <dsp:cNvSpPr/>
      </dsp:nvSpPr>
      <dsp:spPr>
        <a:xfrm>
          <a:off x="884446" y="868"/>
          <a:ext cx="2175147" cy="1305088"/>
        </a:xfrm>
        <a:prstGeom prst="rect">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DZ" sz="4000" kern="1200" dirty="0" smtClean="0">
              <a:solidFill>
                <a:schemeClr val="tx1"/>
              </a:solidFill>
            </a:rPr>
            <a:t>التأتأة</a:t>
          </a:r>
          <a:endParaRPr lang="fr-FR" sz="4000" kern="1200" dirty="0">
            <a:solidFill>
              <a:schemeClr val="tx1"/>
            </a:solidFill>
          </a:endParaRPr>
        </a:p>
      </dsp:txBody>
      <dsp:txXfrm>
        <a:off x="884446" y="868"/>
        <a:ext cx="2175147" cy="1305088"/>
      </dsp:txXfrm>
    </dsp:sp>
    <dsp:sp modelId="{71FA5469-65AA-4797-98E4-AA2F9E500E04}">
      <dsp:nvSpPr>
        <dsp:cNvPr id="0" name=""/>
        <dsp:cNvSpPr/>
      </dsp:nvSpPr>
      <dsp:spPr>
        <a:xfrm>
          <a:off x="3277109" y="868"/>
          <a:ext cx="2175147" cy="1305088"/>
        </a:xfrm>
        <a:prstGeom prst="rect">
          <a:avLst/>
        </a:prstGeom>
        <a:solidFill>
          <a:schemeClr val="accent3">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kern="1200" dirty="0" smtClean="0">
              <a:solidFill>
                <a:schemeClr val="tx1"/>
              </a:solidFill>
            </a:rPr>
            <a:t>الخنخنة</a:t>
          </a:r>
          <a:endParaRPr lang="fr-FR" sz="3600" kern="1200" dirty="0">
            <a:solidFill>
              <a:schemeClr val="tx1"/>
            </a:solidFill>
          </a:endParaRPr>
        </a:p>
      </dsp:txBody>
      <dsp:txXfrm>
        <a:off x="3277109" y="868"/>
        <a:ext cx="2175147" cy="1305088"/>
      </dsp:txXfrm>
    </dsp:sp>
    <dsp:sp modelId="{C33B2097-5B80-4E68-8B47-D4108B69CFDA}">
      <dsp:nvSpPr>
        <dsp:cNvPr id="0" name=""/>
        <dsp:cNvSpPr/>
      </dsp:nvSpPr>
      <dsp:spPr>
        <a:xfrm>
          <a:off x="884446" y="1523471"/>
          <a:ext cx="2175147" cy="1305088"/>
        </a:xfrm>
        <a:prstGeom prst="rect">
          <a:avLst/>
        </a:prstGeom>
        <a:solidFill>
          <a:schemeClr val="accent3">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kern="1200" dirty="0" smtClean="0">
              <a:solidFill>
                <a:schemeClr val="tx1"/>
              </a:solidFill>
            </a:rPr>
            <a:t>التختخة</a:t>
          </a:r>
          <a:endParaRPr lang="fr-FR" sz="3600" kern="1200" dirty="0">
            <a:solidFill>
              <a:schemeClr val="tx1"/>
            </a:solidFill>
          </a:endParaRPr>
        </a:p>
      </dsp:txBody>
      <dsp:txXfrm>
        <a:off x="884446" y="1523471"/>
        <a:ext cx="2175147" cy="1305088"/>
      </dsp:txXfrm>
    </dsp:sp>
    <dsp:sp modelId="{7C659DFD-2D09-472B-97E8-CD14F2AA5690}">
      <dsp:nvSpPr>
        <dsp:cNvPr id="0" name=""/>
        <dsp:cNvSpPr/>
      </dsp:nvSpPr>
      <dsp:spPr>
        <a:xfrm>
          <a:off x="3277109" y="1523471"/>
          <a:ext cx="2175147" cy="1305088"/>
        </a:xfrm>
        <a:prstGeom prst="rect">
          <a:avLst/>
        </a:prstGeom>
        <a:solidFill>
          <a:schemeClr val="accent3">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DZ" sz="4000" kern="1200" dirty="0" smtClean="0">
              <a:solidFill>
                <a:schemeClr val="tx1"/>
              </a:solidFill>
            </a:rPr>
            <a:t>اللثغـــة</a:t>
          </a:r>
          <a:endParaRPr lang="fr-FR" sz="4000" kern="1200" dirty="0">
            <a:solidFill>
              <a:schemeClr val="tx1"/>
            </a:solidFill>
          </a:endParaRPr>
        </a:p>
      </dsp:txBody>
      <dsp:txXfrm>
        <a:off x="3277109" y="1523471"/>
        <a:ext cx="2175147" cy="1305088"/>
      </dsp:txXfrm>
    </dsp:sp>
    <dsp:sp modelId="{2226913E-6F97-4507-A25E-65CDB7A684B8}">
      <dsp:nvSpPr>
        <dsp:cNvPr id="0" name=""/>
        <dsp:cNvSpPr/>
      </dsp:nvSpPr>
      <dsp:spPr>
        <a:xfrm>
          <a:off x="2080778" y="3046075"/>
          <a:ext cx="2175147" cy="1305088"/>
        </a:xfrm>
        <a:prstGeom prst="rect">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DZ" sz="4000" kern="1200" dirty="0" smtClean="0">
              <a:solidFill>
                <a:schemeClr val="tx1"/>
              </a:solidFill>
            </a:rPr>
            <a:t>العنانة</a:t>
          </a:r>
          <a:endParaRPr lang="fr-FR" sz="4000" kern="1200" dirty="0">
            <a:solidFill>
              <a:schemeClr val="tx1"/>
            </a:solidFill>
          </a:endParaRPr>
        </a:p>
      </dsp:txBody>
      <dsp:txXfrm>
        <a:off x="2080778" y="3046075"/>
        <a:ext cx="2175147" cy="130508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A1420-0E78-4680-A33F-D1A4BCEF9DC8}" type="datetimeFigureOut">
              <a:rPr lang="fr-FR" smtClean="0"/>
              <a:pPr/>
              <a:t>24/11/2024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65DD528-5969-4009-9139-EBEF2720380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A1420-0E78-4680-A33F-D1A4BCEF9DC8}" type="datetimeFigureOut">
              <a:rPr lang="fr-FR" smtClean="0"/>
              <a:pPr/>
              <a:t>24/11/2024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DD528-5969-4009-9139-EBEF2720380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Snip Diagonal Corner Rectangle 2"/>
          <p:cNvSpPr/>
          <p:nvPr/>
        </p:nvSpPr>
        <p:spPr>
          <a:xfrm>
            <a:off x="1475656" y="2132856"/>
            <a:ext cx="6552728" cy="1656184"/>
          </a:xfrm>
          <a:prstGeom prst="snip2Diag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3080417" y="836712"/>
            <a:ext cx="3187091" cy="58477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pPr algn="just" rtl="1"/>
            <a:r>
              <a:rPr lang="ar-DZ" sz="3200" dirty="0" smtClean="0">
                <a:latin typeface="A Thuluth" pitchFamily="2" charset="-78"/>
                <a:cs typeface="A Thuluth" pitchFamily="2" charset="-78"/>
              </a:rPr>
              <a:t>مـــقياس عــلم الــنفس اللــغوي</a:t>
            </a:r>
            <a:endParaRPr lang="fr-FR" sz="3200" dirty="0">
              <a:latin typeface="A Thuluth" pitchFamily="2" charset="-78"/>
              <a:cs typeface="A Thuluth" pitchFamily="2" charset="-78"/>
            </a:endParaRPr>
          </a:p>
        </p:txBody>
      </p:sp>
      <p:sp>
        <p:nvSpPr>
          <p:cNvPr id="6" name="TextBox 5"/>
          <p:cNvSpPr txBox="1"/>
          <p:nvPr/>
        </p:nvSpPr>
        <p:spPr>
          <a:xfrm>
            <a:off x="2267744" y="2204864"/>
            <a:ext cx="4968552" cy="1569660"/>
          </a:xfrm>
          <a:prstGeom prst="rect">
            <a:avLst/>
          </a:prstGeom>
          <a:noFill/>
        </p:spPr>
        <p:txBody>
          <a:bodyPr wrap="square" rtlCol="0">
            <a:spAutoFit/>
          </a:bodyPr>
          <a:lstStyle/>
          <a:p>
            <a:pPr algn="ctr" rtl="1"/>
            <a:r>
              <a:rPr lang="ar-DZ" sz="3200" b="1" dirty="0" smtClean="0">
                <a:latin typeface="A Thuluth" pitchFamily="2" charset="-78"/>
                <a:cs typeface="A Thuluth" pitchFamily="2" charset="-78"/>
              </a:rPr>
              <a:t>عــلم أمــراض الكــلام </a:t>
            </a:r>
          </a:p>
          <a:p>
            <a:pPr algn="ctr" rtl="1"/>
            <a:r>
              <a:rPr lang="ar-DZ" sz="3200" b="1" dirty="0" smtClean="0">
                <a:latin typeface="A Thuluth" pitchFamily="2" charset="-78"/>
                <a:cs typeface="A Thuluth" pitchFamily="2" charset="-78"/>
              </a:rPr>
              <a:t>حسب</a:t>
            </a:r>
          </a:p>
          <a:p>
            <a:pPr algn="ctr" rtl="1"/>
            <a:r>
              <a:rPr lang="ar-DZ" sz="3200" b="1" dirty="0" smtClean="0">
                <a:latin typeface="A Thuluth" pitchFamily="2" charset="-78"/>
                <a:cs typeface="A Thuluth" pitchFamily="2" charset="-78"/>
              </a:rPr>
              <a:t> مصطفى فهمي / محمد كشاش</a:t>
            </a:r>
            <a:endParaRPr lang="fr-FR" sz="3200" b="1" dirty="0">
              <a:latin typeface="A Thuluth" pitchFamily="2" charset="-78"/>
              <a:cs typeface="A Thuluth" pitchFamily="2" charset="-78"/>
            </a:endParaRPr>
          </a:p>
        </p:txBody>
      </p:sp>
      <p:sp>
        <p:nvSpPr>
          <p:cNvPr id="7" name="TextBox 6"/>
          <p:cNvSpPr txBox="1"/>
          <p:nvPr/>
        </p:nvSpPr>
        <p:spPr>
          <a:xfrm>
            <a:off x="4644008" y="4462080"/>
            <a:ext cx="3312368" cy="1631216"/>
          </a:xfrm>
          <a:prstGeom prst="rect">
            <a:avLst/>
          </a:prstGeom>
          <a:noFill/>
        </p:spPr>
        <p:txBody>
          <a:bodyPr wrap="square" rtlCol="0">
            <a:spAutoFit/>
          </a:bodyPr>
          <a:lstStyle/>
          <a:p>
            <a:pPr algn="ctr" rtl="1"/>
            <a:r>
              <a:rPr lang="ar-DZ" sz="2000" dirty="0" smtClean="0">
                <a:latin typeface="Agency FB" pitchFamily="34" charset="0"/>
              </a:rPr>
              <a:t>من إعداد الطلبة :</a:t>
            </a:r>
          </a:p>
          <a:p>
            <a:pPr algn="r" rtl="1">
              <a:buFont typeface="Wingdings" pitchFamily="2" charset="2"/>
              <a:buChar char="§"/>
            </a:pPr>
            <a:r>
              <a:rPr lang="ar-DZ" sz="2000" dirty="0" smtClean="0">
                <a:latin typeface="Agency FB" pitchFamily="34" charset="0"/>
              </a:rPr>
              <a:t> أمانة الرحمن عمــر</a:t>
            </a:r>
          </a:p>
          <a:p>
            <a:pPr algn="r" rtl="1">
              <a:buFont typeface="Wingdings" pitchFamily="2" charset="2"/>
              <a:buChar char="§"/>
            </a:pPr>
            <a:r>
              <a:rPr lang="ar-DZ" sz="2000" dirty="0" smtClean="0">
                <a:latin typeface="Agency FB" pitchFamily="34" charset="0"/>
              </a:rPr>
              <a:t> آيــــة بوقطـــايــة</a:t>
            </a:r>
          </a:p>
          <a:p>
            <a:pPr algn="r" rtl="1">
              <a:buFont typeface="Wingdings" pitchFamily="2" charset="2"/>
              <a:buChar char="§"/>
            </a:pPr>
            <a:r>
              <a:rPr lang="ar-DZ" sz="2000" dirty="0" smtClean="0">
                <a:latin typeface="Agency FB" pitchFamily="34" charset="0"/>
              </a:rPr>
              <a:t> سجـــدة مـــزلــي</a:t>
            </a:r>
          </a:p>
          <a:p>
            <a:pPr algn="r" rtl="1">
              <a:buFont typeface="Wingdings" pitchFamily="2" charset="2"/>
              <a:buChar char="§"/>
            </a:pPr>
            <a:r>
              <a:rPr lang="ar-DZ" sz="2000" dirty="0" smtClean="0">
                <a:latin typeface="Agency FB" pitchFamily="34" charset="0"/>
              </a:rPr>
              <a:t> يقـــين معتــــوق</a:t>
            </a:r>
            <a:endParaRPr lang="fr-FR" sz="2000" dirty="0">
              <a:latin typeface="Agency FB" pitchFamily="34" charset="0"/>
            </a:endParaRPr>
          </a:p>
        </p:txBody>
      </p:sp>
      <p:sp>
        <p:nvSpPr>
          <p:cNvPr id="8" name="TextBox 7"/>
          <p:cNvSpPr txBox="1"/>
          <p:nvPr/>
        </p:nvSpPr>
        <p:spPr>
          <a:xfrm>
            <a:off x="971600" y="4510861"/>
            <a:ext cx="2016224" cy="1015663"/>
          </a:xfrm>
          <a:prstGeom prst="rect">
            <a:avLst/>
          </a:prstGeom>
          <a:noFill/>
        </p:spPr>
        <p:txBody>
          <a:bodyPr wrap="square" rtlCol="0">
            <a:spAutoFit/>
          </a:bodyPr>
          <a:lstStyle/>
          <a:p>
            <a:pPr algn="ctr" rtl="1"/>
            <a:r>
              <a:rPr lang="ar-DZ" sz="2000" dirty="0" smtClean="0"/>
              <a:t>تحت إشراف الاستاذة :</a:t>
            </a:r>
          </a:p>
          <a:p>
            <a:pPr algn="ctr" rtl="1"/>
            <a:endParaRPr lang="ar-DZ" sz="2000" dirty="0" smtClean="0"/>
          </a:p>
          <a:p>
            <a:pPr algn="ctr" rtl="1"/>
            <a:r>
              <a:rPr lang="ar-DZ" sz="2000" dirty="0" smtClean="0"/>
              <a:t>مصـــــباح </a:t>
            </a:r>
            <a:endParaRPr lang="fr-F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Cloud Callout 2"/>
          <p:cNvSpPr/>
          <p:nvPr/>
        </p:nvSpPr>
        <p:spPr>
          <a:xfrm>
            <a:off x="6228184" y="188640"/>
            <a:ext cx="2736304" cy="1368152"/>
          </a:xfrm>
          <a:prstGeom prst="cloudCallout">
            <a:avLst>
              <a:gd name="adj1" fmla="val -25607"/>
              <a:gd name="adj2" fmla="val 79474"/>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6444208" y="476672"/>
            <a:ext cx="2232248" cy="707886"/>
          </a:xfrm>
          <a:prstGeom prst="rect">
            <a:avLst/>
          </a:prstGeom>
          <a:noFill/>
        </p:spPr>
        <p:txBody>
          <a:bodyPr wrap="square" rtlCol="0">
            <a:spAutoFit/>
          </a:bodyPr>
          <a:lstStyle/>
          <a:p>
            <a:pPr algn="ctr" rtl="1"/>
            <a:r>
              <a:rPr lang="ar-DZ" sz="2000" dirty="0" smtClean="0"/>
              <a:t>الأســـباب المرتبطة</a:t>
            </a:r>
          </a:p>
          <a:p>
            <a:pPr algn="ctr" rtl="1"/>
            <a:r>
              <a:rPr lang="ar-DZ" sz="2000" dirty="0" smtClean="0"/>
              <a:t>بالإعاقات الأخــرى </a:t>
            </a:r>
            <a:endParaRPr lang="fr-FR" sz="2000" dirty="0"/>
          </a:p>
        </p:txBody>
      </p:sp>
      <p:sp>
        <p:nvSpPr>
          <p:cNvPr id="6" name="TextBox 5"/>
          <p:cNvSpPr txBox="1"/>
          <p:nvPr/>
        </p:nvSpPr>
        <p:spPr>
          <a:xfrm>
            <a:off x="1115616" y="2204864"/>
            <a:ext cx="5760640" cy="2862322"/>
          </a:xfrm>
          <a:prstGeom prst="rect">
            <a:avLst/>
          </a:prstGeom>
          <a:noFill/>
        </p:spPr>
        <p:txBody>
          <a:bodyPr wrap="square" rtlCol="0">
            <a:spAutoFit/>
          </a:bodyPr>
          <a:lstStyle/>
          <a:p>
            <a:pPr algn="r" rtl="1">
              <a:lnSpc>
                <a:spcPct val="150000"/>
              </a:lnSpc>
              <a:buFont typeface="Wingdings" pitchFamily="2" charset="2"/>
              <a:buChar char="ü"/>
            </a:pPr>
            <a:r>
              <a:rPr lang="ar-DZ" sz="2000" dirty="0" smtClean="0"/>
              <a:t> الإعــــاقة السمعية .</a:t>
            </a:r>
          </a:p>
          <a:p>
            <a:pPr algn="r" rtl="1">
              <a:lnSpc>
                <a:spcPct val="150000"/>
              </a:lnSpc>
              <a:buFont typeface="Wingdings" pitchFamily="2" charset="2"/>
              <a:buChar char="ü"/>
            </a:pPr>
            <a:r>
              <a:rPr lang="ar-DZ" sz="2000" dirty="0"/>
              <a:t> </a:t>
            </a:r>
            <a:r>
              <a:rPr lang="ar-DZ" sz="2000" dirty="0" smtClean="0"/>
              <a:t>الإعــــاقة العقــلية إذ تؤثر في الإدراك واستخدام قواعد اللغـــة .</a:t>
            </a:r>
          </a:p>
          <a:p>
            <a:pPr algn="r" rtl="1">
              <a:lnSpc>
                <a:spcPct val="150000"/>
              </a:lnSpc>
              <a:buFont typeface="Wingdings" pitchFamily="2" charset="2"/>
              <a:buChar char="ü"/>
            </a:pPr>
            <a:r>
              <a:rPr lang="ar-DZ" sz="2000" dirty="0"/>
              <a:t> </a:t>
            </a:r>
            <a:r>
              <a:rPr lang="ar-DZ" sz="2000" dirty="0" smtClean="0"/>
              <a:t>صعــوبة التعلم مثل عسر القراءة، عسر التلفـّظ وتأخر الكلام .</a:t>
            </a:r>
          </a:p>
          <a:p>
            <a:pPr algn="r" rtl="1">
              <a:lnSpc>
                <a:spcPct val="150000"/>
              </a:lnSpc>
              <a:buFont typeface="Wingdings" pitchFamily="2" charset="2"/>
              <a:buChar char="ü"/>
            </a:pPr>
            <a:r>
              <a:rPr lang="ar-DZ" sz="2000" dirty="0"/>
              <a:t> </a:t>
            </a:r>
            <a:r>
              <a:rPr lang="ar-DZ" sz="2000" dirty="0" smtClean="0"/>
              <a:t>الإعــــاقة الانفعــالية إذ تؤثر على ضعف القدرات العقلية للأفراد وتكون بسبب نقص التواصل الاجتماعي أو بسبب تصرفات  عدوانية . </a:t>
            </a:r>
          </a:p>
          <a:p>
            <a:pPr algn="r" rtl="1">
              <a:lnSpc>
                <a:spcPct val="150000"/>
              </a:lnSpc>
            </a:pPr>
            <a:endParaRPr lang="ar-DZ"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Rounded Rectangle 2"/>
          <p:cNvSpPr/>
          <p:nvPr/>
        </p:nvSpPr>
        <p:spPr>
          <a:xfrm>
            <a:off x="2267744" y="44624"/>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555776" y="188640"/>
            <a:ext cx="4320480" cy="523220"/>
          </a:xfrm>
          <a:prstGeom prst="rect">
            <a:avLst/>
          </a:prstGeom>
          <a:noFill/>
        </p:spPr>
        <p:txBody>
          <a:bodyPr wrap="square" rtlCol="0">
            <a:spAutoFit/>
          </a:bodyPr>
          <a:lstStyle/>
          <a:p>
            <a:pPr algn="ctr" rtl="1"/>
            <a:r>
              <a:rPr lang="ar-DZ" sz="2800" dirty="0" smtClean="0"/>
              <a:t>أسبــــاب أمـــراض الكــــلام</a:t>
            </a:r>
            <a:endParaRPr lang="fr-FR" sz="2800" dirty="0"/>
          </a:p>
        </p:txBody>
      </p:sp>
      <p:sp>
        <p:nvSpPr>
          <p:cNvPr id="7" name="Teardrop 6"/>
          <p:cNvSpPr/>
          <p:nvPr/>
        </p:nvSpPr>
        <p:spPr>
          <a:xfrm>
            <a:off x="1763688" y="450912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eardrop 7"/>
          <p:cNvSpPr/>
          <p:nvPr/>
        </p:nvSpPr>
        <p:spPr>
          <a:xfrm>
            <a:off x="1043608"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eardrop 8"/>
          <p:cNvSpPr/>
          <p:nvPr/>
        </p:nvSpPr>
        <p:spPr>
          <a:xfrm>
            <a:off x="4860032" y="450912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eardrop 9"/>
          <p:cNvSpPr/>
          <p:nvPr/>
        </p:nvSpPr>
        <p:spPr>
          <a:xfrm>
            <a:off x="3707904"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ardrop 10"/>
          <p:cNvSpPr/>
          <p:nvPr/>
        </p:nvSpPr>
        <p:spPr>
          <a:xfrm>
            <a:off x="6444208"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extBox 11"/>
          <p:cNvSpPr txBox="1"/>
          <p:nvPr/>
        </p:nvSpPr>
        <p:spPr>
          <a:xfrm>
            <a:off x="6732240" y="2348880"/>
            <a:ext cx="1368152" cy="1015663"/>
          </a:xfrm>
          <a:prstGeom prst="rect">
            <a:avLst/>
          </a:prstGeom>
          <a:noFill/>
        </p:spPr>
        <p:txBody>
          <a:bodyPr wrap="square" rtlCol="0">
            <a:spAutoFit/>
          </a:bodyPr>
          <a:lstStyle/>
          <a:p>
            <a:pPr algn="ctr" rtl="1"/>
            <a:r>
              <a:rPr lang="ar-DZ" sz="2000" dirty="0" smtClean="0"/>
              <a:t>العوامل الاجتماعية</a:t>
            </a:r>
          </a:p>
          <a:p>
            <a:pPr algn="ctr" rtl="1"/>
            <a:r>
              <a:rPr lang="ar-DZ" sz="2000" dirty="0" smtClean="0"/>
              <a:t> أو البيئية</a:t>
            </a:r>
            <a:endParaRPr lang="fr-FR" sz="2000" dirty="0"/>
          </a:p>
        </p:txBody>
      </p:sp>
      <p:sp>
        <p:nvSpPr>
          <p:cNvPr id="13" name="TextBox 12"/>
          <p:cNvSpPr txBox="1"/>
          <p:nvPr/>
        </p:nvSpPr>
        <p:spPr>
          <a:xfrm>
            <a:off x="3707904" y="2348880"/>
            <a:ext cx="1944216" cy="1015663"/>
          </a:xfrm>
          <a:prstGeom prst="rect">
            <a:avLst/>
          </a:prstGeom>
          <a:noFill/>
        </p:spPr>
        <p:txBody>
          <a:bodyPr wrap="square" rtlCol="0">
            <a:spAutoFit/>
          </a:bodyPr>
          <a:lstStyle/>
          <a:p>
            <a:pPr algn="ctr" rtl="1">
              <a:lnSpc>
                <a:spcPct val="150000"/>
              </a:lnSpc>
            </a:pPr>
            <a:r>
              <a:rPr lang="ar-DZ" sz="2000" dirty="0" smtClean="0"/>
              <a:t>الاصابات والأمراض التي تصيب الدماغ</a:t>
            </a:r>
          </a:p>
        </p:txBody>
      </p:sp>
      <p:sp>
        <p:nvSpPr>
          <p:cNvPr id="14" name="TextBox 13"/>
          <p:cNvSpPr txBox="1"/>
          <p:nvPr/>
        </p:nvSpPr>
        <p:spPr>
          <a:xfrm>
            <a:off x="1403648" y="2348880"/>
            <a:ext cx="1368152" cy="958660"/>
          </a:xfrm>
          <a:prstGeom prst="rect">
            <a:avLst/>
          </a:prstGeom>
          <a:noFill/>
        </p:spPr>
        <p:txBody>
          <a:bodyPr wrap="square" rtlCol="0">
            <a:spAutoFit/>
          </a:bodyPr>
          <a:lstStyle/>
          <a:p>
            <a:pPr algn="ctr" rtl="1">
              <a:lnSpc>
                <a:spcPct val="150000"/>
              </a:lnSpc>
            </a:pPr>
            <a:r>
              <a:rPr lang="ar-DZ" sz="2000" dirty="0" smtClean="0"/>
              <a:t>العيوب</a:t>
            </a:r>
          </a:p>
          <a:p>
            <a:pPr algn="ctr" rtl="1">
              <a:lnSpc>
                <a:spcPct val="150000"/>
              </a:lnSpc>
            </a:pPr>
            <a:r>
              <a:rPr lang="ar-DZ" sz="2000" dirty="0" smtClean="0"/>
              <a:t>الخلقية</a:t>
            </a:r>
          </a:p>
        </p:txBody>
      </p:sp>
      <p:sp>
        <p:nvSpPr>
          <p:cNvPr id="15" name="TextBox 14"/>
          <p:cNvSpPr txBox="1"/>
          <p:nvPr/>
        </p:nvSpPr>
        <p:spPr>
          <a:xfrm>
            <a:off x="5220072" y="4653136"/>
            <a:ext cx="1368152" cy="1477328"/>
          </a:xfrm>
          <a:prstGeom prst="rect">
            <a:avLst/>
          </a:prstGeom>
          <a:noFill/>
        </p:spPr>
        <p:txBody>
          <a:bodyPr wrap="square" rtlCol="0">
            <a:spAutoFit/>
          </a:bodyPr>
          <a:lstStyle/>
          <a:p>
            <a:pPr algn="ctr" rtl="1">
              <a:lnSpc>
                <a:spcPct val="150000"/>
              </a:lnSpc>
            </a:pPr>
            <a:r>
              <a:rPr lang="ar-DZ" sz="2000" dirty="0" smtClean="0"/>
              <a:t>الأســباب</a:t>
            </a:r>
          </a:p>
          <a:p>
            <a:pPr algn="ctr" rtl="1">
              <a:lnSpc>
                <a:spcPct val="150000"/>
              </a:lnSpc>
            </a:pPr>
            <a:r>
              <a:rPr lang="ar-DZ" sz="2000" dirty="0" smtClean="0"/>
              <a:t>النفســية</a:t>
            </a:r>
          </a:p>
          <a:p>
            <a:pPr algn="ctr" rtl="1">
              <a:lnSpc>
                <a:spcPct val="150000"/>
              </a:lnSpc>
            </a:pPr>
            <a:r>
              <a:rPr lang="ar-DZ" sz="2000" dirty="0" smtClean="0"/>
              <a:t>الاجتماعية</a:t>
            </a:r>
          </a:p>
        </p:txBody>
      </p:sp>
      <p:sp>
        <p:nvSpPr>
          <p:cNvPr id="16" name="TextBox 15"/>
          <p:cNvSpPr txBox="1"/>
          <p:nvPr/>
        </p:nvSpPr>
        <p:spPr>
          <a:xfrm>
            <a:off x="2051720" y="4767286"/>
            <a:ext cx="1368152" cy="965970"/>
          </a:xfrm>
          <a:prstGeom prst="rect">
            <a:avLst/>
          </a:prstGeom>
          <a:noFill/>
        </p:spPr>
        <p:txBody>
          <a:bodyPr wrap="square" rtlCol="0">
            <a:spAutoFit/>
          </a:bodyPr>
          <a:lstStyle/>
          <a:p>
            <a:pPr algn="ctr" rtl="1">
              <a:lnSpc>
                <a:spcPct val="150000"/>
              </a:lnSpc>
            </a:pPr>
            <a:r>
              <a:rPr lang="ar-DZ" sz="2000" dirty="0" smtClean="0"/>
              <a:t>العـــوامل</a:t>
            </a:r>
          </a:p>
          <a:p>
            <a:pPr algn="ctr" rtl="1">
              <a:lnSpc>
                <a:spcPct val="150000"/>
              </a:lnSpc>
            </a:pPr>
            <a:r>
              <a:rPr lang="ar-DZ" sz="2000" dirty="0" smtClean="0"/>
              <a:t>الوراثيـــة</a:t>
            </a:r>
            <a:endParaRPr lang="fr-FR" sz="2000" dirty="0"/>
          </a:p>
        </p:txBody>
      </p:sp>
      <p:sp>
        <p:nvSpPr>
          <p:cNvPr id="17" name="TextBox 16"/>
          <p:cNvSpPr txBox="1"/>
          <p:nvPr/>
        </p:nvSpPr>
        <p:spPr>
          <a:xfrm>
            <a:off x="2843808" y="1124744"/>
            <a:ext cx="3672408" cy="461665"/>
          </a:xfrm>
          <a:prstGeom prst="rect">
            <a:avLst/>
          </a:prstGeom>
          <a:noFill/>
        </p:spPr>
        <p:txBody>
          <a:bodyPr wrap="square" rtlCol="0">
            <a:spAutoFit/>
          </a:bodyPr>
          <a:lstStyle/>
          <a:p>
            <a:pPr algn="ctr" rtl="1"/>
            <a:r>
              <a:rPr lang="ar-DZ" sz="2400" u="sng" dirty="0" smtClean="0"/>
              <a:t>حـــسب محمــد كشـــاش</a:t>
            </a:r>
            <a:endParaRPr lang="fr-FR" sz="24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wipe(down)">
                                      <p:cBhvr>
                                        <p:cTn id="13" dur="500"/>
                                        <p:tgtEl>
                                          <p:spTgt spid="1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wipe(down)">
                                      <p:cBhvr>
                                        <p:cTn id="16" dur="5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wipe(down)">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4">
                                            <p:txEl>
                                              <p:pRg st="0" end="0"/>
                                            </p:txEl>
                                          </p:spTgt>
                                        </p:tgtEl>
                                        <p:attrNameLst>
                                          <p:attrName>style.visibility</p:attrName>
                                        </p:attrNameLst>
                                      </p:cBhvr>
                                      <p:to>
                                        <p:strVal val="visible"/>
                                      </p:to>
                                    </p:set>
                                    <p:animEffect transition="in" filter="wipe(down)">
                                      <p:cBhvr>
                                        <p:cTn id="38" dur="500"/>
                                        <p:tgtEl>
                                          <p:spTgt spid="14">
                                            <p:txEl>
                                              <p:pRg st="0" end="0"/>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4">
                                            <p:txEl>
                                              <p:pRg st="1" end="1"/>
                                            </p:txEl>
                                          </p:spTgt>
                                        </p:tgtEl>
                                        <p:attrNameLst>
                                          <p:attrName>style.visibility</p:attrName>
                                        </p:attrNameLst>
                                      </p:cBhvr>
                                      <p:to>
                                        <p:strVal val="visible"/>
                                      </p:to>
                                    </p:set>
                                    <p:animEffect transition="in" filter="wipe(down)">
                                      <p:cBhvr>
                                        <p:cTn id="41" dur="500"/>
                                        <p:tgtEl>
                                          <p:spTgt spid="14">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additive="base">
                                        <p:cTn id="46" dur="500" fill="hold"/>
                                        <p:tgtEl>
                                          <p:spTgt spid="9"/>
                                        </p:tgtEl>
                                        <p:attrNameLst>
                                          <p:attrName>ppt_x</p:attrName>
                                        </p:attrNameLst>
                                      </p:cBhvr>
                                      <p:tavLst>
                                        <p:tav tm="0">
                                          <p:val>
                                            <p:strVal val="#ppt_x"/>
                                          </p:val>
                                        </p:tav>
                                        <p:tav tm="100000">
                                          <p:val>
                                            <p:strVal val="#ppt_x"/>
                                          </p:val>
                                        </p:tav>
                                      </p:tavLst>
                                    </p:anim>
                                    <p:anim calcmode="lin" valueType="num">
                                      <p:cBhvr additive="base">
                                        <p:cTn id="4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wipe(down)">
                                      <p:cBhvr>
                                        <p:cTn id="52" dur="500"/>
                                        <p:tgtEl>
                                          <p:spTgt spid="15">
                                            <p:txEl>
                                              <p:pRg st="0" end="0"/>
                                            </p:tx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5">
                                            <p:txEl>
                                              <p:pRg st="1" end="1"/>
                                            </p:txEl>
                                          </p:spTgt>
                                        </p:tgtEl>
                                        <p:attrNameLst>
                                          <p:attrName>style.visibility</p:attrName>
                                        </p:attrNameLst>
                                      </p:cBhvr>
                                      <p:to>
                                        <p:strVal val="visible"/>
                                      </p:to>
                                    </p:set>
                                    <p:animEffect transition="in" filter="wipe(down)">
                                      <p:cBhvr>
                                        <p:cTn id="55" dur="500"/>
                                        <p:tgtEl>
                                          <p:spTgt spid="15">
                                            <p:txEl>
                                              <p:pRg st="1" end="1"/>
                                            </p:txEl>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5">
                                            <p:txEl>
                                              <p:pRg st="2" end="2"/>
                                            </p:txEl>
                                          </p:spTgt>
                                        </p:tgtEl>
                                        <p:attrNameLst>
                                          <p:attrName>style.visibility</p:attrName>
                                        </p:attrNameLst>
                                      </p:cBhvr>
                                      <p:to>
                                        <p:strVal val="visible"/>
                                      </p:to>
                                    </p:set>
                                    <p:animEffect transition="in" filter="wipe(down)">
                                      <p:cBhvr>
                                        <p:cTn id="58" dur="500"/>
                                        <p:tgtEl>
                                          <p:spTgt spid="15">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additive="base">
                                        <p:cTn id="63" dur="500" fill="hold"/>
                                        <p:tgtEl>
                                          <p:spTgt spid="7"/>
                                        </p:tgtEl>
                                        <p:attrNameLst>
                                          <p:attrName>ppt_x</p:attrName>
                                        </p:attrNameLst>
                                      </p:cBhvr>
                                      <p:tavLst>
                                        <p:tav tm="0">
                                          <p:val>
                                            <p:strVal val="#ppt_x"/>
                                          </p:val>
                                        </p:tav>
                                        <p:tav tm="100000">
                                          <p:val>
                                            <p:strVal val="#ppt_x"/>
                                          </p:val>
                                        </p:tav>
                                      </p:tavLst>
                                    </p:anim>
                                    <p:anim calcmode="lin" valueType="num">
                                      <p:cBhvr additive="base">
                                        <p:cTn id="6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6">
                                            <p:txEl>
                                              <p:pRg st="0" end="0"/>
                                            </p:txEl>
                                          </p:spTgt>
                                        </p:tgtEl>
                                        <p:attrNameLst>
                                          <p:attrName>style.visibility</p:attrName>
                                        </p:attrNameLst>
                                      </p:cBhvr>
                                      <p:to>
                                        <p:strVal val="visible"/>
                                      </p:to>
                                    </p:set>
                                    <p:animEffect transition="in" filter="wipe(down)">
                                      <p:cBhvr>
                                        <p:cTn id="69" dur="500"/>
                                        <p:tgtEl>
                                          <p:spTgt spid="16">
                                            <p:txEl>
                                              <p:pRg st="0" end="0"/>
                                            </p:txEl>
                                          </p:spTgt>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16">
                                            <p:txEl>
                                              <p:pRg st="1" end="1"/>
                                            </p:txEl>
                                          </p:spTgt>
                                        </p:tgtEl>
                                        <p:attrNameLst>
                                          <p:attrName>style.visibility</p:attrName>
                                        </p:attrNameLst>
                                      </p:cBhvr>
                                      <p:to>
                                        <p:strVal val="visible"/>
                                      </p:to>
                                    </p:set>
                                    <p:animEffect transition="in" filter="wipe(down)">
                                      <p:cBhvr>
                                        <p:cTn id="72" dur="5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build="allAtOnce"/>
      <p:bldP spid="13" grpId="0" build="allAtOnce"/>
      <p:bldP spid="14" grpId="0" build="allAtOnce"/>
      <p:bldP spid="15" grpId="0" build="allAtOnce"/>
      <p:bldP spid="16"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5" name="Rounded Rectangle 4"/>
          <p:cNvSpPr/>
          <p:nvPr/>
        </p:nvSpPr>
        <p:spPr>
          <a:xfrm>
            <a:off x="2267744" y="188640"/>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555776" y="313492"/>
            <a:ext cx="4320480" cy="523220"/>
          </a:xfrm>
          <a:prstGeom prst="rect">
            <a:avLst/>
          </a:prstGeom>
          <a:noFill/>
        </p:spPr>
        <p:txBody>
          <a:bodyPr wrap="square" rtlCol="0">
            <a:spAutoFit/>
          </a:bodyPr>
          <a:lstStyle/>
          <a:p>
            <a:pPr algn="ctr" rtl="1"/>
            <a:r>
              <a:rPr lang="ar-DZ" sz="2800" dirty="0" smtClean="0"/>
              <a:t>أنــــواع أمـــراض الكــــلام</a:t>
            </a:r>
            <a:endParaRPr lang="fr-FR" sz="2800" dirty="0"/>
          </a:p>
        </p:txBody>
      </p:sp>
      <p:sp>
        <p:nvSpPr>
          <p:cNvPr id="9" name="Teardrop 8"/>
          <p:cNvSpPr/>
          <p:nvPr/>
        </p:nvSpPr>
        <p:spPr>
          <a:xfrm>
            <a:off x="2195736" y="4221088"/>
            <a:ext cx="2232248" cy="2160240"/>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eardrop 9"/>
          <p:cNvSpPr/>
          <p:nvPr/>
        </p:nvSpPr>
        <p:spPr>
          <a:xfrm rot="5400000">
            <a:off x="2231740" y="1888384"/>
            <a:ext cx="2232248" cy="2160240"/>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ardrop 10"/>
          <p:cNvSpPr/>
          <p:nvPr/>
        </p:nvSpPr>
        <p:spPr>
          <a:xfrm rot="10800000">
            <a:off x="4644008" y="1880827"/>
            <a:ext cx="2232248" cy="2160240"/>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eardrop 11"/>
          <p:cNvSpPr/>
          <p:nvPr/>
        </p:nvSpPr>
        <p:spPr>
          <a:xfrm rot="16200000">
            <a:off x="4608004" y="4257093"/>
            <a:ext cx="2232248" cy="2160240"/>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extBox 12"/>
          <p:cNvSpPr txBox="1"/>
          <p:nvPr/>
        </p:nvSpPr>
        <p:spPr>
          <a:xfrm>
            <a:off x="5004048" y="2463030"/>
            <a:ext cx="1440160" cy="965970"/>
          </a:xfrm>
          <a:prstGeom prst="rect">
            <a:avLst/>
          </a:prstGeom>
          <a:noFill/>
        </p:spPr>
        <p:txBody>
          <a:bodyPr wrap="square" rtlCol="0">
            <a:spAutoFit/>
          </a:bodyPr>
          <a:lstStyle/>
          <a:p>
            <a:pPr algn="ctr" rtl="1">
              <a:lnSpc>
                <a:spcPct val="150000"/>
              </a:lnSpc>
            </a:pPr>
            <a:r>
              <a:rPr lang="ar-DZ" sz="2000" dirty="0" smtClean="0"/>
              <a:t>التأتأة و الجلجلة </a:t>
            </a:r>
          </a:p>
          <a:p>
            <a:pPr algn="ctr" rtl="1">
              <a:lnSpc>
                <a:spcPct val="150000"/>
              </a:lnSpc>
            </a:pPr>
            <a:r>
              <a:rPr lang="ar-DZ" sz="2000" dirty="0" smtClean="0"/>
              <a:t>أو التـــلعثم </a:t>
            </a:r>
            <a:endParaRPr lang="fr-FR" sz="2000" dirty="0"/>
          </a:p>
        </p:txBody>
      </p:sp>
      <p:sp>
        <p:nvSpPr>
          <p:cNvPr id="14" name="TextBox 13"/>
          <p:cNvSpPr txBox="1"/>
          <p:nvPr/>
        </p:nvSpPr>
        <p:spPr>
          <a:xfrm>
            <a:off x="2483768" y="2463030"/>
            <a:ext cx="1728192" cy="967957"/>
          </a:xfrm>
          <a:prstGeom prst="rect">
            <a:avLst/>
          </a:prstGeom>
          <a:noFill/>
        </p:spPr>
        <p:txBody>
          <a:bodyPr wrap="square" rtlCol="0">
            <a:spAutoFit/>
          </a:bodyPr>
          <a:lstStyle/>
          <a:p>
            <a:pPr algn="ctr" rtl="1">
              <a:lnSpc>
                <a:spcPct val="150000"/>
              </a:lnSpc>
            </a:pPr>
            <a:r>
              <a:rPr lang="ar-DZ" sz="2000" dirty="0" smtClean="0"/>
              <a:t>احتـــباس الكلام</a:t>
            </a:r>
          </a:p>
          <a:p>
            <a:pPr algn="ctr" rtl="1">
              <a:lnSpc>
                <a:spcPct val="150000"/>
              </a:lnSpc>
            </a:pPr>
            <a:r>
              <a:rPr lang="fr-FR" sz="2000" dirty="0" err="1" smtClean="0"/>
              <a:t>Aphasia</a:t>
            </a:r>
            <a:endParaRPr lang="fr-FR" sz="2000" dirty="0"/>
          </a:p>
        </p:txBody>
      </p:sp>
      <p:sp>
        <p:nvSpPr>
          <p:cNvPr id="15" name="TextBox 14"/>
          <p:cNvSpPr txBox="1"/>
          <p:nvPr/>
        </p:nvSpPr>
        <p:spPr>
          <a:xfrm>
            <a:off x="4932040" y="4876220"/>
            <a:ext cx="1440160" cy="496996"/>
          </a:xfrm>
          <a:prstGeom prst="rect">
            <a:avLst/>
          </a:prstGeom>
          <a:noFill/>
        </p:spPr>
        <p:txBody>
          <a:bodyPr wrap="square" rtlCol="0">
            <a:spAutoFit/>
          </a:bodyPr>
          <a:lstStyle/>
          <a:p>
            <a:pPr algn="ctr" rtl="1">
              <a:lnSpc>
                <a:spcPct val="150000"/>
              </a:lnSpc>
            </a:pPr>
            <a:r>
              <a:rPr lang="ar-DZ" sz="2000" dirty="0" smtClean="0"/>
              <a:t>الخــــمخــمة</a:t>
            </a:r>
          </a:p>
        </p:txBody>
      </p:sp>
      <p:sp>
        <p:nvSpPr>
          <p:cNvPr id="16" name="TextBox 15"/>
          <p:cNvSpPr txBox="1"/>
          <p:nvPr/>
        </p:nvSpPr>
        <p:spPr>
          <a:xfrm>
            <a:off x="2771800" y="4876220"/>
            <a:ext cx="1440160" cy="496996"/>
          </a:xfrm>
          <a:prstGeom prst="rect">
            <a:avLst/>
          </a:prstGeom>
          <a:noFill/>
        </p:spPr>
        <p:txBody>
          <a:bodyPr wrap="square" rtlCol="0">
            <a:spAutoFit/>
          </a:bodyPr>
          <a:lstStyle/>
          <a:p>
            <a:pPr algn="ctr" rtl="1">
              <a:lnSpc>
                <a:spcPct val="150000"/>
              </a:lnSpc>
            </a:pPr>
            <a:r>
              <a:rPr lang="ar-DZ" sz="2000" dirty="0" smtClean="0"/>
              <a:t>التهــــتهـــة</a:t>
            </a:r>
          </a:p>
        </p:txBody>
      </p:sp>
      <p:sp>
        <p:nvSpPr>
          <p:cNvPr id="17" name="TextBox 16"/>
          <p:cNvSpPr txBox="1"/>
          <p:nvPr/>
        </p:nvSpPr>
        <p:spPr>
          <a:xfrm>
            <a:off x="2771800" y="1124744"/>
            <a:ext cx="3672408" cy="461665"/>
          </a:xfrm>
          <a:prstGeom prst="rect">
            <a:avLst/>
          </a:prstGeom>
          <a:noFill/>
        </p:spPr>
        <p:txBody>
          <a:bodyPr wrap="square" rtlCol="0">
            <a:spAutoFit/>
          </a:bodyPr>
          <a:lstStyle/>
          <a:p>
            <a:pPr algn="ctr" rtl="1"/>
            <a:r>
              <a:rPr lang="ar-DZ" sz="2400" u="sng" dirty="0" smtClean="0"/>
              <a:t>حـــسب مصــطفى فــهمي</a:t>
            </a:r>
            <a:endParaRPr lang="fr-FR" sz="24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ox(in)">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ox(in)">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06488" y="-1143000"/>
            <a:ext cx="6858000" cy="9144000"/>
          </a:xfrm>
          <a:prstGeom prst="rect">
            <a:avLst/>
          </a:prstGeom>
        </p:spPr>
      </p:pic>
      <p:sp>
        <p:nvSpPr>
          <p:cNvPr id="9" name="Oval Callout 8"/>
          <p:cNvSpPr/>
          <p:nvPr/>
        </p:nvSpPr>
        <p:spPr>
          <a:xfrm>
            <a:off x="6300192" y="476672"/>
            <a:ext cx="2304256" cy="936104"/>
          </a:xfrm>
          <a:prstGeom prst="wedgeEllipseCallout">
            <a:avLst>
              <a:gd name="adj1" fmla="val -24612"/>
              <a:gd name="adj2" fmla="val 78625"/>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xtBox 10"/>
          <p:cNvSpPr txBox="1"/>
          <p:nvPr/>
        </p:nvSpPr>
        <p:spPr>
          <a:xfrm>
            <a:off x="6732240" y="476672"/>
            <a:ext cx="1440160" cy="965970"/>
          </a:xfrm>
          <a:prstGeom prst="rect">
            <a:avLst/>
          </a:prstGeom>
          <a:noFill/>
        </p:spPr>
        <p:txBody>
          <a:bodyPr wrap="square" rtlCol="0">
            <a:spAutoFit/>
          </a:bodyPr>
          <a:lstStyle/>
          <a:p>
            <a:pPr algn="ctr" rtl="1">
              <a:lnSpc>
                <a:spcPct val="150000"/>
              </a:lnSpc>
            </a:pPr>
            <a:r>
              <a:rPr lang="ar-DZ" sz="2000" dirty="0" smtClean="0"/>
              <a:t>التأتأة و الجلجلة </a:t>
            </a:r>
          </a:p>
          <a:p>
            <a:pPr algn="ctr" rtl="1">
              <a:lnSpc>
                <a:spcPct val="150000"/>
              </a:lnSpc>
            </a:pPr>
            <a:r>
              <a:rPr lang="ar-DZ" sz="2000" dirty="0" smtClean="0"/>
              <a:t>أو التـــلعثم </a:t>
            </a:r>
            <a:endParaRPr lang="fr-FR" sz="2000" dirty="0"/>
          </a:p>
        </p:txBody>
      </p:sp>
      <p:sp>
        <p:nvSpPr>
          <p:cNvPr id="12" name="TextBox 11"/>
          <p:cNvSpPr txBox="1"/>
          <p:nvPr/>
        </p:nvSpPr>
        <p:spPr>
          <a:xfrm>
            <a:off x="755576" y="1556792"/>
            <a:ext cx="6336704" cy="965970"/>
          </a:xfrm>
          <a:prstGeom prst="rect">
            <a:avLst/>
          </a:prstGeom>
          <a:noFill/>
        </p:spPr>
        <p:txBody>
          <a:bodyPr wrap="square" rtlCol="0">
            <a:spAutoFit/>
          </a:bodyPr>
          <a:lstStyle/>
          <a:p>
            <a:pPr algn="r" rtl="1">
              <a:lnSpc>
                <a:spcPct val="150000"/>
              </a:lnSpc>
              <a:buFont typeface="Arial" pitchFamily="34" charset="0"/>
              <a:buChar char="•"/>
            </a:pPr>
            <a:r>
              <a:rPr lang="ar-DZ" sz="2000" dirty="0" smtClean="0"/>
              <a:t> اضطراب عند التحدث وخروج الكلام خلال التحدث العادي مما يعيق عملية التواصل حيث يجد المصاب صعوبة في النطق أو تكرار المقاطع اللفظية .</a:t>
            </a:r>
            <a:endParaRPr lang="fr-FR" sz="2000" dirty="0"/>
          </a:p>
        </p:txBody>
      </p:sp>
      <p:sp>
        <p:nvSpPr>
          <p:cNvPr id="13" name="Oval Callout 12"/>
          <p:cNvSpPr/>
          <p:nvPr/>
        </p:nvSpPr>
        <p:spPr>
          <a:xfrm>
            <a:off x="6300192" y="2924944"/>
            <a:ext cx="2304256" cy="936104"/>
          </a:xfrm>
          <a:prstGeom prst="wedgeEllipseCallout">
            <a:avLst>
              <a:gd name="adj1" fmla="val -24612"/>
              <a:gd name="adj2" fmla="val 78625"/>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extBox 13"/>
          <p:cNvSpPr txBox="1"/>
          <p:nvPr/>
        </p:nvSpPr>
        <p:spPr>
          <a:xfrm>
            <a:off x="6588224" y="3068960"/>
            <a:ext cx="1728192" cy="496996"/>
          </a:xfrm>
          <a:prstGeom prst="rect">
            <a:avLst/>
          </a:prstGeom>
          <a:noFill/>
        </p:spPr>
        <p:txBody>
          <a:bodyPr wrap="square" rtlCol="0">
            <a:spAutoFit/>
          </a:bodyPr>
          <a:lstStyle/>
          <a:p>
            <a:pPr algn="ctr" rtl="1">
              <a:lnSpc>
                <a:spcPct val="150000"/>
              </a:lnSpc>
            </a:pPr>
            <a:r>
              <a:rPr lang="ar-DZ" sz="2000" dirty="0" smtClean="0"/>
              <a:t>احتـــباس الكلام</a:t>
            </a:r>
          </a:p>
        </p:txBody>
      </p:sp>
      <p:sp>
        <p:nvSpPr>
          <p:cNvPr id="15" name="TextBox 14"/>
          <p:cNvSpPr txBox="1"/>
          <p:nvPr/>
        </p:nvSpPr>
        <p:spPr>
          <a:xfrm>
            <a:off x="755576" y="4119214"/>
            <a:ext cx="6336704" cy="1477328"/>
          </a:xfrm>
          <a:prstGeom prst="rect">
            <a:avLst/>
          </a:prstGeom>
          <a:noFill/>
        </p:spPr>
        <p:txBody>
          <a:bodyPr wrap="square" rtlCol="0">
            <a:spAutoFit/>
          </a:bodyPr>
          <a:lstStyle/>
          <a:p>
            <a:pPr algn="r" rtl="1">
              <a:lnSpc>
                <a:spcPct val="150000"/>
              </a:lnSpc>
              <a:buFont typeface="Arial" pitchFamily="34" charset="0"/>
              <a:buChar char="•"/>
            </a:pPr>
            <a:r>
              <a:rPr lang="ar-DZ" sz="2000" dirty="0" smtClean="0"/>
              <a:t> يشير هذا المصطلح إلى اضطراب الوظيفة الكلامية (منطوقة أو مكتوبة) تحدث نتيجة خلل في الدماغ. وهي أنواع : أفازيا حسية، أفازيا حركية، أفازيا نسيانية، أفازيا كلية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Bottom)">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lide(fromBottom)">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lide(fromBottom)">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slide(fromBottom)">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13" grpId="0" animBg="1"/>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06488" y="-1143000"/>
            <a:ext cx="6858000" cy="9144000"/>
          </a:xfrm>
          <a:prstGeom prst="rect">
            <a:avLst/>
          </a:prstGeom>
        </p:spPr>
      </p:pic>
      <p:sp>
        <p:nvSpPr>
          <p:cNvPr id="9" name="Oval Callout 8"/>
          <p:cNvSpPr/>
          <p:nvPr/>
        </p:nvSpPr>
        <p:spPr>
          <a:xfrm>
            <a:off x="6300192" y="476672"/>
            <a:ext cx="2304256" cy="936104"/>
          </a:xfrm>
          <a:prstGeom prst="wedgeEllipseCallout">
            <a:avLst>
              <a:gd name="adj1" fmla="val -24612"/>
              <a:gd name="adj2" fmla="val 78625"/>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xtBox 10"/>
          <p:cNvSpPr txBox="1"/>
          <p:nvPr/>
        </p:nvSpPr>
        <p:spPr>
          <a:xfrm>
            <a:off x="6732240" y="620688"/>
            <a:ext cx="1440160" cy="506292"/>
          </a:xfrm>
          <a:prstGeom prst="rect">
            <a:avLst/>
          </a:prstGeom>
          <a:noFill/>
        </p:spPr>
        <p:txBody>
          <a:bodyPr wrap="square" rtlCol="0">
            <a:spAutoFit/>
          </a:bodyPr>
          <a:lstStyle/>
          <a:p>
            <a:pPr algn="ctr" rtl="1">
              <a:lnSpc>
                <a:spcPct val="150000"/>
              </a:lnSpc>
            </a:pPr>
            <a:r>
              <a:rPr lang="ar-DZ" sz="2000" dirty="0" smtClean="0"/>
              <a:t>الخــمخــمة </a:t>
            </a:r>
            <a:endParaRPr lang="fr-FR" sz="2000" dirty="0"/>
          </a:p>
        </p:txBody>
      </p:sp>
      <p:sp>
        <p:nvSpPr>
          <p:cNvPr id="12" name="TextBox 11"/>
          <p:cNvSpPr txBox="1"/>
          <p:nvPr/>
        </p:nvSpPr>
        <p:spPr>
          <a:xfrm>
            <a:off x="755576" y="1556792"/>
            <a:ext cx="6336704" cy="965970"/>
          </a:xfrm>
          <a:prstGeom prst="rect">
            <a:avLst/>
          </a:prstGeom>
          <a:noFill/>
        </p:spPr>
        <p:txBody>
          <a:bodyPr wrap="square" rtlCol="0">
            <a:spAutoFit/>
          </a:bodyPr>
          <a:lstStyle/>
          <a:p>
            <a:pPr algn="r" rtl="1">
              <a:lnSpc>
                <a:spcPct val="150000"/>
              </a:lnSpc>
              <a:buFont typeface="Arial" pitchFamily="34" charset="0"/>
              <a:buChar char="•"/>
            </a:pPr>
            <a:r>
              <a:rPr lang="ar-DZ" sz="2000" dirty="0" smtClean="0"/>
              <a:t> الخمخمة من العيوب الكلامية التي ترجع أسبابها الى عوامل عضوية كالتلف أو التشوّه أو سوء تركيب عضو من أعضاء الجهاز الكلامي .</a:t>
            </a:r>
            <a:endParaRPr lang="fr-FR" sz="2000" dirty="0"/>
          </a:p>
        </p:txBody>
      </p:sp>
      <p:sp>
        <p:nvSpPr>
          <p:cNvPr id="13" name="Oval Callout 12"/>
          <p:cNvSpPr/>
          <p:nvPr/>
        </p:nvSpPr>
        <p:spPr>
          <a:xfrm>
            <a:off x="6300192" y="2924944"/>
            <a:ext cx="2304256" cy="936104"/>
          </a:xfrm>
          <a:prstGeom prst="wedgeEllipseCallout">
            <a:avLst>
              <a:gd name="adj1" fmla="val -24612"/>
              <a:gd name="adj2" fmla="val 78625"/>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extBox 13"/>
          <p:cNvSpPr txBox="1"/>
          <p:nvPr/>
        </p:nvSpPr>
        <p:spPr>
          <a:xfrm>
            <a:off x="6588224" y="3148028"/>
            <a:ext cx="1728192" cy="496996"/>
          </a:xfrm>
          <a:prstGeom prst="rect">
            <a:avLst/>
          </a:prstGeom>
          <a:noFill/>
        </p:spPr>
        <p:txBody>
          <a:bodyPr wrap="square" rtlCol="0">
            <a:spAutoFit/>
          </a:bodyPr>
          <a:lstStyle/>
          <a:p>
            <a:pPr algn="ctr" rtl="1">
              <a:lnSpc>
                <a:spcPct val="150000"/>
              </a:lnSpc>
            </a:pPr>
            <a:r>
              <a:rPr lang="ar-DZ" sz="2000" dirty="0" smtClean="0"/>
              <a:t>التهــــتهة </a:t>
            </a:r>
          </a:p>
        </p:txBody>
      </p:sp>
      <p:sp>
        <p:nvSpPr>
          <p:cNvPr id="15" name="TextBox 14"/>
          <p:cNvSpPr txBox="1"/>
          <p:nvPr/>
        </p:nvSpPr>
        <p:spPr>
          <a:xfrm>
            <a:off x="755576" y="4119214"/>
            <a:ext cx="6336704" cy="958660"/>
          </a:xfrm>
          <a:prstGeom prst="rect">
            <a:avLst/>
          </a:prstGeom>
          <a:noFill/>
        </p:spPr>
        <p:txBody>
          <a:bodyPr wrap="square" rtlCol="0">
            <a:spAutoFit/>
          </a:bodyPr>
          <a:lstStyle/>
          <a:p>
            <a:pPr algn="r" rtl="1">
              <a:lnSpc>
                <a:spcPct val="150000"/>
              </a:lnSpc>
              <a:buFont typeface="Arial" pitchFamily="34" charset="0"/>
              <a:buChar char="•"/>
            </a:pPr>
            <a:r>
              <a:rPr lang="ar-DZ" sz="2000" dirty="0" smtClean="0"/>
              <a:t> اضطراب في طلاقة الكلام ويظهر في شكل توقّف زائد للكلام مع مدّ وتكرار المقاطع الكلامية تكرارا لا إراديا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heckerboard(across)">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heckerboard(across)">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13" grpId="0" animBg="1"/>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5" name="Rounded Rectangle 4"/>
          <p:cNvSpPr/>
          <p:nvPr/>
        </p:nvSpPr>
        <p:spPr>
          <a:xfrm>
            <a:off x="2267744" y="188640"/>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555776" y="313492"/>
            <a:ext cx="4320480" cy="523220"/>
          </a:xfrm>
          <a:prstGeom prst="rect">
            <a:avLst/>
          </a:prstGeom>
          <a:noFill/>
        </p:spPr>
        <p:txBody>
          <a:bodyPr wrap="square" rtlCol="0">
            <a:spAutoFit/>
          </a:bodyPr>
          <a:lstStyle/>
          <a:p>
            <a:pPr algn="ctr" rtl="1"/>
            <a:r>
              <a:rPr lang="ar-DZ" sz="2800" dirty="0" smtClean="0"/>
              <a:t>أنــــواع أمـــراض الكــــلام</a:t>
            </a:r>
            <a:endParaRPr lang="fr-FR" sz="2800" dirty="0"/>
          </a:p>
        </p:txBody>
      </p:sp>
      <p:sp>
        <p:nvSpPr>
          <p:cNvPr id="17" name="TextBox 16"/>
          <p:cNvSpPr txBox="1"/>
          <p:nvPr/>
        </p:nvSpPr>
        <p:spPr>
          <a:xfrm>
            <a:off x="2771800" y="1124744"/>
            <a:ext cx="3672408" cy="461665"/>
          </a:xfrm>
          <a:prstGeom prst="rect">
            <a:avLst/>
          </a:prstGeom>
          <a:noFill/>
        </p:spPr>
        <p:txBody>
          <a:bodyPr wrap="square" rtlCol="0">
            <a:spAutoFit/>
          </a:bodyPr>
          <a:lstStyle/>
          <a:p>
            <a:pPr algn="ctr" rtl="1"/>
            <a:r>
              <a:rPr lang="ar-DZ" sz="2400" u="sng" dirty="0" smtClean="0"/>
              <a:t>حـــسب محــمد كشــــاش</a:t>
            </a:r>
            <a:endParaRPr lang="fr-FR" sz="2400" u="sng" dirty="0"/>
          </a:p>
        </p:txBody>
      </p:sp>
      <p:graphicFrame>
        <p:nvGraphicFramePr>
          <p:cNvPr id="18" name="Diagram 17"/>
          <p:cNvGraphicFramePr/>
          <p:nvPr/>
        </p:nvGraphicFramePr>
        <p:xfrm>
          <a:off x="1475656" y="1916832"/>
          <a:ext cx="6336704" cy="435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graphicEl>
                                              <a:dgm id="{E75D4559-1922-4584-B92F-459FB7074C0E}"/>
                                            </p:graphicEl>
                                          </p:spTgt>
                                        </p:tgtEl>
                                        <p:attrNameLst>
                                          <p:attrName>style.visibility</p:attrName>
                                        </p:attrNameLst>
                                      </p:cBhvr>
                                      <p:to>
                                        <p:strVal val="visible"/>
                                      </p:to>
                                    </p:set>
                                    <p:animEffect transition="in" filter="fade">
                                      <p:cBhvr>
                                        <p:cTn id="7" dur="2000"/>
                                        <p:tgtEl>
                                          <p:spTgt spid="18">
                                            <p:graphicEl>
                                              <a:dgm id="{E75D4559-1922-4584-B92F-459FB7074C0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graphicEl>
                                              <a:dgm id="{71FA5469-65AA-4797-98E4-AA2F9E500E04}"/>
                                            </p:graphicEl>
                                          </p:spTgt>
                                        </p:tgtEl>
                                        <p:attrNameLst>
                                          <p:attrName>style.visibility</p:attrName>
                                        </p:attrNameLst>
                                      </p:cBhvr>
                                      <p:to>
                                        <p:strVal val="visible"/>
                                      </p:to>
                                    </p:set>
                                    <p:animEffect transition="in" filter="fade">
                                      <p:cBhvr>
                                        <p:cTn id="12" dur="2000"/>
                                        <p:tgtEl>
                                          <p:spTgt spid="18">
                                            <p:graphicEl>
                                              <a:dgm id="{71FA5469-65AA-4797-98E4-AA2F9E500E0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graphicEl>
                                              <a:dgm id="{C33B2097-5B80-4E68-8B47-D4108B69CFDA}"/>
                                            </p:graphicEl>
                                          </p:spTgt>
                                        </p:tgtEl>
                                        <p:attrNameLst>
                                          <p:attrName>style.visibility</p:attrName>
                                        </p:attrNameLst>
                                      </p:cBhvr>
                                      <p:to>
                                        <p:strVal val="visible"/>
                                      </p:to>
                                    </p:set>
                                    <p:animEffect transition="in" filter="fade">
                                      <p:cBhvr>
                                        <p:cTn id="17" dur="2000"/>
                                        <p:tgtEl>
                                          <p:spTgt spid="18">
                                            <p:graphicEl>
                                              <a:dgm id="{C33B2097-5B80-4E68-8B47-D4108B69CFD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graphicEl>
                                              <a:dgm id="{7C659DFD-2D09-472B-97E8-CD14F2AA5690}"/>
                                            </p:graphicEl>
                                          </p:spTgt>
                                        </p:tgtEl>
                                        <p:attrNameLst>
                                          <p:attrName>style.visibility</p:attrName>
                                        </p:attrNameLst>
                                      </p:cBhvr>
                                      <p:to>
                                        <p:strVal val="visible"/>
                                      </p:to>
                                    </p:set>
                                    <p:animEffect transition="in" filter="fade">
                                      <p:cBhvr>
                                        <p:cTn id="22" dur="2000"/>
                                        <p:tgtEl>
                                          <p:spTgt spid="18">
                                            <p:graphicEl>
                                              <a:dgm id="{7C659DFD-2D09-472B-97E8-CD14F2AA569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graphicEl>
                                              <a:dgm id="{2226913E-6F97-4507-A25E-65CDB7A684B8}"/>
                                            </p:graphicEl>
                                          </p:spTgt>
                                        </p:tgtEl>
                                        <p:attrNameLst>
                                          <p:attrName>style.visibility</p:attrName>
                                        </p:attrNameLst>
                                      </p:cBhvr>
                                      <p:to>
                                        <p:strVal val="visible"/>
                                      </p:to>
                                    </p:set>
                                    <p:animEffect transition="in" filter="fade">
                                      <p:cBhvr>
                                        <p:cTn id="27" dur="2000"/>
                                        <p:tgtEl>
                                          <p:spTgt spid="18">
                                            <p:graphicEl>
                                              <a:dgm id="{2226913E-6F97-4507-A25E-65CDB7A684B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7" name="TextBox 6"/>
          <p:cNvSpPr txBox="1"/>
          <p:nvPr/>
        </p:nvSpPr>
        <p:spPr>
          <a:xfrm>
            <a:off x="1043608" y="908720"/>
            <a:ext cx="7920880" cy="707886"/>
          </a:xfrm>
          <a:prstGeom prst="rect">
            <a:avLst/>
          </a:prstGeom>
          <a:noFill/>
        </p:spPr>
        <p:txBody>
          <a:bodyPr wrap="square" rtlCol="0">
            <a:spAutoFit/>
          </a:bodyPr>
          <a:lstStyle/>
          <a:p>
            <a:pPr algn="ctr" rtl="1"/>
            <a:r>
              <a:rPr lang="ar-DZ" sz="2000" dirty="0" smtClean="0"/>
              <a:t>العلاج النفسي الهدف منه تخفيف حدة الصراع ومساعدة المصاب على استعادة الثقة بالنفس</a:t>
            </a:r>
          </a:p>
          <a:p>
            <a:pPr algn="ctr" rtl="1"/>
            <a:r>
              <a:rPr lang="ar-DZ" sz="2000" dirty="0" smtClean="0"/>
              <a:t>ويتخذ العلاج طريقتين </a:t>
            </a:r>
            <a:r>
              <a:rPr lang="ar-DZ" sz="2000" u="sng" dirty="0" smtClean="0"/>
              <a:t>حــسب مصطفى فهمي </a:t>
            </a:r>
            <a:r>
              <a:rPr lang="ar-DZ" sz="2000" dirty="0" smtClean="0"/>
              <a:t>:</a:t>
            </a:r>
            <a:endParaRPr lang="fr-FR" sz="2000" dirty="0"/>
          </a:p>
        </p:txBody>
      </p:sp>
      <p:sp>
        <p:nvSpPr>
          <p:cNvPr id="8" name="Chevron 7"/>
          <p:cNvSpPr/>
          <p:nvPr/>
        </p:nvSpPr>
        <p:spPr>
          <a:xfrm>
            <a:off x="1331640" y="1700808"/>
            <a:ext cx="3024336" cy="648072"/>
          </a:xfrm>
          <a:prstGeom prst="chevron">
            <a:avLst/>
          </a:prstGeom>
          <a:solidFill>
            <a:schemeClr val="accent3">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Rounded Rectangle 9"/>
          <p:cNvSpPr/>
          <p:nvPr/>
        </p:nvSpPr>
        <p:spPr>
          <a:xfrm>
            <a:off x="2339752" y="44624"/>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xtBox 10"/>
          <p:cNvSpPr txBox="1"/>
          <p:nvPr/>
        </p:nvSpPr>
        <p:spPr>
          <a:xfrm>
            <a:off x="2627784" y="169476"/>
            <a:ext cx="4320480" cy="523220"/>
          </a:xfrm>
          <a:prstGeom prst="rect">
            <a:avLst/>
          </a:prstGeom>
          <a:noFill/>
        </p:spPr>
        <p:txBody>
          <a:bodyPr wrap="square" rtlCol="0">
            <a:spAutoFit/>
          </a:bodyPr>
          <a:lstStyle/>
          <a:p>
            <a:pPr algn="ctr" rtl="1"/>
            <a:r>
              <a:rPr lang="ar-DZ" sz="2800" dirty="0" smtClean="0"/>
              <a:t>عــــلاج أمـــراض الكــــلام</a:t>
            </a:r>
            <a:endParaRPr lang="fr-FR" sz="2800" dirty="0"/>
          </a:p>
        </p:txBody>
      </p:sp>
      <p:sp>
        <p:nvSpPr>
          <p:cNvPr id="12" name="Chevron 11"/>
          <p:cNvSpPr/>
          <p:nvPr/>
        </p:nvSpPr>
        <p:spPr>
          <a:xfrm rot="10800000">
            <a:off x="4716016" y="1700808"/>
            <a:ext cx="3024336" cy="648072"/>
          </a:xfrm>
          <a:prstGeom prst="chevron">
            <a:avLst/>
          </a:prstGeom>
          <a:solidFill>
            <a:schemeClr val="accent3">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TextBox 12"/>
          <p:cNvSpPr txBox="1"/>
          <p:nvPr/>
        </p:nvSpPr>
        <p:spPr>
          <a:xfrm>
            <a:off x="1475656" y="1804754"/>
            <a:ext cx="2304256" cy="400110"/>
          </a:xfrm>
          <a:prstGeom prst="rect">
            <a:avLst/>
          </a:prstGeom>
          <a:noFill/>
        </p:spPr>
        <p:txBody>
          <a:bodyPr wrap="square" rtlCol="0">
            <a:spAutoFit/>
          </a:bodyPr>
          <a:lstStyle/>
          <a:p>
            <a:pPr algn="r" rtl="1"/>
            <a:r>
              <a:rPr lang="ar-DZ" sz="2000" dirty="0" smtClean="0"/>
              <a:t>طريقة العلاج الكلامــي</a:t>
            </a:r>
            <a:endParaRPr lang="fr-FR" sz="2000" dirty="0"/>
          </a:p>
        </p:txBody>
      </p:sp>
      <p:sp>
        <p:nvSpPr>
          <p:cNvPr id="14" name="TextBox 13"/>
          <p:cNvSpPr txBox="1"/>
          <p:nvPr/>
        </p:nvSpPr>
        <p:spPr>
          <a:xfrm>
            <a:off x="4860032" y="1804754"/>
            <a:ext cx="2304256" cy="400110"/>
          </a:xfrm>
          <a:prstGeom prst="rect">
            <a:avLst/>
          </a:prstGeom>
          <a:noFill/>
        </p:spPr>
        <p:txBody>
          <a:bodyPr wrap="square" rtlCol="0">
            <a:spAutoFit/>
          </a:bodyPr>
          <a:lstStyle/>
          <a:p>
            <a:pPr algn="r" rtl="1"/>
            <a:r>
              <a:rPr lang="ar-DZ" sz="2000" dirty="0" smtClean="0"/>
              <a:t>طــريقة  اللــــعب</a:t>
            </a:r>
            <a:endParaRPr lang="fr-FR" sz="2000" dirty="0"/>
          </a:p>
        </p:txBody>
      </p:sp>
      <p:sp>
        <p:nvSpPr>
          <p:cNvPr id="15" name="TextBox 14"/>
          <p:cNvSpPr txBox="1"/>
          <p:nvPr/>
        </p:nvSpPr>
        <p:spPr>
          <a:xfrm>
            <a:off x="4716016" y="2471736"/>
            <a:ext cx="3168352" cy="4197624"/>
          </a:xfrm>
          <a:prstGeom prst="rect">
            <a:avLst/>
          </a:prstGeom>
          <a:noFill/>
        </p:spPr>
        <p:txBody>
          <a:bodyPr wrap="square" rtlCol="0">
            <a:spAutoFit/>
          </a:bodyPr>
          <a:lstStyle/>
          <a:p>
            <a:pPr algn="r" rtl="1">
              <a:lnSpc>
                <a:spcPct val="150000"/>
              </a:lnSpc>
              <a:buFont typeface="Wingdings" pitchFamily="2" charset="2"/>
              <a:buChar char="Ø"/>
            </a:pPr>
            <a:r>
              <a:rPr lang="ar-DZ" sz="2000" dirty="0" smtClean="0"/>
              <a:t> مراقبة الطفل أثناء اللعب الحر الغير مقيّد ثم تسجيل استجابات الطفل بغية الحصول على الدوافع الاصلية </a:t>
            </a:r>
          </a:p>
          <a:p>
            <a:pPr algn="r" rtl="1">
              <a:lnSpc>
                <a:spcPct val="150000"/>
              </a:lnSpc>
              <a:buFont typeface="Wingdings" pitchFamily="2" charset="2"/>
              <a:buChar char="Ø"/>
            </a:pPr>
            <a:r>
              <a:rPr lang="ar-DZ" sz="2000" dirty="0" smtClean="0"/>
              <a:t> تعرض على الطفل بطاقات بها صور لمناظر تستدعي انتباهه وجعله يصفه مشاعره</a:t>
            </a:r>
          </a:p>
          <a:p>
            <a:pPr algn="r" rtl="1">
              <a:lnSpc>
                <a:spcPct val="150000"/>
              </a:lnSpc>
              <a:buFont typeface="Wingdings" pitchFamily="2" charset="2"/>
              <a:buChar char="Ø"/>
            </a:pPr>
            <a:r>
              <a:rPr lang="ar-DZ" sz="2000" dirty="0" smtClean="0"/>
              <a:t> الإيحاء : يردد المعالج أمام الطفل عبارات إيجابية</a:t>
            </a:r>
          </a:p>
          <a:p>
            <a:pPr algn="r" rtl="1">
              <a:lnSpc>
                <a:spcPct val="150000"/>
              </a:lnSpc>
              <a:buFont typeface="Wingdings" pitchFamily="2" charset="2"/>
              <a:buChar char="Ø"/>
            </a:pPr>
            <a:r>
              <a:rPr lang="ar-DZ" sz="2000" dirty="0" smtClean="0"/>
              <a:t> الاستعانة ببعض العقاقير المهدئة .</a:t>
            </a:r>
            <a:endParaRPr lang="fr-FR" sz="2000" dirty="0"/>
          </a:p>
        </p:txBody>
      </p:sp>
      <p:sp>
        <p:nvSpPr>
          <p:cNvPr id="16" name="TextBox 15"/>
          <p:cNvSpPr txBox="1"/>
          <p:nvPr/>
        </p:nvSpPr>
        <p:spPr>
          <a:xfrm>
            <a:off x="683568" y="2523668"/>
            <a:ext cx="3600400" cy="3785652"/>
          </a:xfrm>
          <a:prstGeom prst="rect">
            <a:avLst/>
          </a:prstGeom>
          <a:noFill/>
        </p:spPr>
        <p:txBody>
          <a:bodyPr wrap="square" rtlCol="0">
            <a:spAutoFit/>
          </a:bodyPr>
          <a:lstStyle/>
          <a:p>
            <a:pPr algn="r" rtl="1">
              <a:lnSpc>
                <a:spcPct val="150000"/>
              </a:lnSpc>
              <a:buFont typeface="Wingdings" pitchFamily="2" charset="2"/>
              <a:buChar char="Ø"/>
            </a:pPr>
            <a:r>
              <a:rPr lang="ar-DZ" sz="2000" dirty="0" smtClean="0"/>
              <a:t> تدريب اللسان والشفاه وسقف الحلق</a:t>
            </a:r>
          </a:p>
          <a:p>
            <a:pPr algn="r" rtl="1">
              <a:lnSpc>
                <a:spcPct val="150000"/>
              </a:lnSpc>
              <a:buFont typeface="Wingdings" pitchFamily="2" charset="2"/>
              <a:buChar char="Ø"/>
            </a:pPr>
            <a:r>
              <a:rPr lang="ar-DZ" sz="2000" dirty="0" smtClean="0"/>
              <a:t> طريقة النفخ بواسطة الانابيب الاسطوانية </a:t>
            </a:r>
          </a:p>
          <a:p>
            <a:pPr algn="r" rtl="1">
              <a:lnSpc>
                <a:spcPct val="150000"/>
              </a:lnSpc>
              <a:buFont typeface="Wingdings" pitchFamily="2" charset="2"/>
              <a:buChar char="Ø"/>
            </a:pPr>
            <a:r>
              <a:rPr lang="ar-DZ" sz="2000" dirty="0" smtClean="0"/>
              <a:t>تمارين البلع والمضغ</a:t>
            </a:r>
          </a:p>
          <a:p>
            <a:pPr algn="r" rtl="1">
              <a:lnSpc>
                <a:spcPct val="150000"/>
              </a:lnSpc>
              <a:buFont typeface="Wingdings" pitchFamily="2" charset="2"/>
              <a:buChar char="Ø"/>
            </a:pPr>
            <a:r>
              <a:rPr lang="ar-DZ" sz="2000" dirty="0" smtClean="0"/>
              <a:t> تمارين التنفس ونطق الحروف</a:t>
            </a:r>
          </a:p>
          <a:p>
            <a:pPr algn="r" rtl="1">
              <a:lnSpc>
                <a:spcPct val="150000"/>
              </a:lnSpc>
              <a:buFont typeface="Wingdings" pitchFamily="2" charset="2"/>
              <a:buChar char="Ø"/>
            </a:pPr>
            <a:r>
              <a:rPr lang="ar-DZ" sz="2000" dirty="0" smtClean="0"/>
              <a:t> الاسترخاء الكلامي</a:t>
            </a:r>
          </a:p>
          <a:p>
            <a:pPr algn="r" rtl="1">
              <a:lnSpc>
                <a:spcPct val="150000"/>
              </a:lnSpc>
              <a:buFont typeface="Wingdings" pitchFamily="2" charset="2"/>
              <a:buChar char="Ø"/>
            </a:pPr>
            <a:r>
              <a:rPr lang="ar-DZ" sz="2000" dirty="0" smtClean="0"/>
              <a:t> تعليم الكلام من جديد</a:t>
            </a:r>
          </a:p>
          <a:p>
            <a:pPr algn="r" rtl="1">
              <a:lnSpc>
                <a:spcPct val="150000"/>
              </a:lnSpc>
              <a:buFont typeface="Wingdings" pitchFamily="2" charset="2"/>
              <a:buChar char="Ø"/>
            </a:pPr>
            <a:r>
              <a:rPr lang="ar-DZ" sz="2000" dirty="0" smtClean="0"/>
              <a:t> الغناء الجماعي أو القراءة الجماعية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linds(horizont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linds(horizont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linds(horizontal)">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animEffect transition="in" filter="blinds(horizontal)">
                                      <p:cBhvr>
                                        <p:cTn id="39" dur="500"/>
                                        <p:tgtEl>
                                          <p:spTgt spid="15">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5">
                                            <p:txEl>
                                              <p:pRg st="1" end="1"/>
                                            </p:txEl>
                                          </p:spTgt>
                                        </p:tgtEl>
                                        <p:attrNameLst>
                                          <p:attrName>style.visibility</p:attrName>
                                        </p:attrNameLst>
                                      </p:cBhvr>
                                      <p:to>
                                        <p:strVal val="visible"/>
                                      </p:to>
                                    </p:set>
                                    <p:animEffect transition="in" filter="blinds(horizontal)">
                                      <p:cBhvr>
                                        <p:cTn id="44" dur="500"/>
                                        <p:tgtEl>
                                          <p:spTgt spid="15">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5">
                                            <p:txEl>
                                              <p:pRg st="2" end="2"/>
                                            </p:txEl>
                                          </p:spTgt>
                                        </p:tgtEl>
                                        <p:attrNameLst>
                                          <p:attrName>style.visibility</p:attrName>
                                        </p:attrNameLst>
                                      </p:cBhvr>
                                      <p:to>
                                        <p:strVal val="visible"/>
                                      </p:to>
                                    </p:set>
                                    <p:animEffect transition="in" filter="blinds(horizontal)">
                                      <p:cBhvr>
                                        <p:cTn id="49" dur="500"/>
                                        <p:tgtEl>
                                          <p:spTgt spid="15">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15">
                                            <p:txEl>
                                              <p:pRg st="3" end="3"/>
                                            </p:txEl>
                                          </p:spTgt>
                                        </p:tgtEl>
                                        <p:attrNameLst>
                                          <p:attrName>style.visibility</p:attrName>
                                        </p:attrNameLst>
                                      </p:cBhvr>
                                      <p:to>
                                        <p:strVal val="visible"/>
                                      </p:to>
                                    </p:set>
                                    <p:animEffect transition="in" filter="blinds(horizontal)">
                                      <p:cBhvr>
                                        <p:cTn id="54" dur="500"/>
                                        <p:tgtEl>
                                          <p:spTgt spid="15">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16">
                                            <p:txEl>
                                              <p:pRg st="0" end="0"/>
                                            </p:txEl>
                                          </p:spTgt>
                                        </p:tgtEl>
                                        <p:attrNameLst>
                                          <p:attrName>style.visibility</p:attrName>
                                        </p:attrNameLst>
                                      </p:cBhvr>
                                      <p:to>
                                        <p:strVal val="visible"/>
                                      </p:to>
                                    </p:set>
                                    <p:animEffect transition="in" filter="blinds(horizontal)">
                                      <p:cBhvr>
                                        <p:cTn id="59" dur="500"/>
                                        <p:tgtEl>
                                          <p:spTgt spid="1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16">
                                            <p:txEl>
                                              <p:pRg st="1" end="1"/>
                                            </p:txEl>
                                          </p:spTgt>
                                        </p:tgtEl>
                                        <p:attrNameLst>
                                          <p:attrName>style.visibility</p:attrName>
                                        </p:attrNameLst>
                                      </p:cBhvr>
                                      <p:to>
                                        <p:strVal val="visible"/>
                                      </p:to>
                                    </p:set>
                                    <p:animEffect transition="in" filter="blinds(horizontal)">
                                      <p:cBhvr>
                                        <p:cTn id="64" dur="500"/>
                                        <p:tgtEl>
                                          <p:spTgt spid="16">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16">
                                            <p:txEl>
                                              <p:pRg st="2" end="2"/>
                                            </p:txEl>
                                          </p:spTgt>
                                        </p:tgtEl>
                                        <p:attrNameLst>
                                          <p:attrName>style.visibility</p:attrName>
                                        </p:attrNameLst>
                                      </p:cBhvr>
                                      <p:to>
                                        <p:strVal val="visible"/>
                                      </p:to>
                                    </p:set>
                                    <p:animEffect transition="in" filter="blinds(horizontal)">
                                      <p:cBhvr>
                                        <p:cTn id="69" dur="500"/>
                                        <p:tgtEl>
                                          <p:spTgt spid="16">
                                            <p:txEl>
                                              <p:pRg st="2" end="2"/>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16">
                                            <p:txEl>
                                              <p:pRg st="3" end="3"/>
                                            </p:txEl>
                                          </p:spTgt>
                                        </p:tgtEl>
                                        <p:attrNameLst>
                                          <p:attrName>style.visibility</p:attrName>
                                        </p:attrNameLst>
                                      </p:cBhvr>
                                      <p:to>
                                        <p:strVal val="visible"/>
                                      </p:to>
                                    </p:set>
                                    <p:animEffect transition="in" filter="blinds(horizontal)">
                                      <p:cBhvr>
                                        <p:cTn id="74" dur="500"/>
                                        <p:tgtEl>
                                          <p:spTgt spid="16">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16">
                                            <p:txEl>
                                              <p:pRg st="4" end="4"/>
                                            </p:txEl>
                                          </p:spTgt>
                                        </p:tgtEl>
                                        <p:attrNameLst>
                                          <p:attrName>style.visibility</p:attrName>
                                        </p:attrNameLst>
                                      </p:cBhvr>
                                      <p:to>
                                        <p:strVal val="visible"/>
                                      </p:to>
                                    </p:set>
                                    <p:animEffect transition="in" filter="blinds(horizontal)">
                                      <p:cBhvr>
                                        <p:cTn id="79" dur="500"/>
                                        <p:tgtEl>
                                          <p:spTgt spid="16">
                                            <p:txEl>
                                              <p:pRg st="4" end="4"/>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nodeType="clickEffect">
                                  <p:stCondLst>
                                    <p:cond delay="0"/>
                                  </p:stCondLst>
                                  <p:childTnLst>
                                    <p:set>
                                      <p:cBhvr>
                                        <p:cTn id="83" dur="1" fill="hold">
                                          <p:stCondLst>
                                            <p:cond delay="0"/>
                                          </p:stCondLst>
                                        </p:cTn>
                                        <p:tgtEl>
                                          <p:spTgt spid="16">
                                            <p:txEl>
                                              <p:pRg st="5" end="5"/>
                                            </p:txEl>
                                          </p:spTgt>
                                        </p:tgtEl>
                                        <p:attrNameLst>
                                          <p:attrName>style.visibility</p:attrName>
                                        </p:attrNameLst>
                                      </p:cBhvr>
                                      <p:to>
                                        <p:strVal val="visible"/>
                                      </p:to>
                                    </p:set>
                                    <p:animEffect transition="in" filter="blinds(horizontal)">
                                      <p:cBhvr>
                                        <p:cTn id="84" dur="500"/>
                                        <p:tgtEl>
                                          <p:spTgt spid="16">
                                            <p:txEl>
                                              <p:pRg st="5" end="5"/>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16">
                                            <p:txEl>
                                              <p:pRg st="6" end="6"/>
                                            </p:txEl>
                                          </p:spTgt>
                                        </p:tgtEl>
                                        <p:attrNameLst>
                                          <p:attrName>style.visibility</p:attrName>
                                        </p:attrNameLst>
                                      </p:cBhvr>
                                      <p:to>
                                        <p:strVal val="visible"/>
                                      </p:to>
                                    </p:set>
                                    <p:animEffect transition="in" filter="blinds(horizontal)">
                                      <p:cBhvr>
                                        <p:cTn id="89"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7" name="TextBox 6"/>
          <p:cNvSpPr txBox="1"/>
          <p:nvPr/>
        </p:nvSpPr>
        <p:spPr>
          <a:xfrm>
            <a:off x="3275856" y="908720"/>
            <a:ext cx="2880320" cy="400110"/>
          </a:xfrm>
          <a:prstGeom prst="rect">
            <a:avLst/>
          </a:prstGeom>
          <a:noFill/>
        </p:spPr>
        <p:txBody>
          <a:bodyPr wrap="square" rtlCol="0">
            <a:spAutoFit/>
          </a:bodyPr>
          <a:lstStyle/>
          <a:p>
            <a:pPr algn="ctr" rtl="1"/>
            <a:r>
              <a:rPr lang="ar-DZ" sz="2000" u="sng" dirty="0" smtClean="0"/>
              <a:t>حــسب محمـــد كشـــاش</a:t>
            </a:r>
            <a:endParaRPr lang="fr-FR" sz="2000" dirty="0"/>
          </a:p>
        </p:txBody>
      </p:sp>
      <p:sp>
        <p:nvSpPr>
          <p:cNvPr id="8" name="Chevron 7"/>
          <p:cNvSpPr/>
          <p:nvPr/>
        </p:nvSpPr>
        <p:spPr>
          <a:xfrm>
            <a:off x="1331640" y="1700808"/>
            <a:ext cx="3024336" cy="648072"/>
          </a:xfrm>
          <a:prstGeom prst="chevron">
            <a:avLst/>
          </a:prstGeom>
          <a:solidFill>
            <a:schemeClr val="accent3">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Rounded Rectangle 9"/>
          <p:cNvSpPr/>
          <p:nvPr/>
        </p:nvSpPr>
        <p:spPr>
          <a:xfrm>
            <a:off x="2339752" y="44624"/>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xtBox 10"/>
          <p:cNvSpPr txBox="1"/>
          <p:nvPr/>
        </p:nvSpPr>
        <p:spPr>
          <a:xfrm>
            <a:off x="2627784" y="169476"/>
            <a:ext cx="4320480" cy="523220"/>
          </a:xfrm>
          <a:prstGeom prst="rect">
            <a:avLst/>
          </a:prstGeom>
          <a:noFill/>
        </p:spPr>
        <p:txBody>
          <a:bodyPr wrap="square" rtlCol="0">
            <a:spAutoFit/>
          </a:bodyPr>
          <a:lstStyle/>
          <a:p>
            <a:pPr algn="ctr" rtl="1"/>
            <a:r>
              <a:rPr lang="ar-DZ" sz="2800" dirty="0" smtClean="0"/>
              <a:t>عــــلاج أمـــراض الكــــلام</a:t>
            </a:r>
            <a:endParaRPr lang="fr-FR" sz="2800" dirty="0"/>
          </a:p>
        </p:txBody>
      </p:sp>
      <p:sp>
        <p:nvSpPr>
          <p:cNvPr id="12" name="Chevron 11"/>
          <p:cNvSpPr/>
          <p:nvPr/>
        </p:nvSpPr>
        <p:spPr>
          <a:xfrm rot="10800000">
            <a:off x="4716016" y="1700808"/>
            <a:ext cx="3024336" cy="648072"/>
          </a:xfrm>
          <a:prstGeom prst="chevron">
            <a:avLst/>
          </a:prstGeom>
          <a:solidFill>
            <a:schemeClr val="accent3">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TextBox 12"/>
          <p:cNvSpPr txBox="1"/>
          <p:nvPr/>
        </p:nvSpPr>
        <p:spPr>
          <a:xfrm>
            <a:off x="1475656" y="1804754"/>
            <a:ext cx="2304256" cy="400110"/>
          </a:xfrm>
          <a:prstGeom prst="rect">
            <a:avLst/>
          </a:prstGeom>
          <a:noFill/>
        </p:spPr>
        <p:txBody>
          <a:bodyPr wrap="square" rtlCol="0">
            <a:spAutoFit/>
          </a:bodyPr>
          <a:lstStyle/>
          <a:p>
            <a:pPr algn="r" rtl="1"/>
            <a:r>
              <a:rPr lang="ar-DZ" sz="2000" dirty="0" smtClean="0"/>
              <a:t>العــــلاج الجــــماعــي</a:t>
            </a:r>
            <a:endParaRPr lang="fr-FR" sz="2000" dirty="0"/>
          </a:p>
        </p:txBody>
      </p:sp>
      <p:sp>
        <p:nvSpPr>
          <p:cNvPr id="14" name="TextBox 13"/>
          <p:cNvSpPr txBox="1"/>
          <p:nvPr/>
        </p:nvSpPr>
        <p:spPr>
          <a:xfrm>
            <a:off x="4860032" y="1804754"/>
            <a:ext cx="2304256" cy="400110"/>
          </a:xfrm>
          <a:prstGeom prst="rect">
            <a:avLst/>
          </a:prstGeom>
          <a:noFill/>
        </p:spPr>
        <p:txBody>
          <a:bodyPr wrap="square" rtlCol="0">
            <a:spAutoFit/>
          </a:bodyPr>
          <a:lstStyle/>
          <a:p>
            <a:pPr algn="r" rtl="1"/>
            <a:r>
              <a:rPr lang="ar-DZ" sz="2000" dirty="0" smtClean="0"/>
              <a:t>العـــــلاج الفـــردي</a:t>
            </a:r>
            <a:endParaRPr lang="fr-FR" sz="2000" dirty="0"/>
          </a:p>
        </p:txBody>
      </p:sp>
      <p:sp>
        <p:nvSpPr>
          <p:cNvPr id="15" name="TextBox 14"/>
          <p:cNvSpPr txBox="1"/>
          <p:nvPr/>
        </p:nvSpPr>
        <p:spPr>
          <a:xfrm>
            <a:off x="4716016" y="2471736"/>
            <a:ext cx="3168352" cy="2343655"/>
          </a:xfrm>
          <a:prstGeom prst="rect">
            <a:avLst/>
          </a:prstGeom>
          <a:noFill/>
        </p:spPr>
        <p:txBody>
          <a:bodyPr wrap="square" rtlCol="0">
            <a:spAutoFit/>
          </a:bodyPr>
          <a:lstStyle/>
          <a:p>
            <a:pPr algn="r" rtl="1">
              <a:lnSpc>
                <a:spcPct val="150000"/>
              </a:lnSpc>
              <a:buFont typeface="Wingdings" pitchFamily="2" charset="2"/>
              <a:buChar char="Ø"/>
            </a:pPr>
            <a:r>
              <a:rPr lang="ar-DZ" sz="2000" dirty="0" smtClean="0"/>
              <a:t> العلاج الفردي يكون مع طبيب النطق واللغة، يتم فيه تقييم اضطراب الكلام الذي يعاني منه المريض، ومن ثم تحديد اهداف العلاج ثمّ تطوير خطة علاجية .</a:t>
            </a:r>
          </a:p>
        </p:txBody>
      </p:sp>
      <p:sp>
        <p:nvSpPr>
          <p:cNvPr id="16" name="TextBox 15"/>
          <p:cNvSpPr txBox="1"/>
          <p:nvPr/>
        </p:nvSpPr>
        <p:spPr>
          <a:xfrm>
            <a:off x="827584" y="2523668"/>
            <a:ext cx="3600400" cy="1881990"/>
          </a:xfrm>
          <a:prstGeom prst="rect">
            <a:avLst/>
          </a:prstGeom>
          <a:noFill/>
        </p:spPr>
        <p:txBody>
          <a:bodyPr wrap="square" rtlCol="0">
            <a:spAutoFit/>
          </a:bodyPr>
          <a:lstStyle/>
          <a:p>
            <a:pPr algn="r" rtl="1">
              <a:lnSpc>
                <a:spcPct val="150000"/>
              </a:lnSpc>
              <a:buFont typeface="Wingdings" pitchFamily="2" charset="2"/>
              <a:buChar char="Ø"/>
            </a:pPr>
            <a:r>
              <a:rPr lang="ar-DZ" sz="2000" dirty="0" smtClean="0"/>
              <a:t> العلاج الجماعي يكون مع مجموعة من الاشخاص الذين يعانون من اضطرابات الكلام، حيث يمكّنهم من تلقي الدعم من الاخرين الذين يعانون من مشاكل مماثلة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blinds(horizontal)">
                                      <p:cBhvr>
                                        <p:cTn id="33" dur="5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6">
                                            <p:txEl>
                                              <p:pRg st="0" end="0"/>
                                            </p:txEl>
                                          </p:spTgt>
                                        </p:tgtEl>
                                        <p:attrNameLst>
                                          <p:attrName>style.visibility</p:attrName>
                                        </p:attrNameLst>
                                      </p:cBhvr>
                                      <p:to>
                                        <p:strVal val="visible"/>
                                      </p:to>
                                    </p:set>
                                    <p:animEffect transition="in" filter="blinds(horizontal)">
                                      <p:cBhvr>
                                        <p:cTn id="38"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5" name="Rounded Rectangle 4"/>
          <p:cNvSpPr/>
          <p:nvPr/>
        </p:nvSpPr>
        <p:spPr>
          <a:xfrm>
            <a:off x="2339752" y="116632"/>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555776" y="241484"/>
            <a:ext cx="4320480" cy="523220"/>
          </a:xfrm>
          <a:prstGeom prst="rect">
            <a:avLst/>
          </a:prstGeom>
          <a:noFill/>
        </p:spPr>
        <p:txBody>
          <a:bodyPr wrap="square" rtlCol="0">
            <a:spAutoFit/>
          </a:bodyPr>
          <a:lstStyle/>
          <a:p>
            <a:pPr algn="ctr" rtl="1"/>
            <a:r>
              <a:rPr lang="ar-DZ" sz="2800" dirty="0" smtClean="0"/>
              <a:t>خــــــاتمــــة</a:t>
            </a:r>
            <a:endParaRPr lang="fr-FR" sz="2800" dirty="0"/>
          </a:p>
        </p:txBody>
      </p:sp>
      <p:sp>
        <p:nvSpPr>
          <p:cNvPr id="7" name="TextBox 6"/>
          <p:cNvSpPr txBox="1"/>
          <p:nvPr/>
        </p:nvSpPr>
        <p:spPr>
          <a:xfrm>
            <a:off x="971600" y="1628800"/>
            <a:ext cx="7416824" cy="3323987"/>
          </a:xfrm>
          <a:prstGeom prst="rect">
            <a:avLst/>
          </a:prstGeom>
          <a:noFill/>
        </p:spPr>
        <p:txBody>
          <a:bodyPr wrap="square" rtlCol="0">
            <a:spAutoFit/>
          </a:bodyPr>
          <a:lstStyle/>
          <a:p>
            <a:pPr algn="just" rtl="1">
              <a:lnSpc>
                <a:spcPct val="150000"/>
              </a:lnSpc>
            </a:pPr>
            <a:r>
              <a:rPr lang="ar-DZ" sz="2000" dirty="0" smtClean="0"/>
              <a:t>    في ختام هذه النظرة العامة حول الامراض الكلامية، ندرك اهمية فهم هذا النطاق الواسع من الاضطرابات التي تؤثر على قدرة الانسان على التحدث وفهم اللغة، تظهر هذه الاضطرابات بأشكال متعددة، وقد تكون نتيجة لعوامل وراثية، أو عوامل نفسية، أو حتى أمراض عضوية .</a:t>
            </a:r>
          </a:p>
          <a:p>
            <a:pPr algn="just" rtl="1">
              <a:lnSpc>
                <a:spcPct val="150000"/>
              </a:lnSpc>
            </a:pPr>
            <a:r>
              <a:rPr lang="ar-DZ" sz="2000" dirty="0" smtClean="0"/>
              <a:t>   تعتبر الأمراض الكلامية تحديا يتطلب فحصا دقيقا وخطة علاج متخصصة، التفهم الشامل لهذه الاضطرابات يساهم في تقديم الدعم اللازم للافراد المتأثرين، مما يمكنهم من التغلب على صعوبات التواصل وتحسين جودة حياتهم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5" name="Rounded Rectangle 4"/>
          <p:cNvSpPr/>
          <p:nvPr/>
        </p:nvSpPr>
        <p:spPr>
          <a:xfrm>
            <a:off x="2267744" y="260648"/>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699792" y="395953"/>
            <a:ext cx="3888432" cy="584775"/>
          </a:xfrm>
          <a:prstGeom prst="rect">
            <a:avLst/>
          </a:prstGeom>
          <a:noFill/>
        </p:spPr>
        <p:txBody>
          <a:bodyPr wrap="square" rtlCol="0">
            <a:spAutoFit/>
          </a:bodyPr>
          <a:lstStyle/>
          <a:p>
            <a:pPr algn="ctr" rtl="1"/>
            <a:r>
              <a:rPr lang="ar-DZ" sz="3200" dirty="0" smtClean="0"/>
              <a:t>مقـــــــــدمــــــة</a:t>
            </a:r>
            <a:endParaRPr lang="fr-FR" sz="3200" dirty="0"/>
          </a:p>
        </p:txBody>
      </p:sp>
      <p:sp>
        <p:nvSpPr>
          <p:cNvPr id="7" name="TextBox 6"/>
          <p:cNvSpPr txBox="1"/>
          <p:nvPr/>
        </p:nvSpPr>
        <p:spPr>
          <a:xfrm>
            <a:off x="971600" y="1412776"/>
            <a:ext cx="7344816" cy="3785652"/>
          </a:xfrm>
          <a:prstGeom prst="rect">
            <a:avLst/>
          </a:prstGeom>
          <a:noFill/>
        </p:spPr>
        <p:txBody>
          <a:bodyPr wrap="square" rtlCol="0">
            <a:spAutoFit/>
          </a:bodyPr>
          <a:lstStyle/>
          <a:p>
            <a:pPr algn="just" rtl="1">
              <a:lnSpc>
                <a:spcPct val="200000"/>
              </a:lnSpc>
            </a:pPr>
            <a:r>
              <a:rPr lang="ar-DZ" sz="2000" dirty="0" smtClean="0"/>
              <a:t>     تعتبر الأمراض الكلامية مجموعة متنوعة من الاضطرابات التي تؤثر على القدرة على التحدث وفهم اللغة. يمكن أن تظهر هذه الاضطرابات نتيجة لمجموعة متنوعة من الاسباب بما في ذلك العوامل العضوية والعوامل الوظيفية. </a:t>
            </a:r>
          </a:p>
          <a:p>
            <a:pPr algn="just" rtl="1">
              <a:lnSpc>
                <a:spcPct val="200000"/>
              </a:lnSpc>
            </a:pPr>
            <a:r>
              <a:rPr lang="ar-DZ" sz="2000" dirty="0" smtClean="0"/>
              <a:t>    تشمل الأمراض الكلامية مجموعة واسعة من الحالات مثل صعوبات النطق وفقدان القدرة على التحدث واضطرابات في فهم اللغة والتأخر في التطور اللغوي.</a:t>
            </a:r>
          </a:p>
          <a:p>
            <a:pPr algn="just" rtl="1">
              <a:lnSpc>
                <a:spcPct val="200000"/>
              </a:lnSpc>
            </a:pPr>
            <a:r>
              <a:rPr lang="ar-DZ" sz="2000" dirty="0" smtClean="0"/>
              <a:t>ومن هنا يمكن طرح التساؤل التالي : ماهي الأمراض الكلامية، أسبابها وطرق علاجها ؟ </a:t>
            </a:r>
            <a:endParaRPr lang="fr-F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5" name="Rounded Rectangle 4"/>
          <p:cNvSpPr/>
          <p:nvPr/>
        </p:nvSpPr>
        <p:spPr>
          <a:xfrm>
            <a:off x="2267744" y="260648"/>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3451165" y="385500"/>
            <a:ext cx="2777019" cy="523220"/>
          </a:xfrm>
          <a:prstGeom prst="rect">
            <a:avLst/>
          </a:prstGeom>
          <a:noFill/>
        </p:spPr>
        <p:txBody>
          <a:bodyPr wrap="square" rtlCol="0">
            <a:spAutoFit/>
          </a:bodyPr>
          <a:lstStyle/>
          <a:p>
            <a:pPr algn="ctr" rtl="1"/>
            <a:r>
              <a:rPr lang="ar-DZ" sz="2800" dirty="0" smtClean="0"/>
              <a:t>مــــفهوم الــــكلام</a:t>
            </a:r>
            <a:endParaRPr lang="fr-FR" sz="2800" dirty="0"/>
          </a:p>
        </p:txBody>
      </p:sp>
      <p:sp>
        <p:nvSpPr>
          <p:cNvPr id="8" name="TextBox 7"/>
          <p:cNvSpPr txBox="1"/>
          <p:nvPr/>
        </p:nvSpPr>
        <p:spPr>
          <a:xfrm>
            <a:off x="-180528" y="1700808"/>
            <a:ext cx="7272808" cy="1661993"/>
          </a:xfrm>
          <a:prstGeom prst="rect">
            <a:avLst/>
          </a:prstGeom>
          <a:noFill/>
        </p:spPr>
        <p:txBody>
          <a:bodyPr wrap="square" rtlCol="0">
            <a:spAutoFit/>
          </a:bodyPr>
          <a:lstStyle/>
          <a:p>
            <a:pPr algn="r" rtl="1">
              <a:lnSpc>
                <a:spcPct val="150000"/>
              </a:lnSpc>
            </a:pPr>
            <a:r>
              <a:rPr lang="ar-DZ" dirty="0" smtClean="0"/>
              <a:t>  </a:t>
            </a:r>
            <a:r>
              <a:rPr lang="ar-DZ" sz="2800" dirty="0" smtClean="0">
                <a:sym typeface="Wingdings"/>
              </a:rPr>
              <a:t></a:t>
            </a:r>
            <a:r>
              <a:rPr lang="ar-DZ" dirty="0" smtClean="0">
                <a:sym typeface="Wingdings"/>
              </a:rPr>
              <a:t> </a:t>
            </a:r>
            <a:r>
              <a:rPr lang="ar-DZ" sz="2000" dirty="0" smtClean="0">
                <a:sym typeface="Wingdings"/>
              </a:rPr>
              <a:t>الكلام بفتح الكــافِ، جمعُ كلمةٍ، وهو اسمٌ مِن كَلَّمَ، يُكلِّمُ تكليمًا وكلاماً، </a:t>
            </a:r>
          </a:p>
          <a:p>
            <a:pPr algn="r" rtl="1">
              <a:lnSpc>
                <a:spcPct val="150000"/>
              </a:lnSpc>
            </a:pPr>
            <a:r>
              <a:rPr lang="ar-DZ" sz="2000" dirty="0" smtClean="0">
                <a:sym typeface="Wingdings"/>
              </a:rPr>
              <a:t>والكلام في اصل اللغة : أصوات متتابعة لمعنى مفهوم، ويطلَق على قليله </a:t>
            </a:r>
          </a:p>
          <a:p>
            <a:pPr algn="r" rtl="1">
              <a:lnSpc>
                <a:spcPct val="150000"/>
              </a:lnSpc>
            </a:pPr>
            <a:r>
              <a:rPr lang="ar-DZ" sz="2000" dirty="0" smtClean="0">
                <a:sym typeface="Wingdings"/>
              </a:rPr>
              <a:t>وكثيره، وهو إما إسم، أو فعل، أو حرف.  </a:t>
            </a:r>
            <a:endParaRPr lang="fr-FR" sz="2000" dirty="0"/>
          </a:p>
        </p:txBody>
      </p:sp>
      <p:sp>
        <p:nvSpPr>
          <p:cNvPr id="9" name="Hexagon 8"/>
          <p:cNvSpPr/>
          <p:nvPr/>
        </p:nvSpPr>
        <p:spPr>
          <a:xfrm>
            <a:off x="7164288" y="1628800"/>
            <a:ext cx="1368152" cy="1152128"/>
          </a:xfrm>
          <a:prstGeom prst="hexagon">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extBox 9"/>
          <p:cNvSpPr txBox="1"/>
          <p:nvPr/>
        </p:nvSpPr>
        <p:spPr>
          <a:xfrm>
            <a:off x="7380312" y="1988840"/>
            <a:ext cx="936104" cy="461665"/>
          </a:xfrm>
          <a:prstGeom prst="rect">
            <a:avLst/>
          </a:prstGeom>
          <a:noFill/>
        </p:spPr>
        <p:txBody>
          <a:bodyPr wrap="square" rtlCol="0">
            <a:spAutoFit/>
          </a:bodyPr>
          <a:lstStyle/>
          <a:p>
            <a:pPr algn="ctr" rtl="1">
              <a:buFont typeface="Arial" pitchFamily="34" charset="0"/>
              <a:buChar char="•"/>
            </a:pPr>
            <a:r>
              <a:rPr lang="ar-DZ" sz="2400" dirty="0" smtClean="0"/>
              <a:t> لـــغـةً</a:t>
            </a:r>
            <a:endParaRPr lang="fr-FR" sz="2400" dirty="0"/>
          </a:p>
        </p:txBody>
      </p:sp>
      <p:sp>
        <p:nvSpPr>
          <p:cNvPr id="11" name="Hexagon 10"/>
          <p:cNvSpPr/>
          <p:nvPr/>
        </p:nvSpPr>
        <p:spPr>
          <a:xfrm>
            <a:off x="7164288" y="3429000"/>
            <a:ext cx="1368152" cy="1152128"/>
          </a:xfrm>
          <a:prstGeom prst="hexagon">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extBox 11"/>
          <p:cNvSpPr txBox="1"/>
          <p:nvPr/>
        </p:nvSpPr>
        <p:spPr>
          <a:xfrm>
            <a:off x="7308304" y="3820978"/>
            <a:ext cx="1120835" cy="400110"/>
          </a:xfrm>
          <a:prstGeom prst="rect">
            <a:avLst/>
          </a:prstGeom>
          <a:noFill/>
        </p:spPr>
        <p:txBody>
          <a:bodyPr wrap="square" rtlCol="0">
            <a:spAutoFit/>
          </a:bodyPr>
          <a:lstStyle/>
          <a:p>
            <a:pPr algn="ctr" rtl="1">
              <a:buFont typeface="Arial" pitchFamily="34" charset="0"/>
              <a:buChar char="•"/>
            </a:pPr>
            <a:r>
              <a:rPr lang="ar-DZ" sz="2000" dirty="0" smtClean="0"/>
              <a:t> اصطلاحاً</a:t>
            </a:r>
            <a:endParaRPr lang="fr-FR" sz="2000" dirty="0"/>
          </a:p>
        </p:txBody>
      </p:sp>
      <p:sp>
        <p:nvSpPr>
          <p:cNvPr id="13" name="TextBox 12"/>
          <p:cNvSpPr txBox="1"/>
          <p:nvPr/>
        </p:nvSpPr>
        <p:spPr>
          <a:xfrm>
            <a:off x="-324544" y="3645024"/>
            <a:ext cx="7488832" cy="1107996"/>
          </a:xfrm>
          <a:prstGeom prst="rect">
            <a:avLst/>
          </a:prstGeom>
          <a:noFill/>
        </p:spPr>
        <p:txBody>
          <a:bodyPr wrap="square" rtlCol="0">
            <a:spAutoFit/>
          </a:bodyPr>
          <a:lstStyle/>
          <a:p>
            <a:pPr algn="r" rtl="1"/>
            <a:r>
              <a:rPr lang="ar-DZ" sz="2000" dirty="0" smtClean="0"/>
              <a:t> </a:t>
            </a:r>
            <a:r>
              <a:rPr lang="ar-DZ" sz="2800" dirty="0" smtClean="0"/>
              <a:t> </a:t>
            </a:r>
            <a:r>
              <a:rPr lang="ar-DZ" sz="2800" dirty="0" smtClean="0">
                <a:sym typeface="Wingdings"/>
              </a:rPr>
              <a:t> </a:t>
            </a:r>
            <a:r>
              <a:rPr lang="ar-DZ" sz="2000" dirty="0" smtClean="0">
                <a:sym typeface="Wingdings"/>
              </a:rPr>
              <a:t>الكلام فعل كلامي ملموس ونشاط  شخصي مراقب يمكن ملاحظته </a:t>
            </a:r>
          </a:p>
          <a:p>
            <a:pPr algn="r" rtl="1"/>
            <a:r>
              <a:rPr lang="ar-DZ" sz="2000" dirty="0" smtClean="0">
                <a:sym typeface="Wingdings"/>
              </a:rPr>
              <a:t>من خلال كلام الأفراد أو كتاباتهم .</a:t>
            </a:r>
          </a:p>
          <a:p>
            <a:pPr algn="r" rtl="1"/>
            <a:endParaRPr lang="fr-FR" dirty="0"/>
          </a:p>
        </p:txBody>
      </p:sp>
      <p:sp>
        <p:nvSpPr>
          <p:cNvPr id="14" name="TextBox 13"/>
          <p:cNvSpPr txBox="1"/>
          <p:nvPr/>
        </p:nvSpPr>
        <p:spPr>
          <a:xfrm>
            <a:off x="-108520" y="4941168"/>
            <a:ext cx="7272808" cy="830997"/>
          </a:xfrm>
          <a:prstGeom prst="rect">
            <a:avLst/>
          </a:prstGeom>
          <a:noFill/>
        </p:spPr>
        <p:txBody>
          <a:bodyPr wrap="square" rtlCol="0">
            <a:spAutoFit/>
          </a:bodyPr>
          <a:lstStyle/>
          <a:p>
            <a:pPr algn="just" rtl="1"/>
            <a:r>
              <a:rPr lang="ar-DZ" sz="2000" dirty="0" smtClean="0"/>
              <a:t>  </a:t>
            </a:r>
            <a:r>
              <a:rPr lang="ar-DZ" sz="2800" dirty="0" smtClean="0">
                <a:sym typeface="Wingdings"/>
              </a:rPr>
              <a:t></a:t>
            </a:r>
            <a:r>
              <a:rPr lang="ar-DZ" sz="2000" dirty="0" smtClean="0">
                <a:sym typeface="Wingdings"/>
              </a:rPr>
              <a:t> عرّفه دوسوسير أيضا بأنه مجموع ما يقوله الأفراد ويشمل انساقا فردية </a:t>
            </a:r>
          </a:p>
          <a:p>
            <a:pPr algn="just" rtl="1"/>
            <a:r>
              <a:rPr lang="ar-DZ" sz="2000" dirty="0" smtClean="0">
                <a:sym typeface="Wingdings"/>
              </a:rPr>
              <a:t>خاضعة لارادة المتكلمين وافعالا فونولوجية  إرادية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20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2000"/>
                                        <p:tgtEl>
                                          <p:spTgt spid="8">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fade">
                                      <p:cBhvr>
                                        <p:cTn id="23" dur="20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20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animEffect transition="in" filter="fade">
                                      <p:cBhvr>
                                        <p:cTn id="33" dur="2000"/>
                                        <p:tgtEl>
                                          <p:spTgt spid="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3">
                                            <p:txEl>
                                              <p:pRg st="0" end="0"/>
                                            </p:txEl>
                                          </p:spTgt>
                                        </p:tgtEl>
                                        <p:attrNameLst>
                                          <p:attrName>style.visibility</p:attrName>
                                        </p:attrNameLst>
                                      </p:cBhvr>
                                      <p:to>
                                        <p:strVal val="visible"/>
                                      </p:to>
                                    </p:set>
                                    <p:animEffect transition="in" filter="fade">
                                      <p:cBhvr>
                                        <p:cTn id="38" dur="2000"/>
                                        <p:tgtEl>
                                          <p:spTgt spid="13">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3">
                                            <p:txEl>
                                              <p:pRg st="1" end="1"/>
                                            </p:txEl>
                                          </p:spTgt>
                                        </p:tgtEl>
                                        <p:attrNameLst>
                                          <p:attrName>style.visibility</p:attrName>
                                        </p:attrNameLst>
                                      </p:cBhvr>
                                      <p:to>
                                        <p:strVal val="visible"/>
                                      </p:to>
                                    </p:set>
                                    <p:animEffect transition="in" filter="fade">
                                      <p:cBhvr>
                                        <p:cTn id="41" dur="2000"/>
                                        <p:tgtEl>
                                          <p:spTgt spid="13">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
                                            <p:txEl>
                                              <p:pRg st="0" end="0"/>
                                            </p:txEl>
                                          </p:spTgt>
                                        </p:tgtEl>
                                        <p:attrNameLst>
                                          <p:attrName>style.visibility</p:attrName>
                                        </p:attrNameLst>
                                      </p:cBhvr>
                                      <p:to>
                                        <p:strVal val="visible"/>
                                      </p:to>
                                    </p:set>
                                    <p:animEffect transition="in" filter="fade">
                                      <p:cBhvr>
                                        <p:cTn id="46" dur="2000"/>
                                        <p:tgtEl>
                                          <p:spTgt spid="14">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xEl>
                                              <p:pRg st="1" end="1"/>
                                            </p:txEl>
                                          </p:spTgt>
                                        </p:tgtEl>
                                        <p:attrNameLst>
                                          <p:attrName>style.visibility</p:attrName>
                                        </p:attrNameLst>
                                      </p:cBhvr>
                                      <p:to>
                                        <p:strVal val="visible"/>
                                      </p:to>
                                    </p:set>
                                    <p:animEffect transition="in" filter="fade">
                                      <p:cBhvr>
                                        <p:cTn id="49" dur="20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9" grpId="0" animBg="1"/>
      <p:bldP spid="10" grpId="0" build="allAtOnce"/>
      <p:bldP spid="11" grpId="0" animBg="1"/>
      <p:bldP spid="12" grpId="0" build="allAtOnce"/>
      <p:bldP spid="13" grpId="0" build="allAtOnce"/>
      <p:bldP spid="1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Rounded Rectangle 2"/>
          <p:cNvSpPr/>
          <p:nvPr/>
        </p:nvSpPr>
        <p:spPr>
          <a:xfrm>
            <a:off x="2267744" y="548680"/>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2555776" y="673532"/>
            <a:ext cx="4320480" cy="523220"/>
          </a:xfrm>
          <a:prstGeom prst="rect">
            <a:avLst/>
          </a:prstGeom>
          <a:noFill/>
        </p:spPr>
        <p:txBody>
          <a:bodyPr wrap="square" rtlCol="0">
            <a:spAutoFit/>
          </a:bodyPr>
          <a:lstStyle/>
          <a:p>
            <a:pPr algn="ctr" rtl="1"/>
            <a:r>
              <a:rPr lang="ar-DZ" sz="2800" dirty="0" smtClean="0"/>
              <a:t>مفــــهوم أمـــراض الكــــلام</a:t>
            </a:r>
            <a:endParaRPr lang="fr-FR" sz="2800" dirty="0"/>
          </a:p>
        </p:txBody>
      </p:sp>
      <p:sp>
        <p:nvSpPr>
          <p:cNvPr id="6" name="TextBox 5"/>
          <p:cNvSpPr txBox="1"/>
          <p:nvPr/>
        </p:nvSpPr>
        <p:spPr>
          <a:xfrm>
            <a:off x="827584" y="3356992"/>
            <a:ext cx="7416824" cy="2585323"/>
          </a:xfrm>
          <a:prstGeom prst="rect">
            <a:avLst/>
          </a:prstGeom>
          <a:noFill/>
        </p:spPr>
        <p:txBody>
          <a:bodyPr wrap="square" rtlCol="0">
            <a:spAutoFit/>
          </a:bodyPr>
          <a:lstStyle/>
          <a:p>
            <a:pPr algn="just" rtl="1">
              <a:lnSpc>
                <a:spcPct val="150000"/>
              </a:lnSpc>
            </a:pPr>
            <a:r>
              <a:rPr lang="ar-DZ" dirty="0" smtClean="0"/>
              <a:t>  </a:t>
            </a:r>
            <a:r>
              <a:rPr lang="ar-DZ" sz="2800" dirty="0" smtClean="0">
                <a:sym typeface="Wingdings"/>
              </a:rPr>
              <a:t></a:t>
            </a:r>
            <a:r>
              <a:rPr lang="ar-DZ" dirty="0" smtClean="0">
                <a:sym typeface="Wingdings"/>
              </a:rPr>
              <a:t> </a:t>
            </a:r>
            <a:r>
              <a:rPr lang="ar-DZ" sz="2000" dirty="0" smtClean="0">
                <a:sym typeface="Wingdings"/>
              </a:rPr>
              <a:t>إن الكلام  وظيفة مكتسبة لها أساس حركي، وآخر حسي، وإن عملية التوافق بين المظهرين لها شأن كبير في نمو اللغة لدى الطفل وكلما كان هذا التوافق طبيعيا كان الكلام بدوره طبيعيا كذلك، غير أنه في بعض الحالات توجد بعض العوامل البيئية أو العضوية </a:t>
            </a:r>
          </a:p>
          <a:p>
            <a:pPr algn="just" rtl="1">
              <a:lnSpc>
                <a:spcPct val="150000"/>
              </a:lnSpc>
            </a:pPr>
            <a:r>
              <a:rPr lang="ar-DZ" sz="2000" dirty="0" smtClean="0">
                <a:sym typeface="Wingdings"/>
              </a:rPr>
              <a:t>أو النفسية أو الوظيفية، فتحدث بسببها أنواع مختلطة من الصعوبات والاضطرابات بعضها خاص بالتعلق والبعض الآخر خاص بالكلام والتعبير .</a:t>
            </a:r>
          </a:p>
        </p:txBody>
      </p:sp>
      <p:sp>
        <p:nvSpPr>
          <p:cNvPr id="7" name="TextBox 6"/>
          <p:cNvSpPr txBox="1"/>
          <p:nvPr/>
        </p:nvSpPr>
        <p:spPr>
          <a:xfrm>
            <a:off x="971600" y="1628800"/>
            <a:ext cx="7272808" cy="1661993"/>
          </a:xfrm>
          <a:prstGeom prst="rect">
            <a:avLst/>
          </a:prstGeom>
          <a:noFill/>
        </p:spPr>
        <p:txBody>
          <a:bodyPr wrap="square" rtlCol="0">
            <a:spAutoFit/>
          </a:bodyPr>
          <a:lstStyle/>
          <a:p>
            <a:pPr algn="just" rtl="1">
              <a:lnSpc>
                <a:spcPct val="150000"/>
              </a:lnSpc>
            </a:pPr>
            <a:r>
              <a:rPr lang="ar-DZ" dirty="0" smtClean="0"/>
              <a:t>  </a:t>
            </a:r>
            <a:r>
              <a:rPr lang="ar-DZ" sz="2800" dirty="0" smtClean="0">
                <a:sym typeface="Wingdings"/>
              </a:rPr>
              <a:t></a:t>
            </a:r>
            <a:r>
              <a:rPr lang="ar-DZ" dirty="0" smtClean="0">
                <a:sym typeface="Wingdings"/>
              </a:rPr>
              <a:t> </a:t>
            </a:r>
            <a:r>
              <a:rPr lang="ar-DZ" sz="2000" dirty="0" smtClean="0">
                <a:sym typeface="Wingdings"/>
              </a:rPr>
              <a:t>تعرف أمراض الكلام بأنها اضطراب ملحوظ في النطق أو الصوت، أو الطلاقة الكلامية، أو التأخر اللغوي أو عدم تطور اللغة التعبيرية أو اللغة الاستقبالية، الأمر الذي يجعل الطفل لحاجة إلى برامج علاجية أو تربوية خاصة .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Rounded Rectangle 2"/>
          <p:cNvSpPr/>
          <p:nvPr/>
        </p:nvSpPr>
        <p:spPr>
          <a:xfrm>
            <a:off x="2267744" y="44624"/>
            <a:ext cx="4824536" cy="792088"/>
          </a:xfrm>
          <a:prstGeom prst="round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Box 5"/>
          <p:cNvSpPr txBox="1"/>
          <p:nvPr/>
        </p:nvSpPr>
        <p:spPr>
          <a:xfrm>
            <a:off x="2555776" y="188640"/>
            <a:ext cx="4320480" cy="523220"/>
          </a:xfrm>
          <a:prstGeom prst="rect">
            <a:avLst/>
          </a:prstGeom>
          <a:noFill/>
        </p:spPr>
        <p:txBody>
          <a:bodyPr wrap="square" rtlCol="0">
            <a:spAutoFit/>
          </a:bodyPr>
          <a:lstStyle/>
          <a:p>
            <a:pPr algn="ctr" rtl="1"/>
            <a:r>
              <a:rPr lang="ar-DZ" sz="2800" dirty="0" smtClean="0"/>
              <a:t>أسبــــاب أمـــراض الكــــلام</a:t>
            </a:r>
            <a:endParaRPr lang="fr-FR" sz="2800" dirty="0"/>
          </a:p>
        </p:txBody>
      </p:sp>
      <p:sp>
        <p:nvSpPr>
          <p:cNvPr id="7" name="Teardrop 6"/>
          <p:cNvSpPr/>
          <p:nvPr/>
        </p:nvSpPr>
        <p:spPr>
          <a:xfrm>
            <a:off x="1763688" y="450912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eardrop 7"/>
          <p:cNvSpPr/>
          <p:nvPr/>
        </p:nvSpPr>
        <p:spPr>
          <a:xfrm>
            <a:off x="1043608"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eardrop 8"/>
          <p:cNvSpPr/>
          <p:nvPr/>
        </p:nvSpPr>
        <p:spPr>
          <a:xfrm>
            <a:off x="4860032" y="450912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eardrop 9"/>
          <p:cNvSpPr/>
          <p:nvPr/>
        </p:nvSpPr>
        <p:spPr>
          <a:xfrm>
            <a:off x="3707904"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ardrop 10"/>
          <p:cNvSpPr/>
          <p:nvPr/>
        </p:nvSpPr>
        <p:spPr>
          <a:xfrm>
            <a:off x="6444208" y="1988840"/>
            <a:ext cx="1872208" cy="1728192"/>
          </a:xfrm>
          <a:prstGeom prst="teardrop">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extBox 11"/>
          <p:cNvSpPr txBox="1"/>
          <p:nvPr/>
        </p:nvSpPr>
        <p:spPr>
          <a:xfrm>
            <a:off x="6732240" y="2348880"/>
            <a:ext cx="1368152" cy="1015663"/>
          </a:xfrm>
          <a:prstGeom prst="rect">
            <a:avLst/>
          </a:prstGeom>
          <a:noFill/>
        </p:spPr>
        <p:txBody>
          <a:bodyPr wrap="square" rtlCol="0">
            <a:spAutoFit/>
          </a:bodyPr>
          <a:lstStyle/>
          <a:p>
            <a:pPr algn="ctr" rtl="1"/>
            <a:r>
              <a:rPr lang="ar-DZ" sz="2000" dirty="0" smtClean="0"/>
              <a:t>العوامل الاجتماعية</a:t>
            </a:r>
          </a:p>
          <a:p>
            <a:pPr algn="ctr" rtl="1"/>
            <a:r>
              <a:rPr lang="ar-DZ" sz="2000" dirty="0" smtClean="0"/>
              <a:t> أو البيئية</a:t>
            </a:r>
            <a:endParaRPr lang="fr-FR" sz="2000" dirty="0"/>
          </a:p>
        </p:txBody>
      </p:sp>
      <p:sp>
        <p:nvSpPr>
          <p:cNvPr id="13" name="TextBox 12"/>
          <p:cNvSpPr txBox="1"/>
          <p:nvPr/>
        </p:nvSpPr>
        <p:spPr>
          <a:xfrm>
            <a:off x="4067944" y="2348880"/>
            <a:ext cx="1368152" cy="958660"/>
          </a:xfrm>
          <a:prstGeom prst="rect">
            <a:avLst/>
          </a:prstGeom>
          <a:noFill/>
        </p:spPr>
        <p:txBody>
          <a:bodyPr wrap="square" rtlCol="0">
            <a:spAutoFit/>
          </a:bodyPr>
          <a:lstStyle/>
          <a:p>
            <a:pPr algn="ctr" rtl="1">
              <a:lnSpc>
                <a:spcPct val="150000"/>
              </a:lnSpc>
            </a:pPr>
            <a:r>
              <a:rPr lang="ar-DZ" sz="2000" dirty="0" smtClean="0"/>
              <a:t>الأسباب </a:t>
            </a:r>
          </a:p>
          <a:p>
            <a:pPr algn="ctr" rtl="1">
              <a:lnSpc>
                <a:spcPct val="150000"/>
              </a:lnSpc>
            </a:pPr>
            <a:r>
              <a:rPr lang="ar-DZ" sz="2000" dirty="0" smtClean="0"/>
              <a:t>العصبية</a:t>
            </a:r>
          </a:p>
        </p:txBody>
      </p:sp>
      <p:sp>
        <p:nvSpPr>
          <p:cNvPr id="14" name="TextBox 13"/>
          <p:cNvSpPr txBox="1"/>
          <p:nvPr/>
        </p:nvSpPr>
        <p:spPr>
          <a:xfrm>
            <a:off x="1403648" y="2348880"/>
            <a:ext cx="1368152" cy="958660"/>
          </a:xfrm>
          <a:prstGeom prst="rect">
            <a:avLst/>
          </a:prstGeom>
          <a:noFill/>
        </p:spPr>
        <p:txBody>
          <a:bodyPr wrap="square" rtlCol="0">
            <a:spAutoFit/>
          </a:bodyPr>
          <a:lstStyle/>
          <a:p>
            <a:pPr algn="ctr" rtl="1">
              <a:lnSpc>
                <a:spcPct val="150000"/>
              </a:lnSpc>
            </a:pPr>
            <a:r>
              <a:rPr lang="ar-DZ" sz="2000" dirty="0" smtClean="0"/>
              <a:t>الأسباب </a:t>
            </a:r>
          </a:p>
          <a:p>
            <a:pPr algn="ctr" rtl="1">
              <a:lnSpc>
                <a:spcPct val="150000"/>
              </a:lnSpc>
            </a:pPr>
            <a:r>
              <a:rPr lang="ar-DZ" sz="2000" dirty="0" smtClean="0"/>
              <a:t>العضوية</a:t>
            </a:r>
          </a:p>
        </p:txBody>
      </p:sp>
      <p:sp>
        <p:nvSpPr>
          <p:cNvPr id="15" name="TextBox 14"/>
          <p:cNvSpPr txBox="1"/>
          <p:nvPr/>
        </p:nvSpPr>
        <p:spPr>
          <a:xfrm>
            <a:off x="5148064" y="4881934"/>
            <a:ext cx="1368152" cy="958660"/>
          </a:xfrm>
          <a:prstGeom prst="rect">
            <a:avLst/>
          </a:prstGeom>
          <a:noFill/>
        </p:spPr>
        <p:txBody>
          <a:bodyPr wrap="square" rtlCol="0">
            <a:spAutoFit/>
          </a:bodyPr>
          <a:lstStyle/>
          <a:p>
            <a:pPr algn="ctr" rtl="1">
              <a:lnSpc>
                <a:spcPct val="150000"/>
              </a:lnSpc>
            </a:pPr>
            <a:r>
              <a:rPr lang="ar-DZ" sz="2000" dirty="0" smtClean="0"/>
              <a:t>الأســباب</a:t>
            </a:r>
          </a:p>
          <a:p>
            <a:pPr algn="ctr" rtl="1">
              <a:lnSpc>
                <a:spcPct val="150000"/>
              </a:lnSpc>
            </a:pPr>
            <a:r>
              <a:rPr lang="ar-DZ" sz="2000" dirty="0" smtClean="0"/>
              <a:t>النفســية</a:t>
            </a:r>
          </a:p>
        </p:txBody>
      </p:sp>
      <p:sp>
        <p:nvSpPr>
          <p:cNvPr id="16" name="TextBox 15"/>
          <p:cNvSpPr txBox="1"/>
          <p:nvPr/>
        </p:nvSpPr>
        <p:spPr>
          <a:xfrm>
            <a:off x="2051720" y="4737918"/>
            <a:ext cx="1368152" cy="1323439"/>
          </a:xfrm>
          <a:prstGeom prst="rect">
            <a:avLst/>
          </a:prstGeom>
          <a:noFill/>
        </p:spPr>
        <p:txBody>
          <a:bodyPr wrap="square" rtlCol="0">
            <a:spAutoFit/>
          </a:bodyPr>
          <a:lstStyle/>
          <a:p>
            <a:pPr algn="ctr" rtl="1"/>
            <a:r>
              <a:rPr lang="ar-DZ" sz="2000" dirty="0" smtClean="0"/>
              <a:t>الأسباب</a:t>
            </a:r>
          </a:p>
          <a:p>
            <a:pPr algn="ctr" rtl="1"/>
            <a:r>
              <a:rPr lang="ar-DZ" sz="2000" dirty="0" smtClean="0"/>
              <a:t>المرتبطة </a:t>
            </a:r>
          </a:p>
          <a:p>
            <a:pPr algn="ctr" rtl="1"/>
            <a:r>
              <a:rPr lang="ar-DZ" sz="2000" dirty="0" smtClean="0"/>
              <a:t>بالإعاقات الأخرى</a:t>
            </a:r>
            <a:endParaRPr lang="fr-FR" sz="2000" dirty="0"/>
          </a:p>
        </p:txBody>
      </p:sp>
      <p:sp>
        <p:nvSpPr>
          <p:cNvPr id="17" name="TextBox 16"/>
          <p:cNvSpPr txBox="1"/>
          <p:nvPr/>
        </p:nvSpPr>
        <p:spPr>
          <a:xfrm>
            <a:off x="2843808" y="1124744"/>
            <a:ext cx="3672408" cy="461665"/>
          </a:xfrm>
          <a:prstGeom prst="rect">
            <a:avLst/>
          </a:prstGeom>
          <a:noFill/>
        </p:spPr>
        <p:txBody>
          <a:bodyPr wrap="square" rtlCol="0">
            <a:spAutoFit/>
          </a:bodyPr>
          <a:lstStyle/>
          <a:p>
            <a:pPr algn="ctr" rtl="1"/>
            <a:r>
              <a:rPr lang="ar-DZ" sz="2400" u="sng" dirty="0" smtClean="0"/>
              <a:t>حـــسب مصــطفى فــهمي</a:t>
            </a:r>
            <a:endParaRPr lang="fr-FR" sz="24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wipe(down)">
                                      <p:cBhvr>
                                        <p:cTn id="13" dur="500"/>
                                        <p:tgtEl>
                                          <p:spTgt spid="1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wipe(down)">
                                      <p:cBhvr>
                                        <p:cTn id="16" dur="5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wipe(down)">
                                      <p:cBhvr>
                                        <p:cTn id="27" dur="500"/>
                                        <p:tgtEl>
                                          <p:spTgt spid="13">
                                            <p:txEl>
                                              <p:pRg st="0" end="0"/>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3">
                                            <p:txEl>
                                              <p:pRg st="1" end="1"/>
                                            </p:txEl>
                                          </p:spTgt>
                                        </p:tgtEl>
                                        <p:attrNameLst>
                                          <p:attrName>style.visibility</p:attrName>
                                        </p:attrNameLst>
                                      </p:cBhvr>
                                      <p:to>
                                        <p:strVal val="visible"/>
                                      </p:to>
                                    </p:set>
                                    <p:animEffect transition="in" filter="wipe(down)">
                                      <p:cBhvr>
                                        <p:cTn id="30" dur="500"/>
                                        <p:tgtEl>
                                          <p:spTgt spid="1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wipe(down)">
                                      <p:cBhvr>
                                        <p:cTn id="41" dur="500"/>
                                        <p:tgtEl>
                                          <p:spTgt spid="14">
                                            <p:txEl>
                                              <p:pRg st="0" end="0"/>
                                            </p:tx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4">
                                            <p:txEl>
                                              <p:pRg st="1" end="1"/>
                                            </p:txEl>
                                          </p:spTgt>
                                        </p:tgtEl>
                                        <p:attrNameLst>
                                          <p:attrName>style.visibility</p:attrName>
                                        </p:attrNameLst>
                                      </p:cBhvr>
                                      <p:to>
                                        <p:strVal val="visible"/>
                                      </p:to>
                                    </p:set>
                                    <p:animEffect transition="in" filter="wipe(down)">
                                      <p:cBhvr>
                                        <p:cTn id="44" dur="500"/>
                                        <p:tgtEl>
                                          <p:spTgt spid="14">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5">
                                            <p:txEl>
                                              <p:pRg st="0" end="0"/>
                                            </p:txEl>
                                          </p:spTgt>
                                        </p:tgtEl>
                                        <p:attrNameLst>
                                          <p:attrName>style.visibility</p:attrName>
                                        </p:attrNameLst>
                                      </p:cBhvr>
                                      <p:to>
                                        <p:strVal val="visible"/>
                                      </p:to>
                                    </p:set>
                                    <p:animEffect transition="in" filter="wipe(down)">
                                      <p:cBhvr>
                                        <p:cTn id="55" dur="500"/>
                                        <p:tgtEl>
                                          <p:spTgt spid="15">
                                            <p:txEl>
                                              <p:pRg st="0" end="0"/>
                                            </p:txEl>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5">
                                            <p:txEl>
                                              <p:pRg st="1" end="1"/>
                                            </p:txEl>
                                          </p:spTgt>
                                        </p:tgtEl>
                                        <p:attrNameLst>
                                          <p:attrName>style.visibility</p:attrName>
                                        </p:attrNameLst>
                                      </p:cBhvr>
                                      <p:to>
                                        <p:strVal val="visible"/>
                                      </p:to>
                                    </p:set>
                                    <p:animEffect transition="in" filter="wipe(down)">
                                      <p:cBhvr>
                                        <p:cTn id="58" dur="500"/>
                                        <p:tgtEl>
                                          <p:spTgt spid="15">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additive="base">
                                        <p:cTn id="63" dur="500" fill="hold"/>
                                        <p:tgtEl>
                                          <p:spTgt spid="7"/>
                                        </p:tgtEl>
                                        <p:attrNameLst>
                                          <p:attrName>ppt_x</p:attrName>
                                        </p:attrNameLst>
                                      </p:cBhvr>
                                      <p:tavLst>
                                        <p:tav tm="0">
                                          <p:val>
                                            <p:strVal val="#ppt_x"/>
                                          </p:val>
                                        </p:tav>
                                        <p:tav tm="100000">
                                          <p:val>
                                            <p:strVal val="#ppt_x"/>
                                          </p:val>
                                        </p:tav>
                                      </p:tavLst>
                                    </p:anim>
                                    <p:anim calcmode="lin" valueType="num">
                                      <p:cBhvr additive="base">
                                        <p:cTn id="6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6">
                                            <p:txEl>
                                              <p:pRg st="0" end="0"/>
                                            </p:txEl>
                                          </p:spTgt>
                                        </p:tgtEl>
                                        <p:attrNameLst>
                                          <p:attrName>style.visibility</p:attrName>
                                        </p:attrNameLst>
                                      </p:cBhvr>
                                      <p:to>
                                        <p:strVal val="visible"/>
                                      </p:to>
                                    </p:set>
                                    <p:animEffect transition="in" filter="wipe(down)">
                                      <p:cBhvr>
                                        <p:cTn id="69" dur="500"/>
                                        <p:tgtEl>
                                          <p:spTgt spid="16">
                                            <p:txEl>
                                              <p:pRg st="0" end="0"/>
                                            </p:txEl>
                                          </p:spTgt>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16">
                                            <p:txEl>
                                              <p:pRg st="1" end="1"/>
                                            </p:txEl>
                                          </p:spTgt>
                                        </p:tgtEl>
                                        <p:attrNameLst>
                                          <p:attrName>style.visibility</p:attrName>
                                        </p:attrNameLst>
                                      </p:cBhvr>
                                      <p:to>
                                        <p:strVal val="visible"/>
                                      </p:to>
                                    </p:set>
                                    <p:animEffect transition="in" filter="wipe(down)">
                                      <p:cBhvr>
                                        <p:cTn id="72" dur="500"/>
                                        <p:tgtEl>
                                          <p:spTgt spid="16">
                                            <p:txEl>
                                              <p:pRg st="1" end="1"/>
                                            </p:txEl>
                                          </p:spTgt>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wipe(down)">
                                      <p:cBhvr>
                                        <p:cTn id="75"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build="allAtOnce"/>
      <p:bldP spid="13" grpId="0" build="allAtOnce"/>
      <p:bldP spid="14" grpId="0" build="allAtOnce"/>
      <p:bldP spid="15" grpId="0" build="allAtOnce"/>
      <p:bldP spid="16"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Cloud Callout 2"/>
          <p:cNvSpPr/>
          <p:nvPr/>
        </p:nvSpPr>
        <p:spPr>
          <a:xfrm>
            <a:off x="6228184" y="188640"/>
            <a:ext cx="2736304" cy="1368152"/>
          </a:xfrm>
          <a:prstGeom prst="cloudCallout">
            <a:avLst>
              <a:gd name="adj1" fmla="val -25607"/>
              <a:gd name="adj2" fmla="val 79474"/>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6444208" y="548680"/>
            <a:ext cx="2232248" cy="707886"/>
          </a:xfrm>
          <a:prstGeom prst="rect">
            <a:avLst/>
          </a:prstGeom>
          <a:noFill/>
        </p:spPr>
        <p:txBody>
          <a:bodyPr wrap="square" rtlCol="0">
            <a:spAutoFit/>
          </a:bodyPr>
          <a:lstStyle/>
          <a:p>
            <a:pPr algn="ctr" rtl="1"/>
            <a:r>
              <a:rPr lang="ar-DZ" sz="2000" dirty="0" smtClean="0"/>
              <a:t>الأسباب الاجتماعية</a:t>
            </a:r>
          </a:p>
          <a:p>
            <a:pPr algn="ctr" rtl="1"/>
            <a:r>
              <a:rPr lang="ar-DZ" sz="2000" dirty="0" smtClean="0"/>
              <a:t> أو البيئية</a:t>
            </a:r>
            <a:endParaRPr lang="fr-FR" sz="2000" dirty="0"/>
          </a:p>
        </p:txBody>
      </p:sp>
      <p:sp>
        <p:nvSpPr>
          <p:cNvPr id="6" name="TextBox 5"/>
          <p:cNvSpPr txBox="1"/>
          <p:nvPr/>
        </p:nvSpPr>
        <p:spPr>
          <a:xfrm>
            <a:off x="611560" y="2204864"/>
            <a:ext cx="6480720" cy="3785652"/>
          </a:xfrm>
          <a:prstGeom prst="rect">
            <a:avLst/>
          </a:prstGeom>
          <a:noFill/>
        </p:spPr>
        <p:txBody>
          <a:bodyPr wrap="square" rtlCol="0">
            <a:spAutoFit/>
          </a:bodyPr>
          <a:lstStyle/>
          <a:p>
            <a:pPr algn="r" rtl="1">
              <a:lnSpc>
                <a:spcPct val="150000"/>
              </a:lnSpc>
              <a:buFont typeface="Wingdings" pitchFamily="2" charset="2"/>
              <a:buChar char="ü"/>
            </a:pPr>
            <a:r>
              <a:rPr lang="ar-DZ" sz="2000" dirty="0" smtClean="0"/>
              <a:t> </a:t>
            </a:r>
            <a:r>
              <a:rPr lang="ar-DZ" sz="2000" u="sng" dirty="0" smtClean="0"/>
              <a:t>الإهمال البيئي </a:t>
            </a:r>
            <a:r>
              <a:rPr lang="ar-DZ" sz="2000" dirty="0" smtClean="0"/>
              <a:t>:  عدم تعرض الطفل لتحفيز لغوي كافٍ من طرف الأهل .</a:t>
            </a:r>
          </a:p>
          <a:p>
            <a:pPr algn="r" rtl="1">
              <a:lnSpc>
                <a:spcPct val="150000"/>
              </a:lnSpc>
              <a:buFont typeface="Wingdings" pitchFamily="2" charset="2"/>
              <a:buChar char="ü"/>
            </a:pPr>
            <a:r>
              <a:rPr lang="ar-DZ" sz="2000" dirty="0"/>
              <a:t> </a:t>
            </a:r>
            <a:r>
              <a:rPr lang="ar-DZ" sz="2000" u="sng" dirty="0" smtClean="0"/>
              <a:t>الطلاق أو الفراق : </a:t>
            </a:r>
            <a:r>
              <a:rPr lang="ar-DZ" sz="2000" dirty="0" smtClean="0"/>
              <a:t>إذ أنّ العيش مع اثنين أفضل من العيش بشكل عام مع واحد .</a:t>
            </a:r>
          </a:p>
          <a:p>
            <a:pPr algn="r" rtl="1">
              <a:lnSpc>
                <a:spcPct val="150000"/>
              </a:lnSpc>
              <a:buFont typeface="Wingdings" pitchFamily="2" charset="2"/>
              <a:buChar char="ü"/>
            </a:pPr>
            <a:r>
              <a:rPr lang="ar-DZ" sz="2000" dirty="0"/>
              <a:t> </a:t>
            </a:r>
            <a:r>
              <a:rPr lang="ar-DZ" sz="2000" u="sng" dirty="0" smtClean="0"/>
              <a:t>التقليد الخاطئ </a:t>
            </a:r>
            <a:r>
              <a:rPr lang="ar-DZ" sz="2000" dirty="0" smtClean="0"/>
              <a:t>: عندما يقلد الطفل أفراد لديهم اضطرابات كلامية .</a:t>
            </a:r>
          </a:p>
          <a:p>
            <a:pPr algn="r" rtl="1">
              <a:lnSpc>
                <a:spcPct val="150000"/>
              </a:lnSpc>
              <a:buFont typeface="Wingdings" pitchFamily="2" charset="2"/>
              <a:buChar char="ü"/>
            </a:pPr>
            <a:r>
              <a:rPr lang="ar-DZ" sz="2000" dirty="0"/>
              <a:t> </a:t>
            </a:r>
            <a:r>
              <a:rPr lang="ar-DZ" sz="2000" u="sng" dirty="0" smtClean="0"/>
              <a:t>الخلاف والشجار المستمر بين الزوجين : </a:t>
            </a:r>
            <a:r>
              <a:rPr lang="ar-DZ" sz="2000" dirty="0" smtClean="0"/>
              <a:t>إذ يؤثر غلى تطور الأبناء خصوصا في المراحل الأولى من حياتهم .</a:t>
            </a:r>
          </a:p>
          <a:p>
            <a:pPr algn="r" rtl="1">
              <a:lnSpc>
                <a:spcPct val="150000"/>
              </a:lnSpc>
              <a:buFont typeface="Wingdings" pitchFamily="2" charset="2"/>
              <a:buChar char="ü"/>
            </a:pPr>
            <a:r>
              <a:rPr lang="ar-DZ" sz="2000" dirty="0"/>
              <a:t> </a:t>
            </a:r>
            <a:r>
              <a:rPr lang="ar-DZ" sz="2000" dirty="0" smtClean="0"/>
              <a:t>وجود فاصل زمني بين طفل وآخر أو عدم وجوده يؤثر في التطور اللغوي .</a:t>
            </a:r>
          </a:p>
          <a:p>
            <a:pPr algn="r" rtl="1">
              <a:lnSpc>
                <a:spcPct val="150000"/>
              </a:lnSpc>
              <a:buFont typeface="Wingdings" pitchFamily="2" charset="2"/>
              <a:buChar char="ü"/>
            </a:pPr>
            <a:r>
              <a:rPr lang="ar-DZ" sz="2000" dirty="0"/>
              <a:t> </a:t>
            </a:r>
            <a:r>
              <a:rPr lang="ar-DZ" sz="2000" dirty="0" smtClean="0"/>
              <a:t>حجم الأسرة يؤثر على تنشئة الأطفال .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 calcmode="lin" valueType="num">
                                      <p:cBhvr additive="base">
                                        <p:cTn id="2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additive="base">
                                        <p:cTn id="2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 calcmode="lin" valueType="num">
                                      <p:cBhvr additive="base">
                                        <p:cTn id="3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 calcmode="lin" valueType="num">
                                      <p:cBhvr additive="base">
                                        <p:cTn id="4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additive="base">
                                        <p:cTn id="4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Cloud Callout 2"/>
          <p:cNvSpPr/>
          <p:nvPr/>
        </p:nvSpPr>
        <p:spPr>
          <a:xfrm>
            <a:off x="6228184" y="188640"/>
            <a:ext cx="2736304" cy="1368152"/>
          </a:xfrm>
          <a:prstGeom prst="cloudCallout">
            <a:avLst>
              <a:gd name="adj1" fmla="val -25607"/>
              <a:gd name="adj2" fmla="val 79474"/>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6372200" y="692696"/>
            <a:ext cx="2232248" cy="400110"/>
          </a:xfrm>
          <a:prstGeom prst="rect">
            <a:avLst/>
          </a:prstGeom>
          <a:noFill/>
        </p:spPr>
        <p:txBody>
          <a:bodyPr wrap="square" rtlCol="0">
            <a:spAutoFit/>
          </a:bodyPr>
          <a:lstStyle/>
          <a:p>
            <a:pPr algn="ctr" rtl="1"/>
            <a:r>
              <a:rPr lang="ar-DZ" sz="2000" dirty="0" smtClean="0"/>
              <a:t>الأســـباب العـــصبية </a:t>
            </a:r>
            <a:endParaRPr lang="fr-FR" sz="2000" dirty="0"/>
          </a:p>
        </p:txBody>
      </p:sp>
      <p:sp>
        <p:nvSpPr>
          <p:cNvPr id="6" name="TextBox 5"/>
          <p:cNvSpPr txBox="1"/>
          <p:nvPr/>
        </p:nvSpPr>
        <p:spPr>
          <a:xfrm>
            <a:off x="1115616" y="2204864"/>
            <a:ext cx="5760640" cy="2862322"/>
          </a:xfrm>
          <a:prstGeom prst="rect">
            <a:avLst/>
          </a:prstGeom>
          <a:noFill/>
        </p:spPr>
        <p:txBody>
          <a:bodyPr wrap="square" rtlCol="0">
            <a:spAutoFit/>
          </a:bodyPr>
          <a:lstStyle/>
          <a:p>
            <a:pPr algn="r" rtl="1">
              <a:lnSpc>
                <a:spcPct val="150000"/>
              </a:lnSpc>
              <a:buFont typeface="Wingdings" pitchFamily="2" charset="2"/>
              <a:buChar char="ü"/>
            </a:pPr>
            <a:r>
              <a:rPr lang="ar-DZ" sz="2000" dirty="0" smtClean="0"/>
              <a:t> يتعلق بالخلل الذي يحدث في الجهاز العصبي في الدماغ يكون ما قبل الولادة أو أثناءها أو بعدها والذي يؤثر سلبا على العضلات المسؤولة عن الكلام .</a:t>
            </a:r>
          </a:p>
          <a:p>
            <a:pPr algn="r" rtl="1">
              <a:lnSpc>
                <a:spcPct val="150000"/>
              </a:lnSpc>
            </a:pPr>
            <a:endParaRPr lang="ar-DZ" sz="2000" dirty="0" smtClean="0"/>
          </a:p>
          <a:p>
            <a:pPr algn="r" rtl="1">
              <a:lnSpc>
                <a:spcPct val="150000"/>
              </a:lnSpc>
              <a:buFont typeface="Wingdings" pitchFamily="2" charset="2"/>
              <a:buChar char="ü"/>
            </a:pPr>
            <a:r>
              <a:rPr lang="ar-DZ" sz="2000" dirty="0"/>
              <a:t> </a:t>
            </a:r>
            <a:r>
              <a:rPr lang="ar-DZ" sz="2000" dirty="0" smtClean="0"/>
              <a:t>خلل في المناطق المسؤولة عن اللغة في الدماغ وهي : منطقة بروكا ومنطقة بيرنكي .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diamond(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amond(in)">
                                      <p:cBhvr>
                                        <p:cTn id="2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Cloud Callout 2"/>
          <p:cNvSpPr/>
          <p:nvPr/>
        </p:nvSpPr>
        <p:spPr>
          <a:xfrm>
            <a:off x="6228184" y="188640"/>
            <a:ext cx="2736304" cy="1368152"/>
          </a:xfrm>
          <a:prstGeom prst="cloudCallout">
            <a:avLst>
              <a:gd name="adj1" fmla="val -25607"/>
              <a:gd name="adj2" fmla="val 79474"/>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6372200" y="692696"/>
            <a:ext cx="2232248" cy="400110"/>
          </a:xfrm>
          <a:prstGeom prst="rect">
            <a:avLst/>
          </a:prstGeom>
          <a:noFill/>
        </p:spPr>
        <p:txBody>
          <a:bodyPr wrap="square" rtlCol="0">
            <a:spAutoFit/>
          </a:bodyPr>
          <a:lstStyle/>
          <a:p>
            <a:pPr algn="ctr" rtl="1"/>
            <a:r>
              <a:rPr lang="ar-DZ" sz="2000" dirty="0" smtClean="0"/>
              <a:t>الأســـباب العـــضوية </a:t>
            </a:r>
            <a:endParaRPr lang="fr-FR" sz="2000" dirty="0"/>
          </a:p>
        </p:txBody>
      </p:sp>
      <p:sp>
        <p:nvSpPr>
          <p:cNvPr id="6" name="TextBox 5"/>
          <p:cNvSpPr txBox="1"/>
          <p:nvPr/>
        </p:nvSpPr>
        <p:spPr>
          <a:xfrm>
            <a:off x="899592" y="2204864"/>
            <a:ext cx="7272808" cy="3785652"/>
          </a:xfrm>
          <a:prstGeom prst="rect">
            <a:avLst/>
          </a:prstGeom>
          <a:noFill/>
        </p:spPr>
        <p:txBody>
          <a:bodyPr wrap="square" rtlCol="0">
            <a:spAutoFit/>
          </a:bodyPr>
          <a:lstStyle/>
          <a:p>
            <a:pPr algn="ctr" rtl="1">
              <a:lnSpc>
                <a:spcPct val="150000"/>
              </a:lnSpc>
            </a:pPr>
            <a:r>
              <a:rPr lang="ar-DZ" sz="2000" dirty="0" smtClean="0"/>
              <a:t>  تؤدي الأسباب العضوية إلى صعوبات في الإرسال أو ممارسة الكلام وهي : </a:t>
            </a:r>
          </a:p>
          <a:p>
            <a:pPr algn="r" rtl="1">
              <a:lnSpc>
                <a:spcPct val="150000"/>
              </a:lnSpc>
              <a:buFont typeface="Wingdings" pitchFamily="2" charset="2"/>
              <a:buChar char="ü"/>
            </a:pPr>
            <a:r>
              <a:rPr lang="ar-DZ" sz="2000" u="sng" dirty="0"/>
              <a:t> </a:t>
            </a:r>
            <a:r>
              <a:rPr lang="ar-DZ" sz="2000" u="sng" dirty="0" smtClean="0"/>
              <a:t>إصابة الجهاز التنفسي </a:t>
            </a:r>
            <a:r>
              <a:rPr lang="ar-DZ" sz="2000" dirty="0" smtClean="0"/>
              <a:t>: التنفس غير الطبيعي يؤثر في عملية إرسال الكلام سواء كان تنفس سريع أو بطيء جدا .</a:t>
            </a:r>
          </a:p>
          <a:p>
            <a:pPr algn="r" rtl="1">
              <a:lnSpc>
                <a:spcPct val="150000"/>
              </a:lnSpc>
            </a:pPr>
            <a:endParaRPr lang="ar-DZ" sz="2000" dirty="0" smtClean="0"/>
          </a:p>
          <a:p>
            <a:pPr algn="r" rtl="1">
              <a:lnSpc>
                <a:spcPct val="150000"/>
              </a:lnSpc>
              <a:buFont typeface="Wingdings" pitchFamily="2" charset="2"/>
              <a:buChar char="ü"/>
            </a:pPr>
            <a:r>
              <a:rPr lang="ar-DZ" sz="2000" dirty="0"/>
              <a:t> </a:t>
            </a:r>
            <a:r>
              <a:rPr lang="ar-DZ" sz="2000" u="sng" dirty="0" smtClean="0"/>
              <a:t>إصابة الجهاز الصوتي </a:t>
            </a:r>
            <a:r>
              <a:rPr lang="ar-DZ" sz="2000" dirty="0" smtClean="0"/>
              <a:t>: العيوب الخلقية في الحنجرة / أورام الحنجرة / إصابات الحنجرة / إلتهاب الحنجرة / إصابة أجهزة الرئتين والنطق / إصابة الأعضاء المسؤولة عن الرئتين .</a:t>
            </a:r>
          </a:p>
          <a:p>
            <a:pPr algn="r" rtl="1">
              <a:lnSpc>
                <a:spcPct val="150000"/>
              </a:lnSpc>
            </a:pPr>
            <a:r>
              <a:rPr lang="ar-DZ" sz="2000" dirty="0" smtClean="0"/>
              <a:t> </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checkerboard(across)">
                                      <p:cBhvr>
                                        <p:cTn id="17" dur="500"/>
                                        <p:tgtEl>
                                          <p:spTgt spid="6">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checkerboard(across)">
                                      <p:cBhvr>
                                        <p:cTn id="20" dur="5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checkerboard(across)">
                                      <p:cBhvr>
                                        <p:cTn id="2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b1b239d877ecae14683188f8c1cd98b.jpg"/>
          <p:cNvPicPr>
            <a:picLocks noChangeAspect="1"/>
          </p:cNvPicPr>
          <p:nvPr/>
        </p:nvPicPr>
        <p:blipFill>
          <a:blip r:embed="rId2" cstate="print"/>
          <a:stretch>
            <a:fillRect/>
          </a:stretch>
        </p:blipFill>
        <p:spPr>
          <a:xfrm rot="5400000">
            <a:off x="1143000" y="-1143000"/>
            <a:ext cx="6858000" cy="9144000"/>
          </a:xfrm>
          <a:prstGeom prst="rect">
            <a:avLst/>
          </a:prstGeom>
        </p:spPr>
      </p:pic>
      <p:sp>
        <p:nvSpPr>
          <p:cNvPr id="3" name="Cloud Callout 2"/>
          <p:cNvSpPr/>
          <p:nvPr/>
        </p:nvSpPr>
        <p:spPr>
          <a:xfrm>
            <a:off x="6228184" y="188640"/>
            <a:ext cx="2736304" cy="1368152"/>
          </a:xfrm>
          <a:prstGeom prst="cloudCallout">
            <a:avLst>
              <a:gd name="adj1" fmla="val -25607"/>
              <a:gd name="adj2" fmla="val 79474"/>
            </a:avLst>
          </a:prstGeom>
          <a:solidFill>
            <a:schemeClr val="accent3">
              <a:lumMod val="40000"/>
              <a:lumOff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4"/>
          <p:cNvSpPr txBox="1"/>
          <p:nvPr/>
        </p:nvSpPr>
        <p:spPr>
          <a:xfrm>
            <a:off x="6372200" y="692696"/>
            <a:ext cx="2232248" cy="400110"/>
          </a:xfrm>
          <a:prstGeom prst="rect">
            <a:avLst/>
          </a:prstGeom>
          <a:noFill/>
        </p:spPr>
        <p:txBody>
          <a:bodyPr wrap="square" rtlCol="0">
            <a:spAutoFit/>
          </a:bodyPr>
          <a:lstStyle/>
          <a:p>
            <a:pPr algn="ctr" rtl="1"/>
            <a:r>
              <a:rPr lang="ar-DZ" sz="2000" dirty="0" smtClean="0"/>
              <a:t>الأســـباب النفســية </a:t>
            </a:r>
            <a:endParaRPr lang="fr-FR" sz="2000" dirty="0"/>
          </a:p>
        </p:txBody>
      </p:sp>
      <p:sp>
        <p:nvSpPr>
          <p:cNvPr id="6" name="TextBox 5"/>
          <p:cNvSpPr txBox="1"/>
          <p:nvPr/>
        </p:nvSpPr>
        <p:spPr>
          <a:xfrm>
            <a:off x="1187624" y="2204864"/>
            <a:ext cx="5760640" cy="2862322"/>
          </a:xfrm>
          <a:prstGeom prst="rect">
            <a:avLst/>
          </a:prstGeom>
          <a:noFill/>
        </p:spPr>
        <p:txBody>
          <a:bodyPr wrap="square" rtlCol="0">
            <a:spAutoFit/>
          </a:bodyPr>
          <a:lstStyle/>
          <a:p>
            <a:pPr algn="r" rtl="1">
              <a:lnSpc>
                <a:spcPct val="150000"/>
              </a:lnSpc>
              <a:buFont typeface="Wingdings" pitchFamily="2" charset="2"/>
              <a:buChar char="ü"/>
            </a:pPr>
            <a:r>
              <a:rPr lang="ar-DZ" sz="2000" dirty="0" smtClean="0"/>
              <a:t> اضطرابات ذهنية وعصبية تؤثر سلبا على السلوك اللغوي للطفل .</a:t>
            </a:r>
          </a:p>
          <a:p>
            <a:pPr algn="r" rtl="1">
              <a:lnSpc>
                <a:spcPct val="150000"/>
              </a:lnSpc>
              <a:buFont typeface="Wingdings" pitchFamily="2" charset="2"/>
              <a:buChar char="ü"/>
            </a:pPr>
            <a:endParaRPr lang="ar-DZ" sz="2000" dirty="0"/>
          </a:p>
          <a:p>
            <a:pPr algn="r" rtl="1">
              <a:lnSpc>
                <a:spcPct val="150000"/>
              </a:lnSpc>
              <a:buFont typeface="Wingdings" pitchFamily="2" charset="2"/>
              <a:buChar char="ü"/>
            </a:pPr>
            <a:r>
              <a:rPr lang="ar-DZ" sz="2000" dirty="0" smtClean="0"/>
              <a:t> القـــلق و التوتر .</a:t>
            </a:r>
          </a:p>
          <a:p>
            <a:pPr algn="r" rtl="1">
              <a:lnSpc>
                <a:spcPct val="150000"/>
              </a:lnSpc>
              <a:buFont typeface="Wingdings" pitchFamily="2" charset="2"/>
              <a:buChar char="ü"/>
            </a:pPr>
            <a:endParaRPr lang="ar-DZ" sz="2000" dirty="0"/>
          </a:p>
          <a:p>
            <a:pPr algn="r" rtl="1">
              <a:lnSpc>
                <a:spcPct val="150000"/>
              </a:lnSpc>
              <a:buFont typeface="Wingdings" pitchFamily="2" charset="2"/>
              <a:buChar char="ü"/>
            </a:pPr>
            <a:r>
              <a:rPr lang="ar-DZ" sz="2000" dirty="0" smtClean="0"/>
              <a:t> الخوف و الخجـــل .</a:t>
            </a:r>
          </a:p>
          <a:p>
            <a:pPr algn="r" rtl="1">
              <a:lnSpc>
                <a:spcPct val="150000"/>
              </a:lnSpc>
            </a:pPr>
            <a:endParaRPr lang="ar-DZ"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TotalTime>
  <Words>1028</Words>
  <Application>Microsoft Office PowerPoint</Application>
  <PresentationFormat>On-screen Show (4:3)</PresentationFormat>
  <Paragraphs>134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artist</dc:creator>
  <cp:lastModifiedBy>artist</cp:lastModifiedBy>
  <cp:revision>9</cp:revision>
  <dcterms:created xsi:type="dcterms:W3CDTF">2024-11-16T10:33:12Z</dcterms:created>
  <dcterms:modified xsi:type="dcterms:W3CDTF">2024-11-24T07:45:02Z</dcterms:modified>
</cp:coreProperties>
</file>