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0143" autoAdjust="0"/>
  </p:normalViewPr>
  <p:slideViewPr>
    <p:cSldViewPr>
      <p:cViewPr varScale="1">
        <p:scale>
          <a:sx n="79" d="100"/>
          <a:sy n="79" d="100"/>
        </p:scale>
        <p:origin x="9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000AB6-A84A-4188-B08C-028C1766FFEC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A950D7-B568-4FC9-BD3F-BD1A467354F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86705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950D7-B568-4FC9-BD3F-BD1A467354F0}" type="slidenum">
              <a:rPr lang="ar-DZ" smtClean="0"/>
              <a:pPr/>
              <a:t>5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43402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8D02-3AA5-4349-9EF0-0D7DFBFDC2C6}" type="datetimeFigureOut">
              <a:rPr lang="ar-DZ" smtClean="0"/>
              <a:pPr/>
              <a:t>12-06-1446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B1B6-5CF7-48AC-92F2-B8C208ABC0E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 </a:t>
            </a:r>
            <a:endParaRPr lang="ar-DZ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5" name="Explosion 1 4"/>
          <p:cNvSpPr/>
          <p:nvPr/>
        </p:nvSpPr>
        <p:spPr>
          <a:xfrm>
            <a:off x="357158" y="0"/>
            <a:ext cx="8643998" cy="2714620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لمبحث الاول= اكتساب </a:t>
            </a:r>
            <a:r>
              <a:rPr lang="ar-DZ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لغة المنشأ</a:t>
            </a:r>
            <a:endParaRPr lang="ar-D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929190" y="2571744"/>
            <a:ext cx="4214810" cy="307183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err="1" smtClean="0">
                <a:solidFill>
                  <a:schemeClr val="accent4">
                    <a:lumMod val="75000"/>
                  </a:schemeClr>
                </a:solidFill>
              </a:rPr>
              <a:t>اولا</a:t>
            </a:r>
            <a:r>
              <a:rPr lang="ar-DZ" b="1" dirty="0" smtClean="0">
                <a:solidFill>
                  <a:schemeClr val="accent4">
                    <a:lumMod val="75000"/>
                  </a:schemeClr>
                </a:solidFill>
              </a:rPr>
              <a:t> تعريف لغة المنشأ </a:t>
            </a:r>
            <a:r>
              <a:rPr lang="ar-DZ" b="1" dirty="0" smtClean="0"/>
              <a:t>=هي اللغة التي يتلقاها </a:t>
            </a:r>
            <a:r>
              <a:rPr lang="ar-DZ" b="1" dirty="0" err="1" smtClean="0"/>
              <a:t>الاطفل</a:t>
            </a:r>
            <a:r>
              <a:rPr lang="ar-DZ" b="1" dirty="0" smtClean="0"/>
              <a:t> مباشرة بعد الولادة وسميت بلغة </a:t>
            </a:r>
            <a:r>
              <a:rPr lang="ar-DZ" b="1" dirty="0" err="1" smtClean="0"/>
              <a:t>الام</a:t>
            </a:r>
            <a:r>
              <a:rPr lang="ar-DZ" b="1" dirty="0" smtClean="0"/>
              <a:t> من </a:t>
            </a:r>
            <a:r>
              <a:rPr lang="ar-DZ" b="1" dirty="0" err="1" smtClean="0"/>
              <a:t>امه</a:t>
            </a:r>
            <a:r>
              <a:rPr lang="ar-DZ" b="1" dirty="0" smtClean="0"/>
              <a:t> بعد ميلاده </a:t>
            </a:r>
            <a:r>
              <a:rPr lang="ar-DZ" b="1" dirty="0" err="1" smtClean="0"/>
              <a:t>بعتبار</a:t>
            </a:r>
            <a:r>
              <a:rPr lang="ar-DZ" b="1" dirty="0" smtClean="0"/>
              <a:t> </a:t>
            </a:r>
            <a:r>
              <a:rPr lang="ar-DZ" b="1" dirty="0" err="1" smtClean="0"/>
              <a:t>الام</a:t>
            </a:r>
            <a:r>
              <a:rPr lang="ar-DZ" b="1" dirty="0" smtClean="0"/>
              <a:t> الحضن </a:t>
            </a:r>
            <a:r>
              <a:rPr lang="ar-DZ" b="1" dirty="0" err="1" smtClean="0"/>
              <a:t>الي</a:t>
            </a:r>
            <a:r>
              <a:rPr lang="ar-DZ" b="1" dirty="0" smtClean="0"/>
              <a:t> يحتوي الطفل وعرفت على </a:t>
            </a:r>
            <a:r>
              <a:rPr lang="ar-DZ" b="1" dirty="0" err="1" smtClean="0"/>
              <a:t>انها</a:t>
            </a:r>
            <a:r>
              <a:rPr lang="ar-DZ" b="1" dirty="0" smtClean="0"/>
              <a:t> اللغة التي ينشا عليها في بيئته </a:t>
            </a:r>
            <a:r>
              <a:rPr lang="ar-DZ" b="1" dirty="0" err="1" smtClean="0"/>
              <a:t>الاولى</a:t>
            </a:r>
            <a:r>
              <a:rPr lang="ar-DZ" b="1" dirty="0" smtClean="0"/>
              <a:t> </a:t>
            </a:r>
            <a:endParaRPr lang="ar-DZ" b="1" dirty="0"/>
          </a:p>
        </p:txBody>
      </p:sp>
      <p:sp>
        <p:nvSpPr>
          <p:cNvPr id="7" name="Ellipse 6"/>
          <p:cNvSpPr/>
          <p:nvPr/>
        </p:nvSpPr>
        <p:spPr>
          <a:xfrm>
            <a:off x="0" y="2500306"/>
            <a:ext cx="4857752" cy="41434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DZ" b="1" dirty="0" smtClean="0">
                <a:solidFill>
                  <a:schemeClr val="accent4">
                    <a:lumMod val="50000"/>
                  </a:schemeClr>
                </a:solidFill>
              </a:rPr>
              <a:t>ثانيا=مميزات لغة المنشأ=</a:t>
            </a:r>
          </a:p>
          <a:p>
            <a:r>
              <a:rPr lang="ar-DZ" b="1" dirty="0" smtClean="0"/>
              <a:t>*تكتسب بشكل عفوي </a:t>
            </a:r>
            <a:endParaRPr lang="en-US" b="1" dirty="0" smtClean="0"/>
          </a:p>
          <a:p>
            <a:r>
              <a:rPr lang="ar-DZ" b="1" dirty="0" smtClean="0"/>
              <a:t>*تمتاز بسهولة </a:t>
            </a:r>
            <a:r>
              <a:rPr lang="ar-DZ" b="1" dirty="0" err="1" smtClean="0"/>
              <a:t>الالفاظها</a:t>
            </a:r>
            <a:r>
              <a:rPr lang="ar-DZ" b="1" dirty="0" smtClean="0"/>
              <a:t> وقصر جملها وتراكيبها </a:t>
            </a:r>
            <a:endParaRPr lang="en-US" b="1" dirty="0" smtClean="0"/>
          </a:p>
          <a:p>
            <a:r>
              <a:rPr lang="ar-DZ" b="1" dirty="0" smtClean="0"/>
              <a:t>*..تمكن لغة </a:t>
            </a:r>
            <a:r>
              <a:rPr lang="ar-DZ" b="1" dirty="0" err="1" smtClean="0"/>
              <a:t>الام</a:t>
            </a:r>
            <a:r>
              <a:rPr lang="ar-DZ" b="1" dirty="0" smtClean="0"/>
              <a:t> الفرد من فهم المفاهيم بشكل عميق ودقيق</a:t>
            </a:r>
            <a:endParaRPr lang="en-US" b="1" dirty="0" smtClean="0"/>
          </a:p>
          <a:p>
            <a:r>
              <a:rPr lang="ar-DZ" b="1" dirty="0" smtClean="0"/>
              <a:t>*.تعزز اللغة </a:t>
            </a:r>
            <a:r>
              <a:rPr lang="ar-DZ" b="1" dirty="0" err="1" smtClean="0"/>
              <a:t>الام</a:t>
            </a:r>
            <a:r>
              <a:rPr lang="ar-DZ" b="1" dirty="0" smtClean="0"/>
              <a:t> لشعور الفرد بالانتماء </a:t>
            </a:r>
            <a:r>
              <a:rPr lang="ar-DZ" b="1" dirty="0" err="1" smtClean="0"/>
              <a:t>الى</a:t>
            </a:r>
            <a:r>
              <a:rPr lang="ar-DZ" b="1" dirty="0" smtClean="0"/>
              <a:t> ثقافته ومجتمعه </a:t>
            </a:r>
            <a:endParaRPr lang="en-US" b="1" dirty="0" smtClean="0"/>
          </a:p>
          <a:p>
            <a:r>
              <a:rPr lang="ar-DZ" b="1" dirty="0" smtClean="0"/>
              <a:t>*.تساعد لغة الأم على تنمية مهارات التفكير النقدي </a:t>
            </a:r>
          </a:p>
          <a:p>
            <a:r>
              <a:rPr lang="ar-DZ" b="1" dirty="0" smtClean="0"/>
              <a:t>*وحل المشكلات لدى الفرد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1 4"/>
          <p:cNvSpPr/>
          <p:nvPr/>
        </p:nvSpPr>
        <p:spPr>
          <a:xfrm>
            <a:off x="428596" y="0"/>
            <a:ext cx="8715404" cy="2143140"/>
          </a:xfrm>
          <a:prstGeom prst="irregularSeal1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ثالثا= نظريات اكتساب لغة المنشأ </a:t>
            </a:r>
            <a:endParaRPr lang="ar-DZ" sz="3200" b="1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16200000" flipH="1">
            <a:off x="6143636" y="2143116"/>
            <a:ext cx="178595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5786446" y="3429000"/>
            <a:ext cx="3357554" cy="228601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>
                <a:solidFill>
                  <a:schemeClr val="accent4">
                    <a:lumMod val="50000"/>
                  </a:schemeClr>
                </a:solidFill>
              </a:rPr>
              <a:t>النظرية السلوكية= </a:t>
            </a:r>
            <a:r>
              <a:rPr lang="ar-DZ" b="1" dirty="0" smtClean="0"/>
              <a:t>وهي النظرية نفسية </a:t>
            </a:r>
            <a:r>
              <a:rPr lang="ar-DZ" b="1" dirty="0" err="1" smtClean="0"/>
              <a:t>اثرات</a:t>
            </a:r>
            <a:r>
              <a:rPr lang="ar-DZ" b="1" dirty="0" smtClean="0"/>
              <a:t> بشكل حاسم في السيكولوجية المعاصرة وتكتسب من خلال التقليد  </a:t>
            </a:r>
            <a:r>
              <a:rPr lang="ar-DZ" b="1" dirty="0" err="1" smtClean="0"/>
              <a:t>اي</a:t>
            </a:r>
            <a:r>
              <a:rPr lang="ar-DZ" b="1" dirty="0" smtClean="0"/>
              <a:t> </a:t>
            </a:r>
            <a:r>
              <a:rPr lang="ar-DZ" b="1" dirty="0" err="1" smtClean="0"/>
              <a:t>ان</a:t>
            </a:r>
            <a:r>
              <a:rPr lang="ar-DZ" b="1" dirty="0" smtClean="0"/>
              <a:t> الطفل يقلد </a:t>
            </a:r>
            <a:r>
              <a:rPr lang="ar-DZ" b="1" dirty="0" err="1" smtClean="0"/>
              <a:t>الاصوات</a:t>
            </a:r>
            <a:r>
              <a:rPr lang="ar-DZ" b="1" dirty="0" smtClean="0"/>
              <a:t> التي يسمعها</a:t>
            </a:r>
            <a:r>
              <a:rPr lang="ar-DZ" dirty="0" smtClean="0"/>
              <a:t> </a:t>
            </a:r>
            <a:endParaRPr lang="ar-DZ" dirty="0"/>
          </a:p>
        </p:txBody>
      </p:sp>
      <p:cxnSp>
        <p:nvCxnSpPr>
          <p:cNvPr id="25" name="Connecteur droit avec flèche 24"/>
          <p:cNvCxnSpPr/>
          <p:nvPr/>
        </p:nvCxnSpPr>
        <p:spPr>
          <a:xfrm rot="5400000">
            <a:off x="3750463" y="2321711"/>
            <a:ext cx="164307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3000364" y="3286124"/>
            <a:ext cx="2786082" cy="250033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>
                <a:solidFill>
                  <a:srgbClr val="7030A0"/>
                </a:solidFill>
              </a:rPr>
              <a:t>النظرية الفطرية </a:t>
            </a:r>
            <a:r>
              <a:rPr lang="ar-DZ" b="1" dirty="0" smtClean="0"/>
              <a:t>= هي من ابرز النظرات التي نجد لها يد في اكتساب اللغة  وان </a:t>
            </a:r>
            <a:r>
              <a:rPr lang="ar-DZ" b="1" dirty="0" err="1" smtClean="0"/>
              <a:t>اصحاب</a:t>
            </a:r>
            <a:r>
              <a:rPr lang="ar-DZ" b="1" dirty="0" smtClean="0"/>
              <a:t> </a:t>
            </a:r>
            <a:r>
              <a:rPr lang="ar-DZ" b="1" dirty="0" err="1" smtClean="0"/>
              <a:t>هذهالنظرية</a:t>
            </a:r>
            <a:r>
              <a:rPr lang="ar-DZ" b="1" dirty="0" smtClean="0"/>
              <a:t> يولد مزود بقدرة فطرية على اكتساب اللغة </a:t>
            </a:r>
            <a:endParaRPr lang="ar-DZ" b="1" dirty="0"/>
          </a:p>
        </p:txBody>
      </p:sp>
      <p:cxnSp>
        <p:nvCxnSpPr>
          <p:cNvPr id="31" name="Connecteur droit avec flèche 30"/>
          <p:cNvCxnSpPr/>
          <p:nvPr/>
        </p:nvCxnSpPr>
        <p:spPr>
          <a:xfrm rot="5400000">
            <a:off x="1535885" y="1964521"/>
            <a:ext cx="142876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 rot="10800000" flipV="1">
            <a:off x="-135" y="3071810"/>
            <a:ext cx="3003922" cy="28575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err="1" smtClean="0">
                <a:solidFill>
                  <a:srgbClr val="7030A0"/>
                </a:solidFill>
              </a:rPr>
              <a:t>النطرية</a:t>
            </a:r>
            <a:r>
              <a:rPr lang="ar-DZ" b="1" dirty="0" smtClean="0">
                <a:solidFill>
                  <a:srgbClr val="7030A0"/>
                </a:solidFill>
              </a:rPr>
              <a:t> المعرفية </a:t>
            </a:r>
            <a:r>
              <a:rPr lang="ar-DZ" b="1" dirty="0" smtClean="0"/>
              <a:t>=وهي تعد من النظريات التي ساهمت في اكتساب اللغة وتطورها من </a:t>
            </a:r>
            <a:r>
              <a:rPr lang="ar-DZ" b="1" dirty="0" err="1" smtClean="0"/>
              <a:t>اهم</a:t>
            </a:r>
            <a:r>
              <a:rPr lang="ar-DZ" b="1" dirty="0" smtClean="0"/>
              <a:t>  نظرياتها المعرفية نظرية البنائية </a:t>
            </a:r>
            <a:r>
              <a:rPr lang="ar-DZ" b="1" dirty="0" err="1" smtClean="0"/>
              <a:t>لبياجه</a:t>
            </a:r>
            <a:r>
              <a:rPr lang="ar-DZ" b="1" dirty="0" smtClean="0"/>
              <a:t> حيت يرى هنا </a:t>
            </a:r>
            <a:r>
              <a:rPr lang="ar-DZ" b="1" dirty="0" err="1" smtClean="0"/>
              <a:t>بياجيه</a:t>
            </a:r>
            <a:r>
              <a:rPr lang="ar-DZ" b="1" dirty="0" smtClean="0"/>
              <a:t> </a:t>
            </a:r>
            <a:r>
              <a:rPr lang="ar-DZ" b="1" dirty="0" err="1" smtClean="0"/>
              <a:t>ان</a:t>
            </a:r>
            <a:r>
              <a:rPr lang="ar-DZ" b="1" dirty="0" smtClean="0"/>
              <a:t> الطفل </a:t>
            </a:r>
            <a:r>
              <a:rPr lang="ar-DZ" b="1" dirty="0" err="1" smtClean="0"/>
              <a:t>لايستطيع</a:t>
            </a:r>
            <a:r>
              <a:rPr lang="ar-DZ" b="1" dirty="0" smtClean="0"/>
              <a:t> </a:t>
            </a:r>
            <a:r>
              <a:rPr lang="ar-DZ" b="1" dirty="0" err="1" smtClean="0"/>
              <a:t>ان</a:t>
            </a:r>
            <a:r>
              <a:rPr lang="ar-DZ" b="1" dirty="0" smtClean="0"/>
              <a:t> يفهم </a:t>
            </a:r>
            <a:r>
              <a:rPr lang="ar-DZ" b="1" dirty="0" err="1" smtClean="0"/>
              <a:t>او</a:t>
            </a:r>
            <a:r>
              <a:rPr lang="ar-DZ" b="1" dirty="0" smtClean="0"/>
              <a:t> </a:t>
            </a:r>
            <a:r>
              <a:rPr lang="ar-DZ" b="1" dirty="0" err="1" smtClean="0"/>
              <a:t>يستخم</a:t>
            </a:r>
            <a:r>
              <a:rPr lang="ar-DZ" b="1" dirty="0" smtClean="0"/>
              <a:t> مفاهيم لغوية معينة</a:t>
            </a:r>
            <a:endParaRPr lang="ar-D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357158" y="0"/>
            <a:ext cx="8358246" cy="2571744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dirty="0" smtClean="0"/>
              <a:t>ا</a:t>
            </a:r>
            <a:r>
              <a:rPr lang="ar-DZ" sz="2800" b="1" dirty="0" smtClean="0">
                <a:solidFill>
                  <a:schemeClr val="tx1"/>
                </a:solidFill>
              </a:rPr>
              <a:t>لمبحث الثاني =</a:t>
            </a:r>
            <a:r>
              <a:rPr lang="ar-DZ" sz="2800" b="1" dirty="0" err="1" smtClean="0">
                <a:solidFill>
                  <a:schemeClr val="tx1"/>
                </a:solidFill>
              </a:rPr>
              <a:t>اساسيات</a:t>
            </a:r>
            <a:r>
              <a:rPr lang="ar-DZ" sz="2800" b="1" dirty="0" smtClean="0">
                <a:solidFill>
                  <a:schemeClr val="tx1"/>
                </a:solidFill>
              </a:rPr>
              <a:t> اكتساب اللغة الثانية </a:t>
            </a:r>
            <a:r>
              <a:rPr lang="ar-DZ" sz="2800" b="1" dirty="0" err="1" smtClean="0">
                <a:solidFill>
                  <a:schemeClr val="tx1"/>
                </a:solidFill>
              </a:rPr>
              <a:t>او</a:t>
            </a:r>
            <a:r>
              <a:rPr lang="ar-DZ" sz="2800" b="1" dirty="0" smtClean="0">
                <a:solidFill>
                  <a:schemeClr val="tx1"/>
                </a:solidFill>
              </a:rPr>
              <a:t> اللغة </a:t>
            </a:r>
            <a:r>
              <a:rPr lang="ar-DZ" sz="2800" b="1" dirty="0" err="1" smtClean="0">
                <a:solidFill>
                  <a:schemeClr val="tx1"/>
                </a:solidFill>
              </a:rPr>
              <a:t>الاجنبية</a:t>
            </a:r>
            <a:r>
              <a:rPr lang="ar-DZ" sz="2800" b="1" dirty="0" smtClean="0">
                <a:solidFill>
                  <a:schemeClr val="tx1"/>
                </a:solidFill>
              </a:rPr>
              <a:t>  </a:t>
            </a:r>
            <a:endParaRPr lang="ar-DZ" sz="2800" b="1" dirty="0">
              <a:solidFill>
                <a:schemeClr val="tx1"/>
              </a:solidFill>
            </a:endParaRPr>
          </a:p>
        </p:txBody>
      </p:sp>
      <p:sp>
        <p:nvSpPr>
          <p:cNvPr id="5" name="Parchemin vertical 4"/>
          <p:cNvSpPr/>
          <p:nvPr/>
        </p:nvSpPr>
        <p:spPr>
          <a:xfrm>
            <a:off x="1428728" y="2857496"/>
            <a:ext cx="6286544" cy="342902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800" b="1" dirty="0" err="1" smtClean="0"/>
              <a:t>اولا</a:t>
            </a:r>
            <a:r>
              <a:rPr lang="ar-DZ" sz="2800" b="1" dirty="0" smtClean="0"/>
              <a:t>= تعريف اللغة </a:t>
            </a:r>
            <a:r>
              <a:rPr lang="ar-DZ" sz="2800" b="1" dirty="0" err="1" smtClean="0"/>
              <a:t>الاجنبية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او</a:t>
            </a:r>
            <a:r>
              <a:rPr lang="ar-DZ" sz="2800" b="1" dirty="0" smtClean="0"/>
              <a:t> اللغة الثانية = هي </a:t>
            </a:r>
            <a:r>
              <a:rPr lang="ar-DZ" sz="2800" b="1" dirty="0" err="1" smtClean="0"/>
              <a:t>اللغ</a:t>
            </a:r>
            <a:r>
              <a:rPr lang="ar-DZ" sz="2800" b="1" dirty="0" smtClean="0"/>
              <a:t> التي يتعلمها الفرد بعد لغة </a:t>
            </a:r>
            <a:r>
              <a:rPr lang="ar-DZ" sz="2800" b="1" dirty="0" err="1" smtClean="0"/>
              <a:t>الام</a:t>
            </a:r>
            <a:r>
              <a:rPr lang="ar-DZ" sz="2800" b="1" dirty="0" smtClean="0"/>
              <a:t> تختلف هذه اللغة عن اللغة </a:t>
            </a:r>
            <a:r>
              <a:rPr lang="ar-DZ" sz="2800" b="1" dirty="0" err="1" smtClean="0"/>
              <a:t>الام</a:t>
            </a:r>
            <a:r>
              <a:rPr lang="ar-DZ" sz="2800" b="1" dirty="0" smtClean="0"/>
              <a:t> كونها ليست اللغة التي نشا عليها الفرد وتعلمها بشكل طبيعي منذ الصغر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786050" y="2500306"/>
            <a:ext cx="3714776" cy="135732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ثانيا =مراحل اكتساب اللغة  الثانية </a:t>
            </a:r>
            <a:endParaRPr lang="ar-DZ" sz="3200" b="1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5400000" flipH="1" flipV="1">
            <a:off x="6215074" y="1785926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6143636" y="357166"/>
            <a:ext cx="228601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المرحلة </a:t>
            </a:r>
            <a:r>
              <a:rPr lang="ar-DZ" sz="2400" b="1" dirty="0" err="1" smtClean="0"/>
              <a:t>الصامته</a:t>
            </a:r>
            <a:r>
              <a:rPr lang="ar-DZ" sz="2400" b="1" dirty="0" smtClean="0"/>
              <a:t> </a:t>
            </a:r>
            <a:endParaRPr lang="ar-DZ" sz="2400" b="1" dirty="0"/>
          </a:p>
        </p:txBody>
      </p:sp>
      <p:sp>
        <p:nvSpPr>
          <p:cNvPr id="11" name="Ellipse 10"/>
          <p:cNvSpPr/>
          <p:nvPr/>
        </p:nvSpPr>
        <p:spPr>
          <a:xfrm>
            <a:off x="2928926" y="428604"/>
            <a:ext cx="2571768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مرحلة </a:t>
            </a:r>
            <a:r>
              <a:rPr lang="ar-DZ" sz="2400" b="1" dirty="0" err="1" smtClean="0"/>
              <a:t>الانتاج</a:t>
            </a:r>
            <a:r>
              <a:rPr lang="ar-DZ" sz="2400" b="1" dirty="0" smtClean="0"/>
              <a:t> المبكر</a:t>
            </a:r>
            <a:endParaRPr lang="ar-DZ" sz="2400" b="1" dirty="0"/>
          </a:p>
        </p:txBody>
      </p:sp>
      <p:sp>
        <p:nvSpPr>
          <p:cNvPr id="19" name="Ellipse 18"/>
          <p:cNvSpPr/>
          <p:nvPr/>
        </p:nvSpPr>
        <p:spPr>
          <a:xfrm>
            <a:off x="0" y="642918"/>
            <a:ext cx="2571704" cy="15001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مرحلة ظهور الكلام</a:t>
            </a:r>
            <a:endParaRPr lang="ar-DZ" sz="2400" b="1" dirty="0"/>
          </a:p>
        </p:txBody>
      </p:sp>
      <p:sp>
        <p:nvSpPr>
          <p:cNvPr id="20" name="Ellipse 19"/>
          <p:cNvSpPr/>
          <p:nvPr/>
        </p:nvSpPr>
        <p:spPr>
          <a:xfrm>
            <a:off x="571472" y="4643446"/>
            <a:ext cx="3143272" cy="142876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مرحلة طلاقة المتوسطة</a:t>
            </a:r>
            <a:endParaRPr lang="ar-DZ" sz="2400" b="1" dirty="0"/>
          </a:p>
        </p:txBody>
      </p:sp>
      <p:sp>
        <p:nvSpPr>
          <p:cNvPr id="21" name="Ellipse 20"/>
          <p:cNvSpPr/>
          <p:nvPr/>
        </p:nvSpPr>
        <p:spPr>
          <a:xfrm>
            <a:off x="5857884" y="4786322"/>
            <a:ext cx="2571768" cy="142876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مرحلة النمو المتصل </a:t>
            </a:r>
            <a:endParaRPr lang="ar-DZ" sz="2400" b="1" dirty="0"/>
          </a:p>
        </p:txBody>
      </p:sp>
      <p:cxnSp>
        <p:nvCxnSpPr>
          <p:cNvPr id="31" name="Connecteur droit avec flèche 30"/>
          <p:cNvCxnSpPr/>
          <p:nvPr/>
        </p:nvCxnSpPr>
        <p:spPr>
          <a:xfrm rot="16200000" flipV="1">
            <a:off x="4429124" y="2000240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16200000" flipV="1">
            <a:off x="2250265" y="203595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rot="5400000">
            <a:off x="2643174" y="3857628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16200000" flipH="1">
            <a:off x="6393669" y="3964785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4546" y="285728"/>
            <a:ext cx="4714908" cy="11430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نظريات اكتساب اللغة الثانية واللغة </a:t>
            </a:r>
            <a:r>
              <a:rPr lang="ar-DZ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الاجنبية</a:t>
            </a:r>
            <a:r>
              <a:rPr lang="ar-D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ar-DZ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archemin vertical 2"/>
          <p:cNvSpPr/>
          <p:nvPr/>
        </p:nvSpPr>
        <p:spPr>
          <a:xfrm>
            <a:off x="6715140" y="1785926"/>
            <a:ext cx="2214578" cy="2786082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>
                <a:solidFill>
                  <a:schemeClr val="accent4">
                    <a:lumMod val="50000"/>
                  </a:schemeClr>
                </a:solidFill>
              </a:rPr>
              <a:t>النظرية السلوكية</a:t>
            </a:r>
            <a:r>
              <a:rPr lang="ar-DZ" b="1" dirty="0" smtClean="0"/>
              <a:t> =هذه النظرية  السائدة تفسر في اكتساب اللغة الثانية تفسيرا </a:t>
            </a:r>
            <a:r>
              <a:rPr lang="ar-DZ" b="1" dirty="0" err="1" smtClean="0"/>
              <a:t>اليا</a:t>
            </a:r>
            <a:r>
              <a:rPr lang="ar-DZ" b="1" dirty="0" smtClean="0"/>
              <a:t>  </a:t>
            </a:r>
            <a:endParaRPr lang="ar-DZ" b="1" dirty="0"/>
          </a:p>
        </p:txBody>
      </p:sp>
      <p:sp>
        <p:nvSpPr>
          <p:cNvPr id="4" name="Parchemin vertical 3"/>
          <p:cNvSpPr/>
          <p:nvPr/>
        </p:nvSpPr>
        <p:spPr>
          <a:xfrm>
            <a:off x="3786182" y="1714488"/>
            <a:ext cx="2786082" cy="285752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/>
              <a:t>النظرية الفطرية =وتسمى </a:t>
            </a:r>
            <a:r>
              <a:rPr lang="ar-DZ" b="1" dirty="0" err="1" smtClean="0"/>
              <a:t>ايضا</a:t>
            </a:r>
            <a:r>
              <a:rPr lang="ar-DZ" b="1" dirty="0" smtClean="0"/>
              <a:t> المعرفية </a:t>
            </a:r>
            <a:r>
              <a:rPr lang="ar-DZ" b="1" dirty="0" err="1" smtClean="0"/>
              <a:t>وجائت</a:t>
            </a:r>
            <a:r>
              <a:rPr lang="ar-DZ" b="1" dirty="0" smtClean="0"/>
              <a:t> بديلا لتفسير السلوكيين لاكتساب اللغة </a:t>
            </a:r>
            <a:r>
              <a:rPr lang="ar-DZ" b="1" dirty="0" err="1" smtClean="0"/>
              <a:t>وجائت</a:t>
            </a:r>
            <a:r>
              <a:rPr lang="ar-DZ" b="1" dirty="0" smtClean="0"/>
              <a:t> </a:t>
            </a:r>
            <a:r>
              <a:rPr lang="ar-DZ" b="1" dirty="0" err="1" smtClean="0"/>
              <a:t>ايضا</a:t>
            </a:r>
            <a:r>
              <a:rPr lang="ar-DZ" b="1" dirty="0" smtClean="0"/>
              <a:t> لاكتساب اللغة </a:t>
            </a:r>
            <a:r>
              <a:rPr lang="ar-DZ" b="1" dirty="0" err="1" smtClean="0"/>
              <a:t>الام</a:t>
            </a:r>
            <a:r>
              <a:rPr lang="ar-DZ" b="1" dirty="0" smtClean="0"/>
              <a:t> ودراسة والاستفادة من اللغة </a:t>
            </a:r>
            <a:r>
              <a:rPr lang="ar-DZ" b="1" dirty="0" err="1" smtClean="0"/>
              <a:t>الام</a:t>
            </a:r>
            <a:r>
              <a:rPr lang="ar-DZ" b="1" dirty="0" smtClean="0"/>
              <a:t>  </a:t>
            </a:r>
            <a:endParaRPr lang="ar-DZ" b="1" dirty="0"/>
          </a:p>
        </p:txBody>
      </p:sp>
      <p:sp>
        <p:nvSpPr>
          <p:cNvPr id="5" name="Parchemin vertical 4"/>
          <p:cNvSpPr/>
          <p:nvPr/>
        </p:nvSpPr>
        <p:spPr>
          <a:xfrm>
            <a:off x="1071538" y="1785926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000" b="1" dirty="0" smtClean="0">
                <a:solidFill>
                  <a:schemeClr val="accent4">
                    <a:lumMod val="50000"/>
                  </a:schemeClr>
                </a:solidFill>
              </a:rPr>
              <a:t>النظرية التطبع الثقافي </a:t>
            </a:r>
            <a:r>
              <a:rPr lang="ar-DZ" sz="2000" b="1" dirty="0" smtClean="0"/>
              <a:t>= تعرف بالتطبع الثقافي </a:t>
            </a:r>
            <a:endParaRPr lang="ar-DZ" sz="2000" b="1" dirty="0"/>
          </a:p>
        </p:txBody>
      </p:sp>
      <p:sp>
        <p:nvSpPr>
          <p:cNvPr id="6" name="Parchemin vertical 5"/>
          <p:cNvSpPr/>
          <p:nvPr/>
        </p:nvSpPr>
        <p:spPr>
          <a:xfrm>
            <a:off x="4857752" y="4714884"/>
            <a:ext cx="2714644" cy="1928826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err="1" smtClean="0"/>
              <a:t>نضرية</a:t>
            </a:r>
            <a:r>
              <a:rPr lang="ar-DZ" b="1" dirty="0" smtClean="0"/>
              <a:t> الملائمة=تنطبق مع نظرية التطبع الثقافي في بعض المسلمات والمبادئ حول الجوانب الثقافية  </a:t>
            </a:r>
            <a:endParaRPr lang="ar-DZ" b="1" dirty="0"/>
          </a:p>
        </p:txBody>
      </p:sp>
      <p:sp>
        <p:nvSpPr>
          <p:cNvPr id="7" name="Parchemin vertical 6"/>
          <p:cNvSpPr/>
          <p:nvPr/>
        </p:nvSpPr>
        <p:spPr>
          <a:xfrm>
            <a:off x="1643042" y="4643446"/>
            <a:ext cx="2643206" cy="1928826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/>
              <a:t>نظرية الخطاب=</a:t>
            </a:r>
            <a:r>
              <a:rPr lang="ar-DZ" b="1" dirty="0" err="1" smtClean="0"/>
              <a:t>ان</a:t>
            </a:r>
            <a:r>
              <a:rPr lang="ar-DZ" b="1" dirty="0" smtClean="0"/>
              <a:t> متعلم اللغة يكتسب اللغة </a:t>
            </a:r>
            <a:r>
              <a:rPr lang="ar-DZ" b="1" dirty="0" err="1" smtClean="0"/>
              <a:t>بيها</a:t>
            </a:r>
            <a:r>
              <a:rPr lang="ar-DZ" b="1" dirty="0" smtClean="0"/>
              <a:t>  </a:t>
            </a:r>
            <a:r>
              <a:rPr lang="ar-DZ" b="1" dirty="0" err="1" smtClean="0"/>
              <a:t>اذ</a:t>
            </a:r>
            <a:r>
              <a:rPr lang="ar-DZ" b="1" dirty="0" smtClean="0"/>
              <a:t> توفر له الدوافع  </a:t>
            </a:r>
            <a:endParaRPr lang="ar-D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vertical 1"/>
          <p:cNvSpPr/>
          <p:nvPr/>
        </p:nvSpPr>
        <p:spPr>
          <a:xfrm>
            <a:off x="5500694" y="357166"/>
            <a:ext cx="3143272" cy="2428892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err="1" smtClean="0"/>
              <a:t>نضرية</a:t>
            </a:r>
            <a:r>
              <a:rPr lang="ar-DZ" b="1" dirty="0" smtClean="0"/>
              <a:t> الوظائف العصبية= تعتمد هذه النظرية على </a:t>
            </a:r>
            <a:r>
              <a:rPr lang="ar-DZ" b="1" dirty="0" err="1" smtClean="0"/>
              <a:t>دراساتلاري</a:t>
            </a:r>
            <a:r>
              <a:rPr lang="ar-DZ" b="1" dirty="0" smtClean="0"/>
              <a:t> </a:t>
            </a:r>
            <a:r>
              <a:rPr lang="ar-DZ" b="1" dirty="0" err="1" smtClean="0"/>
              <a:t>سكينر</a:t>
            </a:r>
            <a:r>
              <a:rPr lang="ar-DZ" b="1" dirty="0" smtClean="0"/>
              <a:t> وهي </a:t>
            </a:r>
            <a:r>
              <a:rPr lang="ar-DZ" b="1" dirty="0" err="1" smtClean="0"/>
              <a:t>ان</a:t>
            </a:r>
            <a:r>
              <a:rPr lang="ar-DZ" b="1" dirty="0" smtClean="0"/>
              <a:t> النمو اللغوي يعتمد على الجهاز العصبي بعامة  </a:t>
            </a:r>
            <a:endParaRPr lang="ar-DZ" b="1" dirty="0"/>
          </a:p>
        </p:txBody>
      </p:sp>
      <p:sp>
        <p:nvSpPr>
          <p:cNvPr id="3" name="Parchemin vertical 2"/>
          <p:cNvSpPr/>
          <p:nvPr/>
        </p:nvSpPr>
        <p:spPr>
          <a:xfrm>
            <a:off x="1071538" y="428604"/>
            <a:ext cx="3071834" cy="235745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b="1" dirty="0" smtClean="0"/>
              <a:t>النظرية </a:t>
            </a:r>
            <a:r>
              <a:rPr lang="ar-DZ" b="1" dirty="0" err="1" smtClean="0"/>
              <a:t>الوضيفية</a:t>
            </a:r>
            <a:r>
              <a:rPr lang="ar-DZ" b="1" dirty="0" smtClean="0"/>
              <a:t> وهي متعددة الجانب </a:t>
            </a:r>
            <a:r>
              <a:rPr lang="ar-DZ" b="1" dirty="0" err="1" smtClean="0"/>
              <a:t>والاوجه</a:t>
            </a:r>
            <a:r>
              <a:rPr lang="ar-DZ" b="1" dirty="0" smtClean="0"/>
              <a:t> مكونة </a:t>
            </a:r>
            <a:r>
              <a:rPr lang="ar-DZ" b="1" dirty="0" err="1" smtClean="0"/>
              <a:t>متعد</a:t>
            </a:r>
            <a:r>
              <a:rPr lang="ar-DZ" dirty="0" err="1" smtClean="0"/>
              <a:t>ة</a:t>
            </a:r>
            <a:r>
              <a:rPr lang="ar-DZ" dirty="0" smtClean="0"/>
              <a:t> </a:t>
            </a:r>
            <a:r>
              <a:rPr lang="ar-DZ" b="1" dirty="0" smtClean="0"/>
              <a:t>نظريات </a:t>
            </a:r>
            <a:r>
              <a:rPr lang="ar-DZ" dirty="0" smtClean="0"/>
              <a:t> </a:t>
            </a:r>
            <a:endParaRPr lang="ar-DZ" dirty="0"/>
          </a:p>
        </p:txBody>
      </p:sp>
      <p:sp>
        <p:nvSpPr>
          <p:cNvPr id="4" name="Parchemin vertical 3"/>
          <p:cNvSpPr/>
          <p:nvPr/>
        </p:nvSpPr>
        <p:spPr>
          <a:xfrm>
            <a:off x="2857488" y="3500438"/>
            <a:ext cx="3143272" cy="2643206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نظرية اللغة المرحلية = وهي التي تفسر اكتساب اللغة الثانية على ضوء اللغة المرحلية </a:t>
            </a:r>
            <a:endParaRPr lang="ar-D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chemin horizontal 2"/>
          <p:cNvSpPr/>
          <p:nvPr/>
        </p:nvSpPr>
        <p:spPr>
          <a:xfrm>
            <a:off x="642910" y="0"/>
            <a:ext cx="8072494" cy="15001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الفرق بين لغة المنشأ واللغة </a:t>
            </a:r>
            <a:r>
              <a:rPr lang="ar-DZ" sz="3200" b="1" dirty="0" err="1" smtClean="0"/>
              <a:t>الاجنبية</a:t>
            </a:r>
            <a:r>
              <a:rPr lang="ar-DZ" sz="3200" b="1" dirty="0" smtClean="0"/>
              <a:t> </a:t>
            </a:r>
            <a:r>
              <a:rPr lang="ar-DZ" sz="3200" b="1" dirty="0" err="1" smtClean="0"/>
              <a:t>او</a:t>
            </a:r>
            <a:r>
              <a:rPr lang="ar-DZ" sz="3200" b="1" dirty="0" smtClean="0"/>
              <a:t> اللغة الثانية </a:t>
            </a:r>
            <a:endParaRPr lang="ar-DZ" sz="32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14348" y="1428736"/>
          <a:ext cx="7334280" cy="46598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لغة </a:t>
                      </a:r>
                      <a:r>
                        <a:rPr lang="ar-D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المنشا</a:t>
                      </a:r>
                      <a:r>
                        <a:rPr lang="ar-D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 اللغة </a:t>
                      </a:r>
                      <a:r>
                        <a:rPr lang="ar-D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الام</a:t>
                      </a:r>
                      <a:r>
                        <a:rPr lang="ar-D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اللغة الثانية (اللغة </a:t>
                      </a:r>
                      <a:r>
                        <a:rPr lang="ar-D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الاجنبية</a:t>
                      </a:r>
                      <a:r>
                        <a:rPr lang="ar-D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a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تتم في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الاسرة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او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المجتمع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المحيط بصفة عامة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انها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تحدث في ظروف طبيعية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تتم في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الاسرة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او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المجتمع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المحيط بصفة عامة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انها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تحدث في ظروف طبيعية</a:t>
                      </a:r>
                      <a:endParaRPr lang="a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تتم في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الاسرة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او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المجتمع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المحيط بصفة عامة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اي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انها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تحدث في ظروف طبيعية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متعلم اللغة الثانية يكون واعي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بها</a:t>
                      </a:r>
                      <a:r>
                        <a:rPr lang="ar-DZ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ومعتمد على موجه مباشر لتعلمها </a:t>
                      </a:r>
                      <a:endParaRPr lang="ar-D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المنشا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تكتسب في مرحلة سابقة من العمر حوالي من الولادة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الى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4سنوات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الاجنبية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تعلم في مرحلة لاحقة من العمر من خمس سنوات فما فوق </a:t>
                      </a:r>
                      <a:endParaRPr lang="a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المنشا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عملية اكتساب غير مخطط لها وغير منظمة وتسير بشكل تلقائي 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اللغة الثانية هي عملية تعلم يتم فيها التخطيط لها مسبقا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ةوتسير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بشكل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منظ</a:t>
                      </a:r>
                      <a:endParaRPr lang="a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763"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لغة الاكتساب هي لغة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او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المنشا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لغة التعلم هي اللغة الثانية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او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الاجنبية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(فصحى ,</a:t>
                      </a:r>
                      <a:r>
                        <a:rPr lang="ar-D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انجايزية</a:t>
                      </a:r>
                      <a:r>
                        <a:rPr lang="ar-D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...)</a:t>
                      </a:r>
                      <a:endParaRPr lang="a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516</Words>
  <Application>Microsoft Office PowerPoint</Application>
  <PresentationFormat>Affichage à l'écran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Thème Office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bell</dc:creator>
  <cp:lastModifiedBy>HP PRO</cp:lastModifiedBy>
  <cp:revision>30</cp:revision>
  <dcterms:created xsi:type="dcterms:W3CDTF">2024-11-16T19:00:54Z</dcterms:created>
  <dcterms:modified xsi:type="dcterms:W3CDTF">2024-12-13T10:01:41Z</dcterms:modified>
</cp:coreProperties>
</file>