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8" r:id="rId14"/>
    <p:sldId id="267" r:id="rId15"/>
    <p:sldId id="270" r:id="rId16"/>
    <p:sldId id="269" r:id="rId17"/>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71E3109-02E6-48C2-5ABC-127E6B2B5A2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DZ"/>
          </a:p>
        </p:txBody>
      </p:sp>
      <p:sp>
        <p:nvSpPr>
          <p:cNvPr id="3" name="عنوان فرعي 2">
            <a:extLst>
              <a:ext uri="{FF2B5EF4-FFF2-40B4-BE49-F238E27FC236}">
                <a16:creationId xmlns:a16="http://schemas.microsoft.com/office/drawing/2014/main" id="{A7162990-9AC3-2E93-47F4-E92A04D470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DZ"/>
          </a:p>
        </p:txBody>
      </p:sp>
      <p:sp>
        <p:nvSpPr>
          <p:cNvPr id="4" name="عنصر نائب للتاريخ 3">
            <a:extLst>
              <a:ext uri="{FF2B5EF4-FFF2-40B4-BE49-F238E27FC236}">
                <a16:creationId xmlns:a16="http://schemas.microsoft.com/office/drawing/2014/main" id="{720C7E01-59ED-14F3-AC49-5D32818F7921}"/>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5" name="عنصر نائب للتذييل 4">
            <a:extLst>
              <a:ext uri="{FF2B5EF4-FFF2-40B4-BE49-F238E27FC236}">
                <a16:creationId xmlns:a16="http://schemas.microsoft.com/office/drawing/2014/main" id="{3DBB32F2-E875-9405-6B13-67D294DF799C}"/>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id="{93759E56-B1D9-290C-7480-3301D039156C}"/>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2033162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7537E9D-FEA9-A7FA-685B-EFC604289A7E}"/>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عنوان العمودي 2">
            <a:extLst>
              <a:ext uri="{FF2B5EF4-FFF2-40B4-BE49-F238E27FC236}">
                <a16:creationId xmlns:a16="http://schemas.microsoft.com/office/drawing/2014/main" id="{C6D5E6E6-C97D-48C8-14C9-61B7A96DCCE0}"/>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id="{4C00169E-E51D-FB55-0810-2B0B19E71CDF}"/>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5" name="عنصر نائب للتذييل 4">
            <a:extLst>
              <a:ext uri="{FF2B5EF4-FFF2-40B4-BE49-F238E27FC236}">
                <a16:creationId xmlns:a16="http://schemas.microsoft.com/office/drawing/2014/main" id="{DA92C4E3-F000-9DE2-CDFA-DF5B809BE756}"/>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id="{9B00B861-152E-4710-B45A-1EFE334A978F}"/>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671671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21E71965-776E-9D8F-F215-A17ACF2731AB}"/>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DZ"/>
          </a:p>
        </p:txBody>
      </p:sp>
      <p:sp>
        <p:nvSpPr>
          <p:cNvPr id="3" name="عنصر نائب للعنوان العمودي 2">
            <a:extLst>
              <a:ext uri="{FF2B5EF4-FFF2-40B4-BE49-F238E27FC236}">
                <a16:creationId xmlns:a16="http://schemas.microsoft.com/office/drawing/2014/main" id="{5E8BEFDD-E3F1-4635-5D89-E7A49938A79C}"/>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id="{B00F449E-6E79-8062-8C81-7A966D7C6BDC}"/>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5" name="عنصر نائب للتذييل 4">
            <a:extLst>
              <a:ext uri="{FF2B5EF4-FFF2-40B4-BE49-F238E27FC236}">
                <a16:creationId xmlns:a16="http://schemas.microsoft.com/office/drawing/2014/main" id="{73EC896D-9E19-238B-85F1-32857976E28F}"/>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id="{6FDD6C60-05F3-DFC1-E0B7-6246C09E1BAC}"/>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4186884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D8577C3-0916-7345-1C6A-6470BBE89032}"/>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id="{1E516FD3-47F0-FC1E-0ED5-AA39A212958B}"/>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id="{387BD7FD-D2F7-5CC9-4957-3CDFFEEF5468}"/>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5" name="عنصر نائب للتذييل 4">
            <a:extLst>
              <a:ext uri="{FF2B5EF4-FFF2-40B4-BE49-F238E27FC236}">
                <a16:creationId xmlns:a16="http://schemas.microsoft.com/office/drawing/2014/main" id="{BA368D62-A62C-0B6D-BE8F-56DC8FEE28AF}"/>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id="{3B728ADC-4FCD-C762-3E00-8F6A547ABF33}"/>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6845753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B449AFC-CBC7-A5A5-787C-1E97F5E2355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id="{49EBE828-D0BB-B864-B9BD-AAD1173B7F7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DEE0687D-BA81-D9B2-DCFC-7E110BDFCB4C}"/>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5" name="عنصر نائب للتذييل 4">
            <a:extLst>
              <a:ext uri="{FF2B5EF4-FFF2-40B4-BE49-F238E27FC236}">
                <a16:creationId xmlns:a16="http://schemas.microsoft.com/office/drawing/2014/main" id="{B93FA441-4F2A-1E4F-ADE8-516467D7A855}"/>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id="{9213106E-9E05-526D-3F87-CF17D2AA7489}"/>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24110321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3BCA766-E507-9D89-22F8-FE4274AADFB8}"/>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id="{900B6D79-C261-D47A-1193-A7B273FECBEC}"/>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محتوى 3">
            <a:extLst>
              <a:ext uri="{FF2B5EF4-FFF2-40B4-BE49-F238E27FC236}">
                <a16:creationId xmlns:a16="http://schemas.microsoft.com/office/drawing/2014/main" id="{DE9AAA8B-2593-E5EF-1AEA-57D867144BAF}"/>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تاريخ 4">
            <a:extLst>
              <a:ext uri="{FF2B5EF4-FFF2-40B4-BE49-F238E27FC236}">
                <a16:creationId xmlns:a16="http://schemas.microsoft.com/office/drawing/2014/main" id="{D38591F7-41EF-0E2C-EBF2-508AB7604577}"/>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6" name="عنصر نائب للتذييل 5">
            <a:extLst>
              <a:ext uri="{FF2B5EF4-FFF2-40B4-BE49-F238E27FC236}">
                <a16:creationId xmlns:a16="http://schemas.microsoft.com/office/drawing/2014/main" id="{67520CF3-1AAC-D185-8819-21514FEC3231}"/>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id="{E78D7B39-BF86-134E-8DCD-B54E65383029}"/>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5533586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BC697D2-178B-02E5-67C8-F0FBBA2DBEE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id="{CEEE2D77-ABC7-AA7B-3D9D-F12549C7EA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DB0F4283-FFC7-7D5A-2E34-D08FCF2AC54F}"/>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نص 4">
            <a:extLst>
              <a:ext uri="{FF2B5EF4-FFF2-40B4-BE49-F238E27FC236}">
                <a16:creationId xmlns:a16="http://schemas.microsoft.com/office/drawing/2014/main" id="{5926F472-2F99-0042-E6FA-E3A08B575A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78339E17-F202-34CA-6803-0BCD6B3238BB}"/>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7" name="عنصر نائب للتاريخ 6">
            <a:extLst>
              <a:ext uri="{FF2B5EF4-FFF2-40B4-BE49-F238E27FC236}">
                <a16:creationId xmlns:a16="http://schemas.microsoft.com/office/drawing/2014/main" id="{6CDF4293-DD52-942E-1297-7C7BCF12274E}"/>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8" name="عنصر نائب للتذييل 7">
            <a:extLst>
              <a:ext uri="{FF2B5EF4-FFF2-40B4-BE49-F238E27FC236}">
                <a16:creationId xmlns:a16="http://schemas.microsoft.com/office/drawing/2014/main" id="{0C52C746-AEB1-FBF9-9479-B7B16E29870C}"/>
              </a:ext>
            </a:extLst>
          </p:cNvPr>
          <p:cNvSpPr>
            <a:spLocks noGrp="1"/>
          </p:cNvSpPr>
          <p:nvPr>
            <p:ph type="ftr" sz="quarter" idx="11"/>
          </p:nvPr>
        </p:nvSpPr>
        <p:spPr/>
        <p:txBody>
          <a:bodyPr/>
          <a:lstStyle/>
          <a:p>
            <a:endParaRPr lang="ar-DZ"/>
          </a:p>
        </p:txBody>
      </p:sp>
      <p:sp>
        <p:nvSpPr>
          <p:cNvPr id="9" name="عنصر نائب لرقم الشريحة 8">
            <a:extLst>
              <a:ext uri="{FF2B5EF4-FFF2-40B4-BE49-F238E27FC236}">
                <a16:creationId xmlns:a16="http://schemas.microsoft.com/office/drawing/2014/main" id="{1C6156D6-56B2-2120-E5B2-E31D028E6158}"/>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2276067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C9828F2-7E63-D082-AC51-37F4648999A3}"/>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تاريخ 2">
            <a:extLst>
              <a:ext uri="{FF2B5EF4-FFF2-40B4-BE49-F238E27FC236}">
                <a16:creationId xmlns:a16="http://schemas.microsoft.com/office/drawing/2014/main" id="{3A6C3ED3-5F4B-256C-D47C-3F10F71B935F}"/>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4" name="عنصر نائب للتذييل 3">
            <a:extLst>
              <a:ext uri="{FF2B5EF4-FFF2-40B4-BE49-F238E27FC236}">
                <a16:creationId xmlns:a16="http://schemas.microsoft.com/office/drawing/2014/main" id="{913C39CC-5C4F-DA21-254A-A4113E90AF28}"/>
              </a:ext>
            </a:extLst>
          </p:cNvPr>
          <p:cNvSpPr>
            <a:spLocks noGrp="1"/>
          </p:cNvSpPr>
          <p:nvPr>
            <p:ph type="ftr" sz="quarter" idx="11"/>
          </p:nvPr>
        </p:nvSpPr>
        <p:spPr/>
        <p:txBody>
          <a:bodyPr/>
          <a:lstStyle/>
          <a:p>
            <a:endParaRPr lang="ar-DZ"/>
          </a:p>
        </p:txBody>
      </p:sp>
      <p:sp>
        <p:nvSpPr>
          <p:cNvPr id="5" name="عنصر نائب لرقم الشريحة 4">
            <a:extLst>
              <a:ext uri="{FF2B5EF4-FFF2-40B4-BE49-F238E27FC236}">
                <a16:creationId xmlns:a16="http://schemas.microsoft.com/office/drawing/2014/main" id="{9B35444A-5DBD-C2AE-42EF-49C25657E6BD}"/>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732098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475CE60-3277-24EB-C1B4-DE668C37A0E1}"/>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3" name="عنصر نائب للتذييل 2">
            <a:extLst>
              <a:ext uri="{FF2B5EF4-FFF2-40B4-BE49-F238E27FC236}">
                <a16:creationId xmlns:a16="http://schemas.microsoft.com/office/drawing/2014/main" id="{23E15BAE-93C7-C4DA-37A1-4363EBBF8E95}"/>
              </a:ext>
            </a:extLst>
          </p:cNvPr>
          <p:cNvSpPr>
            <a:spLocks noGrp="1"/>
          </p:cNvSpPr>
          <p:nvPr>
            <p:ph type="ftr" sz="quarter" idx="11"/>
          </p:nvPr>
        </p:nvSpPr>
        <p:spPr/>
        <p:txBody>
          <a:bodyPr/>
          <a:lstStyle/>
          <a:p>
            <a:endParaRPr lang="ar-DZ"/>
          </a:p>
        </p:txBody>
      </p:sp>
      <p:sp>
        <p:nvSpPr>
          <p:cNvPr id="4" name="عنصر نائب لرقم الشريحة 3">
            <a:extLst>
              <a:ext uri="{FF2B5EF4-FFF2-40B4-BE49-F238E27FC236}">
                <a16:creationId xmlns:a16="http://schemas.microsoft.com/office/drawing/2014/main" id="{2DEB6849-FAD1-4CB1-68A4-67A99D096C0E}"/>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33129632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72E010-7013-3700-1293-DEC24DF43C81}"/>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id="{FA261BD2-1052-0AA3-577A-6DF2B3AA24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نص 3">
            <a:extLst>
              <a:ext uri="{FF2B5EF4-FFF2-40B4-BE49-F238E27FC236}">
                <a16:creationId xmlns:a16="http://schemas.microsoft.com/office/drawing/2014/main" id="{3A55DD74-682C-7010-CD03-F71B55441A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E5A531F9-E584-1149-C148-D1B3E4EB954E}"/>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6" name="عنصر نائب للتذييل 5">
            <a:extLst>
              <a:ext uri="{FF2B5EF4-FFF2-40B4-BE49-F238E27FC236}">
                <a16:creationId xmlns:a16="http://schemas.microsoft.com/office/drawing/2014/main" id="{7DCEDD02-0618-0FC0-BC57-114A4D81F2A2}"/>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id="{F0D921FD-DB4A-FA05-9FF2-7E8510C4C4C5}"/>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22695245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93BCF1-095B-C4AE-54E2-68E7BE153AB2}"/>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صورة 2">
            <a:extLst>
              <a:ext uri="{FF2B5EF4-FFF2-40B4-BE49-F238E27FC236}">
                <a16:creationId xmlns:a16="http://schemas.microsoft.com/office/drawing/2014/main" id="{15A720B5-8E8A-6EDD-8B7E-D065F64BCB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a:extLst>
              <a:ext uri="{FF2B5EF4-FFF2-40B4-BE49-F238E27FC236}">
                <a16:creationId xmlns:a16="http://schemas.microsoft.com/office/drawing/2014/main" id="{12E98128-5EEB-0893-A60D-B8B76F21F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BE689EBB-CE3A-0C6B-AFAE-EDA786D4DA4E}"/>
              </a:ext>
            </a:extLst>
          </p:cNvPr>
          <p:cNvSpPr>
            <a:spLocks noGrp="1"/>
          </p:cNvSpPr>
          <p:nvPr>
            <p:ph type="dt" sz="half" idx="10"/>
          </p:nvPr>
        </p:nvSpPr>
        <p:spPr/>
        <p:txBody>
          <a:bodyPr/>
          <a:lstStyle/>
          <a:p>
            <a:fld id="{C5701190-5960-8D40-B7CB-EA30F1604639}" type="datetimeFigureOut">
              <a:rPr lang="ar-DZ" smtClean="0"/>
              <a:t>09-05-1446</a:t>
            </a:fld>
            <a:endParaRPr lang="ar-DZ"/>
          </a:p>
        </p:txBody>
      </p:sp>
      <p:sp>
        <p:nvSpPr>
          <p:cNvPr id="6" name="عنصر نائب للتذييل 5">
            <a:extLst>
              <a:ext uri="{FF2B5EF4-FFF2-40B4-BE49-F238E27FC236}">
                <a16:creationId xmlns:a16="http://schemas.microsoft.com/office/drawing/2014/main" id="{1189F1BA-D55E-F32F-7106-3795EEC88C99}"/>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id="{74AAAE52-F9AC-250F-06C7-7AC2969F8955}"/>
              </a:ext>
            </a:extLst>
          </p:cNvPr>
          <p:cNvSpPr>
            <a:spLocks noGrp="1"/>
          </p:cNvSpPr>
          <p:nvPr>
            <p:ph type="sldNum" sz="quarter" idx="12"/>
          </p:nvPr>
        </p:nvSpPr>
        <p:spPr/>
        <p:txBody>
          <a:bodyPr/>
          <a:lstStyle/>
          <a:p>
            <a:fld id="{938B548E-A6FF-F948-85DB-B4B0FE522DEA}" type="slidenum">
              <a:rPr lang="ar-DZ" smtClean="0"/>
              <a:t>‹#›</a:t>
            </a:fld>
            <a:endParaRPr lang="ar-DZ"/>
          </a:p>
        </p:txBody>
      </p:sp>
    </p:spTree>
    <p:extLst>
      <p:ext uri="{BB962C8B-B14F-4D97-AF65-F5344CB8AC3E}">
        <p14:creationId xmlns:p14="http://schemas.microsoft.com/office/powerpoint/2010/main" val="15720305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04EB5358-948B-D536-E563-5DA089E3BE35}"/>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id="{1895C372-0AF2-6414-337C-A5F7239AFAE9}"/>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id="{B9C5E935-77BA-CD5D-24B5-A14143C2A7A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82000"/>
                  </a:schemeClr>
                </a:solidFill>
              </a:defRPr>
            </a:lvl1pPr>
          </a:lstStyle>
          <a:p>
            <a:fld id="{C5701190-5960-8D40-B7CB-EA30F1604639}" type="datetimeFigureOut">
              <a:rPr lang="ar-DZ" smtClean="0"/>
              <a:t>09-05-1446</a:t>
            </a:fld>
            <a:endParaRPr lang="ar-DZ"/>
          </a:p>
        </p:txBody>
      </p:sp>
      <p:sp>
        <p:nvSpPr>
          <p:cNvPr id="5" name="عنصر نائب للتذييل 4">
            <a:extLst>
              <a:ext uri="{FF2B5EF4-FFF2-40B4-BE49-F238E27FC236}">
                <a16:creationId xmlns:a16="http://schemas.microsoft.com/office/drawing/2014/main" id="{FA578F75-C431-24EC-8E15-89C5B79AE3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82000"/>
                  </a:schemeClr>
                </a:solidFill>
              </a:defRPr>
            </a:lvl1pPr>
          </a:lstStyle>
          <a:p>
            <a:endParaRPr lang="ar-DZ"/>
          </a:p>
        </p:txBody>
      </p:sp>
      <p:sp>
        <p:nvSpPr>
          <p:cNvPr id="6" name="عنصر نائب لرقم الشريحة 5">
            <a:extLst>
              <a:ext uri="{FF2B5EF4-FFF2-40B4-BE49-F238E27FC236}">
                <a16:creationId xmlns:a16="http://schemas.microsoft.com/office/drawing/2014/main" id="{4E319C1D-CE7B-825B-DF4D-D8C7F9E3A77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82000"/>
                  </a:schemeClr>
                </a:solidFill>
              </a:defRPr>
            </a:lvl1pPr>
          </a:lstStyle>
          <a:p>
            <a:fld id="{938B548E-A6FF-F948-85DB-B4B0FE522DEA}" type="slidenum">
              <a:rPr lang="ar-DZ" smtClean="0"/>
              <a:t>‹#›</a:t>
            </a:fld>
            <a:endParaRPr lang="ar-DZ"/>
          </a:p>
        </p:txBody>
      </p:sp>
    </p:spTree>
    <p:extLst>
      <p:ext uri="{BB962C8B-B14F-4D97-AF65-F5344CB8AC3E}">
        <p14:creationId xmlns:p14="http://schemas.microsoft.com/office/powerpoint/2010/main" val="2064175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FAD77C3C-CD30-7349-13D0-37AC3C95D87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529A2FC6-BA0A-5C2B-44E5-2A5792549E55}"/>
              </a:ext>
            </a:extLst>
          </p:cNvPr>
          <p:cNvSpPr>
            <a:spLocks noGrp="1"/>
          </p:cNvSpPr>
          <p:nvPr>
            <p:ph type="title"/>
          </p:nvPr>
        </p:nvSpPr>
        <p:spPr>
          <a:xfrm>
            <a:off x="838200" y="365125"/>
            <a:ext cx="10515600" cy="2867422"/>
          </a:xfrm>
        </p:spPr>
        <p:txBody>
          <a:bodyPr>
            <a:normAutofit/>
          </a:bodyPr>
          <a:lstStyle/>
          <a:p>
            <a:pPr algn="ctr"/>
            <a:r>
              <a:rPr lang="ar-DZ" sz="3200" dirty="0">
                <a:solidFill>
                  <a:schemeClr val="accent2">
                    <a:lumMod val="50000"/>
                  </a:schemeClr>
                </a:solidFill>
              </a:rPr>
              <a:t>وزارة التعليم العالي والبحث العلمي </a:t>
            </a:r>
            <a:br>
              <a:rPr lang="ar-DZ" sz="3200" dirty="0">
                <a:solidFill>
                  <a:schemeClr val="accent2">
                    <a:lumMod val="50000"/>
                  </a:schemeClr>
                </a:solidFill>
              </a:rPr>
            </a:br>
            <a:r>
              <a:rPr lang="ar-DZ" sz="3200" dirty="0">
                <a:solidFill>
                  <a:schemeClr val="accent2">
                    <a:lumMod val="50000"/>
                  </a:schemeClr>
                </a:solidFill>
              </a:rPr>
              <a:t>جامعة محمد لمين دباغين سطيف _2_ </a:t>
            </a:r>
            <a:br>
              <a:rPr lang="ar-DZ" sz="3200" dirty="0">
                <a:solidFill>
                  <a:schemeClr val="accent2">
                    <a:lumMod val="50000"/>
                  </a:schemeClr>
                </a:solidFill>
              </a:rPr>
            </a:br>
            <a:r>
              <a:rPr lang="ar-DZ" sz="3200" dirty="0">
                <a:solidFill>
                  <a:schemeClr val="accent2">
                    <a:lumMod val="50000"/>
                  </a:schemeClr>
                </a:solidFill>
              </a:rPr>
              <a:t>كلية الآداب واللغات </a:t>
            </a:r>
            <a:br>
              <a:rPr lang="ar-DZ" sz="3200" dirty="0">
                <a:solidFill>
                  <a:schemeClr val="accent2">
                    <a:lumMod val="50000"/>
                  </a:schemeClr>
                </a:solidFill>
              </a:rPr>
            </a:br>
            <a:r>
              <a:rPr lang="ar-DZ" sz="3200" dirty="0">
                <a:solidFill>
                  <a:schemeClr val="accent2">
                    <a:lumMod val="50000"/>
                  </a:schemeClr>
                </a:solidFill>
              </a:rPr>
              <a:t>تخصص : لسانيات تطبيقية </a:t>
            </a:r>
            <a:br>
              <a:rPr lang="ar-DZ" sz="3200" dirty="0">
                <a:solidFill>
                  <a:schemeClr val="accent2">
                    <a:lumMod val="50000"/>
                  </a:schemeClr>
                </a:solidFill>
              </a:rPr>
            </a:br>
            <a:br>
              <a:rPr lang="ar-DZ" sz="3200" dirty="0">
                <a:solidFill>
                  <a:schemeClr val="accent2">
                    <a:lumMod val="50000"/>
                  </a:schemeClr>
                </a:solidFill>
              </a:rPr>
            </a:br>
            <a:r>
              <a:rPr lang="ar-DZ" sz="3200" dirty="0">
                <a:solidFill>
                  <a:schemeClr val="accent2">
                    <a:lumMod val="50000"/>
                  </a:schemeClr>
                </a:solidFill>
              </a:rPr>
              <a:t>الفوج : 1</a:t>
            </a:r>
          </a:p>
        </p:txBody>
      </p:sp>
      <p:sp>
        <p:nvSpPr>
          <p:cNvPr id="5" name="مستطيل: زوايا مستديرة 4">
            <a:extLst>
              <a:ext uri="{FF2B5EF4-FFF2-40B4-BE49-F238E27FC236}">
                <a16:creationId xmlns:a16="http://schemas.microsoft.com/office/drawing/2014/main" id="{26B32B8B-A6D0-7FD2-F56F-F55ED2091EE2}"/>
              </a:ext>
            </a:extLst>
          </p:cNvPr>
          <p:cNvSpPr/>
          <p:nvPr/>
        </p:nvSpPr>
        <p:spPr>
          <a:xfrm>
            <a:off x="3036094" y="3216473"/>
            <a:ext cx="6536531" cy="1159075"/>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b="1" dirty="0">
                <a:solidFill>
                  <a:schemeClr val="accent2">
                    <a:lumMod val="50000"/>
                  </a:schemeClr>
                </a:solidFill>
              </a:rPr>
              <a:t>مراحل الاكتساب اللغوي عند هبد الرحمن حاج صالح </a:t>
            </a:r>
          </a:p>
        </p:txBody>
      </p:sp>
      <p:sp>
        <p:nvSpPr>
          <p:cNvPr id="6" name="سحابة 5">
            <a:extLst>
              <a:ext uri="{FF2B5EF4-FFF2-40B4-BE49-F238E27FC236}">
                <a16:creationId xmlns:a16="http://schemas.microsoft.com/office/drawing/2014/main" id="{3A0FD4BC-E7CA-67A9-E85C-B6659F619391}"/>
              </a:ext>
            </a:extLst>
          </p:cNvPr>
          <p:cNvSpPr/>
          <p:nvPr/>
        </p:nvSpPr>
        <p:spPr>
          <a:xfrm>
            <a:off x="7715250" y="4375548"/>
            <a:ext cx="4476749" cy="2117327"/>
          </a:xfrm>
          <a:prstGeom prst="cloud">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dirty="0">
                <a:solidFill>
                  <a:schemeClr val="accent2">
                    <a:lumMod val="50000"/>
                  </a:schemeClr>
                </a:solidFill>
              </a:rPr>
              <a:t>من اعداد: عبير </a:t>
            </a:r>
            <a:r>
              <a:rPr lang="ar-DZ" sz="2800" dirty="0" err="1">
                <a:solidFill>
                  <a:schemeClr val="accent2">
                    <a:lumMod val="50000"/>
                  </a:schemeClr>
                </a:solidFill>
              </a:rPr>
              <a:t>قشطال</a:t>
            </a:r>
            <a:r>
              <a:rPr lang="ar-DZ" sz="2800" dirty="0">
                <a:solidFill>
                  <a:schemeClr val="accent2">
                    <a:lumMod val="50000"/>
                  </a:schemeClr>
                </a:solidFill>
              </a:rPr>
              <a:t> </a:t>
            </a:r>
          </a:p>
          <a:p>
            <a:pPr algn="ctr"/>
            <a:r>
              <a:rPr lang="ar-DZ" sz="2800" dirty="0">
                <a:solidFill>
                  <a:schemeClr val="accent2">
                    <a:lumMod val="50000"/>
                  </a:schemeClr>
                </a:solidFill>
              </a:rPr>
              <a:t>العايب اكرام </a:t>
            </a:r>
          </a:p>
          <a:p>
            <a:pPr algn="ctr"/>
            <a:r>
              <a:rPr lang="ar-DZ" sz="2800" dirty="0">
                <a:solidFill>
                  <a:schemeClr val="accent2">
                    <a:lumMod val="50000"/>
                  </a:schemeClr>
                </a:solidFill>
              </a:rPr>
              <a:t>خطاب خديجة </a:t>
            </a:r>
          </a:p>
        </p:txBody>
      </p:sp>
      <p:sp>
        <p:nvSpPr>
          <p:cNvPr id="7" name="سحابة 6">
            <a:extLst>
              <a:ext uri="{FF2B5EF4-FFF2-40B4-BE49-F238E27FC236}">
                <a16:creationId xmlns:a16="http://schemas.microsoft.com/office/drawing/2014/main" id="{21A6BD73-9CE1-E90F-2160-CE065644593B}"/>
              </a:ext>
            </a:extLst>
          </p:cNvPr>
          <p:cNvSpPr/>
          <p:nvPr/>
        </p:nvSpPr>
        <p:spPr>
          <a:xfrm>
            <a:off x="-123230" y="4893469"/>
            <a:ext cx="3677246" cy="1732360"/>
          </a:xfrm>
          <a:prstGeom prst="cloud">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b="1" dirty="0">
                <a:solidFill>
                  <a:schemeClr val="accent2">
                    <a:lumMod val="50000"/>
                  </a:schemeClr>
                </a:solidFill>
              </a:rPr>
              <a:t>تحت اشراف: </a:t>
            </a:r>
          </a:p>
          <a:p>
            <a:pPr algn="ctr"/>
            <a:r>
              <a:rPr lang="ar-DZ" sz="3200" b="1" dirty="0">
                <a:solidFill>
                  <a:schemeClr val="accent2">
                    <a:lumMod val="50000"/>
                  </a:schemeClr>
                </a:solidFill>
              </a:rPr>
              <a:t>د. مصباح</a:t>
            </a:r>
          </a:p>
        </p:txBody>
      </p:sp>
    </p:spTree>
    <p:extLst>
      <p:ext uri="{BB962C8B-B14F-4D97-AF65-F5344CB8AC3E}">
        <p14:creationId xmlns:p14="http://schemas.microsoft.com/office/powerpoint/2010/main" val="623451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CBCB955-9EFC-DC7E-2F5A-C3C174E2FCCD}"/>
              </a:ext>
            </a:extLst>
          </p:cNvPr>
          <p:cNvSpPr>
            <a:spLocks noGrp="1"/>
          </p:cNvSpPr>
          <p:nvPr>
            <p:ph type="title"/>
          </p:nvPr>
        </p:nvSpPr>
        <p:spPr/>
        <p:txBody>
          <a:bodyPr/>
          <a:lstStyle/>
          <a:p>
            <a:endParaRPr lang="ar-DZ"/>
          </a:p>
        </p:txBody>
      </p:sp>
      <p:pic>
        <p:nvPicPr>
          <p:cNvPr id="4" name="عنصر نائب للمحتوى 3">
            <a:extLst>
              <a:ext uri="{FF2B5EF4-FFF2-40B4-BE49-F238E27FC236}">
                <a16:creationId xmlns:a16="http://schemas.microsoft.com/office/drawing/2014/main" id="{6B5DBDAC-FCA8-6438-93CA-C7FA6B11407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
        <p:nvSpPr>
          <p:cNvPr id="3" name="مستطيل 2">
            <a:extLst>
              <a:ext uri="{FF2B5EF4-FFF2-40B4-BE49-F238E27FC236}">
                <a16:creationId xmlns:a16="http://schemas.microsoft.com/office/drawing/2014/main" id="{5F4EC2A4-716F-884E-5B22-5CFEB7819E09}"/>
              </a:ext>
            </a:extLst>
          </p:cNvPr>
          <p:cNvSpPr/>
          <p:nvPr/>
        </p:nvSpPr>
        <p:spPr>
          <a:xfrm>
            <a:off x="2660748" y="747114"/>
            <a:ext cx="7590235" cy="940594"/>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b="1" dirty="0">
                <a:solidFill>
                  <a:schemeClr val="accent2">
                    <a:lumMod val="50000"/>
                  </a:schemeClr>
                </a:solidFill>
              </a:rPr>
              <a:t>طرق الاكتساب عند ابن خلدون </a:t>
            </a:r>
          </a:p>
        </p:txBody>
      </p:sp>
      <p:sp>
        <p:nvSpPr>
          <p:cNvPr id="5" name="مستطيل 4">
            <a:extLst>
              <a:ext uri="{FF2B5EF4-FFF2-40B4-BE49-F238E27FC236}">
                <a16:creationId xmlns:a16="http://schemas.microsoft.com/office/drawing/2014/main" id="{659BB082-4D88-5A9E-72EA-2499374C6DB5}"/>
              </a:ext>
            </a:extLst>
          </p:cNvPr>
          <p:cNvSpPr/>
          <p:nvPr/>
        </p:nvSpPr>
        <p:spPr>
          <a:xfrm>
            <a:off x="4470499" y="2625325"/>
            <a:ext cx="3251001" cy="3643314"/>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3200" dirty="0">
                <a:solidFill>
                  <a:schemeClr val="accent2">
                    <a:lumMod val="50000"/>
                  </a:schemeClr>
                </a:solidFill>
              </a:rPr>
              <a:t>الفهم: يسهل على تعلم واكتساب اللغة وحفظها بمبدأ الفهم.</a:t>
            </a:r>
          </a:p>
          <a:p>
            <a:pPr marL="457200" indent="-457200" algn="ctr">
              <a:buFont typeface="Arial" panose="020B0604020202020204" pitchFamily="34" charset="0"/>
              <a:buChar char="•"/>
            </a:pPr>
            <a:endParaRPr lang="ar-DZ" sz="3200" dirty="0">
              <a:solidFill>
                <a:schemeClr val="accent2">
                  <a:lumMod val="50000"/>
                </a:schemeClr>
              </a:solidFill>
            </a:endParaRPr>
          </a:p>
          <a:p>
            <a:pPr marL="457200" indent="-457200" algn="ctr">
              <a:buFont typeface="Arial" panose="020B0604020202020204" pitchFamily="34" charset="0"/>
              <a:buChar char="•"/>
            </a:pPr>
            <a:endParaRPr lang="ar-DZ" sz="3200" dirty="0">
              <a:solidFill>
                <a:schemeClr val="accent2">
                  <a:lumMod val="50000"/>
                </a:schemeClr>
              </a:solidFill>
            </a:endParaRPr>
          </a:p>
          <a:p>
            <a:pPr marL="457200" indent="-457200" algn="ctr">
              <a:buFont typeface="Arial" panose="020B0604020202020204" pitchFamily="34" charset="0"/>
              <a:buChar char="•"/>
            </a:pPr>
            <a:endParaRPr lang="ar-DZ" sz="3200" dirty="0">
              <a:solidFill>
                <a:schemeClr val="accent2">
                  <a:lumMod val="50000"/>
                </a:schemeClr>
              </a:solidFill>
            </a:endParaRPr>
          </a:p>
        </p:txBody>
      </p:sp>
      <p:sp>
        <p:nvSpPr>
          <p:cNvPr id="6" name="مستطيل 5">
            <a:extLst>
              <a:ext uri="{FF2B5EF4-FFF2-40B4-BE49-F238E27FC236}">
                <a16:creationId xmlns:a16="http://schemas.microsoft.com/office/drawing/2014/main" id="{43583350-6C0A-6373-F36D-E3C68A89FB6B}"/>
              </a:ext>
            </a:extLst>
          </p:cNvPr>
          <p:cNvSpPr/>
          <p:nvPr/>
        </p:nvSpPr>
        <p:spPr>
          <a:xfrm>
            <a:off x="8625483" y="2625325"/>
            <a:ext cx="3251001" cy="3643314"/>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2800" dirty="0">
                <a:solidFill>
                  <a:schemeClr val="accent2">
                    <a:lumMod val="50000"/>
                  </a:schemeClr>
                </a:solidFill>
              </a:rPr>
              <a:t>كثرة الحفظ وجودة المحفوظ: </a:t>
            </a:r>
          </a:p>
          <a:p>
            <a:pPr algn="ctr"/>
            <a:r>
              <a:rPr lang="ar-DZ" sz="2800" dirty="0">
                <a:solidFill>
                  <a:schemeClr val="accent2">
                    <a:lumMod val="50000"/>
                  </a:schemeClr>
                </a:solidFill>
              </a:rPr>
              <a:t>أهم مبدأ وهو الكثرة و الجودة في الحفظ. يرسخ ويؤكد على اكتساب اللغة </a:t>
            </a:r>
          </a:p>
        </p:txBody>
      </p:sp>
      <p:sp>
        <p:nvSpPr>
          <p:cNvPr id="7" name="مستطيل 6">
            <a:extLst>
              <a:ext uri="{FF2B5EF4-FFF2-40B4-BE49-F238E27FC236}">
                <a16:creationId xmlns:a16="http://schemas.microsoft.com/office/drawing/2014/main" id="{5A070157-4FEE-66C0-BF93-AAE6C90EEAC6}"/>
              </a:ext>
            </a:extLst>
          </p:cNvPr>
          <p:cNvSpPr/>
          <p:nvPr/>
        </p:nvSpPr>
        <p:spPr>
          <a:xfrm>
            <a:off x="315515" y="2625325"/>
            <a:ext cx="3251001" cy="364331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3200" dirty="0">
                <a:solidFill>
                  <a:schemeClr val="accent2">
                    <a:lumMod val="50000"/>
                  </a:schemeClr>
                </a:solidFill>
              </a:rPr>
              <a:t>الاستعمال: </a:t>
            </a:r>
          </a:p>
          <a:p>
            <a:pPr algn="ctr"/>
            <a:r>
              <a:rPr lang="ar-DZ" sz="3200" dirty="0">
                <a:solidFill>
                  <a:schemeClr val="accent2">
                    <a:lumMod val="50000"/>
                  </a:schemeClr>
                </a:solidFill>
              </a:rPr>
              <a:t>كثره الاستعمال للغة يساعد على الاكتساب اللغوي لدى الفرد. </a:t>
            </a:r>
          </a:p>
          <a:p>
            <a:pPr algn="ctr"/>
            <a:endParaRPr lang="ar-DZ" sz="3200" dirty="0">
              <a:solidFill>
                <a:schemeClr val="accent2">
                  <a:lumMod val="50000"/>
                </a:schemeClr>
              </a:solidFill>
            </a:endParaRPr>
          </a:p>
          <a:p>
            <a:pPr algn="ctr"/>
            <a:endParaRPr lang="ar-DZ" sz="3200" dirty="0">
              <a:solidFill>
                <a:schemeClr val="accent2">
                  <a:lumMod val="50000"/>
                </a:schemeClr>
              </a:solidFill>
            </a:endParaRPr>
          </a:p>
        </p:txBody>
      </p:sp>
    </p:spTree>
    <p:extLst>
      <p:ext uri="{BB962C8B-B14F-4D97-AF65-F5344CB8AC3E}">
        <p14:creationId xmlns:p14="http://schemas.microsoft.com/office/powerpoint/2010/main" val="4095836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AC42145B-05D4-C9DC-7BAB-CC82541E56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C55E1ABD-556A-D080-3269-0AC73770D2DE}"/>
              </a:ext>
            </a:extLst>
          </p:cNvPr>
          <p:cNvSpPr>
            <a:spLocks noGrp="1"/>
          </p:cNvSpPr>
          <p:nvPr>
            <p:ph type="title"/>
          </p:nvPr>
        </p:nvSpPr>
        <p:spPr/>
        <p:txBody>
          <a:bodyPr/>
          <a:lstStyle/>
          <a:p>
            <a:pPr algn="ctr"/>
            <a:r>
              <a:rPr lang="ar-DZ" b="1" dirty="0">
                <a:solidFill>
                  <a:schemeClr val="accent2">
                    <a:lumMod val="50000"/>
                  </a:schemeClr>
                </a:solidFill>
              </a:rPr>
              <a:t>6. مراحل اكتساب اللغة عند عبد الرحمان حاج صالح</a:t>
            </a:r>
            <a:r>
              <a:rPr lang="ar-DZ" b="1" dirty="0"/>
              <a:t> </a:t>
            </a:r>
          </a:p>
        </p:txBody>
      </p:sp>
      <p:sp>
        <p:nvSpPr>
          <p:cNvPr id="5" name="مستطيل: زوايا مستديرة 4">
            <a:extLst>
              <a:ext uri="{FF2B5EF4-FFF2-40B4-BE49-F238E27FC236}">
                <a16:creationId xmlns:a16="http://schemas.microsoft.com/office/drawing/2014/main" id="{6F6A7EE5-81B6-B581-31FD-E7BEAC036915}"/>
              </a:ext>
            </a:extLst>
          </p:cNvPr>
          <p:cNvSpPr/>
          <p:nvPr/>
        </p:nvSpPr>
        <p:spPr>
          <a:xfrm>
            <a:off x="3149203" y="1857375"/>
            <a:ext cx="5893594" cy="2071688"/>
          </a:xfrm>
          <a:prstGeom prst="roundRect">
            <a:avLst>
              <a:gd name="adj" fmla="val 10365"/>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مرحلة ما قبل اللغة: </a:t>
            </a:r>
          </a:p>
          <a:p>
            <a:pPr algn="ctr"/>
            <a:r>
              <a:rPr lang="ar-DZ" sz="2800" dirty="0">
                <a:solidFill>
                  <a:schemeClr val="accent2">
                    <a:lumMod val="50000"/>
                  </a:schemeClr>
                </a:solidFill>
              </a:rPr>
              <a:t>وهي مرحله تمهيد واستعداد يصدر فيها الطفل اصوات انفعاليه حيث تتضمن ثلاث فترات وهي</a:t>
            </a:r>
          </a:p>
        </p:txBody>
      </p:sp>
      <p:sp>
        <p:nvSpPr>
          <p:cNvPr id="6" name="مستطيل: زوايا مستديرة 5">
            <a:extLst>
              <a:ext uri="{FF2B5EF4-FFF2-40B4-BE49-F238E27FC236}">
                <a16:creationId xmlns:a16="http://schemas.microsoft.com/office/drawing/2014/main" id="{10B3A722-4C9A-A759-8BD4-C6544D8919A5}"/>
              </a:ext>
            </a:extLst>
          </p:cNvPr>
          <p:cNvSpPr/>
          <p:nvPr/>
        </p:nvSpPr>
        <p:spPr>
          <a:xfrm>
            <a:off x="8330802" y="4095750"/>
            <a:ext cx="3474243" cy="2675929"/>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dirty="0">
                <a:solidFill>
                  <a:schemeClr val="accent2">
                    <a:lumMod val="50000"/>
                  </a:schemeClr>
                </a:solidFill>
              </a:rPr>
              <a:t>فترة الصراخ: تبدا هذه المرحلة بالصرخة الاولى حيث أول استعمال للجهاز التنفسي الى غاية ثلاثة أشهر الاولى. </a:t>
            </a:r>
          </a:p>
        </p:txBody>
      </p:sp>
      <p:sp>
        <p:nvSpPr>
          <p:cNvPr id="7" name="مستطيل: زوايا مستديرة 6">
            <a:extLst>
              <a:ext uri="{FF2B5EF4-FFF2-40B4-BE49-F238E27FC236}">
                <a16:creationId xmlns:a16="http://schemas.microsoft.com/office/drawing/2014/main" id="{3DA069C9-4DC9-B836-DD30-49F69F3F14C5}"/>
              </a:ext>
            </a:extLst>
          </p:cNvPr>
          <p:cNvSpPr/>
          <p:nvPr/>
        </p:nvSpPr>
        <p:spPr>
          <a:xfrm>
            <a:off x="4303811" y="4095750"/>
            <a:ext cx="3750173" cy="2675930"/>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dirty="0">
                <a:solidFill>
                  <a:schemeClr val="accent2">
                    <a:lumMod val="50000"/>
                  </a:schemeClr>
                </a:solidFill>
              </a:rPr>
              <a:t>فتره المناغاة لعب عشوائية لا يهدف منه الطفل الا الاتصال بالغير وانما هي أصوات فقط</a:t>
            </a:r>
          </a:p>
        </p:txBody>
      </p:sp>
      <p:sp>
        <p:nvSpPr>
          <p:cNvPr id="8" name="مستطيل: زوايا مستديرة 7">
            <a:extLst>
              <a:ext uri="{FF2B5EF4-FFF2-40B4-BE49-F238E27FC236}">
                <a16:creationId xmlns:a16="http://schemas.microsoft.com/office/drawing/2014/main" id="{7E636B84-C5E0-AC47-CF62-27FEE1707F2C}"/>
              </a:ext>
            </a:extLst>
          </p:cNvPr>
          <p:cNvSpPr/>
          <p:nvPr/>
        </p:nvSpPr>
        <p:spPr>
          <a:xfrm>
            <a:off x="-110135" y="4095750"/>
            <a:ext cx="4026991" cy="2675929"/>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dirty="0">
                <a:solidFill>
                  <a:schemeClr val="accent2">
                    <a:lumMod val="50000"/>
                  </a:schemeClr>
                </a:solidFill>
              </a:rPr>
              <a:t>فترة التقليد والمحاكاة: تبدأ عند الأطفال العاديين من نهاية السنة الاولى إلى سن الخامسة و السادسة وفي هذه المرحلة يقلد الطفل الاصوات التي يسمعها. </a:t>
            </a:r>
          </a:p>
        </p:txBody>
      </p:sp>
    </p:spTree>
    <p:extLst>
      <p:ext uri="{BB962C8B-B14F-4D97-AF65-F5344CB8AC3E}">
        <p14:creationId xmlns:p14="http://schemas.microsoft.com/office/powerpoint/2010/main" val="2443570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6B41ED73-AD78-101E-783D-7F6C1C0FBD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ستطيل: زوايا مستديرة 4">
            <a:extLst>
              <a:ext uri="{FF2B5EF4-FFF2-40B4-BE49-F238E27FC236}">
                <a16:creationId xmlns:a16="http://schemas.microsoft.com/office/drawing/2014/main" id="{5A272170-3B5B-7381-0FBA-4C5F00F4D76B}"/>
              </a:ext>
            </a:extLst>
          </p:cNvPr>
          <p:cNvSpPr/>
          <p:nvPr/>
        </p:nvSpPr>
        <p:spPr>
          <a:xfrm>
            <a:off x="3714750" y="267891"/>
            <a:ext cx="5107781" cy="1875234"/>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4000" dirty="0">
                <a:solidFill>
                  <a:schemeClr val="accent2">
                    <a:lumMod val="50000"/>
                  </a:schemeClr>
                </a:solidFill>
              </a:rPr>
              <a:t>المرحلة اللغوية </a:t>
            </a:r>
          </a:p>
        </p:txBody>
      </p:sp>
      <p:sp>
        <p:nvSpPr>
          <p:cNvPr id="6" name="مستطيل: زوايا مستديرة 5">
            <a:extLst>
              <a:ext uri="{FF2B5EF4-FFF2-40B4-BE49-F238E27FC236}">
                <a16:creationId xmlns:a16="http://schemas.microsoft.com/office/drawing/2014/main" id="{09FA8EE7-9657-E108-9EAF-01A70A0CCED9}"/>
              </a:ext>
            </a:extLst>
          </p:cNvPr>
          <p:cNvSpPr/>
          <p:nvPr/>
        </p:nvSpPr>
        <p:spPr>
          <a:xfrm>
            <a:off x="7625954" y="2803923"/>
            <a:ext cx="4030860" cy="3607594"/>
          </a:xfrm>
          <a:prstGeom prst="roundRect">
            <a:avLst>
              <a:gd name="adj" fmla="val 0"/>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b="1" dirty="0">
                <a:solidFill>
                  <a:schemeClr val="accent2">
                    <a:lumMod val="50000"/>
                  </a:schemeClr>
                </a:solidFill>
              </a:rPr>
              <a:t>مرحله الكلمة الواحدة :</a:t>
            </a:r>
            <a:r>
              <a:rPr lang="ar-DZ" sz="3200" dirty="0">
                <a:solidFill>
                  <a:schemeClr val="accent2">
                    <a:lumMod val="50000"/>
                  </a:schemeClr>
                </a:solidFill>
              </a:rPr>
              <a:t> </a:t>
            </a:r>
          </a:p>
          <a:p>
            <a:pPr algn="ctr"/>
            <a:r>
              <a:rPr lang="ar-DZ" sz="3200" dirty="0">
                <a:solidFill>
                  <a:schemeClr val="accent2">
                    <a:lumMod val="50000"/>
                  </a:schemeClr>
                </a:solidFill>
              </a:rPr>
              <a:t>يبدأ ظهور الكلمات الاولى عند الطفل بعد مرحله التقليد، حيث في هذه المرحلة تتيح للطفل فرصة الاتصال بغيره. </a:t>
            </a:r>
          </a:p>
        </p:txBody>
      </p:sp>
      <p:sp>
        <p:nvSpPr>
          <p:cNvPr id="8" name="مستطيل 7">
            <a:extLst>
              <a:ext uri="{FF2B5EF4-FFF2-40B4-BE49-F238E27FC236}">
                <a16:creationId xmlns:a16="http://schemas.microsoft.com/office/drawing/2014/main" id="{B02784BE-FC03-79D3-8CE6-9B02DE870923}"/>
              </a:ext>
            </a:extLst>
          </p:cNvPr>
          <p:cNvSpPr/>
          <p:nvPr/>
        </p:nvSpPr>
        <p:spPr>
          <a:xfrm>
            <a:off x="750094" y="2803922"/>
            <a:ext cx="3815953" cy="3607594"/>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b="1" dirty="0">
                <a:solidFill>
                  <a:schemeClr val="accent2">
                    <a:lumMod val="50000"/>
                  </a:schemeClr>
                </a:solidFill>
              </a:rPr>
              <a:t>مرحله الكلام الحقيقي: </a:t>
            </a:r>
          </a:p>
          <a:p>
            <a:pPr algn="ctr"/>
            <a:r>
              <a:rPr lang="ar-DZ" sz="3200" dirty="0">
                <a:solidFill>
                  <a:schemeClr val="accent2">
                    <a:lumMod val="50000"/>
                  </a:schemeClr>
                </a:solidFill>
              </a:rPr>
              <a:t>يدخل الطفل مرحلة إصدار الأصوات والتعبير عن أنفسهم بكلمتين فيقوم بجمع كلمتين لتكوين جملة. </a:t>
            </a:r>
          </a:p>
        </p:txBody>
      </p:sp>
    </p:spTree>
    <p:extLst>
      <p:ext uri="{BB962C8B-B14F-4D97-AF65-F5344CB8AC3E}">
        <p14:creationId xmlns:p14="http://schemas.microsoft.com/office/powerpoint/2010/main" val="2051332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F9A71D4A-D932-B4D3-2488-EBF80ED595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944" y="-1"/>
            <a:ext cx="12222944" cy="7054453"/>
          </a:xfrm>
        </p:spPr>
      </p:pic>
      <p:sp>
        <p:nvSpPr>
          <p:cNvPr id="5" name="مستطيل 4">
            <a:extLst>
              <a:ext uri="{FF2B5EF4-FFF2-40B4-BE49-F238E27FC236}">
                <a16:creationId xmlns:a16="http://schemas.microsoft.com/office/drawing/2014/main" id="{DA8F6E43-5810-6443-8650-A69573877679}"/>
              </a:ext>
            </a:extLst>
          </p:cNvPr>
          <p:cNvSpPr/>
          <p:nvPr/>
        </p:nvSpPr>
        <p:spPr>
          <a:xfrm>
            <a:off x="3375422" y="370780"/>
            <a:ext cx="5786437" cy="153193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dirty="0"/>
              <a:t> </a:t>
            </a:r>
            <a:r>
              <a:rPr lang="ar-DZ" sz="4000" b="1" dirty="0">
                <a:solidFill>
                  <a:schemeClr val="accent2">
                    <a:lumMod val="50000"/>
                  </a:schemeClr>
                </a:solidFill>
              </a:rPr>
              <a:t>7.معيقات الاكتساب اللغوي</a:t>
            </a:r>
            <a:endParaRPr lang="ar-DZ" dirty="0"/>
          </a:p>
        </p:txBody>
      </p:sp>
      <p:sp>
        <p:nvSpPr>
          <p:cNvPr id="6" name="مستطيل 5">
            <a:extLst>
              <a:ext uri="{FF2B5EF4-FFF2-40B4-BE49-F238E27FC236}">
                <a16:creationId xmlns:a16="http://schemas.microsoft.com/office/drawing/2014/main" id="{3A61807E-17F8-A03F-2EA8-6CB0F841C349}"/>
              </a:ext>
            </a:extLst>
          </p:cNvPr>
          <p:cNvSpPr/>
          <p:nvPr/>
        </p:nvSpPr>
        <p:spPr>
          <a:xfrm>
            <a:off x="9587506" y="2273497"/>
            <a:ext cx="2581272" cy="351294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571500" indent="-571500" algn="ctr">
              <a:buFont typeface="Arial" panose="020B0604020202020204" pitchFamily="34" charset="0"/>
              <a:buChar char="•"/>
            </a:pPr>
            <a:r>
              <a:rPr lang="ar-DZ" sz="3600" dirty="0">
                <a:solidFill>
                  <a:schemeClr val="accent2">
                    <a:lumMod val="50000"/>
                  </a:schemeClr>
                </a:solidFill>
              </a:rPr>
              <a:t>ضعف في القدرات العقلية التأخر او الإعاقة الذهنية</a:t>
            </a:r>
          </a:p>
        </p:txBody>
      </p:sp>
      <p:sp>
        <p:nvSpPr>
          <p:cNvPr id="7" name="مستطيل 6">
            <a:extLst>
              <a:ext uri="{FF2B5EF4-FFF2-40B4-BE49-F238E27FC236}">
                <a16:creationId xmlns:a16="http://schemas.microsoft.com/office/drawing/2014/main" id="{8EE8BA4E-3D06-C79E-3C94-ADA7C5A6BE60}"/>
              </a:ext>
            </a:extLst>
          </p:cNvPr>
          <p:cNvSpPr/>
          <p:nvPr/>
        </p:nvSpPr>
        <p:spPr>
          <a:xfrm>
            <a:off x="7098211" y="2273498"/>
            <a:ext cx="2063648" cy="351294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3200" dirty="0">
                <a:solidFill>
                  <a:schemeClr val="accent2">
                    <a:lumMod val="50000"/>
                  </a:schemeClr>
                </a:solidFill>
              </a:rPr>
              <a:t>البيئة والعوامل المحيطة بالطفل</a:t>
            </a:r>
          </a:p>
        </p:txBody>
      </p:sp>
      <p:sp>
        <p:nvSpPr>
          <p:cNvPr id="8" name="مستطيل 7">
            <a:extLst>
              <a:ext uri="{FF2B5EF4-FFF2-40B4-BE49-F238E27FC236}">
                <a16:creationId xmlns:a16="http://schemas.microsoft.com/office/drawing/2014/main" id="{3CB16CC1-BB49-33E5-E25D-F1B62E539706}"/>
              </a:ext>
            </a:extLst>
          </p:cNvPr>
          <p:cNvSpPr/>
          <p:nvPr/>
        </p:nvSpPr>
        <p:spPr>
          <a:xfrm>
            <a:off x="4805364" y="2262187"/>
            <a:ext cx="2079416" cy="351294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3200" dirty="0">
                <a:solidFill>
                  <a:schemeClr val="accent2">
                    <a:lumMod val="50000"/>
                  </a:schemeClr>
                </a:solidFill>
              </a:rPr>
              <a:t>التأتأة اضطراب يصيب عملية التواصل</a:t>
            </a:r>
          </a:p>
        </p:txBody>
      </p:sp>
      <p:sp>
        <p:nvSpPr>
          <p:cNvPr id="9" name="مستطيل 8">
            <a:extLst>
              <a:ext uri="{FF2B5EF4-FFF2-40B4-BE49-F238E27FC236}">
                <a16:creationId xmlns:a16="http://schemas.microsoft.com/office/drawing/2014/main" id="{AA0EA137-FB2F-9BD2-0AE2-5126623778B0}"/>
              </a:ext>
            </a:extLst>
          </p:cNvPr>
          <p:cNvSpPr/>
          <p:nvPr/>
        </p:nvSpPr>
        <p:spPr>
          <a:xfrm>
            <a:off x="2278277" y="2196702"/>
            <a:ext cx="2314264" cy="358973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3200" dirty="0">
                <a:solidFill>
                  <a:schemeClr val="accent2">
                    <a:lumMod val="50000"/>
                  </a:schemeClr>
                </a:solidFill>
              </a:rPr>
              <a:t>الحبسة الوراثية انعقاد اللسان فقدان القدرة على الكلام والكتابة </a:t>
            </a:r>
          </a:p>
        </p:txBody>
      </p:sp>
      <p:sp>
        <p:nvSpPr>
          <p:cNvPr id="10" name="مستطيل 9">
            <a:extLst>
              <a:ext uri="{FF2B5EF4-FFF2-40B4-BE49-F238E27FC236}">
                <a16:creationId xmlns:a16="http://schemas.microsoft.com/office/drawing/2014/main" id="{EA9CF1F2-E697-3947-CE7E-5A075CF58108}"/>
              </a:ext>
            </a:extLst>
          </p:cNvPr>
          <p:cNvSpPr/>
          <p:nvPr/>
        </p:nvSpPr>
        <p:spPr>
          <a:xfrm>
            <a:off x="23222" y="2204042"/>
            <a:ext cx="2079416" cy="35710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457200" indent="-457200" algn="ctr">
              <a:buFont typeface="Arial" panose="020B0604020202020204" pitchFamily="34" charset="0"/>
              <a:buChar char="•"/>
            </a:pPr>
            <a:r>
              <a:rPr lang="ar-DZ" sz="3200" dirty="0">
                <a:solidFill>
                  <a:schemeClr val="accent2">
                    <a:lumMod val="50000"/>
                  </a:schemeClr>
                </a:solidFill>
              </a:rPr>
              <a:t>مشاكل السمع: صعوبة في فهم الكلمات وسمعها</a:t>
            </a:r>
          </a:p>
        </p:txBody>
      </p:sp>
    </p:spTree>
    <p:extLst>
      <p:ext uri="{BB962C8B-B14F-4D97-AF65-F5344CB8AC3E}">
        <p14:creationId xmlns:p14="http://schemas.microsoft.com/office/powerpoint/2010/main" val="2246117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6981B73E-35B9-2100-1849-8E5FDC892F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2" name="عنوان 1">
            <a:extLst>
              <a:ext uri="{FF2B5EF4-FFF2-40B4-BE49-F238E27FC236}">
                <a16:creationId xmlns:a16="http://schemas.microsoft.com/office/drawing/2014/main" id="{50C8115A-8945-4DEF-F0C8-75A3D0A83D92}"/>
              </a:ext>
            </a:extLst>
          </p:cNvPr>
          <p:cNvSpPr>
            <a:spLocks noGrp="1"/>
          </p:cNvSpPr>
          <p:nvPr>
            <p:ph type="title"/>
          </p:nvPr>
        </p:nvSpPr>
        <p:spPr>
          <a:xfrm>
            <a:off x="838200" y="365124"/>
            <a:ext cx="10515600" cy="6046391"/>
          </a:xfrm>
        </p:spPr>
        <p:txBody>
          <a:bodyPr>
            <a:normAutofit/>
          </a:bodyPr>
          <a:lstStyle/>
          <a:p>
            <a:pPr algn="ctr"/>
            <a:r>
              <a:rPr lang="ar-DZ" b="1" dirty="0">
                <a:solidFill>
                  <a:schemeClr val="accent2">
                    <a:lumMod val="50000"/>
                  </a:schemeClr>
                </a:solidFill>
              </a:rPr>
              <a:t>خاتمة </a:t>
            </a:r>
            <a:br>
              <a:rPr lang="ar-DZ" b="1" dirty="0">
                <a:solidFill>
                  <a:schemeClr val="accent2">
                    <a:lumMod val="50000"/>
                  </a:schemeClr>
                </a:solidFill>
              </a:rPr>
            </a:br>
            <a:r>
              <a:rPr lang="ar-DZ" b="1" dirty="0">
                <a:solidFill>
                  <a:schemeClr val="accent2">
                    <a:lumMod val="50000"/>
                  </a:schemeClr>
                </a:solidFill>
              </a:rPr>
              <a:t>_ الاكتساب عملية عفوية نظرية يقوم بها الطفل دون قصد او اختيار.</a:t>
            </a:r>
            <a:br>
              <a:rPr lang="ar-DZ" b="1" dirty="0">
                <a:solidFill>
                  <a:schemeClr val="accent2">
                    <a:lumMod val="50000"/>
                  </a:schemeClr>
                </a:solidFill>
              </a:rPr>
            </a:br>
            <a:r>
              <a:rPr lang="ar-DZ" b="1" dirty="0">
                <a:solidFill>
                  <a:schemeClr val="accent2">
                    <a:lumMod val="50000"/>
                  </a:schemeClr>
                </a:solidFill>
              </a:rPr>
              <a:t>_ الاكتساب اللغوي عند عبد الرحمن الحاج صالح يتمثل في مرحلتين مرحلة ما قبل اللغة تتضمن مرحلة الصراخ مناغاة، التقليد ،و المرحلة اللغوية او بداية الاصوات لغوية فيها مرحله الكلمة الواحدة ومرحله الكلام الحقيقي.</a:t>
            </a:r>
            <a:br>
              <a:rPr lang="ar-DZ" b="1" dirty="0">
                <a:solidFill>
                  <a:schemeClr val="accent2">
                    <a:lumMod val="50000"/>
                  </a:schemeClr>
                </a:solidFill>
              </a:rPr>
            </a:br>
            <a:r>
              <a:rPr lang="ar-DZ" b="1" dirty="0">
                <a:solidFill>
                  <a:schemeClr val="accent2">
                    <a:lumMod val="50000"/>
                  </a:schemeClr>
                </a:solidFill>
              </a:rPr>
              <a:t>_  تؤثر عده عوامل على الاكتساب اللغوي البيئة، الذكاء الصحة العائلة....</a:t>
            </a:r>
          </a:p>
        </p:txBody>
      </p:sp>
    </p:spTree>
    <p:extLst>
      <p:ext uri="{BB962C8B-B14F-4D97-AF65-F5344CB8AC3E}">
        <p14:creationId xmlns:p14="http://schemas.microsoft.com/office/powerpoint/2010/main" val="1310007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4A1BD40F-FC35-FE13-9A6E-5F7418F665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7090172"/>
          </a:xfrm>
        </p:spPr>
      </p:pic>
      <p:sp>
        <p:nvSpPr>
          <p:cNvPr id="2" name="عنوان 1">
            <a:extLst>
              <a:ext uri="{FF2B5EF4-FFF2-40B4-BE49-F238E27FC236}">
                <a16:creationId xmlns:a16="http://schemas.microsoft.com/office/drawing/2014/main" id="{6A745DBB-3BF8-5447-0F6A-0E4640D471B4}"/>
              </a:ext>
            </a:extLst>
          </p:cNvPr>
          <p:cNvSpPr>
            <a:spLocks noGrp="1"/>
          </p:cNvSpPr>
          <p:nvPr>
            <p:ph type="title"/>
          </p:nvPr>
        </p:nvSpPr>
        <p:spPr>
          <a:xfrm>
            <a:off x="817959" y="316508"/>
            <a:ext cx="10556082" cy="6224984"/>
          </a:xfrm>
        </p:spPr>
        <p:txBody>
          <a:bodyPr>
            <a:normAutofit/>
          </a:bodyPr>
          <a:lstStyle/>
          <a:p>
            <a:r>
              <a:rPr lang="ar-DZ" sz="3600" b="1" dirty="0">
                <a:solidFill>
                  <a:schemeClr val="accent2">
                    <a:lumMod val="50000"/>
                  </a:schemeClr>
                </a:solidFill>
              </a:rPr>
              <a:t> بعض المصادر والمراجع: </a:t>
            </a:r>
            <a:br>
              <a:rPr lang="ar-DZ" sz="3600" b="1" dirty="0">
                <a:solidFill>
                  <a:schemeClr val="accent2">
                    <a:lumMod val="50000"/>
                  </a:schemeClr>
                </a:solidFill>
              </a:rPr>
            </a:br>
            <a:r>
              <a:rPr lang="ar-DZ" sz="3600" dirty="0">
                <a:solidFill>
                  <a:schemeClr val="accent2">
                    <a:lumMod val="50000"/>
                  </a:schemeClr>
                </a:solidFill>
              </a:rPr>
              <a:t>1. ابن جني، الخصائص، تح: عبد الحميد هنداوي، دار الكتب المصرية، القاهرة، </a:t>
            </a:r>
            <a:r>
              <a:rPr lang="ar-DZ" sz="3600" dirty="0" err="1">
                <a:solidFill>
                  <a:schemeClr val="accent2">
                    <a:lumMod val="50000"/>
                  </a:schemeClr>
                </a:solidFill>
              </a:rPr>
              <a:t>د.ط</a:t>
            </a:r>
            <a:r>
              <a:rPr lang="ar-DZ" sz="3600" dirty="0">
                <a:solidFill>
                  <a:schemeClr val="accent2">
                    <a:lumMod val="50000"/>
                  </a:schemeClr>
                </a:solidFill>
              </a:rPr>
              <a:t>، ج1. </a:t>
            </a:r>
            <a:br>
              <a:rPr lang="ar-DZ" sz="3600" dirty="0">
                <a:solidFill>
                  <a:schemeClr val="accent2">
                    <a:lumMod val="50000"/>
                  </a:schemeClr>
                </a:solidFill>
              </a:rPr>
            </a:br>
            <a:r>
              <a:rPr lang="ar-DZ" sz="3600" dirty="0">
                <a:solidFill>
                  <a:schemeClr val="accent2">
                    <a:lumMod val="50000"/>
                  </a:schemeClr>
                </a:solidFill>
              </a:rPr>
              <a:t>2.ابن خلدون ، المقدمة، تح: مجد عاصي، دار ومكتبة الهلال، بيروت، لبنان، ط1، 1986.</a:t>
            </a:r>
            <a:br>
              <a:rPr lang="ar-DZ" sz="3600" dirty="0">
                <a:solidFill>
                  <a:schemeClr val="accent2">
                    <a:lumMod val="50000"/>
                  </a:schemeClr>
                </a:solidFill>
              </a:rPr>
            </a:br>
            <a:r>
              <a:rPr lang="ar-DZ" sz="3600" dirty="0">
                <a:solidFill>
                  <a:schemeClr val="accent2">
                    <a:lumMod val="50000"/>
                  </a:schemeClr>
                </a:solidFill>
              </a:rPr>
              <a:t>3. صالح الشماع، اللغة عند الطفل من الميلاد الى السادسة، دار المعارف، مصر، 1955. </a:t>
            </a:r>
            <a:br>
              <a:rPr lang="ar-DZ" sz="3600" dirty="0">
                <a:solidFill>
                  <a:schemeClr val="accent2">
                    <a:lumMod val="50000"/>
                  </a:schemeClr>
                </a:solidFill>
              </a:rPr>
            </a:br>
            <a:r>
              <a:rPr lang="ar-DZ" sz="3600" dirty="0">
                <a:solidFill>
                  <a:schemeClr val="accent2">
                    <a:lumMod val="50000"/>
                  </a:schemeClr>
                </a:solidFill>
              </a:rPr>
              <a:t>4.عبد الرحمان الحاج صالح، بحوث ودراسات في علوم اللسان، </a:t>
            </a:r>
            <a:r>
              <a:rPr lang="ar-DZ" sz="3600" dirty="0" err="1">
                <a:solidFill>
                  <a:schemeClr val="accent2">
                    <a:lumMod val="50000"/>
                  </a:schemeClr>
                </a:solidFill>
              </a:rPr>
              <a:t>موفيم</a:t>
            </a:r>
            <a:r>
              <a:rPr lang="ar-DZ" sz="3600" dirty="0">
                <a:solidFill>
                  <a:schemeClr val="accent2">
                    <a:lumMod val="50000"/>
                  </a:schemeClr>
                </a:solidFill>
              </a:rPr>
              <a:t> النشر، </a:t>
            </a:r>
            <a:r>
              <a:rPr lang="ar-DZ" sz="3600" dirty="0" err="1">
                <a:solidFill>
                  <a:schemeClr val="accent2">
                    <a:lumMod val="50000"/>
                  </a:schemeClr>
                </a:solidFill>
              </a:rPr>
              <a:t>د.ط</a:t>
            </a:r>
            <a:r>
              <a:rPr lang="ar-DZ" sz="3600" dirty="0">
                <a:solidFill>
                  <a:schemeClr val="accent2">
                    <a:lumMod val="50000"/>
                  </a:schemeClr>
                </a:solidFill>
              </a:rPr>
              <a:t>، الجزائر، 2013. </a:t>
            </a:r>
            <a:endParaRPr lang="ar-DZ" sz="3600" b="1" dirty="0">
              <a:solidFill>
                <a:schemeClr val="accent2">
                  <a:lumMod val="50000"/>
                </a:schemeClr>
              </a:solidFill>
            </a:endParaRPr>
          </a:p>
        </p:txBody>
      </p:sp>
    </p:spTree>
    <p:extLst>
      <p:ext uri="{BB962C8B-B14F-4D97-AF65-F5344CB8AC3E}">
        <p14:creationId xmlns:p14="http://schemas.microsoft.com/office/powerpoint/2010/main" val="3106935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9667D89D-277F-0DB1-482D-EF5E4EF45E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قلب 4">
            <a:extLst>
              <a:ext uri="{FF2B5EF4-FFF2-40B4-BE49-F238E27FC236}">
                <a16:creationId xmlns:a16="http://schemas.microsoft.com/office/drawing/2014/main" id="{7966F93B-DCFF-DA60-F1E6-83C61F1EB8EF}"/>
              </a:ext>
            </a:extLst>
          </p:cNvPr>
          <p:cNvSpPr/>
          <p:nvPr/>
        </p:nvSpPr>
        <p:spPr>
          <a:xfrm>
            <a:off x="1247180" y="258961"/>
            <a:ext cx="9697640" cy="6340077"/>
          </a:xfrm>
          <a:prstGeom prst="hear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4400" b="1" dirty="0">
                <a:solidFill>
                  <a:schemeClr val="accent2">
                    <a:lumMod val="50000"/>
                  </a:schemeClr>
                </a:solidFill>
              </a:rPr>
              <a:t>فان وفقنا فمن الله</a:t>
            </a:r>
          </a:p>
          <a:p>
            <a:pPr algn="ctr"/>
            <a:r>
              <a:rPr lang="ar-DZ" sz="4400" b="1" dirty="0">
                <a:solidFill>
                  <a:schemeClr val="accent2">
                    <a:lumMod val="50000"/>
                  </a:schemeClr>
                </a:solidFill>
              </a:rPr>
              <a:t>وان قصرنا </a:t>
            </a:r>
          </a:p>
          <a:p>
            <a:pPr algn="ctr"/>
            <a:r>
              <a:rPr lang="ar-DZ" sz="4400" b="1" dirty="0">
                <a:solidFill>
                  <a:schemeClr val="accent2">
                    <a:lumMod val="50000"/>
                  </a:schemeClr>
                </a:solidFill>
              </a:rPr>
              <a:t>فمنا ومن الشيطان </a:t>
            </a:r>
          </a:p>
          <a:p>
            <a:pPr algn="ctr"/>
            <a:r>
              <a:rPr lang="ar-DZ" sz="4400" b="1" dirty="0">
                <a:solidFill>
                  <a:schemeClr val="accent2">
                    <a:lumMod val="50000"/>
                  </a:schemeClr>
                </a:solidFill>
              </a:rPr>
              <a:t>شكرا على حسن</a:t>
            </a:r>
          </a:p>
          <a:p>
            <a:pPr algn="ctr"/>
            <a:r>
              <a:rPr lang="ar-DZ" sz="4400" b="1" dirty="0">
                <a:solidFill>
                  <a:schemeClr val="accent2">
                    <a:lumMod val="50000"/>
                  </a:schemeClr>
                </a:solidFill>
              </a:rPr>
              <a:t>الإصغاء </a:t>
            </a:r>
          </a:p>
        </p:txBody>
      </p:sp>
    </p:spTree>
    <p:extLst>
      <p:ext uri="{BB962C8B-B14F-4D97-AF65-F5344CB8AC3E}">
        <p14:creationId xmlns:p14="http://schemas.microsoft.com/office/powerpoint/2010/main" val="2446111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6C87B55E-4FB6-3DBC-72CB-55728CB291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عنوان 1">
            <a:extLst>
              <a:ext uri="{FF2B5EF4-FFF2-40B4-BE49-F238E27FC236}">
                <a16:creationId xmlns:a16="http://schemas.microsoft.com/office/drawing/2014/main" id="{34C12244-FCAF-096E-AFD3-3BEB53376C8E}"/>
              </a:ext>
            </a:extLst>
          </p:cNvPr>
          <p:cNvSpPr>
            <a:spLocks noGrp="1"/>
          </p:cNvSpPr>
          <p:nvPr>
            <p:ph type="ctrTitle"/>
          </p:nvPr>
        </p:nvSpPr>
        <p:spPr>
          <a:xfrm>
            <a:off x="1702594" y="392906"/>
            <a:ext cx="9144000" cy="5339953"/>
          </a:xfrm>
        </p:spPr>
        <p:txBody>
          <a:bodyPr>
            <a:normAutofit fontScale="90000"/>
          </a:bodyPr>
          <a:lstStyle/>
          <a:p>
            <a:r>
              <a:rPr lang="ar-DZ" sz="5300" b="1" dirty="0">
                <a:solidFill>
                  <a:schemeClr val="accent2">
                    <a:lumMod val="50000"/>
                  </a:schemeClr>
                </a:solidFill>
              </a:rPr>
              <a:t>مقدمة</a:t>
            </a:r>
            <a:r>
              <a:rPr lang="ar-DZ" sz="5300" dirty="0">
                <a:solidFill>
                  <a:schemeClr val="accent2">
                    <a:lumMod val="50000"/>
                  </a:schemeClr>
                </a:solidFill>
              </a:rPr>
              <a:t>: </a:t>
            </a:r>
            <a:br>
              <a:rPr lang="ar-DZ" sz="5300" dirty="0">
                <a:solidFill>
                  <a:schemeClr val="accent2">
                    <a:lumMod val="50000"/>
                  </a:schemeClr>
                </a:solidFill>
              </a:rPr>
            </a:br>
            <a:r>
              <a:rPr lang="ar-DZ" sz="5300" dirty="0">
                <a:solidFill>
                  <a:schemeClr val="accent2">
                    <a:lumMod val="50000"/>
                  </a:schemeClr>
                </a:solidFill>
              </a:rPr>
              <a:t>اكتساب اللغة هي تلك العملية الساحرة التي يخوضها الانسان منذ لحظة ولادته،  حيث ينتقل من عالم الصمت الى عالم المعنى والكلمة.</a:t>
            </a:r>
            <a:br>
              <a:rPr lang="ar-DZ" sz="5300" dirty="0">
                <a:solidFill>
                  <a:schemeClr val="accent2">
                    <a:lumMod val="50000"/>
                  </a:schemeClr>
                </a:solidFill>
              </a:rPr>
            </a:br>
            <a:r>
              <a:rPr lang="ar-DZ" sz="5300" dirty="0">
                <a:solidFill>
                  <a:schemeClr val="accent2">
                    <a:lumMod val="50000"/>
                  </a:schemeClr>
                </a:solidFill>
              </a:rPr>
              <a:t> تعد رحلة معقدة ومتعددة،  تتشابك فيها العوامل البيولوجية والنفسية والاجتماعية لتشكل تلك القدرة الفريدة التي تميز الانسان عن سائر الكائنات</a:t>
            </a:r>
            <a:r>
              <a:rPr lang="ar-DZ" sz="4000" dirty="0"/>
              <a:t>.</a:t>
            </a:r>
            <a:endParaRPr lang="ar-DZ" dirty="0"/>
          </a:p>
        </p:txBody>
      </p:sp>
    </p:spTree>
    <p:extLst>
      <p:ext uri="{BB962C8B-B14F-4D97-AF65-F5344CB8AC3E}">
        <p14:creationId xmlns:p14="http://schemas.microsoft.com/office/powerpoint/2010/main" val="2402237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xit" presetSubtype="21" fill="hold" grpId="1" nodeType="clickEffect">
                                  <p:stCondLst>
                                    <p:cond delay="0"/>
                                  </p:stCondLst>
                                  <p:childTnLst>
                                    <p:animEffect transition="out" filter="barn(inVertical)">
                                      <p:cBhvr>
                                        <p:cTn id="10" dur="500"/>
                                        <p:tgtEl>
                                          <p:spTgt spid="2"/>
                                        </p:tgtEl>
                                      </p:cBhvr>
                                    </p:animEffect>
                                    <p:set>
                                      <p:cBhvr>
                                        <p:cTn id="11"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4144A9D8-BCF0-7752-6333-C8825DA9F1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0A8E15F3-13FC-514A-188F-218AAFE43C33}"/>
              </a:ext>
            </a:extLst>
          </p:cNvPr>
          <p:cNvSpPr>
            <a:spLocks noGrp="1"/>
          </p:cNvSpPr>
          <p:nvPr>
            <p:ph type="title"/>
          </p:nvPr>
        </p:nvSpPr>
        <p:spPr>
          <a:xfrm>
            <a:off x="432494" y="0"/>
            <a:ext cx="11327011" cy="6607969"/>
          </a:xfrm>
        </p:spPr>
        <p:txBody>
          <a:bodyPr>
            <a:normAutofit fontScale="90000"/>
          </a:bodyPr>
          <a:lstStyle/>
          <a:p>
            <a:pPr algn="ctr"/>
            <a:r>
              <a:rPr lang="ar-DZ" b="1" dirty="0">
                <a:solidFill>
                  <a:schemeClr val="accent2">
                    <a:lumMod val="50000"/>
                  </a:schemeClr>
                </a:solidFill>
              </a:rPr>
              <a:t>         عبد الرحمان الحاج صالح</a:t>
            </a:r>
            <a:r>
              <a:rPr lang="ar-DZ" dirty="0">
                <a:solidFill>
                  <a:schemeClr val="accent2">
                    <a:lumMod val="50000"/>
                  </a:schemeClr>
                </a:solidFill>
              </a:rPr>
              <a:t>: </a:t>
            </a:r>
            <a:br>
              <a:rPr lang="ar-DZ" dirty="0">
                <a:solidFill>
                  <a:schemeClr val="accent2">
                    <a:lumMod val="50000"/>
                  </a:schemeClr>
                </a:solidFill>
              </a:rPr>
            </a:br>
            <a:r>
              <a:rPr lang="ar-DZ" sz="3600" dirty="0">
                <a:solidFill>
                  <a:schemeClr val="accent2">
                    <a:lumMod val="50000"/>
                  </a:schemeClr>
                </a:solidFill>
              </a:rPr>
              <a:t>عالم اللغوي جزائري ملقب" بأبو اللسانيات" والرائد في اللغة العربية،  أول الداعين الى تبني المنهج البنيوي، اهتدى الى مشروع الذخيرة اللغوية العربية عن طريق البرمجة الحاسوبية،  يعد مؤسس الدرس اللساني في الجامعة الجزائرية.</a:t>
            </a:r>
            <a:br>
              <a:rPr lang="ar-DZ" sz="3600" dirty="0">
                <a:solidFill>
                  <a:schemeClr val="accent2">
                    <a:lumMod val="50000"/>
                  </a:schemeClr>
                </a:solidFill>
              </a:rPr>
            </a:br>
            <a:r>
              <a:rPr lang="ar-DZ" sz="3600" dirty="0">
                <a:solidFill>
                  <a:schemeClr val="accent2">
                    <a:lumMod val="50000"/>
                  </a:schemeClr>
                </a:solidFill>
              </a:rPr>
              <a:t> من مؤلفاته: </a:t>
            </a:r>
            <a:br>
              <a:rPr lang="ar-DZ" sz="3600" dirty="0">
                <a:solidFill>
                  <a:schemeClr val="accent2">
                    <a:lumMod val="50000"/>
                  </a:schemeClr>
                </a:solidFill>
              </a:rPr>
            </a:br>
            <a:r>
              <a:rPr lang="ar-DZ" sz="3600" dirty="0">
                <a:solidFill>
                  <a:schemeClr val="accent2">
                    <a:lumMod val="50000"/>
                  </a:schemeClr>
                </a:solidFill>
              </a:rPr>
              <a:t> معجم علوم اللسان.</a:t>
            </a:r>
            <a:br>
              <a:rPr lang="ar-DZ" sz="3600" dirty="0">
                <a:solidFill>
                  <a:schemeClr val="accent2">
                    <a:lumMod val="50000"/>
                  </a:schemeClr>
                </a:solidFill>
              </a:rPr>
            </a:br>
            <a:r>
              <a:rPr lang="ar-DZ" sz="3600" dirty="0">
                <a:solidFill>
                  <a:schemeClr val="accent2">
                    <a:lumMod val="50000"/>
                  </a:schemeClr>
                </a:solidFill>
              </a:rPr>
              <a:t> بحوث ودراسات في علوم اللسان.</a:t>
            </a:r>
            <a:br>
              <a:rPr lang="ar-DZ" sz="3600" dirty="0">
                <a:solidFill>
                  <a:schemeClr val="accent2">
                    <a:lumMod val="50000"/>
                  </a:schemeClr>
                </a:solidFill>
              </a:rPr>
            </a:br>
            <a:r>
              <a:rPr lang="ar-DZ" sz="3600" dirty="0">
                <a:solidFill>
                  <a:schemeClr val="accent2">
                    <a:lumMod val="50000"/>
                  </a:schemeClr>
                </a:solidFill>
              </a:rPr>
              <a:t> الدماغ اللغوي عند العرب ومفهوم الفصاحة.</a:t>
            </a:r>
            <a:br>
              <a:rPr lang="ar-DZ" sz="3600" dirty="0">
                <a:solidFill>
                  <a:schemeClr val="accent2">
                    <a:lumMod val="50000"/>
                  </a:schemeClr>
                </a:solidFill>
              </a:rPr>
            </a:br>
            <a:r>
              <a:rPr lang="ar-DZ" sz="3600" dirty="0">
                <a:solidFill>
                  <a:schemeClr val="accent2">
                    <a:lumMod val="50000"/>
                  </a:schemeClr>
                </a:solidFill>
              </a:rPr>
              <a:t> علم اللسان العربي وعلم اللسان العام.</a:t>
            </a:r>
            <a:br>
              <a:rPr lang="ar-DZ" sz="3600" dirty="0">
                <a:solidFill>
                  <a:schemeClr val="accent2">
                    <a:lumMod val="50000"/>
                  </a:schemeClr>
                </a:solidFill>
              </a:rPr>
            </a:br>
            <a:r>
              <a:rPr lang="ar-DZ" sz="3600" dirty="0">
                <a:solidFill>
                  <a:schemeClr val="accent2">
                    <a:lumMod val="50000"/>
                  </a:schemeClr>
                </a:solidFill>
              </a:rPr>
              <a:t> فائز بجائزه الملك فيصل العالمية لعام 2010م/ 1431ه ، قسم اللغة العربية والأدب في موضوع الدراسات التي عنيت بالفكر النحوي عند العرب. توفي يوم الاحد 5 مارس 2017 بالعاصمة في الجزائر عن عمر يناهز 90 سنه بعد معاناه مع المرض.</a:t>
            </a:r>
            <a:endParaRPr lang="ar-DZ" dirty="0">
              <a:solidFill>
                <a:schemeClr val="accent2">
                  <a:lumMod val="50000"/>
                </a:schemeClr>
              </a:solidFill>
            </a:endParaRPr>
          </a:p>
        </p:txBody>
      </p:sp>
    </p:spTree>
    <p:extLst>
      <p:ext uri="{BB962C8B-B14F-4D97-AF65-F5344CB8AC3E}">
        <p14:creationId xmlns:p14="http://schemas.microsoft.com/office/powerpoint/2010/main" val="6578767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C9492C67-FB3B-89A8-4827-B66B8DBB9E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pic>
        <p:nvPicPr>
          <p:cNvPr id="5" name="صورة 4">
            <a:extLst>
              <a:ext uri="{FF2B5EF4-FFF2-40B4-BE49-F238E27FC236}">
                <a16:creationId xmlns:a16="http://schemas.microsoft.com/office/drawing/2014/main" id="{CC50A466-9C69-6E72-07E9-B7EC5EF927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3280" y="334366"/>
            <a:ext cx="6018611" cy="6189267"/>
          </a:xfrm>
          <a:prstGeom prst="rect">
            <a:avLst/>
          </a:prstGeom>
        </p:spPr>
      </p:pic>
    </p:spTree>
    <p:extLst>
      <p:ext uri="{BB962C8B-B14F-4D97-AF65-F5344CB8AC3E}">
        <p14:creationId xmlns:p14="http://schemas.microsoft.com/office/powerpoint/2010/main" val="28126855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a:extLst>
              <a:ext uri="{FF2B5EF4-FFF2-40B4-BE49-F238E27FC236}">
                <a16:creationId xmlns:a16="http://schemas.microsoft.com/office/drawing/2014/main" id="{63790800-73BC-5BA9-26E9-18D8648E06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0161"/>
            <a:ext cx="13203852" cy="7432975"/>
          </a:xfrm>
        </p:spPr>
      </p:pic>
      <p:sp>
        <p:nvSpPr>
          <p:cNvPr id="2" name="عنوان 1">
            <a:extLst>
              <a:ext uri="{FF2B5EF4-FFF2-40B4-BE49-F238E27FC236}">
                <a16:creationId xmlns:a16="http://schemas.microsoft.com/office/drawing/2014/main" id="{6C0159A4-E99E-A30E-3422-6CF91DE74EF7}"/>
              </a:ext>
            </a:extLst>
          </p:cNvPr>
          <p:cNvSpPr>
            <a:spLocks noGrp="1"/>
          </p:cNvSpPr>
          <p:nvPr>
            <p:ph type="title"/>
          </p:nvPr>
        </p:nvSpPr>
        <p:spPr>
          <a:xfrm>
            <a:off x="838200" y="388342"/>
            <a:ext cx="10515600" cy="1325563"/>
          </a:xfrm>
        </p:spPr>
        <p:txBody>
          <a:bodyPr/>
          <a:lstStyle/>
          <a:p>
            <a:pPr algn="ctr"/>
            <a:r>
              <a:rPr lang="ar-DZ" dirty="0">
                <a:solidFill>
                  <a:schemeClr val="accent2">
                    <a:lumMod val="50000"/>
                  </a:schemeClr>
                </a:solidFill>
              </a:rPr>
              <a:t>1. تعريف اللغة: </a:t>
            </a:r>
          </a:p>
        </p:txBody>
      </p:sp>
      <p:sp>
        <p:nvSpPr>
          <p:cNvPr id="10" name="دمعة 9">
            <a:extLst>
              <a:ext uri="{FF2B5EF4-FFF2-40B4-BE49-F238E27FC236}">
                <a16:creationId xmlns:a16="http://schemas.microsoft.com/office/drawing/2014/main" id="{362A39B9-2B4D-BA74-D2FF-66DF1834C630}"/>
              </a:ext>
            </a:extLst>
          </p:cNvPr>
          <p:cNvSpPr/>
          <p:nvPr/>
        </p:nvSpPr>
        <p:spPr>
          <a:xfrm>
            <a:off x="5601801" y="2072086"/>
            <a:ext cx="4762500" cy="5210573"/>
          </a:xfrm>
          <a:prstGeom prst="teardrop">
            <a:avLst>
              <a:gd name="adj" fmla="val 139063"/>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لغة : </a:t>
            </a:r>
          </a:p>
          <a:p>
            <a:pPr algn="ctr"/>
            <a:r>
              <a:rPr lang="ar-DZ" sz="3200" dirty="0">
                <a:solidFill>
                  <a:schemeClr val="accent2">
                    <a:lumMod val="50000"/>
                  </a:schemeClr>
                </a:solidFill>
              </a:rPr>
              <a:t>لغو اللام والعين والحرف المعتل أصلا صحيحان ، أحدهما يدل على الشي لا يعتد به والآخر على اللهج بالشيء</a:t>
            </a:r>
            <a:r>
              <a:rPr lang="ar-DZ" sz="3600" dirty="0">
                <a:solidFill>
                  <a:schemeClr val="accent2">
                    <a:lumMod val="50000"/>
                  </a:schemeClr>
                </a:solidFill>
              </a:rPr>
              <a:t> </a:t>
            </a:r>
          </a:p>
        </p:txBody>
      </p:sp>
      <p:sp>
        <p:nvSpPr>
          <p:cNvPr id="11" name="دمعة 10">
            <a:extLst>
              <a:ext uri="{FF2B5EF4-FFF2-40B4-BE49-F238E27FC236}">
                <a16:creationId xmlns:a16="http://schemas.microsoft.com/office/drawing/2014/main" id="{10B200D9-1B88-784B-29C6-E3FEC86A1C06}"/>
              </a:ext>
            </a:extLst>
          </p:cNvPr>
          <p:cNvSpPr/>
          <p:nvPr/>
        </p:nvSpPr>
        <p:spPr>
          <a:xfrm>
            <a:off x="543222" y="2072087"/>
            <a:ext cx="4438055" cy="5210572"/>
          </a:xfrm>
          <a:prstGeom prst="teardrop">
            <a:avLst>
              <a:gd name="adj" fmla="val 138047"/>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اصطلاحا: </a:t>
            </a:r>
          </a:p>
          <a:p>
            <a:pPr algn="ctr"/>
            <a:r>
              <a:rPr lang="ar-DZ" sz="3200" dirty="0">
                <a:solidFill>
                  <a:schemeClr val="accent2">
                    <a:lumMod val="50000"/>
                  </a:schemeClr>
                </a:solidFill>
              </a:rPr>
              <a:t>أداة يتم التواصل بها من خلال مجموعة من الرموز الصوتية المكتسبة تتم التواضع عليها بين أفراد مجتمع ما. </a:t>
            </a:r>
          </a:p>
        </p:txBody>
      </p:sp>
    </p:spTree>
    <p:extLst>
      <p:ext uri="{BB962C8B-B14F-4D97-AF65-F5344CB8AC3E}">
        <p14:creationId xmlns:p14="http://schemas.microsoft.com/office/powerpoint/2010/main" val="3591956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1)">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499B6902-EF4E-47AE-9813-A1EDDD424B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67B99D5D-DF1B-055F-9420-5AE625CB95A6}"/>
              </a:ext>
            </a:extLst>
          </p:cNvPr>
          <p:cNvSpPr>
            <a:spLocks noGrp="1"/>
          </p:cNvSpPr>
          <p:nvPr>
            <p:ph type="title"/>
          </p:nvPr>
        </p:nvSpPr>
        <p:spPr/>
        <p:txBody>
          <a:bodyPr/>
          <a:lstStyle/>
          <a:p>
            <a:pPr algn="ctr"/>
            <a:r>
              <a:rPr lang="ar-DZ" dirty="0">
                <a:solidFill>
                  <a:schemeClr val="accent2">
                    <a:lumMod val="50000"/>
                  </a:schemeClr>
                </a:solidFill>
              </a:rPr>
              <a:t>2. تعريف الاكتساب: </a:t>
            </a:r>
          </a:p>
        </p:txBody>
      </p:sp>
      <p:sp>
        <p:nvSpPr>
          <p:cNvPr id="5" name="دمعة 4">
            <a:extLst>
              <a:ext uri="{FF2B5EF4-FFF2-40B4-BE49-F238E27FC236}">
                <a16:creationId xmlns:a16="http://schemas.microsoft.com/office/drawing/2014/main" id="{0645D612-2CDD-EB81-BD1A-7EDB55F7E794}"/>
              </a:ext>
            </a:extLst>
          </p:cNvPr>
          <p:cNvSpPr/>
          <p:nvPr/>
        </p:nvSpPr>
        <p:spPr>
          <a:xfrm>
            <a:off x="6697266" y="2274689"/>
            <a:ext cx="4656534" cy="4485084"/>
          </a:xfrm>
          <a:prstGeom prst="teardrop">
            <a:avLst>
              <a:gd name="adj" fmla="val 136253"/>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لغة: </a:t>
            </a:r>
          </a:p>
          <a:p>
            <a:pPr algn="ctr"/>
            <a:r>
              <a:rPr lang="ar-DZ" sz="3200" dirty="0">
                <a:solidFill>
                  <a:schemeClr val="accent2">
                    <a:lumMod val="50000"/>
                  </a:schemeClr>
                </a:solidFill>
              </a:rPr>
              <a:t> جاء في لسان العرب لابن منظور حول مفهوم الاكتساب قوله كسب، الكسب طلب الرزق،  واصله كسب، يَكسِب كسبًا واكتسب</a:t>
            </a:r>
            <a:r>
              <a:rPr lang="ar-DZ" dirty="0">
                <a:solidFill>
                  <a:schemeClr val="accent2">
                    <a:lumMod val="50000"/>
                  </a:schemeClr>
                </a:solidFill>
              </a:rPr>
              <a:t>. </a:t>
            </a:r>
          </a:p>
        </p:txBody>
      </p:sp>
      <p:sp>
        <p:nvSpPr>
          <p:cNvPr id="6" name="دمعة 5">
            <a:extLst>
              <a:ext uri="{FF2B5EF4-FFF2-40B4-BE49-F238E27FC236}">
                <a16:creationId xmlns:a16="http://schemas.microsoft.com/office/drawing/2014/main" id="{B547F760-90B5-AE40-AAFA-622B8296EB73}"/>
              </a:ext>
            </a:extLst>
          </p:cNvPr>
          <p:cNvSpPr/>
          <p:nvPr/>
        </p:nvSpPr>
        <p:spPr>
          <a:xfrm>
            <a:off x="1439466" y="2055812"/>
            <a:ext cx="4656534" cy="4570016"/>
          </a:xfrm>
          <a:prstGeom prst="teardrop">
            <a:avLst>
              <a:gd name="adj" fmla="val 131503"/>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اصطلاحا هو عملية لاشعور غير المقصودة التي يتم بواسطتها تعلم اللغة الام، ذلك ان الفرد يكتسب لغته الام في مواقف طبيعية وهو غير واع بذلك ودون أن يكون هنالك تعليم مخطط له</a:t>
            </a:r>
          </a:p>
        </p:txBody>
      </p:sp>
    </p:spTree>
    <p:extLst>
      <p:ext uri="{BB962C8B-B14F-4D97-AF65-F5344CB8AC3E}">
        <p14:creationId xmlns:p14="http://schemas.microsoft.com/office/powerpoint/2010/main" val="3555948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21057537-D084-2D85-C298-8F7EFCC39D6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FC5EC4D2-8FE8-7A4E-0833-E29D3448062A}"/>
              </a:ext>
            </a:extLst>
          </p:cNvPr>
          <p:cNvSpPr>
            <a:spLocks noGrp="1"/>
          </p:cNvSpPr>
          <p:nvPr>
            <p:ph type="title"/>
          </p:nvPr>
        </p:nvSpPr>
        <p:spPr>
          <a:xfrm>
            <a:off x="1410890" y="459383"/>
            <a:ext cx="9942909" cy="5939234"/>
          </a:xfrm>
        </p:spPr>
        <p:txBody>
          <a:bodyPr>
            <a:normAutofit/>
          </a:bodyPr>
          <a:lstStyle/>
          <a:p>
            <a:pPr algn="ctr"/>
            <a:r>
              <a:rPr lang="ar-DZ" b="1" dirty="0">
                <a:solidFill>
                  <a:schemeClr val="accent2">
                    <a:lumMod val="50000"/>
                  </a:schemeClr>
                </a:solidFill>
              </a:rPr>
              <a:t>3. تعريف الاكتساب اللغوي: </a:t>
            </a:r>
            <a:br>
              <a:rPr lang="ar-DZ" b="1" dirty="0">
                <a:solidFill>
                  <a:schemeClr val="accent2">
                    <a:lumMod val="50000"/>
                  </a:schemeClr>
                </a:solidFill>
              </a:rPr>
            </a:br>
            <a:r>
              <a:rPr lang="ar-DZ" dirty="0">
                <a:solidFill>
                  <a:schemeClr val="accent2">
                    <a:lumMod val="50000"/>
                  </a:schemeClr>
                </a:solidFill>
              </a:rPr>
              <a:t>عملية تلقائية يقوم بها الطفل دون قصد منه، دون معرفة مسبقة بقواعد لغته وقوانينها، وان كان يملك القدرة الكامنة  التي تلازمه بلا وعي وتسمح له بأن يفهم وينتج عدد غير محدود من الجمل الجديدة.</a:t>
            </a:r>
          </a:p>
        </p:txBody>
      </p:sp>
    </p:spTree>
    <p:extLst>
      <p:ext uri="{BB962C8B-B14F-4D97-AF65-F5344CB8AC3E}">
        <p14:creationId xmlns:p14="http://schemas.microsoft.com/office/powerpoint/2010/main" val="40876056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B7FABEEF-420F-937C-2EFA-02F1503130E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ستطيل 4">
            <a:extLst>
              <a:ext uri="{FF2B5EF4-FFF2-40B4-BE49-F238E27FC236}">
                <a16:creationId xmlns:a16="http://schemas.microsoft.com/office/drawing/2014/main" id="{26DD548E-08D7-3D87-BDC6-B52AD5BE2005}"/>
              </a:ext>
            </a:extLst>
          </p:cNvPr>
          <p:cNvSpPr/>
          <p:nvPr/>
        </p:nvSpPr>
        <p:spPr>
          <a:xfrm>
            <a:off x="2339578" y="382983"/>
            <a:ext cx="6929438" cy="136723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b="1" dirty="0">
                <a:solidFill>
                  <a:schemeClr val="accent2">
                    <a:lumMod val="50000"/>
                  </a:schemeClr>
                </a:solidFill>
              </a:rPr>
              <a:t>4. العوامل المؤثرة على اكتساب اللغة</a:t>
            </a:r>
          </a:p>
        </p:txBody>
      </p:sp>
      <p:sp>
        <p:nvSpPr>
          <p:cNvPr id="8" name="مستطيل 7">
            <a:extLst>
              <a:ext uri="{FF2B5EF4-FFF2-40B4-BE49-F238E27FC236}">
                <a16:creationId xmlns:a16="http://schemas.microsoft.com/office/drawing/2014/main" id="{CC1BB4EE-8F76-0846-A05A-1DA85A658622}"/>
              </a:ext>
            </a:extLst>
          </p:cNvPr>
          <p:cNvSpPr/>
          <p:nvPr/>
        </p:nvSpPr>
        <p:spPr>
          <a:xfrm>
            <a:off x="9638111" y="2133201"/>
            <a:ext cx="2340172" cy="418901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b="1" u="sng" dirty="0">
                <a:solidFill>
                  <a:schemeClr val="accent2">
                    <a:lumMod val="50000"/>
                  </a:schemeClr>
                </a:solidFill>
              </a:rPr>
              <a:t>الذكاء</a:t>
            </a:r>
            <a:r>
              <a:rPr lang="ar-DZ" sz="3200" dirty="0">
                <a:solidFill>
                  <a:schemeClr val="accent2">
                    <a:lumMod val="50000"/>
                  </a:schemeClr>
                </a:solidFill>
              </a:rPr>
              <a:t>: </a:t>
            </a:r>
          </a:p>
          <a:p>
            <a:pPr algn="ctr"/>
            <a:r>
              <a:rPr lang="ar-DZ" sz="3200" dirty="0">
                <a:solidFill>
                  <a:schemeClr val="accent2">
                    <a:lumMod val="50000"/>
                  </a:schemeClr>
                </a:solidFill>
              </a:rPr>
              <a:t>ان الطفل الذكي يتعلم مبكر </a:t>
            </a:r>
          </a:p>
          <a:p>
            <a:pPr algn="ctr"/>
            <a:endParaRPr lang="ar-DZ" sz="3200" dirty="0">
              <a:solidFill>
                <a:schemeClr val="accent2">
                  <a:lumMod val="50000"/>
                </a:schemeClr>
              </a:solidFill>
            </a:endParaRPr>
          </a:p>
        </p:txBody>
      </p:sp>
      <p:sp>
        <p:nvSpPr>
          <p:cNvPr id="9" name="مستطيل 8">
            <a:extLst>
              <a:ext uri="{FF2B5EF4-FFF2-40B4-BE49-F238E27FC236}">
                <a16:creationId xmlns:a16="http://schemas.microsoft.com/office/drawing/2014/main" id="{0373412C-8F06-2D6C-CFF2-5D2FC8DB2EFD}"/>
              </a:ext>
            </a:extLst>
          </p:cNvPr>
          <p:cNvSpPr/>
          <p:nvPr/>
        </p:nvSpPr>
        <p:spPr>
          <a:xfrm>
            <a:off x="6663187" y="2133201"/>
            <a:ext cx="2340172" cy="408186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b="1" u="sng" dirty="0">
                <a:solidFill>
                  <a:schemeClr val="accent2">
                    <a:lumMod val="50000"/>
                  </a:schemeClr>
                </a:solidFill>
              </a:rPr>
              <a:t>الصحة: </a:t>
            </a:r>
            <a:endParaRPr lang="ar-DZ" sz="2800" dirty="0">
              <a:solidFill>
                <a:schemeClr val="accent2">
                  <a:lumMod val="50000"/>
                </a:schemeClr>
              </a:solidFill>
            </a:endParaRPr>
          </a:p>
          <a:p>
            <a:pPr algn="ctr"/>
            <a:r>
              <a:rPr lang="ar-DZ" sz="2800" dirty="0">
                <a:solidFill>
                  <a:schemeClr val="accent2">
                    <a:lumMod val="50000"/>
                  </a:schemeClr>
                </a:solidFill>
              </a:rPr>
              <a:t>تؤثر الاضطرابات النفسية على سرعة تعلم الطفل ، حيث أن سلامة جهاز الكلام أو اضطرابه له دور في سرعة التعلم وعدمه</a:t>
            </a:r>
            <a:r>
              <a:rPr lang="ar-DZ" sz="2800" b="1" u="sng" dirty="0">
                <a:solidFill>
                  <a:schemeClr val="accent2">
                    <a:lumMod val="50000"/>
                  </a:schemeClr>
                </a:solidFill>
              </a:rPr>
              <a:t>. </a:t>
            </a:r>
          </a:p>
        </p:txBody>
      </p:sp>
      <p:sp>
        <p:nvSpPr>
          <p:cNvPr id="10" name="مستطيل 9">
            <a:extLst>
              <a:ext uri="{FF2B5EF4-FFF2-40B4-BE49-F238E27FC236}">
                <a16:creationId xmlns:a16="http://schemas.microsoft.com/office/drawing/2014/main" id="{118EEF52-6A69-AFD1-01D0-6B0595A17B80}"/>
              </a:ext>
            </a:extLst>
          </p:cNvPr>
          <p:cNvSpPr/>
          <p:nvPr/>
        </p:nvSpPr>
        <p:spPr>
          <a:xfrm>
            <a:off x="3809483" y="2133201"/>
            <a:ext cx="2536328" cy="4189016"/>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b="1" u="sng" dirty="0">
                <a:solidFill>
                  <a:schemeClr val="accent2">
                    <a:lumMod val="50000"/>
                  </a:schemeClr>
                </a:solidFill>
              </a:rPr>
              <a:t>حجم العائلة</a:t>
            </a:r>
            <a:r>
              <a:rPr lang="ar-DZ" sz="2800" b="1" dirty="0">
                <a:solidFill>
                  <a:schemeClr val="accent2">
                    <a:lumMod val="50000"/>
                  </a:schemeClr>
                </a:solidFill>
              </a:rPr>
              <a:t>: </a:t>
            </a:r>
          </a:p>
          <a:p>
            <a:pPr algn="ctr"/>
            <a:r>
              <a:rPr lang="ar-DZ" sz="2800" dirty="0">
                <a:solidFill>
                  <a:schemeClr val="accent2">
                    <a:lumMod val="50000"/>
                  </a:schemeClr>
                </a:solidFill>
              </a:rPr>
              <a:t>العائلة الصغيرة توفر جو مناسب للطفل على تعلم عكس العائلة الكبيرة. </a:t>
            </a:r>
          </a:p>
          <a:p>
            <a:pPr algn="ctr"/>
            <a:endParaRPr lang="ar-DZ" sz="2800" dirty="0">
              <a:solidFill>
                <a:schemeClr val="accent2">
                  <a:lumMod val="50000"/>
                </a:schemeClr>
              </a:solidFill>
            </a:endParaRPr>
          </a:p>
          <a:p>
            <a:pPr algn="ctr"/>
            <a:endParaRPr lang="ar-DZ" sz="2800" dirty="0">
              <a:solidFill>
                <a:schemeClr val="accent2">
                  <a:lumMod val="50000"/>
                </a:schemeClr>
              </a:solidFill>
            </a:endParaRPr>
          </a:p>
        </p:txBody>
      </p:sp>
      <p:sp>
        <p:nvSpPr>
          <p:cNvPr id="11" name="مستطيل 10">
            <a:extLst>
              <a:ext uri="{FF2B5EF4-FFF2-40B4-BE49-F238E27FC236}">
                <a16:creationId xmlns:a16="http://schemas.microsoft.com/office/drawing/2014/main" id="{D3A0525B-E0F9-E348-8D36-26030D91A18B}"/>
              </a:ext>
            </a:extLst>
          </p:cNvPr>
          <p:cNvSpPr/>
          <p:nvPr/>
        </p:nvSpPr>
        <p:spPr>
          <a:xfrm>
            <a:off x="339625" y="2133202"/>
            <a:ext cx="2476799" cy="418901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2800" b="1" u="sng" dirty="0">
                <a:solidFill>
                  <a:schemeClr val="accent2">
                    <a:lumMod val="50000"/>
                  </a:schemeClr>
                </a:solidFill>
              </a:rPr>
              <a:t>العوامل البيئية: </a:t>
            </a:r>
          </a:p>
          <a:p>
            <a:pPr algn="ctr"/>
            <a:r>
              <a:rPr lang="ar-DZ" sz="2800" dirty="0">
                <a:solidFill>
                  <a:schemeClr val="accent2">
                    <a:lumMod val="50000"/>
                  </a:schemeClr>
                </a:solidFill>
              </a:rPr>
              <a:t>كلما كانت البيئة الاسرية والثقافية غنية كلما زاد الأداء اللغوي للطفل. </a:t>
            </a:r>
          </a:p>
          <a:p>
            <a:pPr algn="ctr"/>
            <a:endParaRPr lang="ar-DZ" sz="2800" dirty="0">
              <a:solidFill>
                <a:schemeClr val="accent2">
                  <a:lumMod val="50000"/>
                </a:schemeClr>
              </a:solidFill>
            </a:endParaRPr>
          </a:p>
          <a:p>
            <a:pPr algn="ctr"/>
            <a:endParaRPr lang="ar-DZ" sz="2800" dirty="0">
              <a:solidFill>
                <a:schemeClr val="accent2">
                  <a:lumMod val="50000"/>
                </a:schemeClr>
              </a:solidFill>
            </a:endParaRPr>
          </a:p>
        </p:txBody>
      </p:sp>
    </p:spTree>
    <p:extLst>
      <p:ext uri="{BB962C8B-B14F-4D97-AF65-F5344CB8AC3E}">
        <p14:creationId xmlns:p14="http://schemas.microsoft.com/office/powerpoint/2010/main" val="495629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heel(1)">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1)">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C9B7EB73-08CA-5A6B-74BA-DBA08B44B9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7841"/>
            <a:ext cx="12388452" cy="7113682"/>
          </a:xfrm>
        </p:spPr>
      </p:pic>
      <p:sp>
        <p:nvSpPr>
          <p:cNvPr id="2" name="عنوان 1">
            <a:extLst>
              <a:ext uri="{FF2B5EF4-FFF2-40B4-BE49-F238E27FC236}">
                <a16:creationId xmlns:a16="http://schemas.microsoft.com/office/drawing/2014/main" id="{40F6A6E6-3130-36F7-3B62-99C2C0E6129E}"/>
              </a:ext>
            </a:extLst>
          </p:cNvPr>
          <p:cNvSpPr>
            <a:spLocks noGrp="1"/>
          </p:cNvSpPr>
          <p:nvPr>
            <p:ph type="title"/>
          </p:nvPr>
        </p:nvSpPr>
        <p:spPr>
          <a:xfrm>
            <a:off x="838200" y="365124"/>
            <a:ext cx="10515600" cy="1325563"/>
          </a:xfrm>
        </p:spPr>
        <p:txBody>
          <a:bodyPr/>
          <a:lstStyle/>
          <a:p>
            <a:pPr algn="ctr"/>
            <a:r>
              <a:rPr lang="ar-DZ" b="1" dirty="0">
                <a:solidFill>
                  <a:schemeClr val="accent2">
                    <a:lumMod val="50000"/>
                  </a:schemeClr>
                </a:solidFill>
              </a:rPr>
              <a:t>5.الاكتساب اللغوي عند ابن خلدون </a:t>
            </a:r>
          </a:p>
        </p:txBody>
      </p:sp>
      <p:sp>
        <p:nvSpPr>
          <p:cNvPr id="5" name="مخطط انسيابي: محطة طرفية 4">
            <a:extLst>
              <a:ext uri="{FF2B5EF4-FFF2-40B4-BE49-F238E27FC236}">
                <a16:creationId xmlns:a16="http://schemas.microsoft.com/office/drawing/2014/main" id="{DD549D91-5F52-61F6-D936-D72B82FEA2EF}"/>
              </a:ext>
            </a:extLst>
          </p:cNvPr>
          <p:cNvSpPr/>
          <p:nvPr/>
        </p:nvSpPr>
        <p:spPr>
          <a:xfrm flipH="1">
            <a:off x="8085534" y="1690687"/>
            <a:ext cx="3268266" cy="3220641"/>
          </a:xfrm>
          <a:prstGeom prst="flowChartTerminator">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الاكتساب من خلال الترعرع في البيئة </a:t>
            </a:r>
          </a:p>
        </p:txBody>
      </p:sp>
      <p:sp>
        <p:nvSpPr>
          <p:cNvPr id="6" name="مخطط انسيابي: محطة طرفية 5">
            <a:extLst>
              <a:ext uri="{FF2B5EF4-FFF2-40B4-BE49-F238E27FC236}">
                <a16:creationId xmlns:a16="http://schemas.microsoft.com/office/drawing/2014/main" id="{4F5B0335-0A1F-C477-166D-F6E9E3E036D1}"/>
              </a:ext>
            </a:extLst>
          </p:cNvPr>
          <p:cNvSpPr/>
          <p:nvPr/>
        </p:nvSpPr>
        <p:spPr>
          <a:xfrm>
            <a:off x="2071688" y="1690687"/>
            <a:ext cx="3709392" cy="3220641"/>
          </a:xfrm>
          <a:prstGeom prst="flowChartTerminator">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DZ" sz="3200" dirty="0">
                <a:solidFill>
                  <a:schemeClr val="accent2">
                    <a:lumMod val="50000"/>
                  </a:schemeClr>
                </a:solidFill>
              </a:rPr>
              <a:t>اكتساب من خلال الحفظ والفهم </a:t>
            </a:r>
          </a:p>
        </p:txBody>
      </p:sp>
    </p:spTree>
    <p:extLst>
      <p:ext uri="{BB962C8B-B14F-4D97-AF65-F5344CB8AC3E}">
        <p14:creationId xmlns:p14="http://schemas.microsoft.com/office/powerpoint/2010/main" val="12777543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16</Slides>
  <Notes>0</Notes>
  <HiddenSlides>0</HiddenSlide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نسق Office</vt:lpstr>
      <vt:lpstr>وزارة التعليم العالي والبحث العلمي  جامعة محمد لمين دباغين سطيف _2_  كلية الآداب واللغات  تخصص : لسانيات تطبيقية   الفوج : 1</vt:lpstr>
      <vt:lpstr>مقدمة:  اكتساب اللغة هي تلك العملية الساحرة التي يخوضها الانسان منذ لحظة ولادته،  حيث ينتقل من عالم الصمت الى عالم المعنى والكلمة.  تعد رحلة معقدة ومتعددة،  تتشابك فيها العوامل البيولوجية والنفسية والاجتماعية لتشكل تلك القدرة الفريدة التي تميز الانسان عن سائر الكائنات.</vt:lpstr>
      <vt:lpstr>         عبد الرحمان الحاج صالح:  عالم اللغوي جزائري ملقب" بأبو اللسانيات" والرائد في اللغة العربية،  أول الداعين الى تبني المنهج البنيوي، اهتدى الى مشروع الذخيرة اللغوية العربية عن طريق البرمجة الحاسوبية،  يعد مؤسس الدرس اللساني في الجامعة الجزائرية.  من مؤلفاته:   معجم علوم اللسان.  بحوث ودراسات في علوم اللسان.  الدماغ اللغوي عند العرب ومفهوم الفصاحة.  علم اللسان العربي وعلم اللسان العام.  فائز بجائزه الملك فيصل العالمية لعام 2010م/ 1431ه ، قسم اللغة العربية والأدب في موضوع الدراسات التي عنيت بالفكر النحوي عند العرب. توفي يوم الاحد 5 مارس 2017 بالعاصمة في الجزائر عن عمر يناهز 90 سنه بعد معاناه مع المرض.</vt:lpstr>
      <vt:lpstr>عرض تقديمي في PowerPoint</vt:lpstr>
      <vt:lpstr>1. تعريف اللغة: </vt:lpstr>
      <vt:lpstr>2. تعريف الاكتساب: </vt:lpstr>
      <vt:lpstr>3. تعريف الاكتساب اللغوي:  عملية تلقائية يقوم بها الطفل دون قصد منه، دون معرفة مسبقة بقواعد لغته وقوانينها، وان كان يملك القدرة الكامنة  التي تلازمه بلا وعي وتسمح له بأن يفهم وينتج عدد غير محدود من الجمل الجديدة.</vt:lpstr>
      <vt:lpstr>عرض تقديمي في PowerPoint</vt:lpstr>
      <vt:lpstr>5.الاكتساب اللغوي عند ابن خلدون </vt:lpstr>
      <vt:lpstr>عرض تقديمي في PowerPoint</vt:lpstr>
      <vt:lpstr>6. مراحل اكتساب اللغة عند عبد الرحمان حاج صالح </vt:lpstr>
      <vt:lpstr>عرض تقديمي في PowerPoint</vt:lpstr>
      <vt:lpstr>عرض تقديمي في PowerPoint</vt:lpstr>
      <vt:lpstr>خاتمة  _ الاكتساب عملية عفوية نظرية يقوم بها الطفل دون قصد او اختيار. _ الاكتساب اللغوي عند عبد الرحمن الحاج صالح يتمثل في مرحلتين مرحلة ما قبل اللغة تتضمن مرحلة الصراخ مناغاة، التقليد ،و المرحلة اللغوية او بداية الاصوات لغوية فيها مرحله الكلمة الواحدة ومرحله الكلام الحقيقي. _  تؤثر عده عوامل على الاكتساب اللغوي البيئة، الذكاء الصحة العائلة....</vt:lpstr>
      <vt:lpstr> بعض المصادر والمراجع:  1. ابن جني، الخصائص، تح: عبد الحميد هنداوي، دار الكتب المصرية، القاهرة، د.ط، ج1.  2.ابن خلدون ، المقدمة، تح: مجد عاصي، دار ومكتبة الهلال، بيروت، لبنان، ط1، 1986. 3. صالح الشماع، اللغة عند الطفل من الميلاد الى السادسة، دار المعارف، مصر، 1955.  4.عبد الرحمان الحاج صالح، بحوث ودراسات في علوم اللسان، موفيم النشر، د.ط، الجزائر، 2013.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Amine Chahin</dc:creator>
  <cp:lastModifiedBy>Amine Chahin</cp:lastModifiedBy>
  <cp:revision>9</cp:revision>
  <dcterms:created xsi:type="dcterms:W3CDTF">2024-11-07T12:51:32Z</dcterms:created>
  <dcterms:modified xsi:type="dcterms:W3CDTF">2024-11-10T13:12:13Z</dcterms:modified>
</cp:coreProperties>
</file>