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7" r:id="rId4"/>
    <p:sldId id="260" r:id="rId5"/>
    <p:sldId id="261" r:id="rId6"/>
    <p:sldId id="258"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4660"/>
  </p:normalViewPr>
  <p:slideViewPr>
    <p:cSldViewPr snapToGrid="0">
      <p:cViewPr varScale="1">
        <p:scale>
          <a:sx n="82" d="100"/>
          <a:sy n="82" d="100"/>
        </p:scale>
        <p:origin x="72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25T16:28:30.855"/>
    </inkml:context>
    <inkml:brush xml:id="br0">
      <inkml:brushProperty name="width" value="0.035" units="cm"/>
      <inkml:brushProperty name="height" value="0.035" units="cm"/>
    </inkml:brush>
  </inkml:definitions>
  <inkml:trace contextRef="#ctx0" brushRef="#br0">0 0 24575</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25T16:28:51.336"/>
    </inkml:context>
    <inkml:brush xml:id="br0">
      <inkml:brushProperty name="width" value="0.035" units="cm"/>
      <inkml:brushProperty name="height" value="0.035" units="cm"/>
    </inkml:brush>
  </inkml:definitions>
  <inkml:trace contextRef="#ctx0" brushRef="#br0">0 0 24575,'0'0'-8191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1769540"/>
            <a:ext cx="9440034" cy="1828801"/>
          </a:xfrm>
        </p:spPr>
        <p:txBody>
          <a:bodyPr anchor="b">
            <a:normAutofit/>
          </a:bodyPr>
          <a:lstStyle>
            <a:lvl1pPr algn="ctr">
              <a:defRPr sz="5400"/>
            </a:lvl1pPr>
          </a:lstStyle>
          <a:p>
            <a:r>
              <a:rPr lang="fr-FR"/>
              <a:t>Modifiez le style du titre</a:t>
            </a:r>
            <a:endParaRPr lang="en-US" dirty="0"/>
          </a:p>
        </p:txBody>
      </p:sp>
      <p:sp>
        <p:nvSpPr>
          <p:cNvPr id="3" name="Subtitle 2"/>
          <p:cNvSpPr>
            <a:spLocks noGrp="1"/>
          </p:cNvSpPr>
          <p:nvPr>
            <p:ph type="subTitle" idx="1"/>
          </p:nvPr>
        </p:nvSpPr>
        <p:spPr>
          <a:xfrm>
            <a:off x="1370693" y="3598339"/>
            <a:ext cx="9440034"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1FD2FA71-1A18-4976-940D-BE0CB940FB57}" type="datetimeFigureOut">
              <a:rPr lang="fr-FR" smtClean="0"/>
              <a:t>27/10/2024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2224EAA-321E-49D8-8916-C0F155B2D8F1}" type="slidenum">
              <a:rPr lang="fr-FR" smtClean="0"/>
              <a:t>‹N°›</a:t>
            </a:fld>
            <a:endParaRPr lang="fr-FR"/>
          </a:p>
        </p:txBody>
      </p:sp>
    </p:spTree>
    <p:extLst>
      <p:ext uri="{BB962C8B-B14F-4D97-AF65-F5344CB8AC3E}">
        <p14:creationId xmlns:p14="http://schemas.microsoft.com/office/powerpoint/2010/main" val="1791941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883" y="547807"/>
            <a:ext cx="10141799" cy="3816806"/>
          </a:xfrm>
          <a:prstGeom prst="rect">
            <a:avLst/>
          </a:prstGeom>
        </p:spPr>
      </p:pic>
      <p:sp>
        <p:nvSpPr>
          <p:cNvPr id="2" name="Title 1"/>
          <p:cNvSpPr>
            <a:spLocks noGrp="1"/>
          </p:cNvSpPr>
          <p:nvPr>
            <p:ph type="title"/>
          </p:nvPr>
        </p:nvSpPr>
        <p:spPr>
          <a:xfrm>
            <a:off x="913806" y="4565255"/>
            <a:ext cx="10355326" cy="543472"/>
          </a:xfrm>
        </p:spPr>
        <p:txBody>
          <a:bodyPr anchor="b">
            <a:normAutofit/>
          </a:bodyPr>
          <a:lstStyle>
            <a:lvl1pPr algn="ctr">
              <a:defRPr sz="2800"/>
            </a:lvl1pPr>
          </a:lstStyle>
          <a:p>
            <a:r>
              <a:rPr lang="fr-FR"/>
              <a:t>Modifiez le style du titre</a:t>
            </a:r>
            <a:endParaRPr lang="en-US" dirty="0"/>
          </a:p>
        </p:txBody>
      </p:sp>
      <p:sp>
        <p:nvSpPr>
          <p:cNvPr id="3" name="Picture Placeholder 2"/>
          <p:cNvSpPr>
            <a:spLocks noGrp="1" noChangeAspect="1"/>
          </p:cNvSpPr>
          <p:nvPr>
            <p:ph type="pic" idx="1"/>
          </p:nvPr>
        </p:nvSpPr>
        <p:spPr>
          <a:xfrm>
            <a:off x="1169349" y="695009"/>
            <a:ext cx="9845346"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913795" y="5108728"/>
            <a:ext cx="1035376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FD2FA71-1A18-4976-940D-BE0CB940FB57}" type="datetimeFigureOut">
              <a:rPr lang="fr-FR" smtClean="0"/>
              <a:t>27/10/2024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2224EAA-321E-49D8-8916-C0F155B2D8F1}" type="slidenum">
              <a:rPr lang="fr-FR" smtClean="0"/>
              <a:t>‹N°›</a:t>
            </a:fld>
            <a:endParaRPr lang="fr-FR"/>
          </a:p>
        </p:txBody>
      </p:sp>
    </p:spTree>
    <p:extLst>
      <p:ext uri="{BB962C8B-B14F-4D97-AF65-F5344CB8AC3E}">
        <p14:creationId xmlns:p14="http://schemas.microsoft.com/office/powerpoint/2010/main" val="677695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913795" y="608437"/>
            <a:ext cx="10353762" cy="3534344"/>
          </a:xfrm>
        </p:spPr>
        <p:txBody>
          <a:bodyPr anchor="ctr"/>
          <a:lstStyle>
            <a:lvl1pPr>
              <a:defRPr sz="3200"/>
            </a:lvl1pPr>
          </a:lstStyle>
          <a:p>
            <a:r>
              <a:rPr lang="fr-FR"/>
              <a:t>Modifiez le style du titre</a:t>
            </a:r>
            <a:endParaRPr lang="en-US" dirty="0"/>
          </a:p>
        </p:txBody>
      </p:sp>
      <p:sp>
        <p:nvSpPr>
          <p:cNvPr id="4" name="Text Placeholder 3"/>
          <p:cNvSpPr>
            <a:spLocks noGrp="1"/>
          </p:cNvSpPr>
          <p:nvPr>
            <p:ph type="body" sz="half" idx="2"/>
          </p:nvPr>
        </p:nvSpPr>
        <p:spPr>
          <a:xfrm>
            <a:off x="913794" y="4295180"/>
            <a:ext cx="10353763"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FD2FA71-1A18-4976-940D-BE0CB940FB57}" type="datetimeFigureOut">
              <a:rPr lang="fr-FR" smtClean="0"/>
              <a:t>27/10/2024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2224EAA-321E-49D8-8916-C0F155B2D8F1}" type="slidenum">
              <a:rPr lang="fr-FR" smtClean="0"/>
              <a:t>‹N°›</a:t>
            </a:fld>
            <a:endParaRPr lang="fr-FR"/>
          </a:p>
        </p:txBody>
      </p:sp>
    </p:spTree>
    <p:extLst>
      <p:ext uri="{BB962C8B-B14F-4D97-AF65-F5344CB8AC3E}">
        <p14:creationId xmlns:p14="http://schemas.microsoft.com/office/powerpoint/2010/main" val="21519170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fr-FR"/>
              <a:t>Modifiez le style du titre</a:t>
            </a:r>
            <a:endParaRPr lang="en-US" dirty="0"/>
          </a:p>
        </p:txBody>
      </p:sp>
      <p:sp>
        <p:nvSpPr>
          <p:cNvPr id="12" name="Text Placeholder 3"/>
          <p:cNvSpPr>
            <a:spLocks noGrp="1"/>
          </p:cNvSpPr>
          <p:nvPr>
            <p:ph type="body" sz="half" idx="13"/>
          </p:nvPr>
        </p:nvSpPr>
        <p:spPr>
          <a:xfrm>
            <a:off x="1720644" y="3610032"/>
            <a:ext cx="8752299"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4" name="Text Placeholder 3"/>
          <p:cNvSpPr>
            <a:spLocks noGrp="1"/>
          </p:cNvSpPr>
          <p:nvPr>
            <p:ph type="body" sz="half" idx="2"/>
          </p:nvPr>
        </p:nvSpPr>
        <p:spPr>
          <a:xfrm>
            <a:off x="913794" y="4304353"/>
            <a:ext cx="10353763"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FD2FA71-1A18-4976-940D-BE0CB940FB57}" type="datetimeFigureOut">
              <a:rPr lang="fr-FR" smtClean="0"/>
              <a:t>27/10/2024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2224EAA-321E-49D8-8916-C0F155B2D8F1}" type="slidenum">
              <a:rPr lang="fr-FR" smtClean="0"/>
              <a:t>‹N°›</a:t>
            </a:fld>
            <a:endParaRPr lang="fr-FR"/>
          </a:p>
        </p:txBody>
      </p:sp>
      <p:sp>
        <p:nvSpPr>
          <p:cNvPr id="11" name="TextBox 10"/>
          <p:cNvSpPr txBox="1"/>
          <p:nvPr/>
        </p:nvSpPr>
        <p:spPr>
          <a:xfrm>
            <a:off x="990600" y="88479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504716" y="29282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7997333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913794" y="2126942"/>
            <a:ext cx="10353763" cy="2511835"/>
          </a:xfrm>
        </p:spPr>
        <p:txBody>
          <a:bodyPr anchor="b"/>
          <a:lstStyle>
            <a:lvl1pPr>
              <a:defRPr sz="3200"/>
            </a:lvl1pPr>
          </a:lstStyle>
          <a:p>
            <a:r>
              <a:rPr lang="fr-FR"/>
              <a:t>Modifiez le style du titre</a:t>
            </a:r>
            <a:endParaRPr lang="en-US" dirty="0"/>
          </a:p>
        </p:txBody>
      </p:sp>
      <p:sp>
        <p:nvSpPr>
          <p:cNvPr id="4" name="Text Placeholder 3"/>
          <p:cNvSpPr>
            <a:spLocks noGrp="1"/>
          </p:cNvSpPr>
          <p:nvPr>
            <p:ph type="body" sz="half" idx="2"/>
          </p:nvPr>
        </p:nvSpPr>
        <p:spPr>
          <a:xfrm>
            <a:off x="913784" y="4650556"/>
            <a:ext cx="1035219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FD2FA71-1A18-4976-940D-BE0CB940FB57}" type="datetimeFigureOut">
              <a:rPr lang="fr-FR" smtClean="0"/>
              <a:t>27/10/2024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2224EAA-321E-49D8-8916-C0F155B2D8F1}" type="slidenum">
              <a:rPr lang="fr-FR" smtClean="0"/>
              <a:t>‹N°›</a:t>
            </a:fld>
            <a:endParaRPr lang="fr-FR"/>
          </a:p>
        </p:txBody>
      </p:sp>
    </p:spTree>
    <p:extLst>
      <p:ext uri="{BB962C8B-B14F-4D97-AF65-F5344CB8AC3E}">
        <p14:creationId xmlns:p14="http://schemas.microsoft.com/office/powerpoint/2010/main" val="28677429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913795" y="609600"/>
            <a:ext cx="10353762" cy="970450"/>
          </a:xfrm>
        </p:spPr>
        <p:txBody>
          <a:bodyPr/>
          <a:lstStyle/>
          <a:p>
            <a:r>
              <a:rPr lang="fr-FR"/>
              <a:t>Modifiez le style du titre</a:t>
            </a:r>
            <a:endParaRPr lang="en-US" dirty="0"/>
          </a:p>
        </p:txBody>
      </p:sp>
      <p:sp>
        <p:nvSpPr>
          <p:cNvPr id="7" name="Text Placeholder 2"/>
          <p:cNvSpPr>
            <a:spLocks noGrp="1"/>
          </p:cNvSpPr>
          <p:nvPr>
            <p:ph type="body" idx="1"/>
          </p:nvPr>
        </p:nvSpPr>
        <p:spPr>
          <a:xfrm>
            <a:off x="913795"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8" name="Text Placeholder 3"/>
          <p:cNvSpPr>
            <a:spLocks noGrp="1"/>
          </p:cNvSpPr>
          <p:nvPr>
            <p:ph type="body" sz="half" idx="15"/>
          </p:nvPr>
        </p:nvSpPr>
        <p:spPr>
          <a:xfrm>
            <a:off x="91379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9" name="Text Placeholder 4"/>
          <p:cNvSpPr>
            <a:spLocks noGrp="1"/>
          </p:cNvSpPr>
          <p:nvPr>
            <p:ph type="body" sz="quarter" idx="3"/>
          </p:nvPr>
        </p:nvSpPr>
        <p:spPr>
          <a:xfrm>
            <a:off x="4446711"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0" name="Text Placeholder 3"/>
          <p:cNvSpPr>
            <a:spLocks noGrp="1"/>
          </p:cNvSpPr>
          <p:nvPr>
            <p:ph type="body" sz="half" idx="16"/>
          </p:nvPr>
        </p:nvSpPr>
        <p:spPr>
          <a:xfrm>
            <a:off x="444143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1" name="Text Placeholder 4"/>
          <p:cNvSpPr>
            <a:spLocks noGrp="1"/>
          </p:cNvSpPr>
          <p:nvPr>
            <p:ph type="body" sz="quarter" idx="13"/>
          </p:nvPr>
        </p:nvSpPr>
        <p:spPr>
          <a:xfrm>
            <a:off x="7966572"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2" name="Text Placeholder 3"/>
          <p:cNvSpPr>
            <a:spLocks noGrp="1"/>
          </p:cNvSpPr>
          <p:nvPr>
            <p:ph type="body" sz="half" idx="17"/>
          </p:nvPr>
        </p:nvSpPr>
        <p:spPr>
          <a:xfrm>
            <a:off x="7966572"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1FD2FA71-1A18-4976-940D-BE0CB940FB57}" type="datetimeFigureOut">
              <a:rPr lang="fr-FR" smtClean="0"/>
              <a:t>27/10/2024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2224EAA-321E-49D8-8916-C0F155B2D8F1}" type="slidenum">
              <a:rPr lang="fr-FR" smtClean="0"/>
              <a:t>‹N°›</a:t>
            </a:fld>
            <a:endParaRPr lang="fr-FR"/>
          </a:p>
        </p:txBody>
      </p:sp>
    </p:spTree>
    <p:extLst>
      <p:ext uri="{BB962C8B-B14F-4D97-AF65-F5344CB8AC3E}">
        <p14:creationId xmlns:p14="http://schemas.microsoft.com/office/powerpoint/2010/main" val="35204947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962" y="1818214"/>
            <a:ext cx="3339972"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800" y="1818214"/>
            <a:ext cx="3339972"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6051" y="1818214"/>
            <a:ext cx="3339972" cy="1847851"/>
          </a:xfrm>
          <a:prstGeom prst="rect">
            <a:avLst/>
          </a:prstGeom>
        </p:spPr>
      </p:pic>
      <p:sp>
        <p:nvSpPr>
          <p:cNvPr id="30" name="Title 1"/>
          <p:cNvSpPr>
            <a:spLocks noGrp="1"/>
          </p:cNvSpPr>
          <p:nvPr>
            <p:ph type="title"/>
          </p:nvPr>
        </p:nvSpPr>
        <p:spPr>
          <a:xfrm>
            <a:off x="913794" y="609600"/>
            <a:ext cx="10353763" cy="970450"/>
          </a:xfrm>
        </p:spPr>
        <p:txBody>
          <a:bodyPr/>
          <a:lstStyle/>
          <a:p>
            <a:r>
              <a:rPr lang="fr-FR"/>
              <a:t>Modifiez le style du titre</a:t>
            </a:r>
            <a:endParaRPr lang="en-US" dirty="0"/>
          </a:p>
        </p:txBody>
      </p:sp>
      <p:sp>
        <p:nvSpPr>
          <p:cNvPr id="19" name="Text Placeholder 2"/>
          <p:cNvSpPr>
            <a:spLocks noGrp="1"/>
          </p:cNvSpPr>
          <p:nvPr>
            <p:ph type="body" idx="1"/>
          </p:nvPr>
        </p:nvSpPr>
        <p:spPr>
          <a:xfrm>
            <a:off x="913795"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Picture Placeholder 2"/>
          <p:cNvSpPr>
            <a:spLocks noGrp="1" noChangeAspect="1"/>
          </p:cNvSpPr>
          <p:nvPr>
            <p:ph type="pic" idx="15"/>
          </p:nvPr>
        </p:nvSpPr>
        <p:spPr>
          <a:xfrm>
            <a:off x="1018102" y="1938918"/>
            <a:ext cx="3092368"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1" name="Text Placeholder 3"/>
          <p:cNvSpPr>
            <a:spLocks noGrp="1"/>
          </p:cNvSpPr>
          <p:nvPr>
            <p:ph type="body" sz="half" idx="18"/>
          </p:nvPr>
        </p:nvSpPr>
        <p:spPr>
          <a:xfrm>
            <a:off x="913795" y="4480368"/>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2" name="Text Placeholder 4"/>
          <p:cNvSpPr>
            <a:spLocks noGrp="1"/>
          </p:cNvSpPr>
          <p:nvPr>
            <p:ph type="body" sz="quarter" idx="3"/>
          </p:nvPr>
        </p:nvSpPr>
        <p:spPr>
          <a:xfrm>
            <a:off x="4442788"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3" name="Picture Placeholder 2"/>
          <p:cNvSpPr>
            <a:spLocks noGrp="1" noChangeAspect="1"/>
          </p:cNvSpPr>
          <p:nvPr>
            <p:ph type="pic" idx="21"/>
          </p:nvPr>
        </p:nvSpPr>
        <p:spPr>
          <a:xfrm>
            <a:off x="4545743" y="1939094"/>
            <a:ext cx="3092368"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19"/>
          </p:nvPr>
        </p:nvSpPr>
        <p:spPr>
          <a:xfrm>
            <a:off x="4441435" y="4480367"/>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5" name="Text Placeholder 4"/>
          <p:cNvSpPr>
            <a:spLocks noGrp="1"/>
          </p:cNvSpPr>
          <p:nvPr>
            <p:ph type="body" sz="quarter" idx="13"/>
          </p:nvPr>
        </p:nvSpPr>
        <p:spPr>
          <a:xfrm>
            <a:off x="7966697"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6" name="Picture Placeholder 2"/>
          <p:cNvSpPr>
            <a:spLocks noGrp="1" noChangeAspect="1"/>
          </p:cNvSpPr>
          <p:nvPr>
            <p:ph type="pic" idx="22"/>
          </p:nvPr>
        </p:nvSpPr>
        <p:spPr>
          <a:xfrm>
            <a:off x="8075698" y="1934432"/>
            <a:ext cx="3092368"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7" name="Text Placeholder 3"/>
          <p:cNvSpPr>
            <a:spLocks noGrp="1"/>
          </p:cNvSpPr>
          <p:nvPr>
            <p:ph type="body" sz="half" idx="20"/>
          </p:nvPr>
        </p:nvSpPr>
        <p:spPr>
          <a:xfrm>
            <a:off x="7966572" y="4480365"/>
            <a:ext cx="3300984"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1FD2FA71-1A18-4976-940D-BE0CB940FB57}" type="datetimeFigureOut">
              <a:rPr lang="fr-FR" smtClean="0"/>
              <a:t>27/10/2024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2224EAA-321E-49D8-8916-C0F155B2D8F1}" type="slidenum">
              <a:rPr lang="fr-FR" smtClean="0"/>
              <a:t>‹N°›</a:t>
            </a:fld>
            <a:endParaRPr lang="fr-FR"/>
          </a:p>
        </p:txBody>
      </p:sp>
    </p:spTree>
    <p:extLst>
      <p:ext uri="{BB962C8B-B14F-4D97-AF65-F5344CB8AC3E}">
        <p14:creationId xmlns:p14="http://schemas.microsoft.com/office/powerpoint/2010/main" val="1047707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FD2FA71-1A18-4976-940D-BE0CB940FB57}" type="datetimeFigureOut">
              <a:rPr lang="fr-FR" smtClean="0"/>
              <a:t>27/10/2024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2224EAA-321E-49D8-8916-C0F155B2D8F1}" type="slidenum">
              <a:rPr lang="fr-FR" smtClean="0"/>
              <a:t>‹N°›</a:t>
            </a:fld>
            <a:endParaRPr lang="fr-FR"/>
          </a:p>
        </p:txBody>
      </p:sp>
    </p:spTree>
    <p:extLst>
      <p:ext uri="{BB962C8B-B14F-4D97-AF65-F5344CB8AC3E}">
        <p14:creationId xmlns:p14="http://schemas.microsoft.com/office/powerpoint/2010/main" val="14270232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3068" y="609599"/>
            <a:ext cx="2284487" cy="5181601"/>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913796" y="609599"/>
            <a:ext cx="7916872" cy="5181601"/>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FD2FA71-1A18-4976-940D-BE0CB940FB57}" type="datetimeFigureOut">
              <a:rPr lang="fr-FR" smtClean="0"/>
              <a:t>27/10/2024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2224EAA-321E-49D8-8916-C0F155B2D8F1}" type="slidenum">
              <a:rPr lang="fr-FR" smtClean="0"/>
              <a:t>‹N°›</a:t>
            </a:fld>
            <a:endParaRPr lang="fr-FR"/>
          </a:p>
        </p:txBody>
      </p:sp>
    </p:spTree>
    <p:extLst>
      <p:ext uri="{BB962C8B-B14F-4D97-AF65-F5344CB8AC3E}">
        <p14:creationId xmlns:p14="http://schemas.microsoft.com/office/powerpoint/2010/main" val="1388571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FD2FA71-1A18-4976-940D-BE0CB940FB57}" type="datetimeFigureOut">
              <a:rPr lang="fr-FR" smtClean="0"/>
              <a:t>27/10/2024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2224EAA-321E-49D8-8916-C0F155B2D8F1}" type="slidenum">
              <a:rPr lang="fr-FR" smtClean="0"/>
              <a:t>‹N°›</a:t>
            </a:fld>
            <a:endParaRPr lang="fr-FR"/>
          </a:p>
        </p:txBody>
      </p:sp>
    </p:spTree>
    <p:extLst>
      <p:ext uri="{BB962C8B-B14F-4D97-AF65-F5344CB8AC3E}">
        <p14:creationId xmlns:p14="http://schemas.microsoft.com/office/powerpoint/2010/main" val="3044950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295401" y="1761067"/>
            <a:ext cx="9590550" cy="1828813"/>
          </a:xfrm>
        </p:spPr>
        <p:txBody>
          <a:bodyPr anchor="b"/>
          <a:lstStyle>
            <a:lvl1pPr algn="ctr">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295401" y="3589879"/>
            <a:ext cx="9590550"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FD2FA71-1A18-4976-940D-BE0CB940FB57}" type="datetimeFigureOut">
              <a:rPr lang="fr-FR" smtClean="0"/>
              <a:t>27/10/2024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2224EAA-321E-49D8-8916-C0F155B2D8F1}" type="slidenum">
              <a:rPr lang="fr-FR" smtClean="0"/>
              <a:t>‹N°›</a:t>
            </a:fld>
            <a:endParaRPr lang="fr-FR"/>
          </a:p>
        </p:txBody>
      </p:sp>
    </p:spTree>
    <p:extLst>
      <p:ext uri="{BB962C8B-B14F-4D97-AF65-F5344CB8AC3E}">
        <p14:creationId xmlns:p14="http://schemas.microsoft.com/office/powerpoint/2010/main" val="3865068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913795" y="1732449"/>
            <a:ext cx="5060497" cy="4058750"/>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02892" y="1732449"/>
            <a:ext cx="5064665" cy="4058751"/>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FD2FA71-1A18-4976-940D-BE0CB940FB57}" type="datetimeFigureOut">
              <a:rPr lang="fr-FR" smtClean="0"/>
              <a:t>27/10/2024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2224EAA-321E-49D8-8916-C0F155B2D8F1}" type="slidenum">
              <a:rPr lang="fr-FR" smtClean="0"/>
              <a:t>‹N°›</a:t>
            </a:fld>
            <a:endParaRPr lang="fr-FR"/>
          </a:p>
        </p:txBody>
      </p:sp>
    </p:spTree>
    <p:extLst>
      <p:ext uri="{BB962C8B-B14F-4D97-AF65-F5344CB8AC3E}">
        <p14:creationId xmlns:p14="http://schemas.microsoft.com/office/powerpoint/2010/main" val="2295803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95" y="1734506"/>
            <a:ext cx="5089072"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485" y="1734506"/>
            <a:ext cx="5089072" cy="4148769"/>
          </a:xfrm>
          <a:prstGeom prst="rect">
            <a:avLst/>
          </a:prstGeom>
        </p:spPr>
      </p:pic>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005872" y="1835254"/>
            <a:ext cx="4876344"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005872" y="2380137"/>
            <a:ext cx="4876344" cy="3411063"/>
          </a:xfrm>
        </p:spPr>
        <p:txBody>
          <a:bodyPr anchor="t">
            <a:normAutofit/>
          </a:bodyPr>
          <a:lstStyle>
            <a:lvl1pPr>
              <a:defRPr sz="1800"/>
            </a:lvl1pPr>
            <a:lvl2pPr>
              <a:defRPr sz="1600"/>
            </a:lvl2pPr>
            <a:lvl3pPr>
              <a:defRPr sz="1400"/>
            </a:lvl3pPr>
            <a:lvl4pPr>
              <a:defRPr sz="1200"/>
            </a:lvl4pPr>
            <a:lvl5pPr>
              <a:defRPr sz="1200"/>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94967" y="1835254"/>
            <a:ext cx="4895330"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94967" y="2380137"/>
            <a:ext cx="4895330" cy="3411063"/>
          </a:xfrm>
        </p:spPr>
        <p:txBody>
          <a:bodyPr anchor="t">
            <a:normAutofit/>
          </a:bodyPr>
          <a:lstStyle>
            <a:lvl1pPr>
              <a:defRPr sz="1800"/>
            </a:lvl1pPr>
            <a:lvl2pPr>
              <a:defRPr sz="1600"/>
            </a:lvl2pPr>
            <a:lvl3pPr>
              <a:defRPr sz="1400"/>
            </a:lvl3pPr>
            <a:lvl4pPr>
              <a:defRPr sz="1200"/>
            </a:lvl4pPr>
            <a:lvl5pPr>
              <a:defRPr sz="1200"/>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FD2FA71-1A18-4976-940D-BE0CB940FB57}" type="datetimeFigureOut">
              <a:rPr lang="fr-FR" smtClean="0"/>
              <a:t>27/10/2024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2224EAA-321E-49D8-8916-C0F155B2D8F1}" type="slidenum">
              <a:rPr lang="fr-FR" smtClean="0"/>
              <a:t>‹N°›</a:t>
            </a:fld>
            <a:endParaRPr lang="fr-FR"/>
          </a:p>
        </p:txBody>
      </p:sp>
    </p:spTree>
    <p:extLst>
      <p:ext uri="{BB962C8B-B14F-4D97-AF65-F5344CB8AC3E}">
        <p14:creationId xmlns:p14="http://schemas.microsoft.com/office/powerpoint/2010/main" val="231670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1FD2FA71-1A18-4976-940D-BE0CB940FB57}" type="datetimeFigureOut">
              <a:rPr lang="fr-FR" smtClean="0"/>
              <a:t>27/10/2024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2224EAA-321E-49D8-8916-C0F155B2D8F1}" type="slidenum">
              <a:rPr lang="fr-FR" smtClean="0"/>
              <a:t>‹N°›</a:t>
            </a:fld>
            <a:endParaRPr lang="fr-FR"/>
          </a:p>
        </p:txBody>
      </p:sp>
    </p:spTree>
    <p:extLst>
      <p:ext uri="{BB962C8B-B14F-4D97-AF65-F5344CB8AC3E}">
        <p14:creationId xmlns:p14="http://schemas.microsoft.com/office/powerpoint/2010/main" val="3219097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D2FA71-1A18-4976-940D-BE0CB940FB57}" type="datetimeFigureOut">
              <a:rPr lang="fr-FR" smtClean="0"/>
              <a:t>27/10/2024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2224EAA-321E-49D8-8916-C0F155B2D8F1}" type="slidenum">
              <a:rPr lang="fr-FR" smtClean="0"/>
              <a:t>‹N°›</a:t>
            </a:fld>
            <a:endParaRPr lang="fr-FR"/>
          </a:p>
        </p:txBody>
      </p:sp>
    </p:spTree>
    <p:extLst>
      <p:ext uri="{BB962C8B-B14F-4D97-AF65-F5344CB8AC3E}">
        <p14:creationId xmlns:p14="http://schemas.microsoft.com/office/powerpoint/2010/main" val="1740471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3706889" cy="1821918"/>
          </a:xfrm>
        </p:spPr>
        <p:txBody>
          <a:bodyPr anchor="b">
            <a:normAutofit/>
          </a:bodyPr>
          <a:lstStyle>
            <a:lvl1pPr algn="ctr">
              <a:defRPr sz="2400" b="0"/>
            </a:lvl1pPr>
          </a:lstStyle>
          <a:p>
            <a:r>
              <a:rPr lang="fr-FR"/>
              <a:t>Modifiez le style du titre</a:t>
            </a:r>
            <a:endParaRPr lang="en-US" dirty="0"/>
          </a:p>
        </p:txBody>
      </p:sp>
      <p:sp>
        <p:nvSpPr>
          <p:cNvPr id="3" name="Content Placeholder 2"/>
          <p:cNvSpPr>
            <a:spLocks noGrp="1"/>
          </p:cNvSpPr>
          <p:nvPr>
            <p:ph idx="1"/>
          </p:nvPr>
        </p:nvSpPr>
        <p:spPr>
          <a:xfrm>
            <a:off x="4855633" y="609600"/>
            <a:ext cx="6411924" cy="518160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913795" y="2431518"/>
            <a:ext cx="3706889"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FD2FA71-1A18-4976-940D-BE0CB940FB57}" type="datetimeFigureOut">
              <a:rPr lang="fr-FR" smtClean="0"/>
              <a:t>27/10/2024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2224EAA-321E-49D8-8916-C0F155B2D8F1}" type="slidenum">
              <a:rPr lang="fr-FR" smtClean="0"/>
              <a:t>‹N°›</a:t>
            </a:fld>
            <a:endParaRPr lang="fr-FR"/>
          </a:p>
        </p:txBody>
      </p:sp>
    </p:spTree>
    <p:extLst>
      <p:ext uri="{BB962C8B-B14F-4D97-AF65-F5344CB8AC3E}">
        <p14:creationId xmlns:p14="http://schemas.microsoft.com/office/powerpoint/2010/main" val="1497010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3665" y="609600"/>
            <a:ext cx="3584166" cy="5204832"/>
          </a:xfrm>
          <a:prstGeom prst="rect">
            <a:avLst/>
          </a:prstGeom>
        </p:spPr>
      </p:pic>
      <p:sp>
        <p:nvSpPr>
          <p:cNvPr id="2" name="Title 1"/>
          <p:cNvSpPr>
            <a:spLocks noGrp="1"/>
          </p:cNvSpPr>
          <p:nvPr>
            <p:ph type="title"/>
          </p:nvPr>
        </p:nvSpPr>
        <p:spPr>
          <a:xfrm>
            <a:off x="913795" y="609923"/>
            <a:ext cx="5934949" cy="1829338"/>
          </a:xfrm>
        </p:spPr>
        <p:txBody>
          <a:bodyPr anchor="b">
            <a:noAutofit/>
          </a:bodyPr>
          <a:lstStyle>
            <a:lvl1pPr algn="ctr">
              <a:defRPr sz="3200" b="0"/>
            </a:lvl1pPr>
          </a:lstStyle>
          <a:p>
            <a:r>
              <a:rPr lang="fr-FR"/>
              <a:t>Modifiez le style du titre</a:t>
            </a:r>
            <a:endParaRPr lang="en-US" dirty="0"/>
          </a:p>
        </p:txBody>
      </p:sp>
      <p:sp>
        <p:nvSpPr>
          <p:cNvPr id="3" name="Picture Placeholder 2"/>
          <p:cNvSpPr>
            <a:spLocks noGrp="1" noChangeAspect="1"/>
          </p:cNvSpPr>
          <p:nvPr>
            <p:ph type="pic" idx="1"/>
          </p:nvPr>
        </p:nvSpPr>
        <p:spPr>
          <a:xfrm>
            <a:off x="7442551" y="763702"/>
            <a:ext cx="3275751"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913795" y="2439261"/>
            <a:ext cx="5934949"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FD2FA71-1A18-4976-940D-BE0CB940FB57}" type="datetimeFigureOut">
              <a:rPr lang="fr-FR" smtClean="0"/>
              <a:t>27/10/2024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2224EAA-321E-49D8-8916-C0F155B2D8F1}" type="slidenum">
              <a:rPr lang="fr-FR" smtClean="0"/>
              <a:t>‹N°›</a:t>
            </a:fld>
            <a:endParaRPr lang="fr-FR"/>
          </a:p>
        </p:txBody>
      </p:sp>
    </p:spTree>
    <p:extLst>
      <p:ext uri="{BB962C8B-B14F-4D97-AF65-F5344CB8AC3E}">
        <p14:creationId xmlns:p14="http://schemas.microsoft.com/office/powerpoint/2010/main" val="337408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913795" y="1732449"/>
            <a:ext cx="1035376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1FD2FA71-1A18-4976-940D-BE0CB940FB57}" type="datetimeFigureOut">
              <a:rPr lang="fr-FR" smtClean="0"/>
              <a:t>27/10/2024</a:t>
            </a:fld>
            <a:endParaRPr lang="fr-FR"/>
          </a:p>
        </p:txBody>
      </p:sp>
      <p:sp>
        <p:nvSpPr>
          <p:cNvPr id="5" name="Footer Placeholder 4"/>
          <p:cNvSpPr>
            <a:spLocks noGrp="1"/>
          </p:cNvSpPr>
          <p:nvPr>
            <p:ph type="ftr" sz="quarter" idx="3"/>
          </p:nvPr>
        </p:nvSpPr>
        <p:spPr>
          <a:xfrm>
            <a:off x="913795" y="5883275"/>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fr-FR"/>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D2224EAA-321E-49D8-8916-C0F155B2D8F1}" type="slidenum">
              <a:rPr lang="fr-FR" smtClean="0"/>
              <a:t>‹N°›</a:t>
            </a:fld>
            <a:endParaRPr lang="fr-FR"/>
          </a:p>
        </p:txBody>
      </p:sp>
    </p:spTree>
    <p:extLst>
      <p:ext uri="{BB962C8B-B14F-4D97-AF65-F5344CB8AC3E}">
        <p14:creationId xmlns:p14="http://schemas.microsoft.com/office/powerpoint/2010/main" val="290056477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ustomXml" Target="../ink/ink1.xml"/><Relationship Id="rId1" Type="http://schemas.openxmlformats.org/officeDocument/2006/relationships/slideLayout" Target="../slideLayouts/slideLayout1.xml"/><Relationship Id="rId4" Type="http://schemas.openxmlformats.org/officeDocument/2006/relationships/customXml" Target="../ink/ink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CC3B28-6773-EF7F-C995-336965B454FD}"/>
              </a:ext>
            </a:extLst>
          </p:cNvPr>
          <p:cNvSpPr>
            <a:spLocks noGrp="1"/>
          </p:cNvSpPr>
          <p:nvPr>
            <p:ph type="ctrTitle"/>
          </p:nvPr>
        </p:nvSpPr>
        <p:spPr/>
        <p:txBody>
          <a:bodyPr/>
          <a:lstStyle/>
          <a:p>
            <a:r>
              <a:rPr lang="ar-DZ" dirty="0">
                <a:cs typeface="Simple Indust Outline" panose="02010400000000000000" pitchFamily="2" charset="-78"/>
              </a:rPr>
              <a:t>قضايا اللسانيات النفسية لدوغلاس براون</a:t>
            </a:r>
            <a:endParaRPr lang="fr-FR" dirty="0">
              <a:cs typeface="Simple Indust Outline" panose="02010400000000000000" pitchFamily="2" charset="-78"/>
            </a:endParaRPr>
          </a:p>
        </p:txBody>
      </p:sp>
      <p:sp>
        <p:nvSpPr>
          <p:cNvPr id="3" name="Sous-titre 2">
            <a:extLst>
              <a:ext uri="{FF2B5EF4-FFF2-40B4-BE49-F238E27FC236}">
                <a16:creationId xmlns:a16="http://schemas.microsoft.com/office/drawing/2014/main" id="{C79B1E99-F659-4004-BC78-E3A431E9D3C0}"/>
              </a:ext>
            </a:extLst>
          </p:cNvPr>
          <p:cNvSpPr>
            <a:spLocks noGrp="1"/>
          </p:cNvSpPr>
          <p:nvPr>
            <p:ph type="subTitle" idx="1"/>
          </p:nvPr>
        </p:nvSpPr>
        <p:spPr>
          <a:xfrm>
            <a:off x="1370693" y="3598339"/>
            <a:ext cx="9440034" cy="2116301"/>
          </a:xfrm>
        </p:spPr>
        <p:txBody>
          <a:bodyPr>
            <a:normAutofit/>
          </a:bodyPr>
          <a:lstStyle/>
          <a:p>
            <a:endParaRPr lang="ar-DZ" sz="3600" dirty="0">
              <a:cs typeface="Akhbar MT" pitchFamily="2" charset="-78"/>
            </a:endParaRPr>
          </a:p>
          <a:p>
            <a:pPr algn="r" rtl="1"/>
            <a:r>
              <a:rPr lang="ar-DZ" sz="2400" dirty="0">
                <a:latin typeface="Arial" panose="020B0604020202020204" pitchFamily="34" charset="0"/>
                <a:cs typeface="Arial" panose="020B0604020202020204" pitchFamily="34" charset="0"/>
              </a:rPr>
              <a:t>أعضاء الفوج</a:t>
            </a:r>
            <a:r>
              <a:rPr lang="fr-FR" sz="2400" dirty="0">
                <a:latin typeface="Arial" panose="020B0604020202020204" pitchFamily="34" charset="0"/>
                <a:cs typeface="Arial" panose="020B0604020202020204" pitchFamily="34" charset="0"/>
              </a:rPr>
              <a:t>  :</a:t>
            </a:r>
            <a:r>
              <a:rPr lang="ar-DZ" sz="2400" dirty="0">
                <a:latin typeface="Arial" panose="020B0604020202020204" pitchFamily="34" charset="0"/>
                <a:cs typeface="Arial" panose="020B0604020202020204" pitchFamily="34" charset="0"/>
              </a:rPr>
              <a:t>بوستة أيوب      </a:t>
            </a:r>
          </a:p>
          <a:p>
            <a:pPr algn="r" rtl="1"/>
            <a:r>
              <a:rPr lang="ar-DZ" sz="2400" dirty="0">
                <a:latin typeface="Arial" panose="020B0604020202020204" pitchFamily="34" charset="0"/>
                <a:cs typeface="Arial" panose="020B0604020202020204" pitchFamily="34" charset="0"/>
              </a:rPr>
              <a:t>                  </a:t>
            </a:r>
            <a:r>
              <a:rPr kumimoji="0" lang="ar-DZ" sz="1400" b="0" i="0" u="none" strike="noStrike" kern="1200" cap="none" spc="0" normalizeH="0" baseline="0" noProof="0" dirty="0">
                <a:ln>
                  <a:solidFill>
                    <a:prstClr val="black">
                      <a:lumMod val="75000"/>
                      <a:lumOff val="25000"/>
                      <a:alpha val="10000"/>
                    </a:prstClr>
                  </a:solidFill>
                </a:ln>
                <a:solidFill>
                  <a:prstClr val="white"/>
                </a:solidFill>
                <a:effectLst>
                  <a:outerShdw blurRad="9525" dist="25400" dir="14640000" algn="tl" rotWithShape="0">
                    <a:prstClr val="black">
                      <a:alpha val="30000"/>
                    </a:prstClr>
                  </a:outerShdw>
                </a:effectLst>
                <a:uLnTx/>
                <a:uFillTx/>
                <a:latin typeface="Arial" panose="020B0604020202020204" pitchFamily="34" charset="0"/>
                <a:ea typeface="+mn-ea"/>
                <a:cs typeface="Arial" panose="020B0604020202020204" pitchFamily="34" charset="0"/>
              </a:rPr>
              <a:t> </a:t>
            </a:r>
            <a:r>
              <a:rPr kumimoji="0" lang="ar-DZ" sz="2400" b="0" i="0" u="none" strike="noStrike" kern="1200" cap="none" spc="0" normalizeH="0" baseline="0" noProof="0" dirty="0">
                <a:ln>
                  <a:solidFill>
                    <a:prstClr val="black">
                      <a:lumMod val="75000"/>
                      <a:lumOff val="25000"/>
                      <a:alpha val="10000"/>
                    </a:prstClr>
                  </a:solidFill>
                </a:ln>
                <a:solidFill>
                  <a:prstClr val="white"/>
                </a:solidFill>
                <a:effectLst>
                  <a:outerShdw blurRad="9525" dist="25400" dir="14640000" algn="tl" rotWithShape="0">
                    <a:prstClr val="black">
                      <a:alpha val="30000"/>
                    </a:prstClr>
                  </a:outerShdw>
                </a:effectLst>
                <a:uLnTx/>
                <a:uFillTx/>
                <a:latin typeface="Arial" panose="020B0604020202020204" pitchFamily="34" charset="0"/>
                <a:ea typeface="+mn-ea"/>
                <a:cs typeface="Arial" panose="020B0604020202020204" pitchFamily="34" charset="0"/>
              </a:rPr>
              <a:t>جطوي نبيل </a:t>
            </a:r>
            <a:r>
              <a:rPr lang="ar-DZ" sz="2400" dirty="0">
                <a:latin typeface="Arial" panose="020B0604020202020204" pitchFamily="34" charset="0"/>
                <a:cs typeface="Arial" panose="020B0604020202020204" pitchFamily="34" charset="0"/>
              </a:rPr>
              <a:t>                                       تحت اشراف  الأستاذة </a:t>
            </a:r>
            <a:r>
              <a:rPr lang="fr-FR" sz="2400" dirty="0">
                <a:latin typeface="Arial" panose="020B0604020202020204" pitchFamily="34" charset="0"/>
                <a:cs typeface="Arial" panose="020B0604020202020204" pitchFamily="34" charset="0"/>
              </a:rPr>
              <a:t>:</a:t>
            </a:r>
            <a:r>
              <a:rPr lang="ar-DZ" sz="2400" dirty="0">
                <a:latin typeface="Arial" panose="020B0604020202020204" pitchFamily="34" charset="0"/>
                <a:cs typeface="Arial" panose="020B0604020202020204" pitchFamily="34" charset="0"/>
              </a:rPr>
              <a:t> مصباح</a:t>
            </a:r>
          </a:p>
        </p:txBody>
      </p:sp>
      <mc:AlternateContent xmlns:mc="http://schemas.openxmlformats.org/markup-compatibility/2006" xmlns:p14="http://schemas.microsoft.com/office/powerpoint/2010/main">
        <mc:Choice Requires="p14">
          <p:contentPart p14:bwMode="auto" r:id="rId2">
            <p14:nvContentPartPr>
              <p14:cNvPr id="4" name="Encre 3">
                <a:extLst>
                  <a:ext uri="{FF2B5EF4-FFF2-40B4-BE49-F238E27FC236}">
                    <a16:creationId xmlns:a16="http://schemas.microsoft.com/office/drawing/2014/main" id="{C36067F4-103A-BC85-1855-FB50CC3A9146}"/>
                  </a:ext>
                </a:extLst>
              </p14:cNvPr>
              <p14:cNvContentPartPr/>
              <p14:nvPr/>
            </p14:nvContentPartPr>
            <p14:xfrm>
              <a:off x="1203840" y="624600"/>
              <a:ext cx="360" cy="360"/>
            </p14:xfrm>
          </p:contentPart>
        </mc:Choice>
        <mc:Fallback xmlns="">
          <p:pic>
            <p:nvPicPr>
              <p:cNvPr id="4" name="Encre 3">
                <a:extLst>
                  <a:ext uri="{FF2B5EF4-FFF2-40B4-BE49-F238E27FC236}">
                    <a16:creationId xmlns:a16="http://schemas.microsoft.com/office/drawing/2014/main" id="{C36067F4-103A-BC85-1855-FB50CC3A9146}"/>
                  </a:ext>
                </a:extLst>
              </p:cNvPr>
              <p:cNvPicPr/>
              <p:nvPr/>
            </p:nvPicPr>
            <p:blipFill>
              <a:blip r:embed="rId3"/>
              <a:stretch>
                <a:fillRect/>
              </a:stretch>
            </p:blipFill>
            <p:spPr>
              <a:xfrm>
                <a:off x="1197360" y="618480"/>
                <a:ext cx="12600" cy="126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5" name="Encre 4">
                <a:extLst>
                  <a:ext uri="{FF2B5EF4-FFF2-40B4-BE49-F238E27FC236}">
                    <a16:creationId xmlns:a16="http://schemas.microsoft.com/office/drawing/2014/main" id="{D33A5410-CE4F-8A44-B78C-2F882454F6D3}"/>
                  </a:ext>
                </a:extLst>
              </p14:cNvPr>
              <p14:cNvContentPartPr/>
              <p14:nvPr/>
            </p14:nvContentPartPr>
            <p14:xfrm>
              <a:off x="3337200" y="3291480"/>
              <a:ext cx="360" cy="360"/>
            </p14:xfrm>
          </p:contentPart>
        </mc:Choice>
        <mc:Fallback xmlns="">
          <p:pic>
            <p:nvPicPr>
              <p:cNvPr id="5" name="Encre 4">
                <a:extLst>
                  <a:ext uri="{FF2B5EF4-FFF2-40B4-BE49-F238E27FC236}">
                    <a16:creationId xmlns:a16="http://schemas.microsoft.com/office/drawing/2014/main" id="{D33A5410-CE4F-8A44-B78C-2F882454F6D3}"/>
                  </a:ext>
                </a:extLst>
              </p:cNvPr>
              <p:cNvPicPr/>
              <p:nvPr/>
            </p:nvPicPr>
            <p:blipFill>
              <a:blip r:embed="rId3"/>
              <a:stretch>
                <a:fillRect/>
              </a:stretch>
            </p:blipFill>
            <p:spPr>
              <a:xfrm>
                <a:off x="3330720" y="3285360"/>
                <a:ext cx="12600" cy="12600"/>
              </a:xfrm>
              <a:prstGeom prst="rect">
                <a:avLst/>
              </a:prstGeom>
            </p:spPr>
          </p:pic>
        </mc:Fallback>
      </mc:AlternateContent>
    </p:spTree>
    <p:extLst>
      <p:ext uri="{BB962C8B-B14F-4D97-AF65-F5344CB8AC3E}">
        <p14:creationId xmlns:p14="http://schemas.microsoft.com/office/powerpoint/2010/main" val="2602124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B69C06-25D6-BE4C-1A43-7EA6FF90DB9C}"/>
              </a:ext>
            </a:extLst>
          </p:cNvPr>
          <p:cNvSpPr>
            <a:spLocks noGrp="1"/>
          </p:cNvSpPr>
          <p:nvPr>
            <p:ph type="title"/>
          </p:nvPr>
        </p:nvSpPr>
        <p:spPr/>
        <p:txBody>
          <a:bodyPr>
            <a:normAutofit/>
          </a:bodyPr>
          <a:lstStyle/>
          <a:p>
            <a:r>
              <a:rPr lang="ar-DZ" dirty="0">
                <a:cs typeface="Simple Indust Outline" panose="02010400000000000000" pitchFamily="2" charset="-78"/>
              </a:rPr>
              <a:t>مقدمة </a:t>
            </a:r>
            <a:endParaRPr lang="fr-FR" dirty="0">
              <a:cs typeface="Simple Indust Outline" panose="02010400000000000000" pitchFamily="2" charset="-78"/>
            </a:endParaRPr>
          </a:p>
        </p:txBody>
      </p:sp>
      <p:sp>
        <p:nvSpPr>
          <p:cNvPr id="3" name="Espace réservé du contenu 2">
            <a:extLst>
              <a:ext uri="{FF2B5EF4-FFF2-40B4-BE49-F238E27FC236}">
                <a16:creationId xmlns:a16="http://schemas.microsoft.com/office/drawing/2014/main" id="{498A342A-C529-10CD-019D-26CB849B022A}"/>
              </a:ext>
            </a:extLst>
          </p:cNvPr>
          <p:cNvSpPr>
            <a:spLocks noGrp="1"/>
          </p:cNvSpPr>
          <p:nvPr>
            <p:ph idx="1"/>
          </p:nvPr>
        </p:nvSpPr>
        <p:spPr>
          <a:xfrm>
            <a:off x="913795" y="1732449"/>
            <a:ext cx="10353762" cy="4668351"/>
          </a:xfrm>
        </p:spPr>
        <p:txBody>
          <a:bodyPr>
            <a:normAutofit fontScale="85000" lnSpcReduction="20000"/>
          </a:bodyPr>
          <a:lstStyle/>
          <a:p>
            <a:pPr algn="r" rtl="1"/>
            <a:r>
              <a:rPr lang="ar-DZ" dirty="0"/>
              <a:t>تعد اللسانيات علما واسعا يهتم بدراسة اللغة البشرية من جوانبها المختلفة بدءا من بنيتها </a:t>
            </a:r>
            <a:r>
              <a:rPr lang="ar-DZ" dirty="0" err="1"/>
              <a:t>وصوتياتها</a:t>
            </a:r>
            <a:r>
              <a:rPr lang="ar-DZ" dirty="0"/>
              <a:t> وتركيبها مرورا بمعناها ودلالتها وصولا الى وظائفها واستخداماتها في مختلف السياقات ،وتعتبر هذه اللغة  اداة التواصل الاساسية بين البشر وهي سيمة مميزة للنوع البشري يهدف هذا البحث الى استكشاف العوامل التي تؤثر على عملية تعلم اللغة مع التركيز على العوامل النفسية والاجتماعية والثقافية سنتناول في هذا البحث نظريات اكتساب اللغة عند دوغلاس براون وندرس دور العوامل النفسية مثل الذاكرة والانتباه والتحفيز وكذلك تأثير البيئة الاجتماعية والثقافية على عملية التعلم من خلال هذا البحث نسعى الى فهم اعمق للعمليات المعقدة التي تدخل في اكتساب اللغة وتقديم توصيات عملية لتحسين عمليه التعليم والتعلم اللغوي. </a:t>
            </a:r>
          </a:p>
          <a:p>
            <a:pPr algn="r" rtl="1"/>
            <a:r>
              <a:rPr lang="ar-DZ" dirty="0"/>
              <a:t>ويعتبر دو كلاس براون من اهم اللغويين الذين ساهموا في تطوير مجال اللسانيات النفسية وقدم نظريات قيمة حول اكتساب اللغة الاولى والثانية على الرغم من وجود بعض النقاط التي يمكن نقلها في نظريته الا انها لا تزال تعتبر مرجعا مهما </a:t>
            </a:r>
            <a:r>
              <a:rPr lang="ar-DZ" dirty="0" err="1"/>
              <a:t>للباعلين</a:t>
            </a:r>
            <a:r>
              <a:rPr lang="ar-DZ" dirty="0"/>
              <a:t> في هذا المجال مما جعلنا نطرح الاشكال الاتي </a:t>
            </a:r>
          </a:p>
          <a:p>
            <a:pPr algn="r" rtl="1"/>
            <a:r>
              <a:rPr lang="ar-DZ" dirty="0"/>
              <a:t>ما هي اللسانيات النفسية وما علاقتها بعلم اللغة؟</a:t>
            </a:r>
          </a:p>
          <a:p>
            <a:pPr algn="r" rtl="1"/>
            <a:r>
              <a:rPr lang="ar-DZ" dirty="0"/>
              <a:t>وما هي اهم العوامل المؤثرة في تعلم اللغة وتعليمها؟؟</a:t>
            </a:r>
          </a:p>
          <a:p>
            <a:pPr algn="r" rtl="1"/>
            <a:r>
              <a:rPr lang="ar-DZ" dirty="0"/>
              <a:t>ومن الاسباب التي دفعتنا لاختيار هذا الموضوع هو حب التطلع والاستكشاف وبهدف فك الغموض والتوسع ومعرفه المحتوى هذه اللسانيات النفسية ومجالاتها </a:t>
            </a:r>
          </a:p>
          <a:p>
            <a:pPr algn="r" rtl="1"/>
            <a:r>
              <a:rPr lang="ar-DZ" dirty="0"/>
              <a:t>وتكمن اهمية هذا الموضوع في زيادة اكتساب معارف جديدة في اللسانيات النفسية وقد اعتمدنا على خطة بحث تتكون من مقدمة ومبحثين وكل مبحث فيه مطلبين تضمن المبحث الاول اللسانيات النفسية والاكتساب اللغوي ،والثاني العوامل المؤثرة في تعلم اللغة وخاتمة وجملة من المصادر والمراجع اهمها كتاب اسس تعلم اللغة وتعليمها لدوغلاس براون ولقد اتبعنا المنهج الوصفي الذي يتخلله التحليل في بعض عناصر هذا البحث ومن الصعوبات التي واجهتنا كثرة المصادر والمراجع وصعوبة انتقاء المعلومات كما لا ننسى ان نشكر استاذه المشرفة مصباح وكل من ساعدنا في انجاز البحث</a:t>
            </a:r>
          </a:p>
          <a:p>
            <a:pPr algn="r" rtl="1"/>
            <a:endParaRPr lang="fr-FR" dirty="0"/>
          </a:p>
        </p:txBody>
      </p:sp>
    </p:spTree>
    <p:extLst>
      <p:ext uri="{BB962C8B-B14F-4D97-AF65-F5344CB8AC3E}">
        <p14:creationId xmlns:p14="http://schemas.microsoft.com/office/powerpoint/2010/main" val="3125217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5F34CD-E3ED-BD15-4527-88EA1FB9FBD9}"/>
              </a:ext>
            </a:extLst>
          </p:cNvPr>
          <p:cNvSpPr>
            <a:spLocks noGrp="1"/>
          </p:cNvSpPr>
          <p:nvPr>
            <p:ph type="title"/>
          </p:nvPr>
        </p:nvSpPr>
        <p:spPr/>
        <p:txBody>
          <a:bodyPr/>
          <a:lstStyle/>
          <a:p>
            <a:pPr rtl="1"/>
            <a:r>
              <a:rPr lang="ar-DZ" dirty="0">
                <a:cs typeface="Simple Indust Outline" panose="02010400000000000000" pitchFamily="2" charset="-78"/>
              </a:rPr>
              <a:t>أولا </a:t>
            </a:r>
            <a:r>
              <a:rPr lang="fr-FR" dirty="0">
                <a:cs typeface="Simple Indust Outline" panose="02010400000000000000" pitchFamily="2" charset="-78"/>
              </a:rPr>
              <a:t>:</a:t>
            </a:r>
            <a:r>
              <a:rPr lang="ar-DZ" dirty="0">
                <a:cs typeface="Simple Indust Outline" panose="02010400000000000000" pitchFamily="2" charset="-78"/>
              </a:rPr>
              <a:t> اللسانيات النفسية و الاكتساب اللغوي </a:t>
            </a:r>
            <a:endParaRPr lang="fr-FR" dirty="0">
              <a:cs typeface="Simple Indust Outline" panose="02010400000000000000" pitchFamily="2" charset="-78"/>
            </a:endParaRPr>
          </a:p>
        </p:txBody>
      </p:sp>
      <p:sp>
        <p:nvSpPr>
          <p:cNvPr id="3" name="Espace réservé du contenu 2">
            <a:extLst>
              <a:ext uri="{FF2B5EF4-FFF2-40B4-BE49-F238E27FC236}">
                <a16:creationId xmlns:a16="http://schemas.microsoft.com/office/drawing/2014/main" id="{F00A11D8-2371-90DF-2FC3-70898313B74F}"/>
              </a:ext>
            </a:extLst>
          </p:cNvPr>
          <p:cNvSpPr>
            <a:spLocks noGrp="1"/>
          </p:cNvSpPr>
          <p:nvPr>
            <p:ph idx="1"/>
          </p:nvPr>
        </p:nvSpPr>
        <p:spPr/>
        <p:txBody>
          <a:bodyPr>
            <a:normAutofit fontScale="40000" lnSpcReduction="20000"/>
          </a:bodyPr>
          <a:lstStyle/>
          <a:p>
            <a:pPr marL="36900" indent="0" algn="r" rtl="1">
              <a:buNone/>
            </a:pPr>
            <a:endParaRPr lang="ar-DZ" sz="4800" dirty="0">
              <a:latin typeface="Times New Roman" panose="02020603050405020304" pitchFamily="18" charset="0"/>
              <a:cs typeface="Times New Roman" panose="02020603050405020304" pitchFamily="18" charset="0"/>
            </a:endParaRPr>
          </a:p>
          <a:p>
            <a:pPr marL="36900" indent="0" algn="r" rtl="1">
              <a:buNone/>
            </a:pPr>
            <a:r>
              <a:rPr lang="ar-DZ" sz="4800" dirty="0">
                <a:latin typeface="Times New Roman" panose="02020603050405020304" pitchFamily="18" charset="0"/>
                <a:cs typeface="Times New Roman" panose="02020603050405020304" pitchFamily="18" charset="0"/>
              </a:rPr>
              <a:t>اللسانيات النفسية ( </a:t>
            </a:r>
            <a:r>
              <a:rPr lang="fr-FR" sz="4800" dirty="0" err="1">
                <a:latin typeface="Times New Roman" panose="02020603050405020304" pitchFamily="18" charset="0"/>
                <a:cs typeface="Times New Roman" panose="02020603050405020304" pitchFamily="18" charset="0"/>
              </a:rPr>
              <a:t>Psycholinguistics</a:t>
            </a:r>
            <a:r>
              <a:rPr lang="ar-DZ" sz="4800" dirty="0">
                <a:latin typeface="Times New Roman" panose="02020603050405020304" pitchFamily="18" charset="0"/>
                <a:cs typeface="Times New Roman" panose="02020603050405020304" pitchFamily="18" charset="0"/>
              </a:rPr>
              <a:t> هي فرع من فروع علم اللغة يهدف إلى دراسة العلاقة بين اللغة والعقل البشري.  يهتم هذا العلم بفهم كيفية اكتساب اللغة واستخدامها ومعالجتها على المستويين النفسي والعصبي. بعبارة أخرى، يسعى إلى الإجابة عن أسئلة مثل: كيف نفهم الكلمات والجمل؟ كيف ننتج اللغة؟ وما هي العمليات العقلية التي تدخل في هذه العمليات؟   </a:t>
            </a:r>
          </a:p>
          <a:p>
            <a:pPr marL="36900" indent="0" algn="r" rtl="1">
              <a:buNone/>
            </a:pPr>
            <a:endParaRPr lang="ar-DZ" sz="4800" dirty="0">
              <a:latin typeface="Times New Roman" panose="02020603050405020304" pitchFamily="18" charset="0"/>
              <a:cs typeface="Times New Roman" panose="02020603050405020304" pitchFamily="18" charset="0"/>
            </a:endParaRPr>
          </a:p>
          <a:p>
            <a:pPr marL="36900" indent="0" algn="r" rtl="1">
              <a:buNone/>
            </a:pPr>
            <a:r>
              <a:rPr lang="ar-DZ" sz="4800" dirty="0">
                <a:latin typeface="Times New Roman" panose="02020603050405020304" pitchFamily="18" charset="0"/>
                <a:cs typeface="Times New Roman" panose="02020603050405020304" pitchFamily="18" charset="0"/>
              </a:rPr>
              <a:t>دوغلاس براون: يعرّف براون اللسانيات النفسية بأنها "دراسة العمليات النفسية التي تدخل في إنتاج اللغة وفهمها". (</a:t>
            </a:r>
            <a:r>
              <a:rPr lang="fr-FR" sz="4800" dirty="0">
                <a:latin typeface="Times New Roman" panose="02020603050405020304" pitchFamily="18" charset="0"/>
                <a:cs typeface="Times New Roman" panose="02020603050405020304" pitchFamily="18" charset="0"/>
              </a:rPr>
              <a:t>Brown, 1970)</a:t>
            </a:r>
          </a:p>
          <a:p>
            <a:pPr marL="36900" indent="0" algn="r" rtl="1">
              <a:buNone/>
            </a:pPr>
            <a:r>
              <a:rPr lang="ar-DZ" sz="4800" dirty="0">
                <a:latin typeface="Times New Roman" panose="02020603050405020304" pitchFamily="18" charset="0"/>
                <a:cs typeface="Times New Roman" panose="02020603050405020304" pitchFamily="18" charset="0"/>
              </a:rPr>
              <a:t>علاقة اللسانيات النفسية بعلم اللغة وعلم النفس:</a:t>
            </a:r>
          </a:p>
          <a:p>
            <a:pPr marL="36900" indent="0" algn="r" rtl="1">
              <a:buNone/>
            </a:pPr>
            <a:endParaRPr lang="ar-DZ" sz="4800" dirty="0">
              <a:latin typeface="Times New Roman" panose="02020603050405020304" pitchFamily="18" charset="0"/>
              <a:cs typeface="Times New Roman" panose="02020603050405020304" pitchFamily="18" charset="0"/>
            </a:endParaRPr>
          </a:p>
          <a:p>
            <a:pPr marL="36900" indent="0" algn="r" rtl="1">
              <a:buNone/>
            </a:pPr>
            <a:r>
              <a:rPr lang="ar-DZ" sz="4800" dirty="0">
                <a:latin typeface="Times New Roman" panose="02020603050405020304" pitchFamily="18" charset="0"/>
                <a:cs typeface="Times New Roman" panose="02020603050405020304" pitchFamily="18" charset="0"/>
              </a:rPr>
              <a:t>علم اللغة: ترتبط اللسانيات النفسية بعلم اللغة ارتباطاً وثيقاً، حيث تسعى إلى فهم القواعد والقوانين التي تحكم اللغة من منظور نفسي. فاللسانيات النفسية تبحث في كيفية تطبيق هذه القواعد في الواقع، وكيف يتفاعل الدماغ البشري معها.</a:t>
            </a:r>
          </a:p>
          <a:p>
            <a:pPr marL="36900" indent="0" algn="r" rtl="1">
              <a:buNone/>
            </a:pPr>
            <a:r>
              <a:rPr lang="ar-DZ" sz="4800" dirty="0">
                <a:latin typeface="Times New Roman" panose="02020603050405020304" pitchFamily="18" charset="0"/>
                <a:cs typeface="Times New Roman" panose="02020603050405020304" pitchFamily="18" charset="0"/>
              </a:rPr>
              <a:t>علم النفس: ترتبط اللسانيات النفسية بعلم النفس ارتباطاً وثيقاً أيضاً، حيث تهتم بدراسة العمليات العقلية والمعرفية التي تدخل في استخدام اللغة، مثل الذاكرة والانتباه والإدراك</a:t>
            </a:r>
          </a:p>
          <a:p>
            <a:pPr marL="36900" indent="0" algn="r" rtl="1">
              <a:buNone/>
            </a:pPr>
            <a:endParaRPr lang="ar-DZ" sz="3200" dirty="0">
              <a:cs typeface="Akhbar MT" pitchFamily="2" charset="-78"/>
            </a:endParaRPr>
          </a:p>
        </p:txBody>
      </p:sp>
    </p:spTree>
    <p:extLst>
      <p:ext uri="{BB962C8B-B14F-4D97-AF65-F5344CB8AC3E}">
        <p14:creationId xmlns:p14="http://schemas.microsoft.com/office/powerpoint/2010/main" val="162478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31D5D2-B76D-901B-93BB-24D9A83A839D}"/>
              </a:ext>
            </a:extLst>
          </p:cNvPr>
          <p:cNvSpPr>
            <a:spLocks noGrp="1"/>
          </p:cNvSpPr>
          <p:nvPr>
            <p:ph type="title"/>
          </p:nvPr>
        </p:nvSpPr>
        <p:spPr/>
        <p:txBody>
          <a:bodyPr/>
          <a:lstStyle/>
          <a:p>
            <a:pPr algn="r" rtl="1"/>
            <a:r>
              <a:rPr lang="ar-DZ" dirty="0">
                <a:cs typeface="Simple Indust Outline" panose="02010400000000000000" pitchFamily="2" charset="-78"/>
              </a:rPr>
              <a:t>نظريات اكتساب اللغة عند دوغلاس براون وتقييمها</a:t>
            </a:r>
            <a:endParaRPr lang="fr-FR" dirty="0">
              <a:cs typeface="Simple Indust Outline" panose="02010400000000000000" pitchFamily="2" charset="-78"/>
            </a:endParaRPr>
          </a:p>
        </p:txBody>
      </p:sp>
      <p:sp>
        <p:nvSpPr>
          <p:cNvPr id="3" name="Espace réservé du contenu 2">
            <a:extLst>
              <a:ext uri="{FF2B5EF4-FFF2-40B4-BE49-F238E27FC236}">
                <a16:creationId xmlns:a16="http://schemas.microsoft.com/office/drawing/2014/main" id="{42B810C1-EB09-CCD7-95D8-72450C9A6829}"/>
              </a:ext>
            </a:extLst>
          </p:cNvPr>
          <p:cNvSpPr>
            <a:spLocks noGrp="1"/>
          </p:cNvSpPr>
          <p:nvPr>
            <p:ph idx="1"/>
          </p:nvPr>
        </p:nvSpPr>
        <p:spPr/>
        <p:txBody>
          <a:bodyPr/>
          <a:lstStyle/>
          <a:p>
            <a:pPr algn="r" rtl="1"/>
            <a:r>
              <a:rPr lang="ar-DZ" dirty="0"/>
              <a:t>نظريات براون في اكتساب اللغة الأولى  ركز براون في دراساته على اكتساب اللغة الأولى، وقدم العديد من الملاحظات والتحليلات حول مراحل تطور اللغة عند الطفل. من أهم النظريات التي قدمها:</a:t>
            </a:r>
          </a:p>
          <a:p>
            <a:pPr algn="r" rtl="1"/>
            <a:r>
              <a:rPr lang="ar-DZ" dirty="0"/>
              <a:t>نظرية المراحل: قسم براون تطور اللغة إلى مراحل متسلسلة، حيث يمر الطفل بمراحل مختلفة يتميز كل منها بخصائص لغوية محددة.</a:t>
            </a:r>
          </a:p>
          <a:p>
            <a:pPr algn="r" rtl="1"/>
            <a:r>
              <a:rPr lang="ar-DZ" dirty="0"/>
              <a:t>نظرية الأخطاء: اعتبر براون أن الأخطاء التي يرتكبها الأطفال أثناء تعلم اللغة ليست مجرد أخطاء عشوائية، بل هي تعكس محاولاتهم لفهم القواعد اللغوية وتطبيقها.</a:t>
            </a:r>
          </a:p>
          <a:p>
            <a:pPr algn="r" rtl="1"/>
            <a:r>
              <a:rPr lang="ar-DZ" dirty="0"/>
              <a:t>نظرية الدور الاجتماعي للغة: أكد براون على أهمية الدور الاجتماعي للغة في عملية اكتسابها، حيث أن الطفل يتعلم اللغة من خلال التفاعل مع الآخرين.</a:t>
            </a:r>
          </a:p>
          <a:p>
            <a:pPr algn="r" rtl="1"/>
            <a:endParaRPr lang="fr-FR" dirty="0"/>
          </a:p>
        </p:txBody>
      </p:sp>
    </p:spTree>
    <p:extLst>
      <p:ext uri="{BB962C8B-B14F-4D97-AF65-F5344CB8AC3E}">
        <p14:creationId xmlns:p14="http://schemas.microsoft.com/office/powerpoint/2010/main" val="1026784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783BCCA-ABFD-6461-7ACE-B554B9DED10B}"/>
              </a:ext>
            </a:extLst>
          </p:cNvPr>
          <p:cNvSpPr>
            <a:spLocks noGrp="1"/>
          </p:cNvSpPr>
          <p:nvPr>
            <p:ph idx="1"/>
          </p:nvPr>
        </p:nvSpPr>
        <p:spPr/>
        <p:txBody>
          <a:bodyPr>
            <a:normAutofit/>
          </a:bodyPr>
          <a:lstStyle/>
          <a:p>
            <a:pPr algn="r" rtl="1"/>
            <a:r>
              <a:rPr lang="ar-DZ" sz="2400" dirty="0"/>
              <a:t>نظريات براون في اكتساب اللغة الثانية</a:t>
            </a:r>
          </a:p>
          <a:p>
            <a:pPr algn="r" rtl="1"/>
            <a:r>
              <a:rPr lang="ar-DZ" sz="2400" dirty="0"/>
              <a:t>على الرغم من أن براون ركز بشكل أكبر على اكتساب اللغة الأولى، إلا أنه قدم بعض الأفكار التي يمكن تطبيقها على اكتساب اللغة الثانية. من أهم هذه الأفكار:</a:t>
            </a:r>
          </a:p>
          <a:p>
            <a:pPr algn="r" rtl="1"/>
            <a:r>
              <a:rPr lang="ar-DZ" sz="2400" dirty="0"/>
              <a:t>أهمية الدور الاجتماعي: يؤكد براون على أهمية الدور الاجتماعي في اكتساب اللغة الثانية، حيث أن المتعلم يحتاج إلى التفاعل مع المتحدثين الأصليين للغة.</a:t>
            </a:r>
          </a:p>
          <a:p>
            <a:pPr algn="r" rtl="1"/>
            <a:r>
              <a:rPr lang="ar-DZ" sz="2400" dirty="0"/>
              <a:t>أثر اللغة الأولى: تؤثر اللغة الأولى على اكتساب اللغة الثانية، حيث أن المتعلم يميل إلى تطبيق قواعد اللغة الأولى على اللغة الثانية.</a:t>
            </a:r>
            <a:endParaRPr lang="fr-FR" sz="2400" dirty="0"/>
          </a:p>
        </p:txBody>
      </p:sp>
    </p:spTree>
    <p:extLst>
      <p:ext uri="{BB962C8B-B14F-4D97-AF65-F5344CB8AC3E}">
        <p14:creationId xmlns:p14="http://schemas.microsoft.com/office/powerpoint/2010/main" val="1907857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F33FE7-BDBE-F339-61A2-33298A7A6295}"/>
              </a:ext>
            </a:extLst>
          </p:cNvPr>
          <p:cNvSpPr>
            <a:spLocks noGrp="1"/>
          </p:cNvSpPr>
          <p:nvPr>
            <p:ph type="title"/>
          </p:nvPr>
        </p:nvSpPr>
        <p:spPr/>
        <p:txBody>
          <a:bodyPr/>
          <a:lstStyle/>
          <a:p>
            <a:pPr rtl="1"/>
            <a:r>
              <a:rPr lang="ar-DZ" dirty="0">
                <a:cs typeface="Simple Indust Outline" panose="02010400000000000000" pitchFamily="2" charset="-78"/>
              </a:rPr>
              <a:t>ثانيا </a:t>
            </a:r>
            <a:r>
              <a:rPr lang="fr-FR" dirty="0">
                <a:cs typeface="Simple Indust Outline" panose="02010400000000000000" pitchFamily="2" charset="-78"/>
              </a:rPr>
              <a:t>:</a:t>
            </a:r>
            <a:r>
              <a:rPr lang="ar-DZ" dirty="0">
                <a:cs typeface="Simple Indust Outline" panose="02010400000000000000" pitchFamily="2" charset="-78"/>
              </a:rPr>
              <a:t>العوامل المؤثرة في تعلم اللغة </a:t>
            </a:r>
            <a:endParaRPr lang="fr-FR" dirty="0">
              <a:cs typeface="Simple Indust Outline" panose="02010400000000000000" pitchFamily="2" charset="-78"/>
            </a:endParaRPr>
          </a:p>
        </p:txBody>
      </p:sp>
      <p:sp>
        <p:nvSpPr>
          <p:cNvPr id="3" name="Espace réservé du contenu 2">
            <a:extLst>
              <a:ext uri="{FF2B5EF4-FFF2-40B4-BE49-F238E27FC236}">
                <a16:creationId xmlns:a16="http://schemas.microsoft.com/office/drawing/2014/main" id="{54D21172-BD3A-B8E5-E648-1C9C8D79B70D}"/>
              </a:ext>
            </a:extLst>
          </p:cNvPr>
          <p:cNvSpPr>
            <a:spLocks noGrp="1"/>
          </p:cNvSpPr>
          <p:nvPr>
            <p:ph idx="1"/>
          </p:nvPr>
        </p:nvSpPr>
        <p:spPr>
          <a:xfrm>
            <a:off x="913795" y="1732449"/>
            <a:ext cx="10353762" cy="4515951"/>
          </a:xfrm>
        </p:spPr>
        <p:txBody>
          <a:bodyPr>
            <a:normAutofit fontScale="55000" lnSpcReduction="20000"/>
          </a:bodyPr>
          <a:lstStyle/>
          <a:p>
            <a:pPr algn="r" rtl="1"/>
            <a:r>
              <a:rPr lang="ar-DZ" sz="2800" dirty="0">
                <a:latin typeface="Arial" panose="020B0604020202020204" pitchFamily="34" charset="0"/>
                <a:cs typeface="Arial" panose="020B0604020202020204" pitchFamily="34" charset="0"/>
              </a:rPr>
              <a:t>العوامل النفسية المؤثرة في تعلم اللغة</a:t>
            </a:r>
          </a:p>
          <a:p>
            <a:pPr algn="r" rtl="1"/>
            <a:r>
              <a:rPr lang="ar-DZ" sz="2800" dirty="0">
                <a:latin typeface="Arial" panose="020B0604020202020204" pitchFamily="34" charset="0"/>
                <a:cs typeface="Arial" panose="020B0604020202020204" pitchFamily="34" charset="0"/>
              </a:rPr>
              <a:t>تعتبر العوامل النفسية حجر الزاوية في عملية تعلم اللغة، فهي تؤثر بشكل كبير على كفاءة المتعلم وسرعة تقدمه. من أهم هذه العوامل: الذاكرة، الانتباه، التحفيز، العوامل العاطفية والشخصية.</a:t>
            </a:r>
          </a:p>
          <a:p>
            <a:pPr algn="r" rtl="1"/>
            <a:r>
              <a:rPr lang="ar-DZ" sz="2800" dirty="0">
                <a:latin typeface="Arial" panose="020B0604020202020204" pitchFamily="34" charset="0"/>
                <a:cs typeface="Arial" panose="020B0604020202020204" pitchFamily="34" charset="0"/>
              </a:rPr>
              <a:t>الذاكرة: تلعب الذاكرة دوراً حيوياً في عملية تعلم اللغة، فهي مسؤولة عن تخزين المفردات والقواعد النحوية، وتذكر الأنماط اللغوية. هناك نوعان رئيسيان من الذاكرة:</a:t>
            </a:r>
          </a:p>
          <a:p>
            <a:pPr algn="r" rtl="1"/>
            <a:r>
              <a:rPr lang="ar-DZ" sz="2800" dirty="0">
                <a:latin typeface="Arial" panose="020B0604020202020204" pitchFamily="34" charset="0"/>
                <a:cs typeface="Arial" panose="020B0604020202020204" pitchFamily="34" charset="0"/>
              </a:rPr>
              <a:t>*الذاكرة قصيرة المدى: وهي الذاكرة التي نستخدمها لحفظ المعلومات لفترة قصيرة من الزمن، مثل رقم هاتف.</a:t>
            </a:r>
          </a:p>
          <a:p>
            <a:pPr algn="r" rtl="1"/>
            <a:r>
              <a:rPr lang="ar-DZ" sz="2800" dirty="0">
                <a:latin typeface="Arial" panose="020B0604020202020204" pitchFamily="34" charset="0"/>
                <a:cs typeface="Arial" panose="020B0604020202020204" pitchFamily="34" charset="0"/>
              </a:rPr>
              <a:t>*الذاكرة طويلة المدى: وهي الذاكرة التي نستخدمها لحفظ المعلومات لفترة طويلة من الزمن، مثل المفردات والقواعد النحوية.</a:t>
            </a:r>
          </a:p>
          <a:p>
            <a:pPr algn="r" rtl="1"/>
            <a:r>
              <a:rPr lang="ar-DZ" sz="2800" dirty="0">
                <a:latin typeface="Arial" panose="020B0604020202020204" pitchFamily="34" charset="0"/>
                <a:cs typeface="Arial" panose="020B0604020202020204" pitchFamily="34" charset="0"/>
              </a:rPr>
              <a:t>1.	الانتباه: الانتباه هو القدرة على التركيز على محفز معين واستبعاد المحفزات الأخرى. يلعب الانتباه دوراً هاماً في عملية تعلم اللغة، حيث يساعد المتعلم على التركيز على المعلومات الجديدة وتذكرها.</a:t>
            </a:r>
          </a:p>
          <a:p>
            <a:pPr algn="r" rtl="1"/>
            <a:r>
              <a:rPr lang="ar-DZ" sz="2800" dirty="0">
                <a:latin typeface="Arial" panose="020B0604020202020204" pitchFamily="34" charset="0"/>
                <a:cs typeface="Arial" panose="020B0604020202020204" pitchFamily="34" charset="0"/>
              </a:rPr>
              <a:t>التحفيز: التحفيز هو القوة الدافعة التي تحث الفرد على التعلم. يمكن أن يكون التحفيز داخلياً، مثل الرغبة في تعلم لغة جديدة لتحسين فرص العمل، أو خارجياً، مثل المكافآت أو التقدير. </a:t>
            </a:r>
          </a:p>
          <a:p>
            <a:pPr algn="r" rtl="1"/>
            <a:r>
              <a:rPr lang="ar-DZ" sz="2800" dirty="0">
                <a:latin typeface="Arial" panose="020B0604020202020204" pitchFamily="34" charset="0"/>
                <a:cs typeface="Arial" panose="020B0604020202020204" pitchFamily="34" charset="0"/>
              </a:rPr>
              <a:t>العوامل العاطفية والشخصية: تلعب العوامل العاطفية والشخصية دوراً هاماً في عملية تعلم اللغة. فمثلاً، الشعور بالقلق أو الخوف من الفشل يمكن أن يؤثر سلباً على أداء المتعلم. كما أن الثقة بالنفس والانفتاح على الثقافات الأخرى يمكن أن يساهما في تحسين عملية التعلم. (1)</a:t>
            </a:r>
          </a:p>
          <a:p>
            <a:pPr algn="r" rtl="1"/>
            <a:r>
              <a:rPr lang="ar-DZ" sz="2800" dirty="0">
                <a:latin typeface="Arial" panose="020B0604020202020204" pitchFamily="34" charset="0"/>
                <a:cs typeface="Arial" panose="020B0604020202020204" pitchFamily="34" charset="0"/>
              </a:rPr>
              <a:t>**دور دوغلاس براون في هذا الصدد: </a:t>
            </a:r>
          </a:p>
          <a:p>
            <a:pPr algn="r" rtl="1"/>
            <a:r>
              <a:rPr lang="ar-DZ" sz="2800" dirty="0">
                <a:latin typeface="Arial" panose="020B0604020202020204" pitchFamily="34" charset="0"/>
                <a:cs typeface="Arial" panose="020B0604020202020204" pitchFamily="34" charset="0"/>
              </a:rPr>
              <a:t>لم يتطرق دوغلاس براون بشكل تفصيلي إلى العوامل النفسية المؤثرة في تعلم اللغة في كتابه "أسس تعلم اللغة وتعلمها"، ولكنه أكد على أهمية التفاعل الاجتماعي في عملية اكتساب اللغة. يعتبر هذا التفاعل الاجتماعي عاملاً نفسياً هاماً، حيث يوفر للمتعلم فرصاً للتطبيق والتغذية الراجعة.</a:t>
            </a:r>
          </a:p>
          <a:p>
            <a:pPr algn="r" rtl="1"/>
            <a:endParaRPr lang="ar-DZ"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1671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24E271-A545-B784-EA7F-94BD53E16B4C}"/>
              </a:ext>
            </a:extLst>
          </p:cNvPr>
          <p:cNvSpPr>
            <a:spLocks noGrp="1"/>
          </p:cNvSpPr>
          <p:nvPr>
            <p:ph idx="1"/>
          </p:nvPr>
        </p:nvSpPr>
        <p:spPr>
          <a:xfrm>
            <a:off x="913795" y="671804"/>
            <a:ext cx="10353762" cy="5728996"/>
          </a:xfrm>
        </p:spPr>
        <p:txBody>
          <a:bodyPr>
            <a:normAutofit fontScale="85000" lnSpcReduction="20000"/>
          </a:bodyPr>
          <a:lstStyle/>
          <a:p>
            <a:pPr algn="r" rtl="1"/>
            <a:r>
              <a:rPr lang="ar-DZ" dirty="0"/>
              <a:t>العوامل الاجتماعية والثقافية المؤثرة على تعلم اللغة</a:t>
            </a:r>
          </a:p>
          <a:p>
            <a:pPr algn="r" rtl="1"/>
            <a:r>
              <a:rPr lang="ar-DZ" dirty="0"/>
              <a:t>تأثير البيئة الاجتماعية والثقافية على اكتساب اللغة</a:t>
            </a:r>
          </a:p>
          <a:p>
            <a:pPr algn="r" rtl="1"/>
            <a:r>
              <a:rPr lang="ar-DZ" dirty="0"/>
              <a:t>البيئة الاجتماعية والثقافية تلعب دوراً حاسماً في عملية اكتساب اللغة، فهي تشكل الإطار الذي يتعلم فيه الفرد اللغة ويتفاعل معها. يمكن تلخيص هذا التأثير في النقاط التالية:</a:t>
            </a:r>
          </a:p>
          <a:p>
            <a:pPr algn="r" rtl="1"/>
            <a:r>
              <a:rPr lang="ar-DZ" dirty="0"/>
              <a:t>المجتمع اللغوي: المجتمع الذي يعيش فيه الفرد يوفر له نموذجاً للغة يستمع إليه ويحاكيها. فالأطفال الصغار يكتسبون لغتهم الأم من خلال التفاعل مع أفراد أسرهم ومحيطهم الاجتماعي.</a:t>
            </a:r>
          </a:p>
          <a:p>
            <a:pPr algn="r" rtl="1"/>
            <a:r>
              <a:rPr lang="ar-DZ" dirty="0"/>
              <a:t>القيم والمعتقدات: تؤثر القيم والمعتقدات السائدة في المجتمع على اللغة المستخدمة. فمثلاً، المجتمعات التي تحترم الكبار وتقدر التقاليد تستخدم لغة أكثر رسمية واحتراماً.</a:t>
            </a:r>
          </a:p>
          <a:p>
            <a:pPr algn="r" rtl="1"/>
            <a:r>
              <a:rPr lang="ar-DZ" dirty="0"/>
              <a:t>الدور الاجتماعي: يختلف الدور الاجتماعي للفرد في المجتمع عن الآخر، وهذا يؤثر على اللغة التي يستخدمها. فمثلاً، يستخدم المعلم لغة مختلفة عن لغة الطالب، والرئيس يستخدم لغة مختلفة عن لغة الموظف.</a:t>
            </a:r>
          </a:p>
          <a:p>
            <a:pPr algn="r" rtl="1"/>
            <a:r>
              <a:rPr lang="ar-DZ" dirty="0"/>
              <a:t>الوضع الاجتماعي والاقتصادي: يؤثر الوضع الاجتماعي والاقتصادي على فرص التعلم والوصول إلى الموارد اللغوية. فالأطفال الذين ينتمون إلى أسر ذات مستوى اجتماعي واقتصادي مرتفع يحصلون على فرص أفضل لتعلم لغات أجنبية.</a:t>
            </a:r>
          </a:p>
          <a:p>
            <a:pPr algn="r" rtl="1"/>
            <a:r>
              <a:rPr lang="ar-DZ" dirty="0"/>
              <a:t>دور التفاعل الاجتماعي في تطوير المهارات اللغوية</a:t>
            </a:r>
          </a:p>
          <a:p>
            <a:pPr algn="r" rtl="1"/>
            <a:r>
              <a:rPr lang="ar-DZ" dirty="0"/>
              <a:t>التفاعل الاجتماعي هو حجر الزاوية في عملية اكتساب اللغة. من خلال التفاعل مع الآخرين، يكتسب المتعلم مهارات لغوية جديدة ويطور مهاراته الحالية. أهمية التفاعل الاجتماعي تكمن في:</a:t>
            </a:r>
          </a:p>
          <a:p>
            <a:pPr algn="r" rtl="1"/>
            <a:r>
              <a:rPr lang="ar-DZ" dirty="0"/>
              <a:t>التغذية الراجعة: يوفر التفاعل الاجتماعي للمتعلم تغذية راجعة حول أدائه اللغوي، مما يساعده على تصحيح أخطائه وتحسين مهاراته.</a:t>
            </a:r>
          </a:p>
          <a:p>
            <a:pPr algn="r" rtl="1"/>
            <a:r>
              <a:rPr lang="ar-DZ" dirty="0"/>
              <a:t>التطبيق العملي: يوفر التفاعل الاجتماعي فرصاً لتطبيق اللغة في مواقف حقيقية، مما يساعد المتعلم على ترسيخ </a:t>
            </a:r>
            <a:r>
              <a:rPr lang="ar-DZ" dirty="0" err="1"/>
              <a:t>تعلماته</a:t>
            </a:r>
            <a:r>
              <a:rPr lang="ar-DZ" dirty="0"/>
              <a:t>.</a:t>
            </a:r>
          </a:p>
          <a:p>
            <a:pPr algn="r" rtl="1"/>
            <a:r>
              <a:rPr lang="ar-DZ" dirty="0"/>
              <a:t>التوسع اللغوي: من خلال التفاعل مع متحدثين أصليين للغة، يتعلم المتعلم مفردات جديدة وتعبيرات لغوية أكثر تعقيداً.</a:t>
            </a:r>
          </a:p>
          <a:p>
            <a:pPr algn="r" rtl="1"/>
            <a:r>
              <a:rPr lang="ar-DZ" dirty="0"/>
              <a:t>التحفيز: يشجع التفاعل الاجتماعي المتعلم على الاستمرار في تعلم اللغة، حيث يشعر بأنه جزء من مجتمع لغوي</a:t>
            </a:r>
          </a:p>
          <a:p>
            <a:pPr algn="r" rtl="1"/>
            <a:endParaRPr lang="fr-FR" dirty="0"/>
          </a:p>
        </p:txBody>
      </p:sp>
    </p:spTree>
    <p:extLst>
      <p:ext uri="{BB962C8B-B14F-4D97-AF65-F5344CB8AC3E}">
        <p14:creationId xmlns:p14="http://schemas.microsoft.com/office/powerpoint/2010/main" val="3089865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CA4DA2-8E07-9719-9673-243BEF76505D}"/>
              </a:ext>
            </a:extLst>
          </p:cNvPr>
          <p:cNvSpPr>
            <a:spLocks noGrp="1"/>
          </p:cNvSpPr>
          <p:nvPr>
            <p:ph type="title"/>
          </p:nvPr>
        </p:nvSpPr>
        <p:spPr/>
        <p:txBody>
          <a:bodyPr/>
          <a:lstStyle/>
          <a:p>
            <a:pPr rtl="1"/>
            <a:r>
              <a:rPr lang="ar-DZ" dirty="0">
                <a:cs typeface="Simple Indust Outline" panose="02010400000000000000" pitchFamily="2" charset="-78"/>
              </a:rPr>
              <a:t>خاتمة</a:t>
            </a:r>
            <a:endParaRPr lang="fr-FR" dirty="0">
              <a:cs typeface="Simple Indust Outline" panose="02010400000000000000" pitchFamily="2" charset="-78"/>
            </a:endParaRPr>
          </a:p>
        </p:txBody>
      </p:sp>
      <p:sp>
        <p:nvSpPr>
          <p:cNvPr id="3" name="Espace réservé du contenu 2">
            <a:extLst>
              <a:ext uri="{FF2B5EF4-FFF2-40B4-BE49-F238E27FC236}">
                <a16:creationId xmlns:a16="http://schemas.microsoft.com/office/drawing/2014/main" id="{9A569FDB-D6A4-02C3-3756-FD01594BC81A}"/>
              </a:ext>
            </a:extLst>
          </p:cNvPr>
          <p:cNvSpPr>
            <a:spLocks noGrp="1"/>
          </p:cNvSpPr>
          <p:nvPr>
            <p:ph idx="1"/>
          </p:nvPr>
        </p:nvSpPr>
        <p:spPr>
          <a:xfrm>
            <a:off x="913795" y="1732449"/>
            <a:ext cx="10353762" cy="4388433"/>
          </a:xfrm>
        </p:spPr>
        <p:txBody>
          <a:bodyPr>
            <a:normAutofit/>
          </a:bodyPr>
          <a:lstStyle/>
          <a:p>
            <a:pPr algn="r" rtl="1"/>
            <a:r>
              <a:rPr lang="ar-DZ" dirty="0"/>
              <a:t>نستخلص في الاخير ان عملية تعلم اللغة هي عملية معقدة تتأثر بمجموعة متنوعة من العوامل النفسية والاجتماعية والثقافية وقد اظهرت النتائج اهمية دور العوامل النفسية مثل الذاكرة والانتباه والتحفيز وكذلك تأثير البيئة الاجتماعية والثقافية على اكتساب اللغة كما ابرز بحثنا هذا دور التفاعل الاجتماعي في تطوير المهارات اللغوية،</a:t>
            </a:r>
          </a:p>
          <a:p>
            <a:pPr algn="r" rtl="1"/>
            <a:r>
              <a:rPr lang="ar-DZ" dirty="0"/>
              <a:t>وعلى الرغم من التقدم الذي تم احرازه في مجال دراسة اكتساب اللغة الا ان هناك العديد من الأسئلة التي لا تزال بحاجة الى مزيد من البحث من الضروري  اجراء المزيد من الدراسات لتحديد العلاقة بين العوامل المختلفة التي تؤثر على تعلم اللغة وتطوير برامج تعليمية اكثر فعالية تلبي احتياجات المتعلمين المختلفين </a:t>
            </a:r>
          </a:p>
          <a:p>
            <a:pPr algn="r" rtl="1"/>
            <a:r>
              <a:rPr lang="ar-DZ" dirty="0"/>
              <a:t>وقد ساهم دوغلاس براون بشكل كبير في تطوير مجال الانسانيات النفسية وقدم نظريات قيمة حول اكتساب اللغة الاولى والثانية على الرغم من وجود بعض النقاط التي يمكن نقدها في نظريته الا انها لا تزال تعتبر مرجعا مهما للباحثين في هذا المجال. </a:t>
            </a:r>
          </a:p>
          <a:p>
            <a:pPr algn="r" rtl="1"/>
            <a:endParaRPr lang="fr-FR" dirty="0"/>
          </a:p>
        </p:txBody>
      </p:sp>
    </p:spTree>
    <p:extLst>
      <p:ext uri="{BB962C8B-B14F-4D97-AF65-F5344CB8AC3E}">
        <p14:creationId xmlns:p14="http://schemas.microsoft.com/office/powerpoint/2010/main" val="20600618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doise">
  <a:themeElements>
    <a:clrScheme name="Ardoise">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Ardois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rdois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docProps/app.xml><?xml version="1.0" encoding="utf-8"?>
<Properties xmlns="http://schemas.openxmlformats.org/officeDocument/2006/extended-properties" xmlns:vt="http://schemas.openxmlformats.org/officeDocument/2006/docPropsVTypes">
  <Template>TM04033929[[fn=Ardoise]]</Template>
  <TotalTime>367</TotalTime>
  <Words>1409</Words>
  <Application>Microsoft Office PowerPoint</Application>
  <PresentationFormat>Grand écran</PresentationFormat>
  <Paragraphs>57</Paragraphs>
  <Slides>8</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8</vt:i4>
      </vt:variant>
    </vt:vector>
  </HeadingPairs>
  <TitlesOfParts>
    <vt:vector size="15" baseType="lpstr">
      <vt:lpstr>Akhbar MT</vt:lpstr>
      <vt:lpstr>Arial</vt:lpstr>
      <vt:lpstr>Calisto MT</vt:lpstr>
      <vt:lpstr>Simple Indust Outline</vt:lpstr>
      <vt:lpstr>Times New Roman</vt:lpstr>
      <vt:lpstr>Wingdings 2</vt:lpstr>
      <vt:lpstr>Ardoise</vt:lpstr>
      <vt:lpstr>قضايا اللسانيات النفسية لدوغلاس براون</vt:lpstr>
      <vt:lpstr>مقدمة </vt:lpstr>
      <vt:lpstr>أولا : اللسانيات النفسية و الاكتساب اللغوي </vt:lpstr>
      <vt:lpstr>نظريات اكتساب اللغة عند دوغلاس براون وتقييمها</vt:lpstr>
      <vt:lpstr>Présentation PowerPoint</vt:lpstr>
      <vt:lpstr>ثانيا :العوامل المؤثرة في تعلم اللغة </vt:lpstr>
      <vt:lpstr>Présentation PowerPoint</vt:lpstr>
      <vt:lpstr>خاتمة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dk</dc:creator>
  <cp:lastModifiedBy>dk</cp:lastModifiedBy>
  <cp:revision>3</cp:revision>
  <dcterms:created xsi:type="dcterms:W3CDTF">2024-10-25T16:28:49Z</dcterms:created>
  <dcterms:modified xsi:type="dcterms:W3CDTF">2024-10-27T06:00:27Z</dcterms:modified>
</cp:coreProperties>
</file>