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85866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88110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96849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66013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4157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79556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6857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1242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4726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52455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443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FB0E-A436-4EE6-82CE-71B499710517}" type="datetimeFigureOut">
              <a:rPr lang="ar-DZ" smtClean="0"/>
              <a:t>24-04-1446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06D7E-886A-4A1E-AC6B-7D93E5EF5F0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0390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373616" cy="1080120"/>
          </a:xfrm>
          <a:noFill/>
          <a:ln>
            <a:solidFill>
              <a:schemeClr val="accent1"/>
            </a:solidFill>
          </a:ln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DZ" b="1" i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عنوان العرض</a:t>
            </a:r>
            <a:endParaRPr lang="ar-DZ" b="1" i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32143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ar-D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علاقة اللسانيات بالعلوم الأخرى (2)</a:t>
            </a:r>
          </a:p>
          <a:p>
            <a:r>
              <a:rPr lang="ar-D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حسب عبد العزيز بن ابراهيم </a:t>
            </a:r>
            <a:r>
              <a:rPr lang="ar-DZ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العصيلي</a:t>
            </a:r>
            <a:r>
              <a:rPr lang="ar-D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ar-D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في كتابه علم اللغة النفسي</a:t>
            </a:r>
            <a:endParaRPr lang="ar-D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2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836712"/>
            <a:ext cx="6984776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DZ" sz="3600" b="1" dirty="0" smtClean="0">
                <a:ln>
                  <a:solidFill>
                    <a:schemeClr val="tx1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من اعداد الطالبتان :</a:t>
            </a:r>
          </a:p>
          <a:p>
            <a:pPr marL="571500" indent="-571500" algn="ctr" rtl="1">
              <a:buFont typeface="Arial" pitchFamily="34" charset="0"/>
              <a:buChar char="•"/>
            </a:pPr>
            <a:r>
              <a:rPr lang="ar-DZ" sz="3600" b="1" dirty="0" smtClean="0">
                <a:ln>
                  <a:solidFill>
                    <a:schemeClr val="tx1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هدى </a:t>
            </a:r>
            <a:r>
              <a:rPr lang="ar-DZ" sz="3600" b="1" dirty="0" err="1" smtClean="0">
                <a:ln>
                  <a:solidFill>
                    <a:schemeClr val="tx1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تيطوش</a:t>
            </a:r>
            <a:endParaRPr lang="ar-DZ" sz="3600" b="1" dirty="0" smtClean="0">
              <a:ln>
                <a:solidFill>
                  <a:schemeClr val="tx1"/>
                </a:solidFill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marL="571500" indent="-571500" algn="ctr" rtl="1">
              <a:buFont typeface="Arial" pitchFamily="34" charset="0"/>
              <a:buChar char="•"/>
            </a:pPr>
            <a:r>
              <a:rPr lang="ar-DZ" sz="3600" b="1" dirty="0" smtClean="0">
                <a:ln>
                  <a:solidFill>
                    <a:schemeClr val="tx1"/>
                  </a:solidFill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شهرزاد عيساوي</a:t>
            </a:r>
            <a:endParaRPr lang="ar-DZ" sz="3600" b="1" dirty="0">
              <a:ln>
                <a:solidFill>
                  <a:schemeClr val="tx1"/>
                </a:solidFill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4221088"/>
            <a:ext cx="3929147" cy="120032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DZ" sz="3600" b="1" dirty="0" smtClean="0">
                <a:ln>
                  <a:solidFill>
                    <a:schemeClr val="tx1"/>
                  </a:solidFill>
                </a:ln>
              </a:rPr>
              <a:t>تحت إشراف:</a:t>
            </a:r>
          </a:p>
          <a:p>
            <a:pPr marL="571500" indent="-571500" algn="r" rtl="1">
              <a:buFont typeface="Arial" pitchFamily="34" charset="0"/>
              <a:buChar char="•"/>
            </a:pPr>
            <a:r>
              <a:rPr lang="ar-DZ" sz="3600" b="1" dirty="0" smtClean="0">
                <a:ln>
                  <a:solidFill>
                    <a:schemeClr val="tx1"/>
                  </a:solidFill>
                </a:ln>
              </a:rPr>
              <a:t>أ. حنان مصباح</a:t>
            </a:r>
            <a:endParaRPr lang="ar-DZ" sz="3600" b="1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135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7744" y="188640"/>
            <a:ext cx="5828184" cy="64807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DZ" dirty="0" smtClean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مقدمة</a:t>
            </a:r>
            <a:endParaRPr lang="ar-DZ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0" y="881336"/>
            <a:ext cx="9144000" cy="5976664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algn="r"/>
            <a:endParaRPr lang="ar-D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يعتبر علم النفس علم شامل يتضمن دراسة السلوك و التفاعل بين الأفراد , و يدرس السلوك الإنساني والعمليات العقلية التي تقف وراءه , ويسعى أيضا إلى فهم كيفية تفكيرنا و شعورنا و تصرفاتنا , وكيف </a:t>
            </a:r>
          </a:p>
          <a:p>
            <a:pPr algn="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تتأثر هذه العمليات بالعوامل البيئية و الوراثية و </a:t>
            </a:r>
            <a:r>
              <a:rPr lang="ar-D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الإجتماعية</a:t>
            </a:r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/>
            <a:r>
              <a:rPr lang="ar-D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الإشكالية:</a:t>
            </a:r>
          </a:p>
          <a:p>
            <a:pPr algn="r"/>
            <a:r>
              <a:rPr lang="ar-D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ar-DZ" dirty="0">
                <a:solidFill>
                  <a:schemeClr val="bg2">
                    <a:lumMod val="50000"/>
                  </a:schemeClr>
                </a:solidFill>
              </a:rPr>
              <a:t>فيما تجلت علاقة اللسانيات النفسية بالعلوم الأخرى؟ </a:t>
            </a:r>
            <a:r>
              <a:rPr lang="ar-DZ" dirty="0" smtClean="0">
                <a:solidFill>
                  <a:schemeClr val="bg2">
                    <a:lumMod val="50000"/>
                  </a:schemeClr>
                </a:solidFill>
              </a:rPr>
              <a:t>و ما هو الفرق </a:t>
            </a:r>
            <a:r>
              <a:rPr lang="ar-DZ" dirty="0">
                <a:solidFill>
                  <a:schemeClr val="bg2">
                    <a:lumMod val="50000"/>
                  </a:schemeClr>
                </a:solidFill>
              </a:rPr>
              <a:t>بين علم اللغة النفسي وعلم النفس اللغوي ؟وما هي أهداف علم اللغة النفسي </a:t>
            </a:r>
            <a:r>
              <a:rPr lang="ar-DZ" dirty="0" smtClean="0">
                <a:solidFill>
                  <a:schemeClr val="bg2">
                    <a:lumMod val="50000"/>
                  </a:schemeClr>
                </a:solidFill>
              </a:rPr>
              <a:t>؟ وفيما </a:t>
            </a:r>
            <a:r>
              <a:rPr lang="ar-DZ" dirty="0">
                <a:solidFill>
                  <a:schemeClr val="bg2">
                    <a:lumMod val="50000"/>
                  </a:schemeClr>
                </a:solidFill>
              </a:rPr>
              <a:t>تمثلت </a:t>
            </a:r>
            <a:r>
              <a:rPr lang="ar-DZ" dirty="0" smtClean="0">
                <a:solidFill>
                  <a:schemeClr val="bg2">
                    <a:lumMod val="50000"/>
                  </a:schemeClr>
                </a:solidFill>
              </a:rPr>
              <a:t>العلاقة </a:t>
            </a:r>
            <a:r>
              <a:rPr lang="ar-DZ" dirty="0">
                <a:solidFill>
                  <a:schemeClr val="bg2">
                    <a:lumMod val="50000"/>
                  </a:schemeClr>
                </a:solidFill>
              </a:rPr>
              <a:t>بين علم اللغة النفسي و علم النفس </a:t>
            </a:r>
            <a:r>
              <a:rPr lang="ar-DZ" dirty="0" smtClean="0">
                <a:solidFill>
                  <a:schemeClr val="bg2">
                    <a:lumMod val="50000"/>
                  </a:schemeClr>
                </a:solidFill>
              </a:rPr>
              <a:t>اللغوي؟</a:t>
            </a:r>
          </a:p>
          <a:p>
            <a:pPr algn="r"/>
            <a:r>
              <a:rPr lang="ar-DZ" dirty="0">
                <a:solidFill>
                  <a:schemeClr val="tx1"/>
                </a:solidFill>
              </a:rPr>
              <a:t>وللإلمام بالموضوع  من مختلف جوانبه اتبعنا خطة البحث الأتية :</a:t>
            </a:r>
          </a:p>
          <a:p>
            <a:pPr marL="514350" indent="-514350" algn="r"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مقدمة </a:t>
            </a:r>
          </a:p>
          <a:p>
            <a:pPr marL="514350" indent="-514350" algn="r"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ثلاث مباحث في كل مبحث مطلبين</a:t>
            </a:r>
            <a:endParaRPr lang="ar-DZ" dirty="0">
              <a:solidFill>
                <a:schemeClr val="tx1"/>
              </a:solidFill>
            </a:endParaRPr>
          </a:p>
          <a:p>
            <a:pPr marL="514350" indent="-514350" algn="r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	خاتمة</a:t>
            </a:r>
          </a:p>
          <a:p>
            <a:pPr marL="514350" indent="-514350" algn="r">
              <a:buFont typeface="+mj-lt"/>
              <a:buAutoNum type="arabicPeriod"/>
            </a:pPr>
            <a:r>
              <a:rPr lang="ar-DZ" dirty="0">
                <a:solidFill>
                  <a:schemeClr val="tx1"/>
                </a:solidFill>
              </a:rPr>
              <a:t>	قائمة المصادر و المراجع</a:t>
            </a:r>
          </a:p>
          <a:p>
            <a:pPr algn="r"/>
            <a:r>
              <a:rPr lang="ar-DZ" dirty="0">
                <a:solidFill>
                  <a:schemeClr val="tx1"/>
                </a:solidFill>
              </a:rPr>
              <a:t>واعتمدنا في دراستنا على المنهج الوصفي التحليلي من خلال تحليل بعض قضايا كتاب "علم اللغة </a:t>
            </a:r>
            <a:r>
              <a:rPr lang="ar-DZ" dirty="0" smtClean="0">
                <a:solidFill>
                  <a:schemeClr val="tx1"/>
                </a:solidFill>
              </a:rPr>
              <a:t>النفسي« </a:t>
            </a:r>
            <a:r>
              <a:rPr lang="ar-DZ" dirty="0" err="1" smtClean="0">
                <a:solidFill>
                  <a:schemeClr val="tx1"/>
                </a:solidFill>
              </a:rPr>
              <a:t>للمؤلف"عبد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>
                <a:solidFill>
                  <a:schemeClr val="tx1"/>
                </a:solidFill>
              </a:rPr>
              <a:t>العزيز بن ابراهيم 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 err="1" smtClean="0">
                <a:solidFill>
                  <a:schemeClr val="tx1"/>
                </a:solidFill>
              </a:rPr>
              <a:t>العصيلي</a:t>
            </a:r>
            <a:r>
              <a:rPr lang="ar-DZ" dirty="0" smtClean="0">
                <a:solidFill>
                  <a:schemeClr val="tx1"/>
                </a:solidFill>
              </a:rPr>
              <a:t>« كمرجع أساسي للبحث.</a:t>
            </a:r>
            <a:endParaRPr lang="ar-DZ" dirty="0">
              <a:solidFill>
                <a:schemeClr val="tx1"/>
              </a:solidFill>
            </a:endParaRPr>
          </a:p>
          <a:p>
            <a:pPr algn="r"/>
            <a:r>
              <a:rPr lang="ar-DZ" dirty="0" smtClean="0">
                <a:solidFill>
                  <a:schemeClr val="tx1"/>
                </a:solidFill>
              </a:rPr>
              <a:t>وقد </a:t>
            </a:r>
            <a:r>
              <a:rPr lang="ar-DZ" dirty="0">
                <a:solidFill>
                  <a:schemeClr val="tx1"/>
                </a:solidFill>
              </a:rPr>
              <a:t>واجهتنا بعض الصعوبات نذكر منها </a:t>
            </a:r>
            <a:r>
              <a:rPr lang="ar-DZ" dirty="0" smtClean="0">
                <a:solidFill>
                  <a:schemeClr val="tx1"/>
                </a:solidFill>
              </a:rPr>
              <a:t>:</a:t>
            </a:r>
            <a:endParaRPr lang="ar-DZ" dirty="0">
              <a:solidFill>
                <a:schemeClr val="tx1"/>
              </a:solidFill>
            </a:endParaRPr>
          </a:p>
          <a:p>
            <a:pPr marL="457200" indent="-457200" algn="r">
              <a:buFont typeface="Arial" pitchFamily="34" charset="0"/>
              <a:buChar char="•"/>
            </a:pPr>
            <a:r>
              <a:rPr lang="ar-DZ" dirty="0">
                <a:solidFill>
                  <a:schemeClr val="tx1"/>
                </a:solidFill>
              </a:rPr>
              <a:t>	</a:t>
            </a:r>
            <a:r>
              <a:rPr lang="ar-DZ" dirty="0" smtClean="0">
                <a:solidFill>
                  <a:schemeClr val="tx1"/>
                </a:solidFill>
              </a:rPr>
              <a:t>ضيق الوقت</a:t>
            </a:r>
          </a:p>
          <a:p>
            <a:pPr marL="457200" indent="-457200" algn="r">
              <a:buFont typeface="Arial" pitchFamily="34" charset="0"/>
              <a:buChar char="•"/>
            </a:pPr>
            <a:r>
              <a:rPr lang="ar-DZ" dirty="0" smtClean="0">
                <a:solidFill>
                  <a:schemeClr val="tx1"/>
                </a:solidFill>
              </a:rPr>
              <a:t>قلة المصادر و المراجع </a:t>
            </a:r>
          </a:p>
          <a:p>
            <a:pPr marL="457200" indent="-457200" algn="r">
              <a:buFont typeface="Arial" pitchFamily="34" charset="0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algn="r"/>
            <a:endParaRPr lang="fr-FR" dirty="0">
              <a:solidFill>
                <a:schemeClr val="tx1"/>
              </a:solidFill>
            </a:endParaRPr>
          </a:p>
          <a:p>
            <a:pPr algn="r"/>
            <a:r>
              <a:rPr lang="ar-DZ" dirty="0">
                <a:solidFill>
                  <a:schemeClr val="tx1"/>
                </a:solidFill>
              </a:rPr>
              <a:t>وفي الاخير نتقدم </a:t>
            </a:r>
            <a:r>
              <a:rPr lang="ar-DZ" dirty="0" err="1" smtClean="0">
                <a:solidFill>
                  <a:schemeClr val="tx1"/>
                </a:solidFill>
              </a:rPr>
              <a:t>بالشكرالجزيل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للأستاذة </a:t>
            </a:r>
            <a:r>
              <a:rPr lang="ar-DZ" dirty="0">
                <a:solidFill>
                  <a:schemeClr val="tx1"/>
                </a:solidFill>
              </a:rPr>
              <a:t>الفاضلة "حنان مصباح" على مساعدتها لنا في إنجاز هذا البحث</a:t>
            </a:r>
            <a:r>
              <a:rPr lang="ar-DZ" dirty="0" smtClean="0">
                <a:solidFill>
                  <a:schemeClr val="tx1"/>
                </a:solidFill>
              </a:rPr>
              <a:t>.</a:t>
            </a:r>
          </a:p>
          <a:p>
            <a:pPr algn="r"/>
            <a:endParaRPr lang="ar-DZ" dirty="0">
              <a:solidFill>
                <a:schemeClr val="tx1"/>
              </a:solidFill>
            </a:endParaRPr>
          </a:p>
          <a:p>
            <a:pPr algn="r"/>
            <a:endParaRPr lang="ar-DZ" dirty="0">
              <a:solidFill>
                <a:schemeClr val="tx1"/>
              </a:solidFill>
            </a:endParaRPr>
          </a:p>
          <a:p>
            <a:pPr algn="r"/>
            <a:endParaRPr lang="ar-DZ" dirty="0" smtClean="0">
              <a:solidFill>
                <a:schemeClr val="tx1"/>
              </a:solidFill>
            </a:endParaRPr>
          </a:p>
          <a:p>
            <a:pPr algn="r"/>
            <a:endParaRPr lang="ar-DZ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5" y="4797152"/>
            <a:ext cx="212486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52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r>
              <a:rPr lang="ar-DZ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المبحث الأول</a:t>
            </a:r>
            <a:r>
              <a:rPr lang="ar-DZ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لمحة عن علم اللغة النفسي 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الأول: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المفهوم علم اللغة النفسي                                                         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الثاني: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الفرق بين علم اللغة النفسي وعلم النفس اللغوي                             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المبحث الثاني: 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بيان علاقة اللسانيات بالعلوم الأخرى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الأول: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علاقة اللسانيات النفسية بالتعليمية(النظريات)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الثاني: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نظريات التعلم وعلاقتها باللسانيات النفسية وبتعليمية اللغات 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المبحث الثالث 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علاقة علم اللغة بعلم النفس وأهداف علم اللغة النفسي 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الأول: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أهداف علم اللغة النفسي </a:t>
            </a:r>
            <a:b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المطلب الثاني: </a:t>
            </a:r>
            <a:r>
              <a:rPr lang="ar-DZ" sz="32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العلاقة بين علم اللغة و علم النفس</a:t>
            </a:r>
            <a:endParaRPr lang="ar-DZ" sz="3200" b="1" dirty="0">
              <a:ln w="31550" cmpd="sng">
                <a:solidFill>
                  <a:schemeClr val="tx1"/>
                </a:soli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069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4" y="0"/>
            <a:ext cx="9112686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r">
              <a:buNone/>
            </a:pPr>
            <a:endParaRPr lang="ar-DZ" sz="30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  <a:p>
            <a:pPr marL="0" indent="0" algn="r">
              <a:buNone/>
            </a:pPr>
            <a:r>
              <a:rPr lang="ar-DZ" sz="3000" b="1" i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المبحث الأول: لمحة عن علم اللغة النفسي</a:t>
            </a:r>
            <a:endParaRPr lang="ar-DZ" sz="3000" b="1" i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  <a:p>
            <a:pPr marL="0" indent="0" algn="r">
              <a:buNone/>
            </a:pPr>
            <a:r>
              <a:rPr lang="ar-DZ" sz="3000" b="1" i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المطلب الأول : المفهوم</a:t>
            </a:r>
          </a:p>
          <a:p>
            <a:pPr marL="0" indent="0" algn="r">
              <a:buNone/>
            </a:pPr>
            <a:r>
              <a:rPr lang="ar-DZ" sz="3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علم اللغة النفسي </a:t>
            </a:r>
            <a:r>
              <a:rPr lang="ar-DZ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r>
              <a:rPr lang="ar-DZ" sz="26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هو فرع من فروع اللغة يهتم بالعلاقة بين اللغة و العمليات النفسية </a:t>
            </a:r>
            <a:r>
              <a:rPr lang="ar-DZ" sz="2600" b="1" i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ar-DZ" sz="2600" b="1" i="1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ar-D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المطلب الثاني: الفرق بين علم اللغة النفسي و علم النفس اللغوي</a:t>
            </a:r>
          </a:p>
          <a:p>
            <a:pPr marL="0" indent="0" algn="r">
              <a:buNone/>
            </a:pPr>
            <a:r>
              <a:rPr lang="ar-DZ" sz="1800" dirty="0" smtClean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ا</a:t>
            </a:r>
            <a:r>
              <a:rPr lang="ar-DZ" sz="26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لفرق الرئيسي بينهما يكمن في النهج ,حيث يركز علم اللغة النفسي على كيفية تأثير العوامل النفسية على استخدام  اللغة , بينما يركز علم النفس اللغوي على كيفية تأثير اللغة نفسها على العقل البشري و السلوك.</a:t>
            </a:r>
          </a:p>
          <a:p>
            <a:pPr marL="0" indent="0" algn="r">
              <a:buNone/>
            </a:pPr>
            <a:r>
              <a:rPr lang="ar-DZ" sz="26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علم النفس اللغوي يتناول مواضيع  مثل كيفية تكوين وفهم الجمل و العبارات </a:t>
            </a:r>
          </a:p>
          <a:p>
            <a:pPr marL="0" indent="0" algn="r">
              <a:buNone/>
            </a:pPr>
            <a:r>
              <a:rPr lang="ar-DZ" sz="26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علم اللغة النفسي يتناول مواضيع مثل كيفية تفاعل العقل مع اللغة , تطور اللغة في العقل , كيفية تعلم اللغة </a:t>
            </a:r>
            <a:r>
              <a:rPr lang="ar-DZ" sz="1800" dirty="0" smtClean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</a:t>
            </a:r>
            <a:endParaRPr lang="ar-DZ" sz="1800" dirty="0">
              <a:ln w="1143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9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indent="0" algn="r">
              <a:buNone/>
            </a:pPr>
            <a:r>
              <a:rPr lang="ar-DZ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</a:t>
            </a:r>
            <a:r>
              <a:rPr lang="ar-D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لمبحث الثاني: بيان علاقة اللسانيات بالعلوم الأخرى</a:t>
            </a:r>
          </a:p>
          <a:p>
            <a:pPr marL="0" indent="0" algn="r">
              <a:buNone/>
            </a:pPr>
            <a:r>
              <a:rPr lang="ar-D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المطلب الأول:  علاقة اللسانيات النفسية بالتطبيقية</a:t>
            </a:r>
          </a:p>
          <a:p>
            <a:pPr marL="0" indent="0" algn="r">
              <a:buNone/>
            </a:pPr>
            <a:r>
              <a:rPr lang="ar-DZ" sz="2600" b="1" dirty="0" smtClean="0">
                <a:ln w="50800"/>
                <a:solidFill>
                  <a:srgbClr val="7030A0"/>
                </a:solidFill>
              </a:rPr>
              <a:t>النظريات </a:t>
            </a:r>
            <a:r>
              <a:rPr lang="ar-DZ" sz="2600" b="1" dirty="0" err="1" smtClean="0">
                <a:ln w="50800"/>
                <a:solidFill>
                  <a:srgbClr val="7030A0"/>
                </a:solidFill>
              </a:rPr>
              <a:t>الإرتباطية</a:t>
            </a:r>
            <a:r>
              <a:rPr lang="ar-DZ" sz="2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:</a:t>
            </a:r>
          </a:p>
          <a:p>
            <a:pPr marL="514350" indent="-514350" algn="r" rtl="1">
              <a:buFont typeface="+mj-lt"/>
              <a:buAutoNum type="alphaLcPeriod"/>
            </a:pP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نظرية </a:t>
            </a:r>
            <a:r>
              <a:rPr lang="ar-DZ" sz="2400" b="1" dirty="0" err="1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ثورندايك</a:t>
            </a: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ar-DZ" sz="24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: تقترح أن التعلم يحدث بشكل أساسي من </a:t>
            </a:r>
          </a:p>
          <a:p>
            <a:pPr marL="514350" indent="-514350" algn="r" rtl="1">
              <a:buFont typeface="+mj-lt"/>
              <a:buAutoNum type="alphaLcPeriod"/>
            </a:pPr>
            <a:r>
              <a:rPr lang="ar-DZ" sz="24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خلال التجربة و التكرار .</a:t>
            </a:r>
          </a:p>
          <a:p>
            <a:pPr marL="514350" indent="-514350" algn="r" rtl="1">
              <a:buFont typeface="+mj-lt"/>
              <a:buAutoNum type="alphaLcPeriod"/>
            </a:pP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نظرية </a:t>
            </a:r>
            <a:r>
              <a:rPr lang="ar-DZ" sz="2400" b="1" dirty="0" err="1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الإشراط</a:t>
            </a: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 الكلاسيكي</a:t>
            </a:r>
            <a:r>
              <a:rPr lang="ar-DZ" sz="24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: صاحبها </a:t>
            </a:r>
            <a:r>
              <a:rPr lang="ar-DZ" sz="2400" b="1" dirty="0" err="1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بافلوف</a:t>
            </a:r>
            <a:r>
              <a:rPr lang="ar-DZ" sz="24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 ,</a:t>
            </a:r>
          </a:p>
          <a:p>
            <a:pPr marL="0" indent="0" algn="r" rtl="1">
              <a:buNone/>
            </a:pPr>
            <a:r>
              <a:rPr lang="ar-DZ" sz="24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وهي علمية ربط سلوك معين بحدث معين</a:t>
            </a:r>
            <a:r>
              <a:rPr lang="ar-DZ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</a:p>
          <a:p>
            <a:pPr marL="0" indent="0" algn="r" rtl="1">
              <a:buNone/>
            </a:pPr>
            <a:r>
              <a:rPr lang="ar-DZ" sz="2800" b="1" dirty="0" smtClean="0">
                <a:ln w="50800"/>
                <a:solidFill>
                  <a:srgbClr val="7030A0"/>
                </a:solidFill>
              </a:rPr>
              <a:t>النظريات الوظيفية</a:t>
            </a:r>
            <a:r>
              <a:rPr lang="ar-DZ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:</a:t>
            </a:r>
          </a:p>
          <a:p>
            <a:pPr marL="1314450" lvl="2" indent="-514350" algn="r" rtl="1">
              <a:buFont typeface="+mj-lt"/>
              <a:buAutoNum type="alphaLcPeriod"/>
            </a:pPr>
            <a:r>
              <a:rPr lang="ar-DZ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نظرية </a:t>
            </a:r>
            <a:r>
              <a:rPr lang="ar-DZ" b="1" dirty="0" err="1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سكينر</a:t>
            </a:r>
            <a:r>
              <a:rPr lang="ar-DZ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 الإجرائية </a:t>
            </a:r>
            <a:r>
              <a:rPr lang="ar-DZ" b="1" dirty="0" smtClean="0">
                <a:ln w="50800"/>
              </a:rPr>
              <a:t>: يعتقد أن السلوك يمكن </a:t>
            </a:r>
          </a:p>
          <a:p>
            <a:pPr marL="800100" lvl="2" indent="0" algn="r" rtl="1">
              <a:buNone/>
            </a:pPr>
            <a:endParaRPr lang="ar-DZ" b="1" dirty="0">
              <a:ln w="50800"/>
            </a:endParaRPr>
          </a:p>
          <a:p>
            <a:pPr marL="800100" lvl="2" indent="0" algn="r" rtl="1">
              <a:buNone/>
            </a:pPr>
            <a:r>
              <a:rPr lang="ar-DZ" b="1" dirty="0" smtClean="0">
                <a:ln w="50800"/>
              </a:rPr>
              <a:t>تشكيله وتعديله من خلال التحفيز و التعزيز </a:t>
            </a:r>
            <a:r>
              <a:rPr lang="ar-DZ" b="1" dirty="0" err="1" smtClean="0">
                <a:ln w="50800"/>
              </a:rPr>
              <a:t>الإجابي</a:t>
            </a:r>
            <a:r>
              <a:rPr lang="ar-DZ" b="1" dirty="0" smtClean="0">
                <a:ln w="50800"/>
              </a:rPr>
              <a:t> و السلبي.</a:t>
            </a:r>
          </a:p>
          <a:p>
            <a:pPr marL="0" indent="0" algn="r" rtl="1">
              <a:buNone/>
            </a:pPr>
            <a:r>
              <a:rPr lang="ar-DZ" sz="2800" b="1" dirty="0" smtClean="0">
                <a:ln w="50800"/>
                <a:solidFill>
                  <a:srgbClr val="7030A0"/>
                </a:solidFill>
              </a:rPr>
              <a:t>النظريات المعرفية</a:t>
            </a:r>
            <a:r>
              <a:rPr lang="ar-DZ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:</a:t>
            </a:r>
          </a:p>
          <a:p>
            <a:pPr marL="514350" indent="-514350" algn="r" rtl="1">
              <a:buFont typeface="+mj-lt"/>
              <a:buAutoNum type="alphaLcPeriod"/>
            </a:pP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النظرية </a:t>
            </a:r>
            <a:r>
              <a:rPr lang="ar-DZ" sz="2400" b="1" dirty="0" err="1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الجشطالطية</a:t>
            </a: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ar-DZ" sz="2400" b="1" dirty="0" smtClean="0">
                <a:ln w="50800"/>
              </a:rPr>
              <a:t>: تفسر العلاقة بين الإنسان و بيئته بشكل متكامل .</a:t>
            </a:r>
          </a:p>
          <a:p>
            <a:pPr marL="514350" indent="-514350" algn="r" rtl="1">
              <a:buFont typeface="+mj-lt"/>
              <a:buAutoNum type="alphaLcPeriod"/>
            </a:pP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النظرية </a:t>
            </a:r>
            <a:r>
              <a:rPr lang="ar-DZ" sz="2400" b="1" dirty="0" err="1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البنائية</a:t>
            </a:r>
            <a:r>
              <a:rPr lang="ar-DZ" sz="2400" b="1" dirty="0" err="1" smtClean="0">
                <a:ln w="50800"/>
              </a:rPr>
              <a:t>:صاحبها</a:t>
            </a:r>
            <a:r>
              <a:rPr lang="ar-DZ" sz="2400" b="1" dirty="0" smtClean="0">
                <a:ln w="50800"/>
              </a:rPr>
              <a:t> جان </a:t>
            </a:r>
            <a:r>
              <a:rPr lang="ar-DZ" sz="2400" b="1" dirty="0" err="1" smtClean="0">
                <a:ln w="50800"/>
              </a:rPr>
              <a:t>بياجيه,تركز</a:t>
            </a:r>
            <a:r>
              <a:rPr lang="ar-DZ" sz="2400" b="1" dirty="0" smtClean="0">
                <a:ln w="50800"/>
              </a:rPr>
              <a:t> على كيفية تشكيل الفرد </a:t>
            </a:r>
          </a:p>
          <a:p>
            <a:pPr marL="0" indent="0" algn="r" rtl="1">
              <a:buNone/>
            </a:pPr>
            <a:r>
              <a:rPr lang="ar-DZ" sz="2400" b="1" dirty="0" smtClean="0">
                <a:ln w="50800"/>
              </a:rPr>
              <a:t>لتفسيره الخاص وفهمه للعالم من حوله.</a:t>
            </a:r>
          </a:p>
          <a:p>
            <a:pPr marL="457200" indent="-457200" algn="r" rtl="1">
              <a:buFont typeface="+mj-lt"/>
              <a:buAutoNum type="alphaLcPeriod"/>
            </a:pP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نظرية التعلم </a:t>
            </a:r>
            <a:r>
              <a:rPr lang="ar-DZ" sz="2400" b="1" dirty="0" err="1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الإجتماعي</a:t>
            </a:r>
            <a:r>
              <a:rPr lang="ar-DZ" sz="2400" b="1" dirty="0" smtClean="0">
                <a:ln w="50800"/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ar-DZ" sz="2400" b="1" dirty="0" smtClean="0">
                <a:ln w="50800"/>
              </a:rPr>
              <a:t>: صاحبها جوليان </a:t>
            </a:r>
            <a:r>
              <a:rPr lang="ar-DZ" sz="2400" b="1" dirty="0" err="1" smtClean="0">
                <a:ln w="50800"/>
              </a:rPr>
              <a:t>روتر,تشير</a:t>
            </a:r>
            <a:r>
              <a:rPr lang="ar-DZ" sz="2400" b="1" dirty="0" smtClean="0">
                <a:ln w="50800"/>
              </a:rPr>
              <a:t> إلى كيفية تأثير </a:t>
            </a:r>
          </a:p>
          <a:p>
            <a:pPr marL="0" indent="0" algn="r" rtl="1">
              <a:buNone/>
            </a:pPr>
            <a:r>
              <a:rPr lang="ar-DZ" sz="2400" b="1" dirty="0" smtClean="0">
                <a:ln w="50800"/>
              </a:rPr>
              <a:t>البيئة </a:t>
            </a:r>
            <a:r>
              <a:rPr lang="ar-DZ" sz="2400" b="1" dirty="0" err="1" smtClean="0">
                <a:ln w="50800"/>
              </a:rPr>
              <a:t>الإجتماعية</a:t>
            </a:r>
            <a:r>
              <a:rPr lang="ar-DZ" sz="2400" b="1" dirty="0" smtClean="0">
                <a:ln w="50800"/>
              </a:rPr>
              <a:t> على عملية التعلم وتطوير السلوك الإنساني.</a:t>
            </a:r>
          </a:p>
          <a:p>
            <a:pPr marL="0" indent="0">
              <a:buNone/>
            </a:pPr>
            <a:r>
              <a:rPr lang="ar-DZ" sz="2400" b="1" dirty="0" smtClean="0">
                <a:ln w="50800"/>
              </a:rPr>
              <a:t> تجربة الدمية </a:t>
            </a:r>
            <a:r>
              <a:rPr lang="ar-DZ" sz="2400" b="1" dirty="0" err="1" smtClean="0">
                <a:ln w="50800"/>
              </a:rPr>
              <a:t>بوبو</a:t>
            </a:r>
            <a:r>
              <a:rPr lang="ar-DZ" sz="2400" b="1" dirty="0" smtClean="0">
                <a:ln w="50800"/>
              </a:rPr>
              <a:t> :هي </a:t>
            </a:r>
            <a:r>
              <a:rPr lang="ar-DZ" sz="2400" b="1" dirty="0">
                <a:ln w="50800"/>
              </a:rPr>
              <a:t>مجموعة من التجارب التي تضمنت دراسة سلوك الأطفال بعد أن شاهدوا </a:t>
            </a:r>
            <a:endParaRPr lang="ar-DZ" sz="2400" b="1" dirty="0" smtClean="0">
              <a:ln w="50800"/>
            </a:endParaRPr>
          </a:p>
          <a:p>
            <a:pPr marL="0" indent="0">
              <a:buNone/>
            </a:pPr>
            <a:r>
              <a:rPr lang="ar-DZ" sz="2400" b="1" dirty="0" smtClean="0">
                <a:ln w="50800"/>
              </a:rPr>
              <a:t>شخصا </a:t>
            </a:r>
            <a:r>
              <a:rPr lang="ar-DZ" sz="2400" b="1" dirty="0">
                <a:ln w="50800"/>
              </a:rPr>
              <a:t>كبيرًا يتصرف بعدوانية </a:t>
            </a:r>
            <a:r>
              <a:rPr lang="ar-DZ" sz="2400" b="1" dirty="0" smtClean="0">
                <a:ln w="50800"/>
              </a:rPr>
              <a:t>مع دمية</a:t>
            </a:r>
            <a:r>
              <a:rPr lang="ar-DZ" sz="2400" b="1" dirty="0">
                <a:ln w="50800"/>
              </a:rPr>
              <a:t>. </a:t>
            </a:r>
            <a:endParaRPr lang="ar-DZ" sz="2400" b="1" dirty="0" smtClean="0">
              <a:ln w="50800"/>
            </a:endParaRPr>
          </a:p>
          <a:p>
            <a:pPr marL="0" indent="0">
              <a:buNone/>
            </a:pPr>
            <a:r>
              <a:rPr lang="ar-DZ" sz="2400" b="1" dirty="0" smtClean="0">
                <a:ln w="50800"/>
              </a:rPr>
              <a:t>كان </a:t>
            </a:r>
            <a:r>
              <a:rPr lang="ar-DZ" sz="2400" b="1" dirty="0">
                <a:ln w="50800"/>
              </a:rPr>
              <a:t>العنصر الأهم في التجربة هو رصد كيفية </a:t>
            </a:r>
            <a:r>
              <a:rPr lang="ar-DZ" sz="2400" b="1" dirty="0" smtClean="0">
                <a:ln w="50800"/>
              </a:rPr>
              <a:t>تصرف الأطفال بعد رؤية الشخص الكبير</a:t>
            </a:r>
          </a:p>
          <a:p>
            <a:pPr marL="0" indent="0">
              <a:buNone/>
            </a:pPr>
            <a:endParaRPr lang="ar-DZ" sz="2400" b="1" dirty="0">
              <a:ln w="50800"/>
            </a:endParaRPr>
          </a:p>
          <a:p>
            <a:pPr marL="0" indent="0">
              <a:buNone/>
            </a:pPr>
            <a:endParaRPr lang="ar-DZ" sz="2400" b="1" dirty="0">
              <a:ln w="50800"/>
            </a:endParaRPr>
          </a:p>
          <a:p>
            <a:pPr marL="0" indent="0">
              <a:buNone/>
            </a:pPr>
            <a:endParaRPr lang="ar-DZ" sz="2400" b="1" dirty="0">
              <a:ln w="50800"/>
            </a:endParaRPr>
          </a:p>
          <a:p>
            <a:pPr marL="0" indent="0">
              <a:buNone/>
            </a:pPr>
            <a:r>
              <a:rPr lang="ar-DZ" sz="2400" b="1" dirty="0" smtClean="0">
                <a:ln w="50800"/>
              </a:rPr>
              <a:t>يحصل </a:t>
            </a:r>
            <a:r>
              <a:rPr lang="ar-DZ" sz="2400" b="1" dirty="0">
                <a:ln w="50800"/>
              </a:rPr>
              <a:t>على مكافأة أو يعاقب بعقوبة أو لا يلقى أي جزاء نتيجة للعنف الذي مارسه على دمية </a:t>
            </a:r>
            <a:r>
              <a:rPr lang="ar-DZ" sz="2400" b="1" dirty="0" err="1">
                <a:ln w="50800"/>
              </a:rPr>
              <a:t>بوبو</a:t>
            </a:r>
            <a:r>
              <a:rPr lang="ar-DZ" sz="2400" b="1" dirty="0">
                <a:ln w="50800"/>
              </a:rPr>
              <a:t>. </a:t>
            </a:r>
            <a:endParaRPr lang="ar-DZ" sz="2400" b="1" dirty="0" smtClean="0">
              <a:ln w="50800"/>
            </a:endParaRPr>
          </a:p>
          <a:p>
            <a:pPr marL="0" indent="0">
              <a:buNone/>
            </a:pPr>
            <a:r>
              <a:rPr lang="ar-DZ" sz="2400" b="1" dirty="0" smtClean="0">
                <a:ln w="50800"/>
              </a:rPr>
              <a:t>وساعدت </a:t>
            </a:r>
            <a:r>
              <a:rPr lang="ar-DZ" sz="2400" b="1" dirty="0">
                <a:ln w="50800"/>
              </a:rPr>
              <a:t>هذه التجارب في إظهار كيف يمكن أن يتأثر الأطفال بالتعلم من سلوك الآخرين. </a:t>
            </a:r>
            <a:endParaRPr lang="ar-DZ" sz="2400" b="1" dirty="0" smtClean="0">
              <a:ln w="50800"/>
            </a:endParaRPr>
          </a:p>
          <a:p>
            <a:pPr marL="0" indent="0">
              <a:buNone/>
            </a:pPr>
            <a:r>
              <a:rPr lang="ar-DZ" sz="2400" b="1" dirty="0" smtClean="0">
                <a:ln w="50800"/>
              </a:rPr>
              <a:t>وقد </a:t>
            </a:r>
            <a:r>
              <a:rPr lang="ar-DZ" sz="2400" b="1" dirty="0">
                <a:ln w="50800"/>
              </a:rPr>
              <a:t>كانت الغاية من تلك التجارب هي الوصول لنتائج مفيدة في جانب التطوير السلوكي للطلاب.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08" y="1862000"/>
            <a:ext cx="219750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0" y="302510"/>
            <a:ext cx="1768617" cy="1326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5" y="3191235"/>
            <a:ext cx="233525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2490878" cy="18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3" y="4365104"/>
            <a:ext cx="356424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4" y="5301208"/>
            <a:ext cx="2190496" cy="120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07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sz="2400" b="1" i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الثاني: نظريات التعلم وعلاقتها باللسانيات النفسية وبتعليمية اللغات </a:t>
            </a:r>
          </a:p>
          <a:p>
            <a:pPr marL="0" indent="0" algn="r">
              <a:buNone/>
            </a:pPr>
            <a:r>
              <a:rPr lang="ar-DZ" sz="2400" b="1" i="1" dirty="0" smtClean="0"/>
              <a:t>تعتبر نظريات التعلم أداة أساسية لفهم العمليات العقلية التي تقف وراء اكتساب اللغة واستخدامها , من خلال تطبيق هذه النظريات في مجال اللسانيات النفسية وتعليم اللغات ,    </a:t>
            </a:r>
          </a:p>
          <a:p>
            <a:pPr marL="0" indent="0" algn="r">
              <a:buNone/>
            </a:pPr>
            <a:r>
              <a:rPr lang="ar-DZ" sz="2400" b="1" i="1" dirty="0" smtClean="0"/>
              <a:t>يمكننا تطوير برامج تعليمية أكثر فعالية وتلبية احتياجات المتعلمين بشكل أفضل .</a:t>
            </a:r>
          </a:p>
          <a:p>
            <a:pPr marL="0" indent="0" algn="r">
              <a:buNone/>
            </a:pPr>
            <a:r>
              <a:rPr lang="ar-DZ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المبحث الثالث :علاقة علم اللغة بعلم النفس و أهداف علم اللغة النفسي</a:t>
            </a:r>
          </a:p>
          <a:p>
            <a:pPr marL="0" indent="0" algn="r">
              <a:buNone/>
            </a:pPr>
            <a:r>
              <a:rPr lang="ar-DZ" sz="2400" b="1" i="1" dirty="0" smtClean="0">
                <a:solidFill>
                  <a:schemeClr val="accent6"/>
                </a:solidFill>
              </a:rPr>
              <a:t>المطلب الأول: أهداف علم اللغة النفسي</a:t>
            </a:r>
          </a:p>
          <a:p>
            <a:pPr algn="r" rtl="1"/>
            <a:r>
              <a:rPr lang="ar-DZ" sz="2400" b="1" i="1" dirty="0" smtClean="0"/>
              <a:t>فهم عملية اكتساب اللغة</a:t>
            </a:r>
          </a:p>
          <a:p>
            <a:pPr algn="r" rtl="1"/>
            <a:r>
              <a:rPr lang="ar-DZ" sz="2400" b="1" i="1" dirty="0" smtClean="0"/>
              <a:t>فهم آليات استخدام اللغة</a:t>
            </a:r>
          </a:p>
          <a:p>
            <a:pPr algn="r" rtl="1"/>
            <a:r>
              <a:rPr lang="ar-DZ" sz="2400" b="1" i="1" dirty="0" smtClean="0"/>
              <a:t>دراسة تأثير اللغة على التفكير</a:t>
            </a:r>
          </a:p>
          <a:p>
            <a:pPr algn="r" rtl="1"/>
            <a:r>
              <a:rPr lang="ar-DZ" sz="2400" b="1" i="1" dirty="0" smtClean="0"/>
              <a:t>فهم طبيعة العقل البشري</a:t>
            </a:r>
          </a:p>
          <a:p>
            <a:pPr marL="0" indent="0" algn="r" rtl="1">
              <a:buNone/>
            </a:pPr>
            <a:r>
              <a:rPr lang="ar-DZ" sz="2400" b="1" i="1" dirty="0" smtClean="0">
                <a:solidFill>
                  <a:schemeClr val="accent6"/>
                </a:solidFill>
              </a:rPr>
              <a:t>المطلب الثاني: علاقة علم اللغة بعلم النفس</a:t>
            </a:r>
          </a:p>
          <a:p>
            <a:pPr marL="0" indent="0" algn="r" rtl="1">
              <a:buNone/>
            </a:pPr>
            <a:r>
              <a:rPr lang="ar-DZ" sz="2400" b="1" i="1" dirty="0" smtClean="0"/>
              <a:t>يركز علم اللغة على فهم كيفية استخدام اللغة للتواصل ونقل </a:t>
            </a:r>
            <a:r>
              <a:rPr lang="ar-DZ" sz="2400" b="1" i="1" dirty="0" err="1" smtClean="0"/>
              <a:t>المعرفة,بينما</a:t>
            </a:r>
            <a:r>
              <a:rPr lang="ar-DZ" sz="2400" b="1" i="1" dirty="0" smtClean="0"/>
              <a:t> علم النفس يركز على فهم عملية التفكير و السلوك الإنساني .</a:t>
            </a:r>
          </a:p>
          <a:p>
            <a:pPr marL="0" indent="0" algn="r" rtl="1">
              <a:buNone/>
            </a:pPr>
            <a:r>
              <a:rPr lang="ar-DZ" sz="2400" b="1" i="1" dirty="0" smtClean="0"/>
              <a:t>العلاقة بينهما تظهر في دراسة كيفية تعلم اللغات, فهمها, واستخدامها من قبل الإنسان وكيفية تأثير اللغة على التفكير و السلوك الإنساني.</a:t>
            </a:r>
          </a:p>
        </p:txBody>
      </p:sp>
    </p:spTree>
    <p:extLst>
      <p:ext uri="{BB962C8B-B14F-4D97-AF65-F5344CB8AC3E}">
        <p14:creationId xmlns:p14="http://schemas.microsoft.com/office/powerpoint/2010/main" val="219389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ar-DZ" sz="3600" dirty="0" smtClean="0">
                <a:ln>
                  <a:solidFill>
                    <a:schemeClr val="tx1"/>
                  </a:solidFill>
                </a:ln>
              </a:rPr>
              <a:t>خاتمة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>•</a:t>
            </a:r>
            <a:r>
              <a:rPr lang="ar-DZ" sz="2700" dirty="0" smtClean="0"/>
              <a:t>أن </a:t>
            </a:r>
            <a:r>
              <a:rPr lang="ar-DZ" sz="2700" dirty="0"/>
              <a:t>اللسانيات النفسية ليست علما معزولا , بل تتقاطع مع العديد من التخصصات الأخرى مثل علم النفس , علم </a:t>
            </a:r>
            <a:r>
              <a:rPr lang="ar-DZ" sz="2700" dirty="0" err="1"/>
              <a:t>الإجتماع</a:t>
            </a:r>
            <a:r>
              <a:rPr lang="ar-DZ" sz="2700" dirty="0"/>
              <a:t> ,وعلم </a:t>
            </a:r>
            <a:r>
              <a:rPr lang="ar-DZ" sz="2700" dirty="0" err="1"/>
              <a:t>اللغويات,علم</a:t>
            </a:r>
            <a:r>
              <a:rPr lang="ar-DZ" sz="2700" dirty="0"/>
              <a:t> </a:t>
            </a:r>
            <a:r>
              <a:rPr lang="ar-DZ" sz="2700" dirty="0" err="1"/>
              <a:t>الأعصاب,وهذا</a:t>
            </a:r>
            <a:r>
              <a:rPr lang="ar-DZ" sz="2700" dirty="0"/>
              <a:t> التعدد يثري فهمنا للغة ويساهم في بناء نظريات أكثر شمولية .</a:t>
            </a:r>
            <a:br>
              <a:rPr lang="ar-DZ" sz="2700" dirty="0"/>
            </a:br>
            <a:r>
              <a:rPr lang="ar-DZ" sz="2700" dirty="0" smtClean="0"/>
              <a:t>•توصل </a:t>
            </a:r>
            <a:r>
              <a:rPr lang="ar-DZ" sz="2700" dirty="0"/>
              <a:t>الكتاب إلى أن اللسانيات النفسية تعتبر تخصصا هامًا ومهمًا يساهم في إثراء المعرفة وتطوير البحث العلمي .</a:t>
            </a:r>
            <a:br>
              <a:rPr lang="ar-DZ" sz="2700" dirty="0"/>
            </a:br>
            <a:r>
              <a:rPr lang="ar-DZ" sz="2700" dirty="0"/>
              <a:t>يمكن استخدام مفاهيم اللسانيات النفسية في الحياة اليومية للأفراد لتحسين التواصل الإنساني وفهم المشاكل النفسية.</a:t>
            </a:r>
            <a:br>
              <a:rPr lang="ar-DZ" sz="2700" dirty="0"/>
            </a:br>
            <a:r>
              <a:rPr lang="ar-DZ" sz="2700" dirty="0"/>
              <a:t/>
            </a:r>
            <a:br>
              <a:rPr lang="ar-DZ" sz="2700" dirty="0"/>
            </a:br>
            <a:r>
              <a:rPr lang="ar-DZ" sz="2700" dirty="0"/>
              <a:t>وبهذا يمكن القول بأن العلاقة بين اللسانيات النفسية والعلوم الأخرى هي علاقة متبادلة ومفيدة , حيث يستفيد كلاهما من تبادل المعرفة و الأفكار والنتائج لخدمة البحث العلمي وتطوير المجتمع والفهم العميق للحياة الإنسانية.</a:t>
            </a:r>
            <a:br>
              <a:rPr lang="ar-DZ" sz="2700" dirty="0"/>
            </a:br>
            <a:r>
              <a:rPr lang="ar-DZ" sz="3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9013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ar-DZ" dirty="0"/>
              <a:t>قائمة المصادر و المراجع</a:t>
            </a:r>
            <a:br>
              <a:rPr lang="ar-DZ" dirty="0"/>
            </a:br>
            <a:r>
              <a:rPr lang="ar-DZ" dirty="0"/>
              <a:t/>
            </a:r>
            <a:br>
              <a:rPr lang="ar-DZ" dirty="0"/>
            </a:br>
            <a:r>
              <a:rPr lang="ar-DZ" dirty="0"/>
              <a:t>•	</a:t>
            </a:r>
            <a:r>
              <a:rPr lang="ar-DZ" sz="2200" dirty="0"/>
              <a:t>عبد العزيز بن إبراهيم </a:t>
            </a:r>
            <a:r>
              <a:rPr lang="ar-DZ" sz="2200" dirty="0" err="1"/>
              <a:t>العصيلي</a:t>
            </a:r>
            <a:r>
              <a:rPr lang="ar-DZ" sz="2200" dirty="0"/>
              <a:t> ,علم اللغة النفسي ,</a:t>
            </a:r>
            <a:r>
              <a:rPr lang="ar-DZ" sz="2200" dirty="0" err="1"/>
              <a:t>دارالبحوث</a:t>
            </a:r>
            <a:r>
              <a:rPr lang="ar-DZ" sz="2200" dirty="0"/>
              <a:t> العلمية ,ط1,عمان 1427ه  -  2006 م.</a:t>
            </a:r>
            <a:br>
              <a:rPr lang="ar-DZ" sz="2200" dirty="0"/>
            </a:br>
            <a:r>
              <a:rPr lang="ar-DZ" sz="2200" dirty="0"/>
              <a:t>•	مصطفى ناصف ،عطية محمود </a:t>
            </a:r>
            <a:r>
              <a:rPr lang="ar-DZ" sz="2200" dirty="0" err="1"/>
              <a:t>هنا,نظريات</a:t>
            </a:r>
            <a:r>
              <a:rPr lang="ar-DZ" sz="2200" dirty="0"/>
              <a:t> التعلم دراسة مقارنة ,علم المعرفة ,المجلس الوطني للثقافة والفنون والآداب ,الكويت ,العدد108,ديسمبر,1986م.</a:t>
            </a:r>
            <a:br>
              <a:rPr lang="ar-DZ" sz="2200" dirty="0"/>
            </a:br>
            <a:r>
              <a:rPr lang="ar-DZ" sz="2200" dirty="0"/>
              <a:t>•	نايف خرما وعلي </a:t>
            </a:r>
            <a:r>
              <a:rPr lang="ar-DZ" sz="2200" dirty="0" err="1"/>
              <a:t>حجاج,اللغات</a:t>
            </a:r>
            <a:r>
              <a:rPr lang="ar-DZ" sz="2200" dirty="0"/>
              <a:t> الأجنبية تعليمها و تعلمها ,عالم </a:t>
            </a:r>
            <a:r>
              <a:rPr lang="ar-DZ" sz="2200" dirty="0" err="1"/>
              <a:t>المعرفة,المجلس</a:t>
            </a:r>
            <a:r>
              <a:rPr lang="ar-DZ" sz="2200" dirty="0"/>
              <a:t> الوطني </a:t>
            </a:r>
            <a:r>
              <a:rPr lang="ar-DZ" sz="2200" dirty="0" err="1"/>
              <a:t>للثقافو</a:t>
            </a:r>
            <a:r>
              <a:rPr lang="ar-DZ" sz="2200" dirty="0"/>
              <a:t> والفنون والآداب ,الكويت,العدد126,جوان,1988م.</a:t>
            </a:r>
            <a:br>
              <a:rPr lang="ar-DZ" sz="2200" dirty="0"/>
            </a:br>
            <a:r>
              <a:rPr lang="ar-DZ" sz="2200" dirty="0"/>
              <a:t>•	يوسف محمود قطامي ,نظريات التعلم و </a:t>
            </a:r>
            <a:r>
              <a:rPr lang="ar-DZ" sz="2200" dirty="0" err="1"/>
              <a:t>التعليم,دار</a:t>
            </a:r>
            <a:r>
              <a:rPr lang="ar-DZ" sz="2200" dirty="0"/>
              <a:t> الفكر ,عمان,الأردن,ط1, 2005م.</a:t>
            </a:r>
            <a:br>
              <a:rPr lang="ar-DZ" sz="2200" dirty="0"/>
            </a:br>
            <a:r>
              <a:rPr lang="ar-DZ" sz="2200" dirty="0"/>
              <a:t>•	    نوال محمد عطية ,علم النفس اللغوي ,المكتبة الأكاديمية ,ط3, 1955,القاهرة .</a:t>
            </a:r>
            <a:br>
              <a:rPr lang="ar-DZ" sz="2200" dirty="0"/>
            </a:br>
            <a:endParaRPr lang="ar-DZ" sz="2200" dirty="0"/>
          </a:p>
        </p:txBody>
      </p:sp>
    </p:spTree>
    <p:extLst>
      <p:ext uri="{BB962C8B-B14F-4D97-AF65-F5344CB8AC3E}">
        <p14:creationId xmlns:p14="http://schemas.microsoft.com/office/powerpoint/2010/main" val="305976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عنوان العرض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عنوان العرض</Template>
  <TotalTime>190</TotalTime>
  <Words>554</Words>
  <Application>Microsoft Office PowerPoint</Application>
  <PresentationFormat>Affichage à l'écran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عنوان العرض</vt:lpstr>
      <vt:lpstr>عنوان العرض</vt:lpstr>
      <vt:lpstr>Présentation PowerPoint</vt:lpstr>
      <vt:lpstr>مقدمة</vt:lpstr>
      <vt:lpstr>المبحث الأول:   لمحة عن علم اللغة النفسي  المطلب الأول: المفهوم علم اللغة النفسي                                                          المطلب الثاني: الفرق بين علم اللغة النفسي وعلم النفس اللغوي                              المبحث الثاني:  بيان علاقة اللسانيات بالعلوم الأخرى المطلب الأول: علاقة اللسانيات النفسية بالتعليمية(النظريات) المطلب الثاني: نظريات التعلم وعلاقتها باللسانيات النفسية وبتعليمية اللغات  المبحث الثالث : علاقة علم اللغة بعلم النفس وأهداف علم اللغة النفسي  المطلب الأول: أهداف علم اللغة النفسي  المطلب الثاني: العلاقة بين علم اللغة و علم النفس</vt:lpstr>
      <vt:lpstr>Présentation PowerPoint</vt:lpstr>
      <vt:lpstr>Présentation PowerPoint</vt:lpstr>
      <vt:lpstr>Présentation PowerPoint</vt:lpstr>
      <vt:lpstr>خاتمة •أن اللسانيات النفسية ليست علما معزولا , بل تتقاطع مع العديد من التخصصات الأخرى مثل علم النفس , علم الإجتماع ,وعلم اللغويات,علم الأعصاب,وهذا التعدد يثري فهمنا للغة ويساهم في بناء نظريات أكثر شمولية . •توصل الكتاب إلى أن اللسانيات النفسية تعتبر تخصصا هامًا ومهمًا يساهم في إثراء المعرفة وتطوير البحث العلمي . يمكن استخدام مفاهيم اللسانيات النفسية في الحياة اليومية للأفراد لتحسين التواصل الإنساني وفهم المشاكل النفسية.  وبهذا يمكن القول بأن العلاقة بين اللسانيات النفسية والعلوم الأخرى هي علاقة متبادلة ومفيدة , حيث يستفيد كلاهما من تبادل المعرفة و الأفكار والنتائج لخدمة البحث العلمي وتطوير المجتمع والفهم العميق للحياة الإنسانية.    </vt:lpstr>
      <vt:lpstr>قائمة المصادر و المراجع  • عبد العزيز بن إبراهيم العصيلي ,علم اللغة النفسي ,دارالبحوث العلمية ,ط1,عمان 1427ه  -  2006 م. • مصطفى ناصف ،عطية محمود هنا,نظريات التعلم دراسة مقارنة ,علم المعرفة ,المجلس الوطني للثقافة والفنون والآداب ,الكويت ,العدد108,ديسمبر,1986م. • نايف خرما وعلي حجاج,اللغات الأجنبية تعليمها و تعلمها ,عالم المعرفة,المجلس الوطني للثقافو والفنون والآداب ,الكويت,العدد126,جوان,1988م. • يوسف محمود قطامي ,نظريات التعلم و التعليم,دار الفكر ,عمان,الأردن,ط1, 2005م. •     نوال محمد عطية ,علم النفس اللغوي ,المكتبة الأكاديمية ,ط3, 1955,القاهرة 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العرض</dc:title>
  <dc:creator>pc</dc:creator>
  <cp:lastModifiedBy>pc</cp:lastModifiedBy>
  <cp:revision>22</cp:revision>
  <dcterms:created xsi:type="dcterms:W3CDTF">2024-10-18T20:30:07Z</dcterms:created>
  <dcterms:modified xsi:type="dcterms:W3CDTF">2024-10-27T11:34:39Z</dcterms:modified>
</cp:coreProperties>
</file>