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0" r:id="rId4"/>
  </p:sldMasterIdLst>
  <p:sldIdLst>
    <p:sldId id="256" r:id="rId5"/>
    <p:sldId id="258" r:id="rId6"/>
    <p:sldId id="260" r:id="rId7"/>
    <p:sldId id="263" r:id="rId8"/>
    <p:sldId id="273" r:id="rId9"/>
    <p:sldId id="275" r:id="rId10"/>
    <p:sldId id="270" r:id="rId11"/>
    <p:sldId id="278" r:id="rId12"/>
    <p:sldId id="281" r:id="rId13"/>
    <p:sldId id="283" r:id="rId14"/>
    <p:sldId id="284" r:id="rId15"/>
    <p:sldId id="285" r:id="rId16"/>
    <p:sldId id="287" r:id="rId17"/>
    <p:sldId id="265" r:id="rId18"/>
    <p:sldId id="267" r:id="rId19"/>
  </p:sldIdLst>
  <p:sldSz cx="12192000" cy="6858000"/>
  <p:notesSz cx="6858000" cy="9144000"/>
  <p:defaultTextStyle>
    <a:defPPr>
      <a:defRPr lang="a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ar-DZ"/>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ar-DZ"/>
          </a:p>
        </p:txBody>
      </p:sp>
      <p:sp>
        <p:nvSpPr>
          <p:cNvPr id="4" name="Espace réservé de la date 3"/>
          <p:cNvSpPr>
            <a:spLocks noGrp="1"/>
          </p:cNvSpPr>
          <p:nvPr>
            <p:ph type="dt" sz="half" idx="10"/>
          </p:nvPr>
        </p:nvSpPr>
        <p:spPr/>
        <p:txBody>
          <a:bodyPr/>
          <a:lstStyle/>
          <a:p>
            <a:fld id="{3CEA7D3C-65B7-40ED-8AA4-CCD7D33F15F3}" type="datetimeFigureOut">
              <a:rPr lang="ar-DZ" smtClean="0"/>
              <a:t>10-06-1446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989403CE-C292-4014-9533-7F5AF91CE949}" type="slidenum">
              <a:rPr lang="ar-DZ" smtClean="0"/>
              <a:t>‹N°›</a:t>
            </a:fld>
            <a:endParaRPr lang="ar-DZ"/>
          </a:p>
        </p:txBody>
      </p:sp>
    </p:spTree>
    <p:extLst>
      <p:ext uri="{BB962C8B-B14F-4D97-AF65-F5344CB8AC3E}">
        <p14:creationId xmlns:p14="http://schemas.microsoft.com/office/powerpoint/2010/main" val="162356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DZ"/>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3CEA7D3C-65B7-40ED-8AA4-CCD7D33F15F3}" type="datetimeFigureOut">
              <a:rPr lang="ar-DZ" smtClean="0"/>
              <a:t>10-06-1446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989403CE-C292-4014-9533-7F5AF91CE949}" type="slidenum">
              <a:rPr lang="ar-DZ" smtClean="0"/>
              <a:t>‹N°›</a:t>
            </a:fld>
            <a:endParaRPr lang="ar-DZ"/>
          </a:p>
        </p:txBody>
      </p:sp>
    </p:spTree>
    <p:extLst>
      <p:ext uri="{BB962C8B-B14F-4D97-AF65-F5344CB8AC3E}">
        <p14:creationId xmlns:p14="http://schemas.microsoft.com/office/powerpoint/2010/main" val="90190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ar-DZ"/>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3CEA7D3C-65B7-40ED-8AA4-CCD7D33F15F3}" type="datetimeFigureOut">
              <a:rPr lang="ar-DZ" smtClean="0"/>
              <a:t>10-06-1446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989403CE-C292-4014-9533-7F5AF91CE949}" type="slidenum">
              <a:rPr lang="ar-DZ" smtClean="0"/>
              <a:t>‹N°›</a:t>
            </a:fld>
            <a:endParaRPr lang="ar-DZ"/>
          </a:p>
        </p:txBody>
      </p:sp>
    </p:spTree>
    <p:extLst>
      <p:ext uri="{BB962C8B-B14F-4D97-AF65-F5344CB8AC3E}">
        <p14:creationId xmlns:p14="http://schemas.microsoft.com/office/powerpoint/2010/main" val="4169413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743619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610880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639420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358458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759215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745285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841570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75578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DZ"/>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3CEA7D3C-65B7-40ED-8AA4-CCD7D33F15F3}" type="datetimeFigureOut">
              <a:rPr lang="ar-DZ" smtClean="0"/>
              <a:t>10-06-1446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989403CE-C292-4014-9533-7F5AF91CE949}" type="slidenum">
              <a:rPr lang="ar-DZ" smtClean="0"/>
              <a:t>‹N°›</a:t>
            </a:fld>
            <a:endParaRPr lang="ar-DZ"/>
          </a:p>
        </p:txBody>
      </p:sp>
    </p:spTree>
    <p:extLst>
      <p:ext uri="{BB962C8B-B14F-4D97-AF65-F5344CB8AC3E}">
        <p14:creationId xmlns:p14="http://schemas.microsoft.com/office/powerpoint/2010/main" val="1293707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750411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536295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29614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e 6"/>
          <p:cNvGrpSpPr/>
          <p:nvPr/>
        </p:nvGrpSpPr>
        <p:grpSpPr>
          <a:xfrm>
            <a:off x="-16934" y="0"/>
            <a:ext cx="12231160" cy="6856214"/>
            <a:chOff x="-16934" y="0"/>
            <a:chExt cx="12231160" cy="6856214"/>
          </a:xfrm>
        </p:grpSpPr>
        <p:pic>
          <p:nvPicPr>
            <p:cNvPr id="16" name="Imag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Imag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Imag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re 1"/>
          <p:cNvSpPr>
            <a:spLocks noGrp="1"/>
          </p:cNvSpPr>
          <p:nvPr>
            <p:ph type="ctrTitle"/>
          </p:nvPr>
        </p:nvSpPr>
        <p:spPr>
          <a:xfrm>
            <a:off x="2692398" y="1871131"/>
            <a:ext cx="6815669" cy="1515533"/>
          </a:xfrm>
        </p:spPr>
        <p:txBody>
          <a:bodyPr rtlCol="0" anchor="b">
            <a:noAutofit/>
          </a:bodyPr>
          <a:lstStyle>
            <a:lvl1pPr algn="ctr">
              <a:defRPr sz="5400">
                <a:effectLst/>
              </a:defRPr>
            </a:lvl1pPr>
          </a:lstStyle>
          <a:p>
            <a:pPr rtl="0"/>
            <a:r>
              <a:rPr lang="fr-FR" noProof="0"/>
              <a:t>Modifiez le style du titre</a:t>
            </a:r>
          </a:p>
        </p:txBody>
      </p:sp>
      <p:sp>
        <p:nvSpPr>
          <p:cNvPr id="3" name="Sous-titre 2"/>
          <p:cNvSpPr>
            <a:spLocks noGrp="1"/>
          </p:cNvSpPr>
          <p:nvPr>
            <p:ph type="subTitle" idx="1"/>
          </p:nvPr>
        </p:nvSpPr>
        <p:spPr>
          <a:xfrm>
            <a:off x="2692398" y="3657597"/>
            <a:ext cx="6815669" cy="1320802"/>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p>
        </p:txBody>
      </p:sp>
      <p:sp>
        <p:nvSpPr>
          <p:cNvPr id="4" name="Espace réservé de la date 3"/>
          <p:cNvSpPr>
            <a:spLocks noGrp="1"/>
          </p:cNvSpPr>
          <p:nvPr>
            <p:ph type="dt" sz="half" idx="10"/>
          </p:nvPr>
        </p:nvSpPr>
        <p:spPr>
          <a:xfrm>
            <a:off x="7983232" y="5037663"/>
            <a:ext cx="897467" cy="279400"/>
          </a:xfrm>
        </p:spPr>
        <p:txBody>
          <a:bodyPr rtlCol="0"/>
          <a:lstStyle/>
          <a:p>
            <a:pPr rtl="0"/>
            <a:fld id="{C80626D0-586F-4A35-8701-3008837CBDB5}" type="datetime1">
              <a:rPr lang="fr-FR" noProof="0" smtClean="0"/>
              <a:pPr rtl="0"/>
              <a:t>11/12/2024</a:t>
            </a:fld>
            <a:endParaRPr lang="fr-FR" noProof="0"/>
          </a:p>
        </p:txBody>
      </p:sp>
      <p:sp>
        <p:nvSpPr>
          <p:cNvPr id="5" name="Espace réservé du pied de page 4"/>
          <p:cNvSpPr>
            <a:spLocks noGrp="1"/>
          </p:cNvSpPr>
          <p:nvPr>
            <p:ph type="ftr" sz="quarter" idx="11"/>
          </p:nvPr>
        </p:nvSpPr>
        <p:spPr>
          <a:xfrm>
            <a:off x="2692397" y="5037663"/>
            <a:ext cx="5214635" cy="279400"/>
          </a:xfrm>
        </p:spPr>
        <p:txBody>
          <a:bodyPr rtlCol="0"/>
          <a:lstStyle/>
          <a:p>
            <a:pPr rtl="0"/>
            <a:endParaRPr lang="fr-FR" noProof="0"/>
          </a:p>
        </p:txBody>
      </p:sp>
      <p:sp>
        <p:nvSpPr>
          <p:cNvPr id="6" name="Espace réservé du numéro de diapositive 5"/>
          <p:cNvSpPr>
            <a:spLocks noGrp="1"/>
          </p:cNvSpPr>
          <p:nvPr>
            <p:ph type="sldNum" sz="quarter" idx="12"/>
          </p:nvPr>
        </p:nvSpPr>
        <p:spPr>
          <a:xfrm>
            <a:off x="8956900" y="5037663"/>
            <a:ext cx="551167" cy="279400"/>
          </a:xfrm>
        </p:spPr>
        <p:txBody>
          <a:bodyPr rtlCol="0"/>
          <a:lstStyle/>
          <a:p>
            <a:pPr rtl="0"/>
            <a:fld id="{D57F1E4F-1CFF-5643-939E-217C01CDF565}" type="slidenum">
              <a:rPr lang="fr-FR" noProof="0" smtClean="0"/>
              <a:pPr rtl="0"/>
              <a:t>‹N°›</a:t>
            </a:fld>
            <a:endParaRPr lang="fr-FR" noProof="0"/>
          </a:p>
        </p:txBody>
      </p:sp>
      <p:cxnSp>
        <p:nvCxnSpPr>
          <p:cNvPr id="15" name="Connecteur droit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6195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Connecteur droit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hasCustomPrompt="1"/>
          </p:nvPr>
        </p:nvSpPr>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8068DE89-1A99-4F17-B687-56C1B732F845}" type="datetime1">
              <a:rPr lang="fr-FR" noProof="0" smtClean="0"/>
              <a:pPr rtl="0"/>
              <a:t>11/12/2024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E97799C9-84D9-46D2-A11E-BCF8A720529D}" type="slidenum">
              <a:rPr lang="fr-FR" noProof="0" smtClean="0"/>
              <a:pPr rtl="0"/>
              <a:t>‹N°›</a:t>
            </a:fld>
            <a:endParaRPr lang="fr-FR" noProof="0"/>
          </a:p>
        </p:txBody>
      </p:sp>
    </p:spTree>
    <p:extLst>
      <p:ext uri="{BB962C8B-B14F-4D97-AF65-F5344CB8AC3E}">
        <p14:creationId xmlns:p14="http://schemas.microsoft.com/office/powerpoint/2010/main" val="2814388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015069" y="1752606"/>
            <a:ext cx="8158688" cy="1822514"/>
          </a:xfrm>
        </p:spPr>
        <p:txBody>
          <a:bodyPr rtlCol="0" anchor="b">
            <a:normAutofit/>
          </a:bodyPr>
          <a:lstStyle>
            <a:lvl1pPr algn="ctr">
              <a:defRPr sz="4400" b="0" cap="none"/>
            </a:lvl1pPr>
          </a:lstStyle>
          <a:p>
            <a:pPr rtl="0"/>
            <a:r>
              <a:rPr lang="fr-FR" noProof="0"/>
              <a:t>Modifiez le style du titre</a:t>
            </a:r>
          </a:p>
        </p:txBody>
      </p:sp>
      <p:sp>
        <p:nvSpPr>
          <p:cNvPr id="3" name="Espace réservé du texte 2"/>
          <p:cNvSpPr>
            <a:spLocks noGrp="1"/>
          </p:cNvSpPr>
          <p:nvPr>
            <p:ph type="body" idx="1" hasCustomPrompt="1"/>
          </p:nvPr>
        </p:nvSpPr>
        <p:spPr>
          <a:xfrm>
            <a:off x="2015067" y="3846051"/>
            <a:ext cx="8158690" cy="954547"/>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a:t>
            </a:r>
          </a:p>
        </p:txBody>
      </p:sp>
      <p:sp>
        <p:nvSpPr>
          <p:cNvPr id="4" name="Espace réservé de la date 3"/>
          <p:cNvSpPr>
            <a:spLocks noGrp="1"/>
          </p:cNvSpPr>
          <p:nvPr>
            <p:ph type="dt" sz="half" idx="10"/>
          </p:nvPr>
        </p:nvSpPr>
        <p:spPr/>
        <p:txBody>
          <a:bodyPr rtlCol="0"/>
          <a:lstStyle/>
          <a:p>
            <a:pPr rtl="0"/>
            <a:fld id="{F8AA12F6-5139-4938-9E56-FC54816001C6}" type="datetime1">
              <a:rPr lang="fr-FR" noProof="0" smtClean="0"/>
              <a:pPr rtl="0"/>
              <a:t>11/12/2024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cxnSp>
        <p:nvCxnSpPr>
          <p:cNvPr id="16" name="Connecteur droit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7808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Connecteur droit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1298448" y="2560320"/>
            <a:ext cx="4718304" cy="3310128"/>
          </a:xfrm>
        </p:spPr>
        <p:txBody>
          <a:bodyPr rtlCol="0">
            <a:normAutofit/>
          </a:body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181344" y="2560320"/>
            <a:ext cx="4718304" cy="3310128"/>
          </a:xfrm>
        </p:spPr>
        <p:txBody>
          <a:bodyPr rtlCol="0">
            <a:normAutofit/>
          </a:body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0CB01DD3-1816-455A-B2AC-36200F7FD3EF}" type="datetime1">
              <a:rPr lang="fr-FR" noProof="0" smtClean="0"/>
              <a:pPr rtl="0"/>
              <a:t>11/12/2024</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5D84065D-F351-4B03-BD91-D8A6B8D4B362}" type="slidenum">
              <a:rPr lang="fr-FR" noProof="0" smtClean="0"/>
              <a:pPr rtl="0"/>
              <a:t>‹N°›</a:t>
            </a:fld>
            <a:endParaRPr lang="fr-FR" noProof="0"/>
          </a:p>
        </p:txBody>
      </p:sp>
    </p:spTree>
    <p:extLst>
      <p:ext uri="{BB962C8B-B14F-4D97-AF65-F5344CB8AC3E}">
        <p14:creationId xmlns:p14="http://schemas.microsoft.com/office/powerpoint/2010/main" val="3651328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noProof="0"/>
              <a:t>Modifiez le style du titre</a:t>
            </a:r>
          </a:p>
        </p:txBody>
      </p:sp>
      <p:sp>
        <p:nvSpPr>
          <p:cNvPr id="3" name="Espace réservé du texte 2"/>
          <p:cNvSpPr>
            <a:spLocks noGrp="1"/>
          </p:cNvSpPr>
          <p:nvPr>
            <p:ph type="body" idx="1" hasCustomPrompt="1"/>
          </p:nvPr>
        </p:nvSpPr>
        <p:spPr>
          <a:xfrm>
            <a:off x="1295400" y="2658533"/>
            <a:ext cx="4718304" cy="576262"/>
          </a:xfrm>
        </p:spPr>
        <p:txBody>
          <a:bodyPr rtlCol="0"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4" name="Espace réservé du contenu 3"/>
          <p:cNvSpPr>
            <a:spLocks noGrp="1"/>
          </p:cNvSpPr>
          <p:nvPr>
            <p:ph sz="half" idx="2" hasCustomPrompt="1"/>
          </p:nvPr>
        </p:nvSpPr>
        <p:spPr>
          <a:xfrm>
            <a:off x="1295400" y="3243262"/>
            <a:ext cx="4718304" cy="2632605"/>
          </a:xfrm>
        </p:spPr>
        <p:txBody>
          <a:bodyPr rtlCol="0" anchor="t">
            <a:normAutofit/>
          </a:body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180670" y="2658533"/>
            <a:ext cx="4718304" cy="576262"/>
          </a:xfrm>
        </p:spPr>
        <p:txBody>
          <a:bodyPr rtlCol="0"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6" name="Espace réservé du contenu 5"/>
          <p:cNvSpPr>
            <a:spLocks noGrp="1"/>
          </p:cNvSpPr>
          <p:nvPr>
            <p:ph sz="quarter" idx="4" hasCustomPrompt="1"/>
          </p:nvPr>
        </p:nvSpPr>
        <p:spPr>
          <a:xfrm>
            <a:off x="6180670" y="3243262"/>
            <a:ext cx="4718304" cy="2632605"/>
          </a:xfrm>
        </p:spPr>
        <p:txBody>
          <a:bodyPr rtlCol="0" anchor="t">
            <a:normAutofit/>
          </a:body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1C426A37-E253-4F97-AFE6-01A475C802AB}" type="datetime1">
              <a:rPr lang="fr-FR" noProof="0" smtClean="0"/>
              <a:pPr rtl="0"/>
              <a:t>11/12/2024</a:t>
            </a:fld>
            <a:endParaRPr lang="fr-FR" noProof="0"/>
          </a:p>
        </p:txBody>
      </p:sp>
      <p:sp>
        <p:nvSpPr>
          <p:cNvPr id="8" name="Espace réservé d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cxnSp>
        <p:nvCxnSpPr>
          <p:cNvPr id="18" name="Connecteur droit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3190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e la date 2"/>
          <p:cNvSpPr>
            <a:spLocks noGrp="1"/>
          </p:cNvSpPr>
          <p:nvPr>
            <p:ph type="dt" sz="half" idx="10"/>
          </p:nvPr>
        </p:nvSpPr>
        <p:spPr/>
        <p:txBody>
          <a:bodyPr rtlCol="0"/>
          <a:lstStyle/>
          <a:p>
            <a:pPr rtl="0"/>
            <a:fld id="{39CB55E4-7BDF-4215-AA27-60B9810F0FC6}" type="datetime1">
              <a:rPr lang="fr-FR" noProof="0" smtClean="0"/>
              <a:pPr rtl="0"/>
              <a:t>11/12/2024</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cxnSp>
        <p:nvCxnSpPr>
          <p:cNvPr id="14" name="Connecteur droit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6691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CAB4CBDF-ACB6-4F99-A426-14FD256C2F35}" type="datetime1">
              <a:rPr lang="fr-FR" noProof="0" smtClean="0"/>
              <a:pPr rtl="0"/>
              <a:t>11/12/2024</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extLst>
      <p:ext uri="{BB962C8B-B14F-4D97-AF65-F5344CB8AC3E}">
        <p14:creationId xmlns:p14="http://schemas.microsoft.com/office/powerpoint/2010/main" val="34867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ar-DZ"/>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3CEA7D3C-65B7-40ED-8AA4-CCD7D33F15F3}" type="datetimeFigureOut">
              <a:rPr lang="ar-DZ" smtClean="0"/>
              <a:t>10-06-1446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989403CE-C292-4014-9533-7F5AF91CE949}" type="slidenum">
              <a:rPr lang="ar-DZ" smtClean="0"/>
              <a:t>‹N°›</a:t>
            </a:fld>
            <a:endParaRPr lang="ar-DZ"/>
          </a:p>
        </p:txBody>
      </p:sp>
    </p:spTree>
    <p:extLst>
      <p:ext uri="{BB962C8B-B14F-4D97-AF65-F5344CB8AC3E}">
        <p14:creationId xmlns:p14="http://schemas.microsoft.com/office/powerpoint/2010/main" val="3848495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93811" y="1388534"/>
            <a:ext cx="3718455" cy="1371600"/>
          </a:xfrm>
        </p:spPr>
        <p:txBody>
          <a:bodyPr rtlCol="0" anchor="b">
            <a:normAutofit/>
          </a:bodyPr>
          <a:lstStyle>
            <a:lvl1pPr algn="ctr">
              <a:defRPr sz="2400" b="0"/>
            </a:lvl1pPr>
          </a:lstStyle>
          <a:p>
            <a:pPr rtl="0"/>
            <a:r>
              <a:rPr lang="fr-FR" noProof="0"/>
              <a:t>Modifiez le style du titre</a:t>
            </a:r>
          </a:p>
        </p:txBody>
      </p:sp>
      <p:sp>
        <p:nvSpPr>
          <p:cNvPr id="3" name="Espace réservé du contenu 2"/>
          <p:cNvSpPr>
            <a:spLocks noGrp="1"/>
          </p:cNvSpPr>
          <p:nvPr>
            <p:ph idx="1" hasCustomPrompt="1"/>
          </p:nvPr>
        </p:nvSpPr>
        <p:spPr>
          <a:xfrm>
            <a:off x="5418668" y="982131"/>
            <a:ext cx="5469466" cy="4893735"/>
          </a:xfrm>
        </p:spPr>
        <p:txBody>
          <a:bodyPr rtlCol="0" anchor="ctr">
            <a:normAutofit/>
          </a:body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1293811" y="3031065"/>
            <a:ext cx="3718455" cy="2438404"/>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a:t>
            </a:r>
          </a:p>
        </p:txBody>
      </p:sp>
      <p:sp>
        <p:nvSpPr>
          <p:cNvPr id="5" name="Espace réservé de la date 4"/>
          <p:cNvSpPr>
            <a:spLocks noGrp="1"/>
          </p:cNvSpPr>
          <p:nvPr>
            <p:ph type="dt" sz="half" idx="10"/>
          </p:nvPr>
        </p:nvSpPr>
        <p:spPr/>
        <p:txBody>
          <a:bodyPr rtlCol="0"/>
          <a:lstStyle/>
          <a:p>
            <a:pPr rtl="0"/>
            <a:fld id="{095FBCD4-A2E0-4B0A-816F-C2DB0D752AAD}" type="datetime1">
              <a:rPr lang="fr-FR" noProof="0" smtClean="0"/>
              <a:pPr rtl="0"/>
              <a:t>11/12/2024</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cxnSp>
        <p:nvCxnSpPr>
          <p:cNvPr id="16" name="Connecteur droit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908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95399" y="1883832"/>
            <a:ext cx="6241816" cy="1371600"/>
          </a:xfrm>
        </p:spPr>
        <p:txBody>
          <a:bodyPr rtlCol="0" anchor="b">
            <a:normAutofit/>
          </a:bodyPr>
          <a:lstStyle>
            <a:lvl1pPr algn="ctr">
              <a:defRPr sz="2800" b="0"/>
            </a:lvl1pPr>
          </a:lstStyle>
          <a:p>
            <a:pPr rtl="0"/>
            <a:r>
              <a:rPr lang="fr-FR" noProof="0"/>
              <a:t>Modifiez le style du titre</a:t>
            </a:r>
          </a:p>
        </p:txBody>
      </p:sp>
      <p:sp>
        <p:nvSpPr>
          <p:cNvPr id="17" name="Espace réservé d’image 2"/>
          <p:cNvSpPr>
            <a:spLocks noGrp="1" noChangeAspect="1"/>
          </p:cNvSpPr>
          <p:nvPr>
            <p:ph type="pic" idx="1" hasCustomPrompt="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1295399" y="3255432"/>
            <a:ext cx="6241816" cy="1828800"/>
          </a:xfrm>
        </p:spPr>
        <p:txBody>
          <a:bodyPr rtlCol="0"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a:t>
            </a:r>
          </a:p>
        </p:txBody>
      </p:sp>
      <p:sp>
        <p:nvSpPr>
          <p:cNvPr id="5" name="Espace réservé de la date 4"/>
          <p:cNvSpPr>
            <a:spLocks noGrp="1"/>
          </p:cNvSpPr>
          <p:nvPr>
            <p:ph type="dt" sz="half" idx="10"/>
          </p:nvPr>
        </p:nvSpPr>
        <p:spPr/>
        <p:txBody>
          <a:bodyPr rtlCol="0"/>
          <a:lstStyle/>
          <a:p>
            <a:pPr rtl="0"/>
            <a:fld id="{5E1F9244-5508-4EC1-8A08-14E244639D6E}" type="datetime1">
              <a:rPr lang="fr-FR" noProof="0" smtClean="0"/>
              <a:pPr rtl="0"/>
              <a:t>11/12/2024</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extLst>
      <p:ext uri="{BB962C8B-B14F-4D97-AF65-F5344CB8AC3E}">
        <p14:creationId xmlns:p14="http://schemas.microsoft.com/office/powerpoint/2010/main" val="3616254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95401" y="4815415"/>
            <a:ext cx="9609666" cy="566738"/>
          </a:xfrm>
        </p:spPr>
        <p:txBody>
          <a:bodyPr rtlCol="0" anchor="b">
            <a:normAutofit/>
          </a:bodyPr>
          <a:lstStyle>
            <a:lvl1pPr algn="ctr">
              <a:defRPr sz="2400" b="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1295401" y="5382153"/>
            <a:ext cx="9609666" cy="493712"/>
          </a:xfrm>
        </p:spPr>
        <p:txBody>
          <a:bodyPr rtlCol="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a:t>
            </a:r>
          </a:p>
        </p:txBody>
      </p:sp>
      <p:sp>
        <p:nvSpPr>
          <p:cNvPr id="5" name="Espace réservé de la date 4"/>
          <p:cNvSpPr>
            <a:spLocks noGrp="1"/>
          </p:cNvSpPr>
          <p:nvPr>
            <p:ph type="dt" sz="half" idx="10"/>
          </p:nvPr>
        </p:nvSpPr>
        <p:spPr/>
        <p:txBody>
          <a:bodyPr rtlCol="0"/>
          <a:lstStyle/>
          <a:p>
            <a:pPr rtl="0"/>
            <a:fld id="{806AD6CC-C4A2-4F79-BF78-82507992E8C7}" type="datetime1">
              <a:rPr lang="fr-FR" noProof="0" smtClean="0"/>
              <a:pPr rtl="0"/>
              <a:t>11/12/2024</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extLst>
      <p:ext uri="{BB962C8B-B14F-4D97-AF65-F5344CB8AC3E}">
        <p14:creationId xmlns:p14="http://schemas.microsoft.com/office/powerpoint/2010/main" val="1580259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re 1"/>
          <p:cNvSpPr>
            <a:spLocks noGrp="1"/>
          </p:cNvSpPr>
          <p:nvPr>
            <p:ph type="title"/>
          </p:nvPr>
        </p:nvSpPr>
        <p:spPr>
          <a:xfrm>
            <a:off x="1303868" y="982132"/>
            <a:ext cx="9592732" cy="2954868"/>
          </a:xfrm>
        </p:spPr>
        <p:txBody>
          <a:bodyPr rtlCol="0" anchor="ctr">
            <a:normAutofit/>
          </a:bodyPr>
          <a:lstStyle>
            <a:lvl1pPr algn="ctr">
              <a:defRPr sz="3200" b="0" cap="none"/>
            </a:lvl1pPr>
          </a:lstStyle>
          <a:p>
            <a:pPr rtl="0"/>
            <a:r>
              <a:rPr lang="fr-FR" noProof="0"/>
              <a:t>Modifiez le style du titre</a:t>
            </a:r>
          </a:p>
        </p:txBody>
      </p:sp>
      <p:sp>
        <p:nvSpPr>
          <p:cNvPr id="3" name="Espace réservé du texte 2"/>
          <p:cNvSpPr>
            <a:spLocks noGrp="1"/>
          </p:cNvSpPr>
          <p:nvPr>
            <p:ph type="body" idx="1" hasCustomPrompt="1"/>
          </p:nvPr>
        </p:nvSpPr>
        <p:spPr>
          <a:xfrm>
            <a:off x="1303868" y="4343399"/>
            <a:ext cx="9592732"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a:t>
            </a:r>
          </a:p>
        </p:txBody>
      </p:sp>
      <p:sp>
        <p:nvSpPr>
          <p:cNvPr id="4" name="Espace réservé de la date 3"/>
          <p:cNvSpPr>
            <a:spLocks noGrp="1"/>
          </p:cNvSpPr>
          <p:nvPr>
            <p:ph type="dt" sz="half" idx="10"/>
          </p:nvPr>
        </p:nvSpPr>
        <p:spPr/>
        <p:txBody>
          <a:bodyPr rtlCol="0"/>
          <a:lstStyle/>
          <a:p>
            <a:pPr rtl="0"/>
            <a:fld id="{F6F766F4-D38A-4EF1-AD14-624805D717BB}" type="datetime1">
              <a:rPr lang="fr-FR" noProof="0" smtClean="0"/>
              <a:pPr rtl="0"/>
              <a:t>11/12/2024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cxnSp>
        <p:nvCxnSpPr>
          <p:cNvPr id="15" name="Connecteur droit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4315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46213" y="982132"/>
            <a:ext cx="9296398" cy="2370668"/>
          </a:xfrm>
        </p:spPr>
        <p:txBody>
          <a:bodyPr rtlCol="0" anchor="ctr">
            <a:normAutofit/>
          </a:bodyPr>
          <a:lstStyle>
            <a:lvl1pPr algn="ctr">
              <a:defRPr sz="3200" b="0" cap="none">
                <a:solidFill>
                  <a:schemeClr val="tx1"/>
                </a:solidFill>
              </a:defRPr>
            </a:lvl1pPr>
          </a:lstStyle>
          <a:p>
            <a:pPr rtl="0"/>
            <a:r>
              <a:rPr lang="fr-FR" noProof="0"/>
              <a:t>Modifiez le style du titre</a:t>
            </a:r>
          </a:p>
        </p:txBody>
      </p:sp>
      <p:sp>
        <p:nvSpPr>
          <p:cNvPr id="10" name="Espace réservé du texte 9"/>
          <p:cNvSpPr>
            <a:spLocks noGrp="1"/>
          </p:cNvSpPr>
          <p:nvPr>
            <p:ph type="body" sz="quarter" idx="13" hasCustomPrompt="1"/>
          </p:nvPr>
        </p:nvSpPr>
        <p:spPr>
          <a:xfrm>
            <a:off x="1674812" y="3352800"/>
            <a:ext cx="8839202" cy="584200"/>
          </a:xfrm>
        </p:spPr>
        <p:txBody>
          <a:bodyPr rtlCol="0"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fr-FR" noProof="0"/>
              <a:t>Modifiez les styles du texte</a:t>
            </a:r>
          </a:p>
        </p:txBody>
      </p:sp>
      <p:sp>
        <p:nvSpPr>
          <p:cNvPr id="3" name="Espace réservé du texte 2"/>
          <p:cNvSpPr>
            <a:spLocks noGrp="1"/>
          </p:cNvSpPr>
          <p:nvPr>
            <p:ph type="body" idx="1" hasCustomPrompt="1"/>
          </p:nvPr>
        </p:nvSpPr>
        <p:spPr>
          <a:xfrm>
            <a:off x="1295401" y="4343399"/>
            <a:ext cx="9609666"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a:t>
            </a:r>
          </a:p>
        </p:txBody>
      </p:sp>
      <p:sp>
        <p:nvSpPr>
          <p:cNvPr id="4" name="Espace réservé de la date 3"/>
          <p:cNvSpPr>
            <a:spLocks noGrp="1"/>
          </p:cNvSpPr>
          <p:nvPr>
            <p:ph type="dt" sz="half" idx="10"/>
          </p:nvPr>
        </p:nvSpPr>
        <p:spPr/>
        <p:txBody>
          <a:bodyPr rtlCol="0"/>
          <a:lstStyle/>
          <a:p>
            <a:pPr rtl="0"/>
            <a:fld id="{B2AA4B7F-B0D6-460C-84A2-647A9D979BE4}" type="datetime1">
              <a:rPr lang="fr-FR" noProof="0" smtClean="0"/>
              <a:pPr rtl="0"/>
              <a:t>11/12/2024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
        <p:nvSpPr>
          <p:cNvPr id="14" name="Zone de texte 13"/>
          <p:cNvSpPr txBox="1"/>
          <p:nvPr/>
        </p:nvSpPr>
        <p:spPr>
          <a:xfrm>
            <a:off x="862013" y="879961"/>
            <a:ext cx="609600" cy="584776"/>
          </a:xfrm>
          <a:prstGeom prst="rect">
            <a:avLst/>
          </a:prstGeom>
        </p:spPr>
        <p:txBody>
          <a:bodyPr vert="horz" lIns="91440" tIns="45720" rIns="91440" bIns="45720" rtlCol="0" anchor="ctr">
            <a:noAutofit/>
          </a:bodyPr>
          <a:lstStyle/>
          <a:p>
            <a:pPr lvl="0" rtl="0"/>
            <a:r>
              <a:rPr lang="fr-FR" sz="8000" noProof="0">
                <a:solidFill>
                  <a:schemeClr val="tx1"/>
                </a:solidFill>
                <a:effectLst/>
              </a:rPr>
              <a:t>“</a:t>
            </a:r>
          </a:p>
        </p:txBody>
      </p:sp>
      <p:sp>
        <p:nvSpPr>
          <p:cNvPr id="15" name="Zone de texte 14"/>
          <p:cNvSpPr txBox="1"/>
          <p:nvPr/>
        </p:nvSpPr>
        <p:spPr>
          <a:xfrm>
            <a:off x="10600267" y="2827870"/>
            <a:ext cx="609600" cy="584776"/>
          </a:xfrm>
          <a:prstGeom prst="rect">
            <a:avLst/>
          </a:prstGeom>
        </p:spPr>
        <p:txBody>
          <a:bodyPr vert="horz" lIns="91440" tIns="45720" rIns="91440" bIns="45720" rtlCol="0" anchor="ctr">
            <a:noAutofit/>
          </a:bodyPr>
          <a:lstStyle/>
          <a:p>
            <a:pPr lvl="0" algn="r" rtl="0"/>
            <a:r>
              <a:rPr lang="fr-FR" sz="8000" noProof="0">
                <a:solidFill>
                  <a:schemeClr val="tx1"/>
                </a:solidFill>
                <a:effectLst/>
              </a:rPr>
              <a:t>”</a:t>
            </a:r>
          </a:p>
        </p:txBody>
      </p:sp>
      <p:cxnSp>
        <p:nvCxnSpPr>
          <p:cNvPr id="19" name="Connecteur droit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2350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arte professionnelle">
    <p:spTree>
      <p:nvGrpSpPr>
        <p:cNvPr id="1" name=""/>
        <p:cNvGrpSpPr/>
        <p:nvPr/>
      </p:nvGrpSpPr>
      <p:grpSpPr>
        <a:xfrm>
          <a:off x="0" y="0"/>
          <a:ext cx="0" cy="0"/>
          <a:chOff x="0" y="0"/>
          <a:chExt cx="0" cy="0"/>
        </a:xfrm>
      </p:grpSpPr>
      <p:sp>
        <p:nvSpPr>
          <p:cNvPr id="2" name="Titre 1"/>
          <p:cNvSpPr>
            <a:spLocks noGrp="1"/>
          </p:cNvSpPr>
          <p:nvPr>
            <p:ph type="title"/>
          </p:nvPr>
        </p:nvSpPr>
        <p:spPr>
          <a:xfrm>
            <a:off x="1295402" y="3308581"/>
            <a:ext cx="9609668" cy="1468800"/>
          </a:xfrm>
        </p:spPr>
        <p:txBody>
          <a:bodyPr rtlCol="0" anchor="b">
            <a:normAutofit/>
          </a:bodyPr>
          <a:lstStyle>
            <a:lvl1pPr algn="l">
              <a:defRPr sz="3200" b="0" cap="none"/>
            </a:lvl1pPr>
          </a:lstStyle>
          <a:p>
            <a:pPr rtl="0"/>
            <a:r>
              <a:rPr lang="fr-FR" noProof="0"/>
              <a:t>Modifiez le style du titre</a:t>
            </a:r>
          </a:p>
        </p:txBody>
      </p:sp>
      <p:sp>
        <p:nvSpPr>
          <p:cNvPr id="3" name="Espace réservé du texte 2"/>
          <p:cNvSpPr>
            <a:spLocks noGrp="1"/>
          </p:cNvSpPr>
          <p:nvPr>
            <p:ph type="body" idx="1" hasCustomPrompt="1"/>
          </p:nvPr>
        </p:nvSpPr>
        <p:spPr>
          <a:xfrm>
            <a:off x="1295401" y="4777381"/>
            <a:ext cx="9609668"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a:t>
            </a:r>
          </a:p>
        </p:txBody>
      </p:sp>
      <p:sp>
        <p:nvSpPr>
          <p:cNvPr id="4" name="Espace réservé de la date 3"/>
          <p:cNvSpPr>
            <a:spLocks noGrp="1"/>
          </p:cNvSpPr>
          <p:nvPr>
            <p:ph type="dt" sz="half" idx="10"/>
          </p:nvPr>
        </p:nvSpPr>
        <p:spPr/>
        <p:txBody>
          <a:bodyPr rtlCol="0"/>
          <a:lstStyle/>
          <a:p>
            <a:pPr rtl="0"/>
            <a:fld id="{522D9E39-B25F-4FBC-8C91-A35CC7F7EC3A}" type="datetime1">
              <a:rPr lang="fr-FR" noProof="0" smtClean="0"/>
              <a:pPr rtl="0"/>
              <a:t>11/12/2024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extLst>
      <p:ext uri="{BB962C8B-B14F-4D97-AF65-F5344CB8AC3E}">
        <p14:creationId xmlns:p14="http://schemas.microsoft.com/office/powerpoint/2010/main" val="1620348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itation Carte de nom">
    <p:spTree>
      <p:nvGrpSpPr>
        <p:cNvPr id="1" name=""/>
        <p:cNvGrpSpPr/>
        <p:nvPr/>
      </p:nvGrpSpPr>
      <p:grpSpPr>
        <a:xfrm>
          <a:off x="0" y="0"/>
          <a:ext cx="0" cy="0"/>
          <a:chOff x="0" y="0"/>
          <a:chExt cx="0" cy="0"/>
        </a:xfrm>
      </p:grpSpPr>
      <p:sp>
        <p:nvSpPr>
          <p:cNvPr id="2" name="Titre 1"/>
          <p:cNvSpPr>
            <a:spLocks noGrp="1"/>
          </p:cNvSpPr>
          <p:nvPr>
            <p:ph type="title"/>
          </p:nvPr>
        </p:nvSpPr>
        <p:spPr>
          <a:xfrm>
            <a:off x="1446213" y="982132"/>
            <a:ext cx="9296398" cy="2243668"/>
          </a:xfrm>
        </p:spPr>
        <p:txBody>
          <a:bodyPr rtlCol="0" anchor="ctr">
            <a:normAutofit/>
          </a:bodyPr>
          <a:lstStyle>
            <a:lvl1pPr algn="ctr">
              <a:defRPr sz="3200" b="0" cap="none">
                <a:solidFill>
                  <a:schemeClr val="tx1"/>
                </a:solidFill>
              </a:defRPr>
            </a:lvl1pPr>
          </a:lstStyle>
          <a:p>
            <a:pPr rtl="0"/>
            <a:r>
              <a:rPr lang="fr-FR" noProof="0"/>
              <a:t>Modifiez le style du titre</a:t>
            </a:r>
          </a:p>
        </p:txBody>
      </p:sp>
      <p:sp>
        <p:nvSpPr>
          <p:cNvPr id="23" name="Espace réservé du texte 2"/>
          <p:cNvSpPr>
            <a:spLocks noGrp="1"/>
          </p:cNvSpPr>
          <p:nvPr>
            <p:ph type="body" idx="13" hasCustomPrompt="1"/>
          </p:nvPr>
        </p:nvSpPr>
        <p:spPr>
          <a:xfrm>
            <a:off x="1295401" y="3639312"/>
            <a:ext cx="9609668" cy="886968"/>
          </a:xfrm>
        </p:spPr>
        <p:txBody>
          <a:bodyPr rtlCol="0"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a:t>
            </a:r>
          </a:p>
        </p:txBody>
      </p:sp>
      <p:sp>
        <p:nvSpPr>
          <p:cNvPr id="3" name="Espace réservé du texte 2"/>
          <p:cNvSpPr>
            <a:spLocks noGrp="1"/>
          </p:cNvSpPr>
          <p:nvPr>
            <p:ph type="body" idx="1" hasCustomPrompt="1"/>
          </p:nvPr>
        </p:nvSpPr>
        <p:spPr>
          <a:xfrm>
            <a:off x="1295401" y="4529667"/>
            <a:ext cx="9609668" cy="13462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a:t>
            </a:r>
          </a:p>
        </p:txBody>
      </p:sp>
      <p:sp>
        <p:nvSpPr>
          <p:cNvPr id="4" name="Espace réservé de la date 3"/>
          <p:cNvSpPr>
            <a:spLocks noGrp="1"/>
          </p:cNvSpPr>
          <p:nvPr>
            <p:ph type="dt" sz="half" idx="10"/>
          </p:nvPr>
        </p:nvSpPr>
        <p:spPr/>
        <p:txBody>
          <a:bodyPr rtlCol="0"/>
          <a:lstStyle/>
          <a:p>
            <a:pPr rtl="0"/>
            <a:fld id="{EDB49C0B-F96C-44A7-930B-863088AB49D7}" type="datetime1">
              <a:rPr lang="fr-FR" noProof="0" smtClean="0"/>
              <a:pPr rtl="0"/>
              <a:t>11/12/2024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
        <p:nvSpPr>
          <p:cNvPr id="12" name="Zone de texte 11"/>
          <p:cNvSpPr txBox="1"/>
          <p:nvPr/>
        </p:nvSpPr>
        <p:spPr>
          <a:xfrm>
            <a:off x="862013" y="879961"/>
            <a:ext cx="609600" cy="584776"/>
          </a:xfrm>
          <a:prstGeom prst="rect">
            <a:avLst/>
          </a:prstGeom>
        </p:spPr>
        <p:txBody>
          <a:bodyPr vert="horz" lIns="91440" tIns="45720" rIns="91440" bIns="45720" rtlCol="0" anchor="ctr">
            <a:noAutofit/>
          </a:bodyPr>
          <a:lstStyle/>
          <a:p>
            <a:pPr lvl="0" rtl="0"/>
            <a:r>
              <a:rPr lang="fr-FR" sz="8000" noProof="0">
                <a:solidFill>
                  <a:schemeClr val="tx1"/>
                </a:solidFill>
                <a:effectLst/>
              </a:rPr>
              <a:t>“</a:t>
            </a:r>
          </a:p>
        </p:txBody>
      </p:sp>
      <p:sp>
        <p:nvSpPr>
          <p:cNvPr id="13" name="Zone de texte 12"/>
          <p:cNvSpPr txBox="1"/>
          <p:nvPr/>
        </p:nvSpPr>
        <p:spPr>
          <a:xfrm>
            <a:off x="10600267" y="2599261"/>
            <a:ext cx="609600" cy="584776"/>
          </a:xfrm>
          <a:prstGeom prst="rect">
            <a:avLst/>
          </a:prstGeom>
        </p:spPr>
        <p:txBody>
          <a:bodyPr vert="horz" lIns="91440" tIns="45720" rIns="91440" bIns="45720" rtlCol="0" anchor="ctr">
            <a:noAutofit/>
          </a:bodyPr>
          <a:lstStyle/>
          <a:p>
            <a:pPr lvl="0" algn="r" rtl="0"/>
            <a:r>
              <a:rPr lang="fr-FR" sz="8000" noProof="0">
                <a:solidFill>
                  <a:schemeClr val="tx1"/>
                </a:solidFill>
                <a:effectLst/>
              </a:rPr>
              <a:t>”</a:t>
            </a:r>
          </a:p>
        </p:txBody>
      </p:sp>
      <p:cxnSp>
        <p:nvCxnSpPr>
          <p:cNvPr id="26" name="Connecteur droit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4387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r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rtl="0"/>
            <a:r>
              <a:rPr lang="fr-FR" noProof="0"/>
              <a:t>Modifiez le style du titre</a:t>
            </a:r>
          </a:p>
        </p:txBody>
      </p:sp>
      <p:sp>
        <p:nvSpPr>
          <p:cNvPr id="20" name="Espace réservé du texte 2"/>
          <p:cNvSpPr>
            <a:spLocks noGrp="1"/>
          </p:cNvSpPr>
          <p:nvPr>
            <p:ph type="body" idx="13" hasCustomPrompt="1"/>
          </p:nvPr>
        </p:nvSpPr>
        <p:spPr>
          <a:xfrm>
            <a:off x="1295401" y="3630168"/>
            <a:ext cx="9609668" cy="841248"/>
          </a:xfrm>
        </p:spPr>
        <p:txBody>
          <a:bodyPr rtlCol="0"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a:t>
            </a:r>
          </a:p>
        </p:txBody>
      </p:sp>
      <p:sp>
        <p:nvSpPr>
          <p:cNvPr id="3" name="Espace réservé du texte 2"/>
          <p:cNvSpPr>
            <a:spLocks noGrp="1"/>
          </p:cNvSpPr>
          <p:nvPr>
            <p:ph type="body" idx="1" hasCustomPrompt="1"/>
          </p:nvPr>
        </p:nvSpPr>
        <p:spPr>
          <a:xfrm>
            <a:off x="1295400" y="4470399"/>
            <a:ext cx="9609670" cy="1405467"/>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a:t>
            </a:r>
          </a:p>
        </p:txBody>
      </p:sp>
      <p:sp>
        <p:nvSpPr>
          <p:cNvPr id="4" name="Espace réservé de la date 3"/>
          <p:cNvSpPr>
            <a:spLocks noGrp="1"/>
          </p:cNvSpPr>
          <p:nvPr>
            <p:ph type="dt" sz="half" idx="10"/>
          </p:nvPr>
        </p:nvSpPr>
        <p:spPr/>
        <p:txBody>
          <a:bodyPr rtlCol="0"/>
          <a:lstStyle/>
          <a:p>
            <a:pPr rtl="0"/>
            <a:fld id="{48665EFF-4A1E-453A-9C48-39E7D6E8AE79}" type="datetime1">
              <a:rPr lang="fr-FR" noProof="0" smtClean="0"/>
              <a:pPr rtl="0"/>
              <a:t>11/12/2024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cxnSp>
        <p:nvCxnSpPr>
          <p:cNvPr id="15" name="Connecteur droit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6452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ctr">
              <a:defRPr/>
            </a:lvl1pPr>
          </a:lstStyle>
          <a:p>
            <a:pPr rtl="0"/>
            <a:r>
              <a:rPr lang="fr-FR" noProof="0"/>
              <a:t>Modifiez le style du titre</a:t>
            </a:r>
          </a:p>
        </p:txBody>
      </p:sp>
      <p:sp>
        <p:nvSpPr>
          <p:cNvPr id="3" name="Espace réservé du texte vertical 2"/>
          <p:cNvSpPr>
            <a:spLocks noGrp="1"/>
          </p:cNvSpPr>
          <p:nvPr>
            <p:ph type="body" orient="vert" idx="1" hasCustomPrompt="1"/>
          </p:nvPr>
        </p:nvSpPr>
        <p:spPr/>
        <p:txBody>
          <a:bodyPr vert="eaVert" rtlCol="0" anchor="t"/>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BB03AD62-10EA-4904-8077-010E3E6262AA}" type="datetime1">
              <a:rPr lang="fr-FR" noProof="0" smtClean="0"/>
              <a:pPr rtl="0"/>
              <a:t>11/12/2024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cxnSp>
        <p:nvCxnSpPr>
          <p:cNvPr id="14" name="Connecteur droit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60634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999356" y="982131"/>
            <a:ext cx="1890895" cy="4893735"/>
          </a:xfrm>
        </p:spPr>
        <p:txBody>
          <a:bodyPr vert="eaVert" rtlCol="0"/>
          <a:lstStyle/>
          <a:p>
            <a:pPr rtl="0"/>
            <a:r>
              <a:rPr lang="fr-FR" noProof="0"/>
              <a:t>Modifiez le style du titre</a:t>
            </a:r>
          </a:p>
        </p:txBody>
      </p:sp>
      <p:sp>
        <p:nvSpPr>
          <p:cNvPr id="3" name="Espace réservé du texte vertical 2"/>
          <p:cNvSpPr>
            <a:spLocks noGrp="1"/>
          </p:cNvSpPr>
          <p:nvPr>
            <p:ph type="body" orient="vert" idx="1" hasCustomPrompt="1"/>
          </p:nvPr>
        </p:nvSpPr>
        <p:spPr>
          <a:xfrm>
            <a:off x="1295398" y="982132"/>
            <a:ext cx="7433025" cy="4893734"/>
          </a:xfrm>
        </p:spPr>
        <p:txBody>
          <a:bodyPr vert="eaVert" rtlCol="0" anchor="t"/>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FBFF4E2D-D1ED-4E57-B1C7-FA5D4426F911}" type="datetime1">
              <a:rPr lang="fr-FR" noProof="0" smtClean="0"/>
              <a:pPr rtl="0"/>
              <a:t>11/12/2024</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cxnSp>
        <p:nvCxnSpPr>
          <p:cNvPr id="14" name="Connecteur droit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12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DZ"/>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e la date 4"/>
          <p:cNvSpPr>
            <a:spLocks noGrp="1"/>
          </p:cNvSpPr>
          <p:nvPr>
            <p:ph type="dt" sz="half" idx="10"/>
          </p:nvPr>
        </p:nvSpPr>
        <p:spPr/>
        <p:txBody>
          <a:bodyPr/>
          <a:lstStyle/>
          <a:p>
            <a:fld id="{3CEA7D3C-65B7-40ED-8AA4-CCD7D33F15F3}" type="datetimeFigureOut">
              <a:rPr lang="ar-DZ" smtClean="0"/>
              <a:t>10-06-1446</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989403CE-C292-4014-9533-7F5AF91CE949}" type="slidenum">
              <a:rPr lang="ar-DZ" smtClean="0"/>
              <a:t>‹N°›</a:t>
            </a:fld>
            <a:endParaRPr lang="ar-DZ"/>
          </a:p>
        </p:txBody>
      </p:sp>
    </p:spTree>
    <p:extLst>
      <p:ext uri="{BB962C8B-B14F-4D97-AF65-F5344CB8AC3E}">
        <p14:creationId xmlns:p14="http://schemas.microsoft.com/office/powerpoint/2010/main" val="10648181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8EB49E1-4A7B-428F-8CC2-302B90262F87}" type="datetimeFigureOut">
              <a:rPr lang="fr-FR" smtClean="0"/>
              <a:t>11/12/2024</a:t>
            </a:fld>
            <a:endParaRPr lang="fr-F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0EA0D7C6-E1BC-4E41-A139-CEE692C57CC5}" type="slidenum">
              <a:rPr lang="fr-FR" smtClean="0"/>
              <a:t>‹N°›</a:t>
            </a:fld>
            <a:endParaRPr lang="fr-F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97422360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8EB49E1-4A7B-428F-8CC2-302B90262F87}" type="datetimeFigureOut">
              <a:rPr lang="fr-FR" smtClean="0"/>
              <a:t>11/12/2024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A0D7C6-E1BC-4E41-A139-CEE692C57CC5}" type="slidenum">
              <a:rPr lang="fr-FR" smtClean="0"/>
              <a:t>‹N°›</a:t>
            </a:fld>
            <a:endParaRPr lang="fr-FR"/>
          </a:p>
        </p:txBody>
      </p:sp>
    </p:spTree>
    <p:extLst>
      <p:ext uri="{BB962C8B-B14F-4D97-AF65-F5344CB8AC3E}">
        <p14:creationId xmlns:p14="http://schemas.microsoft.com/office/powerpoint/2010/main" val="1629343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8EB49E1-4A7B-428F-8CC2-302B90262F87}" type="datetimeFigureOut">
              <a:rPr lang="fr-FR" smtClean="0"/>
              <a:t>11/12/2024</a:t>
            </a:fld>
            <a:endParaRPr lang="fr-F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0EA0D7C6-E1BC-4E41-A139-CEE692C57CC5}" type="slidenum">
              <a:rPr lang="fr-FR" smtClean="0"/>
              <a:t>‹N°›</a:t>
            </a:fld>
            <a:endParaRPr lang="fr-F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04910129"/>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smtClean="0"/>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8EB49E1-4A7B-428F-8CC2-302B90262F87}" type="datetimeFigureOut">
              <a:rPr lang="fr-FR" smtClean="0"/>
              <a:t>11/12/2024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EA0D7C6-E1BC-4E41-A139-CEE692C57CC5}" type="slidenum">
              <a:rPr lang="fr-FR" smtClean="0"/>
              <a:t>‹N°›</a:t>
            </a:fld>
            <a:endParaRPr lang="fr-FR"/>
          </a:p>
        </p:txBody>
      </p:sp>
    </p:spTree>
    <p:extLst>
      <p:ext uri="{BB962C8B-B14F-4D97-AF65-F5344CB8AC3E}">
        <p14:creationId xmlns:p14="http://schemas.microsoft.com/office/powerpoint/2010/main" val="1327155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8EB49E1-4A7B-428F-8CC2-302B90262F87}" type="datetimeFigureOut">
              <a:rPr lang="fr-FR" smtClean="0"/>
              <a:t>11/12/2024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EA0D7C6-E1BC-4E41-A139-CEE692C57CC5}" type="slidenum">
              <a:rPr lang="fr-FR" smtClean="0"/>
              <a:t>‹N°›</a:t>
            </a:fld>
            <a:endParaRPr lang="fr-FR"/>
          </a:p>
        </p:txBody>
      </p:sp>
    </p:spTree>
    <p:extLst>
      <p:ext uri="{BB962C8B-B14F-4D97-AF65-F5344CB8AC3E}">
        <p14:creationId xmlns:p14="http://schemas.microsoft.com/office/powerpoint/2010/main" val="1829282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8EB49E1-4A7B-428F-8CC2-302B90262F87}" type="datetimeFigureOut">
              <a:rPr lang="fr-FR" smtClean="0"/>
              <a:t>11/12/2024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EA0D7C6-E1BC-4E41-A139-CEE692C57CC5}" type="slidenum">
              <a:rPr lang="fr-FR" smtClean="0"/>
              <a:t>‹N°›</a:t>
            </a:fld>
            <a:endParaRPr lang="fr-FR"/>
          </a:p>
        </p:txBody>
      </p:sp>
    </p:spTree>
    <p:extLst>
      <p:ext uri="{BB962C8B-B14F-4D97-AF65-F5344CB8AC3E}">
        <p14:creationId xmlns:p14="http://schemas.microsoft.com/office/powerpoint/2010/main" val="41540340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B49E1-4A7B-428F-8CC2-302B90262F87}" type="datetimeFigureOut">
              <a:rPr lang="fr-FR" smtClean="0"/>
              <a:t>11/12/2024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EA0D7C6-E1BC-4E41-A139-CEE692C57CC5}" type="slidenum">
              <a:rPr lang="fr-FR" smtClean="0"/>
              <a:t>‹N°›</a:t>
            </a:fld>
            <a:endParaRPr lang="fr-FR"/>
          </a:p>
        </p:txBody>
      </p:sp>
    </p:spTree>
    <p:extLst>
      <p:ext uri="{BB962C8B-B14F-4D97-AF65-F5344CB8AC3E}">
        <p14:creationId xmlns:p14="http://schemas.microsoft.com/office/powerpoint/2010/main" val="27880844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8EB49E1-4A7B-428F-8CC2-302B90262F87}" type="datetimeFigureOut">
              <a:rPr lang="fr-FR" smtClean="0"/>
              <a:t>11/12/2024</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EA0D7C6-E1BC-4E41-A139-CEE692C57CC5}" type="slidenum">
              <a:rPr lang="fr-FR" smtClean="0"/>
              <a:t>‹N°›</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3109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8EB49E1-4A7B-428F-8CC2-302B90262F87}" type="datetimeFigureOut">
              <a:rPr lang="fr-FR" smtClean="0"/>
              <a:t>11/12/2024</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EA0D7C6-E1BC-4E41-A139-CEE692C57CC5}" type="slidenum">
              <a:rPr lang="fr-FR" smtClean="0"/>
              <a:t>‹N°›</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35131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8EB49E1-4A7B-428F-8CC2-302B90262F87}" type="datetimeFigureOut">
              <a:rPr lang="fr-FR" smtClean="0"/>
              <a:t>11/12/2024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A0D7C6-E1BC-4E41-A139-CEE692C57CC5}" type="slidenum">
              <a:rPr lang="fr-FR" smtClean="0"/>
              <a:t>‹N°›</a:t>
            </a:fld>
            <a:endParaRPr lang="fr-FR"/>
          </a:p>
        </p:txBody>
      </p:sp>
    </p:spTree>
    <p:extLst>
      <p:ext uri="{BB962C8B-B14F-4D97-AF65-F5344CB8AC3E}">
        <p14:creationId xmlns:p14="http://schemas.microsoft.com/office/powerpoint/2010/main" val="852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ar-DZ"/>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7" name="Espace réservé de la date 6"/>
          <p:cNvSpPr>
            <a:spLocks noGrp="1"/>
          </p:cNvSpPr>
          <p:nvPr>
            <p:ph type="dt" sz="half" idx="10"/>
          </p:nvPr>
        </p:nvSpPr>
        <p:spPr/>
        <p:txBody>
          <a:bodyPr/>
          <a:lstStyle/>
          <a:p>
            <a:fld id="{3CEA7D3C-65B7-40ED-8AA4-CCD7D33F15F3}" type="datetimeFigureOut">
              <a:rPr lang="ar-DZ" smtClean="0"/>
              <a:t>10-06-1446</a:t>
            </a:fld>
            <a:endParaRPr lang="ar-DZ"/>
          </a:p>
        </p:txBody>
      </p:sp>
      <p:sp>
        <p:nvSpPr>
          <p:cNvPr id="8" name="Espace réservé du pied de page 7"/>
          <p:cNvSpPr>
            <a:spLocks noGrp="1"/>
          </p:cNvSpPr>
          <p:nvPr>
            <p:ph type="ftr" sz="quarter" idx="11"/>
          </p:nvPr>
        </p:nvSpPr>
        <p:spPr/>
        <p:txBody>
          <a:bodyPr/>
          <a:lstStyle/>
          <a:p>
            <a:endParaRPr lang="ar-DZ"/>
          </a:p>
        </p:txBody>
      </p:sp>
      <p:sp>
        <p:nvSpPr>
          <p:cNvPr id="9" name="Espace réservé du numéro de diapositive 8"/>
          <p:cNvSpPr>
            <a:spLocks noGrp="1"/>
          </p:cNvSpPr>
          <p:nvPr>
            <p:ph type="sldNum" sz="quarter" idx="12"/>
          </p:nvPr>
        </p:nvSpPr>
        <p:spPr/>
        <p:txBody>
          <a:bodyPr/>
          <a:lstStyle/>
          <a:p>
            <a:fld id="{989403CE-C292-4014-9533-7F5AF91CE949}" type="slidenum">
              <a:rPr lang="ar-DZ" smtClean="0"/>
              <a:t>‹N°›</a:t>
            </a:fld>
            <a:endParaRPr lang="ar-DZ"/>
          </a:p>
        </p:txBody>
      </p:sp>
    </p:spTree>
    <p:extLst>
      <p:ext uri="{BB962C8B-B14F-4D97-AF65-F5344CB8AC3E}">
        <p14:creationId xmlns:p14="http://schemas.microsoft.com/office/powerpoint/2010/main" val="32299374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8EB49E1-4A7B-428F-8CC2-302B90262F87}" type="datetimeFigureOut">
              <a:rPr lang="fr-FR" smtClean="0"/>
              <a:t>11/12/2024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A0D7C6-E1BC-4E41-A139-CEE692C57CC5}" type="slidenum">
              <a:rPr lang="fr-FR" smtClean="0"/>
              <a:t>‹N°›</a:t>
            </a:fld>
            <a:endParaRPr lang="fr-FR"/>
          </a:p>
        </p:txBody>
      </p:sp>
    </p:spTree>
    <p:extLst>
      <p:ext uri="{BB962C8B-B14F-4D97-AF65-F5344CB8AC3E}">
        <p14:creationId xmlns:p14="http://schemas.microsoft.com/office/powerpoint/2010/main" val="30496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DZ"/>
          </a:p>
        </p:txBody>
      </p:sp>
      <p:sp>
        <p:nvSpPr>
          <p:cNvPr id="3" name="Espace réservé de la date 2"/>
          <p:cNvSpPr>
            <a:spLocks noGrp="1"/>
          </p:cNvSpPr>
          <p:nvPr>
            <p:ph type="dt" sz="half" idx="10"/>
          </p:nvPr>
        </p:nvSpPr>
        <p:spPr/>
        <p:txBody>
          <a:bodyPr/>
          <a:lstStyle/>
          <a:p>
            <a:fld id="{3CEA7D3C-65B7-40ED-8AA4-CCD7D33F15F3}" type="datetimeFigureOut">
              <a:rPr lang="ar-DZ" smtClean="0"/>
              <a:t>10-06-1446</a:t>
            </a:fld>
            <a:endParaRPr lang="ar-DZ"/>
          </a:p>
        </p:txBody>
      </p:sp>
      <p:sp>
        <p:nvSpPr>
          <p:cNvPr id="4" name="Espace réservé du pied de page 3"/>
          <p:cNvSpPr>
            <a:spLocks noGrp="1"/>
          </p:cNvSpPr>
          <p:nvPr>
            <p:ph type="ftr" sz="quarter" idx="11"/>
          </p:nvPr>
        </p:nvSpPr>
        <p:spPr/>
        <p:txBody>
          <a:bodyPr/>
          <a:lstStyle/>
          <a:p>
            <a:endParaRPr lang="ar-DZ"/>
          </a:p>
        </p:txBody>
      </p:sp>
      <p:sp>
        <p:nvSpPr>
          <p:cNvPr id="5" name="Espace réservé du numéro de diapositive 4"/>
          <p:cNvSpPr>
            <a:spLocks noGrp="1"/>
          </p:cNvSpPr>
          <p:nvPr>
            <p:ph type="sldNum" sz="quarter" idx="12"/>
          </p:nvPr>
        </p:nvSpPr>
        <p:spPr/>
        <p:txBody>
          <a:bodyPr/>
          <a:lstStyle/>
          <a:p>
            <a:fld id="{989403CE-C292-4014-9533-7F5AF91CE949}" type="slidenum">
              <a:rPr lang="ar-DZ" smtClean="0"/>
              <a:t>‹N°›</a:t>
            </a:fld>
            <a:endParaRPr lang="ar-DZ"/>
          </a:p>
        </p:txBody>
      </p:sp>
    </p:spTree>
    <p:extLst>
      <p:ext uri="{BB962C8B-B14F-4D97-AF65-F5344CB8AC3E}">
        <p14:creationId xmlns:p14="http://schemas.microsoft.com/office/powerpoint/2010/main" val="36906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EA7D3C-65B7-40ED-8AA4-CCD7D33F15F3}" type="datetimeFigureOut">
              <a:rPr lang="ar-DZ" smtClean="0"/>
              <a:t>10-06-1446</a:t>
            </a:fld>
            <a:endParaRPr lang="ar-DZ"/>
          </a:p>
        </p:txBody>
      </p:sp>
      <p:sp>
        <p:nvSpPr>
          <p:cNvPr id="3" name="Espace réservé du pied de page 2"/>
          <p:cNvSpPr>
            <a:spLocks noGrp="1"/>
          </p:cNvSpPr>
          <p:nvPr>
            <p:ph type="ftr" sz="quarter" idx="11"/>
          </p:nvPr>
        </p:nvSpPr>
        <p:spPr/>
        <p:txBody>
          <a:bodyPr/>
          <a:lstStyle/>
          <a:p>
            <a:endParaRPr lang="ar-DZ"/>
          </a:p>
        </p:txBody>
      </p:sp>
      <p:sp>
        <p:nvSpPr>
          <p:cNvPr id="4" name="Espace réservé du numéro de diapositive 3"/>
          <p:cNvSpPr>
            <a:spLocks noGrp="1"/>
          </p:cNvSpPr>
          <p:nvPr>
            <p:ph type="sldNum" sz="quarter" idx="12"/>
          </p:nvPr>
        </p:nvSpPr>
        <p:spPr/>
        <p:txBody>
          <a:bodyPr/>
          <a:lstStyle/>
          <a:p>
            <a:fld id="{989403CE-C292-4014-9533-7F5AF91CE949}" type="slidenum">
              <a:rPr lang="ar-DZ" smtClean="0"/>
              <a:t>‹N°›</a:t>
            </a:fld>
            <a:endParaRPr lang="ar-DZ"/>
          </a:p>
        </p:txBody>
      </p:sp>
    </p:spTree>
    <p:extLst>
      <p:ext uri="{BB962C8B-B14F-4D97-AF65-F5344CB8AC3E}">
        <p14:creationId xmlns:p14="http://schemas.microsoft.com/office/powerpoint/2010/main" val="321932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ar-DZ"/>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3CEA7D3C-65B7-40ED-8AA4-CCD7D33F15F3}" type="datetimeFigureOut">
              <a:rPr lang="ar-DZ" smtClean="0"/>
              <a:t>10-06-1446</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989403CE-C292-4014-9533-7F5AF91CE949}" type="slidenum">
              <a:rPr lang="ar-DZ" smtClean="0"/>
              <a:t>‹N°›</a:t>
            </a:fld>
            <a:endParaRPr lang="ar-DZ"/>
          </a:p>
        </p:txBody>
      </p:sp>
    </p:spTree>
    <p:extLst>
      <p:ext uri="{BB962C8B-B14F-4D97-AF65-F5344CB8AC3E}">
        <p14:creationId xmlns:p14="http://schemas.microsoft.com/office/powerpoint/2010/main" val="328063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ar-DZ"/>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3CEA7D3C-65B7-40ED-8AA4-CCD7D33F15F3}" type="datetimeFigureOut">
              <a:rPr lang="ar-DZ" smtClean="0"/>
              <a:t>10-06-1446</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989403CE-C292-4014-9533-7F5AF91CE949}" type="slidenum">
              <a:rPr lang="ar-DZ" smtClean="0"/>
              <a:t>‹N°›</a:t>
            </a:fld>
            <a:endParaRPr lang="ar-DZ"/>
          </a:p>
        </p:txBody>
      </p:sp>
    </p:spTree>
    <p:extLst>
      <p:ext uri="{BB962C8B-B14F-4D97-AF65-F5344CB8AC3E}">
        <p14:creationId xmlns:p14="http://schemas.microsoft.com/office/powerpoint/2010/main" val="165280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ar-DZ"/>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7D3C-65B7-40ED-8AA4-CCD7D33F15F3}" type="datetimeFigureOut">
              <a:rPr lang="ar-DZ" smtClean="0"/>
              <a:t>10-06-1446</a:t>
            </a:fld>
            <a:endParaRPr lang="ar-DZ"/>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DZ"/>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403CE-C292-4014-9533-7F5AF91CE949}" type="slidenum">
              <a:rPr lang="ar-DZ" smtClean="0"/>
              <a:t>‹N°›</a:t>
            </a:fld>
            <a:endParaRPr lang="ar-DZ"/>
          </a:p>
        </p:txBody>
      </p:sp>
    </p:spTree>
    <p:extLst>
      <p:ext uri="{BB962C8B-B14F-4D97-AF65-F5344CB8AC3E}">
        <p14:creationId xmlns:p14="http://schemas.microsoft.com/office/powerpoint/2010/main" val="221731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426275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e 6"/>
          <p:cNvGrpSpPr/>
          <p:nvPr/>
        </p:nvGrpSpPr>
        <p:grpSpPr>
          <a:xfrm>
            <a:off x="-15736" y="0"/>
            <a:ext cx="12229962" cy="6856214"/>
            <a:chOff x="-15736" y="0"/>
            <a:chExt cx="12229962" cy="6856214"/>
          </a:xfrm>
        </p:grpSpPr>
        <p:pic>
          <p:nvPicPr>
            <p:cNvPr id="8" name="Imag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Imag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Imag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Espace réservé du titre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pPr rtl="0"/>
            <a:r>
              <a:rPr lang="fr-FR" noProof="0"/>
              <a:t>Modifiez le style du titre</a:t>
            </a:r>
          </a:p>
        </p:txBody>
      </p:sp>
      <p:sp>
        <p:nvSpPr>
          <p:cNvPr id="3" name="Espace réservé du texte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rtl="0"/>
            <a:r>
              <a:rPr lang="fr-FR" noProof="0" dirty="0"/>
              <a:t>Modifiez les styles du texte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EFE2D80B-BD4C-4BB6-86AA-41A0C1FB0214}" type="datetime1">
              <a:rPr lang="fr-FR" noProof="0" smtClean="0"/>
              <a:pPr rtl="0"/>
              <a:t>11/12/2024</a:t>
            </a:fld>
            <a:endParaRPr lang="fr-FR" noProof="0" dirty="0"/>
          </a:p>
        </p:txBody>
      </p:sp>
      <p:sp>
        <p:nvSpPr>
          <p:cNvPr id="5" name="Espace réservé du pied de page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fr-FR" noProof="0"/>
          </a:p>
        </p:txBody>
      </p:sp>
      <p:sp>
        <p:nvSpPr>
          <p:cNvPr id="6" name="Espace réservé du numéro de diapositive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D57F1E4F-1CFF-5643-939E-217C01CDF565}" type="slidenum">
              <a:rPr lang="fr-FR" noProof="0" smtClean="0"/>
              <a:pPr rtl="0"/>
              <a:t>‹N°›</a:t>
            </a:fld>
            <a:endParaRPr lang="fr-FR" noProof="0"/>
          </a:p>
        </p:txBody>
      </p:sp>
    </p:spTree>
    <p:extLst>
      <p:ext uri="{BB962C8B-B14F-4D97-AF65-F5344CB8AC3E}">
        <p14:creationId xmlns:p14="http://schemas.microsoft.com/office/powerpoint/2010/main" val="34239634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8EB49E1-4A7B-428F-8CC2-302B90262F87}" type="datetimeFigureOut">
              <a:rPr lang="fr-FR" smtClean="0"/>
              <a:t>11/12/2024</a:t>
            </a:fld>
            <a:endParaRPr lang="fr-F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fr-F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0EA0D7C6-E1BC-4E41-A139-CEE692C57CC5}" type="slidenum">
              <a:rPr lang="fr-FR" smtClean="0"/>
              <a:t>‹N°›</a:t>
            </a:fld>
            <a:endParaRPr lang="fr-F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04861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27268" y="3410449"/>
            <a:ext cx="4406537" cy="604202"/>
          </a:xfrm>
        </p:spPr>
        <p:txBody>
          <a:bodyPr/>
          <a:lstStyle/>
          <a:p>
            <a:r>
              <a:rPr lang="ar-DZ" dirty="0" smtClean="0"/>
              <a:t>الأستاذة: حنان مصباح</a:t>
            </a:r>
            <a:endParaRPr lang="ar-DZ" dirty="0"/>
          </a:p>
        </p:txBody>
      </p:sp>
      <p:sp>
        <p:nvSpPr>
          <p:cNvPr id="5" name="Parchemin : horizontal 8">
            <a:extLst>
              <a:ext uri="{FF2B5EF4-FFF2-40B4-BE49-F238E27FC236}">
                <a16:creationId xmlns:a16="http://schemas.microsoft.com/office/drawing/2014/main" id="{80F7CD80-D416-28DD-D44B-6D9209BB259B}"/>
              </a:ext>
            </a:extLst>
          </p:cNvPr>
          <p:cNvSpPr/>
          <p:nvPr/>
        </p:nvSpPr>
        <p:spPr>
          <a:xfrm>
            <a:off x="2246811" y="648480"/>
            <a:ext cx="6561346" cy="3192000"/>
          </a:xfrm>
          <a:prstGeom prst="horizontalScroll">
            <a:avLst>
              <a:gd name="adj" fmla="val 25000"/>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400" b="1" u="sng" dirty="0">
                <a:solidFill>
                  <a:schemeClr val="accent2">
                    <a:lumMod val="75000"/>
                  </a:schemeClr>
                </a:solidFill>
              </a:rPr>
              <a:t>تحديد مفاهيم علم النفس اللغوي و اللسانيات النفسية حسب الموسوعة اللغوية لكولينغ</a:t>
            </a:r>
            <a:endParaRPr lang="fr-FR" sz="2400" b="1" u="sng" dirty="0">
              <a:solidFill>
                <a:schemeClr val="accent2">
                  <a:lumMod val="75000"/>
                </a:schemeClr>
              </a:solidFill>
            </a:endParaRPr>
          </a:p>
        </p:txBody>
      </p:sp>
    </p:spTree>
    <p:extLst>
      <p:ext uri="{BB962C8B-B14F-4D97-AF65-F5344CB8AC3E}">
        <p14:creationId xmlns:p14="http://schemas.microsoft.com/office/powerpoint/2010/main" val="954630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393370"/>
            <a:ext cx="9601200" cy="778329"/>
          </a:xfrm>
        </p:spPr>
        <p:txBody>
          <a:bodyPr>
            <a:normAutofit/>
          </a:bodyPr>
          <a:lstStyle/>
          <a:p>
            <a:pPr algn="r"/>
            <a:r>
              <a:rPr lang="ar-DZ" sz="2000" b="1" i="1" dirty="0" smtClean="0"/>
              <a:t> </a:t>
            </a:r>
            <a:endParaRPr lang="fr-FR" sz="2000" b="1" i="1" dirty="0"/>
          </a:p>
        </p:txBody>
      </p:sp>
      <p:sp>
        <p:nvSpPr>
          <p:cNvPr id="3" name="Espace réservé du contenu 2"/>
          <p:cNvSpPr>
            <a:spLocks noGrp="1"/>
          </p:cNvSpPr>
          <p:nvPr>
            <p:ph idx="1"/>
          </p:nvPr>
        </p:nvSpPr>
        <p:spPr>
          <a:xfrm>
            <a:off x="1371600" y="957943"/>
            <a:ext cx="10617200" cy="5791200"/>
          </a:xfrm>
        </p:spPr>
        <p:txBody>
          <a:bodyPr>
            <a:normAutofit lnSpcReduction="10000"/>
          </a:bodyPr>
          <a:lstStyle/>
          <a:p>
            <a:pPr marL="0" indent="0" algn="r">
              <a:buNone/>
            </a:pPr>
            <a:r>
              <a:rPr lang="ar-DZ" dirty="0" smtClean="0"/>
              <a:t>الاضطراب اللغوي: يستخدم هذا المصطلح للإشارة الى أي سلوك لغوي غير عادي متكرر عند الأطفال او الكبار، يضم هذا المصطلح مصاعب كلامية، تتعلق هذه الاضطرابات باللغة المحكية، وقد تظهر عند المصابين بعض الاضطرابات في الكتابة والقراءة بالإضافة الى مصاعب كلامية أخرى.</a:t>
            </a:r>
          </a:p>
          <a:p>
            <a:pPr marL="0" indent="0" algn="r">
              <a:buNone/>
            </a:pPr>
            <a:r>
              <a:rPr lang="ar-DZ" dirty="0" smtClean="0"/>
              <a:t>حبسة الكبار: ان مجال الاضطراب اللغوي الذي درس بشكل منتظم ولفترة كبيرة في العصور، يتمثل في حبسة الكبار، يحاول العلماء البحث في هذه المشكلة، حيث جمعوا بين التراث الطبي والدراسات اللغوية الأكثر حداثة لمحاولة معرفة العلاقة بين العطب الدماغي والسلوك اللغوي. اكثر أسباب العطب شيوعا هو الحادث المخي الوعائي او السكتة. هناك عدة نماذج من السكتة الا انها جميعا تحتوي على انقطاعات تؤدي الى عدم وصول الدم لمنطقة ما في الدماغ، عندئذ سيعاني الشخص المصاب من صعوبات في الفهم او التعبير او كلاهما.</a:t>
            </a:r>
          </a:p>
          <a:p>
            <a:pPr marL="0" indent="0" algn="r">
              <a:buNone/>
            </a:pPr>
            <a:r>
              <a:rPr lang="ar-DZ" dirty="0" smtClean="0"/>
              <a:t>حبسة </a:t>
            </a:r>
            <a:r>
              <a:rPr lang="ar-DZ" dirty="0" err="1" smtClean="0"/>
              <a:t>بروكا</a:t>
            </a:r>
            <a:r>
              <a:rPr lang="ar-DZ" dirty="0" smtClean="0"/>
              <a:t>: نسبة الى عالم الاعصاب الفرنسي بول </a:t>
            </a:r>
            <a:r>
              <a:rPr lang="ar-DZ" dirty="0" err="1" smtClean="0"/>
              <a:t>بروكا</a:t>
            </a:r>
            <a:r>
              <a:rPr lang="ar-DZ" dirty="0" smtClean="0"/>
              <a:t>، هناك أنماط أخرى من الحبسة: حبسة التسمية التي تكون اعراضها العامة تتمثل في صعوبة إيجاد الكلمة، وفي بعض الأحيان سيتغاضى عن الكلمة التي يبحث عنها المتكلم اثناء اصدار كلمة تبدو غير مناسبة الا انها مرتبطة بشكل ما بمعنى الكلمة المطلوبة. مثل: كرسي بدل طاولة. </a:t>
            </a:r>
          </a:p>
          <a:p>
            <a:pPr marL="0" indent="0" algn="r">
              <a:buNone/>
            </a:pPr>
            <a:r>
              <a:rPr lang="ar-DZ" dirty="0" smtClean="0"/>
              <a:t>اضطرابات لغة الأطفال: استمر الجدل والنقاش حول فرضية الموضوعية في الاعاقات الناتجة عن الحبسة ، الا ان عدم الاتفاق حول السهولة النسية التي تمكن من تحديد المتلازمات المختلفة من خلالها او حول الوسائل التي يجب ان تستخدم على التعرف على الافة و تحديد موقعها. لا نستطيع القول ان أي اذى يصيب الدماغ هو السبب وراء التجمع الظاهر من اضطرابات لغوية. العوامل المسببة في اضطرابات لغة الأطفال اقل وضوحا فمن المحتمل ان يسبب فقدان حاد في السمع تأثيرات واضحة على لفظ الفرد وقدراته الكتابية فيما بعد.</a:t>
            </a:r>
            <a:endParaRPr lang="fr-FR" dirty="0"/>
          </a:p>
          <a:p>
            <a:pPr marL="0" indent="0" algn="r">
              <a:buNone/>
            </a:pPr>
            <a:r>
              <a:rPr lang="fr-FR" dirty="0" smtClean="0"/>
              <a:t>SSLDC</a:t>
            </a:r>
            <a:r>
              <a:rPr lang="ar-DZ" dirty="0" smtClean="0"/>
              <a:t>الكلام الخاص والاضطرابات اللغوية عند الأطفال</a:t>
            </a:r>
          </a:p>
          <a:p>
            <a:pPr marL="0" indent="0" algn="r">
              <a:buNone/>
            </a:pPr>
            <a:r>
              <a:rPr lang="ar-DZ" dirty="0" smtClean="0"/>
              <a:t>ان غياب أي مسببات واضحة  يجعل المصطلح غير دقيق، وقد بذل الكثير من الجهد في العقد الخبر لتحسين النقص في الوصف اللغوي عند الأطفال المعاقين.</a:t>
            </a:r>
          </a:p>
        </p:txBody>
      </p:sp>
      <p:sp>
        <p:nvSpPr>
          <p:cNvPr id="4" name="Pensées 3"/>
          <p:cNvSpPr/>
          <p:nvPr/>
        </p:nvSpPr>
        <p:spPr>
          <a:xfrm>
            <a:off x="8519887" y="101600"/>
            <a:ext cx="3309258" cy="6966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1800" b="1" i="1" u="none" strike="noStrike" kern="1200" cap="none" spc="0" normalizeH="0" baseline="0" noProof="0" dirty="0">
                <a:ln>
                  <a:noFill/>
                </a:ln>
                <a:solidFill>
                  <a:srgbClr val="4E3B30"/>
                </a:solidFill>
                <a:effectLst/>
                <a:uLnTx/>
                <a:uFillTx/>
                <a:latin typeface="Arial" panose="020B0604020202020204"/>
                <a:ea typeface="+mn-ea"/>
                <a:cs typeface="Arial" panose="020B0604020202020204" pitchFamily="34" charset="0"/>
              </a:rPr>
              <a:t>الامراض اللغوية ومعالجتها عند بول فليتشر</a:t>
            </a:r>
            <a:endParaRPr kumimoji="0" lang="fr-FR" sz="1800" b="1" i="1" u="none" strike="noStrike" kern="1200" cap="none" spc="0" normalizeH="0" baseline="0" noProof="0" dirty="0">
              <a:ln>
                <a:noFill/>
              </a:ln>
              <a:solidFill>
                <a:srgbClr val="4E3B3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8338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599" y="116115"/>
            <a:ext cx="10559143" cy="6633028"/>
          </a:xfrm>
        </p:spPr>
        <p:txBody>
          <a:bodyPr>
            <a:normAutofit/>
          </a:bodyPr>
          <a:lstStyle/>
          <a:p>
            <a:pPr algn="r"/>
            <a:r>
              <a:rPr lang="ar-DZ" sz="2000" b="1" i="1" dirty="0" smtClean="0"/>
              <a:t>الدراسات</a:t>
            </a:r>
            <a:r>
              <a:rPr lang="ar-DZ" sz="2000" dirty="0" smtClean="0"/>
              <a:t> </a:t>
            </a:r>
            <a:r>
              <a:rPr lang="ar-DZ" sz="2000" b="1" i="1" dirty="0" smtClean="0"/>
              <a:t>النظرية</a:t>
            </a:r>
            <a:r>
              <a:rPr lang="ar-DZ" sz="2000" dirty="0" smtClean="0"/>
              <a:t>: لا يوجد في الوقت الحالي أي إشارة واضحة لأسس  عصبية لأي من المتلازمات الفرعية وبالمقارنة مع حبسة الكبار هناك عدد من الحقائق المؤكدة حول أطفال المعاقين لغويا، ومجموعة من التغيرات المستقلة يمكن ربطها بدرجات متفاوتة بسمات عياديه.</a:t>
            </a:r>
            <a:br>
              <a:rPr lang="ar-DZ" sz="2000" dirty="0" smtClean="0"/>
            </a:br>
            <a:r>
              <a:rPr lang="ar-DZ" sz="2000" b="1" i="1" dirty="0" smtClean="0"/>
              <a:t>الدراسات</a:t>
            </a:r>
            <a:r>
              <a:rPr lang="ar-DZ" sz="2000" dirty="0" smtClean="0"/>
              <a:t> </a:t>
            </a:r>
            <a:r>
              <a:rPr lang="ar-DZ" sz="2000" b="1" i="1" dirty="0" smtClean="0"/>
              <a:t>التجريبية</a:t>
            </a:r>
            <a:r>
              <a:rPr lang="ar-DZ" sz="2000" dirty="0" smtClean="0"/>
              <a:t>: ان اكثر عمل تجريبي هو ذلك الذي قامت طلال وزملائها، وقد خصص هذا العمل للقيام بدراسة تجريبية حول الأسس النفسية.</a:t>
            </a:r>
            <a:br>
              <a:rPr lang="ar-DZ" sz="2000" dirty="0" smtClean="0"/>
            </a:br>
            <a:r>
              <a:rPr lang="ar-DZ" sz="2000" b="1" i="1" dirty="0" smtClean="0"/>
              <a:t>الصوتيات</a:t>
            </a:r>
            <a:r>
              <a:rPr lang="ar-DZ" sz="2000" dirty="0" smtClean="0"/>
              <a:t> </a:t>
            </a:r>
            <a:r>
              <a:rPr lang="ar-DZ" sz="2000" b="1" i="1" dirty="0" smtClean="0"/>
              <a:t>والفونولوجيا</a:t>
            </a:r>
            <a:r>
              <a:rPr lang="ar-DZ" sz="2000" dirty="0" smtClean="0"/>
              <a:t> </a:t>
            </a:r>
            <a:r>
              <a:rPr lang="ar-DZ" sz="2000" b="1" i="1" dirty="0" smtClean="0"/>
              <a:t>واضطرابات</a:t>
            </a:r>
            <a:r>
              <a:rPr lang="ar-DZ" sz="2000" dirty="0" smtClean="0"/>
              <a:t> </a:t>
            </a:r>
            <a:r>
              <a:rPr lang="ar-DZ" sz="2000" b="1" i="1" dirty="0" smtClean="0"/>
              <a:t>اللغة</a:t>
            </a:r>
            <a:r>
              <a:rPr lang="ar-DZ" sz="2000" dirty="0" smtClean="0"/>
              <a:t>: صعوبات النطق التي تؤثر على الفهم  للأطفال الذين بلغوا سن المدرسة او قبله بقليل، يمكن ان تكون بعض هذه الاضطرابات على سبيل المثال كما يلي: ترابط الشفاه المشقوقة او الحنك المشقوق تحدث في كل واحد من سبعمائة ولادة  وترتبط مباشرة بالصعوبات النطقية.</a:t>
            </a:r>
            <a:br>
              <a:rPr lang="ar-DZ" sz="2000" dirty="0" smtClean="0"/>
            </a:br>
            <a:r>
              <a:rPr lang="ar-DZ" sz="2000" b="1" i="1" dirty="0" smtClean="0"/>
              <a:t>الكتابة</a:t>
            </a:r>
            <a:r>
              <a:rPr lang="ar-DZ" sz="2000" dirty="0" smtClean="0"/>
              <a:t> </a:t>
            </a:r>
            <a:r>
              <a:rPr lang="ar-DZ" sz="2000" b="1" i="1" dirty="0" smtClean="0"/>
              <a:t>الصوتية</a:t>
            </a:r>
            <a:r>
              <a:rPr lang="ar-DZ" sz="2000" dirty="0" smtClean="0"/>
              <a:t>: تبقى نقطة البداية في أي وصف وتحليل لاضطراب لفظي كتابة صوتية انطباعية سمعية مع مجموعة من الرموز مصممة خصيصا للدلالة على بعض الالفاظ غير الصحيحة.</a:t>
            </a:r>
            <a:br>
              <a:rPr lang="ar-DZ" sz="2000" dirty="0" smtClean="0"/>
            </a:br>
            <a:r>
              <a:rPr lang="ar-DZ" sz="2000" dirty="0" smtClean="0"/>
              <a:t>: ان اجراء الكتابة الصوتية يمكن الا يقول عليه كثيرا لأنه يمكن الطفل(عادي او معاق)ان ينفذ الفوارق او يستخدم حركات نطقية لا يمكن للكاتب صوتيا او سمعيا مهما بلغت مهارته.</a:t>
            </a:r>
            <a:br>
              <a:rPr lang="ar-DZ" sz="2000" dirty="0" smtClean="0"/>
            </a:br>
            <a:r>
              <a:rPr lang="ar-DZ" sz="2000" dirty="0" smtClean="0"/>
              <a:t>اعتمدت التحليلات الأولية للكتابة الصوتية اطار النظرية </a:t>
            </a:r>
            <a:r>
              <a:rPr lang="ar-DZ" sz="2000" dirty="0" err="1" smtClean="0"/>
              <a:t>الفونيمية</a:t>
            </a:r>
            <a:r>
              <a:rPr lang="ar-DZ" sz="2000" dirty="0" smtClean="0"/>
              <a:t>.</a:t>
            </a:r>
            <a:br>
              <a:rPr lang="ar-DZ" sz="2000" dirty="0" smtClean="0"/>
            </a:br>
            <a:r>
              <a:rPr lang="ar-DZ" sz="2000" b="1" i="1" dirty="0" smtClean="0"/>
              <a:t>الجرد الصوتي وأنظمة المقارنة: </a:t>
            </a:r>
            <a:r>
              <a:rPr lang="ar-DZ" sz="2000" dirty="0" smtClean="0"/>
              <a:t>ركزت على معظم المناهج في تقسيم المصاعب اللفظية في الإنجليزية على الصوامت واما </a:t>
            </a:r>
            <a:r>
              <a:rPr lang="ar-DZ" sz="2000" dirty="0" err="1" smtClean="0"/>
              <a:t>الصوائب</a:t>
            </a:r>
            <a:r>
              <a:rPr lang="ar-DZ" sz="2000" dirty="0" smtClean="0"/>
              <a:t> لن تسبب اية صعوبات بالنسبة للأطفال.</a:t>
            </a:r>
            <a:br>
              <a:rPr lang="ar-DZ" sz="2000" dirty="0" smtClean="0"/>
            </a:br>
            <a:r>
              <a:rPr lang="ar-DZ" sz="2000" dirty="0" smtClean="0"/>
              <a:t>قيود التحليل المعالجة البالغون: تحليل المادة البحثية عند الأطفال قدمته كين على سبيل المثال لتغيير مادة اصدار الكلام عند المصابين بحبسة </a:t>
            </a:r>
            <a:r>
              <a:rPr lang="ar-DZ" sz="2000" dirty="0" err="1" smtClean="0"/>
              <a:t>بروكا</a:t>
            </a:r>
            <a:r>
              <a:rPr lang="ar-DZ" sz="2000" dirty="0" smtClean="0"/>
              <a:t>.</a:t>
            </a:r>
            <a:br>
              <a:rPr lang="ar-DZ" sz="2000" dirty="0" smtClean="0"/>
            </a:br>
            <a:r>
              <a:rPr lang="ar-DZ" sz="2000" dirty="0" smtClean="0"/>
              <a:t/>
            </a:r>
            <a:br>
              <a:rPr lang="ar-DZ" sz="2000" dirty="0" smtClean="0"/>
            </a:br>
            <a:endParaRPr lang="fr-FR" sz="2000" dirty="0"/>
          </a:p>
        </p:txBody>
      </p:sp>
    </p:spTree>
    <p:extLst>
      <p:ext uri="{BB962C8B-B14F-4D97-AF65-F5344CB8AC3E}">
        <p14:creationId xmlns:p14="http://schemas.microsoft.com/office/powerpoint/2010/main" val="1084700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799"/>
            <a:ext cx="9601200" cy="5662750"/>
          </a:xfrm>
        </p:spPr>
        <p:style>
          <a:lnRef idx="1">
            <a:schemeClr val="accent1"/>
          </a:lnRef>
          <a:fillRef idx="3">
            <a:schemeClr val="accent1"/>
          </a:fillRef>
          <a:effectRef idx="2">
            <a:schemeClr val="accent1"/>
          </a:effectRef>
          <a:fontRef idx="minor">
            <a:schemeClr val="lt1"/>
          </a:fontRef>
        </p:style>
        <p:txBody>
          <a:bodyPr>
            <a:normAutofit/>
          </a:bodyPr>
          <a:lstStyle/>
          <a:p>
            <a:pPr lvl="0" algn="r" defTabSz="457200" rtl="1">
              <a:lnSpc>
                <a:spcPct val="100000"/>
              </a:lnSpc>
              <a:spcBef>
                <a:spcPts val="0"/>
              </a:spcBef>
            </a:pPr>
            <a:r>
              <a:rPr lang="ar-SA" sz="2400" b="1" dirty="0">
                <a:solidFill>
                  <a:prstClr val="black"/>
                </a:solidFill>
                <a:latin typeface="Garamond"/>
                <a:ea typeface="+mn-ea"/>
                <a:cs typeface="Times New Roman" panose="02020603050405020304" pitchFamily="18" charset="0"/>
              </a:rPr>
              <a:t>انهيار </a:t>
            </a:r>
            <a:r>
              <a:rPr lang="ar-SA" sz="2400" b="1" dirty="0" err="1">
                <a:solidFill>
                  <a:prstClr val="black"/>
                </a:solidFill>
                <a:latin typeface="Garamond"/>
                <a:ea typeface="+mn-ea"/>
                <a:cs typeface="Times New Roman" panose="02020603050405020304" pitchFamily="18" charset="0"/>
              </a:rPr>
              <a:t>اللغة:الأمراض</a:t>
            </a:r>
            <a:r>
              <a:rPr lang="ar-SA" sz="2400" b="1" dirty="0">
                <a:solidFill>
                  <a:prstClr val="black"/>
                </a:solidFill>
                <a:latin typeface="Garamond"/>
                <a:ea typeface="+mn-ea"/>
                <a:cs typeface="Times New Roman" panose="02020603050405020304" pitchFamily="18" charset="0"/>
              </a:rPr>
              <a:t> اللغوية ومعالجتها .</a:t>
            </a:r>
            <a:br>
              <a:rPr lang="ar-SA" sz="2400" b="1" dirty="0">
                <a:solidFill>
                  <a:prstClr val="black"/>
                </a:solidFill>
                <a:latin typeface="Garamond"/>
                <a:ea typeface="+mn-ea"/>
                <a:cs typeface="Times New Roman" panose="02020603050405020304" pitchFamily="18" charset="0"/>
              </a:rPr>
            </a:br>
            <a:r>
              <a:rPr lang="ar-SA" sz="2400" b="1" dirty="0">
                <a:solidFill>
                  <a:prstClr val="black"/>
                </a:solidFill>
                <a:latin typeface="Garamond"/>
                <a:ea typeface="+mn-ea"/>
                <a:cs typeface="Times New Roman" panose="02020603050405020304" pitchFamily="18" charset="0"/>
              </a:rPr>
              <a:t>الأمراض </a:t>
            </a:r>
            <a:r>
              <a:rPr lang="ar-SA" sz="2400" b="1" dirty="0" err="1">
                <a:solidFill>
                  <a:prstClr val="black"/>
                </a:solidFill>
                <a:latin typeface="Garamond"/>
                <a:ea typeface="+mn-ea"/>
                <a:cs typeface="Times New Roman" panose="02020603050405020304" pitchFamily="18" charset="0"/>
              </a:rPr>
              <a:t>اللغوية:</a:t>
            </a:r>
            <a:r>
              <a:rPr lang="ar-SA" sz="2400" dirty="0" err="1">
                <a:solidFill>
                  <a:prstClr val="black"/>
                </a:solidFill>
                <a:latin typeface="Garamond"/>
                <a:ea typeface="+mn-ea"/>
                <a:cs typeface="Times New Roman" panose="02020603050405020304" pitchFamily="18" charset="0"/>
              </a:rPr>
              <a:t>هي</a:t>
            </a:r>
            <a:r>
              <a:rPr lang="ar-SA" sz="2400" dirty="0">
                <a:solidFill>
                  <a:prstClr val="black"/>
                </a:solidFill>
                <a:latin typeface="Garamond"/>
                <a:ea typeface="+mn-ea"/>
                <a:cs typeface="Times New Roman" panose="02020603050405020304" pitchFamily="18" charset="0"/>
              </a:rPr>
              <a:t> مجموعة متنوعة من الاضطرابات التي تؤثر على قدرة الفرد على فهم اللغة  وإنتاجها أو كليهما ،قد تكون هذه الاضطرابات ناتجة عن عوامل وراثية أو اصابات في الدماغ او </a:t>
            </a:r>
            <a:r>
              <a:rPr lang="ar-SA" sz="2400" dirty="0" err="1">
                <a:solidFill>
                  <a:prstClr val="black"/>
                </a:solidFill>
                <a:latin typeface="Garamond"/>
                <a:ea typeface="+mn-ea"/>
                <a:cs typeface="Times New Roman" panose="02020603050405020304" pitchFamily="18" charset="0"/>
              </a:rPr>
              <a:t>أضطرابات</a:t>
            </a:r>
            <a:r>
              <a:rPr lang="ar-SA" sz="2400" dirty="0">
                <a:solidFill>
                  <a:prstClr val="black"/>
                </a:solidFill>
                <a:latin typeface="Garamond"/>
                <a:ea typeface="+mn-ea"/>
                <a:cs typeface="Times New Roman" panose="02020603050405020304" pitchFamily="18" charset="0"/>
              </a:rPr>
              <a:t> عصبية </a:t>
            </a:r>
            <a:br>
              <a:rPr lang="ar-SA" sz="2400" dirty="0">
                <a:solidFill>
                  <a:prstClr val="black"/>
                </a:solidFill>
                <a:latin typeface="Garamond"/>
                <a:ea typeface="+mn-ea"/>
                <a:cs typeface="Times New Roman" panose="02020603050405020304" pitchFamily="18" charset="0"/>
              </a:rPr>
            </a:br>
            <a:r>
              <a:rPr lang="ar-SA" sz="2400" dirty="0">
                <a:solidFill>
                  <a:prstClr val="black"/>
                </a:solidFill>
                <a:latin typeface="Garamond"/>
                <a:ea typeface="+mn-ea"/>
                <a:cs typeface="Times New Roman" panose="02020603050405020304" pitchFamily="18" charset="0"/>
              </a:rPr>
              <a:t>وتنتشر هذه الأمراض اللغوية بين الصغار والكبار ، وتحدث في الغالب لدى الصغار نتيجة أخطاء في إخراج أصولت حروف الكلام أو عدم تشكلها بصورة صحيحة .</a:t>
            </a:r>
            <a:br>
              <a:rPr lang="ar-SA" sz="2400" dirty="0">
                <a:solidFill>
                  <a:prstClr val="black"/>
                </a:solidFill>
                <a:latin typeface="Garamond"/>
                <a:ea typeface="+mn-ea"/>
                <a:cs typeface="Times New Roman" panose="02020603050405020304" pitchFamily="18" charset="0"/>
              </a:rPr>
            </a:br>
            <a:r>
              <a:rPr lang="ar-SA" sz="2400" dirty="0">
                <a:solidFill>
                  <a:prstClr val="black"/>
                </a:solidFill>
                <a:latin typeface="Garamond"/>
                <a:ea typeface="+mn-ea"/>
                <a:cs typeface="Times New Roman" panose="02020603050405020304" pitchFamily="18" charset="0"/>
              </a:rPr>
              <a:t> </a:t>
            </a:r>
            <a:r>
              <a:rPr lang="ar-SA" sz="2400" b="1" dirty="0" err="1">
                <a:solidFill>
                  <a:srgbClr val="A23C33">
                    <a:lumMod val="75000"/>
                  </a:srgbClr>
                </a:solidFill>
                <a:latin typeface="Garamond"/>
                <a:ea typeface="+mn-ea"/>
                <a:cs typeface="Times New Roman" panose="02020603050405020304" pitchFamily="18" charset="0"/>
              </a:rPr>
              <a:t>إضطراب</a:t>
            </a:r>
            <a:r>
              <a:rPr lang="ar-SA" sz="2400" b="1" dirty="0">
                <a:solidFill>
                  <a:srgbClr val="A23C33">
                    <a:lumMod val="75000"/>
                  </a:srgbClr>
                </a:solidFill>
                <a:latin typeface="Garamond"/>
                <a:ea typeface="+mn-ea"/>
                <a:cs typeface="Times New Roman" panose="02020603050405020304" pitchFamily="18" charset="0"/>
              </a:rPr>
              <a:t> </a:t>
            </a:r>
            <a:r>
              <a:rPr lang="ar-SA" sz="2400" b="1" dirty="0" err="1">
                <a:solidFill>
                  <a:srgbClr val="A23C33">
                    <a:lumMod val="75000"/>
                  </a:srgbClr>
                </a:solidFill>
                <a:latin typeface="Garamond"/>
                <a:ea typeface="+mn-ea"/>
                <a:cs typeface="Times New Roman" panose="02020603050405020304" pitchFamily="18" charset="0"/>
              </a:rPr>
              <a:t>النطق:</a:t>
            </a:r>
            <a:r>
              <a:rPr lang="ar-SA" sz="2400" dirty="0" err="1">
                <a:solidFill>
                  <a:prstClr val="black"/>
                </a:solidFill>
                <a:latin typeface="Garamond"/>
                <a:ea typeface="+mn-ea"/>
                <a:cs typeface="Times New Roman" panose="02020603050405020304" pitchFamily="18" charset="0"/>
              </a:rPr>
              <a:t>وهذه</a:t>
            </a:r>
            <a:r>
              <a:rPr lang="ar-SA" sz="2400" dirty="0">
                <a:solidFill>
                  <a:prstClr val="black"/>
                </a:solidFill>
                <a:latin typeface="Garamond"/>
                <a:ea typeface="+mn-ea"/>
                <a:cs typeface="Times New Roman" panose="02020603050405020304" pitchFamily="18" charset="0"/>
              </a:rPr>
              <a:t> الأمراض اللغوية أو ما يسمى </a:t>
            </a:r>
            <a:r>
              <a:rPr lang="ar-SA" sz="2400" dirty="0" err="1">
                <a:solidFill>
                  <a:prstClr val="black"/>
                </a:solidFill>
                <a:latin typeface="Garamond"/>
                <a:ea typeface="+mn-ea"/>
                <a:cs typeface="Times New Roman" panose="02020603050405020304" pitchFamily="18" charset="0"/>
              </a:rPr>
              <a:t>بإنهيار</a:t>
            </a:r>
            <a:r>
              <a:rPr lang="ar-SA" sz="2400" dirty="0">
                <a:solidFill>
                  <a:prstClr val="black"/>
                </a:solidFill>
                <a:latin typeface="Garamond"/>
                <a:ea typeface="+mn-ea"/>
                <a:cs typeface="Times New Roman" panose="02020603050405020304" pitchFamily="18" charset="0"/>
              </a:rPr>
              <a:t> اللغة نتجت منها أسباب </a:t>
            </a:r>
            <a:r>
              <a:rPr lang="ar-SA" sz="2400" dirty="0" err="1">
                <a:solidFill>
                  <a:prstClr val="black"/>
                </a:solidFill>
                <a:latin typeface="Garamond"/>
                <a:ea typeface="+mn-ea"/>
                <a:cs typeface="Times New Roman" panose="02020603050405020304" pitchFamily="18" charset="0"/>
              </a:rPr>
              <a:t>ومظاهى</a:t>
            </a:r>
            <a:r>
              <a:rPr lang="ar-SA" sz="2400" dirty="0">
                <a:solidFill>
                  <a:prstClr val="black"/>
                </a:solidFill>
                <a:latin typeface="Garamond"/>
                <a:ea typeface="+mn-ea"/>
                <a:cs typeface="Times New Roman" panose="02020603050405020304" pitchFamily="18" charset="0"/>
              </a:rPr>
              <a:t> أدت إليها  نذكر منها :</a:t>
            </a:r>
            <a:br>
              <a:rPr lang="ar-SA" sz="2400" dirty="0">
                <a:solidFill>
                  <a:prstClr val="black"/>
                </a:solidFill>
                <a:latin typeface="Garamond"/>
                <a:ea typeface="+mn-ea"/>
                <a:cs typeface="Times New Roman" panose="02020603050405020304" pitchFamily="18" charset="0"/>
              </a:rPr>
            </a:br>
            <a:r>
              <a:rPr lang="ar-SA" sz="2400" dirty="0">
                <a:solidFill>
                  <a:srgbClr val="A23C33">
                    <a:lumMod val="60000"/>
                    <a:lumOff val="40000"/>
                  </a:srgbClr>
                </a:solidFill>
                <a:latin typeface="Garamond"/>
                <a:ea typeface="+mn-ea"/>
                <a:cs typeface="Times New Roman" panose="02020603050405020304" pitchFamily="18" charset="0"/>
              </a:rPr>
              <a:t>1 </a:t>
            </a:r>
            <a:r>
              <a:rPr lang="ar-SA" sz="2400" dirty="0" err="1">
                <a:solidFill>
                  <a:srgbClr val="A23C33">
                    <a:lumMod val="60000"/>
                    <a:lumOff val="40000"/>
                  </a:srgbClr>
                </a:solidFill>
                <a:latin typeface="Garamond"/>
                <a:ea typeface="+mn-ea"/>
                <a:cs typeface="Times New Roman" panose="02020603050405020304" pitchFamily="18" charset="0"/>
              </a:rPr>
              <a:t>الحذف:</a:t>
            </a:r>
            <a:r>
              <a:rPr lang="ar-SA" sz="2400" dirty="0" err="1">
                <a:solidFill>
                  <a:prstClr val="black"/>
                </a:solidFill>
                <a:latin typeface="Garamond"/>
                <a:ea typeface="+mn-ea"/>
                <a:cs typeface="Times New Roman" panose="02020603050405020304" pitchFamily="18" charset="0"/>
              </a:rPr>
              <a:t>أن</a:t>
            </a:r>
            <a:r>
              <a:rPr lang="ar-SA" sz="2400" dirty="0">
                <a:solidFill>
                  <a:prstClr val="black"/>
                </a:solidFill>
                <a:latin typeface="Garamond"/>
                <a:ea typeface="+mn-ea"/>
                <a:cs typeface="Times New Roman" panose="02020603050405020304" pitchFamily="18" charset="0"/>
              </a:rPr>
              <a:t> يحذف الطفل حرفا او اكثر من الحروف فينطق جزءا فقط .</a:t>
            </a:r>
            <a:br>
              <a:rPr lang="ar-SA" sz="2400" dirty="0">
                <a:solidFill>
                  <a:prstClr val="black"/>
                </a:solidFill>
                <a:latin typeface="Garamond"/>
                <a:ea typeface="+mn-ea"/>
                <a:cs typeface="Times New Roman" panose="02020603050405020304" pitchFamily="18" charset="0"/>
              </a:rPr>
            </a:br>
            <a:r>
              <a:rPr lang="ar-SA" sz="2400" dirty="0">
                <a:solidFill>
                  <a:srgbClr val="A23C33">
                    <a:lumMod val="60000"/>
                    <a:lumOff val="40000"/>
                  </a:srgbClr>
                </a:solidFill>
                <a:latin typeface="Garamond"/>
                <a:ea typeface="+mn-ea"/>
                <a:cs typeface="Times New Roman" panose="02020603050405020304" pitchFamily="18" charset="0"/>
              </a:rPr>
              <a:t>2الإضافة:</a:t>
            </a:r>
            <a:r>
              <a:rPr lang="ar-SA" sz="2400" dirty="0">
                <a:solidFill>
                  <a:prstClr val="black"/>
                </a:solidFill>
                <a:latin typeface="Garamond"/>
                <a:ea typeface="+mn-ea"/>
                <a:cs typeface="Times New Roman" panose="02020603050405020304" pitchFamily="18" charset="0"/>
              </a:rPr>
              <a:t>وهي عكس الحذف وتعني إضافة حرف جديد إلى الكلمة .</a:t>
            </a:r>
            <a:br>
              <a:rPr lang="ar-SA" sz="2400" dirty="0">
                <a:solidFill>
                  <a:prstClr val="black"/>
                </a:solidFill>
                <a:latin typeface="Garamond"/>
                <a:ea typeface="+mn-ea"/>
                <a:cs typeface="Times New Roman" panose="02020603050405020304" pitchFamily="18" charset="0"/>
              </a:rPr>
            </a:br>
            <a:r>
              <a:rPr lang="ar-SA" sz="2400" dirty="0">
                <a:solidFill>
                  <a:srgbClr val="A23C33">
                    <a:lumMod val="60000"/>
                    <a:lumOff val="40000"/>
                  </a:srgbClr>
                </a:solidFill>
                <a:latin typeface="Garamond"/>
                <a:ea typeface="+mn-ea"/>
                <a:cs typeface="Times New Roman" panose="02020603050405020304" pitchFamily="18" charset="0"/>
              </a:rPr>
              <a:t>3الإبدال:</a:t>
            </a:r>
            <a:r>
              <a:rPr lang="ar-SA" sz="2400" dirty="0">
                <a:solidFill>
                  <a:prstClr val="black"/>
                </a:solidFill>
                <a:latin typeface="Garamond"/>
                <a:ea typeface="+mn-ea"/>
                <a:cs typeface="Times New Roman" panose="02020603050405020304" pitchFamily="18" charset="0"/>
              </a:rPr>
              <a:t>ابدال حرف من الكلمة بحرف آخر.</a:t>
            </a:r>
            <a:br>
              <a:rPr lang="ar-SA" sz="2400" dirty="0">
                <a:solidFill>
                  <a:prstClr val="black"/>
                </a:solidFill>
                <a:latin typeface="Garamond"/>
                <a:ea typeface="+mn-ea"/>
                <a:cs typeface="Times New Roman" panose="02020603050405020304" pitchFamily="18" charset="0"/>
              </a:rPr>
            </a:br>
            <a:r>
              <a:rPr lang="ar-SA" sz="2400" dirty="0">
                <a:solidFill>
                  <a:srgbClr val="A23C33">
                    <a:lumMod val="60000"/>
                    <a:lumOff val="40000"/>
                  </a:srgbClr>
                </a:solidFill>
                <a:latin typeface="Garamond"/>
                <a:ea typeface="+mn-ea"/>
                <a:cs typeface="Times New Roman" panose="02020603050405020304" pitchFamily="18" charset="0"/>
              </a:rPr>
              <a:t>4التحريف او </a:t>
            </a:r>
            <a:r>
              <a:rPr lang="ar-SA" sz="2400" dirty="0" err="1">
                <a:solidFill>
                  <a:srgbClr val="A23C33">
                    <a:lumMod val="60000"/>
                    <a:lumOff val="40000"/>
                  </a:srgbClr>
                </a:solidFill>
                <a:latin typeface="Garamond"/>
                <a:ea typeface="+mn-ea"/>
                <a:cs typeface="Times New Roman" panose="02020603050405020304" pitchFamily="18" charset="0"/>
              </a:rPr>
              <a:t>التشويه:</a:t>
            </a:r>
            <a:r>
              <a:rPr lang="ar-SA" sz="2400" dirty="0" err="1">
                <a:solidFill>
                  <a:prstClr val="black"/>
                </a:solidFill>
                <a:latin typeface="Garamond"/>
                <a:ea typeface="+mn-ea"/>
                <a:cs typeface="Times New Roman" panose="02020603050405020304" pitchFamily="18" charset="0"/>
              </a:rPr>
              <a:t>وهو</a:t>
            </a:r>
            <a:r>
              <a:rPr lang="ar-SA" sz="2400" dirty="0">
                <a:solidFill>
                  <a:prstClr val="black"/>
                </a:solidFill>
                <a:latin typeface="Garamond"/>
                <a:ea typeface="+mn-ea"/>
                <a:cs typeface="Times New Roman" panose="02020603050405020304" pitchFamily="18" charset="0"/>
              </a:rPr>
              <a:t> نطق الصوت بطريقة تقربه من الصوت العادي</a:t>
            </a:r>
            <a:r>
              <a:rPr lang="ar-SA" sz="1800" dirty="0">
                <a:solidFill>
                  <a:prstClr val="black"/>
                </a:solidFill>
                <a:latin typeface="Garamond"/>
                <a:ea typeface="+mn-ea"/>
                <a:cs typeface="Times New Roman" panose="02020603050405020304" pitchFamily="18" charset="0"/>
              </a:rPr>
              <a:t/>
            </a:r>
            <a:br>
              <a:rPr lang="ar-SA" sz="1800" dirty="0">
                <a:solidFill>
                  <a:prstClr val="black"/>
                </a:solidFill>
                <a:latin typeface="Garamond"/>
                <a:ea typeface="+mn-ea"/>
                <a:cs typeface="Times New Roman" panose="02020603050405020304" pitchFamily="18" charset="0"/>
              </a:rPr>
            </a:br>
            <a:endParaRPr lang="ar-DZ" dirty="0"/>
          </a:p>
        </p:txBody>
      </p:sp>
    </p:spTree>
    <p:extLst>
      <p:ext uri="{BB962C8B-B14F-4D97-AF65-F5344CB8AC3E}">
        <p14:creationId xmlns:p14="http://schemas.microsoft.com/office/powerpoint/2010/main" val="3414791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4EF8244-575A-D1A7-54A6-534CDE28EBE0}"/>
              </a:ext>
            </a:extLst>
          </p:cNvPr>
          <p:cNvSpPr txBox="1"/>
          <p:nvPr/>
        </p:nvSpPr>
        <p:spPr>
          <a:xfrm>
            <a:off x="5187495" y="2516811"/>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Garamond"/>
              <a:ea typeface="+mn-ea"/>
              <a:cs typeface="+mn-cs"/>
            </a:endParaRPr>
          </a:p>
        </p:txBody>
      </p:sp>
      <p:sp>
        <p:nvSpPr>
          <p:cNvPr id="3" name="ZoneTexte 2">
            <a:extLst>
              <a:ext uri="{FF2B5EF4-FFF2-40B4-BE49-F238E27FC236}">
                <a16:creationId xmlns:a16="http://schemas.microsoft.com/office/drawing/2014/main" id="{A8EF2999-7F05-A514-64F1-F36D02680897}"/>
              </a:ext>
            </a:extLst>
          </p:cNvPr>
          <p:cNvSpPr txBox="1"/>
          <p:nvPr/>
        </p:nvSpPr>
        <p:spPr>
          <a:xfrm>
            <a:off x="660301" y="507019"/>
            <a:ext cx="10871397" cy="5355312"/>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A23C33">
                    <a:lumMod val="75000"/>
                  </a:srgbClr>
                </a:solidFill>
                <a:effectLst/>
                <a:uLnTx/>
                <a:uFillTx/>
                <a:latin typeface="Garamond"/>
                <a:ea typeface="+mn-ea"/>
                <a:cs typeface="Times New Roman" panose="02020603050405020304" pitchFamily="18" charset="0"/>
              </a:rPr>
              <a:t>إضطراب الصوت:</a:t>
            </a:r>
            <a:r>
              <a:rPr kumimoji="0" lang="ar-SA" sz="1800" b="0" i="0" u="none" strike="noStrike" kern="1200" cap="none" spc="0" normalizeH="0" baseline="0" noProof="0" dirty="0">
                <a:ln>
                  <a:noFill/>
                </a:ln>
                <a:solidFill>
                  <a:prstClr val="black"/>
                </a:solidFill>
                <a:effectLst/>
                <a:uLnTx/>
                <a:uFillTx/>
                <a:latin typeface="Garamond"/>
                <a:ea typeface="+mn-ea"/>
                <a:cs typeface="Times New Roman" panose="02020603050405020304" pitchFamily="18" charset="0"/>
              </a:rPr>
              <a:t>ويقصد بها إضطراب لغوي يخص درجة الصوت من حيث الشده او الارتفاع او الانخفاض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A23C33">
                    <a:lumMod val="75000"/>
                  </a:srgbClr>
                </a:solidFill>
                <a:effectLst/>
                <a:uLnTx/>
                <a:uFillTx/>
                <a:latin typeface="Garamond"/>
                <a:ea typeface="+mn-ea"/>
                <a:cs typeface="Times New Roman" panose="02020603050405020304" pitchFamily="18" charset="0"/>
              </a:rPr>
              <a:t>إضطراب الكلام:</a:t>
            </a:r>
            <a:r>
              <a:rPr kumimoji="0" lang="ar-SA" sz="1800" b="0" i="0" u="none" strike="noStrike" kern="1200" cap="none" spc="0" normalizeH="0" baseline="0" noProof="0" dirty="0">
                <a:ln>
                  <a:noFill/>
                </a:ln>
                <a:solidFill>
                  <a:prstClr val="black"/>
                </a:solidFill>
                <a:effectLst/>
                <a:uLnTx/>
                <a:uFillTx/>
                <a:latin typeface="Garamond"/>
                <a:ea typeface="+mn-ea"/>
                <a:cs typeface="Times New Roman" panose="02020603050405020304" pitchFamily="18" charset="0"/>
              </a:rPr>
              <a:t>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44709D">
                    <a:lumMod val="40000"/>
                    <a:lumOff val="60000"/>
                  </a:srgbClr>
                </a:solidFill>
                <a:effectLst/>
                <a:uLnTx/>
                <a:uFillTx/>
                <a:latin typeface="Garamond"/>
                <a:ea typeface="+mn-ea"/>
                <a:cs typeface="Times New Roman" panose="02020603050405020304" pitchFamily="18" charset="0"/>
              </a:rPr>
              <a:t>التأتأة :</a:t>
            </a:r>
            <a:r>
              <a:rPr kumimoji="0" lang="ar-SA" sz="1800" b="0" i="0" u="none" strike="noStrike" kern="1200" cap="none" spc="0" normalizeH="0" baseline="0" noProof="0" dirty="0">
                <a:ln>
                  <a:noFill/>
                </a:ln>
                <a:solidFill>
                  <a:prstClr val="black"/>
                </a:solidFill>
                <a:effectLst/>
                <a:uLnTx/>
                <a:uFillTx/>
                <a:latin typeface="Garamond"/>
                <a:ea typeface="+mn-ea"/>
                <a:cs typeface="Times New Roman" panose="02020603050405020304" pitchFamily="18" charset="0"/>
              </a:rPr>
              <a:t>يكرر فيها المتحدث الحرف الأول من الكلمة عدةمرات ويصاحبه مظهر غير عادي مثل:تعبيرات الوجه التي تظهر عليه.</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44709D">
                    <a:lumMod val="40000"/>
                    <a:lumOff val="60000"/>
                  </a:srgbClr>
                </a:solidFill>
                <a:effectLst/>
                <a:uLnTx/>
                <a:uFillTx/>
                <a:latin typeface="Garamond"/>
                <a:ea typeface="+mn-ea"/>
                <a:cs typeface="Times New Roman" panose="02020603050405020304" pitchFamily="18" charset="0"/>
              </a:rPr>
              <a:t>السرعة الزائدة في الكلام</a:t>
            </a:r>
            <a:r>
              <a:rPr kumimoji="0" lang="ar-SA" sz="1800" b="0" i="0" u="none" strike="noStrike" kern="1200" cap="none" spc="0" normalizeH="0" baseline="0" noProof="0" dirty="0">
                <a:ln>
                  <a:noFill/>
                </a:ln>
                <a:solidFill>
                  <a:prstClr val="black"/>
                </a:solidFill>
                <a:effectLst/>
                <a:uLnTx/>
                <a:uFillTx/>
                <a:latin typeface="Garamond"/>
                <a:ea typeface="+mn-ea"/>
                <a:cs typeface="Times New Roman" panose="02020603050405020304" pitchFamily="18" charset="0"/>
              </a:rPr>
              <a:t>:وهنا يزيد المتحدث سرعته في نطق الكلمات.</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44709D">
                    <a:lumMod val="60000"/>
                    <a:lumOff val="40000"/>
                  </a:srgbClr>
                </a:solidFill>
                <a:effectLst/>
                <a:uLnTx/>
                <a:uFillTx/>
                <a:latin typeface="Garamond"/>
                <a:ea typeface="+mn-ea"/>
                <a:cs typeface="Times New Roman" panose="02020603050405020304" pitchFamily="18" charset="0"/>
              </a:rPr>
              <a:t>الوقوف عند الكلام:</a:t>
            </a:r>
            <a:r>
              <a:rPr kumimoji="0" lang="ar-SA" sz="1800" b="0" i="0" u="none" strike="noStrike" kern="1200" cap="none" spc="0" normalizeH="0" baseline="0" noProof="0" dirty="0">
                <a:ln>
                  <a:noFill/>
                </a:ln>
                <a:solidFill>
                  <a:prstClr val="black"/>
                </a:solidFill>
                <a:effectLst/>
                <a:uLnTx/>
                <a:uFillTx/>
                <a:latin typeface="Garamond"/>
                <a:ea typeface="+mn-ea"/>
                <a:cs typeface="Times New Roman" panose="02020603050405020304" pitchFamily="18" charset="0"/>
              </a:rPr>
              <a:t>يقف المتحدث عن الكلام بعد كلمة او جملة لفترة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A23C33">
                    <a:lumMod val="75000"/>
                  </a:srgbClr>
                </a:solidFill>
                <a:effectLst/>
                <a:uLnTx/>
                <a:uFillTx/>
                <a:latin typeface="Garamond"/>
                <a:ea typeface="+mn-ea"/>
                <a:cs typeface="Times New Roman" panose="02020603050405020304" pitchFamily="18" charset="0"/>
              </a:rPr>
              <a:t>تصنيف صعوبات اللغة:</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A23C33">
                    <a:lumMod val="75000"/>
                  </a:srgbClr>
                </a:solidFill>
                <a:effectLst/>
                <a:uLnTx/>
                <a:uFillTx/>
                <a:latin typeface="Garamond"/>
                <a:ea typeface="+mn-ea"/>
                <a:cs typeface="Times New Roman" panose="02020603050405020304" pitchFamily="18" charset="0"/>
              </a:rPr>
              <a:t> </a:t>
            </a:r>
            <a:r>
              <a:rPr kumimoji="0" lang="ar-SA" sz="1800" b="0" i="0" u="none" strike="noStrike" kern="1200" cap="none" spc="0" normalizeH="0" baseline="0" noProof="0" dirty="0">
                <a:ln>
                  <a:noFill/>
                </a:ln>
                <a:solidFill>
                  <a:srgbClr val="44709D">
                    <a:lumMod val="40000"/>
                    <a:lumOff val="60000"/>
                  </a:srgbClr>
                </a:solidFill>
                <a:effectLst/>
                <a:uLnTx/>
                <a:uFillTx/>
                <a:latin typeface="Garamond"/>
                <a:ea typeface="+mn-ea"/>
                <a:cs typeface="Times New Roman" panose="02020603050405020304" pitchFamily="18" charset="0"/>
              </a:rPr>
              <a:t>الحبسة او السكتة aphasia:</a:t>
            </a:r>
            <a:r>
              <a:rPr kumimoji="0" lang="ar-SA" sz="1800" b="0" i="0" u="none" strike="noStrike" kern="1200" cap="none" spc="0" normalizeH="0" baseline="0" noProof="0" dirty="0">
                <a:ln>
                  <a:noFill/>
                </a:ln>
                <a:solidFill>
                  <a:prstClr val="black"/>
                </a:solidFill>
                <a:effectLst/>
                <a:uLnTx/>
                <a:uFillTx/>
                <a:latin typeface="Garamond"/>
                <a:ea typeface="+mn-ea"/>
                <a:cs typeface="Times New Roman" panose="02020603050405020304" pitchFamily="18" charset="0"/>
              </a:rPr>
              <a:t>فقدان القدرة على الكلام في الوقت المراد التكلم فيهوهي ناتجة عن امراض في المخ ؛حيث تقلل من قدرة الاستيعاب والفهم والانتاج  وذلك راجع لسبب:جرح في الرأس الجلطة وغيرها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44709D">
                    <a:lumMod val="40000"/>
                    <a:lumOff val="60000"/>
                  </a:srgbClr>
                </a:solidFill>
                <a:effectLst/>
                <a:uLnTx/>
                <a:uFillTx/>
                <a:latin typeface="Garamond"/>
                <a:ea typeface="+mn-ea"/>
                <a:cs typeface="Times New Roman" panose="02020603050405020304" pitchFamily="18" charset="0"/>
              </a:rPr>
              <a:t>التأخر اللغوي:</a:t>
            </a:r>
            <a:r>
              <a:rPr kumimoji="0" lang="ar-SA" sz="1800" b="0" i="0" u="none" strike="noStrike" kern="1200" cap="none" spc="0" normalizeH="0" baseline="0" noProof="0" dirty="0">
                <a:ln>
                  <a:noFill/>
                </a:ln>
                <a:solidFill>
                  <a:prstClr val="black"/>
                </a:solidFill>
                <a:effectLst/>
                <a:uLnTx/>
                <a:uFillTx/>
                <a:latin typeface="Garamond"/>
                <a:ea typeface="+mn-ea"/>
                <a:cs typeface="Times New Roman" panose="02020603050405020304" pitchFamily="18" charset="0"/>
              </a:rPr>
              <a:t>الطفل المتأخر لغوي هو الطفل الذي يستخدم لغة بسيطة للغاية في المراحل التي تنمو فيها اللغة عادة.</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44709D">
                    <a:lumMod val="40000"/>
                    <a:lumOff val="60000"/>
                  </a:srgbClr>
                </a:solidFill>
                <a:effectLst/>
                <a:uLnTx/>
                <a:uFillTx/>
                <a:latin typeface="Garamond"/>
                <a:ea typeface="+mn-ea"/>
                <a:cs typeface="Times New Roman" panose="02020603050405020304" pitchFamily="18" charset="0"/>
              </a:rPr>
              <a:t>صعوبة الكتابة :</a:t>
            </a:r>
            <a:r>
              <a:rPr kumimoji="0" lang="ar-SA" sz="1800" b="0" i="0" u="none" strike="noStrike" kern="1200" cap="none" spc="0" normalizeH="0" baseline="0" noProof="0" dirty="0">
                <a:ln>
                  <a:noFill/>
                </a:ln>
                <a:solidFill>
                  <a:prstClr val="black"/>
                </a:solidFill>
                <a:effectLst/>
                <a:uLnTx/>
                <a:uFillTx/>
                <a:latin typeface="Garamond"/>
                <a:ea typeface="+mn-ea"/>
                <a:cs typeface="Times New Roman" panose="02020603050405020304" pitchFamily="18" charset="0"/>
              </a:rPr>
              <a:t>لا يستطيع الطفل ان يكتب بشكل صحيح ما هو المطلوب منه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44709D">
                    <a:lumMod val="40000"/>
                    <a:lumOff val="60000"/>
                  </a:srgbClr>
                </a:solidFill>
                <a:effectLst/>
                <a:uLnTx/>
                <a:uFillTx/>
                <a:latin typeface="Garamond"/>
                <a:ea typeface="+mn-ea"/>
                <a:cs typeface="Times New Roman" panose="02020603050405020304" pitchFamily="18" charset="0"/>
              </a:rPr>
              <a:t>صعوبة التذكر والتعبير:</a:t>
            </a:r>
            <a:r>
              <a:rPr kumimoji="0" lang="ar-SA" sz="1800" b="0" i="0" u="none" strike="noStrike" kern="1200" cap="none" spc="0" normalizeH="0" baseline="0" noProof="0" dirty="0">
                <a:ln>
                  <a:noFill/>
                </a:ln>
                <a:solidFill>
                  <a:prstClr val="black"/>
                </a:solidFill>
                <a:effectLst/>
                <a:uLnTx/>
                <a:uFillTx/>
                <a:latin typeface="Garamond"/>
                <a:ea typeface="+mn-ea"/>
                <a:cs typeface="Times New Roman" panose="02020603050405020304" pitchFamily="18" charset="0"/>
              </a:rPr>
              <a:t>صعوبة تذكر الكلمة المناسبة والتعبير عنها بمفردة أخرى مما يؤدي إلى عدم التناسق في الكلام.</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A23C33">
                    <a:lumMod val="75000"/>
                  </a:srgbClr>
                </a:solidFill>
                <a:effectLst/>
                <a:uLnTx/>
                <a:uFillTx/>
                <a:latin typeface="Garamond"/>
                <a:ea typeface="+mn-ea"/>
                <a:cs typeface="Times New Roman" panose="02020603050405020304" pitchFamily="18" charset="0"/>
              </a:rPr>
              <a:t>طرق وأساليب علاج الأمراض اللغوية</a:t>
            </a:r>
            <a:endParaRPr kumimoji="0" lang="ar-SA" sz="1800" b="1" i="0" u="none" strike="noStrike" kern="1200" cap="none" spc="0" normalizeH="0" baseline="0" noProof="0" dirty="0">
              <a:ln>
                <a:noFill/>
              </a:ln>
              <a:solidFill>
                <a:srgbClr val="44709D">
                  <a:lumMod val="40000"/>
                  <a:lumOff val="60000"/>
                </a:srgbClr>
              </a:solidFill>
              <a:effectLst/>
              <a:uLnTx/>
              <a:uFillTx/>
              <a:latin typeface="Garamond"/>
              <a:ea typeface="+mn-ea"/>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44709D">
                    <a:lumMod val="40000"/>
                    <a:lumOff val="60000"/>
                  </a:srgbClr>
                </a:solidFill>
                <a:effectLst/>
                <a:uLnTx/>
                <a:uFillTx/>
                <a:latin typeface="Garamond"/>
                <a:ea typeface="+mn-ea"/>
                <a:cs typeface="Times New Roman" panose="02020603050405020304" pitchFamily="18" charset="0"/>
              </a:rPr>
              <a:t>أ/العلاج النفسي :</a:t>
            </a:r>
            <a:r>
              <a:rPr kumimoji="0" lang="ar-SA" sz="1800" b="0" i="0" u="none" strike="noStrike" kern="1200" cap="none" spc="0" normalizeH="0" baseline="0" noProof="0" dirty="0">
                <a:ln>
                  <a:noFill/>
                </a:ln>
                <a:solidFill>
                  <a:prstClr val="black"/>
                </a:solidFill>
                <a:effectLst/>
                <a:uLnTx/>
                <a:uFillTx/>
                <a:latin typeface="Garamond"/>
                <a:ea typeface="+mn-ea"/>
                <a:cs typeface="Times New Roman" panose="02020603050405020304" pitchFamily="18" charset="0"/>
              </a:rPr>
              <a:t>بمعالجة نفسية المتحدث من خجل وقلق وصراعات لا شعورية بهدف رفع شخصيته ووضع حد بخجله.</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44709D">
                    <a:lumMod val="40000"/>
                    <a:lumOff val="60000"/>
                  </a:srgbClr>
                </a:solidFill>
                <a:effectLst/>
                <a:uLnTx/>
                <a:uFillTx/>
                <a:latin typeface="Garamond"/>
                <a:ea typeface="+mn-ea"/>
                <a:cs typeface="Times New Roman" panose="02020603050405020304" pitchFamily="18" charset="0"/>
              </a:rPr>
              <a:t>ب</a:t>
            </a:r>
            <a:r>
              <a:rPr kumimoji="0" lang="ar-SA" sz="1800" b="1" i="0" u="none" strike="noStrike" kern="1200" cap="none" spc="0" normalizeH="0" baseline="0" noProof="0" dirty="0">
                <a:ln>
                  <a:noFill/>
                </a:ln>
                <a:solidFill>
                  <a:srgbClr val="44709D">
                    <a:lumMod val="40000"/>
                    <a:lumOff val="60000"/>
                  </a:srgbClr>
                </a:solidFill>
                <a:effectLst/>
                <a:uLnTx/>
                <a:uFillTx/>
                <a:latin typeface="Garamond"/>
                <a:ea typeface="+mn-ea"/>
                <a:cs typeface="Times New Roman" panose="02020603050405020304" pitchFamily="18" charset="0"/>
              </a:rPr>
              <a:t>/العلاج الكلامي:</a:t>
            </a:r>
            <a:r>
              <a:rPr kumimoji="0" lang="ar-SA" sz="1800" b="0" i="0" u="none" strike="noStrike" kern="1200" cap="none" spc="0" normalizeH="0" baseline="0" noProof="0" dirty="0">
                <a:ln>
                  <a:noFill/>
                </a:ln>
                <a:solidFill>
                  <a:prstClr val="black"/>
                </a:solidFill>
                <a:effectLst/>
                <a:uLnTx/>
                <a:uFillTx/>
                <a:latin typeface="Garamond"/>
                <a:ea typeface="+mn-ea"/>
                <a:cs typeface="Times New Roman" panose="02020603050405020304" pitchFamily="18" charset="0"/>
              </a:rPr>
              <a:t>وهو مكمل للعللج النفسي؛ ويكون يتدريب المريض عن طريق الاسترخاء الكلامي  وتدريب جهاز النطق والسمع لديه عن طريق استخدام مسجلات صوتية تساعده على ذلك.</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44709D">
                    <a:lumMod val="40000"/>
                    <a:lumOff val="60000"/>
                  </a:srgbClr>
                </a:solidFill>
                <a:effectLst/>
                <a:uLnTx/>
                <a:uFillTx/>
                <a:latin typeface="Garamond"/>
                <a:ea typeface="+mn-ea"/>
                <a:cs typeface="Times New Roman" panose="02020603050405020304" pitchFamily="18" charset="0"/>
              </a:rPr>
              <a:t>ج/العلاج التقويمي :</a:t>
            </a:r>
            <a:r>
              <a:rPr kumimoji="0" lang="ar-SA" sz="1800" b="0" i="0" u="none" strike="noStrike" kern="1200" cap="none" spc="0" normalizeH="0" baseline="0" noProof="0" dirty="0">
                <a:ln>
                  <a:noFill/>
                </a:ln>
                <a:solidFill>
                  <a:prstClr val="black"/>
                </a:solidFill>
                <a:effectLst/>
                <a:uLnTx/>
                <a:uFillTx/>
                <a:latin typeface="Garamond"/>
                <a:ea typeface="+mn-ea"/>
                <a:cs typeface="Times New Roman" panose="02020603050405020304" pitchFamily="18" charset="0"/>
              </a:rPr>
              <a:t>يتم بوسائل تستخدم فيها آلات توضع تحت اللسان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44709D">
                    <a:lumMod val="40000"/>
                    <a:lumOff val="60000"/>
                  </a:srgbClr>
                </a:solidFill>
                <a:effectLst/>
                <a:uLnTx/>
                <a:uFillTx/>
                <a:latin typeface="Garamond"/>
                <a:ea typeface="+mn-ea"/>
                <a:cs typeface="Times New Roman" panose="02020603050405020304" pitchFamily="18" charset="0"/>
              </a:rPr>
              <a:t>د/العلاج </a:t>
            </a:r>
            <a:r>
              <a:rPr kumimoji="0" lang="ar-SA" sz="1800" b="1" i="0" u="none" strike="noStrike" kern="1200" cap="none" spc="0" normalizeH="0" baseline="0" noProof="0" dirty="0" err="1">
                <a:ln>
                  <a:noFill/>
                </a:ln>
                <a:solidFill>
                  <a:srgbClr val="44709D">
                    <a:lumMod val="40000"/>
                    <a:lumOff val="60000"/>
                  </a:srgbClr>
                </a:solidFill>
                <a:effectLst/>
                <a:uLnTx/>
                <a:uFillTx/>
                <a:latin typeface="Garamond"/>
                <a:ea typeface="+mn-ea"/>
                <a:cs typeface="Times New Roman" panose="02020603050405020304" pitchFamily="18" charset="0"/>
              </a:rPr>
              <a:t>الجسمي:</a:t>
            </a:r>
            <a:r>
              <a:rPr kumimoji="0" lang="ar-SA" sz="1800" b="0" i="0" u="none" strike="noStrike" kern="1200" cap="none" spc="0" normalizeH="0" baseline="0" noProof="0" dirty="0" err="1">
                <a:ln>
                  <a:noFill/>
                </a:ln>
                <a:solidFill>
                  <a:prstClr val="black"/>
                </a:solidFill>
                <a:effectLst/>
                <a:uLnTx/>
                <a:uFillTx/>
                <a:latin typeface="Garamond"/>
                <a:ea typeface="+mn-ea"/>
                <a:cs typeface="Times New Roman" panose="02020603050405020304" pitchFamily="18" charset="0"/>
              </a:rPr>
              <a:t>يتمثل</a:t>
            </a:r>
            <a:r>
              <a:rPr kumimoji="0" lang="ar-SA" sz="1800" b="0" i="0" u="none" strike="noStrike" kern="1200" cap="none" spc="0" normalizeH="0" baseline="0" noProof="0" dirty="0">
                <a:ln>
                  <a:noFill/>
                </a:ln>
                <a:solidFill>
                  <a:prstClr val="black"/>
                </a:solidFill>
                <a:effectLst/>
                <a:uLnTx/>
                <a:uFillTx/>
                <a:latin typeface="Garamond"/>
                <a:ea typeface="+mn-ea"/>
                <a:cs typeface="Times New Roman" panose="02020603050405020304" pitchFamily="18" charset="0"/>
              </a:rPr>
              <a:t> من أن المريض </a:t>
            </a:r>
            <a:r>
              <a:rPr kumimoji="0" lang="ar-SA" sz="1800" b="0" i="0" u="none" strike="noStrike" kern="1200" cap="none" spc="0" normalizeH="0" baseline="0" noProof="0" dirty="0" err="1">
                <a:ln>
                  <a:noFill/>
                </a:ln>
                <a:solidFill>
                  <a:prstClr val="black"/>
                </a:solidFill>
                <a:effectLst/>
                <a:uLnTx/>
                <a:uFillTx/>
                <a:latin typeface="Garamond"/>
                <a:ea typeface="+mn-ea"/>
                <a:cs typeface="Times New Roman" panose="02020603050405020304" pitchFamily="18" charset="0"/>
              </a:rPr>
              <a:t>لايعاني</a:t>
            </a:r>
            <a:r>
              <a:rPr kumimoji="0" lang="ar-SA" sz="1800" b="0" i="0" u="none" strike="noStrike" kern="1200" cap="none" spc="0" normalizeH="0" baseline="0" noProof="0" dirty="0">
                <a:ln>
                  <a:noFill/>
                </a:ln>
                <a:solidFill>
                  <a:prstClr val="black"/>
                </a:solidFill>
                <a:effectLst/>
                <a:uLnTx/>
                <a:uFillTx/>
                <a:latin typeface="Garamond"/>
                <a:ea typeface="+mn-ea"/>
                <a:cs typeface="Times New Roman" panose="02020603050405020304" pitchFamily="18" charset="0"/>
              </a:rPr>
              <a:t> من اي مرض عضوي سواء في الجهاز العصبي أو في أجهزة السمع والكلام وإن وجد فعلاجها قد يكون طبيا أو جراحيا.</a:t>
            </a:r>
            <a:endParaRPr kumimoji="0" lang="ar-SA" sz="1800" b="1" i="0" u="none" strike="noStrike" kern="1200" cap="none" spc="0" normalizeH="0" baseline="0" noProof="0" dirty="0">
              <a:ln>
                <a:noFill/>
              </a:ln>
              <a:solidFill>
                <a:srgbClr val="44709D">
                  <a:lumMod val="40000"/>
                  <a:lumOff val="60000"/>
                </a:srgbClr>
              </a:solidFill>
              <a:effectLst/>
              <a:uLnTx/>
              <a:uFillTx/>
              <a:latin typeface="Garamond"/>
              <a:ea typeface="+mn-ea"/>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44709D">
                  <a:lumMod val="60000"/>
                  <a:lumOff val="40000"/>
                </a:srgbClr>
              </a:solidFill>
              <a:effectLst/>
              <a:uLnTx/>
              <a:uFillTx/>
              <a:latin typeface="Garamond"/>
              <a:ea typeface="+mn-ea"/>
              <a:cs typeface="+mn-cs"/>
            </a:endParaRPr>
          </a:p>
        </p:txBody>
      </p:sp>
    </p:spTree>
    <p:extLst>
      <p:ext uri="{BB962C8B-B14F-4D97-AF65-F5344CB8AC3E}">
        <p14:creationId xmlns:p14="http://schemas.microsoft.com/office/powerpoint/2010/main" val="1037400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7" name="Group 7"/>
          <p:cNvGrpSpPr/>
          <p:nvPr/>
        </p:nvGrpSpPr>
        <p:grpSpPr>
          <a:xfrm>
            <a:off x="-1117600" y="-1"/>
            <a:ext cx="14427200" cy="6858000"/>
            <a:chOff x="0" y="25307"/>
            <a:chExt cx="6202680" cy="5372100"/>
          </a:xfrm>
        </p:grpSpPr>
        <p:sp>
          <p:nvSpPr>
            <p:cNvPr id="8" name="Freeform 8"/>
            <p:cNvSpPr/>
            <p:nvPr/>
          </p:nvSpPr>
          <p:spPr>
            <a:xfrm>
              <a:off x="0" y="25307"/>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0A181"/>
            </a:solidFill>
          </p:spPr>
        </p:sp>
      </p:grpSp>
      <p:sp>
        <p:nvSpPr>
          <p:cNvPr id="17" name="Rectangle 16"/>
          <p:cNvSpPr/>
          <p:nvPr/>
        </p:nvSpPr>
        <p:spPr>
          <a:xfrm>
            <a:off x="3048000" y="49331"/>
            <a:ext cx="6096000" cy="1366528"/>
          </a:xfrm>
          <a:prstGeom prst="rect">
            <a:avLst/>
          </a:prstGeom>
        </p:spPr>
        <p:txBody>
          <a:bodyPr>
            <a:spAutoFit/>
          </a:bodyPr>
          <a:lstStyle/>
          <a:p>
            <a:pPr algn="just" defTabSz="609630" rtl="1">
              <a:lnSpc>
                <a:spcPct val="115000"/>
              </a:lnSpc>
              <a:spcAft>
                <a:spcPts val="533"/>
              </a:spcAft>
            </a:pPr>
            <a:r>
              <a:rPr lang="ar-SA" sz="2400" kern="100" dirty="0">
                <a:solidFill>
                  <a:prstClr val="white"/>
                </a:solidFill>
                <a:latin typeface="Aptos"/>
                <a:ea typeface="Times New Roman" panose="02020603050405020304" pitchFamily="18" charset="0"/>
                <a:cs typeface="Simplified Arabic" panose="02020603050405020304" pitchFamily="18" charset="-78"/>
              </a:rPr>
              <a:t>تعتبر موسوعة </a:t>
            </a:r>
            <a:r>
              <a:rPr lang="ar-SA" sz="2400" kern="100" dirty="0" err="1">
                <a:solidFill>
                  <a:prstClr val="white"/>
                </a:solidFill>
                <a:latin typeface="Aptos"/>
                <a:ea typeface="Times New Roman" panose="02020603050405020304" pitchFamily="18" charset="0"/>
                <a:cs typeface="Simplified Arabic" panose="02020603050405020304" pitchFamily="18" charset="-78"/>
              </a:rPr>
              <a:t>كولنج</a:t>
            </a:r>
            <a:r>
              <a:rPr lang="ar-SA" sz="2400" kern="100" dirty="0">
                <a:solidFill>
                  <a:prstClr val="white"/>
                </a:solidFill>
                <a:latin typeface="Aptos"/>
                <a:ea typeface="Times New Roman" panose="02020603050405020304" pitchFamily="18" charset="0"/>
                <a:cs typeface="Simplified Arabic" panose="02020603050405020304" pitchFamily="18" charset="-78"/>
              </a:rPr>
              <a:t> اللغوية مرجعا أساسيا في مجال اللغويات العربية ولها دور بالغ الأهمية في دراسة وتدريس اللغة العربية لاسيما في مجال الاكتساب اللغوي.</a:t>
            </a:r>
            <a:endParaRPr lang="fr-FR" sz="1867" kern="100" dirty="0">
              <a:solidFill>
                <a:prstClr val="white"/>
              </a:solidFill>
              <a:latin typeface="Aptos"/>
              <a:ea typeface="Times New Roman" panose="02020603050405020304" pitchFamily="18" charset="0"/>
              <a:cs typeface="Arial" panose="020B0604020202020204" pitchFamily="34" charset="0"/>
            </a:endParaRPr>
          </a:p>
        </p:txBody>
      </p:sp>
      <p:sp>
        <p:nvSpPr>
          <p:cNvPr id="18" name="Rectangle 17"/>
          <p:cNvSpPr/>
          <p:nvPr/>
        </p:nvSpPr>
        <p:spPr>
          <a:xfrm>
            <a:off x="1676400" y="1989162"/>
            <a:ext cx="9702800" cy="517065"/>
          </a:xfrm>
          <a:prstGeom prst="rect">
            <a:avLst/>
          </a:prstGeom>
        </p:spPr>
        <p:txBody>
          <a:bodyPr wrap="square">
            <a:spAutoFit/>
          </a:bodyPr>
          <a:lstStyle/>
          <a:p>
            <a:pPr algn="just" defTabSz="609630" rtl="1">
              <a:lnSpc>
                <a:spcPct val="115000"/>
              </a:lnSpc>
              <a:spcAft>
                <a:spcPts val="533"/>
              </a:spcAft>
            </a:pPr>
            <a:r>
              <a:rPr lang="ar-SA" sz="2400" b="1" kern="100" dirty="0">
                <a:solidFill>
                  <a:prstClr val="white"/>
                </a:solidFill>
                <a:latin typeface="Aptos"/>
                <a:ea typeface="Times New Roman" panose="02020603050405020304" pitchFamily="18" charset="0"/>
                <a:cs typeface="Simplified Arabic" panose="02020603050405020304" pitchFamily="18" charset="-78"/>
              </a:rPr>
              <a:t>مفهوم </a:t>
            </a:r>
            <a:r>
              <a:rPr lang="ar-SA" sz="2400" b="1" kern="100" dirty="0" err="1">
                <a:solidFill>
                  <a:prstClr val="white"/>
                </a:solidFill>
                <a:latin typeface="Aptos"/>
                <a:ea typeface="Times New Roman" panose="02020603050405020304" pitchFamily="18" charset="0"/>
                <a:cs typeface="Simplified Arabic" panose="02020603050405020304" pitchFamily="18" charset="-78"/>
              </a:rPr>
              <a:t>الإكتساب</a:t>
            </a:r>
            <a:r>
              <a:rPr lang="ar-DZ" sz="2400" b="1" kern="100" dirty="0">
                <a:solidFill>
                  <a:prstClr val="white"/>
                </a:solidFill>
                <a:latin typeface="Aptos"/>
                <a:ea typeface="Times New Roman" panose="02020603050405020304" pitchFamily="18" charset="0"/>
                <a:cs typeface="Simplified Arabic" panose="02020603050405020304" pitchFamily="18" charset="-78"/>
              </a:rPr>
              <a:t> ا</a:t>
            </a:r>
            <a:r>
              <a:rPr lang="ar-SA" sz="2133" b="1" kern="100" dirty="0">
                <a:solidFill>
                  <a:prstClr val="white"/>
                </a:solidFill>
                <a:latin typeface="Aptos"/>
                <a:ea typeface="Times New Roman" panose="02020603050405020304" pitchFamily="18" charset="0"/>
                <a:cs typeface="Simplified Arabic" panose="02020603050405020304" pitchFamily="18" charset="-78"/>
              </a:rPr>
              <a:t>للغوي</a:t>
            </a:r>
            <a:r>
              <a:rPr lang="ar-SA" sz="2200" kern="100" dirty="0">
                <a:solidFill>
                  <a:prstClr val="white"/>
                </a:solidFill>
                <a:latin typeface="Aptos"/>
                <a:ea typeface="Times New Roman" panose="02020603050405020304" pitchFamily="18" charset="0"/>
                <a:cs typeface="Simplified Arabic" panose="02020603050405020304" pitchFamily="18" charset="-78"/>
              </a:rPr>
              <a:t>: هو العملية التي يكتسبها الإنسان القدرة على استقبال وفهم اللغة من أجل التواصل</a:t>
            </a:r>
            <a:endParaRPr lang="fr-FR" sz="2200" kern="100" dirty="0">
              <a:solidFill>
                <a:prstClr val="white"/>
              </a:solidFill>
              <a:latin typeface="Aptos"/>
              <a:ea typeface="Times New Roman" panose="02020603050405020304" pitchFamily="18" charset="0"/>
              <a:cs typeface="Arial" panose="020B0604020202020204" pitchFamily="34" charset="0"/>
            </a:endParaRPr>
          </a:p>
        </p:txBody>
      </p:sp>
      <p:sp>
        <p:nvSpPr>
          <p:cNvPr id="19" name="Rectangle 18"/>
          <p:cNvSpPr/>
          <p:nvPr/>
        </p:nvSpPr>
        <p:spPr>
          <a:xfrm>
            <a:off x="-254000" y="3428999"/>
            <a:ext cx="10109200" cy="2378152"/>
          </a:xfrm>
          <a:prstGeom prst="rect">
            <a:avLst/>
          </a:prstGeom>
        </p:spPr>
        <p:txBody>
          <a:bodyPr wrap="square">
            <a:spAutoFit/>
          </a:bodyPr>
          <a:lstStyle/>
          <a:p>
            <a:pPr algn="just" defTabSz="609630" rtl="1">
              <a:lnSpc>
                <a:spcPct val="115000"/>
              </a:lnSpc>
              <a:spcAft>
                <a:spcPts val="533"/>
              </a:spcAft>
            </a:pPr>
            <a:r>
              <a:rPr lang="ar-SA" sz="2667" b="1" kern="100" dirty="0">
                <a:solidFill>
                  <a:prstClr val="white"/>
                </a:solidFill>
                <a:latin typeface="Aptos"/>
                <a:ea typeface="Times New Roman" panose="02020603050405020304" pitchFamily="18" charset="0"/>
                <a:cs typeface="Simplified Arabic" panose="02020603050405020304" pitchFamily="18" charset="-78"/>
              </a:rPr>
              <a:t>أقسام الاكتساب اللغوي:</a:t>
            </a:r>
            <a:endParaRPr lang="fr-FR" sz="2667" kern="100" dirty="0">
              <a:solidFill>
                <a:prstClr val="white"/>
              </a:solidFill>
              <a:latin typeface="Aptos"/>
              <a:ea typeface="Times New Roman" panose="02020603050405020304" pitchFamily="18" charset="0"/>
              <a:cs typeface="Arial" panose="020B0604020202020204" pitchFamily="34" charset="0"/>
            </a:endParaRPr>
          </a:p>
          <a:p>
            <a:pPr marL="228611" indent="-228611" algn="just" defTabSz="609630" rtl="1">
              <a:lnSpc>
                <a:spcPct val="115000"/>
              </a:lnSpc>
              <a:spcAft>
                <a:spcPts val="533"/>
              </a:spcAft>
              <a:buFont typeface="+mj-cs"/>
              <a:buAutoNum type="arabic1Minus"/>
            </a:pPr>
            <a:r>
              <a:rPr lang="ar-SA" sz="2200" b="1" kern="100" dirty="0">
                <a:solidFill>
                  <a:prstClr val="white"/>
                </a:solidFill>
                <a:latin typeface="Aptos"/>
                <a:ea typeface="Times New Roman" panose="02020603050405020304" pitchFamily="18" charset="0"/>
                <a:cs typeface="Simplified Arabic" panose="02020603050405020304" pitchFamily="18" charset="-78"/>
              </a:rPr>
              <a:t>اكتساب اللغة غير اللفظي: </a:t>
            </a:r>
            <a:endParaRPr lang="fr-FR" sz="2200" b="1" kern="100" dirty="0">
              <a:solidFill>
                <a:prstClr val="white"/>
              </a:solidFill>
              <a:latin typeface="Aptos"/>
              <a:ea typeface="Times New Roman" panose="02020603050405020304" pitchFamily="18" charset="0"/>
              <a:cs typeface="Arial" panose="020B0604020202020204" pitchFamily="34" charset="0"/>
            </a:endParaRPr>
          </a:p>
          <a:p>
            <a:pPr marL="27941" algn="just" defTabSz="609630" rtl="1">
              <a:lnSpc>
                <a:spcPct val="115000"/>
              </a:lnSpc>
              <a:spcAft>
                <a:spcPts val="533"/>
              </a:spcAft>
            </a:pPr>
            <a:r>
              <a:rPr lang="ar-SA" sz="2200" kern="100" dirty="0">
                <a:solidFill>
                  <a:prstClr val="white"/>
                </a:solidFill>
                <a:latin typeface="Aptos"/>
                <a:ea typeface="Times New Roman" panose="02020603050405020304" pitchFamily="18" charset="0"/>
                <a:cs typeface="Simplified Arabic" panose="02020603050405020304" pitchFamily="18" charset="-78"/>
              </a:rPr>
              <a:t>هو عملية تعلم وفهم اللغة من خلال وسائل أخرى غير الكلام مثل لغة </a:t>
            </a:r>
            <a:r>
              <a:rPr lang="ar-SA" sz="2200" kern="100" dirty="0">
                <a:solidFill>
                  <a:prstClr val="white"/>
                </a:solidFill>
                <a:latin typeface="Aptos"/>
                <a:ea typeface="Times New Roman" panose="02020603050405020304" pitchFamily="18" charset="0"/>
                <a:cs typeface="Simplified Arabic" panose="02020603050405020304" pitchFamily="18" charset="-78"/>
              </a:rPr>
              <a:t>الجسد.</a:t>
            </a:r>
            <a:endParaRPr lang="ar-DZ" sz="2200" kern="100" dirty="0">
              <a:solidFill>
                <a:prstClr val="white"/>
              </a:solidFill>
              <a:latin typeface="Aptos"/>
              <a:ea typeface="Times New Roman" panose="02020603050405020304" pitchFamily="18" charset="0"/>
              <a:cs typeface="Arial" panose="020B0604020202020204" pitchFamily="34" charset="0"/>
            </a:endParaRPr>
          </a:p>
          <a:p>
            <a:pPr marL="27941" algn="just" defTabSz="609630" rtl="1">
              <a:lnSpc>
                <a:spcPct val="115000"/>
              </a:lnSpc>
              <a:spcAft>
                <a:spcPts val="533"/>
              </a:spcAft>
            </a:pPr>
            <a:r>
              <a:rPr lang="ar-SA" sz="2200" b="1" kern="100" dirty="0">
                <a:solidFill>
                  <a:prstClr val="white"/>
                </a:solidFill>
                <a:latin typeface="Aptos"/>
                <a:ea typeface="Times New Roman" panose="02020603050405020304" pitchFamily="18" charset="0"/>
                <a:cs typeface="Simplified Arabic" panose="02020603050405020304" pitchFamily="18" charset="-78"/>
              </a:rPr>
              <a:t>ب</a:t>
            </a:r>
            <a:r>
              <a:rPr lang="ar-SA" sz="2200" b="1" kern="100" dirty="0">
                <a:solidFill>
                  <a:prstClr val="white"/>
                </a:solidFill>
                <a:latin typeface="Aptos"/>
                <a:ea typeface="Times New Roman" panose="02020603050405020304" pitchFamily="18" charset="0"/>
                <a:cs typeface="Simplified Arabic" panose="02020603050405020304" pitchFamily="18" charset="-78"/>
              </a:rPr>
              <a:t>. الكتاب اللغة اللفظي:</a:t>
            </a:r>
            <a:endParaRPr lang="fr-FR" sz="2200" kern="100" dirty="0">
              <a:solidFill>
                <a:prstClr val="white"/>
              </a:solidFill>
              <a:latin typeface="Aptos"/>
              <a:ea typeface="Times New Roman" panose="02020603050405020304" pitchFamily="18" charset="0"/>
              <a:cs typeface="Arial" panose="020B0604020202020204" pitchFamily="34" charset="0"/>
            </a:endParaRPr>
          </a:p>
          <a:p>
            <a:pPr marL="27941" algn="just" defTabSz="609630" rtl="1">
              <a:lnSpc>
                <a:spcPct val="115000"/>
              </a:lnSpc>
              <a:spcAft>
                <a:spcPts val="533"/>
              </a:spcAft>
            </a:pPr>
            <a:r>
              <a:rPr lang="ar-SA" sz="2200" kern="100" dirty="0">
                <a:solidFill>
                  <a:prstClr val="white"/>
                </a:solidFill>
                <a:latin typeface="Aptos"/>
                <a:ea typeface="Times New Roman" panose="02020603050405020304" pitchFamily="18" charset="0"/>
                <a:cs typeface="Simplified Arabic" panose="02020603050405020304" pitchFamily="18" charset="-78"/>
              </a:rPr>
              <a:t> هو عملية تعلم فهم اللغة من خلال الكلمات المنطوقة والمكتوبة.</a:t>
            </a:r>
            <a:endParaRPr lang="fr-FR" sz="2200" kern="100" dirty="0">
              <a:solidFill>
                <a:prstClr val="white"/>
              </a:solidFill>
              <a:latin typeface="Aptos"/>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65887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58" name="Group 58"/>
          <p:cNvGrpSpPr/>
          <p:nvPr/>
        </p:nvGrpSpPr>
        <p:grpSpPr>
          <a:xfrm rot="-10800000">
            <a:off x="6045200" y="440567"/>
            <a:ext cx="6426200" cy="5122033"/>
            <a:chOff x="0" y="0"/>
            <a:chExt cx="8474859" cy="5372100"/>
          </a:xfrm>
        </p:grpSpPr>
        <p:sp>
          <p:nvSpPr>
            <p:cNvPr id="59" name="Freeform 59"/>
            <p:cNvSpPr/>
            <p:nvPr/>
          </p:nvSpPr>
          <p:spPr>
            <a:xfrm>
              <a:off x="0" y="0"/>
              <a:ext cx="8474859" cy="5372100"/>
            </a:xfrm>
            <a:custGeom>
              <a:avLst/>
              <a:gdLst/>
              <a:ahLst/>
              <a:cxnLst/>
              <a:rect l="l" t="t" r="r" b="b"/>
              <a:pathLst>
                <a:path w="8474859" h="5372100">
                  <a:moveTo>
                    <a:pt x="6924189" y="0"/>
                  </a:moveTo>
                  <a:lnTo>
                    <a:pt x="1550670" y="0"/>
                  </a:lnTo>
                  <a:lnTo>
                    <a:pt x="0" y="2686050"/>
                  </a:lnTo>
                  <a:lnTo>
                    <a:pt x="1550670" y="5372100"/>
                  </a:lnTo>
                  <a:lnTo>
                    <a:pt x="6924189" y="5372100"/>
                  </a:lnTo>
                  <a:lnTo>
                    <a:pt x="8474859" y="2686050"/>
                  </a:lnTo>
                  <a:lnTo>
                    <a:pt x="6924189" y="0"/>
                  </a:lnTo>
                  <a:close/>
                </a:path>
              </a:pathLst>
            </a:custGeom>
            <a:solidFill>
              <a:srgbClr val="004651"/>
            </a:solidFill>
          </p:spPr>
        </p:sp>
      </p:grpSp>
      <p:grpSp>
        <p:nvGrpSpPr>
          <p:cNvPr id="60" name="Group 60"/>
          <p:cNvGrpSpPr/>
          <p:nvPr/>
        </p:nvGrpSpPr>
        <p:grpSpPr>
          <a:xfrm>
            <a:off x="406400" y="36223"/>
            <a:ext cx="5283200" cy="2540000"/>
            <a:chOff x="0" y="0"/>
            <a:chExt cx="6202680" cy="5372100"/>
          </a:xfrm>
        </p:grpSpPr>
        <p:sp>
          <p:nvSpPr>
            <p:cNvPr id="61" name="Freeform 61"/>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0A181"/>
            </a:solidFill>
          </p:spPr>
        </p:sp>
      </p:grpSp>
      <p:sp>
        <p:nvSpPr>
          <p:cNvPr id="64" name="Rectangle 63"/>
          <p:cNvSpPr/>
          <p:nvPr/>
        </p:nvSpPr>
        <p:spPr>
          <a:xfrm>
            <a:off x="6908800" y="1041400"/>
            <a:ext cx="4419600" cy="3979038"/>
          </a:xfrm>
          <a:prstGeom prst="rect">
            <a:avLst/>
          </a:prstGeom>
        </p:spPr>
        <p:txBody>
          <a:bodyPr wrap="square">
            <a:spAutoFit/>
          </a:bodyPr>
          <a:lstStyle/>
          <a:p>
            <a:pPr algn="just" defTabSz="609630" rtl="1">
              <a:lnSpc>
                <a:spcPct val="115000"/>
              </a:lnSpc>
              <a:spcAft>
                <a:spcPts val="533"/>
              </a:spcAft>
            </a:pPr>
            <a:r>
              <a:rPr lang="ar-SA" sz="2400" b="1" kern="100" dirty="0">
                <a:solidFill>
                  <a:prstClr val="white"/>
                </a:solidFill>
                <a:latin typeface="Aptos"/>
                <a:ea typeface="Times New Roman" panose="02020603050405020304" pitchFamily="18" charset="0"/>
                <a:cs typeface="Simplified Arabic" panose="02020603050405020304" pitchFamily="18" charset="-78"/>
              </a:rPr>
              <a:t>نظريات الاكتساب اللغوي:</a:t>
            </a:r>
            <a:endParaRPr lang="fr-FR" sz="1867" kern="100" dirty="0">
              <a:solidFill>
                <a:prstClr val="white"/>
              </a:solidFill>
              <a:latin typeface="Aptos"/>
              <a:ea typeface="Times New Roman" panose="02020603050405020304" pitchFamily="18" charset="0"/>
              <a:cs typeface="Arial" panose="020B0604020202020204" pitchFamily="34" charset="0"/>
            </a:endParaRPr>
          </a:p>
          <a:p>
            <a:pPr marL="228611" indent="-228611" algn="just" defTabSz="609630" rtl="1">
              <a:lnSpc>
                <a:spcPct val="115000"/>
              </a:lnSpc>
              <a:buFont typeface="Arial" panose="020B0604020202020204" pitchFamily="34" charset="0"/>
              <a:buChar char="-"/>
            </a:pPr>
            <a:r>
              <a:rPr lang="ar-SA" sz="2400" kern="100" dirty="0">
                <a:solidFill>
                  <a:prstClr val="white"/>
                </a:solidFill>
                <a:latin typeface="Aptos"/>
                <a:ea typeface="Times New Roman" panose="02020603050405020304" pitchFamily="18" charset="0"/>
                <a:cs typeface="Simplified Arabic" panose="02020603050405020304" pitchFamily="18" charset="-78"/>
              </a:rPr>
              <a:t>تشرح الموسوعة مختلف النظريات التي تحاول تفسير كيفية اكتساب اللغة </a:t>
            </a:r>
            <a:endParaRPr lang="fr-FR" sz="1867" kern="100" dirty="0">
              <a:solidFill>
                <a:prstClr val="white"/>
              </a:solidFill>
              <a:latin typeface="Aptos"/>
              <a:ea typeface="Times New Roman" panose="02020603050405020304" pitchFamily="18" charset="0"/>
              <a:cs typeface="Arial" panose="020B0604020202020204" pitchFamily="34" charset="0"/>
            </a:endParaRPr>
          </a:p>
          <a:p>
            <a:pPr marL="228611" indent="-228611" algn="just" defTabSz="609630" rtl="1">
              <a:lnSpc>
                <a:spcPct val="115000"/>
              </a:lnSpc>
              <a:buFont typeface="+mj-lt"/>
              <a:buAutoNum type="arabicPeriod"/>
            </a:pPr>
            <a:r>
              <a:rPr lang="ar-SA" sz="2400" b="1" kern="100" dirty="0">
                <a:solidFill>
                  <a:prstClr val="white"/>
                </a:solidFill>
                <a:latin typeface="Aptos"/>
                <a:ea typeface="Times New Roman" panose="02020603050405020304" pitchFamily="18" charset="0"/>
                <a:cs typeface="Simplified Arabic" panose="02020603050405020304" pitchFamily="18" charset="-78"/>
              </a:rPr>
              <a:t>النظرية السلوكية</a:t>
            </a:r>
            <a:r>
              <a:rPr lang="ar-SA" sz="2400" kern="100" dirty="0">
                <a:solidFill>
                  <a:prstClr val="white"/>
                </a:solidFill>
                <a:latin typeface="Aptos"/>
                <a:ea typeface="Times New Roman" panose="02020603050405020304" pitchFamily="18" charset="0"/>
                <a:cs typeface="Simplified Arabic" panose="02020603050405020304" pitchFamily="18" charset="-78"/>
              </a:rPr>
              <a:t>: ترى أن إكتساب اللغة يحدث من خلال التعزيز والتكرار. </a:t>
            </a:r>
            <a:endParaRPr lang="fr-FR" sz="1867" kern="100" dirty="0">
              <a:solidFill>
                <a:prstClr val="white"/>
              </a:solidFill>
              <a:latin typeface="Aptos"/>
              <a:ea typeface="Times New Roman" panose="02020603050405020304" pitchFamily="18" charset="0"/>
              <a:cs typeface="Arial" panose="020B0604020202020204" pitchFamily="34" charset="0"/>
            </a:endParaRPr>
          </a:p>
          <a:p>
            <a:pPr marL="228611" indent="-228611" algn="just" defTabSz="609630" rtl="1">
              <a:lnSpc>
                <a:spcPct val="115000"/>
              </a:lnSpc>
              <a:buFont typeface="+mj-lt"/>
              <a:buAutoNum type="arabicPeriod"/>
            </a:pPr>
            <a:r>
              <a:rPr lang="ar-SA" sz="2400" b="1" kern="100" dirty="0">
                <a:solidFill>
                  <a:prstClr val="white"/>
                </a:solidFill>
                <a:latin typeface="Aptos"/>
                <a:ea typeface="Times New Roman" panose="02020603050405020304" pitchFamily="18" charset="0"/>
                <a:cs typeface="Simplified Arabic" panose="02020603050405020304" pitchFamily="18" charset="-78"/>
              </a:rPr>
              <a:t>النظرية التفاعلية</a:t>
            </a:r>
            <a:r>
              <a:rPr lang="ar-SA" sz="2400" kern="100" dirty="0">
                <a:solidFill>
                  <a:prstClr val="white"/>
                </a:solidFill>
                <a:latin typeface="Aptos"/>
                <a:ea typeface="Times New Roman" panose="02020603050405020304" pitchFamily="18" charset="0"/>
                <a:cs typeface="Simplified Arabic" panose="02020603050405020304" pitchFamily="18" charset="-78"/>
              </a:rPr>
              <a:t>: التي تؤكد على أهمية التفاعل الإجتماعي في عملية </a:t>
            </a:r>
            <a:r>
              <a:rPr lang="ar-SA" sz="2400" kern="100" dirty="0" err="1">
                <a:solidFill>
                  <a:prstClr val="white"/>
                </a:solidFill>
                <a:latin typeface="Aptos"/>
                <a:ea typeface="Times New Roman" panose="02020603050405020304" pitchFamily="18" charset="0"/>
                <a:cs typeface="Simplified Arabic" panose="02020603050405020304" pitchFamily="18" charset="-78"/>
              </a:rPr>
              <a:t>الإكتساب</a:t>
            </a:r>
            <a:r>
              <a:rPr lang="ar-SA" sz="2400" kern="100" dirty="0">
                <a:solidFill>
                  <a:prstClr val="white"/>
                </a:solidFill>
                <a:latin typeface="Aptos"/>
                <a:ea typeface="Times New Roman" panose="02020603050405020304" pitchFamily="18" charset="0"/>
                <a:cs typeface="Simplified Arabic" panose="02020603050405020304" pitchFamily="18" charset="-78"/>
              </a:rPr>
              <a:t>.</a:t>
            </a:r>
            <a:endParaRPr lang="fr-FR" sz="1867" kern="100" dirty="0">
              <a:solidFill>
                <a:prstClr val="white"/>
              </a:solidFill>
              <a:latin typeface="Aptos"/>
              <a:ea typeface="Times New Roman" panose="02020603050405020304" pitchFamily="18" charset="0"/>
              <a:cs typeface="Arial" panose="020B0604020202020204" pitchFamily="34" charset="0"/>
            </a:endParaRPr>
          </a:p>
          <a:p>
            <a:pPr marL="228611" indent="-228611" algn="just" defTabSz="609630" rtl="1">
              <a:lnSpc>
                <a:spcPct val="115000"/>
              </a:lnSpc>
              <a:spcAft>
                <a:spcPts val="533"/>
              </a:spcAft>
              <a:buFont typeface="+mj-lt"/>
              <a:buAutoNum type="arabicPeriod"/>
            </a:pPr>
            <a:r>
              <a:rPr lang="ar-SA" sz="2400" b="1" kern="100" dirty="0">
                <a:solidFill>
                  <a:prstClr val="white"/>
                </a:solidFill>
                <a:latin typeface="Aptos"/>
                <a:ea typeface="Times New Roman" panose="02020603050405020304" pitchFamily="18" charset="0"/>
                <a:cs typeface="Simplified Arabic" panose="02020603050405020304" pitchFamily="18" charset="-78"/>
              </a:rPr>
              <a:t>النظرية البيولوجية</a:t>
            </a:r>
            <a:r>
              <a:rPr lang="ar-SA" sz="2400" kern="100" dirty="0">
                <a:solidFill>
                  <a:prstClr val="white"/>
                </a:solidFill>
                <a:latin typeface="Aptos"/>
                <a:ea typeface="Times New Roman" panose="02020603050405020304" pitchFamily="18" charset="0"/>
                <a:cs typeface="Simplified Arabic" panose="02020603050405020304" pitchFamily="18" charset="-78"/>
              </a:rPr>
              <a:t>: والتي تفترض وجود قدرة لغوية فطرية لدى الإنسان.</a:t>
            </a:r>
            <a:endParaRPr lang="fr-FR" sz="1867" kern="100" dirty="0">
              <a:solidFill>
                <a:prstClr val="white"/>
              </a:solidFill>
              <a:latin typeface="Aptos"/>
              <a:ea typeface="Times New Roman" panose="02020603050405020304" pitchFamily="18" charset="0"/>
              <a:cs typeface="Arial" panose="020B0604020202020204" pitchFamily="34" charset="0"/>
            </a:endParaRPr>
          </a:p>
        </p:txBody>
      </p:sp>
      <p:sp>
        <p:nvSpPr>
          <p:cNvPr id="65" name="Rectangle 64"/>
          <p:cNvSpPr/>
          <p:nvPr/>
        </p:nvSpPr>
        <p:spPr>
          <a:xfrm>
            <a:off x="1346200" y="297399"/>
            <a:ext cx="3403600" cy="2043829"/>
          </a:xfrm>
          <a:prstGeom prst="rect">
            <a:avLst/>
          </a:prstGeom>
        </p:spPr>
        <p:txBody>
          <a:bodyPr wrap="square">
            <a:spAutoFit/>
          </a:bodyPr>
          <a:lstStyle/>
          <a:p>
            <a:pPr algn="just" defTabSz="609630" rtl="1">
              <a:lnSpc>
                <a:spcPct val="115000"/>
              </a:lnSpc>
              <a:spcAft>
                <a:spcPts val="533"/>
              </a:spcAft>
            </a:pPr>
            <a:r>
              <a:rPr lang="ar-SA" sz="2133" b="1" kern="100" dirty="0">
                <a:solidFill>
                  <a:prstClr val="black"/>
                </a:solidFill>
                <a:latin typeface="Aptos"/>
                <a:ea typeface="Times New Roman" panose="02020603050405020304" pitchFamily="18" charset="0"/>
                <a:cs typeface="Simplified Arabic" panose="02020603050405020304" pitchFamily="18" charset="-78"/>
              </a:rPr>
              <a:t>خصائص الاكتساب </a:t>
            </a:r>
            <a:r>
              <a:rPr lang="ar-SA" sz="2133" b="1" kern="100" dirty="0">
                <a:solidFill>
                  <a:prstClr val="black"/>
                </a:solidFill>
                <a:latin typeface="Aptos"/>
                <a:ea typeface="Times New Roman" panose="02020603050405020304" pitchFamily="18" charset="0"/>
                <a:cs typeface="Simplified Arabic" panose="02020603050405020304" pitchFamily="18" charset="-78"/>
              </a:rPr>
              <a:t>ال</a:t>
            </a:r>
            <a:r>
              <a:rPr lang="ar-DZ" sz="2133" b="1" kern="100" dirty="0">
                <a:solidFill>
                  <a:prstClr val="black"/>
                </a:solidFill>
                <a:latin typeface="Aptos"/>
                <a:ea typeface="Times New Roman" panose="02020603050405020304" pitchFamily="18" charset="0"/>
                <a:cs typeface="Simplified Arabic" panose="02020603050405020304" pitchFamily="18" charset="-78"/>
              </a:rPr>
              <a:t>لغوي في</a:t>
            </a:r>
            <a:r>
              <a:rPr lang="ar-SA" sz="2133" b="1" kern="100" dirty="0">
                <a:solidFill>
                  <a:prstClr val="black"/>
                </a:solidFill>
                <a:latin typeface="Aptos"/>
                <a:ea typeface="Times New Roman" panose="02020603050405020304" pitchFamily="18" charset="0"/>
                <a:cs typeface="Simplified Arabic" panose="02020603050405020304" pitchFamily="18" charset="-78"/>
              </a:rPr>
              <a:t> </a:t>
            </a:r>
            <a:r>
              <a:rPr lang="ar-SA" sz="2133" b="1" kern="100" dirty="0">
                <a:solidFill>
                  <a:prstClr val="black"/>
                </a:solidFill>
                <a:latin typeface="Aptos"/>
                <a:ea typeface="Times New Roman" panose="02020603050405020304" pitchFamily="18" charset="0"/>
                <a:cs typeface="Simplified Arabic" panose="02020603050405020304" pitchFamily="18" charset="-78"/>
              </a:rPr>
              <a:t>البيولوجيا.</a:t>
            </a:r>
            <a:endParaRPr lang="fr-FR" sz="1600" kern="100" dirty="0">
              <a:solidFill>
                <a:prstClr val="black"/>
              </a:solidFill>
              <a:latin typeface="Aptos"/>
              <a:ea typeface="Times New Roman" panose="02020603050405020304" pitchFamily="18" charset="0"/>
              <a:cs typeface="Arial" panose="020B0604020202020204" pitchFamily="34" charset="0"/>
            </a:endParaRPr>
          </a:p>
          <a:p>
            <a:pPr marL="228611" indent="-228611" algn="just" defTabSz="609630" rtl="1">
              <a:lnSpc>
                <a:spcPct val="115000"/>
              </a:lnSpc>
              <a:buFont typeface="Arial" panose="020B0604020202020204" pitchFamily="34" charset="0"/>
              <a:buChar char="-"/>
            </a:pPr>
            <a:r>
              <a:rPr lang="ar-SA" sz="2133" kern="100" dirty="0">
                <a:solidFill>
                  <a:prstClr val="black"/>
                </a:solidFill>
                <a:latin typeface="Aptos"/>
                <a:ea typeface="Times New Roman" panose="02020603050405020304" pitchFamily="18" charset="0"/>
                <a:cs typeface="Simplified Arabic" panose="02020603050405020304" pitchFamily="18" charset="-78"/>
              </a:rPr>
              <a:t>الترتيب الزمني لنمو اللغوي. </a:t>
            </a:r>
            <a:endParaRPr lang="fr-FR" sz="1600" kern="100" dirty="0">
              <a:solidFill>
                <a:prstClr val="black"/>
              </a:solidFill>
              <a:latin typeface="Aptos"/>
              <a:ea typeface="Times New Roman" panose="02020603050405020304" pitchFamily="18" charset="0"/>
              <a:cs typeface="Arial" panose="020B0604020202020204" pitchFamily="34" charset="0"/>
            </a:endParaRPr>
          </a:p>
          <a:p>
            <a:pPr marL="228611" indent="-228611" algn="just" defTabSz="609630" rtl="1">
              <a:lnSpc>
                <a:spcPct val="115000"/>
              </a:lnSpc>
              <a:buFont typeface="Arial" panose="020B0604020202020204" pitchFamily="34" charset="0"/>
              <a:buChar char="-"/>
            </a:pPr>
            <a:r>
              <a:rPr lang="ar-SA" sz="2133" kern="100" dirty="0">
                <a:solidFill>
                  <a:prstClr val="black"/>
                </a:solidFill>
                <a:latin typeface="Aptos"/>
                <a:ea typeface="Times New Roman" panose="02020603050405020304" pitchFamily="18" charset="0"/>
                <a:cs typeface="Simplified Arabic" panose="02020603050405020304" pitchFamily="18" charset="-78"/>
              </a:rPr>
              <a:t>صعوبة كبت اللغة أو وقف نموها.</a:t>
            </a:r>
            <a:endParaRPr lang="fr-FR" sz="1600" kern="100" dirty="0">
              <a:solidFill>
                <a:prstClr val="black"/>
              </a:solidFill>
              <a:latin typeface="Aptos"/>
              <a:ea typeface="Times New Roman" panose="02020603050405020304" pitchFamily="18" charset="0"/>
              <a:cs typeface="Arial" panose="020B0604020202020204" pitchFamily="34" charset="0"/>
            </a:endParaRPr>
          </a:p>
          <a:p>
            <a:pPr marL="228611" indent="-228611" algn="just" defTabSz="609630" rtl="1">
              <a:lnSpc>
                <a:spcPct val="115000"/>
              </a:lnSpc>
              <a:spcAft>
                <a:spcPts val="533"/>
              </a:spcAft>
              <a:buFont typeface="Arial" panose="020B0604020202020204" pitchFamily="34" charset="0"/>
              <a:buChar char="-"/>
            </a:pPr>
            <a:r>
              <a:rPr lang="ar-SA" sz="2133" kern="100" dirty="0">
                <a:solidFill>
                  <a:prstClr val="black"/>
                </a:solidFill>
                <a:latin typeface="Aptos"/>
                <a:ea typeface="Times New Roman" panose="02020603050405020304" pitchFamily="18" charset="0"/>
                <a:cs typeface="Simplified Arabic" panose="02020603050405020304" pitchFamily="18" charset="-78"/>
              </a:rPr>
              <a:t>التأثير المتبادل بين اللغة والفكر.</a:t>
            </a:r>
            <a:endParaRPr lang="fr-FR" sz="1600" kern="100" dirty="0">
              <a:solidFill>
                <a:prstClr val="black"/>
              </a:solidFill>
              <a:latin typeface="Aptos"/>
              <a:ea typeface="Times New Roman" panose="02020603050405020304" pitchFamily="18" charset="0"/>
              <a:cs typeface="Arial" panose="020B0604020202020204" pitchFamily="34" charset="0"/>
            </a:endParaRPr>
          </a:p>
        </p:txBody>
      </p:sp>
      <p:grpSp>
        <p:nvGrpSpPr>
          <p:cNvPr id="67" name="Group 29"/>
          <p:cNvGrpSpPr/>
          <p:nvPr/>
        </p:nvGrpSpPr>
        <p:grpSpPr>
          <a:xfrm>
            <a:off x="558800" y="2717800"/>
            <a:ext cx="5689600" cy="4013200"/>
            <a:chOff x="0" y="0"/>
            <a:chExt cx="3619627" cy="3134614"/>
          </a:xfrm>
        </p:grpSpPr>
        <p:sp>
          <p:nvSpPr>
            <p:cNvPr id="68" name="Freeform 3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63" name="Rectangle 62"/>
          <p:cNvSpPr/>
          <p:nvPr/>
        </p:nvSpPr>
        <p:spPr>
          <a:xfrm>
            <a:off x="1625600" y="2576223"/>
            <a:ext cx="3556000" cy="3746090"/>
          </a:xfrm>
          <a:prstGeom prst="rect">
            <a:avLst/>
          </a:prstGeom>
        </p:spPr>
        <p:txBody>
          <a:bodyPr wrap="square">
            <a:spAutoFit/>
          </a:bodyPr>
          <a:lstStyle/>
          <a:p>
            <a:pPr algn="just" defTabSz="609630" rtl="1">
              <a:lnSpc>
                <a:spcPct val="115000"/>
              </a:lnSpc>
              <a:spcAft>
                <a:spcPts val="533"/>
              </a:spcAft>
            </a:pPr>
            <a:r>
              <a:rPr lang="ar-SA" sz="2133" kern="100" dirty="0">
                <a:solidFill>
                  <a:prstClr val="black"/>
                </a:solidFill>
                <a:latin typeface="Aptos"/>
                <a:ea typeface="Times New Roman" panose="02020603050405020304" pitchFamily="18" charset="0"/>
                <a:cs typeface="Simplified Arabic" panose="02020603050405020304" pitchFamily="18" charset="-78"/>
              </a:rPr>
              <a:t> </a:t>
            </a:r>
            <a:endParaRPr lang="fr-FR" sz="2133" kern="100" dirty="0">
              <a:solidFill>
                <a:prstClr val="black"/>
              </a:solidFill>
              <a:latin typeface="Aptos"/>
              <a:ea typeface="Times New Roman" panose="02020603050405020304" pitchFamily="18" charset="0"/>
              <a:cs typeface="Arial" panose="020B0604020202020204" pitchFamily="34" charset="0"/>
            </a:endParaRPr>
          </a:p>
          <a:p>
            <a:pPr algn="just" defTabSz="609630" rtl="1">
              <a:lnSpc>
                <a:spcPct val="115000"/>
              </a:lnSpc>
              <a:spcAft>
                <a:spcPts val="533"/>
              </a:spcAft>
            </a:pPr>
            <a:r>
              <a:rPr lang="ar-SA" sz="2133" b="1" kern="100" dirty="0">
                <a:solidFill>
                  <a:prstClr val="black"/>
                </a:solidFill>
                <a:latin typeface="Aptos"/>
                <a:ea typeface="Times New Roman" panose="02020603050405020304" pitchFamily="18" charset="0"/>
                <a:cs typeface="Simplified Arabic" panose="02020603050405020304" pitchFamily="18" charset="-78"/>
              </a:rPr>
              <a:t>العوامل </a:t>
            </a:r>
            <a:r>
              <a:rPr lang="ar-SA" sz="2133" b="1" kern="100" dirty="0">
                <a:solidFill>
                  <a:prstClr val="black"/>
                </a:solidFill>
                <a:latin typeface="Aptos"/>
                <a:ea typeface="Times New Roman" panose="02020603050405020304" pitchFamily="18" charset="0"/>
                <a:cs typeface="Simplified Arabic" panose="02020603050405020304" pitchFamily="18" charset="-78"/>
              </a:rPr>
              <a:t>المؤثرة:</a:t>
            </a:r>
            <a:r>
              <a:rPr lang="ar-SA" sz="2133" kern="100" dirty="0">
                <a:solidFill>
                  <a:prstClr val="black"/>
                </a:solidFill>
                <a:latin typeface="Aptos"/>
                <a:ea typeface="Times New Roman" panose="02020603050405020304" pitchFamily="18" charset="0"/>
                <a:cs typeface="Simplified Arabic" panose="02020603050405020304" pitchFamily="18" charset="-78"/>
              </a:rPr>
              <a:t> بين الموسوعة العوامل التي تؤثر على سرعة وكفاءة الاكتساب اللغوي مثل </a:t>
            </a:r>
            <a:endParaRPr lang="fr-FR" sz="2133" kern="100" dirty="0">
              <a:solidFill>
                <a:prstClr val="black"/>
              </a:solidFill>
              <a:latin typeface="Aptos"/>
              <a:ea typeface="Times New Roman" panose="02020603050405020304" pitchFamily="18" charset="0"/>
              <a:cs typeface="Arial" panose="020B0604020202020204" pitchFamily="34" charset="0"/>
            </a:endParaRPr>
          </a:p>
          <a:p>
            <a:pPr algn="just" defTabSz="609630" rtl="1">
              <a:lnSpc>
                <a:spcPct val="115000"/>
              </a:lnSpc>
              <a:spcAft>
                <a:spcPts val="533"/>
              </a:spcAft>
            </a:pPr>
            <a:r>
              <a:rPr lang="ar-SA" sz="2133" b="1" kern="100" dirty="0">
                <a:solidFill>
                  <a:prstClr val="black"/>
                </a:solidFill>
                <a:latin typeface="Aptos"/>
                <a:ea typeface="Times New Roman" panose="02020603050405020304" pitchFamily="18" charset="0"/>
                <a:cs typeface="Simplified Arabic" panose="02020603050405020304" pitchFamily="18" charset="-78"/>
              </a:rPr>
              <a:t>العمر</a:t>
            </a:r>
            <a:r>
              <a:rPr lang="ar-SA" sz="2133" kern="100" dirty="0">
                <a:solidFill>
                  <a:prstClr val="black"/>
                </a:solidFill>
                <a:latin typeface="Aptos"/>
                <a:ea typeface="Times New Roman" panose="02020603050405020304" pitchFamily="18" charset="0"/>
                <a:cs typeface="Simplified Arabic" panose="02020603050405020304" pitchFamily="18" charset="-78"/>
              </a:rPr>
              <a:t>: يعتبر عاملا حاسما في تعلم اللغات الجديدة مقارنة بالبالغين</a:t>
            </a:r>
            <a:endParaRPr lang="fr-FR" sz="2133" kern="100" dirty="0">
              <a:solidFill>
                <a:prstClr val="black"/>
              </a:solidFill>
              <a:latin typeface="Aptos"/>
              <a:ea typeface="Times New Roman" panose="02020603050405020304" pitchFamily="18" charset="0"/>
              <a:cs typeface="Arial" panose="020B0604020202020204" pitchFamily="34" charset="0"/>
            </a:endParaRPr>
          </a:p>
          <a:p>
            <a:pPr algn="just" defTabSz="609630" rtl="1">
              <a:lnSpc>
                <a:spcPct val="115000"/>
              </a:lnSpc>
              <a:spcAft>
                <a:spcPts val="533"/>
              </a:spcAft>
            </a:pPr>
            <a:r>
              <a:rPr lang="ar-SA" sz="2133" b="1" kern="100" dirty="0">
                <a:solidFill>
                  <a:prstClr val="black"/>
                </a:solidFill>
                <a:latin typeface="Aptos"/>
                <a:ea typeface="Times New Roman" panose="02020603050405020304" pitchFamily="18" charset="0"/>
                <a:cs typeface="Simplified Arabic" panose="02020603050405020304" pitchFamily="18" charset="-78"/>
              </a:rPr>
              <a:t>المحيط اللغوي:</a:t>
            </a:r>
            <a:r>
              <a:rPr lang="ar-SA" sz="2133" kern="100" dirty="0">
                <a:solidFill>
                  <a:prstClr val="black"/>
                </a:solidFill>
                <a:latin typeface="Aptos"/>
                <a:ea typeface="Times New Roman" panose="02020603050405020304" pitchFamily="18" charset="0"/>
                <a:cs typeface="Simplified Arabic" panose="02020603050405020304" pitchFamily="18" charset="-78"/>
              </a:rPr>
              <a:t> هو الذي يعيش فيه الفرد.</a:t>
            </a:r>
            <a:endParaRPr lang="fr-FR" sz="2133" kern="100" dirty="0">
              <a:solidFill>
                <a:prstClr val="black"/>
              </a:solidFill>
              <a:latin typeface="Aptos"/>
              <a:ea typeface="Times New Roman" panose="02020603050405020304" pitchFamily="18" charset="0"/>
              <a:cs typeface="Arial" panose="020B0604020202020204" pitchFamily="34" charset="0"/>
            </a:endParaRPr>
          </a:p>
          <a:p>
            <a:pPr algn="just" defTabSz="609630" rtl="1">
              <a:lnSpc>
                <a:spcPct val="115000"/>
              </a:lnSpc>
              <a:spcAft>
                <a:spcPts val="533"/>
              </a:spcAft>
            </a:pPr>
            <a:r>
              <a:rPr lang="ar-SA" sz="2133" b="1" kern="100" dirty="0">
                <a:solidFill>
                  <a:prstClr val="black"/>
                </a:solidFill>
                <a:latin typeface="Aptos"/>
                <a:ea typeface="Times New Roman" panose="02020603050405020304" pitchFamily="18" charset="0"/>
                <a:cs typeface="Simplified Arabic" panose="02020603050405020304" pitchFamily="18" charset="-78"/>
              </a:rPr>
              <a:t>الدافع:</a:t>
            </a:r>
            <a:r>
              <a:rPr lang="ar-SA" sz="2133" kern="100" dirty="0">
                <a:solidFill>
                  <a:prstClr val="black"/>
                </a:solidFill>
                <a:latin typeface="Aptos"/>
                <a:ea typeface="Times New Roman" panose="02020603050405020304" pitchFamily="18" charset="0"/>
                <a:cs typeface="Simplified Arabic" panose="02020603050405020304" pitchFamily="18" charset="-78"/>
              </a:rPr>
              <a:t> الرغبة في تعلم لغات جديدة.</a:t>
            </a:r>
            <a:endParaRPr lang="fr-FR" sz="2133" kern="100" dirty="0">
              <a:solidFill>
                <a:prstClr val="black"/>
              </a:solidFill>
              <a:latin typeface="Aptos"/>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330421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43493" y="4151423"/>
            <a:ext cx="3567409" cy="2706577"/>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a:off x="8884503" y="10043"/>
            <a:ext cx="3307497" cy="2830295"/>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6" name="Group 6"/>
          <p:cNvGrpSpPr>
            <a:grpSpLocks noChangeAspect="1"/>
          </p:cNvGrpSpPr>
          <p:nvPr/>
        </p:nvGrpSpPr>
        <p:grpSpPr>
          <a:xfrm>
            <a:off x="7874000" y="1909857"/>
            <a:ext cx="3637141" cy="3149600"/>
            <a:chOff x="0" y="-52231"/>
            <a:chExt cx="4282440" cy="3708400"/>
          </a:xfrm>
        </p:grpSpPr>
        <p:sp>
          <p:nvSpPr>
            <p:cNvPr id="7" name="Freeform 7"/>
            <p:cNvSpPr/>
            <p:nvPr/>
          </p:nvSpPr>
          <p:spPr>
            <a:xfrm>
              <a:off x="0" y="-52231"/>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3794" r="-15936"/>
              </a:stretch>
            </a:blipFill>
          </p:spPr>
        </p:sp>
      </p:grpSp>
      <p:graphicFrame>
        <p:nvGraphicFramePr>
          <p:cNvPr id="15" name="Tableau 14"/>
          <p:cNvGraphicFramePr>
            <a:graphicFrameLocks noGrp="1"/>
          </p:cNvGraphicFramePr>
          <p:nvPr>
            <p:extLst>
              <p:ext uri="{D42A27DB-BD31-4B8C-83A1-F6EECF244321}">
                <p14:modId xmlns:p14="http://schemas.microsoft.com/office/powerpoint/2010/main" val="2784642604"/>
              </p:ext>
            </p:extLst>
          </p:nvPr>
        </p:nvGraphicFramePr>
        <p:xfrm>
          <a:off x="323056" y="1146935"/>
          <a:ext cx="7366000" cy="4466466"/>
        </p:xfrm>
        <a:graphic>
          <a:graphicData uri="http://schemas.openxmlformats.org/drawingml/2006/table">
            <a:tbl>
              <a:tblPr rtl="1" firstRow="1" firstCol="1" bandRow="1">
                <a:tableStyleId>{327F97BB-C833-4FB7-BDE5-3F7075034690}</a:tableStyleId>
              </a:tblPr>
              <a:tblGrid>
                <a:gridCol w="3683000">
                  <a:extLst>
                    <a:ext uri="{9D8B030D-6E8A-4147-A177-3AD203B41FA5}">
                      <a16:colId xmlns:a16="http://schemas.microsoft.com/office/drawing/2014/main" val="20000"/>
                    </a:ext>
                  </a:extLst>
                </a:gridCol>
                <a:gridCol w="3683000">
                  <a:extLst>
                    <a:ext uri="{9D8B030D-6E8A-4147-A177-3AD203B41FA5}">
                      <a16:colId xmlns:a16="http://schemas.microsoft.com/office/drawing/2014/main" val="20001"/>
                    </a:ext>
                  </a:extLst>
                </a:gridCol>
              </a:tblGrid>
              <a:tr h="496274">
                <a:tc>
                  <a:txBody>
                    <a:bodyPr/>
                    <a:lstStyle/>
                    <a:p>
                      <a:pPr algn="ctr" rtl="1">
                        <a:lnSpc>
                          <a:spcPct val="115000"/>
                        </a:lnSpc>
                        <a:spcAft>
                          <a:spcPts val="0"/>
                        </a:spcAft>
                      </a:pPr>
                      <a:r>
                        <a:rPr lang="ar-SA" sz="2700" kern="100">
                          <a:solidFill>
                            <a:schemeClr val="tx1"/>
                          </a:solidFill>
                          <a:effectLst/>
                        </a:rPr>
                        <a:t>المؤلف</a:t>
                      </a:r>
                      <a:endParaRPr lang="fr-FR" sz="2100" kern="100">
                        <a:solidFill>
                          <a:schemeClr val="tx1"/>
                        </a:solidFill>
                        <a:effectLst/>
                        <a:latin typeface="Aptos"/>
                        <a:ea typeface="Times New Roman" panose="02020603050405020304" pitchFamily="18" charset="0"/>
                        <a:cs typeface="Arial" panose="020B0604020202020204" pitchFamily="34" charset="0"/>
                      </a:endParaRPr>
                    </a:p>
                  </a:txBody>
                  <a:tcPr marL="45720" marR="45720" marT="0" marB="0"/>
                </a:tc>
                <a:tc>
                  <a:txBody>
                    <a:bodyPr/>
                    <a:lstStyle/>
                    <a:p>
                      <a:pPr algn="ctr" rtl="1">
                        <a:lnSpc>
                          <a:spcPct val="115000"/>
                        </a:lnSpc>
                        <a:spcAft>
                          <a:spcPts val="0"/>
                        </a:spcAft>
                      </a:pPr>
                      <a:r>
                        <a:rPr lang="ar-SA" sz="2700" kern="100">
                          <a:solidFill>
                            <a:schemeClr val="tx1"/>
                          </a:solidFill>
                          <a:effectLst/>
                        </a:rPr>
                        <a:t>الدكتور ن. ي كولنج</a:t>
                      </a:r>
                      <a:endParaRPr lang="fr-FR" sz="2100" kern="100">
                        <a:solidFill>
                          <a:schemeClr val="tx1"/>
                        </a:solidFill>
                        <a:effectLst/>
                        <a:latin typeface="Aptos"/>
                        <a:ea typeface="Times New Roman" panose="02020603050405020304" pitchFamily="18" charset="0"/>
                        <a:cs typeface="Arial" panose="020B0604020202020204" pitchFamily="34" charset="0"/>
                      </a:endParaRPr>
                    </a:p>
                  </a:txBody>
                  <a:tcPr marL="45720" marR="45720" marT="0" marB="0"/>
                </a:tc>
                <a:extLst>
                  <a:ext uri="{0D108BD9-81ED-4DB2-BD59-A6C34878D82A}">
                    <a16:rowId xmlns:a16="http://schemas.microsoft.com/office/drawing/2014/main" val="10000"/>
                  </a:ext>
                </a:extLst>
              </a:tr>
              <a:tr h="496274">
                <a:tc>
                  <a:txBody>
                    <a:bodyPr/>
                    <a:lstStyle/>
                    <a:p>
                      <a:pPr algn="ctr" rtl="1">
                        <a:lnSpc>
                          <a:spcPct val="115000"/>
                        </a:lnSpc>
                        <a:spcAft>
                          <a:spcPts val="0"/>
                        </a:spcAft>
                      </a:pPr>
                      <a:r>
                        <a:rPr lang="ar-SA" sz="2700" kern="100">
                          <a:solidFill>
                            <a:schemeClr val="tx1"/>
                          </a:solidFill>
                          <a:effectLst/>
                        </a:rPr>
                        <a:t>الدرجة العلمية</a:t>
                      </a:r>
                      <a:endParaRPr lang="fr-FR" sz="2100" kern="100">
                        <a:solidFill>
                          <a:schemeClr val="tx1"/>
                        </a:solidFill>
                        <a:effectLst/>
                        <a:latin typeface="Aptos"/>
                        <a:ea typeface="Times New Roman" panose="02020603050405020304" pitchFamily="18" charset="0"/>
                        <a:cs typeface="Arial" panose="020B0604020202020204" pitchFamily="34" charset="0"/>
                      </a:endParaRPr>
                    </a:p>
                  </a:txBody>
                  <a:tcPr marL="45720" marR="45720" marT="0" marB="0"/>
                </a:tc>
                <a:tc>
                  <a:txBody>
                    <a:bodyPr/>
                    <a:lstStyle/>
                    <a:p>
                      <a:pPr algn="ctr" rtl="1">
                        <a:lnSpc>
                          <a:spcPct val="115000"/>
                        </a:lnSpc>
                        <a:spcAft>
                          <a:spcPts val="0"/>
                        </a:spcAft>
                      </a:pPr>
                      <a:r>
                        <a:rPr lang="ar-SA" sz="2700" kern="100">
                          <a:solidFill>
                            <a:schemeClr val="tx1"/>
                          </a:solidFill>
                          <a:effectLst/>
                        </a:rPr>
                        <a:t>دكتور</a:t>
                      </a:r>
                      <a:endParaRPr lang="fr-FR" sz="2100" kern="100">
                        <a:solidFill>
                          <a:schemeClr val="tx1"/>
                        </a:solidFill>
                        <a:effectLst/>
                        <a:latin typeface="Aptos"/>
                        <a:ea typeface="Times New Roman" panose="02020603050405020304" pitchFamily="18" charset="0"/>
                        <a:cs typeface="Arial" panose="020B0604020202020204" pitchFamily="34" charset="0"/>
                      </a:endParaRPr>
                    </a:p>
                  </a:txBody>
                  <a:tcPr marL="45720" marR="45720" marT="0" marB="0"/>
                </a:tc>
                <a:extLst>
                  <a:ext uri="{0D108BD9-81ED-4DB2-BD59-A6C34878D82A}">
                    <a16:rowId xmlns:a16="http://schemas.microsoft.com/office/drawing/2014/main" val="10001"/>
                  </a:ext>
                </a:extLst>
              </a:tr>
              <a:tr h="992548">
                <a:tc>
                  <a:txBody>
                    <a:bodyPr/>
                    <a:lstStyle/>
                    <a:p>
                      <a:pPr algn="ctr" rtl="1">
                        <a:lnSpc>
                          <a:spcPct val="115000"/>
                        </a:lnSpc>
                        <a:spcAft>
                          <a:spcPts val="0"/>
                        </a:spcAft>
                      </a:pPr>
                      <a:r>
                        <a:rPr lang="ar-SA" sz="2700" kern="100" dirty="0">
                          <a:solidFill>
                            <a:schemeClr val="tx1"/>
                          </a:solidFill>
                          <a:effectLst/>
                        </a:rPr>
                        <a:t>دار الطبعة</a:t>
                      </a:r>
                      <a:endParaRPr lang="fr-FR" sz="2100" kern="100" dirty="0">
                        <a:solidFill>
                          <a:schemeClr val="tx1"/>
                        </a:solidFill>
                        <a:effectLst/>
                        <a:latin typeface="Aptos"/>
                        <a:ea typeface="Times New Roman" panose="02020603050405020304" pitchFamily="18" charset="0"/>
                        <a:cs typeface="Arial" panose="020B0604020202020204" pitchFamily="34" charset="0"/>
                      </a:endParaRPr>
                    </a:p>
                  </a:txBody>
                  <a:tcPr marL="45720" marR="45720" marT="0" marB="0"/>
                </a:tc>
                <a:tc>
                  <a:txBody>
                    <a:bodyPr/>
                    <a:lstStyle/>
                    <a:p>
                      <a:pPr algn="ctr" rtl="1">
                        <a:lnSpc>
                          <a:spcPct val="115000"/>
                        </a:lnSpc>
                        <a:spcAft>
                          <a:spcPts val="0"/>
                        </a:spcAft>
                      </a:pPr>
                      <a:r>
                        <a:rPr lang="ar-SA" sz="2700" kern="100">
                          <a:solidFill>
                            <a:schemeClr val="tx1"/>
                          </a:solidFill>
                          <a:effectLst/>
                        </a:rPr>
                        <a:t>جامعة الملكة العربية السعودية </a:t>
                      </a:r>
                      <a:endParaRPr lang="fr-FR" sz="2100" kern="100">
                        <a:solidFill>
                          <a:schemeClr val="tx1"/>
                        </a:solidFill>
                        <a:effectLst/>
                        <a:latin typeface="Aptos"/>
                        <a:ea typeface="Times New Roman" panose="02020603050405020304" pitchFamily="18" charset="0"/>
                        <a:cs typeface="Arial" panose="020B0604020202020204" pitchFamily="34" charset="0"/>
                      </a:endParaRPr>
                    </a:p>
                  </a:txBody>
                  <a:tcPr marL="45720" marR="45720" marT="0" marB="0"/>
                </a:tc>
                <a:extLst>
                  <a:ext uri="{0D108BD9-81ED-4DB2-BD59-A6C34878D82A}">
                    <a16:rowId xmlns:a16="http://schemas.microsoft.com/office/drawing/2014/main" val="10002"/>
                  </a:ext>
                </a:extLst>
              </a:tr>
              <a:tr h="992548">
                <a:tc>
                  <a:txBody>
                    <a:bodyPr/>
                    <a:lstStyle/>
                    <a:p>
                      <a:pPr algn="ctr" rtl="1">
                        <a:lnSpc>
                          <a:spcPct val="115000"/>
                        </a:lnSpc>
                        <a:spcAft>
                          <a:spcPts val="0"/>
                        </a:spcAft>
                      </a:pPr>
                      <a:r>
                        <a:rPr lang="ar-SA" sz="2700" kern="100">
                          <a:solidFill>
                            <a:schemeClr val="tx1"/>
                          </a:solidFill>
                          <a:effectLst/>
                        </a:rPr>
                        <a:t>المدينة والبلد</a:t>
                      </a:r>
                      <a:endParaRPr lang="fr-FR" sz="2100" kern="100">
                        <a:solidFill>
                          <a:schemeClr val="tx1"/>
                        </a:solidFill>
                        <a:effectLst/>
                        <a:latin typeface="Aptos"/>
                        <a:ea typeface="Times New Roman" panose="02020603050405020304" pitchFamily="18" charset="0"/>
                        <a:cs typeface="Arial" panose="020B0604020202020204" pitchFamily="34" charset="0"/>
                      </a:endParaRPr>
                    </a:p>
                  </a:txBody>
                  <a:tcPr marL="45720" marR="45720" marT="0" marB="0"/>
                </a:tc>
                <a:tc>
                  <a:txBody>
                    <a:bodyPr/>
                    <a:lstStyle/>
                    <a:p>
                      <a:pPr algn="ctr" rtl="1">
                        <a:lnSpc>
                          <a:spcPct val="115000"/>
                        </a:lnSpc>
                        <a:spcAft>
                          <a:spcPts val="0"/>
                        </a:spcAft>
                      </a:pPr>
                      <a:r>
                        <a:rPr lang="ar-SA" sz="2700" kern="100">
                          <a:solidFill>
                            <a:schemeClr val="tx1"/>
                          </a:solidFill>
                          <a:effectLst/>
                        </a:rPr>
                        <a:t>الرياض المملكة العربية السعودية</a:t>
                      </a:r>
                      <a:endParaRPr lang="fr-FR" sz="2100" kern="100">
                        <a:solidFill>
                          <a:schemeClr val="tx1"/>
                        </a:solidFill>
                        <a:effectLst/>
                        <a:latin typeface="Aptos"/>
                        <a:ea typeface="Times New Roman" panose="02020603050405020304" pitchFamily="18" charset="0"/>
                        <a:cs typeface="Arial" panose="020B0604020202020204" pitchFamily="34" charset="0"/>
                      </a:endParaRPr>
                    </a:p>
                  </a:txBody>
                  <a:tcPr marL="45720" marR="45720" marT="0" marB="0"/>
                </a:tc>
                <a:extLst>
                  <a:ext uri="{0D108BD9-81ED-4DB2-BD59-A6C34878D82A}">
                    <a16:rowId xmlns:a16="http://schemas.microsoft.com/office/drawing/2014/main" val="10003"/>
                  </a:ext>
                </a:extLst>
              </a:tr>
              <a:tr h="496274">
                <a:tc>
                  <a:txBody>
                    <a:bodyPr/>
                    <a:lstStyle/>
                    <a:p>
                      <a:pPr algn="ctr" rtl="1">
                        <a:lnSpc>
                          <a:spcPct val="115000"/>
                        </a:lnSpc>
                        <a:spcAft>
                          <a:spcPts val="0"/>
                        </a:spcAft>
                      </a:pPr>
                      <a:r>
                        <a:rPr lang="ar-SA" sz="2700" kern="100">
                          <a:solidFill>
                            <a:schemeClr val="tx1"/>
                          </a:solidFill>
                          <a:effectLst/>
                        </a:rPr>
                        <a:t>سنة الطبعة</a:t>
                      </a:r>
                      <a:endParaRPr lang="fr-FR" sz="2100" kern="100">
                        <a:solidFill>
                          <a:schemeClr val="tx1"/>
                        </a:solidFill>
                        <a:effectLst/>
                        <a:latin typeface="Aptos"/>
                        <a:ea typeface="Times New Roman" panose="02020603050405020304" pitchFamily="18" charset="0"/>
                        <a:cs typeface="Arial" panose="020B0604020202020204" pitchFamily="34" charset="0"/>
                      </a:endParaRPr>
                    </a:p>
                  </a:txBody>
                  <a:tcPr marL="45720" marR="45720" marT="0" marB="0"/>
                </a:tc>
                <a:tc>
                  <a:txBody>
                    <a:bodyPr/>
                    <a:lstStyle/>
                    <a:p>
                      <a:pPr algn="ctr" rtl="1">
                        <a:lnSpc>
                          <a:spcPct val="115000"/>
                        </a:lnSpc>
                        <a:spcAft>
                          <a:spcPts val="0"/>
                        </a:spcAft>
                      </a:pPr>
                      <a:r>
                        <a:rPr lang="ar-SA" sz="2700" kern="100" dirty="0">
                          <a:solidFill>
                            <a:schemeClr val="tx1"/>
                          </a:solidFill>
                          <a:effectLst/>
                        </a:rPr>
                        <a:t>1421 </a:t>
                      </a:r>
                      <a:r>
                        <a:rPr lang="ar-SA" sz="2700" kern="100" dirty="0" smtClean="0">
                          <a:solidFill>
                            <a:schemeClr val="tx1"/>
                          </a:solidFill>
                          <a:effectLst/>
                        </a:rPr>
                        <a:t>ه</a:t>
                      </a:r>
                      <a:r>
                        <a:rPr lang="ar-DZ" sz="2700" kern="100" dirty="0" smtClean="0">
                          <a:solidFill>
                            <a:schemeClr val="tx1"/>
                          </a:solidFill>
                          <a:effectLst/>
                        </a:rPr>
                        <a:t>ــ</a:t>
                      </a:r>
                      <a:endParaRPr lang="fr-FR" sz="2100" kern="100" dirty="0">
                        <a:solidFill>
                          <a:schemeClr val="tx1"/>
                        </a:solidFill>
                        <a:effectLst/>
                        <a:latin typeface="Aptos"/>
                        <a:ea typeface="Times New Roman" panose="02020603050405020304" pitchFamily="18" charset="0"/>
                        <a:cs typeface="Arial" panose="020B0604020202020204" pitchFamily="34" charset="0"/>
                      </a:endParaRPr>
                    </a:p>
                  </a:txBody>
                  <a:tcPr marL="45720" marR="45720" marT="0" marB="0"/>
                </a:tc>
                <a:extLst>
                  <a:ext uri="{0D108BD9-81ED-4DB2-BD59-A6C34878D82A}">
                    <a16:rowId xmlns:a16="http://schemas.microsoft.com/office/drawing/2014/main" val="10004"/>
                  </a:ext>
                </a:extLst>
              </a:tr>
              <a:tr h="496274">
                <a:tc>
                  <a:txBody>
                    <a:bodyPr/>
                    <a:lstStyle/>
                    <a:p>
                      <a:pPr algn="ctr" rtl="1">
                        <a:lnSpc>
                          <a:spcPct val="115000"/>
                        </a:lnSpc>
                        <a:spcAft>
                          <a:spcPts val="0"/>
                        </a:spcAft>
                      </a:pPr>
                      <a:r>
                        <a:rPr lang="ar-SA" sz="2700" kern="100">
                          <a:solidFill>
                            <a:schemeClr val="tx1"/>
                          </a:solidFill>
                          <a:effectLst/>
                        </a:rPr>
                        <a:t>تخصص الكتاب</a:t>
                      </a:r>
                      <a:endParaRPr lang="fr-FR" sz="2100" kern="100">
                        <a:solidFill>
                          <a:schemeClr val="tx1"/>
                        </a:solidFill>
                        <a:effectLst/>
                        <a:latin typeface="Aptos"/>
                        <a:ea typeface="Times New Roman" panose="02020603050405020304" pitchFamily="18" charset="0"/>
                        <a:cs typeface="Arial" panose="020B0604020202020204" pitchFamily="34" charset="0"/>
                      </a:endParaRPr>
                    </a:p>
                  </a:txBody>
                  <a:tcPr marL="45720" marR="45720" marT="0" marB="0"/>
                </a:tc>
                <a:tc>
                  <a:txBody>
                    <a:bodyPr/>
                    <a:lstStyle/>
                    <a:p>
                      <a:pPr algn="ctr" rtl="1">
                        <a:lnSpc>
                          <a:spcPct val="115000"/>
                        </a:lnSpc>
                        <a:spcAft>
                          <a:spcPts val="0"/>
                        </a:spcAft>
                      </a:pPr>
                      <a:r>
                        <a:rPr lang="ar-SA" sz="2700" kern="100">
                          <a:solidFill>
                            <a:schemeClr val="tx1"/>
                          </a:solidFill>
                          <a:effectLst/>
                        </a:rPr>
                        <a:t>كتاب لغوي</a:t>
                      </a:r>
                      <a:endParaRPr lang="fr-FR" sz="2100" kern="100">
                        <a:solidFill>
                          <a:schemeClr val="tx1"/>
                        </a:solidFill>
                        <a:effectLst/>
                        <a:latin typeface="Aptos"/>
                        <a:ea typeface="Times New Roman" panose="02020603050405020304" pitchFamily="18" charset="0"/>
                        <a:cs typeface="Arial" panose="020B0604020202020204" pitchFamily="34" charset="0"/>
                      </a:endParaRPr>
                    </a:p>
                  </a:txBody>
                  <a:tcPr marL="45720" marR="45720" marT="0" marB="0"/>
                </a:tc>
                <a:extLst>
                  <a:ext uri="{0D108BD9-81ED-4DB2-BD59-A6C34878D82A}">
                    <a16:rowId xmlns:a16="http://schemas.microsoft.com/office/drawing/2014/main" val="10005"/>
                  </a:ext>
                </a:extLst>
              </a:tr>
              <a:tr h="496274">
                <a:tc>
                  <a:txBody>
                    <a:bodyPr/>
                    <a:lstStyle/>
                    <a:p>
                      <a:pPr algn="ctr" rtl="1">
                        <a:lnSpc>
                          <a:spcPct val="115000"/>
                        </a:lnSpc>
                        <a:spcAft>
                          <a:spcPts val="0"/>
                        </a:spcAft>
                      </a:pPr>
                      <a:r>
                        <a:rPr lang="ar-SA" sz="2700" kern="100">
                          <a:solidFill>
                            <a:schemeClr val="tx1"/>
                          </a:solidFill>
                          <a:effectLst/>
                        </a:rPr>
                        <a:t>رمز الكتاب</a:t>
                      </a:r>
                      <a:endParaRPr lang="fr-FR" sz="2100" kern="100">
                        <a:solidFill>
                          <a:schemeClr val="tx1"/>
                        </a:solidFill>
                        <a:effectLst/>
                        <a:latin typeface="Aptos"/>
                        <a:ea typeface="Times New Roman" panose="02020603050405020304" pitchFamily="18" charset="0"/>
                        <a:cs typeface="Arial" panose="020B0604020202020204" pitchFamily="34" charset="0"/>
                      </a:endParaRPr>
                    </a:p>
                  </a:txBody>
                  <a:tcPr marL="45720" marR="45720" marT="0" marB="0"/>
                </a:tc>
                <a:tc>
                  <a:txBody>
                    <a:bodyPr/>
                    <a:lstStyle/>
                    <a:p>
                      <a:pPr algn="ctr" rtl="1">
                        <a:lnSpc>
                          <a:spcPct val="115000"/>
                        </a:lnSpc>
                        <a:spcAft>
                          <a:spcPts val="0"/>
                        </a:spcAft>
                      </a:pPr>
                      <a:r>
                        <a:rPr lang="ar-SA" sz="2700" kern="100" dirty="0">
                          <a:solidFill>
                            <a:schemeClr val="tx1"/>
                          </a:solidFill>
                          <a:effectLst/>
                        </a:rPr>
                        <a:t> </a:t>
                      </a:r>
                      <a:endParaRPr lang="fr-FR" sz="2100" kern="100" dirty="0">
                        <a:solidFill>
                          <a:schemeClr val="tx1"/>
                        </a:solidFill>
                        <a:effectLst/>
                        <a:latin typeface="Aptos"/>
                        <a:ea typeface="Times New Roman" panose="02020603050405020304" pitchFamily="18" charset="0"/>
                        <a:cs typeface="Arial" panose="020B0604020202020204" pitchFamily="34" charset="0"/>
                      </a:endParaRPr>
                    </a:p>
                  </a:txBody>
                  <a:tcPr marL="45720" marR="45720" marT="0" marB="0"/>
                </a:tc>
                <a:extLst>
                  <a:ext uri="{0D108BD9-81ED-4DB2-BD59-A6C34878D82A}">
                    <a16:rowId xmlns:a16="http://schemas.microsoft.com/office/drawing/2014/main" val="10006"/>
                  </a:ext>
                </a:extLst>
              </a:tr>
            </a:tbl>
          </a:graphicData>
        </a:graphic>
      </p:graphicFrame>
      <p:sp>
        <p:nvSpPr>
          <p:cNvPr id="16" name="Rectangle 1"/>
          <p:cNvSpPr>
            <a:spLocks noChangeArrowheads="1"/>
          </p:cNvSpPr>
          <p:nvPr/>
        </p:nvSpPr>
        <p:spPr bwMode="auto">
          <a:xfrm>
            <a:off x="341558" y="221110"/>
            <a:ext cx="8524449"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algn="ctr" defTabSz="609630" rtl="1" eaLnBrk="0" fontAlgn="base" hangingPunct="0">
              <a:spcBef>
                <a:spcPct val="0"/>
              </a:spcBef>
              <a:spcAft>
                <a:spcPct val="0"/>
              </a:spcAft>
            </a:pPr>
            <a:r>
              <a:rPr lang="ar-SA" altLang="fr-FR" sz="3600" dirty="0">
                <a:latin typeface="Simplified Arabic" panose="02020603050405020304" pitchFamily="18" charset="-78"/>
                <a:ea typeface="Times New Roman" panose="02020603050405020304" pitchFamily="18" charset="0"/>
                <a:cs typeface="Simplified Arabic" panose="02020603050405020304" pitchFamily="18" charset="-78"/>
              </a:rPr>
              <a:t>بطاقة قراءة لكتاب </a:t>
            </a:r>
            <a:r>
              <a:rPr lang="ar-DZ" altLang="fr-FR" sz="3600" dirty="0" smtClean="0">
                <a:latin typeface="Simplified Arabic" panose="02020603050405020304" pitchFamily="18" charset="-78"/>
                <a:ea typeface="Times New Roman" panose="02020603050405020304" pitchFamily="18" charset="0"/>
                <a:cs typeface="Simplified Arabic" panose="02020603050405020304" pitchFamily="18" charset="-78"/>
              </a:rPr>
              <a:t>ال</a:t>
            </a:r>
            <a:r>
              <a:rPr lang="ar-SA" altLang="fr-FR" sz="3600" dirty="0" smtClean="0">
                <a:latin typeface="Simplified Arabic" panose="02020603050405020304" pitchFamily="18" charset="-78"/>
                <a:ea typeface="Times New Roman" panose="02020603050405020304" pitchFamily="18" charset="0"/>
                <a:cs typeface="Simplified Arabic" panose="02020603050405020304" pitchFamily="18" charset="-78"/>
              </a:rPr>
              <a:t>موسوعة اللغوية </a:t>
            </a:r>
            <a:r>
              <a:rPr lang="ar-DZ" altLang="fr-FR" sz="3600" dirty="0" err="1" smtClean="0">
                <a:latin typeface="Simplified Arabic" panose="02020603050405020304" pitchFamily="18" charset="-78"/>
                <a:ea typeface="Times New Roman" panose="02020603050405020304" pitchFamily="18" charset="0"/>
                <a:cs typeface="Simplified Arabic" panose="02020603050405020304" pitchFamily="18" charset="-78"/>
              </a:rPr>
              <a:t>لكولنج</a:t>
            </a:r>
            <a:r>
              <a:rPr lang="ar-SA" altLang="fr-FR" sz="3600" dirty="0" smtClean="0">
                <a:latin typeface="Simplified Arabic" panose="02020603050405020304" pitchFamily="18" charset="-78"/>
                <a:ea typeface="Times New Roman" panose="02020603050405020304" pitchFamily="18" charset="0"/>
                <a:cs typeface="Simplified Arabic" panose="02020603050405020304" pitchFamily="18" charset="-78"/>
              </a:rPr>
              <a:t>" </a:t>
            </a:r>
            <a:r>
              <a:rPr lang="ar-DZ" altLang="fr-FR" sz="3600" dirty="0" smtClean="0">
                <a:latin typeface="Simplified Arabic" panose="02020603050405020304" pitchFamily="18" charset="-78"/>
                <a:ea typeface="Times New Roman" panose="02020603050405020304" pitchFamily="18" charset="0"/>
                <a:cs typeface="Simplified Arabic" panose="02020603050405020304" pitchFamily="18" charset="-78"/>
              </a:rPr>
              <a:t>ال</a:t>
            </a:r>
            <a:r>
              <a:rPr lang="ar-SA" altLang="fr-FR" sz="3600" dirty="0" smtClean="0">
                <a:latin typeface="Simplified Arabic" panose="02020603050405020304" pitchFamily="18" charset="-78"/>
                <a:ea typeface="Times New Roman" panose="02020603050405020304" pitchFamily="18" charset="0"/>
                <a:cs typeface="Simplified Arabic" panose="02020603050405020304" pitchFamily="18" charset="-78"/>
              </a:rPr>
              <a:t>مجلد </a:t>
            </a:r>
            <a:r>
              <a:rPr lang="ar-SA" altLang="fr-FR" sz="3600" dirty="0">
                <a:latin typeface="Simplified Arabic" panose="02020603050405020304" pitchFamily="18" charset="-78"/>
                <a:ea typeface="Times New Roman" panose="02020603050405020304" pitchFamily="18" charset="0"/>
                <a:cs typeface="Simplified Arabic" panose="02020603050405020304" pitchFamily="18" charset="-78"/>
              </a:rPr>
              <a:t>الثاني"</a:t>
            </a:r>
            <a:endParaRPr lang="fr-FR" altLang="fr-FR" sz="3600" dirty="0"/>
          </a:p>
          <a:p>
            <a:pPr algn="ctr" defTabSz="609630" eaLnBrk="0" fontAlgn="base" hangingPunct="0">
              <a:spcBef>
                <a:spcPct val="0"/>
              </a:spcBef>
              <a:spcAft>
                <a:spcPct val="0"/>
              </a:spcAft>
            </a:pPr>
            <a:endParaRPr lang="fr-FR" altLang="fr-FR"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96215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5"/>
          <p:cNvGrpSpPr/>
          <p:nvPr/>
        </p:nvGrpSpPr>
        <p:grpSpPr>
          <a:xfrm>
            <a:off x="8294597" y="4272031"/>
            <a:ext cx="3055541" cy="2531980"/>
            <a:chOff x="0" y="0"/>
            <a:chExt cx="3619627" cy="3134614"/>
          </a:xfrm>
        </p:grpSpPr>
        <p:sp>
          <p:nvSpPr>
            <p:cNvPr id="26" name="Freeform 2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7" name="Group 27"/>
          <p:cNvGrpSpPr/>
          <p:nvPr/>
        </p:nvGrpSpPr>
        <p:grpSpPr>
          <a:xfrm>
            <a:off x="8940800" y="2201272"/>
            <a:ext cx="2801010" cy="2425687"/>
            <a:chOff x="0" y="0"/>
            <a:chExt cx="3619627" cy="3134614"/>
          </a:xfrm>
        </p:grpSpPr>
        <p:sp>
          <p:nvSpPr>
            <p:cNvPr id="28" name="Freeform 2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29" name="Group 29"/>
          <p:cNvGrpSpPr/>
          <p:nvPr/>
        </p:nvGrpSpPr>
        <p:grpSpPr>
          <a:xfrm>
            <a:off x="9702800" y="0"/>
            <a:ext cx="2649141" cy="2499397"/>
            <a:chOff x="0" y="0"/>
            <a:chExt cx="3619627" cy="3134614"/>
          </a:xfrm>
        </p:grpSpPr>
        <p:sp>
          <p:nvSpPr>
            <p:cNvPr id="30" name="Freeform 3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31" name="Rectangle 30"/>
          <p:cNvSpPr/>
          <p:nvPr/>
        </p:nvSpPr>
        <p:spPr>
          <a:xfrm>
            <a:off x="-762530" y="1653882"/>
            <a:ext cx="9093199" cy="3914918"/>
          </a:xfrm>
          <a:prstGeom prst="rect">
            <a:avLst/>
          </a:prstGeom>
        </p:spPr>
        <p:txBody>
          <a:bodyPr wrap="square">
            <a:spAutoFit/>
          </a:bodyPr>
          <a:lstStyle/>
          <a:p>
            <a:pPr marL="228611" indent="-228611" algn="just" rtl="1">
              <a:lnSpc>
                <a:spcPct val="115000"/>
              </a:lnSpc>
              <a:buFont typeface="Arial" panose="020B0604020202020204" pitchFamily="34" charset="0"/>
              <a:buChar char="-"/>
            </a:pPr>
            <a:r>
              <a:rPr lang="ar-SA" sz="2400" b="1" kern="100" dirty="0">
                <a:latin typeface="Aptos"/>
                <a:ea typeface="Times New Roman" panose="02020603050405020304" pitchFamily="18" charset="0"/>
                <a:cs typeface="Simplified Arabic" panose="02020603050405020304" pitchFamily="18" charset="-78"/>
              </a:rPr>
              <a:t>اللغات التاريخية المقارنة</a:t>
            </a:r>
            <a:r>
              <a:rPr lang="ar-SA" sz="2400" kern="100" dirty="0">
                <a:latin typeface="Aptos"/>
                <a:ea typeface="Times New Roman" panose="02020603050405020304" pitchFamily="18" charset="0"/>
                <a:cs typeface="Simplified Arabic" panose="02020603050405020304" pitchFamily="18" charset="-78"/>
              </a:rPr>
              <a:t>: دراسة العلاقة بين اللغات وطورها عبر الزمن </a:t>
            </a:r>
            <a:endParaRPr lang="fr-FR" sz="2400" kern="100" dirty="0">
              <a:latin typeface="Aptos"/>
              <a:ea typeface="Times New Roman" panose="02020603050405020304" pitchFamily="18" charset="0"/>
              <a:cs typeface="Arial" panose="020B0604020202020204" pitchFamily="34" charset="0"/>
            </a:endParaRPr>
          </a:p>
          <a:p>
            <a:pPr marL="228611" indent="-228611" algn="just" rtl="1">
              <a:lnSpc>
                <a:spcPct val="115000"/>
              </a:lnSpc>
              <a:buFont typeface="Arial" panose="020B0604020202020204" pitchFamily="34" charset="0"/>
              <a:buChar char="-"/>
            </a:pPr>
            <a:r>
              <a:rPr lang="ar-SA" sz="2400" b="1" kern="100" dirty="0">
                <a:latin typeface="Aptos"/>
                <a:ea typeface="Times New Roman" panose="02020603050405020304" pitchFamily="18" charset="0"/>
                <a:cs typeface="Simplified Arabic" panose="02020603050405020304" pitchFamily="18" charset="-78"/>
              </a:rPr>
              <a:t>علم الأصوات </a:t>
            </a:r>
            <a:r>
              <a:rPr lang="ar-SA" sz="2400" b="1" kern="100" dirty="0" err="1" smtClean="0">
                <a:latin typeface="Aptos"/>
                <a:ea typeface="Times New Roman" panose="02020603050405020304" pitchFamily="18" charset="0"/>
                <a:cs typeface="Simplified Arabic" panose="02020603050405020304" pitchFamily="18" charset="-78"/>
              </a:rPr>
              <a:t>الصو</a:t>
            </a:r>
            <a:r>
              <a:rPr lang="ar-DZ" sz="2400" b="1" kern="100" dirty="0" smtClean="0">
                <a:latin typeface="Aptos"/>
                <a:ea typeface="Times New Roman" panose="02020603050405020304" pitchFamily="18" charset="0"/>
                <a:cs typeface="Simplified Arabic" panose="02020603050405020304" pitchFamily="18" charset="-78"/>
              </a:rPr>
              <a:t>ات</a:t>
            </a:r>
            <a:r>
              <a:rPr lang="ar-SA" sz="2400" b="1" kern="100" dirty="0" smtClean="0">
                <a:latin typeface="Aptos"/>
                <a:ea typeface="Times New Roman" panose="02020603050405020304" pitchFamily="18" charset="0"/>
                <a:cs typeface="Simplified Arabic" panose="02020603050405020304" pitchFamily="18" charset="-78"/>
              </a:rPr>
              <a:t>ي</a:t>
            </a:r>
            <a:r>
              <a:rPr lang="ar-SA" sz="2400" kern="100" dirty="0">
                <a:latin typeface="Aptos"/>
                <a:ea typeface="Times New Roman" panose="02020603050405020304" pitchFamily="18" charset="0"/>
                <a:cs typeface="Simplified Arabic" panose="02020603050405020304" pitchFamily="18" charset="-78"/>
              </a:rPr>
              <a:t>: دراسة الإنتاج الفسيولوجي الأصوات اللغوية.</a:t>
            </a:r>
            <a:endParaRPr lang="fr-FR" sz="2400" kern="100" dirty="0">
              <a:latin typeface="Aptos"/>
              <a:ea typeface="Times New Roman" panose="02020603050405020304" pitchFamily="18" charset="0"/>
              <a:cs typeface="Arial" panose="020B0604020202020204" pitchFamily="34" charset="0"/>
            </a:endParaRPr>
          </a:p>
          <a:p>
            <a:pPr marL="228611" indent="-228611" algn="just" rtl="1">
              <a:lnSpc>
                <a:spcPct val="115000"/>
              </a:lnSpc>
              <a:buFont typeface="Arial" panose="020B0604020202020204" pitchFamily="34" charset="0"/>
              <a:buChar char="-"/>
            </a:pPr>
            <a:r>
              <a:rPr lang="ar-SA" sz="2400" b="1" kern="100" dirty="0">
                <a:latin typeface="Aptos"/>
                <a:ea typeface="Times New Roman" panose="02020603050405020304" pitchFamily="18" charset="0"/>
                <a:cs typeface="Simplified Arabic" panose="02020603050405020304" pitchFamily="18" charset="-78"/>
              </a:rPr>
              <a:t>علم الأصوات السمعي</a:t>
            </a:r>
            <a:r>
              <a:rPr lang="ar-SA" sz="2400" kern="100" dirty="0">
                <a:latin typeface="Aptos"/>
                <a:ea typeface="Times New Roman" panose="02020603050405020304" pitchFamily="18" charset="0"/>
                <a:cs typeface="Simplified Arabic" panose="02020603050405020304" pitchFamily="18" charset="-78"/>
              </a:rPr>
              <a:t>: دراسة الإدراك السمعي الأصوات اللغوية.</a:t>
            </a:r>
            <a:endParaRPr lang="fr-FR" sz="2400" kern="100" dirty="0">
              <a:latin typeface="Aptos"/>
              <a:ea typeface="Times New Roman" panose="02020603050405020304" pitchFamily="18" charset="0"/>
              <a:cs typeface="Arial" panose="020B0604020202020204" pitchFamily="34" charset="0"/>
            </a:endParaRPr>
          </a:p>
          <a:p>
            <a:pPr marL="228611" indent="-228611" algn="just" rtl="1">
              <a:lnSpc>
                <a:spcPct val="115000"/>
              </a:lnSpc>
              <a:buFont typeface="Arial" panose="020B0604020202020204" pitchFamily="34" charset="0"/>
              <a:buChar char="-"/>
            </a:pPr>
            <a:r>
              <a:rPr lang="ar-SA" sz="2400" b="1" kern="100" dirty="0">
                <a:latin typeface="Aptos"/>
                <a:ea typeface="Times New Roman" panose="02020603050405020304" pitchFamily="18" charset="0"/>
                <a:cs typeface="Simplified Arabic" panose="02020603050405020304" pitchFamily="18" charset="-78"/>
              </a:rPr>
              <a:t>علم المعاني الدلالي</a:t>
            </a:r>
            <a:r>
              <a:rPr lang="ar-SA" sz="2400" kern="100" dirty="0">
                <a:latin typeface="Aptos"/>
                <a:ea typeface="Times New Roman" panose="02020603050405020304" pitchFamily="18" charset="0"/>
                <a:cs typeface="Simplified Arabic" panose="02020603050405020304" pitchFamily="18" charset="-78"/>
              </a:rPr>
              <a:t>: المعاني الأساسية للكلمات</a:t>
            </a:r>
            <a:endParaRPr lang="fr-FR" sz="2400" kern="100" dirty="0">
              <a:latin typeface="Aptos"/>
              <a:ea typeface="Times New Roman" panose="02020603050405020304" pitchFamily="18" charset="0"/>
              <a:cs typeface="Arial" panose="020B0604020202020204" pitchFamily="34" charset="0"/>
            </a:endParaRPr>
          </a:p>
          <a:p>
            <a:pPr marL="228611" indent="-228611" algn="just" rtl="1">
              <a:lnSpc>
                <a:spcPct val="115000"/>
              </a:lnSpc>
              <a:buFont typeface="Arial" panose="020B0604020202020204" pitchFamily="34" charset="0"/>
              <a:buChar char="-"/>
            </a:pPr>
            <a:r>
              <a:rPr lang="ar-SA" sz="2400" b="1" kern="100" dirty="0">
                <a:latin typeface="Aptos"/>
                <a:ea typeface="Times New Roman" panose="02020603050405020304" pitchFamily="18" charset="0"/>
                <a:cs typeface="Simplified Arabic" panose="02020603050405020304" pitchFamily="18" charset="-78"/>
              </a:rPr>
              <a:t>علم </a:t>
            </a:r>
            <a:r>
              <a:rPr lang="ar-SA" sz="2400" b="1" kern="100" dirty="0">
                <a:latin typeface="Aptos"/>
                <a:ea typeface="Times New Roman" panose="02020603050405020304" pitchFamily="18" charset="0"/>
                <a:cs typeface="Simplified Arabic" panose="02020603050405020304" pitchFamily="18" charset="-78"/>
              </a:rPr>
              <a:t>المعاني النحوي</a:t>
            </a:r>
            <a:r>
              <a:rPr lang="ar-SA" sz="2400" kern="100" dirty="0">
                <a:latin typeface="Aptos"/>
                <a:ea typeface="Times New Roman" panose="02020603050405020304" pitchFamily="18" charset="0"/>
                <a:cs typeface="Simplified Arabic" panose="02020603050405020304" pitchFamily="18" charset="-78"/>
              </a:rPr>
              <a:t>: دراسة المعاني التي تتولد من تركيب الجمل </a:t>
            </a:r>
            <a:endParaRPr lang="fr-FR" sz="2400" kern="100" dirty="0">
              <a:latin typeface="Aptos"/>
              <a:ea typeface="Times New Roman" panose="02020603050405020304" pitchFamily="18" charset="0"/>
              <a:cs typeface="Arial" panose="020B0604020202020204" pitchFamily="34" charset="0"/>
            </a:endParaRPr>
          </a:p>
          <a:p>
            <a:pPr marL="228611" indent="-228611" algn="just" rtl="1">
              <a:lnSpc>
                <a:spcPct val="115000"/>
              </a:lnSpc>
              <a:buFont typeface="Arial" panose="020B0604020202020204" pitchFamily="34" charset="0"/>
              <a:buChar char="-"/>
            </a:pPr>
            <a:r>
              <a:rPr lang="ar-SA" sz="2400" b="1" kern="100" dirty="0">
                <a:latin typeface="Aptos"/>
                <a:ea typeface="Times New Roman" panose="02020603050405020304" pitchFamily="18" charset="0"/>
                <a:cs typeface="Simplified Arabic" panose="02020603050405020304" pitchFamily="18" charset="-78"/>
              </a:rPr>
              <a:t>علم الصرف </a:t>
            </a:r>
            <a:r>
              <a:rPr lang="ar-SA" sz="2400" b="1" kern="100" dirty="0" err="1">
                <a:latin typeface="Aptos"/>
                <a:ea typeface="Times New Roman" panose="02020603050405020304" pitchFamily="18" charset="0"/>
                <a:cs typeface="Simplified Arabic" panose="02020603050405020304" pitchFamily="18" charset="-78"/>
              </a:rPr>
              <a:t>المرفولوجي</a:t>
            </a:r>
            <a:r>
              <a:rPr lang="ar-SA" sz="2400" b="1" kern="100" dirty="0">
                <a:latin typeface="Aptos"/>
                <a:ea typeface="Times New Roman" panose="02020603050405020304" pitchFamily="18" charset="0"/>
                <a:cs typeface="Simplified Arabic" panose="02020603050405020304" pitchFamily="18" charset="-78"/>
              </a:rPr>
              <a:t>:</a:t>
            </a:r>
            <a:r>
              <a:rPr lang="ar-SA" sz="2400" kern="100" dirty="0">
                <a:latin typeface="Aptos"/>
                <a:ea typeface="Times New Roman" panose="02020603050405020304" pitchFamily="18" charset="0"/>
                <a:cs typeface="Simplified Arabic" panose="02020603050405020304" pitchFamily="18" charset="-78"/>
              </a:rPr>
              <a:t> دراسة الوحدات المعنى الأصغر من الكلمة (</a:t>
            </a:r>
            <a:r>
              <a:rPr lang="ar-SA" sz="2400" kern="100" dirty="0" err="1">
                <a:latin typeface="Aptos"/>
                <a:ea typeface="Times New Roman" panose="02020603050405020304" pitchFamily="18" charset="0"/>
                <a:cs typeface="Simplified Arabic" panose="02020603050405020304" pitchFamily="18" charset="-78"/>
              </a:rPr>
              <a:t>المورفيمات</a:t>
            </a:r>
            <a:r>
              <a:rPr lang="ar-SA" sz="2400" kern="100" dirty="0">
                <a:latin typeface="Aptos"/>
                <a:ea typeface="Times New Roman" panose="02020603050405020304" pitchFamily="18" charset="0"/>
                <a:cs typeface="Simplified Arabic" panose="02020603050405020304" pitchFamily="18" charset="-78"/>
              </a:rPr>
              <a:t>). </a:t>
            </a:r>
            <a:endParaRPr lang="fr-FR" sz="2400" kern="100" dirty="0">
              <a:latin typeface="Aptos"/>
              <a:ea typeface="Times New Roman" panose="02020603050405020304" pitchFamily="18" charset="0"/>
              <a:cs typeface="Arial" panose="020B0604020202020204" pitchFamily="34" charset="0"/>
            </a:endParaRPr>
          </a:p>
          <a:p>
            <a:pPr marL="228611" indent="-228611" algn="just" rtl="1">
              <a:lnSpc>
                <a:spcPct val="115000"/>
              </a:lnSpc>
              <a:buFont typeface="Arial" panose="020B0604020202020204" pitchFamily="34" charset="0"/>
              <a:buChar char="-"/>
            </a:pPr>
            <a:r>
              <a:rPr lang="ar-SA" sz="2400" b="1" kern="100" dirty="0">
                <a:latin typeface="Aptos"/>
                <a:ea typeface="Times New Roman" panose="02020603050405020304" pitchFamily="18" charset="0"/>
                <a:cs typeface="Simplified Arabic" panose="02020603050405020304" pitchFamily="18" charset="-78"/>
              </a:rPr>
              <a:t> علم النحو التوليدي</a:t>
            </a:r>
            <a:r>
              <a:rPr lang="ar-SA" sz="2400" kern="100" dirty="0">
                <a:latin typeface="Aptos"/>
                <a:ea typeface="Times New Roman" panose="02020603050405020304" pitchFamily="18" charset="0"/>
                <a:cs typeface="Simplified Arabic" panose="02020603050405020304" pitchFamily="18" charset="-78"/>
              </a:rPr>
              <a:t>: نظرية نحوية تركز على بناء العمل بشكل تلقائي</a:t>
            </a:r>
            <a:endParaRPr lang="fr-FR" sz="2400" kern="100" dirty="0">
              <a:latin typeface="Aptos"/>
              <a:ea typeface="Times New Roman" panose="02020603050405020304" pitchFamily="18" charset="0"/>
              <a:cs typeface="Arial" panose="020B0604020202020204" pitchFamily="34" charset="0"/>
            </a:endParaRPr>
          </a:p>
          <a:p>
            <a:pPr marL="228611" indent="-228611" algn="just" rtl="1">
              <a:lnSpc>
                <a:spcPct val="115000"/>
              </a:lnSpc>
              <a:buFont typeface="Arial" panose="020B0604020202020204" pitchFamily="34" charset="0"/>
              <a:buChar char="-"/>
            </a:pPr>
            <a:r>
              <a:rPr lang="ar-SA" sz="2400" b="1" kern="100" dirty="0" err="1">
                <a:latin typeface="Aptos"/>
                <a:ea typeface="Times New Roman" panose="02020603050405020304" pitchFamily="18" charset="0"/>
                <a:cs typeface="Simplified Arabic" panose="02020603050405020304" pitchFamily="18" charset="-78"/>
              </a:rPr>
              <a:t>السيما</a:t>
            </a:r>
            <a:r>
              <a:rPr lang="ar-SA" sz="2400" b="1" kern="100" dirty="0">
                <a:latin typeface="Aptos"/>
                <a:ea typeface="Times New Roman" panose="02020603050405020304" pitchFamily="18" charset="0"/>
                <a:cs typeface="Simplified Arabic" panose="02020603050405020304" pitchFamily="18" charset="-78"/>
              </a:rPr>
              <a:t>..... الدلالي</a:t>
            </a:r>
            <a:r>
              <a:rPr lang="ar-SA" sz="2400" kern="100" dirty="0">
                <a:latin typeface="Aptos"/>
                <a:ea typeface="Times New Roman" panose="02020603050405020304" pitchFamily="18" charset="0"/>
                <a:cs typeface="Simplified Arabic" panose="02020603050405020304" pitchFamily="18" charset="-78"/>
              </a:rPr>
              <a:t>: دراسة العلاقات بين اللغة والعالم الخارجي.</a:t>
            </a:r>
            <a:endParaRPr lang="fr-FR" sz="2400" kern="100" dirty="0">
              <a:latin typeface="Aptos"/>
              <a:ea typeface="Times New Roman" panose="02020603050405020304" pitchFamily="18" charset="0"/>
              <a:cs typeface="Arial" panose="020B0604020202020204" pitchFamily="34" charset="0"/>
            </a:endParaRPr>
          </a:p>
          <a:p>
            <a:pPr marL="228611" indent="-228611" algn="just" rtl="1">
              <a:lnSpc>
                <a:spcPct val="115000"/>
              </a:lnSpc>
              <a:spcAft>
                <a:spcPts val="533"/>
              </a:spcAft>
              <a:buFont typeface="Arial" panose="020B0604020202020204" pitchFamily="34" charset="0"/>
              <a:buChar char="-"/>
            </a:pPr>
            <a:r>
              <a:rPr lang="ar-SA" sz="2400" b="1" kern="100" dirty="0">
                <a:latin typeface="Aptos"/>
                <a:ea typeface="Times New Roman" panose="02020603050405020304" pitchFamily="18" charset="0"/>
                <a:cs typeface="Simplified Arabic" panose="02020603050405020304" pitchFamily="18" charset="-78"/>
              </a:rPr>
              <a:t>البراغماتية السلوكية</a:t>
            </a:r>
            <a:r>
              <a:rPr lang="ar-SA" sz="2400" kern="100" dirty="0">
                <a:latin typeface="Aptos"/>
                <a:ea typeface="Times New Roman" panose="02020603050405020304" pitchFamily="18" charset="0"/>
                <a:cs typeface="Simplified Arabic" panose="02020603050405020304" pitchFamily="18" charset="-78"/>
              </a:rPr>
              <a:t>: دراسة اللغة كفعل اجتماعي. </a:t>
            </a:r>
            <a:endParaRPr lang="fr-FR" sz="2400" kern="100" dirty="0">
              <a:latin typeface="Aptos"/>
              <a:ea typeface="Times New Roman" panose="02020603050405020304" pitchFamily="18" charset="0"/>
              <a:cs typeface="Arial" panose="020B0604020202020204" pitchFamily="34" charset="0"/>
            </a:endParaRPr>
          </a:p>
        </p:txBody>
      </p:sp>
      <p:sp>
        <p:nvSpPr>
          <p:cNvPr id="32" name="Rectangle 31"/>
          <p:cNvSpPr/>
          <p:nvPr/>
        </p:nvSpPr>
        <p:spPr>
          <a:xfrm>
            <a:off x="1440285" y="431800"/>
            <a:ext cx="6359434" cy="729430"/>
          </a:xfrm>
          <a:prstGeom prst="rect">
            <a:avLst/>
          </a:prstGeom>
        </p:spPr>
        <p:txBody>
          <a:bodyPr wrap="none">
            <a:spAutoFit/>
          </a:bodyPr>
          <a:lstStyle/>
          <a:p>
            <a:pPr algn="just" rtl="1">
              <a:lnSpc>
                <a:spcPct val="115000"/>
              </a:lnSpc>
              <a:spcAft>
                <a:spcPts val="533"/>
              </a:spcAft>
            </a:pPr>
            <a:r>
              <a:rPr lang="ar-SA" sz="3600" b="1" kern="100" dirty="0">
                <a:latin typeface="Aptos"/>
                <a:ea typeface="Times New Roman" panose="02020603050405020304" pitchFamily="18" charset="0"/>
                <a:cs typeface="Simplified Arabic" panose="02020603050405020304" pitchFamily="18" charset="-78"/>
              </a:rPr>
              <a:t>المصطلحات والمفاهيم </a:t>
            </a:r>
            <a:r>
              <a:rPr lang="ar-SA" sz="3600" b="1" kern="100" dirty="0" smtClean="0">
                <a:latin typeface="Aptos"/>
                <a:ea typeface="Times New Roman" panose="02020603050405020304" pitchFamily="18" charset="0"/>
                <a:cs typeface="Simplified Arabic" panose="02020603050405020304" pitchFamily="18" charset="-78"/>
              </a:rPr>
              <a:t>الرئيسة </a:t>
            </a:r>
            <a:r>
              <a:rPr lang="ar-SA" sz="3600" b="1" kern="100" dirty="0">
                <a:latin typeface="Aptos"/>
                <a:ea typeface="Times New Roman" panose="02020603050405020304" pitchFamily="18" charset="0"/>
                <a:cs typeface="Simplified Arabic" panose="02020603050405020304" pitchFamily="18" charset="-78"/>
              </a:rPr>
              <a:t>في الكتاب</a:t>
            </a:r>
            <a:endParaRPr lang="fr-FR" sz="3600" kern="100" dirty="0">
              <a:latin typeface="Aptos"/>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780411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6" name="Group 6"/>
          <p:cNvGrpSpPr/>
          <p:nvPr/>
        </p:nvGrpSpPr>
        <p:grpSpPr>
          <a:xfrm>
            <a:off x="-1261102" y="3181477"/>
            <a:ext cx="4255617" cy="3685384"/>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8" name="Group 8"/>
          <p:cNvGrpSpPr/>
          <p:nvPr/>
        </p:nvGrpSpPr>
        <p:grpSpPr>
          <a:xfrm>
            <a:off x="823917" y="2305504"/>
            <a:ext cx="2023020" cy="1751945"/>
            <a:chOff x="0" y="0"/>
            <a:chExt cx="3619627" cy="3134614"/>
          </a:xfrm>
        </p:grpSpPr>
        <p:sp>
          <p:nvSpPr>
            <p:cNvPr id="9" name="Freeform 9"/>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4F4F4"/>
            </a:solidFill>
          </p:spPr>
        </p:sp>
      </p:grpSp>
      <p:grpSp>
        <p:nvGrpSpPr>
          <p:cNvPr id="10" name="Group 10"/>
          <p:cNvGrpSpPr/>
          <p:nvPr/>
        </p:nvGrpSpPr>
        <p:grpSpPr>
          <a:xfrm>
            <a:off x="-812800" y="0"/>
            <a:ext cx="3273433" cy="2582635"/>
            <a:chOff x="0" y="0"/>
            <a:chExt cx="3619627" cy="3134614"/>
          </a:xfrm>
        </p:grpSpPr>
        <p:sp>
          <p:nvSpPr>
            <p:cNvPr id="11" name="Freeform 11"/>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12" name="Rectangle 11"/>
          <p:cNvSpPr/>
          <p:nvPr/>
        </p:nvSpPr>
        <p:spPr>
          <a:xfrm>
            <a:off x="9061302" y="665397"/>
            <a:ext cx="2438400" cy="1666354"/>
          </a:xfrm>
          <a:prstGeom prst="rect">
            <a:avLst/>
          </a:prstGeom>
        </p:spPr>
        <p:txBody>
          <a:bodyPr wrap="square">
            <a:spAutoFit/>
          </a:bodyPr>
          <a:lstStyle/>
          <a:p>
            <a:pPr algn="just" defTabSz="609630" rtl="1">
              <a:lnSpc>
                <a:spcPct val="115000"/>
              </a:lnSpc>
              <a:spcAft>
                <a:spcPts val="533"/>
              </a:spcAft>
            </a:pPr>
            <a:r>
              <a:rPr lang="ar-SA" sz="2133" b="1" kern="100" dirty="0">
                <a:solidFill>
                  <a:prstClr val="white"/>
                </a:solidFill>
                <a:latin typeface="Aptos"/>
                <a:ea typeface="Times New Roman" panose="02020603050405020304" pitchFamily="18" charset="0"/>
                <a:cs typeface="Simplified Arabic" panose="02020603050405020304" pitchFamily="18" charset="-78"/>
              </a:rPr>
              <a:t>اللغويات </a:t>
            </a:r>
            <a:r>
              <a:rPr lang="ar-SA" sz="2133" b="1" kern="100" dirty="0">
                <a:solidFill>
                  <a:prstClr val="white"/>
                </a:solidFill>
                <a:latin typeface="Aptos"/>
                <a:ea typeface="Times New Roman" panose="02020603050405020304" pitchFamily="18" charset="0"/>
                <a:cs typeface="Simplified Arabic" panose="02020603050405020304" pitchFamily="18" charset="-78"/>
              </a:rPr>
              <a:t>التاريخية: </a:t>
            </a:r>
            <a:endParaRPr lang="fr-FR" sz="2133" kern="100" dirty="0">
              <a:solidFill>
                <a:prstClr val="white"/>
              </a:solidFill>
              <a:latin typeface="Aptos"/>
              <a:ea typeface="Times New Roman" panose="02020603050405020304" pitchFamily="18" charset="0"/>
              <a:cs typeface="Arial" panose="020B0604020202020204" pitchFamily="34" charset="0"/>
            </a:endParaRPr>
          </a:p>
          <a:p>
            <a:pPr marL="228611" indent="-228611" algn="just" defTabSz="609630" rtl="1">
              <a:lnSpc>
                <a:spcPct val="115000"/>
              </a:lnSpc>
              <a:buFont typeface="Arial" panose="020B0604020202020204" pitchFamily="34" charset="0"/>
              <a:buChar char="-"/>
            </a:pPr>
            <a:r>
              <a:rPr lang="ar-SA" sz="2133" kern="100" dirty="0">
                <a:solidFill>
                  <a:prstClr val="white"/>
                </a:solidFill>
                <a:latin typeface="Aptos"/>
                <a:ea typeface="Times New Roman" panose="02020603050405020304" pitchFamily="18" charset="0"/>
                <a:cs typeface="Simplified Arabic" panose="02020603050405020304" pitchFamily="18" charset="-78"/>
              </a:rPr>
              <a:t> تطور اللغات</a:t>
            </a:r>
            <a:endParaRPr lang="fr-FR" sz="2133" kern="100" dirty="0">
              <a:solidFill>
                <a:prstClr val="white"/>
              </a:solidFill>
              <a:latin typeface="Aptos"/>
              <a:ea typeface="Times New Roman" panose="02020603050405020304" pitchFamily="18" charset="0"/>
              <a:cs typeface="Arial" panose="020B0604020202020204" pitchFamily="34" charset="0"/>
            </a:endParaRPr>
          </a:p>
          <a:p>
            <a:pPr marL="228611" indent="-228611" algn="just" defTabSz="609630" rtl="1">
              <a:lnSpc>
                <a:spcPct val="115000"/>
              </a:lnSpc>
              <a:buFont typeface="Arial" panose="020B0604020202020204" pitchFamily="34" charset="0"/>
              <a:buChar char="-"/>
            </a:pPr>
            <a:r>
              <a:rPr lang="ar-SA" sz="2133" kern="100" dirty="0">
                <a:solidFill>
                  <a:prstClr val="white"/>
                </a:solidFill>
                <a:latin typeface="Aptos"/>
                <a:ea typeface="Times New Roman" panose="02020603050405020304" pitchFamily="18" charset="0"/>
                <a:cs typeface="Simplified Arabic" panose="02020603050405020304" pitchFamily="18" charset="-78"/>
              </a:rPr>
              <a:t> اللغات القديمة والحديثة</a:t>
            </a:r>
            <a:endParaRPr lang="fr-FR" sz="2133" kern="100" dirty="0">
              <a:solidFill>
                <a:prstClr val="white"/>
              </a:solidFill>
              <a:latin typeface="Aptos"/>
              <a:ea typeface="Times New Roman" panose="02020603050405020304" pitchFamily="18" charset="0"/>
              <a:cs typeface="Arial" panose="020B0604020202020204" pitchFamily="34" charset="0"/>
            </a:endParaRPr>
          </a:p>
          <a:p>
            <a:pPr marL="228611" indent="-228611" algn="just" defTabSz="609630" rtl="1">
              <a:lnSpc>
                <a:spcPct val="115000"/>
              </a:lnSpc>
              <a:spcAft>
                <a:spcPts val="533"/>
              </a:spcAft>
              <a:buFont typeface="Arial" panose="020B0604020202020204" pitchFamily="34" charset="0"/>
              <a:buChar char="-"/>
            </a:pPr>
            <a:r>
              <a:rPr lang="ar-SA" sz="2133" kern="100" dirty="0">
                <a:solidFill>
                  <a:prstClr val="white"/>
                </a:solidFill>
                <a:latin typeface="Aptos"/>
                <a:ea typeface="Times New Roman" panose="02020603050405020304" pitchFamily="18" charset="0"/>
                <a:cs typeface="Simplified Arabic" panose="02020603050405020304" pitchFamily="18" charset="-78"/>
              </a:rPr>
              <a:t> العلاقات بين اللغات.</a:t>
            </a:r>
            <a:endParaRPr lang="fr-FR" sz="2133" kern="100" dirty="0">
              <a:solidFill>
                <a:prstClr val="white"/>
              </a:solidFill>
              <a:latin typeface="Aptos"/>
              <a:ea typeface="Times New Roman" panose="02020603050405020304" pitchFamily="18" charset="0"/>
              <a:cs typeface="Arial" panose="020B0604020202020204" pitchFamily="34" charset="0"/>
            </a:endParaRPr>
          </a:p>
        </p:txBody>
      </p:sp>
      <p:sp>
        <p:nvSpPr>
          <p:cNvPr id="13" name="Rectangle 12"/>
          <p:cNvSpPr/>
          <p:nvPr/>
        </p:nvSpPr>
        <p:spPr>
          <a:xfrm>
            <a:off x="5407227" y="2633773"/>
            <a:ext cx="3526928" cy="611386"/>
          </a:xfrm>
          <a:prstGeom prst="rect">
            <a:avLst/>
          </a:prstGeom>
        </p:spPr>
        <p:txBody>
          <a:bodyPr wrap="none">
            <a:spAutoFit/>
          </a:bodyPr>
          <a:lstStyle/>
          <a:p>
            <a:pPr algn="just" defTabSz="609630" rtl="1">
              <a:lnSpc>
                <a:spcPct val="115000"/>
              </a:lnSpc>
              <a:spcAft>
                <a:spcPts val="533"/>
              </a:spcAft>
            </a:pPr>
            <a:r>
              <a:rPr lang="ar-SA" sz="2933" b="1" kern="100" dirty="0">
                <a:solidFill>
                  <a:prstClr val="white"/>
                </a:solidFill>
                <a:latin typeface="Aptos"/>
                <a:ea typeface="Times New Roman" panose="02020603050405020304" pitchFamily="18" charset="0"/>
                <a:cs typeface="Simplified Arabic" panose="02020603050405020304" pitchFamily="18" charset="-78"/>
              </a:rPr>
              <a:t>محتويات ومحاور الموسوعة</a:t>
            </a:r>
            <a:endParaRPr lang="fr-FR" sz="2933" kern="100" dirty="0">
              <a:solidFill>
                <a:prstClr val="white"/>
              </a:solidFill>
              <a:latin typeface="Aptos"/>
              <a:ea typeface="Times New Roman" panose="02020603050405020304" pitchFamily="18" charset="0"/>
              <a:cs typeface="Arial" panose="020B0604020202020204" pitchFamily="34" charset="0"/>
            </a:endParaRPr>
          </a:p>
        </p:txBody>
      </p:sp>
      <p:sp>
        <p:nvSpPr>
          <p:cNvPr id="14" name="Rectangle 13"/>
          <p:cNvSpPr/>
          <p:nvPr/>
        </p:nvSpPr>
        <p:spPr>
          <a:xfrm>
            <a:off x="3505200" y="4251308"/>
            <a:ext cx="2689715" cy="1288879"/>
          </a:xfrm>
          <a:prstGeom prst="rect">
            <a:avLst/>
          </a:prstGeom>
        </p:spPr>
        <p:txBody>
          <a:bodyPr wrap="square">
            <a:spAutoFit/>
          </a:bodyPr>
          <a:lstStyle/>
          <a:p>
            <a:pPr algn="just" defTabSz="609630" rtl="1">
              <a:lnSpc>
                <a:spcPct val="115000"/>
              </a:lnSpc>
              <a:spcAft>
                <a:spcPts val="533"/>
              </a:spcAft>
            </a:pPr>
            <a:r>
              <a:rPr lang="ar-SA" sz="2133" b="1" kern="100" dirty="0">
                <a:solidFill>
                  <a:prstClr val="white"/>
                </a:solidFill>
                <a:latin typeface="Aptos"/>
                <a:ea typeface="Times New Roman" panose="02020603050405020304" pitchFamily="18" charset="0"/>
                <a:cs typeface="Simplified Arabic" panose="02020603050405020304" pitchFamily="18" charset="-78"/>
              </a:rPr>
              <a:t> اللغويات الحاسوبية: </a:t>
            </a:r>
            <a:endParaRPr lang="fr-FR" sz="2133" kern="100" dirty="0">
              <a:solidFill>
                <a:prstClr val="white"/>
              </a:solidFill>
              <a:latin typeface="Aptos"/>
              <a:ea typeface="Times New Roman" panose="02020603050405020304" pitchFamily="18" charset="0"/>
              <a:cs typeface="Arial" panose="020B0604020202020204" pitchFamily="34" charset="0"/>
            </a:endParaRPr>
          </a:p>
          <a:p>
            <a:pPr marL="228611" indent="-228611" algn="just" defTabSz="609630" rtl="1">
              <a:lnSpc>
                <a:spcPct val="115000"/>
              </a:lnSpc>
              <a:buFont typeface="Arial" panose="020B0604020202020204" pitchFamily="34" charset="0"/>
              <a:buChar char="-"/>
            </a:pPr>
            <a:r>
              <a:rPr lang="ar-SA" sz="2133" kern="100" dirty="0">
                <a:solidFill>
                  <a:prstClr val="white"/>
                </a:solidFill>
                <a:latin typeface="Aptos"/>
                <a:ea typeface="Times New Roman" panose="02020603050405020304" pitchFamily="18" charset="0"/>
                <a:cs typeface="Simplified Arabic" panose="02020603050405020304" pitchFamily="18" charset="-78"/>
              </a:rPr>
              <a:t> </a:t>
            </a:r>
            <a:r>
              <a:rPr lang="ar-SA" sz="2133" kern="100" dirty="0">
                <a:solidFill>
                  <a:prstClr val="white"/>
                </a:solidFill>
                <a:latin typeface="Aptos"/>
                <a:ea typeface="Times New Roman" panose="02020603050405020304" pitchFamily="18" charset="0"/>
                <a:cs typeface="Simplified Arabic" panose="02020603050405020304" pitchFamily="18" charset="-78"/>
              </a:rPr>
              <a:t>معالجة اللغة الطبيعية</a:t>
            </a:r>
            <a:endParaRPr lang="fr-FR" sz="2133" kern="100" dirty="0">
              <a:solidFill>
                <a:prstClr val="white"/>
              </a:solidFill>
              <a:latin typeface="Aptos"/>
              <a:ea typeface="Times New Roman" panose="02020603050405020304" pitchFamily="18" charset="0"/>
              <a:cs typeface="Arial" panose="020B0604020202020204" pitchFamily="34" charset="0"/>
            </a:endParaRPr>
          </a:p>
          <a:p>
            <a:pPr marL="228611" indent="-228611" algn="just" defTabSz="609630" rtl="1">
              <a:lnSpc>
                <a:spcPct val="115000"/>
              </a:lnSpc>
              <a:spcAft>
                <a:spcPts val="533"/>
              </a:spcAft>
              <a:buFont typeface="Arial" panose="020B0604020202020204" pitchFamily="34" charset="0"/>
              <a:buChar char="-"/>
            </a:pPr>
            <a:r>
              <a:rPr lang="ar-SA" sz="2133" kern="100" dirty="0">
                <a:solidFill>
                  <a:prstClr val="white"/>
                </a:solidFill>
                <a:latin typeface="Aptos"/>
                <a:ea typeface="Times New Roman" panose="02020603050405020304" pitchFamily="18" charset="0"/>
                <a:cs typeface="Simplified Arabic" panose="02020603050405020304" pitchFamily="18" charset="-78"/>
              </a:rPr>
              <a:t>الترجمة المالية".</a:t>
            </a:r>
            <a:endParaRPr lang="fr-FR" sz="2133" kern="100" dirty="0">
              <a:solidFill>
                <a:prstClr val="white"/>
              </a:solidFill>
              <a:latin typeface="Aptos"/>
              <a:ea typeface="Times New Roman" panose="02020603050405020304" pitchFamily="18" charset="0"/>
              <a:cs typeface="Arial" panose="020B0604020202020204" pitchFamily="34" charset="0"/>
            </a:endParaRPr>
          </a:p>
        </p:txBody>
      </p:sp>
      <p:sp>
        <p:nvSpPr>
          <p:cNvPr id="15" name="Rectangle 14"/>
          <p:cNvSpPr/>
          <p:nvPr/>
        </p:nvSpPr>
        <p:spPr>
          <a:xfrm>
            <a:off x="8788400" y="4364274"/>
            <a:ext cx="2692400" cy="1288879"/>
          </a:xfrm>
          <a:prstGeom prst="rect">
            <a:avLst/>
          </a:prstGeom>
        </p:spPr>
        <p:txBody>
          <a:bodyPr wrap="square">
            <a:spAutoFit/>
          </a:bodyPr>
          <a:lstStyle/>
          <a:p>
            <a:pPr algn="just" defTabSz="609630" rtl="1">
              <a:lnSpc>
                <a:spcPct val="115000"/>
              </a:lnSpc>
              <a:spcAft>
                <a:spcPts val="533"/>
              </a:spcAft>
            </a:pPr>
            <a:r>
              <a:rPr lang="ar-SA" sz="2133" b="1" kern="100" dirty="0">
                <a:solidFill>
                  <a:prstClr val="white"/>
                </a:solidFill>
                <a:latin typeface="Aptos"/>
                <a:ea typeface="Times New Roman" panose="02020603050405020304" pitchFamily="18" charset="0"/>
                <a:cs typeface="Simplified Arabic" panose="02020603050405020304" pitchFamily="18" charset="-78"/>
              </a:rPr>
              <a:t>اللغويات الإجتماعية: </a:t>
            </a:r>
            <a:endParaRPr lang="fr-FR" sz="2133" kern="100" dirty="0">
              <a:solidFill>
                <a:prstClr val="white"/>
              </a:solidFill>
              <a:latin typeface="Aptos"/>
              <a:ea typeface="Times New Roman" panose="02020603050405020304" pitchFamily="18" charset="0"/>
              <a:cs typeface="Arial" panose="020B0604020202020204" pitchFamily="34" charset="0"/>
            </a:endParaRPr>
          </a:p>
          <a:p>
            <a:pPr marL="228611" indent="-228611" algn="just" defTabSz="609630" rtl="1">
              <a:lnSpc>
                <a:spcPct val="115000"/>
              </a:lnSpc>
              <a:buFont typeface="Arial" panose="020B0604020202020204" pitchFamily="34" charset="0"/>
              <a:buChar char="-"/>
            </a:pPr>
            <a:r>
              <a:rPr lang="ar-SA" sz="2133" kern="100" dirty="0">
                <a:solidFill>
                  <a:prstClr val="white"/>
                </a:solidFill>
                <a:latin typeface="Aptos"/>
                <a:ea typeface="Times New Roman" panose="02020603050405020304" pitchFamily="18" charset="0"/>
                <a:cs typeface="Simplified Arabic" panose="02020603050405020304" pitchFamily="18" charset="-78"/>
              </a:rPr>
              <a:t> اللهجات العامية </a:t>
            </a:r>
            <a:endParaRPr lang="fr-FR" sz="2133" kern="100" dirty="0">
              <a:solidFill>
                <a:prstClr val="white"/>
              </a:solidFill>
              <a:latin typeface="Aptos"/>
              <a:ea typeface="Times New Roman" panose="02020603050405020304" pitchFamily="18" charset="0"/>
              <a:cs typeface="Arial" panose="020B0604020202020204" pitchFamily="34" charset="0"/>
            </a:endParaRPr>
          </a:p>
          <a:p>
            <a:pPr marL="228611" indent="-228611" algn="just" defTabSz="609630" rtl="1">
              <a:lnSpc>
                <a:spcPct val="115000"/>
              </a:lnSpc>
              <a:spcAft>
                <a:spcPts val="533"/>
              </a:spcAft>
              <a:buFont typeface="Arial" panose="020B0604020202020204" pitchFamily="34" charset="0"/>
              <a:buChar char="-"/>
            </a:pPr>
            <a:r>
              <a:rPr lang="ar-SA" sz="2133" kern="100" dirty="0">
                <a:solidFill>
                  <a:prstClr val="white"/>
                </a:solidFill>
                <a:latin typeface="Aptos"/>
                <a:ea typeface="Times New Roman" panose="02020603050405020304" pitchFamily="18" charset="0"/>
                <a:cs typeface="Simplified Arabic" panose="02020603050405020304" pitchFamily="18" charset="-78"/>
              </a:rPr>
              <a:t> اللغة والجنس.</a:t>
            </a:r>
            <a:endParaRPr lang="fr-FR" sz="2133" kern="100" dirty="0">
              <a:solidFill>
                <a:prstClr val="white"/>
              </a:solidFill>
              <a:latin typeface="Aptos"/>
              <a:ea typeface="Times New Roman" panose="02020603050405020304" pitchFamily="18" charset="0"/>
              <a:cs typeface="Arial" panose="020B0604020202020204" pitchFamily="34" charset="0"/>
            </a:endParaRPr>
          </a:p>
        </p:txBody>
      </p:sp>
      <p:sp>
        <p:nvSpPr>
          <p:cNvPr id="16" name="Rectangle 15"/>
          <p:cNvSpPr/>
          <p:nvPr/>
        </p:nvSpPr>
        <p:spPr>
          <a:xfrm>
            <a:off x="2820576" y="566485"/>
            <a:ext cx="2919681" cy="1288879"/>
          </a:xfrm>
          <a:prstGeom prst="rect">
            <a:avLst/>
          </a:prstGeom>
        </p:spPr>
        <p:txBody>
          <a:bodyPr wrap="square">
            <a:spAutoFit/>
          </a:bodyPr>
          <a:lstStyle/>
          <a:p>
            <a:pPr algn="just" defTabSz="609630" rtl="1">
              <a:lnSpc>
                <a:spcPct val="115000"/>
              </a:lnSpc>
              <a:spcAft>
                <a:spcPts val="533"/>
              </a:spcAft>
            </a:pPr>
            <a:r>
              <a:rPr lang="ar-SA" sz="2133" b="1" kern="100" dirty="0">
                <a:solidFill>
                  <a:prstClr val="white"/>
                </a:solidFill>
                <a:latin typeface="Aptos"/>
                <a:ea typeface="Times New Roman" panose="02020603050405020304" pitchFamily="18" charset="0"/>
                <a:cs typeface="Simplified Arabic" panose="02020603050405020304" pitchFamily="18" charset="-78"/>
              </a:rPr>
              <a:t>اللغويات النفسية</a:t>
            </a:r>
            <a:r>
              <a:rPr lang="ar-SA" sz="2133" kern="100" dirty="0">
                <a:solidFill>
                  <a:prstClr val="white"/>
                </a:solidFill>
                <a:latin typeface="Aptos"/>
                <a:ea typeface="Times New Roman" panose="02020603050405020304" pitchFamily="18" charset="0"/>
                <a:cs typeface="Simplified Arabic" panose="02020603050405020304" pitchFamily="18" charset="-78"/>
              </a:rPr>
              <a:t>:</a:t>
            </a:r>
            <a:endParaRPr lang="fr-FR" sz="2133" kern="100" dirty="0">
              <a:solidFill>
                <a:prstClr val="white"/>
              </a:solidFill>
              <a:latin typeface="Aptos"/>
              <a:ea typeface="Times New Roman" panose="02020603050405020304" pitchFamily="18" charset="0"/>
              <a:cs typeface="Arial" panose="020B0604020202020204" pitchFamily="34" charset="0"/>
            </a:endParaRPr>
          </a:p>
          <a:p>
            <a:pPr marL="228611" indent="-228611" algn="just" defTabSz="609630" rtl="1">
              <a:lnSpc>
                <a:spcPct val="115000"/>
              </a:lnSpc>
              <a:buFont typeface="Arial" panose="020B0604020202020204" pitchFamily="34" charset="0"/>
              <a:buChar char="-"/>
            </a:pPr>
            <a:r>
              <a:rPr lang="ar-SA" sz="2133" kern="100" dirty="0">
                <a:solidFill>
                  <a:prstClr val="white"/>
                </a:solidFill>
                <a:latin typeface="Aptos"/>
                <a:ea typeface="Times New Roman" panose="02020603050405020304" pitchFamily="18" charset="0"/>
                <a:cs typeface="Simplified Arabic" panose="02020603050405020304" pitchFamily="18" charset="-78"/>
              </a:rPr>
              <a:t> العلاقة بين اللغة والعقل.</a:t>
            </a:r>
            <a:endParaRPr lang="fr-FR" sz="2133" kern="100" dirty="0">
              <a:solidFill>
                <a:prstClr val="white"/>
              </a:solidFill>
              <a:latin typeface="Aptos"/>
              <a:ea typeface="Times New Roman" panose="02020603050405020304" pitchFamily="18" charset="0"/>
              <a:cs typeface="Arial" panose="020B0604020202020204" pitchFamily="34" charset="0"/>
            </a:endParaRPr>
          </a:p>
          <a:p>
            <a:pPr marL="228611" indent="-228611" algn="just" defTabSz="609630" rtl="1">
              <a:lnSpc>
                <a:spcPct val="115000"/>
              </a:lnSpc>
              <a:spcAft>
                <a:spcPts val="533"/>
              </a:spcAft>
              <a:buFont typeface="Arial" panose="020B0604020202020204" pitchFamily="34" charset="0"/>
              <a:buChar char="-"/>
            </a:pPr>
            <a:r>
              <a:rPr lang="en-US" sz="2133" kern="100" dirty="0">
                <a:solidFill>
                  <a:prstClr val="white"/>
                </a:solidFill>
                <a:latin typeface="Simplified Arabic" panose="02020603050405020304" pitchFamily="18" charset="-78"/>
                <a:ea typeface="Times New Roman" panose="02020603050405020304" pitchFamily="18" charset="0"/>
                <a:cs typeface="Arial" panose="020B0604020202020204" pitchFamily="34" charset="0"/>
              </a:rPr>
              <a:t> </a:t>
            </a:r>
            <a:r>
              <a:rPr lang="ar-SA" sz="2133" kern="100" dirty="0">
                <a:solidFill>
                  <a:prstClr val="white"/>
                </a:solidFill>
                <a:latin typeface="Aptos"/>
                <a:ea typeface="Times New Roman" panose="02020603050405020304" pitchFamily="18" charset="0"/>
                <a:cs typeface="Simplified Arabic" panose="02020603050405020304" pitchFamily="18" charset="-78"/>
              </a:rPr>
              <a:t>اضطرابات اللغة </a:t>
            </a:r>
            <a:endParaRPr lang="fr-FR" sz="2133" kern="100" dirty="0">
              <a:solidFill>
                <a:prstClr val="white"/>
              </a:solidFill>
              <a:latin typeface="Aptos"/>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1592749"/>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798490"/>
            <a:ext cx="9601200" cy="1373210"/>
          </a:xfrm>
        </p:spPr>
        <p:txBody>
          <a:bodyPr>
            <a:normAutofit/>
          </a:bodyPr>
          <a:lstStyle/>
          <a:p>
            <a:pPr algn="ctr"/>
            <a:r>
              <a:rPr lang="ar-DZ" sz="3200" b="1" i="1" dirty="0" smtClean="0"/>
              <a:t> </a:t>
            </a:r>
            <a:endParaRPr lang="fr-FR" sz="3200" b="1" i="1" dirty="0"/>
          </a:p>
        </p:txBody>
      </p:sp>
      <p:sp>
        <p:nvSpPr>
          <p:cNvPr id="3" name="Espace réservé du contenu 2"/>
          <p:cNvSpPr>
            <a:spLocks noGrp="1"/>
          </p:cNvSpPr>
          <p:nvPr>
            <p:ph idx="1"/>
          </p:nvPr>
        </p:nvSpPr>
        <p:spPr>
          <a:xfrm>
            <a:off x="1371600" y="1249251"/>
            <a:ext cx="10631510" cy="5428640"/>
          </a:xfrm>
        </p:spPr>
        <p:txBody>
          <a:bodyPr>
            <a:normAutofit lnSpcReduction="10000"/>
          </a:bodyPr>
          <a:lstStyle/>
          <a:p>
            <a:pPr marL="0" indent="0" algn="r">
              <a:buNone/>
            </a:pPr>
            <a:r>
              <a:rPr lang="ar-DZ" dirty="0" smtClean="0"/>
              <a:t>      علم النفس اللغوي هو ذلك الفرع من علم النفس الذي يهتم بدراسة العلاقة بين اللغة و العقل البشري. فهو يسعى لفهم كيفية اكتساب الانسان للغة، وكيف يستخدمها في التفكير والتواصل، وكيف تتأثر اللغة بالعمليات العقلية والمعرفية. يعتبر هذا العلم من العلوم المتشعبة التي تتقاطع مع العديد من التخصصات الأخرى مثل اللسانيات، وعلم الاعصاب، وعلم النفس المعرفي.</a:t>
            </a:r>
          </a:p>
          <a:p>
            <a:pPr marL="0" indent="0" algn="r">
              <a:buNone/>
            </a:pPr>
            <a:r>
              <a:rPr lang="ar-DZ" dirty="0" smtClean="0"/>
              <a:t>وعلى الرغم من أهمية علم النفس اللغوي ودوره المحوري في فهم طبيعة الانسان، الا انه لايزال هناك العديد من الأسئلة التي لم تجد إجابات شافية عليها. وقد جاء هذا العرض بهدف معرفة اهم مفاهيم علم النفس اللغوي واللسانيات التطبيقية. ومن الأسباب التي دفعتنا لاختيار هذا العرض حب التطلع والاستكشاف لاكتساب معارف جديدة. وقد جاء عنوان عرضنا كما يلي: مفاهيم علم النفس اللغوي واللسانيات التطبيقية حسب موسوعة – </a:t>
            </a:r>
            <a:r>
              <a:rPr lang="ar-DZ" dirty="0" err="1" smtClean="0"/>
              <a:t>كولينج</a:t>
            </a:r>
            <a:r>
              <a:rPr lang="ar-DZ" dirty="0" smtClean="0"/>
              <a:t> - من هنا نطرح الاشكال التالي: ما مفهوم علم النفس اللغوي واللسانيات التطبيقية؟  وماهي العلاقة التي تربط بين اللغة والعقل وبين اللغة والدماغ ؟ وماهي اهم الاضطرابات أي الامراض التي تمس اللغة والكلام وكيف يتم علاجها؟ وكيف تؤثر اللغة في السلوك الإنساني؟</a:t>
            </a:r>
          </a:p>
          <a:p>
            <a:pPr marL="0" indent="0" algn="r">
              <a:buNone/>
            </a:pPr>
            <a:r>
              <a:rPr lang="ar-DZ" dirty="0" smtClean="0"/>
              <a:t>وللإجابة على هذا الاشكال اعتمدنا على خطة </a:t>
            </a:r>
            <a:r>
              <a:rPr lang="ar-DZ" dirty="0" smtClean="0"/>
              <a:t>تبدأ </a:t>
            </a:r>
            <a:r>
              <a:rPr lang="ar-DZ" dirty="0" smtClean="0"/>
              <a:t>بمقدمة وتنتهي بخاتمة بالإضافة الى  خمس عناصر مرتبة كالاتي:</a:t>
            </a:r>
          </a:p>
          <a:p>
            <a:pPr marL="0" indent="0" algn="r">
              <a:buNone/>
            </a:pPr>
            <a:r>
              <a:rPr lang="ar-DZ" dirty="0" smtClean="0"/>
              <a:t>1-مفهوم علم النفس اللغوي واللسانيات التطبيقية.</a:t>
            </a:r>
          </a:p>
          <a:p>
            <a:pPr marL="0" indent="0" algn="r">
              <a:buNone/>
            </a:pPr>
            <a:r>
              <a:rPr lang="ar-DZ" dirty="0" smtClean="0"/>
              <a:t>2-العلاقة بين اللغة والعقل: اللغويات النفسية عند جين اكتسن.</a:t>
            </a:r>
          </a:p>
          <a:p>
            <a:pPr marL="0" indent="0" algn="r">
              <a:buNone/>
            </a:pPr>
            <a:r>
              <a:rPr lang="ar-DZ" dirty="0" smtClean="0"/>
              <a:t>3-العلاقة بين اللغة والدماغ: اللغويات العصبية عند روث ليسر.</a:t>
            </a:r>
          </a:p>
          <a:p>
            <a:pPr marL="0" indent="0" algn="r">
              <a:buNone/>
            </a:pPr>
            <a:r>
              <a:rPr lang="ar-DZ" dirty="0" smtClean="0"/>
              <a:t>4-الامراض اللغوية ومعالجتها عند بول فليتشر.</a:t>
            </a:r>
          </a:p>
          <a:p>
            <a:pPr marL="0" indent="0" algn="r">
              <a:buNone/>
            </a:pPr>
            <a:r>
              <a:rPr lang="ar-DZ" dirty="0" smtClean="0"/>
              <a:t>5-اللغة والسلوك: الانثروبولوجيا عند ادغر وبلوم</a:t>
            </a:r>
            <a:r>
              <a:rPr lang="ar-DZ" dirty="0" smtClean="0"/>
              <a:t>.</a:t>
            </a:r>
            <a:endParaRPr lang="ar-DZ" dirty="0" smtClean="0"/>
          </a:p>
        </p:txBody>
      </p:sp>
      <p:sp>
        <p:nvSpPr>
          <p:cNvPr id="5" name="Nuage 4"/>
          <p:cNvSpPr/>
          <p:nvPr/>
        </p:nvSpPr>
        <p:spPr>
          <a:xfrm>
            <a:off x="9144000" y="228600"/>
            <a:ext cx="1352282"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2800" b="1" i="1" u="none" strike="noStrike" kern="1200" cap="none" spc="0" normalizeH="0" baseline="0" noProof="0" dirty="0">
                <a:ln>
                  <a:noFill/>
                </a:ln>
                <a:solidFill>
                  <a:srgbClr val="4E3B30"/>
                </a:solidFill>
                <a:effectLst/>
                <a:uLnTx/>
                <a:uFillTx/>
                <a:latin typeface="Arial" panose="020B0604020202020204"/>
                <a:ea typeface="+mn-ea"/>
                <a:cs typeface="Arial" panose="020B0604020202020204" pitchFamily="34" charset="0"/>
              </a:rPr>
              <a:t>مقدمة</a:t>
            </a:r>
            <a:endParaRPr kumimoji="0" lang="fr-FR" sz="2800" b="1" i="1" u="none" strike="noStrike" kern="1200" cap="none" spc="0" normalizeH="0" baseline="0" noProof="0" dirty="0">
              <a:ln>
                <a:noFill/>
              </a:ln>
              <a:solidFill>
                <a:srgbClr val="4E3B3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10833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28056" y="1146629"/>
            <a:ext cx="10689771" cy="5558971"/>
          </a:xfrm>
        </p:spPr>
        <p:txBody>
          <a:bodyPr>
            <a:normAutofit/>
          </a:bodyPr>
          <a:lstStyle/>
          <a:p>
            <a:pPr marL="0" indent="0" algn="r">
              <a:buNone/>
            </a:pPr>
            <a:r>
              <a:rPr lang="ar-DZ" sz="1600" dirty="0"/>
              <a:t> </a:t>
            </a:r>
            <a:r>
              <a:rPr lang="ar-DZ" sz="1600" dirty="0" smtClean="0"/>
              <a:t>   علم النفس اللغوي هو فرع من فروع علم النفس، يتناول العلاقة بين اللغة والسلوك البشري، يعالج موضوعات عديدة ومهمة نذكر منها كيفية اكتساب اللغة ونظرياتها، ولغة الإشارة، بالإضافة الى امراض الكلام وغيرها من الموضوعات. فعلم النفس اللغوي علم يهتم بدراسة السلوك اللغوي للإنسان، والعمليات النفسية والعقلية والمعرفية التي تحدث أثناء استعمال </a:t>
            </a:r>
            <a:r>
              <a:rPr lang="ar-DZ" sz="1400" dirty="0" smtClean="0"/>
              <a:t>اللغة، من اجل اكتسابها.</a:t>
            </a:r>
          </a:p>
          <a:p>
            <a:pPr marL="0" indent="0" algn="r">
              <a:buNone/>
            </a:pPr>
            <a:r>
              <a:rPr lang="ar-DZ" sz="1400" dirty="0" smtClean="0"/>
              <a:t>علم النفس اللغوي هو العلم الذي يلجا اليه اللسانين الى معطيات علم النفس في تجاوز العوائق التي يتعرضون لها في ابحاثهم. تعرف افلين </a:t>
            </a:r>
            <a:r>
              <a:rPr lang="ar-DZ" sz="1400" dirty="0" err="1" smtClean="0"/>
              <a:t>ماركوسون</a:t>
            </a:r>
            <a:r>
              <a:rPr lang="ar-DZ" sz="1400" dirty="0" smtClean="0"/>
              <a:t> علم النفس اللغوي فتقول انه</a:t>
            </a:r>
            <a:r>
              <a:rPr lang="ar-DZ" sz="1400" dirty="0" smtClean="0">
                <a:sym typeface="Wingdings" panose="05000000000000000000" pitchFamily="2" charset="2"/>
              </a:rPr>
              <a:t>:(</a:t>
            </a:r>
            <a:r>
              <a:rPr lang="ar-DZ" sz="1200" b="1" i="1" dirty="0" smtClean="0">
                <a:sym typeface="Wingdings" panose="05000000000000000000" pitchFamily="2" charset="2"/>
              </a:rPr>
              <a:t>دراسة اللغة الإنسانية وفهمها وانتاجها واكتسابها</a:t>
            </a:r>
            <a:r>
              <a:rPr lang="ar-DZ" sz="1400" dirty="0" smtClean="0">
                <a:sym typeface="Wingdings" panose="05000000000000000000" pitchFamily="2" charset="2"/>
              </a:rPr>
              <a:t>)</a:t>
            </a:r>
            <a:r>
              <a:rPr lang="ar-DZ" sz="1400" dirty="0" smtClean="0"/>
              <a:t> أي انه علم يهتم بدراسة اللغة البشرية </a:t>
            </a:r>
            <a:r>
              <a:rPr lang="ar-DZ" sz="1800" dirty="0" smtClean="0"/>
              <a:t>في نطاق يمليه علم النفس. </a:t>
            </a:r>
          </a:p>
          <a:p>
            <a:pPr marL="0" indent="0" algn="r">
              <a:buNone/>
            </a:pPr>
            <a:endParaRPr lang="ar-DZ" dirty="0"/>
          </a:p>
          <a:p>
            <a:pPr marL="0" indent="0" algn="r">
              <a:buNone/>
            </a:pPr>
            <a:endParaRPr lang="ar-DZ" dirty="0"/>
          </a:p>
          <a:p>
            <a:pPr marL="0" indent="0" algn="just" rtl="1">
              <a:buNone/>
            </a:pPr>
            <a:r>
              <a:rPr lang="ar-DZ" sz="1400" dirty="0" smtClean="0"/>
              <a:t>يرى عبده الراجحي ان اللسانيات التطبيقية هي علم يمثل جسرا يربط بين عدد من العلوم وهو النقطة التي تلتقي عندها العلوم التي لها اتصال بلغة الانسان.</a:t>
            </a:r>
          </a:p>
          <a:p>
            <a:pPr marL="0" indent="0" algn="just" rtl="1">
              <a:buNone/>
            </a:pPr>
            <a:r>
              <a:rPr lang="ar-DZ" sz="1400" dirty="0" smtClean="0"/>
              <a:t>ويمكن تعريفه أيضا بانه علم يتميز بالانفتاح على مجالات متعددة، أي انها ليست تخصصا مغلقا وانما هي مجال متداخل من مجالات عدة. </a:t>
            </a:r>
          </a:p>
          <a:p>
            <a:pPr marL="0" indent="0" algn="just" rtl="1">
              <a:buNone/>
            </a:pPr>
            <a:r>
              <a:rPr lang="ar-DZ" sz="1400" dirty="0" smtClean="0"/>
              <a:t>تكمن منهاجيته في تسهيل المفاهيم والمبادئ اللسانية النظرية المجردة،  وجعلها سهلة التطبيق والاختيار لمدرس اللغة في القسم.</a:t>
            </a:r>
          </a:p>
          <a:p>
            <a:pPr marL="0" indent="0" algn="just" rtl="1">
              <a:buNone/>
            </a:pPr>
            <a:r>
              <a:rPr lang="ar-DZ" sz="1400" dirty="0"/>
              <a:t> </a:t>
            </a:r>
            <a:r>
              <a:rPr lang="ar-DZ" sz="1400" dirty="0" smtClean="0"/>
              <a:t>اللسانيات التطبيقية فرع من علم اللغة الذي يهتم بتطبيق النظريات اللغوية لحل المشكلات الواقعية المرتبطة باللغة. </a:t>
            </a:r>
          </a:p>
          <a:p>
            <a:pPr marL="0" indent="0" algn="r">
              <a:buNone/>
            </a:pPr>
            <a:endParaRPr lang="ar-DZ" dirty="0"/>
          </a:p>
          <a:p>
            <a:pPr marL="0" indent="0" algn="r">
              <a:buNone/>
            </a:pPr>
            <a:r>
              <a:rPr lang="ar-DZ" b="1" i="1" dirty="0" smtClean="0"/>
              <a:t> </a:t>
            </a:r>
            <a:endParaRPr lang="ar-DZ" b="1" i="1" dirty="0"/>
          </a:p>
          <a:p>
            <a:pPr marL="0" indent="0" algn="r">
              <a:buNone/>
            </a:pPr>
            <a:endParaRPr lang="ar-DZ" dirty="0" smtClean="0"/>
          </a:p>
          <a:p>
            <a:pPr marL="0" indent="0" algn="r">
              <a:buNone/>
            </a:pPr>
            <a:endParaRPr lang="ar-DZ" dirty="0" smtClean="0"/>
          </a:p>
        </p:txBody>
      </p:sp>
      <p:sp>
        <p:nvSpPr>
          <p:cNvPr id="4" name="Titre 3"/>
          <p:cNvSpPr>
            <a:spLocks noGrp="1"/>
          </p:cNvSpPr>
          <p:nvPr>
            <p:ph type="title"/>
          </p:nvPr>
        </p:nvSpPr>
        <p:spPr>
          <a:xfrm>
            <a:off x="9042400" y="116114"/>
            <a:ext cx="2685143" cy="8418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ar-DZ" sz="2000" b="1" i="1" dirty="0">
                <a:solidFill>
                  <a:schemeClr val="tx2"/>
                </a:solidFill>
              </a:rPr>
              <a:t>مفهوم علم النفس اللغوي </a:t>
            </a:r>
            <a:endParaRPr lang="fr-FR" sz="2000" b="1" i="1" dirty="0">
              <a:solidFill>
                <a:schemeClr val="tx2"/>
              </a:solidFill>
            </a:endParaRPr>
          </a:p>
        </p:txBody>
      </p:sp>
      <p:sp>
        <p:nvSpPr>
          <p:cNvPr id="5" name="Pensées 4"/>
          <p:cNvSpPr/>
          <p:nvPr/>
        </p:nvSpPr>
        <p:spPr>
          <a:xfrm>
            <a:off x="9202057" y="2654658"/>
            <a:ext cx="2685143" cy="79828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2000" b="1"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اللسانيات</a:t>
            </a:r>
            <a:r>
              <a:rPr kumimoji="0" lang="ar-DZ" sz="1800" b="1" i="1" u="none" strike="noStrike" kern="1200" cap="none" spc="0" normalizeH="0" baseline="0" noProof="0" dirty="0">
                <a:ln>
                  <a:noFill/>
                </a:ln>
                <a:solidFill>
                  <a:srgbClr val="4E3B30"/>
                </a:solidFill>
                <a:effectLst/>
                <a:uLnTx/>
                <a:uFillTx/>
                <a:latin typeface="Arial" panose="020B0604020202020204"/>
                <a:ea typeface="+mn-ea"/>
                <a:cs typeface="Arial" panose="020B0604020202020204" pitchFamily="34" charset="0"/>
              </a:rPr>
              <a:t> </a:t>
            </a:r>
            <a:r>
              <a:rPr kumimoji="0" lang="ar-DZ" sz="2000" b="1"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التطبيقية</a:t>
            </a:r>
          </a:p>
        </p:txBody>
      </p:sp>
      <p:sp>
        <p:nvSpPr>
          <p:cNvPr id="6" name="Bulle narrative : ronde 3">
            <a:extLst>
              <a:ext uri="{FF2B5EF4-FFF2-40B4-BE49-F238E27FC236}">
                <a16:creationId xmlns:a16="http://schemas.microsoft.com/office/drawing/2014/main" id="{3FBFA222-C53E-D8AC-0FA2-42179E8BC837}"/>
              </a:ext>
            </a:extLst>
          </p:cNvPr>
          <p:cNvSpPr/>
          <p:nvPr/>
        </p:nvSpPr>
        <p:spPr>
          <a:xfrm rot="10800000" flipV="1">
            <a:off x="1409652" y="4488658"/>
            <a:ext cx="3188474" cy="1796028"/>
          </a:xfrm>
          <a:prstGeom prst="wedgeEllipseCallout">
            <a:avLst>
              <a:gd name="adj1" fmla="val 5261"/>
              <a:gd name="adj2" fmla="val -84419"/>
            </a:avLst>
          </a:prstGeom>
          <a:gradFill flip="none" rotWithShape="1">
            <a:gsLst>
              <a:gs pos="0">
                <a:srgbClr val="D97828">
                  <a:lumMod val="67000"/>
                </a:srgbClr>
              </a:gs>
              <a:gs pos="48000">
                <a:srgbClr val="D97828">
                  <a:lumMod val="97000"/>
                  <a:lumOff val="3000"/>
                </a:srgbClr>
              </a:gs>
              <a:gs pos="100000">
                <a:srgbClr val="D97828">
                  <a:lumMod val="60000"/>
                  <a:lumOff val="40000"/>
                </a:srgbClr>
              </a:gs>
            </a:gsLst>
            <a:lin ang="16200000" scaled="1"/>
            <a:tileRect/>
          </a:gradFill>
          <a:ln>
            <a:noFill/>
          </a:ln>
          <a:effectLst/>
        </p:spPr>
        <p:txBody>
          <a:bodyPr rtlCol="0" anchor="t"/>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0" cap="none" spc="0" normalizeH="0" baseline="0" noProof="0" dirty="0">
                <a:ln>
                  <a:noFill/>
                </a:ln>
                <a:solidFill>
                  <a:prstClr val="black"/>
                </a:solidFill>
                <a:effectLst/>
                <a:uLnTx/>
                <a:uFillTx/>
                <a:latin typeface="Garamond"/>
                <a:ea typeface="+mn-ea"/>
                <a:cs typeface="Times New Roman" panose="02020603050405020304" pitchFamily="18" charset="0"/>
              </a:rPr>
              <a:t>وحسب موسوعة كولنغ  فعلم النفس اللغوي هو ذلك الفرع من علم النفس الذي يهتم بدراسة علاقة اللغة والعقل البشري ؛اذ يبحث هذا العلم  في اكتساب اللغة وفهمها وكيف تتأثر بالعوامل النفسية والعصبية</a:t>
            </a:r>
            <a:endParaRPr kumimoji="0" lang="fr-FR" sz="1400" b="0" i="0" u="none" strike="noStrike" kern="0" cap="none" spc="0" normalizeH="0" baseline="0" noProof="0" dirty="0">
              <a:ln>
                <a:noFill/>
              </a:ln>
              <a:solidFill>
                <a:prstClr val="black"/>
              </a:solidFill>
              <a:effectLst/>
              <a:uLnTx/>
              <a:uFillTx/>
              <a:latin typeface="Garamond"/>
              <a:ea typeface="+mn-ea"/>
            </a:endParaRPr>
          </a:p>
        </p:txBody>
      </p:sp>
    </p:spTree>
    <p:extLst>
      <p:ext uri="{BB962C8B-B14F-4D97-AF65-F5344CB8AC3E}">
        <p14:creationId xmlns:p14="http://schemas.microsoft.com/office/powerpoint/2010/main" val="1346940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5B490CE-0C10-8224-9641-507A8A510CCE}"/>
              </a:ext>
            </a:extLst>
          </p:cNvPr>
          <p:cNvSpPr>
            <a:spLocks noGrp="1"/>
          </p:cNvSpPr>
          <p:nvPr>
            <p:ph idx="4294967295"/>
          </p:nvPr>
        </p:nvSpPr>
        <p:spPr>
          <a:xfrm>
            <a:off x="1391350" y="763608"/>
            <a:ext cx="9821988" cy="5330784"/>
          </a:xfrm>
        </p:spPr>
        <p:txBody>
          <a:bodyPr/>
          <a:lstStyle/>
          <a:p>
            <a:pPr algn="r" rtl="1"/>
            <a:r>
              <a:rPr lang="ar-SA" b="1" u="sng" dirty="0">
                <a:solidFill>
                  <a:schemeClr val="accent6"/>
                </a:solidFill>
              </a:rPr>
              <a:t>نشأة علم النفس اللغوي:</a:t>
            </a:r>
            <a:r>
              <a:rPr lang="ar-SA" b="1" dirty="0">
                <a:solidFill>
                  <a:schemeClr val="accent6"/>
                </a:solidFill>
              </a:rPr>
              <a:t> </a:t>
            </a:r>
          </a:p>
          <a:p>
            <a:pPr marL="0" indent="0" algn="r" rtl="1">
              <a:buNone/>
            </a:pPr>
            <a:r>
              <a:rPr lang="ar-SA" dirty="0">
                <a:solidFill>
                  <a:schemeClr val="tx1"/>
                </a:solidFill>
              </a:rPr>
              <a:t>ظهر</a:t>
            </a:r>
            <a:r>
              <a:rPr lang="ar-SA" dirty="0">
                <a:solidFill>
                  <a:schemeClr val="accent6"/>
                </a:solidFill>
              </a:rPr>
              <a:t> </a:t>
            </a:r>
            <a:r>
              <a:rPr lang="ar-SA" dirty="0">
                <a:solidFill>
                  <a:schemeClr val="tx1"/>
                </a:solidFill>
              </a:rPr>
              <a:t>عام 1951 في الو.م.أ من قبل مجموعة من علماء النفس(</a:t>
            </a:r>
            <a:r>
              <a:rPr lang="ar-SA" dirty="0">
                <a:solidFill>
                  <a:schemeClr val="accent4">
                    <a:lumMod val="40000"/>
                    <a:lumOff val="60000"/>
                  </a:schemeClr>
                </a:solidFill>
              </a:rPr>
              <a:t>Miller,carol,osgood</a:t>
            </a:r>
            <a:r>
              <a:rPr lang="ar-SA" dirty="0">
                <a:solidFill>
                  <a:schemeClr val="tx1"/>
                </a:solidFill>
              </a:rPr>
              <a:t>)وعلماء لغويين(</a:t>
            </a:r>
            <a:r>
              <a:rPr lang="ar-SA" dirty="0">
                <a:solidFill>
                  <a:schemeClr val="accent4">
                    <a:lumMod val="20000"/>
                    <a:lumOff val="80000"/>
                  </a:schemeClr>
                </a:solidFill>
              </a:rPr>
              <a:t>sebook</a:t>
            </a:r>
            <a:r>
              <a:rPr lang="ar-SA" dirty="0">
                <a:solidFill>
                  <a:schemeClr val="tx1"/>
                </a:solidFill>
              </a:rPr>
              <a:t>) .</a:t>
            </a:r>
          </a:p>
          <a:p>
            <a:pPr marL="0" indent="0" algn="r" rtl="1">
              <a:buNone/>
            </a:pPr>
            <a:endParaRPr lang="ar-SA" dirty="0">
              <a:solidFill>
                <a:schemeClr val="tx1"/>
              </a:solidFill>
            </a:endParaRPr>
          </a:p>
          <a:p>
            <a:pPr marL="0" indent="0" algn="r" rtl="1">
              <a:buNone/>
            </a:pPr>
            <a:r>
              <a:rPr lang="ar-SA" dirty="0">
                <a:solidFill>
                  <a:schemeClr val="tx1"/>
                </a:solidFill>
              </a:rPr>
              <a:t>●1953ندوة من أجل مقارنة ثلاث مقاربات مختلفة بناءا على علم اللغة وعلى سيكولوجية التعلم،وعلى نظرية المعلموات والإتصالات.</a:t>
            </a:r>
          </a:p>
          <a:p>
            <a:pPr marL="0" indent="0" algn="r" rtl="1">
              <a:buNone/>
            </a:pPr>
            <a:r>
              <a:rPr lang="ar-SA" dirty="0">
                <a:solidFill>
                  <a:schemeClr val="tx1"/>
                </a:solidFill>
              </a:rPr>
              <a:t>●1954 عمل جماعي تحت عنوان </a:t>
            </a:r>
            <a:r>
              <a:rPr lang="ar-SA" dirty="0">
                <a:solidFill>
                  <a:srgbClr val="00B0F0"/>
                </a:solidFill>
              </a:rPr>
              <a:t> علم اللغة النفسي</a:t>
            </a:r>
          </a:p>
          <a:p>
            <a:pPr marL="0" indent="0" algn="r" rtl="1">
              <a:buNone/>
            </a:pPr>
            <a:endParaRPr lang="fr-FR" dirty="0">
              <a:solidFill>
                <a:schemeClr val="tx1"/>
              </a:solidFill>
            </a:endParaRPr>
          </a:p>
        </p:txBody>
      </p:sp>
      <p:sp>
        <p:nvSpPr>
          <p:cNvPr id="12" name="Organigramme : Terminateur 11">
            <a:extLst>
              <a:ext uri="{FF2B5EF4-FFF2-40B4-BE49-F238E27FC236}">
                <a16:creationId xmlns:a16="http://schemas.microsoft.com/office/drawing/2014/main" id="{C88E3238-CD96-9188-D867-ECF1F13BB556}"/>
              </a:ext>
            </a:extLst>
          </p:cNvPr>
          <p:cNvSpPr/>
          <p:nvPr/>
        </p:nvSpPr>
        <p:spPr>
          <a:xfrm rot="10800000" flipV="1">
            <a:off x="3239605" y="1969113"/>
            <a:ext cx="6125478" cy="565976"/>
          </a:xfrm>
          <a:prstGeom prst="flowChartTerminator">
            <a:avLst/>
          </a:prstGeom>
          <a:solidFill>
            <a:schemeClr val="accent3">
              <a:lumMod val="60000"/>
              <a:lumOff val="4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Garamond"/>
                <a:ea typeface="+mn-ea"/>
                <a:cs typeface="Times New Roman" panose="02020603050405020304" pitchFamily="18" charset="0"/>
              </a:rPr>
              <a:t>وقد حددوا بعناية المشاكل المختلفة التي عليها النظام الجديد</a:t>
            </a:r>
            <a:endParaRPr kumimoji="0" lang="fr-FR" sz="1800" b="0" i="0" u="none" strike="noStrike" kern="1200" cap="none" spc="0" normalizeH="0" baseline="0" noProof="0" dirty="0">
              <a:ln>
                <a:noFill/>
              </a:ln>
              <a:solidFill>
                <a:prstClr val="white"/>
              </a:solidFill>
              <a:effectLst/>
              <a:uLnTx/>
              <a:uFillTx/>
              <a:latin typeface="Garamond"/>
              <a:ea typeface="+mn-ea"/>
              <a:cs typeface="+mn-cs"/>
            </a:endParaRPr>
          </a:p>
        </p:txBody>
      </p:sp>
      <p:sp>
        <p:nvSpPr>
          <p:cNvPr id="26" name="Phylactère : pensées 25">
            <a:extLst>
              <a:ext uri="{FF2B5EF4-FFF2-40B4-BE49-F238E27FC236}">
                <a16:creationId xmlns:a16="http://schemas.microsoft.com/office/drawing/2014/main" id="{C37CDBD1-DDD8-8AF6-883F-A29FE0373EDD}"/>
              </a:ext>
            </a:extLst>
          </p:cNvPr>
          <p:cNvSpPr/>
          <p:nvPr/>
        </p:nvSpPr>
        <p:spPr>
          <a:xfrm rot="10800000" flipV="1">
            <a:off x="1712828" y="3514943"/>
            <a:ext cx="3711473" cy="1169949"/>
          </a:xfrm>
          <a:prstGeom prst="cloudCallout">
            <a:avLst>
              <a:gd name="adj1" fmla="val -69092"/>
              <a:gd name="adj2" fmla="val -13715"/>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Garamond"/>
                <a:ea typeface="+mn-ea"/>
                <a:cs typeface="Times New Roman" panose="02020603050405020304" pitchFamily="18" charset="0"/>
              </a:rPr>
              <a:t>وتطور ليصبح العلم الذي يدرس شروط الإنتاج وفهم اللغة </a:t>
            </a:r>
            <a:endParaRPr kumimoji="0" lang="fr-FR" sz="1800" b="0" i="0" u="none" strike="noStrike" kern="1200" cap="none" spc="0" normalizeH="0" baseline="0" noProof="0" dirty="0">
              <a:ln>
                <a:noFill/>
              </a:ln>
              <a:solidFill>
                <a:prstClr val="white"/>
              </a:solidFill>
              <a:effectLst/>
              <a:uLnTx/>
              <a:uFillTx/>
              <a:latin typeface="Garamond"/>
              <a:ea typeface="+mn-ea"/>
              <a:cs typeface="+mn-cs"/>
            </a:endParaRPr>
          </a:p>
        </p:txBody>
      </p:sp>
      <p:sp>
        <p:nvSpPr>
          <p:cNvPr id="27" name="Phylactère : pensées 26">
            <a:extLst>
              <a:ext uri="{FF2B5EF4-FFF2-40B4-BE49-F238E27FC236}">
                <a16:creationId xmlns:a16="http://schemas.microsoft.com/office/drawing/2014/main" id="{62702CBF-8097-6365-0849-37183F72E35D}"/>
              </a:ext>
            </a:extLst>
          </p:cNvPr>
          <p:cNvSpPr/>
          <p:nvPr/>
        </p:nvSpPr>
        <p:spPr>
          <a:xfrm>
            <a:off x="4992487" y="4652150"/>
            <a:ext cx="4448282" cy="1474985"/>
          </a:xfrm>
          <a:prstGeom prst="cloudCallout">
            <a:avLst>
              <a:gd name="adj1" fmla="val -62558"/>
              <a:gd name="adj2" fmla="val -47570"/>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Garamond"/>
                <a:ea typeface="+mn-ea"/>
                <a:cs typeface="Times New Roman" panose="02020603050405020304" pitchFamily="18" charset="0"/>
              </a:rPr>
              <a:t>ثم إنخرط من منظور وظيفي يهدف لفهم وظيفة المتكلم البشري</a:t>
            </a:r>
            <a:endParaRPr kumimoji="0" lang="fr-FR" sz="1800" b="0" i="0" u="none" strike="noStrike" kern="1200" cap="none" spc="0" normalizeH="0" baseline="0" noProof="0" dirty="0">
              <a:ln>
                <a:noFill/>
              </a:ln>
              <a:solidFill>
                <a:prstClr val="white"/>
              </a:solidFill>
              <a:effectLst/>
              <a:uLnTx/>
              <a:uFillTx/>
              <a:latin typeface="Garamond"/>
              <a:ea typeface="+mn-ea"/>
              <a:cs typeface="+mn-cs"/>
            </a:endParaRPr>
          </a:p>
        </p:txBody>
      </p:sp>
    </p:spTree>
    <p:extLst>
      <p:ext uri="{BB962C8B-B14F-4D97-AF65-F5344CB8AC3E}">
        <p14:creationId xmlns:p14="http://schemas.microsoft.com/office/powerpoint/2010/main" val="368546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8C371B7-E322-5675-87E8-957E37C6B4F5}"/>
              </a:ext>
            </a:extLst>
          </p:cNvPr>
          <p:cNvSpPr>
            <a:spLocks noGrp="1"/>
          </p:cNvSpPr>
          <p:nvPr>
            <p:ph idx="1"/>
          </p:nvPr>
        </p:nvSpPr>
        <p:spPr>
          <a:xfrm>
            <a:off x="1295401" y="2769326"/>
            <a:ext cx="10147662" cy="3106541"/>
          </a:xfrm>
        </p:spPr>
        <p:txBody>
          <a:bodyPr>
            <a:normAutofit lnSpcReduction="10000"/>
          </a:bodyPr>
          <a:lstStyle/>
          <a:p>
            <a:pPr marL="457200" lvl="1" indent="0" algn="r" rtl="1">
              <a:buNone/>
            </a:pPr>
            <a:r>
              <a:rPr lang="ar-SA" sz="1600" dirty="0" smtClean="0">
                <a:solidFill>
                  <a:schemeClr val="tx1"/>
                </a:solidFill>
              </a:rPr>
              <a:t>يرى </a:t>
            </a:r>
            <a:r>
              <a:rPr lang="ar-SA" sz="1600" dirty="0">
                <a:solidFill>
                  <a:schemeClr val="tx1"/>
                </a:solidFill>
              </a:rPr>
              <a:t>أن اللغة والعقل هي غالبا اللغويات النفسية ؛فيمكن فهم جوهره على أنه تخزين واستعاب واستعمال اللغة واكتسابعا بوسائل عِدة (منطوقة و مكتوبة وملموسة وغيرها )</a:t>
            </a:r>
          </a:p>
          <a:p>
            <a:pPr lvl="1" algn="r" rtl="1"/>
            <a:r>
              <a:rPr lang="ar-SA" sz="1600" dirty="0">
                <a:solidFill>
                  <a:schemeClr val="tx1"/>
                </a:solidFill>
              </a:rPr>
              <a:t> وهناك تقسيم آخر ضمن اللغويات النفسية :القسم الاول </a:t>
            </a:r>
            <a:r>
              <a:rPr lang="ar-SA" sz="1600" dirty="0">
                <a:solidFill>
                  <a:srgbClr val="00B0F0"/>
                </a:solidFill>
              </a:rPr>
              <a:t>علماء النفس اللغويين العقلانيين </a:t>
            </a:r>
            <a:r>
              <a:rPr lang="ar-SA" sz="1600" dirty="0">
                <a:solidFill>
                  <a:schemeClr val="tx1"/>
                </a:solidFill>
              </a:rPr>
              <a:t>اهتموا بالاستدلالات حول محتوى العقل ؛ أما القسم الثاني </a:t>
            </a:r>
            <a:r>
              <a:rPr lang="ar-SA" sz="1600" dirty="0">
                <a:solidFill>
                  <a:srgbClr val="00B0F0"/>
                </a:solidFill>
              </a:rPr>
              <a:t>علماء النفس اللغويين السلوكيين </a:t>
            </a:r>
            <a:r>
              <a:rPr lang="ar-SA" sz="1600" dirty="0">
                <a:solidFill>
                  <a:schemeClr val="tx1"/>
                </a:solidFill>
              </a:rPr>
              <a:t>اهتموا بالقضايا التجريبية العملية .</a:t>
            </a:r>
          </a:p>
          <a:p>
            <a:pPr lvl="1" algn="r" rtl="1"/>
            <a:r>
              <a:rPr lang="ar-SA" sz="1600" dirty="0">
                <a:solidFill>
                  <a:schemeClr val="tx1"/>
                </a:solidFill>
              </a:rPr>
              <a:t>تاريخ اللغويات النفسية :في نهاية القرن 18 عشر شهد عملا مفيدا ولكنه غير مرتب  ؛واول من ابتكر التجارب اللغوية النفسية فرانسيس غالتون لكنه لم يتوسع فيه ،ثم تشومسكي اقترح نموذج من القواعد التحويلية {أنها تمثل المعرفة اللغوية للمرء</a:t>
            </a:r>
            <a:r>
              <a:rPr lang="ar-SA" sz="1600" dirty="0" smtClean="0">
                <a:solidFill>
                  <a:schemeClr val="tx1"/>
                </a:solidFill>
              </a:rPr>
              <a:t>}.</a:t>
            </a:r>
            <a:endParaRPr lang="ar-DZ" sz="1600" dirty="0" smtClean="0">
              <a:solidFill>
                <a:schemeClr val="tx1"/>
              </a:solidFill>
            </a:endParaRPr>
          </a:p>
          <a:p>
            <a:pPr lvl="0" algn="r" rtl="1">
              <a:spcBef>
                <a:spcPts val="0"/>
              </a:spcBef>
              <a:spcAft>
                <a:spcPts val="0"/>
              </a:spcAft>
              <a:buClrTx/>
              <a:buSzTx/>
              <a:buFont typeface="Arial" panose="020B0604020202020204" pitchFamily="34" charset="0"/>
              <a:buChar char="•"/>
              <a:defRPr/>
            </a:pPr>
            <a:r>
              <a:rPr lang="ar-SA" sz="1800" dirty="0">
                <a:solidFill>
                  <a:prstClr val="black"/>
                </a:solidFill>
              </a:rPr>
              <a:t>تمييز </a:t>
            </a:r>
            <a:r>
              <a:rPr lang="ar-SA" sz="1800" dirty="0" err="1">
                <a:solidFill>
                  <a:prstClr val="black"/>
                </a:solidFill>
              </a:rPr>
              <a:t>الكلام:هي</a:t>
            </a:r>
            <a:r>
              <a:rPr lang="ar-SA" sz="1800" dirty="0">
                <a:solidFill>
                  <a:prstClr val="black"/>
                </a:solidFill>
              </a:rPr>
              <a:t> مجرد تحديد الأصوات واحد تلو الآخر ثم وضعها مع بعضها البعض.</a:t>
            </a:r>
          </a:p>
          <a:p>
            <a:pPr lvl="0" algn="r" rtl="1">
              <a:spcBef>
                <a:spcPts val="0"/>
              </a:spcBef>
              <a:spcAft>
                <a:spcPts val="0"/>
              </a:spcAft>
              <a:buClrTx/>
              <a:buSzTx/>
              <a:buFont typeface="Arial" panose="020B0604020202020204" pitchFamily="34" charset="0"/>
              <a:buChar char="•"/>
              <a:defRPr/>
            </a:pPr>
            <a:r>
              <a:rPr lang="ar-SA" sz="1800" dirty="0" err="1">
                <a:solidFill>
                  <a:prstClr val="black"/>
                </a:solidFill>
              </a:rPr>
              <a:t>الاكتساب:هناك</a:t>
            </a:r>
            <a:r>
              <a:rPr lang="ar-SA" sz="1800" dirty="0">
                <a:solidFill>
                  <a:prstClr val="black"/>
                </a:solidFill>
              </a:rPr>
              <a:t> نقطتين أساسيتان </a:t>
            </a:r>
            <a:r>
              <a:rPr lang="ar-SA" sz="1800" dirty="0" err="1">
                <a:solidFill>
                  <a:prstClr val="black"/>
                </a:solidFill>
              </a:rPr>
              <a:t>لإكتساب</a:t>
            </a:r>
            <a:r>
              <a:rPr lang="ar-SA" sz="1800" dirty="0">
                <a:solidFill>
                  <a:prstClr val="black"/>
                </a:solidFill>
              </a:rPr>
              <a:t> الأطفال للغة .</a:t>
            </a:r>
          </a:p>
          <a:p>
            <a:pPr marL="0" lvl="0" indent="0" algn="r" rtl="1">
              <a:spcBef>
                <a:spcPts val="0"/>
              </a:spcBef>
              <a:spcAft>
                <a:spcPts val="0"/>
              </a:spcAft>
              <a:buClrTx/>
              <a:buSzTx/>
              <a:buNone/>
              <a:defRPr/>
            </a:pPr>
            <a:r>
              <a:rPr lang="ar-SA" sz="1800" dirty="0">
                <a:solidFill>
                  <a:srgbClr val="83992A"/>
                </a:solidFill>
              </a:rPr>
              <a:t>أ/للأطفال نظامهم </a:t>
            </a:r>
            <a:r>
              <a:rPr lang="ar-SA" sz="1800" dirty="0" err="1">
                <a:solidFill>
                  <a:srgbClr val="83992A"/>
                </a:solidFill>
              </a:rPr>
              <a:t>الخاص:</a:t>
            </a:r>
            <a:r>
              <a:rPr lang="ar-SA" sz="1800" dirty="0" err="1">
                <a:solidFill>
                  <a:prstClr val="black"/>
                </a:solidFill>
              </a:rPr>
              <a:t>فلا</a:t>
            </a:r>
            <a:r>
              <a:rPr lang="ar-SA" sz="1800" dirty="0">
                <a:solidFill>
                  <a:prstClr val="black"/>
                </a:solidFill>
              </a:rPr>
              <a:t> يقلدون الكبار ؛لديهم قواعد داخلية تختلف عن الكبار .</a:t>
            </a:r>
          </a:p>
          <a:p>
            <a:pPr marL="0" lvl="0" indent="0" algn="r" rtl="1">
              <a:spcBef>
                <a:spcPts val="0"/>
              </a:spcBef>
              <a:spcAft>
                <a:spcPts val="0"/>
              </a:spcAft>
              <a:buClrTx/>
              <a:buSzTx/>
              <a:buNone/>
              <a:defRPr/>
            </a:pPr>
            <a:r>
              <a:rPr lang="ar-SA" sz="1800" dirty="0">
                <a:solidFill>
                  <a:srgbClr val="83992A"/>
                </a:solidFill>
              </a:rPr>
              <a:t>ب/تشابه التطور :</a:t>
            </a:r>
            <a:r>
              <a:rPr lang="ar-SA" sz="1800" dirty="0">
                <a:solidFill>
                  <a:prstClr val="black"/>
                </a:solidFill>
              </a:rPr>
              <a:t>هناك قدر كبير من التشابه بين الأطفال ،الذين ليس من المحتمل أبدا أنهم يعرفون بعضهم .</a:t>
            </a:r>
          </a:p>
          <a:p>
            <a:pPr lvl="0" algn="r" rtl="1">
              <a:spcBef>
                <a:spcPts val="0"/>
              </a:spcBef>
              <a:spcAft>
                <a:spcPts val="0"/>
              </a:spcAft>
              <a:buClrTx/>
              <a:buSzTx/>
              <a:buFont typeface="Arial" panose="020B0604020202020204" pitchFamily="34" charset="0"/>
              <a:buChar char="•"/>
              <a:defRPr/>
            </a:pPr>
            <a:r>
              <a:rPr lang="ar-SA" sz="1800" dirty="0" err="1">
                <a:solidFill>
                  <a:prstClr val="black"/>
                </a:solidFill>
              </a:rPr>
              <a:t>الفونولوجيا:او</a:t>
            </a:r>
            <a:r>
              <a:rPr lang="ar-SA" sz="1800" dirty="0">
                <a:solidFill>
                  <a:prstClr val="black"/>
                </a:solidFill>
              </a:rPr>
              <a:t> ما يدعى بنظام الأصوات .</a:t>
            </a:r>
          </a:p>
          <a:p>
            <a:pPr lvl="1" algn="r" rtl="1"/>
            <a:endParaRPr lang="ar-DZ" sz="1600" dirty="0" smtClean="0">
              <a:solidFill>
                <a:schemeClr val="tx1"/>
              </a:solidFill>
            </a:endParaRPr>
          </a:p>
          <a:p>
            <a:pPr lvl="1" algn="r" rtl="1"/>
            <a:endParaRPr lang="ar-SA" sz="1600" dirty="0">
              <a:solidFill>
                <a:schemeClr val="tx1"/>
              </a:solidFill>
            </a:endParaRPr>
          </a:p>
          <a:p>
            <a:pPr lvl="1" algn="r" rtl="1"/>
            <a:endParaRPr lang="ar-SA" dirty="0">
              <a:solidFill>
                <a:schemeClr val="tx1"/>
              </a:solidFill>
            </a:endParaRPr>
          </a:p>
        </p:txBody>
      </p:sp>
      <p:sp>
        <p:nvSpPr>
          <p:cNvPr id="4" name="Pensées 3"/>
          <p:cNvSpPr/>
          <p:nvPr/>
        </p:nvSpPr>
        <p:spPr>
          <a:xfrm>
            <a:off x="4153989" y="1516073"/>
            <a:ext cx="4162697" cy="957943"/>
          </a:xfrm>
          <a:prstGeom prst="cloudCallout">
            <a:avLst>
              <a:gd name="adj1" fmla="val 31887"/>
              <a:gd name="adj2" fmla="val 62500"/>
            </a:avLst>
          </a:prstGeom>
          <a:solidFill>
            <a:srgbClr val="F0A22E"/>
          </a:solidFill>
          <a:ln w="12700" cap="flat" cmpd="sng" algn="ctr">
            <a:solidFill>
              <a:srgbClr val="F0A22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2000" b="1" i="1" u="none" strike="noStrike" kern="0" cap="none" spc="0" normalizeH="0" baseline="0" noProof="0" dirty="0">
                <a:ln>
                  <a:noFill/>
                </a:ln>
                <a:solidFill>
                  <a:srgbClr val="4E3B30"/>
                </a:solidFill>
                <a:effectLst/>
                <a:uLnTx/>
                <a:uFillTx/>
                <a:latin typeface="Arial" panose="020B0604020202020204"/>
                <a:ea typeface="+mn-ea"/>
                <a:cs typeface="Arial" panose="020B0604020202020204" pitchFamily="34" charset="0"/>
              </a:rPr>
              <a:t>العلاقة بين اللغة و العقل: اللغويات النفسية عند جين اكتسن </a:t>
            </a:r>
            <a:endParaRPr kumimoji="0" lang="fr-FR" sz="2000" b="1" i="1" u="none" strike="noStrike" kern="0" cap="none" spc="0" normalizeH="0" baseline="0" noProof="0" dirty="0">
              <a:ln>
                <a:noFill/>
              </a:ln>
              <a:solidFill>
                <a:srgbClr val="4E3B30"/>
              </a:solidFill>
              <a:effectLst/>
              <a:uLnTx/>
              <a:uFillTx/>
              <a:latin typeface="Arial" panose="020B0604020202020204"/>
              <a:ea typeface="+mn-ea"/>
              <a:cs typeface="+mn-cs"/>
            </a:endParaRPr>
          </a:p>
        </p:txBody>
      </p:sp>
      <p:sp>
        <p:nvSpPr>
          <p:cNvPr id="5" name="Rectangle 4"/>
          <p:cNvSpPr/>
          <p:nvPr/>
        </p:nvSpPr>
        <p:spPr>
          <a:xfrm>
            <a:off x="4298499" y="937736"/>
            <a:ext cx="4558117" cy="369332"/>
          </a:xfrm>
          <a:prstGeom prst="rect">
            <a:avLst/>
          </a:prstGeom>
        </p:spPr>
        <p:txBody>
          <a:bodyPr wrap="square">
            <a:spAutoFit/>
          </a:bodyPr>
          <a:lstStyle/>
          <a:p>
            <a:pPr lvl="1" algn="ctr" rtl="1"/>
            <a:r>
              <a:rPr lang="ar-SA" dirty="0" smtClean="0">
                <a:solidFill>
                  <a:schemeClr val="accent2">
                    <a:lumMod val="75000"/>
                  </a:schemeClr>
                </a:solidFill>
              </a:rPr>
              <a:t>أهم المواضيع التي تطرق إليها </a:t>
            </a:r>
            <a:r>
              <a:rPr lang="ar-SA" dirty="0" err="1" smtClean="0">
                <a:solidFill>
                  <a:schemeClr val="accent2">
                    <a:lumMod val="75000"/>
                  </a:schemeClr>
                </a:solidFill>
              </a:rPr>
              <a:t>كولنغ</a:t>
            </a:r>
            <a:r>
              <a:rPr lang="ar-SA" dirty="0" smtClean="0">
                <a:solidFill>
                  <a:schemeClr val="accent2">
                    <a:lumMod val="75000"/>
                  </a:schemeClr>
                </a:solidFill>
              </a:rPr>
              <a:t> في الموسوعة </a:t>
            </a:r>
            <a:r>
              <a:rPr lang="ar-SA" dirty="0" smtClean="0">
                <a:solidFill>
                  <a:schemeClr val="accent1">
                    <a:lumMod val="40000"/>
                    <a:lumOff val="60000"/>
                  </a:schemeClr>
                </a:solidFill>
              </a:rPr>
              <a:t>:</a:t>
            </a:r>
            <a:endParaRPr lang="ar-SA" dirty="0">
              <a:solidFill>
                <a:schemeClr val="accent1">
                  <a:lumMod val="40000"/>
                  <a:lumOff val="60000"/>
                </a:schemeClr>
              </a:solidFill>
            </a:endParaRPr>
          </a:p>
        </p:txBody>
      </p:sp>
    </p:spTree>
    <p:extLst>
      <p:ext uri="{BB962C8B-B14F-4D97-AF65-F5344CB8AC3E}">
        <p14:creationId xmlns:p14="http://schemas.microsoft.com/office/powerpoint/2010/main" val="140530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770742"/>
            <a:ext cx="9601200" cy="400957"/>
          </a:xfrm>
        </p:spPr>
        <p:txBody>
          <a:bodyPr>
            <a:normAutofit/>
          </a:bodyPr>
          <a:lstStyle/>
          <a:p>
            <a:pPr algn="r"/>
            <a:r>
              <a:rPr lang="ar-DZ" sz="2000" b="1" i="1" dirty="0" smtClean="0"/>
              <a:t> </a:t>
            </a:r>
            <a:endParaRPr lang="fr-FR" sz="2000" b="1" i="1" dirty="0"/>
          </a:p>
        </p:txBody>
      </p:sp>
      <p:sp>
        <p:nvSpPr>
          <p:cNvPr id="3" name="Espace réservé du contenu 2"/>
          <p:cNvSpPr>
            <a:spLocks noGrp="1"/>
          </p:cNvSpPr>
          <p:nvPr>
            <p:ph idx="1"/>
          </p:nvPr>
        </p:nvSpPr>
        <p:spPr>
          <a:xfrm>
            <a:off x="1371599" y="899885"/>
            <a:ext cx="10573657" cy="5834743"/>
          </a:xfrm>
        </p:spPr>
        <p:txBody>
          <a:bodyPr>
            <a:normAutofit lnSpcReduction="10000"/>
          </a:bodyPr>
          <a:lstStyle/>
          <a:p>
            <a:pPr marL="0" indent="0" algn="r">
              <a:buNone/>
            </a:pPr>
            <a:r>
              <a:rPr lang="ar-DZ" dirty="0" smtClean="0"/>
              <a:t> اللغويات العصبية عند </a:t>
            </a:r>
            <a:r>
              <a:rPr lang="ar-DZ" dirty="0" err="1" smtClean="0"/>
              <a:t>هانك</a:t>
            </a:r>
            <a:r>
              <a:rPr lang="ar-DZ" dirty="0" smtClean="0"/>
              <a:t>: فرع من فروع اللغويات يتعامل مع ترميز المقدرة اللغوية في الدماغ ويكون التركيز الأساسي فيه على دراسة اللغة بعد ان يصاب الدماغ بعطب.</a:t>
            </a:r>
          </a:p>
          <a:p>
            <a:pPr marL="0" indent="0" algn="r">
              <a:buNone/>
            </a:pPr>
            <a:r>
              <a:rPr lang="ar-DZ" sz="2400" b="1" i="1" dirty="0" smtClean="0"/>
              <a:t>الطرق الدوائية والجراحية:</a:t>
            </a:r>
          </a:p>
          <a:p>
            <a:pPr marL="0" indent="0" algn="r">
              <a:buNone/>
            </a:pPr>
            <a:r>
              <a:rPr lang="ar-DZ" dirty="0" smtClean="0"/>
              <a:t>لا تستخدم هذه الطرق بسبب </a:t>
            </a:r>
            <a:r>
              <a:rPr lang="ar-DZ" dirty="0" err="1" smtClean="0"/>
              <a:t>مخاطرها</a:t>
            </a:r>
            <a:r>
              <a:rPr lang="ar-DZ" dirty="0" smtClean="0"/>
              <a:t> الاكيدة الا مع الناس الذين هم بحاجة ماسة الى نوع من العمل الجراحي او السريري. في الارمينيات اقام وادا اختبار حبسة </a:t>
            </a:r>
            <a:r>
              <a:rPr lang="ar-DZ" dirty="0" err="1" smtClean="0"/>
              <a:t>الاميتال</a:t>
            </a:r>
            <a:r>
              <a:rPr lang="ar-DZ" dirty="0" smtClean="0"/>
              <a:t>، حيث يحقن </a:t>
            </a:r>
            <a:r>
              <a:rPr lang="ar-DZ" dirty="0" err="1" smtClean="0"/>
              <a:t>اميتال</a:t>
            </a:r>
            <a:r>
              <a:rPr lang="ar-DZ" dirty="0" smtClean="0"/>
              <a:t> الصوديوم في الشريان اللساني الأيمن او الايسر في العنق وهكذا تشل حركة النصف الأيمن او الايسر مع من لفترة وجيزة. فلوكان النصف الايسر من المخ هو المتخصص في اللغة فان المريض الذي يطلب منه ان ينفذ مهمة كلامية سيتوقف عن الكلام واثناء فترة استعادة الوعي التي يمكن ان تمتد حتى ست دقائق، يكون كلام المريض على نحو</a:t>
            </a:r>
          </a:p>
          <a:p>
            <a:pPr marL="0" indent="0" algn="r">
              <a:buNone/>
            </a:pPr>
            <a:r>
              <a:rPr lang="ar-DZ" dirty="0"/>
              <a:t> </a:t>
            </a:r>
            <a:r>
              <a:rPr lang="ar-DZ" dirty="0" smtClean="0"/>
              <a:t> الوسائل الالكترونية الفيزيولوجية:</a:t>
            </a:r>
          </a:p>
          <a:p>
            <a:pPr marL="0" indent="0" algn="r">
              <a:buNone/>
            </a:pPr>
            <a:r>
              <a:rPr lang="ar-DZ" dirty="0" smtClean="0"/>
              <a:t> أداة تستخدم لدراسة النشاط الكهربائي للدماغ، كيف يتم تسجيل هذه الإشارات الكهربائية من خلال اقطاب كهربائية توضع فروة الراس . ويتم تحليل هذه الإشارات لتحديد أنماط مختلفة من الموجات الدماغية المرتبطة بحالات ووظائف دماغية مختلفة.</a:t>
            </a:r>
          </a:p>
          <a:p>
            <a:pPr marL="0" indent="0" algn="r">
              <a:buNone/>
            </a:pPr>
            <a:r>
              <a:rPr lang="fr-FR" dirty="0" smtClean="0"/>
              <a:t>EEG</a:t>
            </a:r>
            <a:r>
              <a:rPr lang="ar-DZ" dirty="0" smtClean="0"/>
              <a:t>تطبيقات</a:t>
            </a:r>
            <a:endParaRPr lang="fr-FR" dirty="0" smtClean="0"/>
          </a:p>
          <a:p>
            <a:pPr marL="0" indent="0" algn="r">
              <a:buNone/>
            </a:pPr>
            <a:r>
              <a:rPr lang="ar-DZ" dirty="0" smtClean="0"/>
              <a:t>تستخدم هذه التطبيقات في تشخيص العديد من الحالات مثل الصرع واضطرابات النوم.</a:t>
            </a:r>
            <a:endParaRPr lang="ar-DZ" dirty="0"/>
          </a:p>
          <a:p>
            <a:pPr marL="0" indent="0" algn="r">
              <a:buNone/>
            </a:pPr>
            <a:r>
              <a:rPr lang="ar-DZ" dirty="0" smtClean="0"/>
              <a:t>الأساليب السلوكية: أسلوب الاستماع الثنائي وهو أسلوب بحثي يعتمد على تقديم رسائل مختلفة الى كل اذن من اذني المستمع في نفس الوقت.</a:t>
            </a:r>
          </a:p>
          <a:p>
            <a:pPr marL="0" indent="0" algn="r">
              <a:buNone/>
            </a:pPr>
            <a:r>
              <a:rPr lang="ar-DZ" dirty="0" smtClean="0"/>
              <a:t>هدف الأسلوب: دراسة التخصص الوظيفي لنصفي الكرة المخية حيث يعتقد ان كل نصف يتخصص في معالجة أنواع معينة من المعلومات.</a:t>
            </a:r>
          </a:p>
        </p:txBody>
      </p:sp>
      <p:sp>
        <p:nvSpPr>
          <p:cNvPr id="4" name="Pensées 3"/>
          <p:cNvSpPr/>
          <p:nvPr/>
        </p:nvSpPr>
        <p:spPr>
          <a:xfrm>
            <a:off x="7561942" y="0"/>
            <a:ext cx="4107543" cy="78377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1800" b="1" i="1" u="none" strike="noStrike" kern="1200" cap="none" spc="0" normalizeH="0" baseline="0" noProof="0" dirty="0">
                <a:ln>
                  <a:noFill/>
                </a:ln>
                <a:solidFill>
                  <a:srgbClr val="4E3B30"/>
                </a:solidFill>
                <a:effectLst/>
                <a:uLnTx/>
                <a:uFillTx/>
                <a:latin typeface="Arial" panose="020B0604020202020204"/>
                <a:ea typeface="+mn-ea"/>
                <a:cs typeface="Arial" panose="020B0604020202020204" pitchFamily="34" charset="0"/>
              </a:rPr>
              <a:t>العلاقة بين اللغة و الدماغ: اللغويات العصبية عند روث ليسر</a:t>
            </a:r>
            <a:endParaRPr kumimoji="0" lang="fr-FR" sz="1800" b="1" i="1" u="none" strike="noStrike" kern="1200" cap="none" spc="0" normalizeH="0" baseline="0" noProof="0" dirty="0">
              <a:ln>
                <a:noFill/>
              </a:ln>
              <a:solidFill>
                <a:srgbClr val="4E3B3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27928748"/>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Crop">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64</TotalTime>
  <Words>2354</Words>
  <Application>Microsoft Office PowerPoint</Application>
  <PresentationFormat>Grand écran</PresentationFormat>
  <Paragraphs>140</Paragraphs>
  <Slides>15</Slides>
  <Notes>0</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15</vt:i4>
      </vt:variant>
    </vt:vector>
  </HeadingPairs>
  <TitlesOfParts>
    <vt:vector size="28" baseType="lpstr">
      <vt:lpstr>Aptos</vt:lpstr>
      <vt:lpstr>Arial</vt:lpstr>
      <vt:lpstr>Calibri</vt:lpstr>
      <vt:lpstr>Calibri Light</vt:lpstr>
      <vt:lpstr>Franklin Gothic Book</vt:lpstr>
      <vt:lpstr>Garamond</vt:lpstr>
      <vt:lpstr>Simplified Arabic</vt:lpstr>
      <vt:lpstr>Times New Roman</vt:lpstr>
      <vt:lpstr>Wingdings</vt:lpstr>
      <vt:lpstr>Thème Office</vt:lpstr>
      <vt:lpstr>Office Theme</vt:lpstr>
      <vt:lpstr>Organique</vt:lpstr>
      <vt:lpstr>Crop</vt:lpstr>
      <vt:lpstr>Présentation PowerPoint</vt:lpstr>
      <vt:lpstr>Présentation PowerPoint</vt:lpstr>
      <vt:lpstr>Présentation PowerPoint</vt:lpstr>
      <vt:lpstr>Présentation PowerPoint</vt:lpstr>
      <vt:lpstr> </vt:lpstr>
      <vt:lpstr>مفهوم علم النفس اللغوي </vt:lpstr>
      <vt:lpstr>Présentation PowerPoint</vt:lpstr>
      <vt:lpstr>Présentation PowerPoint</vt:lpstr>
      <vt:lpstr> </vt:lpstr>
      <vt:lpstr> </vt:lpstr>
      <vt:lpstr>الدراسات النظرية: لا يوجد في الوقت الحالي أي إشارة واضحة لأسس  عصبية لأي من المتلازمات الفرعية وبالمقارنة مع حبسة الكبار هناك عدد من الحقائق المؤكدة حول أطفال المعاقين لغويا، ومجموعة من التغيرات المستقلة يمكن ربطها بدرجات متفاوتة بسمات عياديه. الدراسات التجريبية: ان اكثر عمل تجريبي هو ذلك الذي قامت طلال وزملائها، وقد خصص هذا العمل للقيام بدراسة تجريبية حول الأسس النفسية. الصوتيات والفونولوجيا واضطرابات اللغة: صعوبات النطق التي تؤثر على الفهم  للأطفال الذين بلغوا سن المدرسة او قبله بقليل، يمكن ان تكون بعض هذه الاضطرابات على سبيل المثال كما يلي: ترابط الشفاه المشقوقة او الحنك المشقوق تحدث في كل واحد من سبعمائة ولادة  وترتبط مباشرة بالصعوبات النطقية. الكتابة الصوتية: تبقى نقطة البداية في أي وصف وتحليل لاضطراب لفظي كتابة صوتية انطباعية سمعية مع مجموعة من الرموز مصممة خصيصا للدلالة على بعض الالفاظ غير الصحيحة. : ان اجراء الكتابة الصوتية يمكن الا يقول عليه كثيرا لأنه يمكن الطفل(عادي او معاق)ان ينفذ الفوارق او يستخدم حركات نطقية لا يمكن للكاتب صوتيا او سمعيا مهما بلغت مهارته. اعتمدت التحليلات الأولية للكتابة الصوتية اطار النظرية الفونيمية. الجرد الصوتي وأنظمة المقارنة: ركزت على معظم المناهج في تقسيم المصاعب اللفظية في الإنجليزية على الصوامت واما الصوائب لن تسبب اية صعوبات بالنسبة للأطفال. قيود التحليل المعالجة البالغون: تحليل المادة البحثية عند الأطفال قدمته كين على سبيل المثال لتغيير مادة اصدار الكلام عند المصابين بحبسة بروكا.  </vt:lpstr>
      <vt:lpstr>انهيار اللغة:الأمراض اللغوية ومعالجتها . الأمراض اللغوية:هي مجموعة متنوعة من الاضطرابات التي تؤثر على قدرة الفرد على فهم اللغة  وإنتاجها أو كليهما ،قد تكون هذه الاضطرابات ناتجة عن عوامل وراثية أو اصابات في الدماغ او أضطرابات عصبية  وتنتشر هذه الأمراض اللغوية بين الصغار والكبار ، وتحدث في الغالب لدى الصغار نتيجة أخطاء في إخراج أصولت حروف الكلام أو عدم تشكلها بصورة صحيحة .  إضطراب النطق:وهذه الأمراض اللغوية أو ما يسمى بإنهيار اللغة نتجت منها أسباب ومظاهى أدت إليها  نذكر منها : 1 الحذف:أن يحذف الطفل حرفا او اكثر من الحروف فينطق جزءا فقط . 2الإضافة:وهي عكس الحذف وتعني إضافة حرف جديد إلى الكلمة . 3الإبدال:ابدال حرف من الكلمة بحرف آخر. 4التحريف او التشويه:وهو نطق الصوت بطريقة تقربه من الصوت العادي </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 PRO</dc:creator>
  <cp:lastModifiedBy>HP PRO</cp:lastModifiedBy>
  <cp:revision>7</cp:revision>
  <dcterms:created xsi:type="dcterms:W3CDTF">2024-12-11T20:03:11Z</dcterms:created>
  <dcterms:modified xsi:type="dcterms:W3CDTF">2024-12-11T21:07:38Z</dcterms:modified>
</cp:coreProperties>
</file>