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80" r:id="rId3"/>
    <p:sldId id="296" r:id="rId4"/>
    <p:sldId id="288" r:id="rId5"/>
    <p:sldId id="268" r:id="rId6"/>
    <p:sldId id="278" r:id="rId7"/>
    <p:sldId id="279" r:id="rId8"/>
    <p:sldId id="269" r:id="rId9"/>
    <p:sldId id="270" r:id="rId10"/>
    <p:sldId id="274" r:id="rId11"/>
    <p:sldId id="299" r:id="rId12"/>
    <p:sldId id="275" r:id="rId13"/>
    <p:sldId id="298" r:id="rId14"/>
    <p:sldId id="300" r:id="rId15"/>
    <p:sldId id="301" r:id="rId16"/>
    <p:sldId id="297" r:id="rId17"/>
    <p:sldId id="302" r:id="rId18"/>
    <p:sldId id="277" r:id="rId19"/>
    <p:sldId id="286" r:id="rId20"/>
    <p:sldId id="289" r:id="rId21"/>
    <p:sldId id="290" r:id="rId22"/>
    <p:sldId id="291" r:id="rId23"/>
    <p:sldId id="292" r:id="rId24"/>
    <p:sldId id="293" r:id="rId25"/>
    <p:sldId id="267" r:id="rId26"/>
    <p:sldId id="284" r:id="rId27"/>
    <p:sldId id="294" r:id="rId28"/>
    <p:sldId id="295" r:id="rId29"/>
    <p:sldId id="285" r:id="rId30"/>
    <p:sldId id="271" r:id="rId31"/>
    <p:sldId id="272" r:id="rId32"/>
    <p:sldId id="273" r:id="rId33"/>
    <p:sldId id="258" r:id="rId34"/>
    <p:sldId id="281" r:id="rId35"/>
    <p:sldId id="282" r:id="rId36"/>
    <p:sldId id="28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939" autoAdjust="0"/>
    <p:restoredTop sz="94647" autoAdjust="0"/>
  </p:normalViewPr>
  <p:slideViewPr>
    <p:cSldViewPr snapToGrid="0" snapToObjects="1">
      <p:cViewPr varScale="1">
        <p:scale>
          <a:sx n="121" d="100"/>
          <a:sy n="121" d="100"/>
        </p:scale>
        <p:origin x="-1747" y="-86"/>
      </p:cViewPr>
      <p:guideLst>
        <p:guide orient="horz" pos="2160"/>
        <p:guide pos="2880"/>
      </p:guideLst>
    </p:cSldViewPr>
  </p:slideViewPr>
  <p:outlineViewPr>
    <p:cViewPr>
      <p:scale>
        <a:sx n="33" d="100"/>
        <a:sy n="33" d="100"/>
      </p:scale>
      <p:origin x="0" y="10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8913B-A4AC-4B54-B272-4FFC83F62597}" type="datetimeFigureOut">
              <a:rPr lang="fr-FR" smtClean="0"/>
              <a:pPr/>
              <a:t>03/11/2024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432AC0-95CE-483F-B78A-32A99209E01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432AC0-95CE-483F-B78A-32A99209E01C}"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fr-FR"/>
              <a:t>Cliquez et modifiez le titre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‹N°›</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fr-FR"/>
              <a:t>Cliquez et modifiez le titre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‹N°›</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FR"/>
              <a:t>Cliquez et modifiez le titre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ages au-dessus de légende">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‹N°›</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FR"/>
              <a:t>Cliquez et modifiez le titre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a:t>Cliquez et modifiez le titre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fr-FR"/>
              <a:t>Cliquez et modifiez le titre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idx="1"/>
          </p:nvPr>
        </p:nvSpPr>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fr-FR"/>
              <a:t>Cliquez et modifiez le titre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fr-FR"/>
              <a:t>Cliquez et modifiez le titre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a:t>Cliquez et modifiez le titre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fr-FR"/>
              <a:t>Cliquez et modifiez le titre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pPr/>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a:t>Cliquez et modifiez le titre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pPr/>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pPr/>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fr-FR"/>
              <a:t>Cliquez et modifiez le titre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F1B69E8-23E9-4C1F-AA2B-3C5BA6EDBEAE}" type="datetimeFigureOut">
              <a:rPr lang="en-US" smtClean="0"/>
              <a:pPr/>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fr-FR"/>
              <a:t>Cliquez et modifiez le titre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pPr/>
              <a:t>11/3/2024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pPr/>
              <a:t>‹N°›</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200" dirty="0"/>
              <a:t>The Rime of the </a:t>
            </a:r>
            <a:r>
              <a:rPr lang="fr-FR" sz="3200" dirty="0" err="1"/>
              <a:t>Ancient</a:t>
            </a:r>
            <a:r>
              <a:rPr lang="fr-FR" sz="3200" dirty="0"/>
              <a:t> Mariner (1798</a:t>
            </a:r>
            <a:r>
              <a:rPr lang="fr-FR" sz="3200" dirty="0" smtClean="0"/>
              <a:t>) </a:t>
            </a:r>
            <a:r>
              <a:rPr lang="fr-FR" sz="3200" dirty="0" smtClean="0"/>
              <a:t>by Samuel </a:t>
            </a:r>
            <a:r>
              <a:rPr lang="fr-FR" sz="3200" dirty="0" smtClean="0"/>
              <a:t>Taylor </a:t>
            </a:r>
            <a:r>
              <a:rPr lang="fr-FR" sz="3200" dirty="0" smtClean="0"/>
              <a:t>Coleridge</a:t>
            </a:r>
            <a:endParaRPr lang="fr-FR" sz="3200" dirty="0"/>
          </a:p>
        </p:txBody>
      </p:sp>
      <p:sp>
        <p:nvSpPr>
          <p:cNvPr id="3" name="Sous-titre 2"/>
          <p:cNvSpPr>
            <a:spLocks noGrp="1"/>
          </p:cNvSpPr>
          <p:nvPr>
            <p:ph type="subTitle" idx="1"/>
          </p:nvPr>
        </p:nvSpPr>
        <p:spPr>
          <a:xfrm rot="21060000">
            <a:off x="2590721" y="4669118"/>
            <a:ext cx="6400800" cy="1008415"/>
          </a:xfrm>
        </p:spPr>
        <p:txBody>
          <a:bodyPr>
            <a:normAutofit/>
          </a:bodyPr>
          <a:lstStyle/>
          <a:p>
            <a:r>
              <a:rPr lang="fr-FR" dirty="0" err="1" smtClean="0"/>
              <a:t>Department</a:t>
            </a:r>
            <a:r>
              <a:rPr lang="fr-FR" dirty="0" smtClean="0"/>
              <a:t> of English</a:t>
            </a:r>
          </a:p>
          <a:p>
            <a:r>
              <a:rPr lang="fr-FR" dirty="0" err="1" smtClean="0"/>
              <a:t>Univ</a:t>
            </a:r>
            <a:r>
              <a:rPr lang="fr-FR" dirty="0" smtClean="0"/>
              <a:t> </a:t>
            </a:r>
            <a:r>
              <a:rPr lang="fr-FR" dirty="0" err="1" smtClean="0"/>
              <a:t>Setif</a:t>
            </a:r>
            <a:r>
              <a:rPr lang="fr-FR" dirty="0" smtClean="0"/>
              <a:t> 2</a:t>
            </a:r>
          </a:p>
        </p:txBody>
      </p:sp>
      <p:pic>
        <p:nvPicPr>
          <p:cNvPr id="4" name="Image 3" descr="images.jpg"/>
          <p:cNvPicPr>
            <a:picLocks noChangeAspect="1"/>
          </p:cNvPicPr>
          <p:nvPr/>
        </p:nvPicPr>
        <p:blipFill>
          <a:blip r:embed="rId2"/>
          <a:stretch>
            <a:fillRect/>
          </a:stretch>
        </p:blipFill>
        <p:spPr>
          <a:xfrm>
            <a:off x="163042" y="1193056"/>
            <a:ext cx="2775650" cy="1865454"/>
          </a:xfrm>
          <a:prstGeom prst="rect">
            <a:avLst/>
          </a:prstGeom>
          <a:ln>
            <a:noFill/>
          </a:ln>
          <a:effectLst>
            <a:softEdge rad="112500"/>
          </a:effectLst>
        </p:spPr>
      </p:pic>
    </p:spTree>
    <p:extLst>
      <p:ext uri="{BB962C8B-B14F-4D97-AF65-F5344CB8AC3E}">
        <p14:creationId xmlns="" xmlns:p14="http://schemas.microsoft.com/office/powerpoint/2010/main" val="184232236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Key </a:t>
            </a:r>
            <a:r>
              <a:rPr lang="fr-FR" dirty="0" err="1" smtClean="0"/>
              <a:t>Excerpts</a:t>
            </a:r>
            <a:r>
              <a:rPr lang="fr-FR" dirty="0" smtClean="0"/>
              <a:t>:</a:t>
            </a:r>
            <a:br>
              <a:rPr lang="fr-FR" dirty="0" smtClean="0"/>
            </a:br>
            <a:r>
              <a:rPr lang="fr-FR" dirty="0" smtClean="0"/>
              <a:t>The </a:t>
            </a:r>
            <a:r>
              <a:rPr lang="fr-FR" dirty="0" err="1" smtClean="0"/>
              <a:t>Paradox</a:t>
            </a:r>
            <a:r>
              <a:rPr lang="fr-FR" dirty="0" smtClean="0"/>
              <a:t> of Water</a:t>
            </a:r>
            <a:endParaRPr lang="fr-FR" dirty="0"/>
          </a:p>
        </p:txBody>
      </p:sp>
      <p:sp>
        <p:nvSpPr>
          <p:cNvPr id="3" name="Espace réservé du contenu 2"/>
          <p:cNvSpPr>
            <a:spLocks noGrp="1"/>
          </p:cNvSpPr>
          <p:nvPr>
            <p:ph idx="1"/>
          </p:nvPr>
        </p:nvSpPr>
        <p:spPr/>
        <p:txBody>
          <a:bodyPr>
            <a:normAutofit/>
          </a:bodyPr>
          <a:lstStyle/>
          <a:p>
            <a:r>
              <a:rPr lang="en-US" dirty="0"/>
              <a:t>“Water, water, everywhere,</a:t>
            </a:r>
            <a:br>
              <a:rPr lang="en-US" dirty="0"/>
            </a:br>
            <a:r>
              <a:rPr lang="en-US" dirty="0"/>
              <a:t>And all the boards did shrink;</a:t>
            </a:r>
            <a:br>
              <a:rPr lang="en-US" dirty="0"/>
            </a:br>
            <a:r>
              <a:rPr lang="en-US" dirty="0"/>
              <a:t>Water, water, everywhere,</a:t>
            </a:r>
            <a:br>
              <a:rPr lang="en-US" dirty="0"/>
            </a:br>
            <a:r>
              <a:rPr lang="en-US" dirty="0"/>
              <a:t>Nor any drop to drink.”</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600" b="1" dirty="0" smtClean="0"/>
              <a:t>The Mariner’s Guilt and Isolation</a:t>
            </a:r>
            <a:endParaRPr lang="fr-FR" sz="3600" dirty="0"/>
          </a:p>
        </p:txBody>
      </p:sp>
      <p:sp>
        <p:nvSpPr>
          <p:cNvPr id="3" name="Espace réservé du contenu 2"/>
          <p:cNvSpPr>
            <a:spLocks noGrp="1"/>
          </p:cNvSpPr>
          <p:nvPr>
            <p:ph idx="1"/>
          </p:nvPr>
        </p:nvSpPr>
        <p:spPr/>
        <p:txBody>
          <a:bodyPr/>
          <a:lstStyle/>
          <a:p>
            <a:r>
              <a:rPr lang="en-US" dirty="0" smtClean="0"/>
              <a:t>“Alone, alone, all, all alone,</a:t>
            </a:r>
            <a:br>
              <a:rPr lang="en-US" dirty="0" smtClean="0"/>
            </a:br>
            <a:r>
              <a:rPr lang="en-US" dirty="0" smtClean="0"/>
              <a:t>Alone on a wide </a:t>
            </a:r>
            <a:r>
              <a:rPr lang="en-US" dirty="0" err="1" smtClean="0"/>
              <a:t>wide</a:t>
            </a:r>
            <a:r>
              <a:rPr lang="en-US" dirty="0" smtClean="0"/>
              <a:t> sea!</a:t>
            </a:r>
            <a:br>
              <a:rPr lang="en-US" dirty="0" smtClean="0"/>
            </a:br>
            <a:r>
              <a:rPr lang="en-US" dirty="0" smtClean="0"/>
              <a:t>And never a saint took pity on</a:t>
            </a:r>
            <a:br>
              <a:rPr lang="en-US" dirty="0" smtClean="0"/>
            </a:br>
            <a:r>
              <a:rPr lang="en-US" dirty="0" smtClean="0"/>
              <a:t>My soul in agony.”</a:t>
            </a:r>
            <a:endParaRPr lang="fr-FR" dirty="0" smtClean="0"/>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smtClean="0"/>
              <a:t>The Stagnation and </a:t>
            </a:r>
            <a:r>
              <a:rPr lang="fr-FR" sz="4400" dirty="0" err="1" smtClean="0"/>
              <a:t>Despair</a:t>
            </a:r>
            <a:endParaRPr lang="fr-FR" sz="4400" dirty="0"/>
          </a:p>
        </p:txBody>
      </p:sp>
      <p:sp>
        <p:nvSpPr>
          <p:cNvPr id="3" name="Espace réservé du contenu 2"/>
          <p:cNvSpPr>
            <a:spLocks noGrp="1"/>
          </p:cNvSpPr>
          <p:nvPr>
            <p:ph idx="1"/>
          </p:nvPr>
        </p:nvSpPr>
        <p:spPr/>
        <p:txBody>
          <a:bodyPr/>
          <a:lstStyle/>
          <a:p>
            <a:r>
              <a:rPr lang="en-US" dirty="0"/>
              <a:t>“Day after day, day after day,</a:t>
            </a:r>
            <a:br>
              <a:rPr lang="en-US" dirty="0"/>
            </a:br>
            <a:r>
              <a:rPr lang="en-US" dirty="0"/>
              <a:t>We stuck, nor breath nor motion;</a:t>
            </a:r>
            <a:br>
              <a:rPr lang="en-US" dirty="0"/>
            </a:br>
            <a:r>
              <a:rPr lang="en-US" dirty="0"/>
              <a:t>As idle as a painted ship</a:t>
            </a:r>
            <a:br>
              <a:rPr lang="en-US" dirty="0"/>
            </a:br>
            <a:r>
              <a:rPr lang="en-US" dirty="0"/>
              <a:t>Upon a painted ocean</a:t>
            </a:r>
            <a:r>
              <a:rPr lang="en-US" dirty="0" smtClean="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4000" dirty="0" smtClean="0"/>
              <a:t>The Curse of the Dead Crew</a:t>
            </a:r>
            <a:endParaRPr lang="fr-FR" sz="4000" dirty="0"/>
          </a:p>
        </p:txBody>
      </p:sp>
      <p:sp>
        <p:nvSpPr>
          <p:cNvPr id="3" name="Espace réservé du contenu 2"/>
          <p:cNvSpPr>
            <a:spLocks noGrp="1"/>
          </p:cNvSpPr>
          <p:nvPr>
            <p:ph idx="1"/>
          </p:nvPr>
        </p:nvSpPr>
        <p:spPr/>
        <p:txBody>
          <a:bodyPr/>
          <a:lstStyle/>
          <a:p>
            <a:r>
              <a:rPr lang="en-US" dirty="0" smtClean="0"/>
              <a:t>“The many men, so beautiful!</a:t>
            </a:r>
            <a:br>
              <a:rPr lang="en-US" dirty="0" smtClean="0"/>
            </a:br>
            <a:r>
              <a:rPr lang="en-US" dirty="0" smtClean="0"/>
              <a:t>And they all dead did lie:</a:t>
            </a:r>
            <a:br>
              <a:rPr lang="en-US" dirty="0" smtClean="0"/>
            </a:br>
            <a:r>
              <a:rPr lang="en-US" dirty="0" smtClean="0"/>
              <a:t>And a thousand </a:t>
            </a:r>
            <a:r>
              <a:rPr lang="en-US" dirty="0" err="1" smtClean="0"/>
              <a:t>thousand</a:t>
            </a:r>
            <a:r>
              <a:rPr lang="en-US" dirty="0" smtClean="0"/>
              <a:t> slimy things</a:t>
            </a:r>
            <a:br>
              <a:rPr lang="en-US" dirty="0" smtClean="0"/>
            </a:br>
            <a:r>
              <a:rPr lang="en-US" dirty="0" smtClean="0"/>
              <a:t>Lived on; and so did I.”</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Ghostly</a:t>
            </a:r>
            <a:r>
              <a:rPr lang="fr-FR" dirty="0" smtClean="0"/>
              <a:t> </a:t>
            </a:r>
            <a:r>
              <a:rPr lang="fr-FR" dirty="0" err="1" smtClean="0"/>
              <a:t>Ship</a:t>
            </a:r>
            <a:endParaRPr lang="fr-FR" dirty="0"/>
          </a:p>
        </p:txBody>
      </p:sp>
      <p:sp>
        <p:nvSpPr>
          <p:cNvPr id="3" name="Espace réservé du contenu 2"/>
          <p:cNvSpPr>
            <a:spLocks noGrp="1"/>
          </p:cNvSpPr>
          <p:nvPr>
            <p:ph idx="1"/>
          </p:nvPr>
        </p:nvSpPr>
        <p:spPr/>
        <p:txBody>
          <a:bodyPr/>
          <a:lstStyle/>
          <a:p>
            <a:r>
              <a:rPr lang="en-US" dirty="0" smtClean="0"/>
              <a:t>“The Nightmare LIFE-IN-DEATH was she,</a:t>
            </a:r>
            <a:br>
              <a:rPr lang="en-US" dirty="0" smtClean="0"/>
            </a:br>
            <a:r>
              <a:rPr lang="en-US" dirty="0" smtClean="0"/>
              <a:t>Who </a:t>
            </a:r>
            <a:r>
              <a:rPr lang="en-US" dirty="0" err="1" smtClean="0"/>
              <a:t>thicks</a:t>
            </a:r>
            <a:r>
              <a:rPr lang="en-US" dirty="0" smtClean="0"/>
              <a:t> man’s blood with cold.”</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Ship’s</a:t>
            </a:r>
            <a:r>
              <a:rPr lang="fr-FR" dirty="0" smtClean="0"/>
              <a:t> </a:t>
            </a:r>
            <a:r>
              <a:rPr lang="fr-FR" dirty="0" err="1" smtClean="0"/>
              <a:t>Reanimation</a:t>
            </a:r>
            <a:endParaRPr lang="fr-FR" dirty="0"/>
          </a:p>
        </p:txBody>
      </p:sp>
      <p:sp>
        <p:nvSpPr>
          <p:cNvPr id="3" name="Espace réservé du contenu 2"/>
          <p:cNvSpPr>
            <a:spLocks noGrp="1"/>
          </p:cNvSpPr>
          <p:nvPr>
            <p:ph idx="1"/>
          </p:nvPr>
        </p:nvSpPr>
        <p:spPr/>
        <p:txBody>
          <a:bodyPr/>
          <a:lstStyle/>
          <a:p>
            <a:r>
              <a:rPr lang="en-US" dirty="0" smtClean="0"/>
              <a:t>“The bodies of the crew are inspired,</a:t>
            </a:r>
            <a:br>
              <a:rPr lang="en-US" dirty="0" smtClean="0"/>
            </a:br>
            <a:r>
              <a:rPr lang="en-US" dirty="0" smtClean="0"/>
              <a:t>And the ship begins to move:</a:t>
            </a:r>
            <a:br>
              <a:rPr lang="en-US" dirty="0" smtClean="0"/>
            </a:br>
            <a:r>
              <a:rPr lang="en-US" dirty="0" smtClean="0"/>
              <a:t>They raised their limbs like lifeless tools —</a:t>
            </a:r>
            <a:br>
              <a:rPr lang="en-US" dirty="0" smtClean="0"/>
            </a:br>
            <a:r>
              <a:rPr lang="en-US" dirty="0" smtClean="0"/>
              <a:t>We were a ghastly crew.”</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4000" b="1" dirty="0" smtClean="0"/>
              <a:t>The Moment of Redemption</a:t>
            </a:r>
            <a:r>
              <a:rPr lang="en-US" b="1" dirty="0" smtClean="0"/>
              <a:t/>
            </a:r>
            <a:br>
              <a:rPr lang="en-US" b="1" dirty="0" smtClean="0"/>
            </a:br>
            <a:endParaRPr lang="fr-FR" dirty="0"/>
          </a:p>
        </p:txBody>
      </p:sp>
      <p:sp>
        <p:nvSpPr>
          <p:cNvPr id="3" name="Espace réservé du contenu 2"/>
          <p:cNvSpPr>
            <a:spLocks noGrp="1"/>
          </p:cNvSpPr>
          <p:nvPr>
            <p:ph idx="1"/>
          </p:nvPr>
        </p:nvSpPr>
        <p:spPr/>
        <p:txBody>
          <a:bodyPr/>
          <a:lstStyle/>
          <a:p>
            <a:r>
              <a:rPr lang="en-US" dirty="0" smtClean="0"/>
              <a:t>“O happy living things! no tongue</a:t>
            </a:r>
            <a:br>
              <a:rPr lang="en-US" dirty="0" smtClean="0"/>
            </a:br>
            <a:r>
              <a:rPr lang="en-US" dirty="0" smtClean="0"/>
              <a:t>Their beauty might declare:</a:t>
            </a:r>
            <a:br>
              <a:rPr lang="en-US" dirty="0" smtClean="0"/>
            </a:br>
            <a:r>
              <a:rPr lang="en-US" dirty="0" smtClean="0"/>
              <a:t>A spring of love gushed from my heart,</a:t>
            </a:r>
            <a:br>
              <a:rPr lang="en-US" dirty="0" smtClean="0"/>
            </a:br>
            <a:r>
              <a:rPr lang="en-US" dirty="0" smtClean="0"/>
              <a:t>And I blessed them unaware.”</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Eternal</a:t>
            </a:r>
            <a:r>
              <a:rPr lang="fr-FR" dirty="0" smtClean="0"/>
              <a:t> </a:t>
            </a:r>
            <a:r>
              <a:rPr lang="fr-FR" dirty="0" err="1" smtClean="0"/>
              <a:t>Penance</a:t>
            </a:r>
            <a:endParaRPr lang="fr-FR" dirty="0"/>
          </a:p>
        </p:txBody>
      </p:sp>
      <p:sp>
        <p:nvSpPr>
          <p:cNvPr id="3" name="Espace réservé du contenu 2"/>
          <p:cNvSpPr>
            <a:spLocks noGrp="1"/>
          </p:cNvSpPr>
          <p:nvPr>
            <p:ph idx="1"/>
          </p:nvPr>
        </p:nvSpPr>
        <p:spPr/>
        <p:txBody>
          <a:bodyPr/>
          <a:lstStyle/>
          <a:p>
            <a:r>
              <a:rPr lang="en-US" dirty="0" smtClean="0"/>
              <a:t>“Since then, at an uncertain hour,</a:t>
            </a:r>
            <a:br>
              <a:rPr lang="en-US" dirty="0" smtClean="0"/>
            </a:br>
            <a:r>
              <a:rPr lang="en-US" dirty="0" smtClean="0"/>
              <a:t>That agony returns:</a:t>
            </a:r>
            <a:br>
              <a:rPr lang="en-US" dirty="0" smtClean="0"/>
            </a:br>
            <a:r>
              <a:rPr lang="en-US" dirty="0" smtClean="0"/>
              <a:t>And till my ghastly tale is told,</a:t>
            </a:r>
            <a:br>
              <a:rPr lang="en-US" dirty="0" smtClean="0"/>
            </a:br>
            <a:r>
              <a:rPr lang="en-US" dirty="0" smtClean="0"/>
              <a:t>This heart within me burns.”</a:t>
            </a:r>
            <a:endParaRPr lang="fr-FR" dirty="0" smtClean="0"/>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Final Moral</a:t>
            </a:r>
            <a:endParaRPr lang="fr-FR" dirty="0"/>
          </a:p>
        </p:txBody>
      </p:sp>
      <p:sp>
        <p:nvSpPr>
          <p:cNvPr id="3" name="Espace réservé du contenu 2"/>
          <p:cNvSpPr>
            <a:spLocks noGrp="1"/>
          </p:cNvSpPr>
          <p:nvPr>
            <p:ph idx="1"/>
          </p:nvPr>
        </p:nvSpPr>
        <p:spPr/>
        <p:txBody>
          <a:bodyPr/>
          <a:lstStyle/>
          <a:p>
            <a:r>
              <a:rPr lang="en-US" dirty="0"/>
              <a:t>“He </a:t>
            </a:r>
            <a:r>
              <a:rPr lang="en-US" dirty="0" err="1"/>
              <a:t>prayeth</a:t>
            </a:r>
            <a:r>
              <a:rPr lang="en-US" dirty="0"/>
              <a:t> best, who </a:t>
            </a:r>
            <a:r>
              <a:rPr lang="en-US" dirty="0" err="1"/>
              <a:t>loveth</a:t>
            </a:r>
            <a:r>
              <a:rPr lang="en-US" dirty="0"/>
              <a:t> best</a:t>
            </a:r>
            <a:br>
              <a:rPr lang="en-US" dirty="0"/>
            </a:br>
            <a:r>
              <a:rPr lang="en-US" dirty="0"/>
              <a:t>All things both great and small;</a:t>
            </a:r>
            <a:br>
              <a:rPr lang="en-US" dirty="0"/>
            </a:br>
            <a:r>
              <a:rPr lang="en-US" dirty="0"/>
              <a:t>For the dear God who </a:t>
            </a:r>
            <a:r>
              <a:rPr lang="en-US" dirty="0" err="1"/>
              <a:t>loveth</a:t>
            </a:r>
            <a:r>
              <a:rPr lang="en-US" dirty="0"/>
              <a:t> us,</a:t>
            </a:r>
            <a:br>
              <a:rPr lang="en-US" dirty="0"/>
            </a:br>
            <a:r>
              <a:rPr lang="en-US" dirty="0"/>
              <a:t>He made and </a:t>
            </a:r>
            <a:r>
              <a:rPr lang="en-US" dirty="0" err="1"/>
              <a:t>loveth</a:t>
            </a:r>
            <a:r>
              <a:rPr lang="en-US" dirty="0"/>
              <a:t> all.”</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a:t>
            </a:r>
            <a:r>
              <a:rPr smtClean="0"/>
              <a:t>Literary </a:t>
            </a:r>
            <a:r>
              <a:t>Techniques</a:t>
            </a:r>
          </a:p>
        </p:txBody>
      </p:sp>
      <p:sp>
        <p:nvSpPr>
          <p:cNvPr id="3" name="Content Placeholder 2"/>
          <p:cNvSpPr>
            <a:spLocks noGrp="1"/>
          </p:cNvSpPr>
          <p:nvPr>
            <p:ph idx="1"/>
          </p:nvPr>
        </p:nvSpPr>
        <p:spPr/>
        <p:txBody>
          <a:bodyPr/>
          <a:lstStyle/>
          <a:p>
            <a:endParaRPr/>
          </a:p>
          <a:p>
            <a:pPr>
              <a:defRPr sz="1800"/>
            </a:pPr>
            <a:r>
              <a:t>Coleridge’s use of rhyme, meter, and supernatural imagery creates an immersive experience. His balladic style blends narrative and poetic expression, making the poem feel timeless. The supernatural elements enhance the storytelling, adding depth to the Mariner’s emotional and spiritual journey.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a:p>
        </p:txBody>
      </p:sp>
      <p:sp>
        <p:nvSpPr>
          <p:cNvPr id="3" name="Content Placeholder 2"/>
          <p:cNvSpPr>
            <a:spLocks noGrp="1"/>
          </p:cNvSpPr>
          <p:nvPr>
            <p:ph idx="1"/>
          </p:nvPr>
        </p:nvSpPr>
        <p:spPr/>
        <p:txBody>
          <a:bodyPr>
            <a:normAutofit/>
          </a:bodyPr>
          <a:lstStyle/>
          <a:p>
            <a:pPr>
              <a:defRPr sz="1800"/>
            </a:pPr>
            <a:r>
              <a:rPr sz="2000" smtClean="0">
                <a:latin typeface="Shonar Bangla" pitchFamily="34" charset="0"/>
                <a:cs typeface="Shonar Bangla" pitchFamily="34" charset="0"/>
              </a:rPr>
              <a:t>The </a:t>
            </a:r>
            <a:r>
              <a:rPr sz="2000">
                <a:latin typeface="Shonar Bangla" pitchFamily="34" charset="0"/>
                <a:cs typeface="Shonar Bangla" pitchFamily="34" charset="0"/>
              </a:rPr>
              <a:t>Romantic movement, influenced by poets like Coleridge and Wordsworth, emphasized nature, emotion, and the supernatural. Their collaborative work, Lyrical Ballads (1798), is seen as </a:t>
            </a:r>
            <a:r>
              <a:rPr sz="2000">
                <a:solidFill>
                  <a:srgbClr val="FFFF00"/>
                </a:solidFill>
                <a:latin typeface="Shonar Bangla" pitchFamily="34" charset="0"/>
                <a:cs typeface="Shonar Bangla" pitchFamily="34" charset="0"/>
              </a:rPr>
              <a:t>a cornerstone of Romantic poetry</a:t>
            </a:r>
            <a:r>
              <a:rPr sz="2000">
                <a:latin typeface="Shonar Bangla" pitchFamily="34" charset="0"/>
                <a:cs typeface="Shonar Bangla" pitchFamily="34" charset="0"/>
              </a:rPr>
              <a:t>, seeking to express human experiences through powerful, vivid language and imagery. This poem, 'The Rime of the Ancient Mariner,' reflects these ideals and explores the </a:t>
            </a:r>
            <a:r>
              <a:rPr sz="2000" smtClean="0">
                <a:latin typeface="Shonar Bangla" pitchFamily="34" charset="0"/>
                <a:cs typeface="Shonar Bangla" pitchFamily="34" charset="0"/>
              </a:rPr>
              <a:t>complex relationship </a:t>
            </a:r>
            <a:r>
              <a:rPr sz="2000">
                <a:latin typeface="Shonar Bangla" pitchFamily="34" charset="0"/>
                <a:cs typeface="Shonar Bangla" pitchFamily="34" charset="0"/>
              </a:rPr>
              <a:t>between humanity and nature</a:t>
            </a:r>
            <a:r>
              <a:rPr sz="2000" smtClean="0">
                <a:latin typeface="Shonar Bangla" pitchFamily="34" charset="0"/>
                <a:cs typeface="Shonar Bangla" pitchFamily="34" charset="0"/>
              </a:rPr>
              <a:t>.</a:t>
            </a:r>
            <a:endParaRPr lang="fr-FR" sz="2000" dirty="0" smtClean="0">
              <a:latin typeface="Shonar Bangla" pitchFamily="34" charset="0"/>
              <a:cs typeface="Shonar Bangla" pitchFamily="34" charset="0"/>
            </a:endParaRPr>
          </a:p>
          <a:p>
            <a:pPr>
              <a:defRPr sz="1800"/>
            </a:pPr>
            <a:endParaRPr sz="2000">
              <a:latin typeface="Shonar Bangla" pitchFamily="34" charset="0"/>
              <a:cs typeface="Shonar Bangl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EA8E9FF-62D0-2C9A-3283-3A8BCC44CC72}"/>
              </a:ext>
            </a:extLst>
          </p:cNvPr>
          <p:cNvSpPr>
            <a:spLocks noGrp="1"/>
          </p:cNvSpPr>
          <p:nvPr>
            <p:ph type="title"/>
          </p:nvPr>
        </p:nvSpPr>
        <p:spPr/>
        <p:txBody>
          <a:bodyPr/>
          <a:lstStyle/>
          <a:p>
            <a:r>
              <a:rPr lang="en-GB" dirty="0" smtClean="0"/>
              <a:t>Textual analysis: *Meter</a:t>
            </a:r>
            <a:endParaRPr lang="" dirty="0"/>
          </a:p>
        </p:txBody>
      </p:sp>
      <p:sp>
        <p:nvSpPr>
          <p:cNvPr id="3" name="Espace réservé du contenu 2">
            <a:extLst>
              <a:ext uri="{FF2B5EF4-FFF2-40B4-BE49-F238E27FC236}">
                <a16:creationId xmlns="" xmlns:a16="http://schemas.microsoft.com/office/drawing/2014/main" id="{15170401-1EC9-4BCF-1520-EE1B6C8828F9}"/>
              </a:ext>
            </a:extLst>
          </p:cNvPr>
          <p:cNvSpPr>
            <a:spLocks noGrp="1"/>
          </p:cNvSpPr>
          <p:nvPr>
            <p:ph idx="1"/>
          </p:nvPr>
        </p:nvSpPr>
        <p:spPr/>
        <p:txBody>
          <a:bodyPr>
            <a:normAutofit lnSpcReduction="10000"/>
          </a:bodyPr>
          <a:lstStyle/>
          <a:p>
            <a:pPr marL="0" indent="0">
              <a:buNone/>
            </a:pPr>
            <a:r>
              <a:rPr lang="en-GB" dirty="0" smtClean="0">
                <a:latin typeface="Shonar Bangla" pitchFamily="34" charset="0"/>
                <a:cs typeface="Shonar Bangla" pitchFamily="34" charset="0"/>
              </a:rPr>
              <a:t>Coleridge </a:t>
            </a:r>
            <a:r>
              <a:rPr lang="en-GB" dirty="0">
                <a:latin typeface="Shonar Bangla" pitchFamily="34" charset="0"/>
                <a:cs typeface="Shonar Bangla" pitchFamily="34" charset="0"/>
              </a:rPr>
              <a:t>employs a variety of meters, but the poem predominantly uses a </a:t>
            </a:r>
            <a:r>
              <a:rPr lang="en-GB" dirty="0" err="1">
                <a:latin typeface="Shonar Bangla" pitchFamily="34" charset="0"/>
                <a:cs typeface="Shonar Bangla" pitchFamily="34" charset="0"/>
              </a:rPr>
              <a:t>balladic</a:t>
            </a:r>
            <a:r>
              <a:rPr lang="en-GB" dirty="0">
                <a:latin typeface="Shonar Bangla" pitchFamily="34" charset="0"/>
                <a:cs typeface="Shonar Bangla" pitchFamily="34" charset="0"/>
              </a:rPr>
              <a:t> meter, alternating </a:t>
            </a:r>
            <a:r>
              <a:rPr lang="en-GB" dirty="0" smtClean="0">
                <a:latin typeface="Shonar Bangla" pitchFamily="34" charset="0"/>
                <a:cs typeface="Shonar Bangla" pitchFamily="34" charset="0"/>
              </a:rPr>
              <a:t>between </a:t>
            </a:r>
            <a:r>
              <a:rPr lang="en-GB" dirty="0" smtClean="0">
                <a:solidFill>
                  <a:srgbClr val="FFFF00"/>
                </a:solidFill>
                <a:latin typeface="Shonar Bangla" pitchFamily="34" charset="0"/>
                <a:cs typeface="Shonar Bangla" pitchFamily="34" charset="0"/>
              </a:rPr>
              <a:t>iambic tetrameter </a:t>
            </a:r>
            <a:r>
              <a:rPr lang="en-GB" dirty="0" smtClean="0">
                <a:latin typeface="Shonar Bangla" pitchFamily="34" charset="0"/>
                <a:cs typeface="Shonar Bangla" pitchFamily="34" charset="0"/>
              </a:rPr>
              <a:t>(</a:t>
            </a:r>
            <a:r>
              <a:rPr lang="en-GB" dirty="0">
                <a:latin typeface="Shonar Bangla" pitchFamily="34" charset="0"/>
                <a:cs typeface="Shonar Bangla" pitchFamily="34" charset="0"/>
              </a:rPr>
              <a:t>four beats per line) and </a:t>
            </a:r>
            <a:r>
              <a:rPr lang="en-GB" dirty="0">
                <a:solidFill>
                  <a:srgbClr val="FFFF00"/>
                </a:solidFill>
                <a:latin typeface="Shonar Bangla" pitchFamily="34" charset="0"/>
                <a:cs typeface="Shonar Bangla" pitchFamily="34" charset="0"/>
              </a:rPr>
              <a:t>iambic </a:t>
            </a:r>
            <a:r>
              <a:rPr lang="en-GB" dirty="0" err="1">
                <a:solidFill>
                  <a:srgbClr val="FFFF00"/>
                </a:solidFill>
                <a:latin typeface="Shonar Bangla" pitchFamily="34" charset="0"/>
                <a:cs typeface="Shonar Bangla" pitchFamily="34" charset="0"/>
              </a:rPr>
              <a:t>trimeter</a:t>
            </a:r>
            <a:r>
              <a:rPr lang="en-GB" dirty="0">
                <a:solidFill>
                  <a:srgbClr val="FFFF00"/>
                </a:solidFill>
                <a:latin typeface="Shonar Bangla" pitchFamily="34" charset="0"/>
                <a:cs typeface="Shonar Bangla" pitchFamily="34" charset="0"/>
              </a:rPr>
              <a:t> </a:t>
            </a:r>
            <a:r>
              <a:rPr lang="en-GB" dirty="0">
                <a:latin typeface="Shonar Bangla" pitchFamily="34" charset="0"/>
                <a:cs typeface="Shonar Bangla" pitchFamily="34" charset="0"/>
              </a:rPr>
              <a:t>(three beats per </a:t>
            </a:r>
            <a:r>
              <a:rPr lang="en-GB" dirty="0" smtClean="0">
                <a:latin typeface="Shonar Bangla" pitchFamily="34" charset="0"/>
                <a:cs typeface="Shonar Bangla" pitchFamily="34" charset="0"/>
              </a:rPr>
              <a:t>line</a:t>
            </a:r>
            <a:r>
              <a:rPr lang="en-GB" dirty="0">
                <a:latin typeface="Shonar Bangla" pitchFamily="34" charset="0"/>
                <a:cs typeface="Shonar Bangla" pitchFamily="34" charset="0"/>
              </a:rPr>
              <a:t>). This rhythmic pattern resembles traditional English ballads, lending the poem a song-like quality that enhances its storytelling.</a:t>
            </a:r>
          </a:p>
          <a:p>
            <a:pPr marL="288925" lvl="1" indent="0">
              <a:buNone/>
            </a:pPr>
            <a:r>
              <a:rPr lang="en-US" dirty="0">
                <a:solidFill>
                  <a:srgbClr val="FFFF00"/>
                </a:solidFill>
                <a:latin typeface="Shonar Bangla" pitchFamily="34" charset="0"/>
                <a:cs typeface="Shonar Bangla" pitchFamily="34" charset="0"/>
              </a:rPr>
              <a:t>Iambic Meter</a:t>
            </a:r>
            <a:r>
              <a:rPr lang="en-GB" dirty="0">
                <a:solidFill>
                  <a:srgbClr val="FFFF00"/>
                </a:solidFill>
                <a:latin typeface="Shonar Bangla" pitchFamily="34" charset="0"/>
                <a:cs typeface="Shonar Bangla" pitchFamily="34" charset="0"/>
              </a:rPr>
              <a:t> </a:t>
            </a:r>
            <a:r>
              <a:rPr lang="en-US" dirty="0">
                <a:latin typeface="Shonar Bangla" pitchFamily="34" charset="0"/>
                <a:cs typeface="Shonar Bangla" pitchFamily="34" charset="0"/>
              </a:rPr>
              <a:t>refers to a specific rhythm where each unit (or "foot") has </a:t>
            </a:r>
            <a:r>
              <a:rPr lang="en-US" dirty="0">
                <a:solidFill>
                  <a:srgbClr val="FFFF00"/>
                </a:solidFill>
                <a:latin typeface="Shonar Bangla" pitchFamily="34" charset="0"/>
                <a:cs typeface="Shonar Bangla" pitchFamily="34" charset="0"/>
              </a:rPr>
              <a:t>two syllables</a:t>
            </a:r>
            <a:r>
              <a:rPr lang="en-US" dirty="0">
                <a:latin typeface="Shonar Bangla" pitchFamily="34" charset="0"/>
                <a:cs typeface="Shonar Bangla" pitchFamily="34" charset="0"/>
              </a:rPr>
              <a:t>: the first is </a:t>
            </a:r>
            <a:r>
              <a:rPr lang="en-US" dirty="0">
                <a:solidFill>
                  <a:srgbClr val="FFFF00"/>
                </a:solidFill>
                <a:latin typeface="Shonar Bangla" pitchFamily="34" charset="0"/>
                <a:cs typeface="Shonar Bangla" pitchFamily="34" charset="0"/>
              </a:rPr>
              <a:t>unstressed</a:t>
            </a:r>
            <a:r>
              <a:rPr lang="en-US" dirty="0">
                <a:latin typeface="Shonar Bangla" pitchFamily="34" charset="0"/>
                <a:cs typeface="Shonar Bangla" pitchFamily="34" charset="0"/>
              </a:rPr>
              <a:t> (soft), and the second is </a:t>
            </a:r>
            <a:r>
              <a:rPr lang="en-US" dirty="0">
                <a:solidFill>
                  <a:srgbClr val="FFFF00"/>
                </a:solidFill>
                <a:latin typeface="Shonar Bangla" pitchFamily="34" charset="0"/>
                <a:cs typeface="Shonar Bangla" pitchFamily="34" charset="0"/>
              </a:rPr>
              <a:t>stressed</a:t>
            </a:r>
            <a:r>
              <a:rPr lang="en-US" dirty="0">
                <a:latin typeface="Shonar Bangla" pitchFamily="34" charset="0"/>
                <a:cs typeface="Shonar Bangla" pitchFamily="34" charset="0"/>
              </a:rPr>
              <a:t> (strong). This pattern sounds like </a:t>
            </a:r>
            <a:r>
              <a:rPr lang="en-US" dirty="0" err="1">
                <a:latin typeface="Shonar Bangla" pitchFamily="34" charset="0"/>
                <a:cs typeface="Shonar Bangla" pitchFamily="34" charset="0"/>
              </a:rPr>
              <a:t>da</a:t>
            </a:r>
            <a:r>
              <a:rPr lang="en-US" dirty="0">
                <a:latin typeface="Shonar Bangla" pitchFamily="34" charset="0"/>
                <a:cs typeface="Shonar Bangla" pitchFamily="34" charset="0"/>
              </a:rPr>
              <a:t>-DUM</a:t>
            </a:r>
            <a:r>
              <a:rPr lang="en-US" dirty="0" smtClean="0">
                <a:latin typeface="Shonar Bangla" pitchFamily="34" charset="0"/>
                <a:cs typeface="Shonar Bangla" pitchFamily="34" charset="0"/>
              </a:rPr>
              <a:t>. So</a:t>
            </a:r>
            <a:r>
              <a:rPr lang="en-US" dirty="0">
                <a:latin typeface="Shonar Bangla" pitchFamily="34" charset="0"/>
                <a:cs typeface="Shonar Bangla" pitchFamily="34" charset="0"/>
              </a:rPr>
              <a:t>, when we say something is iambic, it means the line is made up of these da-DUM beats.</a:t>
            </a:r>
            <a:endParaRPr lang="" dirty="0">
              <a:latin typeface="Shonar Bangla" pitchFamily="34" charset="0"/>
              <a:cs typeface="Shonar Bangla" pitchFamily="34" charset="0"/>
            </a:endParaRPr>
          </a:p>
        </p:txBody>
      </p:sp>
    </p:spTree>
    <p:extLst>
      <p:ext uri="{BB962C8B-B14F-4D97-AF65-F5344CB8AC3E}">
        <p14:creationId xmlns="" xmlns:p14="http://schemas.microsoft.com/office/powerpoint/2010/main" val="492678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E665A460-D7E1-03EF-2961-1EE24A74FC23}"/>
              </a:ext>
            </a:extLst>
          </p:cNvPr>
          <p:cNvSpPr>
            <a:spLocks noGrp="1"/>
          </p:cNvSpPr>
          <p:nvPr>
            <p:ph idx="1"/>
          </p:nvPr>
        </p:nvSpPr>
        <p:spPr>
          <a:xfrm>
            <a:off x="712788" y="1442357"/>
            <a:ext cx="7716838" cy="4958443"/>
          </a:xfrm>
        </p:spPr>
        <p:txBody>
          <a:bodyPr>
            <a:normAutofit/>
          </a:bodyPr>
          <a:lstStyle/>
          <a:p>
            <a:r>
              <a:rPr lang="en-US" sz="2600" dirty="0">
                <a:latin typeface="Shonar Bangla" pitchFamily="34" charset="0"/>
                <a:cs typeface="Shonar Bangla" pitchFamily="34" charset="0"/>
              </a:rPr>
              <a:t>Iambic Tetrameter</a:t>
            </a:r>
            <a:endParaRPr lang="en-GB" sz="2600" dirty="0">
              <a:latin typeface="Shonar Bangla" pitchFamily="34" charset="0"/>
              <a:cs typeface="Shonar Bangla" pitchFamily="34" charset="0"/>
            </a:endParaRPr>
          </a:p>
          <a:p>
            <a:r>
              <a:rPr lang="en-US" dirty="0">
                <a:latin typeface="Shonar Bangla" pitchFamily="34" charset="0"/>
                <a:cs typeface="Shonar Bangla" pitchFamily="34" charset="0"/>
              </a:rPr>
              <a:t>Tetrameter means there are four iambs (or "feet") in a line. This means a line in iambic tetrameter will have four </a:t>
            </a:r>
            <a:r>
              <a:rPr lang="en-US" dirty="0" err="1">
                <a:latin typeface="Shonar Bangla" pitchFamily="34" charset="0"/>
                <a:cs typeface="Shonar Bangla" pitchFamily="34" charset="0"/>
              </a:rPr>
              <a:t>da</a:t>
            </a:r>
            <a:r>
              <a:rPr lang="en-US" dirty="0">
                <a:latin typeface="Shonar Bangla" pitchFamily="34" charset="0"/>
                <a:cs typeface="Shonar Bangla" pitchFamily="34" charset="0"/>
              </a:rPr>
              <a:t>-DUM </a:t>
            </a:r>
            <a:r>
              <a:rPr lang="en-US" dirty="0" smtClean="0">
                <a:latin typeface="Shonar Bangla" pitchFamily="34" charset="0"/>
                <a:cs typeface="Shonar Bangla" pitchFamily="34" charset="0"/>
              </a:rPr>
              <a:t>beats. So, </a:t>
            </a:r>
            <a:r>
              <a:rPr lang="en-US" dirty="0">
                <a:latin typeface="Shonar Bangla" pitchFamily="34" charset="0"/>
                <a:cs typeface="Shonar Bangla" pitchFamily="34" charset="0"/>
              </a:rPr>
              <a:t>a line in iambic tetrameter will have eight syllables total (4 x 2 syllables).</a:t>
            </a:r>
            <a:endParaRPr lang="en-GB" dirty="0">
              <a:latin typeface="Shonar Bangla" pitchFamily="34" charset="0"/>
              <a:cs typeface="Shonar Bangla" pitchFamily="34" charset="0"/>
            </a:endParaRPr>
          </a:p>
          <a:p>
            <a:r>
              <a:rPr lang="en-US" dirty="0">
                <a:latin typeface="Shonar Bangla" pitchFamily="34" charset="0"/>
                <a:cs typeface="Shonar Bangla" pitchFamily="34" charset="0"/>
              </a:rPr>
              <a:t>Example from the poem:</a:t>
            </a:r>
            <a:endParaRPr lang="en-GB" dirty="0">
              <a:latin typeface="Shonar Bangla" pitchFamily="34" charset="0"/>
              <a:cs typeface="Shonar Bangla" pitchFamily="34" charset="0"/>
            </a:endParaRPr>
          </a:p>
          <a:p>
            <a:r>
              <a:rPr lang="en-US" dirty="0">
                <a:latin typeface="Shonar Bangla" pitchFamily="34" charset="0"/>
                <a:cs typeface="Shonar Bangla" pitchFamily="34" charset="0"/>
              </a:rPr>
              <a:t> "The </a:t>
            </a:r>
            <a:r>
              <a:rPr lang="en-US" dirty="0">
                <a:solidFill>
                  <a:srgbClr val="FFFF00"/>
                </a:solidFill>
                <a:latin typeface="Shonar Bangla" pitchFamily="34" charset="0"/>
                <a:cs typeface="Shonar Bangla" pitchFamily="34" charset="0"/>
              </a:rPr>
              <a:t>ship</a:t>
            </a:r>
            <a:r>
              <a:rPr lang="en-US" dirty="0">
                <a:latin typeface="Shonar Bangla" pitchFamily="34" charset="0"/>
                <a:cs typeface="Shonar Bangla" pitchFamily="34" charset="0"/>
              </a:rPr>
              <a:t> was </a:t>
            </a:r>
            <a:r>
              <a:rPr lang="en-US" dirty="0">
                <a:solidFill>
                  <a:srgbClr val="FFFF00"/>
                </a:solidFill>
                <a:latin typeface="Shonar Bangla" pitchFamily="34" charset="0"/>
                <a:cs typeface="Shonar Bangla" pitchFamily="34" charset="0"/>
              </a:rPr>
              <a:t>chee</a:t>
            </a:r>
            <a:r>
              <a:rPr lang="en-US" dirty="0">
                <a:latin typeface="Shonar Bangla" pitchFamily="34" charset="0"/>
                <a:cs typeface="Shonar Bangla" pitchFamily="34" charset="0"/>
              </a:rPr>
              <a:t>red, the </a:t>
            </a:r>
            <a:r>
              <a:rPr lang="en-US" dirty="0">
                <a:solidFill>
                  <a:srgbClr val="FFFF00"/>
                </a:solidFill>
                <a:latin typeface="Shonar Bangla" pitchFamily="34" charset="0"/>
                <a:cs typeface="Shonar Bangla" pitchFamily="34" charset="0"/>
              </a:rPr>
              <a:t>har</a:t>
            </a:r>
            <a:r>
              <a:rPr lang="en-US" dirty="0">
                <a:latin typeface="Shonar Bangla" pitchFamily="34" charset="0"/>
                <a:cs typeface="Shonar Bangla" pitchFamily="34" charset="0"/>
              </a:rPr>
              <a:t>bour </a:t>
            </a:r>
            <a:r>
              <a:rPr lang="en-US" dirty="0">
                <a:solidFill>
                  <a:srgbClr val="FFFF00"/>
                </a:solidFill>
                <a:latin typeface="Shonar Bangla" pitchFamily="34" charset="0"/>
                <a:cs typeface="Shonar Bangla" pitchFamily="34" charset="0"/>
              </a:rPr>
              <a:t>cleared</a:t>
            </a:r>
            <a:r>
              <a:rPr lang="en-US" dirty="0">
                <a:latin typeface="Shonar Bangla" pitchFamily="34" charset="0"/>
                <a:cs typeface="Shonar Bangla" pitchFamily="34" charset="0"/>
              </a:rPr>
              <a:t>"</a:t>
            </a:r>
            <a:endParaRPr lang="en-GB" dirty="0">
              <a:latin typeface="Shonar Bangla" pitchFamily="34" charset="0"/>
              <a:cs typeface="Shonar Bangla" pitchFamily="34" charset="0"/>
            </a:endParaRPr>
          </a:p>
          <a:p>
            <a:r>
              <a:rPr lang="en-US" dirty="0">
                <a:latin typeface="Shonar Bangla" pitchFamily="34" charset="0"/>
                <a:cs typeface="Shonar Bangla" pitchFamily="34" charset="0"/>
              </a:rPr>
              <a:t>you can count four da-DUM beats (highlighted syllables):</a:t>
            </a:r>
            <a:endParaRPr lang="en-GB" dirty="0">
              <a:latin typeface="Shonar Bangla" pitchFamily="34" charset="0"/>
              <a:cs typeface="Shonar Bangla" pitchFamily="34" charset="0"/>
            </a:endParaRPr>
          </a:p>
          <a:p>
            <a:r>
              <a:rPr lang="en-US" dirty="0">
                <a:latin typeface="Shonar Bangla" pitchFamily="34" charset="0"/>
                <a:cs typeface="Shonar Bangla" pitchFamily="34" charset="0"/>
              </a:rPr>
              <a:t> The ship was cheered, the harbour cleared.Each of those da-DUM sections is one "foot" of iambic tetrameter, with four feet total.</a:t>
            </a:r>
            <a:endParaRPr lang="" dirty="0">
              <a:latin typeface="Shonar Bangla" pitchFamily="34" charset="0"/>
              <a:cs typeface="Shonar Bangla" pitchFamily="34" charset="0"/>
            </a:endParaRPr>
          </a:p>
        </p:txBody>
      </p:sp>
    </p:spTree>
    <p:extLst>
      <p:ext uri="{BB962C8B-B14F-4D97-AF65-F5344CB8AC3E}">
        <p14:creationId xmlns="" xmlns:p14="http://schemas.microsoft.com/office/powerpoint/2010/main" val="220520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A249838-6830-C8D5-4386-16DC4EC16BC3}"/>
              </a:ext>
            </a:extLst>
          </p:cNvPr>
          <p:cNvSpPr>
            <a:spLocks noGrp="1"/>
          </p:cNvSpPr>
          <p:nvPr>
            <p:ph type="title"/>
          </p:nvPr>
        </p:nvSpPr>
        <p:spPr/>
        <p:txBody>
          <a:bodyPr/>
          <a:lstStyle/>
          <a:p>
            <a:r>
              <a:rPr lang="en-GB" dirty="0" smtClean="0"/>
              <a:t>*The </a:t>
            </a:r>
            <a:r>
              <a:rPr lang="en-GB" dirty="0"/>
              <a:t>Rhyme Scheme</a:t>
            </a:r>
            <a:endParaRPr lang="" dirty="0"/>
          </a:p>
        </p:txBody>
      </p:sp>
      <p:sp>
        <p:nvSpPr>
          <p:cNvPr id="3" name="Espace réservé du contenu 2">
            <a:extLst>
              <a:ext uri="{FF2B5EF4-FFF2-40B4-BE49-F238E27FC236}">
                <a16:creationId xmlns="" xmlns:a16="http://schemas.microsoft.com/office/drawing/2014/main" id="{6346DE1A-FD8A-9E51-0588-069C771062F2}"/>
              </a:ext>
            </a:extLst>
          </p:cNvPr>
          <p:cNvSpPr>
            <a:spLocks noGrp="1"/>
          </p:cNvSpPr>
          <p:nvPr>
            <p:ph idx="1"/>
          </p:nvPr>
        </p:nvSpPr>
        <p:spPr/>
        <p:txBody>
          <a:bodyPr>
            <a:normAutofit fontScale="85000" lnSpcReduction="20000"/>
          </a:bodyPr>
          <a:lstStyle/>
          <a:p>
            <a:pPr marL="0" indent="0">
              <a:buNone/>
            </a:pPr>
            <a:r>
              <a:rPr lang="en-US" dirty="0"/>
              <a:t> </a:t>
            </a:r>
            <a:r>
              <a:rPr lang="en-US" dirty="0">
                <a:latin typeface="Shonar Bangla" pitchFamily="34" charset="0"/>
                <a:cs typeface="Shonar Bangla" pitchFamily="34" charset="0"/>
              </a:rPr>
              <a:t>The rhyme scheme varies throughout but generally follows an ABAB or ABCB pattern, typical of ballad stanzas. The variation adds a musical quality to the verse, supporting the dramatic and mysterious tone. For instance:</a:t>
            </a:r>
            <a:endParaRPr lang="en-GB" dirty="0">
              <a:latin typeface="Shonar Bangla" pitchFamily="34" charset="0"/>
              <a:cs typeface="Shonar Bangla" pitchFamily="34" charset="0"/>
            </a:endParaRPr>
          </a:p>
          <a:p>
            <a:r>
              <a:rPr lang="en-US" dirty="0">
                <a:latin typeface="Shonar Bangla" pitchFamily="34" charset="0"/>
                <a:cs typeface="Shonar Bangla" pitchFamily="34" charset="0"/>
              </a:rPr>
              <a:t> "The ship was cheered, </a:t>
            </a:r>
            <a:r>
              <a:rPr lang="en-US" dirty="0" smtClean="0">
                <a:latin typeface="Shonar Bangla" pitchFamily="34" charset="0"/>
                <a:cs typeface="Shonar Bangla" pitchFamily="34" charset="0"/>
              </a:rPr>
              <a:t>the </a:t>
            </a:r>
            <a:r>
              <a:rPr lang="en-US" dirty="0">
                <a:latin typeface="Shonar Bangla" pitchFamily="34" charset="0"/>
                <a:cs typeface="Shonar Bangla" pitchFamily="34" charset="0"/>
              </a:rPr>
              <a:t>harbour clear</a:t>
            </a:r>
            <a:r>
              <a:rPr lang="en-US" dirty="0">
                <a:solidFill>
                  <a:srgbClr val="FFFF00"/>
                </a:solidFill>
                <a:latin typeface="Shonar Bangla" pitchFamily="34" charset="0"/>
                <a:cs typeface="Shonar Bangla" pitchFamily="34" charset="0"/>
              </a:rPr>
              <a:t>ed</a:t>
            </a:r>
            <a:endParaRPr lang="en-GB" dirty="0">
              <a:solidFill>
                <a:srgbClr val="FFFF00"/>
              </a:solidFill>
              <a:latin typeface="Shonar Bangla" pitchFamily="34" charset="0"/>
              <a:cs typeface="Shonar Bangla" pitchFamily="34" charset="0"/>
            </a:endParaRPr>
          </a:p>
          <a:p>
            <a:r>
              <a:rPr lang="en-US" dirty="0">
                <a:latin typeface="Shonar Bangla" pitchFamily="34" charset="0"/>
                <a:cs typeface="Shonar Bangla" pitchFamily="34" charset="0"/>
              </a:rPr>
              <a:t>Merrily did we </a:t>
            </a:r>
            <a:r>
              <a:rPr lang="en-US" dirty="0" smtClean="0">
                <a:latin typeface="Shonar Bangla" pitchFamily="34" charset="0"/>
                <a:cs typeface="Shonar Bangla" pitchFamily="34" charset="0"/>
              </a:rPr>
              <a:t>dr</a:t>
            </a:r>
            <a:r>
              <a:rPr lang="en-US" dirty="0" smtClean="0">
                <a:solidFill>
                  <a:srgbClr val="FFFF00"/>
                </a:solidFill>
                <a:latin typeface="Shonar Bangla" pitchFamily="34" charset="0"/>
                <a:cs typeface="Shonar Bangla" pitchFamily="34" charset="0"/>
              </a:rPr>
              <a:t>op </a:t>
            </a:r>
          </a:p>
          <a:p>
            <a:r>
              <a:rPr lang="en-US" dirty="0" smtClean="0">
                <a:latin typeface="Shonar Bangla" pitchFamily="34" charset="0"/>
                <a:cs typeface="Shonar Bangla" pitchFamily="34" charset="0"/>
              </a:rPr>
              <a:t>Below </a:t>
            </a:r>
            <a:r>
              <a:rPr lang="en-US" dirty="0">
                <a:latin typeface="Shonar Bangla" pitchFamily="34" charset="0"/>
                <a:cs typeface="Shonar Bangla" pitchFamily="34" charset="0"/>
              </a:rPr>
              <a:t>the </a:t>
            </a:r>
            <a:r>
              <a:rPr lang="en-US" dirty="0" err="1" smtClean="0">
                <a:latin typeface="Shonar Bangla" pitchFamily="34" charset="0"/>
                <a:cs typeface="Shonar Bangla" pitchFamily="34" charset="0"/>
              </a:rPr>
              <a:t>kirk,below</a:t>
            </a:r>
            <a:r>
              <a:rPr lang="en-US" dirty="0" smtClean="0">
                <a:latin typeface="Shonar Bangla" pitchFamily="34" charset="0"/>
                <a:cs typeface="Shonar Bangla" pitchFamily="34" charset="0"/>
              </a:rPr>
              <a:t> </a:t>
            </a:r>
            <a:r>
              <a:rPr lang="en-US" dirty="0">
                <a:latin typeface="Shonar Bangla" pitchFamily="34" charset="0"/>
                <a:cs typeface="Shonar Bangla" pitchFamily="34" charset="0"/>
              </a:rPr>
              <a:t>the h</a:t>
            </a:r>
            <a:r>
              <a:rPr lang="en-US" dirty="0">
                <a:solidFill>
                  <a:srgbClr val="FFFF00"/>
                </a:solidFill>
                <a:latin typeface="Shonar Bangla" pitchFamily="34" charset="0"/>
                <a:cs typeface="Shonar Bangla" pitchFamily="34" charset="0"/>
              </a:rPr>
              <a:t>ill</a:t>
            </a:r>
            <a:r>
              <a:rPr lang="en-US" dirty="0" smtClean="0">
                <a:latin typeface="Shonar Bangla" pitchFamily="34" charset="0"/>
                <a:cs typeface="Shonar Bangla" pitchFamily="34" charset="0"/>
              </a:rPr>
              <a:t>, </a:t>
            </a:r>
          </a:p>
          <a:p>
            <a:r>
              <a:rPr lang="en-US" dirty="0" smtClean="0">
                <a:latin typeface="Shonar Bangla" pitchFamily="34" charset="0"/>
                <a:cs typeface="Shonar Bangla" pitchFamily="34" charset="0"/>
              </a:rPr>
              <a:t>Below </a:t>
            </a:r>
            <a:r>
              <a:rPr lang="en-US" dirty="0">
                <a:latin typeface="Shonar Bangla" pitchFamily="34" charset="0"/>
                <a:cs typeface="Shonar Bangla" pitchFamily="34" charset="0"/>
              </a:rPr>
              <a:t>the lighthouse t</a:t>
            </a:r>
            <a:r>
              <a:rPr lang="en-US" dirty="0">
                <a:solidFill>
                  <a:srgbClr val="FFFF00"/>
                </a:solidFill>
                <a:latin typeface="Shonar Bangla" pitchFamily="34" charset="0"/>
                <a:cs typeface="Shonar Bangla" pitchFamily="34" charset="0"/>
              </a:rPr>
              <a:t>op</a:t>
            </a:r>
            <a:r>
              <a:rPr lang="en-US" dirty="0">
                <a:latin typeface="Shonar Bangla" pitchFamily="34" charset="0"/>
                <a:cs typeface="Shonar Bangla" pitchFamily="34" charset="0"/>
              </a:rPr>
              <a:t>.”</a:t>
            </a:r>
            <a:endParaRPr lang="en-GB" dirty="0">
              <a:latin typeface="Shonar Bangla" pitchFamily="34" charset="0"/>
              <a:cs typeface="Shonar Bangla" pitchFamily="34" charset="0"/>
            </a:endParaRPr>
          </a:p>
          <a:p>
            <a:r>
              <a:rPr lang="en-GB" dirty="0">
                <a:latin typeface="Shonar Bangla" pitchFamily="34" charset="0"/>
                <a:cs typeface="Shonar Bangla" pitchFamily="34" charset="0"/>
              </a:rPr>
              <a:t>The </a:t>
            </a:r>
            <a:r>
              <a:rPr lang="en-US" dirty="0">
                <a:latin typeface="Shonar Bangla" pitchFamily="34" charset="0"/>
                <a:cs typeface="Shonar Bangla" pitchFamily="34" charset="0"/>
              </a:rPr>
              <a:t> </a:t>
            </a:r>
            <a:r>
              <a:rPr lang="en-US" dirty="0">
                <a:solidFill>
                  <a:srgbClr val="FFFF00"/>
                </a:solidFill>
                <a:latin typeface="Shonar Bangla" pitchFamily="34" charset="0"/>
                <a:cs typeface="Shonar Bangla" pitchFamily="34" charset="0"/>
              </a:rPr>
              <a:t>ABCB rhyme scheme </a:t>
            </a:r>
            <a:r>
              <a:rPr lang="en-US" dirty="0">
                <a:latin typeface="Shonar Bangla" pitchFamily="34" charset="0"/>
                <a:cs typeface="Shonar Bangla" pitchFamily="34" charset="0"/>
              </a:rPr>
              <a:t>is clear, emphasizing the melodic storytelling style.</a:t>
            </a:r>
            <a:endParaRPr lang="" dirty="0">
              <a:latin typeface="Shonar Bangla" pitchFamily="34" charset="0"/>
              <a:cs typeface="Shonar Bangla" pitchFamily="34" charset="0"/>
            </a:endParaRPr>
          </a:p>
        </p:txBody>
      </p:sp>
    </p:spTree>
    <p:extLst>
      <p:ext uri="{BB962C8B-B14F-4D97-AF65-F5344CB8AC3E}">
        <p14:creationId xmlns="" xmlns:p14="http://schemas.microsoft.com/office/powerpoint/2010/main" val="438889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7D36079-5AF5-5992-2CC7-C27A6EF54408}"/>
              </a:ext>
            </a:extLst>
          </p:cNvPr>
          <p:cNvSpPr>
            <a:spLocks noGrp="1"/>
          </p:cNvSpPr>
          <p:nvPr>
            <p:ph type="title"/>
          </p:nvPr>
        </p:nvSpPr>
        <p:spPr/>
        <p:txBody>
          <a:bodyPr/>
          <a:lstStyle/>
          <a:p>
            <a:r>
              <a:rPr lang="en-GB" dirty="0" smtClean="0"/>
              <a:t>*Imagery</a:t>
            </a:r>
            <a:endParaRPr lang="" dirty="0"/>
          </a:p>
        </p:txBody>
      </p:sp>
      <p:sp>
        <p:nvSpPr>
          <p:cNvPr id="3" name="Espace réservé du contenu 2">
            <a:extLst>
              <a:ext uri="{FF2B5EF4-FFF2-40B4-BE49-F238E27FC236}">
                <a16:creationId xmlns="" xmlns:a16="http://schemas.microsoft.com/office/drawing/2014/main" id="{8F8F0DBB-C009-236F-F003-8065BC2A7D5D}"/>
              </a:ext>
            </a:extLst>
          </p:cNvPr>
          <p:cNvSpPr>
            <a:spLocks noGrp="1"/>
          </p:cNvSpPr>
          <p:nvPr>
            <p:ph idx="1"/>
          </p:nvPr>
        </p:nvSpPr>
        <p:spPr/>
        <p:txBody>
          <a:bodyPr>
            <a:normAutofit fontScale="62500" lnSpcReduction="20000"/>
          </a:bodyPr>
          <a:lstStyle/>
          <a:p>
            <a:r>
              <a:rPr lang="en-US" dirty="0">
                <a:latin typeface="Shonar Bangla" pitchFamily="34" charset="0"/>
                <a:cs typeface="Shonar Bangla" pitchFamily="34" charset="0"/>
              </a:rPr>
              <a:t>Coleridge’s use of vivid and symbolic imagery deepens the poem’s themes, creating a sense of otherworldliness and suspense</a:t>
            </a:r>
            <a:endParaRPr lang="en-GB" dirty="0">
              <a:latin typeface="Shonar Bangla" pitchFamily="34" charset="0"/>
              <a:cs typeface="Shonar Bangla" pitchFamily="34" charset="0"/>
            </a:endParaRPr>
          </a:p>
          <a:p>
            <a:r>
              <a:rPr lang="en-US" dirty="0" smtClean="0">
                <a:latin typeface="Shonar Bangla" pitchFamily="34" charset="0"/>
                <a:cs typeface="Shonar Bangla" pitchFamily="34" charset="0"/>
              </a:rPr>
              <a:t>-</a:t>
            </a:r>
            <a:r>
              <a:rPr lang="en-US" dirty="0" smtClean="0">
                <a:solidFill>
                  <a:srgbClr val="FFFF00"/>
                </a:solidFill>
                <a:latin typeface="Shonar Bangla" pitchFamily="34" charset="0"/>
                <a:cs typeface="Shonar Bangla" pitchFamily="34" charset="0"/>
              </a:rPr>
              <a:t>Nature </a:t>
            </a:r>
            <a:r>
              <a:rPr lang="en-US" dirty="0">
                <a:solidFill>
                  <a:srgbClr val="FFFF00"/>
                </a:solidFill>
                <a:latin typeface="Shonar Bangla" pitchFamily="34" charset="0"/>
                <a:cs typeface="Shonar Bangla" pitchFamily="34" charset="0"/>
              </a:rPr>
              <a:t>Imagery</a:t>
            </a:r>
            <a:r>
              <a:rPr lang="en-US" dirty="0">
                <a:latin typeface="Shonar Bangla" pitchFamily="34" charset="0"/>
                <a:cs typeface="Shonar Bangla" pitchFamily="34" charset="0"/>
              </a:rPr>
              <a:t>: Coleridge uses nature, both beautiful and threatening, as a backdrop for the Mariner's journey. The sublime landscapes—the vast ocean, icy polar regions, and radiant stars—reflect Romantic ideals of nature’s majesty and power. Nature, in its beauty and harshness, is central to the Mariner’s spiritual journey.</a:t>
            </a:r>
            <a:endParaRPr lang="en-GB" dirty="0">
              <a:latin typeface="Shonar Bangla" pitchFamily="34" charset="0"/>
              <a:cs typeface="Shonar Bangla" pitchFamily="34" charset="0"/>
            </a:endParaRPr>
          </a:p>
          <a:p>
            <a:r>
              <a:rPr lang="en-US" dirty="0" smtClean="0">
                <a:latin typeface="Shonar Bangla" pitchFamily="34" charset="0"/>
                <a:cs typeface="Shonar Bangla" pitchFamily="34" charset="0"/>
              </a:rPr>
              <a:t>- </a:t>
            </a:r>
            <a:r>
              <a:rPr lang="en-US" dirty="0">
                <a:solidFill>
                  <a:srgbClr val="FFFF00"/>
                </a:solidFill>
                <a:latin typeface="Shonar Bangla" pitchFamily="34" charset="0"/>
                <a:cs typeface="Shonar Bangla" pitchFamily="34" charset="0"/>
              </a:rPr>
              <a:t>Supernatural:</a:t>
            </a:r>
            <a:r>
              <a:rPr lang="en-US" dirty="0">
                <a:latin typeface="Shonar Bangla" pitchFamily="34" charset="0"/>
                <a:cs typeface="Shonar Bangla" pitchFamily="34" charset="0"/>
              </a:rPr>
              <a:t> Coleridge’s supernatural elements are deeply symbolic, blending real and mystical worlds. For example, the ghostly ship carrying Death and Life-in-Death introduces a sense of inevitable fate and moral consequence. The supernatural events—like the reanimation of the dead sailors and the Mariner’s curse—reinforce themes of penance and redemption</a:t>
            </a:r>
            <a:endParaRPr lang="en-GB" dirty="0">
              <a:latin typeface="Shonar Bangla" pitchFamily="34" charset="0"/>
              <a:cs typeface="Shonar Bangla" pitchFamily="34" charset="0"/>
            </a:endParaRPr>
          </a:p>
          <a:p>
            <a:r>
              <a:rPr lang="en-US" dirty="0" smtClean="0">
                <a:latin typeface="Shonar Bangla" pitchFamily="34" charset="0"/>
                <a:cs typeface="Shonar Bangla" pitchFamily="34" charset="0"/>
              </a:rPr>
              <a:t>-</a:t>
            </a:r>
            <a:r>
              <a:rPr lang="en-US" dirty="0" smtClean="0">
                <a:solidFill>
                  <a:srgbClr val="FFFF00"/>
                </a:solidFill>
                <a:latin typeface="Shonar Bangla" pitchFamily="34" charset="0"/>
                <a:cs typeface="Shonar Bangla" pitchFamily="34" charset="0"/>
              </a:rPr>
              <a:t>Religious </a:t>
            </a:r>
            <a:r>
              <a:rPr lang="en-US" dirty="0">
                <a:solidFill>
                  <a:srgbClr val="FFFF00"/>
                </a:solidFill>
                <a:latin typeface="Shonar Bangla" pitchFamily="34" charset="0"/>
                <a:cs typeface="Shonar Bangla" pitchFamily="34" charset="0"/>
              </a:rPr>
              <a:t>and Symbolic Imagery</a:t>
            </a:r>
            <a:r>
              <a:rPr lang="en-US" dirty="0">
                <a:latin typeface="Shonar Bangla" pitchFamily="34" charset="0"/>
                <a:cs typeface="Shonar Bangla" pitchFamily="34" charset="0"/>
              </a:rPr>
              <a:t>: The albatross, a central symbol, represents innocence, guilt, and the Mariner’s separation from the natural and spiritual world. When he kills it, he disrupts the natural order, invoking a curse. Other images, like the Sun and Moon, symbolize opposing forces—such as punishment and forgiveness—that shape the Mariner’s path.</a:t>
            </a:r>
            <a:endParaRPr lang="" dirty="0">
              <a:latin typeface="Shonar Bangla" pitchFamily="34" charset="0"/>
              <a:cs typeface="Shonar Bangla" pitchFamily="34" charset="0"/>
            </a:endParaRPr>
          </a:p>
        </p:txBody>
      </p:sp>
    </p:spTree>
    <p:extLst>
      <p:ext uri="{BB962C8B-B14F-4D97-AF65-F5344CB8AC3E}">
        <p14:creationId xmlns="" xmlns:p14="http://schemas.microsoft.com/office/powerpoint/2010/main" val="1191388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AB874A7-D4E9-0CCB-D9AA-521302C7C088}"/>
              </a:ext>
            </a:extLst>
          </p:cNvPr>
          <p:cNvSpPr>
            <a:spLocks noGrp="1"/>
          </p:cNvSpPr>
          <p:nvPr>
            <p:ph type="title"/>
          </p:nvPr>
        </p:nvSpPr>
        <p:spPr/>
        <p:txBody>
          <a:bodyPr/>
          <a:lstStyle/>
          <a:p>
            <a:r>
              <a:rPr lang="en-GB" dirty="0"/>
              <a:t>Poetic devices</a:t>
            </a:r>
            <a:endParaRPr lang="" dirty="0"/>
          </a:p>
        </p:txBody>
      </p:sp>
      <p:sp>
        <p:nvSpPr>
          <p:cNvPr id="3" name="Espace réservé du contenu 2">
            <a:extLst>
              <a:ext uri="{FF2B5EF4-FFF2-40B4-BE49-F238E27FC236}">
                <a16:creationId xmlns="" xmlns:a16="http://schemas.microsoft.com/office/drawing/2014/main" id="{A2784B04-CB89-7007-E044-A3AF221606D2}"/>
              </a:ext>
            </a:extLst>
          </p:cNvPr>
          <p:cNvSpPr>
            <a:spLocks noGrp="1"/>
          </p:cNvSpPr>
          <p:nvPr>
            <p:ph idx="1"/>
          </p:nvPr>
        </p:nvSpPr>
        <p:spPr/>
        <p:txBody>
          <a:bodyPr>
            <a:normAutofit fontScale="92500" lnSpcReduction="20000"/>
          </a:bodyPr>
          <a:lstStyle/>
          <a:p>
            <a:r>
              <a:rPr lang="en-US" sz="2600" dirty="0">
                <a:solidFill>
                  <a:srgbClr val="FFFF00"/>
                </a:solidFill>
                <a:latin typeface="Shonar Bangla" pitchFamily="34" charset="0"/>
                <a:cs typeface="Shonar Bangla" pitchFamily="34" charset="0"/>
              </a:rPr>
              <a:t>Alliteration</a:t>
            </a:r>
            <a:r>
              <a:rPr lang="en-US" dirty="0">
                <a:solidFill>
                  <a:srgbClr val="FFFF00"/>
                </a:solidFill>
                <a:latin typeface="Shonar Bangla" pitchFamily="34" charset="0"/>
                <a:cs typeface="Shonar Bangla" pitchFamily="34" charset="0"/>
              </a:rPr>
              <a:t> and Assonance</a:t>
            </a:r>
            <a:r>
              <a:rPr lang="en-US" dirty="0">
                <a:latin typeface="Shonar Bangla" pitchFamily="34" charset="0"/>
                <a:cs typeface="Shonar Bangla" pitchFamily="34" charset="0"/>
              </a:rPr>
              <a:t>: Coleridge uses alliteration to reinforce the poem’s musicality and mood. For example, “The fair breeze blew, the white foam flew” uses repeated ‘f’ sounds to mimic the movement of the ship.</a:t>
            </a:r>
            <a:endParaRPr lang="en-GB" dirty="0">
              <a:latin typeface="Shonar Bangla" pitchFamily="34" charset="0"/>
              <a:cs typeface="Shonar Bangla" pitchFamily="34" charset="0"/>
            </a:endParaRPr>
          </a:p>
          <a:p>
            <a:r>
              <a:rPr lang="en-US" sz="2600" dirty="0">
                <a:solidFill>
                  <a:srgbClr val="FFFF00"/>
                </a:solidFill>
                <a:latin typeface="Shonar Bangla" pitchFamily="34" charset="0"/>
                <a:cs typeface="Shonar Bangla" pitchFamily="34" charset="0"/>
              </a:rPr>
              <a:t>Repetition</a:t>
            </a:r>
            <a:r>
              <a:rPr lang="en-US" dirty="0">
                <a:latin typeface="Shonar Bangla" pitchFamily="34" charset="0"/>
                <a:cs typeface="Shonar Bangla" pitchFamily="34" charset="0"/>
              </a:rPr>
              <a:t>: Key phrases, like “Alone, alone, all, all alone,” intensify the Mariner’s isolation and psychological torment. Repetition helps underscore emotional moments and draws readers into the Mariner’s experience.</a:t>
            </a:r>
            <a:endParaRPr lang="en-GB" dirty="0">
              <a:latin typeface="Shonar Bangla" pitchFamily="34" charset="0"/>
              <a:cs typeface="Shonar Bangla" pitchFamily="34" charset="0"/>
            </a:endParaRPr>
          </a:p>
          <a:p>
            <a:r>
              <a:rPr lang="en-US" dirty="0">
                <a:solidFill>
                  <a:srgbClr val="FFFF00"/>
                </a:solidFill>
                <a:latin typeface="Shonar Bangla" pitchFamily="34" charset="0"/>
                <a:cs typeface="Shonar Bangla" pitchFamily="34" charset="0"/>
              </a:rPr>
              <a:t>Personification</a:t>
            </a:r>
            <a:r>
              <a:rPr lang="en-US" dirty="0">
                <a:latin typeface="Shonar Bangla" pitchFamily="34" charset="0"/>
                <a:cs typeface="Shonar Bangla" pitchFamily="34" charset="0"/>
              </a:rPr>
              <a:t>: Nature is often personified to reflect the Mariner’s emotional state. The Sun and Moon are given qualities that affect the Mariner’s fate, making them seem almost judgmental or forgiving characters in their own right.</a:t>
            </a:r>
            <a:endParaRPr lang="" dirty="0">
              <a:latin typeface="Shonar Bangla" pitchFamily="34" charset="0"/>
              <a:cs typeface="Shonar Bangla" pitchFamily="34" charset="0"/>
            </a:endParaRPr>
          </a:p>
        </p:txBody>
      </p:sp>
    </p:spTree>
    <p:extLst>
      <p:ext uri="{BB962C8B-B14F-4D97-AF65-F5344CB8AC3E}">
        <p14:creationId xmlns="" xmlns:p14="http://schemas.microsoft.com/office/powerpoint/2010/main" val="4129401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Characters</a:t>
            </a:r>
            <a:endParaRPr lang="fr-FR" dirty="0"/>
          </a:p>
        </p:txBody>
      </p:sp>
      <p:sp>
        <p:nvSpPr>
          <p:cNvPr id="3" name="Espace réservé du contenu 2"/>
          <p:cNvSpPr>
            <a:spLocks noGrp="1"/>
          </p:cNvSpPr>
          <p:nvPr>
            <p:ph idx="1"/>
          </p:nvPr>
        </p:nvSpPr>
        <p:spPr/>
        <p:txBody>
          <a:bodyPr>
            <a:normAutofit fontScale="92500" lnSpcReduction="20000"/>
          </a:bodyPr>
          <a:lstStyle/>
          <a:p>
            <a:r>
              <a:rPr lang="en-US" dirty="0" smtClean="0">
                <a:latin typeface="Shonar Bangla" pitchFamily="34" charset="0"/>
                <a:cs typeface="Shonar Bangla" pitchFamily="34" charset="0"/>
              </a:rPr>
              <a:t>The </a:t>
            </a:r>
            <a:r>
              <a:rPr lang="en-US" dirty="0">
                <a:latin typeface="Shonar Bangla" pitchFamily="34" charset="0"/>
                <a:cs typeface="Shonar Bangla" pitchFamily="34" charset="0"/>
              </a:rPr>
              <a:t>main characters in “The Rime of the Ancient Mariner” are the ancient mariner, the wedding guest, and the hermit.</a:t>
            </a:r>
          </a:p>
          <a:p>
            <a:r>
              <a:rPr lang="en-US" b="1" dirty="0">
                <a:latin typeface="Shonar Bangla" pitchFamily="34" charset="0"/>
                <a:cs typeface="Shonar Bangla" pitchFamily="34" charset="0"/>
              </a:rPr>
              <a:t>The ancient mariner</a:t>
            </a:r>
            <a:r>
              <a:rPr lang="en-US" dirty="0">
                <a:latin typeface="Shonar Bangla" pitchFamily="34" charset="0"/>
                <a:cs typeface="Shonar Bangla" pitchFamily="34" charset="0"/>
              </a:rPr>
              <a:t> is an old sailor tormented by his murder of an innocent albatross and the subsequent curse put upon his ship.</a:t>
            </a:r>
          </a:p>
          <a:p>
            <a:r>
              <a:rPr lang="en-US" b="1" dirty="0">
                <a:latin typeface="Shonar Bangla" pitchFamily="34" charset="0"/>
                <a:cs typeface="Shonar Bangla" pitchFamily="34" charset="0"/>
              </a:rPr>
              <a:t>The wedding guest</a:t>
            </a:r>
            <a:r>
              <a:rPr lang="en-US" dirty="0">
                <a:latin typeface="Shonar Bangla" pitchFamily="34" charset="0"/>
                <a:cs typeface="Shonar Bangla" pitchFamily="34" charset="0"/>
              </a:rPr>
              <a:t> is a man who cannot pull himself away from the mariner and his tale.</a:t>
            </a:r>
          </a:p>
          <a:p>
            <a:r>
              <a:rPr lang="en-US" b="1" dirty="0">
                <a:latin typeface="Shonar Bangla" pitchFamily="34" charset="0"/>
                <a:cs typeface="Shonar Bangla" pitchFamily="34" charset="0"/>
              </a:rPr>
              <a:t>The hermit</a:t>
            </a:r>
            <a:r>
              <a:rPr lang="en-US" dirty="0">
                <a:latin typeface="Shonar Bangla" pitchFamily="34" charset="0"/>
                <a:cs typeface="Shonar Bangla" pitchFamily="34" charset="0"/>
              </a:rPr>
              <a:t> is a holy man from whom the mariner begs absolution at the end of his voyage.</a:t>
            </a:r>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Character Analysis</a:t>
            </a:r>
          </a:p>
        </p:txBody>
      </p:sp>
      <p:sp>
        <p:nvSpPr>
          <p:cNvPr id="3" name="Content Placeholder 2"/>
          <p:cNvSpPr>
            <a:spLocks noGrp="1"/>
          </p:cNvSpPr>
          <p:nvPr>
            <p:ph idx="1"/>
          </p:nvPr>
        </p:nvSpPr>
        <p:spPr/>
        <p:txBody>
          <a:bodyPr>
            <a:normAutofit/>
          </a:bodyPr>
          <a:lstStyle/>
          <a:p>
            <a:pPr>
              <a:defRPr sz="1800"/>
            </a:pPr>
            <a:r>
              <a:rPr smtClean="0">
                <a:latin typeface="Shonar Bangla" pitchFamily="34" charset="0"/>
                <a:cs typeface="Shonar Bangla" pitchFamily="34" charset="0"/>
              </a:rPr>
              <a:t>The </a:t>
            </a:r>
            <a:r>
              <a:rPr dirty="0">
                <a:latin typeface="Shonar Bangla" pitchFamily="34" charset="0"/>
                <a:cs typeface="Shonar Bangla" pitchFamily="34" charset="0"/>
              </a:rPr>
              <a:t>Ancient Mariner, as a character, represents guilt, isolation, and eventual redemption. His journey reflects the Romantic hero’s struggle against inner and outer conflicts. The Wedding Guest and the Hermit play symbolic roles, showing the Mariner's societal exile and his eventual absolution, allowing him to share his lesson with </a:t>
            </a:r>
            <a:r>
              <a:rPr>
                <a:latin typeface="Shonar Bangla" pitchFamily="34" charset="0"/>
                <a:cs typeface="Shonar Bangla" pitchFamily="34" charset="0"/>
              </a:rPr>
              <a:t>others</a:t>
            </a:r>
            <a:r>
              <a:rPr smtClean="0">
                <a:latin typeface="Shonar Bangla" pitchFamily="34" charset="0"/>
                <a:cs typeface="Shonar Bangla" pitchFamily="34" charset="0"/>
              </a:rPr>
              <a:t>.</a:t>
            </a:r>
            <a:endParaRPr lang="fr-FR" dirty="0" smtClean="0">
              <a:latin typeface="Shonar Bangla" pitchFamily="34" charset="0"/>
              <a:cs typeface="Shonar Bangla" pitchFamily="34" charset="0"/>
            </a:endParaRPr>
          </a:p>
          <a:p>
            <a:pPr>
              <a:defRPr sz="1800"/>
            </a:pPr>
            <a:endParaRPr lang="en-GB" dirty="0">
              <a:latin typeface="Shonar Bangla" pitchFamily="34" charset="0"/>
              <a:cs typeface="Shonar Bangla" pitchFamily="34" charset="0"/>
            </a:endParaRPr>
          </a:p>
          <a:p>
            <a:pPr>
              <a:defRPr sz="1800"/>
            </a:pPr>
            <a:r>
              <a:rPr lang="en-GB" dirty="0">
                <a:latin typeface="Shonar Bangla" pitchFamily="34" charset="0"/>
                <a:cs typeface="Shonar Bangla" pitchFamily="34" charset="0"/>
              </a:rPr>
              <a:t>The Mariner as a Christ Figure: The Ancient Mariner can be interpreted as a Christ-like figure who suffers for his sins and ultimately redeems himself through suffering and repentance. His journey reflects the Christian idea of sacrifice and the possibility of redemption</a:t>
            </a:r>
            <a:endParaRPr dirty="0">
              <a:latin typeface="Shonar Bangla" pitchFamily="34" charset="0"/>
              <a:cs typeface="Shonar Bangl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1CE4E34-9907-721F-8B06-982A32A1B377}"/>
              </a:ext>
            </a:extLst>
          </p:cNvPr>
          <p:cNvSpPr>
            <a:spLocks noGrp="1"/>
          </p:cNvSpPr>
          <p:nvPr>
            <p:ph type="title"/>
          </p:nvPr>
        </p:nvSpPr>
        <p:spPr/>
        <p:txBody>
          <a:bodyPr/>
          <a:lstStyle/>
          <a:p>
            <a:r>
              <a:rPr lang="en-GB" dirty="0"/>
              <a:t>The wedding guest</a:t>
            </a:r>
            <a:endParaRPr lang="" dirty="0"/>
          </a:p>
        </p:txBody>
      </p:sp>
      <p:sp>
        <p:nvSpPr>
          <p:cNvPr id="3" name="Espace réservé du contenu 2">
            <a:extLst>
              <a:ext uri="{FF2B5EF4-FFF2-40B4-BE49-F238E27FC236}">
                <a16:creationId xmlns="" xmlns:a16="http://schemas.microsoft.com/office/drawing/2014/main" id="{4FC045F0-BF51-8F97-AF4D-AF86FB4077B0}"/>
              </a:ext>
            </a:extLst>
          </p:cNvPr>
          <p:cNvSpPr>
            <a:spLocks noGrp="1"/>
          </p:cNvSpPr>
          <p:nvPr>
            <p:ph idx="1"/>
          </p:nvPr>
        </p:nvSpPr>
        <p:spPr/>
        <p:txBody>
          <a:bodyPr/>
          <a:lstStyle/>
          <a:p>
            <a:r>
              <a:rPr lang="en-US" dirty="0" smtClean="0">
                <a:latin typeface="Shonar Bangla" pitchFamily="34" charset="0"/>
                <a:cs typeface="Shonar Bangla" pitchFamily="34" charset="0"/>
              </a:rPr>
              <a:t>The </a:t>
            </a:r>
            <a:r>
              <a:rPr lang="en-US" dirty="0">
                <a:latin typeface="Shonar Bangla" pitchFamily="34" charset="0"/>
                <a:cs typeface="Shonar Bangla" pitchFamily="34" charset="0"/>
              </a:rPr>
              <a:t>framing device of the wedding guest listening to the Mariner’s tale suggests a moral lesson. The guest, who represents humanity, is transformed by the Mariner's story, suggesting the importance of heeding spiritual lessons and the interconnectedness of all lives, reminiscent of Christian teachings about community and compassion.</a:t>
            </a:r>
            <a:endParaRPr lang="" dirty="0">
              <a:latin typeface="Shonar Bangla" pitchFamily="34" charset="0"/>
              <a:cs typeface="Shonar Bangla" pitchFamily="34" charset="0"/>
            </a:endParaRPr>
          </a:p>
        </p:txBody>
      </p:sp>
    </p:spTree>
    <p:extLst>
      <p:ext uri="{BB962C8B-B14F-4D97-AF65-F5344CB8AC3E}">
        <p14:creationId xmlns="" xmlns:p14="http://schemas.microsoft.com/office/powerpoint/2010/main" val="2578228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Hermit</a:t>
            </a:r>
            <a:endParaRPr lang="fr-FR" dirty="0"/>
          </a:p>
        </p:txBody>
      </p:sp>
      <p:sp>
        <p:nvSpPr>
          <p:cNvPr id="3" name="Espace réservé du contenu 2"/>
          <p:cNvSpPr>
            <a:spLocks noGrp="1"/>
          </p:cNvSpPr>
          <p:nvPr>
            <p:ph idx="1"/>
          </p:nvPr>
        </p:nvSpPr>
        <p:spPr/>
        <p:txBody>
          <a:bodyPr>
            <a:normAutofit lnSpcReduction="10000"/>
          </a:bodyPr>
          <a:lstStyle/>
          <a:p>
            <a:r>
              <a:rPr lang="en-US" dirty="0" smtClean="0">
                <a:latin typeface="Shonar Bangla" pitchFamily="34" charset="0"/>
                <a:cs typeface="Shonar Bangla" pitchFamily="34" charset="0"/>
              </a:rPr>
              <a:t>The Hermit in this poem is a significant character symbolizing </a:t>
            </a:r>
            <a:r>
              <a:rPr lang="en-US" dirty="0" smtClean="0">
                <a:solidFill>
                  <a:srgbClr val="FFFF00"/>
                </a:solidFill>
                <a:latin typeface="Shonar Bangla" pitchFamily="34" charset="0"/>
                <a:cs typeface="Shonar Bangla" pitchFamily="34" charset="0"/>
              </a:rPr>
              <a:t>spiritual salvation and forgiveness</a:t>
            </a:r>
            <a:r>
              <a:rPr lang="en-US" dirty="0" smtClean="0">
                <a:latin typeface="Shonar Bangla" pitchFamily="34" charset="0"/>
                <a:cs typeface="Shonar Bangla" pitchFamily="34" charset="0"/>
              </a:rPr>
              <a:t>. He appears at the end of the poem as a </a:t>
            </a:r>
            <a:r>
              <a:rPr lang="en-US" dirty="0" smtClean="0">
                <a:solidFill>
                  <a:srgbClr val="FFFF00"/>
                </a:solidFill>
                <a:latin typeface="Shonar Bangla" pitchFamily="34" charset="0"/>
                <a:cs typeface="Shonar Bangla" pitchFamily="34" charset="0"/>
              </a:rPr>
              <a:t>pious figure who lives in harmony with nature</a:t>
            </a:r>
            <a:r>
              <a:rPr lang="en-US" dirty="0" smtClean="0">
                <a:latin typeface="Shonar Bangla" pitchFamily="34" charset="0"/>
                <a:cs typeface="Shonar Bangla" pitchFamily="34" charset="0"/>
              </a:rPr>
              <a:t>. The Hermit’s role is to listen to the mariner’s confession, allowing the mariner to break free from his curse. This act highlights themes of redemption, repentance, and the power of confession. By contrasting with the supernatural elements that dominate the poem, the Hermit embodies </a:t>
            </a:r>
            <a:r>
              <a:rPr lang="en-US" dirty="0" smtClean="0">
                <a:solidFill>
                  <a:srgbClr val="FFFF00"/>
                </a:solidFill>
                <a:latin typeface="Shonar Bangla" pitchFamily="34" charset="0"/>
                <a:cs typeface="Shonar Bangla" pitchFamily="34" charset="0"/>
              </a:rPr>
              <a:t>hope and the possibility of spiritual renewal</a:t>
            </a:r>
            <a:r>
              <a:rPr lang="en-US" dirty="0" smtClean="0">
                <a:latin typeface="Shonar Bangla" pitchFamily="34" charset="0"/>
                <a:cs typeface="Shonar Bangla" pitchFamily="34" charset="0"/>
              </a:rPr>
              <a:t>, reaffirming that absolution is attainable through genuine remorse and acknowledgment of one’s sins.</a:t>
            </a:r>
            <a:endParaRPr lang="fr-FR" dirty="0">
              <a:latin typeface="Shonar Bangla" pitchFamily="34" charset="0"/>
              <a:cs typeface="Shonar Bangl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Symbolism</a:t>
            </a:r>
          </a:p>
        </p:txBody>
      </p:sp>
      <p:sp>
        <p:nvSpPr>
          <p:cNvPr id="3" name="Content Placeholder 2"/>
          <p:cNvSpPr>
            <a:spLocks noGrp="1"/>
          </p:cNvSpPr>
          <p:nvPr>
            <p:ph idx="1"/>
          </p:nvPr>
        </p:nvSpPr>
        <p:spPr/>
        <p:txBody>
          <a:bodyPr/>
          <a:lstStyle/>
          <a:p>
            <a:endParaRPr/>
          </a:p>
          <a:p>
            <a:pPr>
              <a:defRPr sz="1800"/>
            </a:pPr>
            <a:r>
              <a:rPr>
                <a:latin typeface="Shonar Bangla" pitchFamily="34" charset="0"/>
                <a:cs typeface="Shonar Bangla" pitchFamily="34" charset="0"/>
              </a:rPr>
              <a:t>The poem’s symbols (Albatross, </a:t>
            </a:r>
            <a:r>
              <a:rPr lang="fr-FR" dirty="0" smtClean="0">
                <a:latin typeface="Shonar Bangla" pitchFamily="34" charset="0"/>
                <a:cs typeface="Shonar Bangla" pitchFamily="34" charset="0"/>
              </a:rPr>
              <a:t>the gaze, </a:t>
            </a:r>
            <a:r>
              <a:rPr smtClean="0">
                <a:latin typeface="Shonar Bangla" pitchFamily="34" charset="0"/>
                <a:cs typeface="Shonar Bangla" pitchFamily="34" charset="0"/>
              </a:rPr>
              <a:t>Sun </a:t>
            </a:r>
            <a:r>
              <a:rPr>
                <a:latin typeface="Shonar Bangla" pitchFamily="34" charset="0"/>
                <a:cs typeface="Shonar Bangla" pitchFamily="34" charset="0"/>
              </a:rPr>
              <a:t>and </a:t>
            </a:r>
            <a:r>
              <a:rPr smtClean="0">
                <a:latin typeface="Shonar Bangla" pitchFamily="34" charset="0"/>
                <a:cs typeface="Shonar Bangla" pitchFamily="34" charset="0"/>
              </a:rPr>
              <a:t>Moon) </a:t>
            </a:r>
            <a:r>
              <a:rPr>
                <a:latin typeface="Shonar Bangla" pitchFamily="34" charset="0"/>
                <a:cs typeface="Shonar Bangla" pitchFamily="34" charset="0"/>
              </a:rPr>
              <a:t>represent nature’s beauty, danger, and the balance of life. The albatross symbolizes innocence and the Mariner’s guilt, while the Sun and Moon reflect divine and natural forces, guiding the Mariner on his path of penance. These symbols bring depth to the Mariner’s journey and highlight Romantic ideals.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Historical</a:t>
            </a:r>
            <a:r>
              <a:rPr lang="fr-FR" dirty="0" smtClean="0"/>
              <a:t> </a:t>
            </a:r>
            <a:r>
              <a:rPr lang="fr-FR" dirty="0" err="1" smtClean="0"/>
              <a:t>Context</a:t>
            </a:r>
            <a:endParaRPr lang="fr-FR" dirty="0"/>
          </a:p>
        </p:txBody>
      </p:sp>
      <p:sp>
        <p:nvSpPr>
          <p:cNvPr id="3" name="Espace réservé du contenu 2"/>
          <p:cNvSpPr>
            <a:spLocks noGrp="1"/>
          </p:cNvSpPr>
          <p:nvPr>
            <p:ph idx="1"/>
          </p:nvPr>
        </p:nvSpPr>
        <p:spPr/>
        <p:txBody>
          <a:bodyPr>
            <a:normAutofit fontScale="85000" lnSpcReduction="10000"/>
          </a:bodyPr>
          <a:lstStyle/>
          <a:p>
            <a:r>
              <a:rPr lang="en-US" i="1" dirty="0" smtClean="0">
                <a:latin typeface="Shonar Bangla" pitchFamily="34" charset="0"/>
                <a:cs typeface="Shonar Bangla" pitchFamily="34" charset="0"/>
              </a:rPr>
              <a:t>“The Rime of the Ancient Mariner”</a:t>
            </a:r>
            <a:r>
              <a:rPr lang="en-US" dirty="0" smtClean="0">
                <a:latin typeface="Shonar Bangla" pitchFamily="34" charset="0"/>
                <a:cs typeface="Shonar Bangla" pitchFamily="34" charset="0"/>
              </a:rPr>
              <a:t> was written by Samuel Taylor Coleridge in 1798, during the transition from the Enlightenment to the Romantic era. This period was marked by </a:t>
            </a:r>
            <a:r>
              <a:rPr lang="en-US" dirty="0" smtClean="0">
                <a:solidFill>
                  <a:srgbClr val="FFFF00"/>
                </a:solidFill>
                <a:latin typeface="Shonar Bangla" pitchFamily="34" charset="0"/>
                <a:cs typeface="Shonar Bangla" pitchFamily="34" charset="0"/>
              </a:rPr>
              <a:t>a shift from reason to emotion and an emphasis on nature and the sublime</a:t>
            </a:r>
            <a:r>
              <a:rPr lang="en-US" dirty="0" smtClean="0">
                <a:latin typeface="Shonar Bangla" pitchFamily="34" charset="0"/>
                <a:cs typeface="Shonar Bangla" pitchFamily="34" charset="0"/>
              </a:rPr>
              <a:t>. The French Revolution's initial ideals and subsequent chaos influenced the </a:t>
            </a:r>
            <a:r>
              <a:rPr lang="en-US" dirty="0" smtClean="0">
                <a:solidFill>
                  <a:srgbClr val="FFFF00"/>
                </a:solidFill>
                <a:latin typeface="Shonar Bangla" pitchFamily="34" charset="0"/>
                <a:cs typeface="Shonar Bangla" pitchFamily="34" charset="0"/>
              </a:rPr>
              <a:t>focus on individual experience</a:t>
            </a:r>
            <a:r>
              <a:rPr lang="en-US" dirty="0" smtClean="0">
                <a:latin typeface="Shonar Bangla" pitchFamily="34" charset="0"/>
                <a:cs typeface="Shonar Bangla" pitchFamily="34" charset="0"/>
              </a:rPr>
              <a:t>, which is central to Romanticism.</a:t>
            </a:r>
          </a:p>
          <a:p>
            <a:r>
              <a:rPr lang="en-US" dirty="0" smtClean="0">
                <a:latin typeface="Shonar Bangla" pitchFamily="34" charset="0"/>
                <a:cs typeface="Shonar Bangla" pitchFamily="34" charset="0"/>
              </a:rPr>
              <a:t>Coleridge’s poem reflects </a:t>
            </a:r>
            <a:r>
              <a:rPr lang="en-US" dirty="0" smtClean="0">
                <a:solidFill>
                  <a:srgbClr val="FFFF00"/>
                </a:solidFill>
                <a:latin typeface="Shonar Bangla" pitchFamily="34" charset="0"/>
                <a:cs typeface="Shonar Bangla" pitchFamily="34" charset="0"/>
              </a:rPr>
              <a:t>the era’s fascination with maritime exploration</a:t>
            </a:r>
            <a:r>
              <a:rPr lang="en-US" dirty="0" smtClean="0">
                <a:latin typeface="Shonar Bangla" pitchFamily="34" charset="0"/>
                <a:cs typeface="Shonar Bangla" pitchFamily="34" charset="0"/>
              </a:rPr>
              <a:t>, using a seafaring tale filled with supernatural elements and moral lessons. It also embodies </a:t>
            </a:r>
            <a:r>
              <a:rPr lang="en-US" dirty="0" smtClean="0">
                <a:solidFill>
                  <a:srgbClr val="FFFF00"/>
                </a:solidFill>
                <a:latin typeface="Shonar Bangla" pitchFamily="34" charset="0"/>
                <a:cs typeface="Shonar Bangla" pitchFamily="34" charset="0"/>
              </a:rPr>
              <a:t>the Romantic return to spirituality</a:t>
            </a:r>
            <a:r>
              <a:rPr lang="en-US" dirty="0" smtClean="0">
                <a:latin typeface="Shonar Bangla" pitchFamily="34" charset="0"/>
                <a:cs typeface="Shonar Bangla" pitchFamily="34" charset="0"/>
              </a:rPr>
              <a:t>, depicting themes of sin, punishment, and redemption. The poem’s historical context enriches its portrayal of </a:t>
            </a:r>
            <a:r>
              <a:rPr lang="en-US" dirty="0" smtClean="0">
                <a:solidFill>
                  <a:srgbClr val="FFFF00"/>
                </a:solidFill>
                <a:latin typeface="Shonar Bangla" pitchFamily="34" charset="0"/>
                <a:cs typeface="Shonar Bangla" pitchFamily="34" charset="0"/>
              </a:rPr>
              <a:t>the complex relationship between humanity, nature, and the divine</a:t>
            </a:r>
            <a:r>
              <a:rPr lang="en-US" dirty="0" smtClean="0">
                <a:latin typeface="Shonar Bangla" pitchFamily="34" charset="0"/>
                <a:cs typeface="Shonar Bangla" pitchFamily="34" charset="0"/>
              </a:rPr>
              <a:t>.</a:t>
            </a:r>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*The </a:t>
            </a:r>
            <a:r>
              <a:rPr lang="en-GB" dirty="0"/>
              <a:t>albatross</a:t>
            </a:r>
            <a:endParaRPr lang="fr-FR" dirty="0"/>
          </a:p>
        </p:txBody>
      </p:sp>
      <p:sp>
        <p:nvSpPr>
          <p:cNvPr id="3" name="Espace réservé du contenu 2"/>
          <p:cNvSpPr>
            <a:spLocks noGrp="1"/>
          </p:cNvSpPr>
          <p:nvPr>
            <p:ph idx="1"/>
          </p:nvPr>
        </p:nvSpPr>
        <p:spPr/>
        <p:txBody>
          <a:bodyPr>
            <a:normAutofit fontScale="85000" lnSpcReduction="10000"/>
          </a:bodyPr>
          <a:lstStyle/>
          <a:p>
            <a:pPr marL="0" indent="0">
              <a:buNone/>
            </a:pPr>
            <a:r>
              <a:rPr lang="en-US" dirty="0">
                <a:latin typeface="Shonar Bangla" pitchFamily="34" charset="0"/>
                <a:cs typeface="Shonar Bangla" pitchFamily="34" charset="0"/>
              </a:rPr>
              <a:t>A complicated symbol within the poem. Historically, albatross were seen by sailors as </a:t>
            </a:r>
            <a:r>
              <a:rPr lang="en-US" dirty="0">
                <a:solidFill>
                  <a:srgbClr val="FFFF00"/>
                </a:solidFill>
                <a:latin typeface="Shonar Bangla" pitchFamily="34" charset="0"/>
                <a:cs typeface="Shonar Bangla" pitchFamily="34" charset="0"/>
              </a:rPr>
              <a:t>omens of good luck</a:t>
            </a:r>
            <a:r>
              <a:rPr lang="en-US" dirty="0">
                <a:latin typeface="Shonar Bangla" pitchFamily="34" charset="0"/>
                <a:cs typeface="Shonar Bangla" pitchFamily="34" charset="0"/>
              </a:rPr>
              <a:t>, and initially the albatross symbolizes this to the sailors when it appears just as a wind picks up to move the ship. The albatross can be seen as symbolizing </a:t>
            </a:r>
            <a:r>
              <a:rPr lang="en-US" dirty="0">
                <a:solidFill>
                  <a:srgbClr val="FFFF00"/>
                </a:solidFill>
                <a:latin typeface="Shonar Bangla" pitchFamily="34" charset="0"/>
                <a:cs typeface="Shonar Bangla" pitchFamily="34" charset="0"/>
              </a:rPr>
              <a:t>the connection between the natural and spiritual worlds</a:t>
            </a:r>
            <a:r>
              <a:rPr lang="en-US" dirty="0">
                <a:latin typeface="Shonar Bangla" pitchFamily="34" charset="0"/>
                <a:cs typeface="Shonar Bangla" pitchFamily="34" charset="0"/>
              </a:rPr>
              <a:t>, a connection that the rest of the poem will show even more clearly, and it can further be seen as </a:t>
            </a:r>
            <a:r>
              <a:rPr lang="en-US" dirty="0">
                <a:solidFill>
                  <a:srgbClr val="FFFF00"/>
                </a:solidFill>
                <a:latin typeface="Shonar Bangla" pitchFamily="34" charset="0"/>
                <a:cs typeface="Shonar Bangla" pitchFamily="34" charset="0"/>
              </a:rPr>
              <a:t>a symbol of the sublime </a:t>
            </a:r>
            <a:r>
              <a:rPr lang="en-US" dirty="0">
                <a:latin typeface="Shonar Bangla" pitchFamily="34" charset="0"/>
                <a:cs typeface="Shonar Bangla" pitchFamily="34" charset="0"/>
              </a:rPr>
              <a:t>(the unearthly bird) as it sports with the mundane (the ship).</a:t>
            </a:r>
            <a:endParaRPr lang="en-GB" dirty="0">
              <a:latin typeface="Shonar Bangla" pitchFamily="34" charset="0"/>
              <a:cs typeface="Shonar Bangla" pitchFamily="34" charset="0"/>
            </a:endParaRPr>
          </a:p>
          <a:p>
            <a:pPr marL="0" indent="0">
              <a:buNone/>
            </a:pPr>
            <a:r>
              <a:rPr lang="en-GB" dirty="0" smtClean="0">
                <a:latin typeface="Shonar Bangla" pitchFamily="34" charset="0"/>
                <a:cs typeface="Shonar Bangla" pitchFamily="34" charset="0"/>
              </a:rPr>
              <a:t>Moreover, The </a:t>
            </a:r>
            <a:r>
              <a:rPr lang="en-GB" dirty="0">
                <a:latin typeface="Shonar Bangla" pitchFamily="34" charset="0"/>
                <a:cs typeface="Shonar Bangla" pitchFamily="34" charset="0"/>
              </a:rPr>
              <a:t>albatross represents </a:t>
            </a:r>
            <a:r>
              <a:rPr lang="en-GB" dirty="0">
                <a:solidFill>
                  <a:srgbClr val="FFFF00"/>
                </a:solidFill>
                <a:latin typeface="Shonar Bangla" pitchFamily="34" charset="0"/>
                <a:cs typeface="Shonar Bangla" pitchFamily="34" charset="0"/>
              </a:rPr>
              <a:t>the burdens of sin and guilt</a:t>
            </a:r>
            <a:r>
              <a:rPr lang="en-GB" dirty="0">
                <a:latin typeface="Shonar Bangla" pitchFamily="34" charset="0"/>
                <a:cs typeface="Shonar Bangla" pitchFamily="34" charset="0"/>
              </a:rPr>
              <a:t>. When the Mariner kills the bird, it symbolizes his rejection of God’s creation, leading to </a:t>
            </a:r>
            <a:r>
              <a:rPr lang="en-GB" dirty="0">
                <a:solidFill>
                  <a:srgbClr val="FFFF00"/>
                </a:solidFill>
                <a:latin typeface="Shonar Bangla" pitchFamily="34" charset="0"/>
                <a:cs typeface="Shonar Bangla" pitchFamily="34" charset="0"/>
              </a:rPr>
              <a:t>dire consequences</a:t>
            </a:r>
            <a:r>
              <a:rPr lang="en-GB" dirty="0">
                <a:latin typeface="Shonar Bangla" pitchFamily="34" charset="0"/>
                <a:cs typeface="Shonar Bangla" pitchFamily="34" charset="0"/>
              </a:rPr>
              <a:t>. The albatross’s subsequent hanging around his neck serves as a reminder of the </a:t>
            </a:r>
            <a:r>
              <a:rPr lang="en-GB" dirty="0">
                <a:solidFill>
                  <a:srgbClr val="FFFF00"/>
                </a:solidFill>
                <a:latin typeface="Shonar Bangla" pitchFamily="34" charset="0"/>
                <a:cs typeface="Shonar Bangla" pitchFamily="34" charset="0"/>
              </a:rPr>
              <a:t>weight of sin</a:t>
            </a:r>
            <a:r>
              <a:rPr lang="en-GB" dirty="0">
                <a:latin typeface="Shonar Bangla" pitchFamily="34" charset="0"/>
                <a:cs typeface="Shonar Bangla" pitchFamily="34" charset="0"/>
              </a:rPr>
              <a:t>, akin to the Christian concept of bearing one’s cross.</a:t>
            </a:r>
            <a:endParaRPr lang="fr-FR" dirty="0">
              <a:latin typeface="Shonar Bangla" pitchFamily="34" charset="0"/>
              <a:cs typeface="Shonar Bangl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a:t>Gaze/</a:t>
            </a:r>
            <a:r>
              <a:rPr lang="fr-FR" dirty="0" err="1"/>
              <a:t>Eyes</a:t>
            </a:r>
            <a:endParaRPr lang="fr-FR" dirty="0"/>
          </a:p>
        </p:txBody>
      </p:sp>
      <p:sp>
        <p:nvSpPr>
          <p:cNvPr id="3" name="Espace réservé du contenu 2"/>
          <p:cNvSpPr>
            <a:spLocks noGrp="1"/>
          </p:cNvSpPr>
          <p:nvPr>
            <p:ph idx="1"/>
          </p:nvPr>
        </p:nvSpPr>
        <p:spPr/>
        <p:txBody>
          <a:bodyPr>
            <a:normAutofit fontScale="92500" lnSpcReduction="10000"/>
          </a:bodyPr>
          <a:lstStyle/>
          <a:p>
            <a:r>
              <a:rPr lang="en-US" dirty="0">
                <a:latin typeface="Shonar Bangla" pitchFamily="34" charset="0"/>
                <a:cs typeface="Shonar Bangla" pitchFamily="34" charset="0"/>
              </a:rPr>
              <a:t>Other symbols and many of the themes in the poem exert their presence through the </a:t>
            </a:r>
            <a:r>
              <a:rPr lang="en-US" b="1" dirty="0">
                <a:latin typeface="Shonar Bangla" pitchFamily="34" charset="0"/>
                <a:cs typeface="Shonar Bangla" pitchFamily="34" charset="0"/>
              </a:rPr>
              <a:t>eyes</a:t>
            </a:r>
            <a:r>
              <a:rPr lang="en-US" dirty="0">
                <a:latin typeface="Shonar Bangla" pitchFamily="34" charset="0"/>
                <a:cs typeface="Shonar Bangla" pitchFamily="34" charset="0"/>
              </a:rPr>
              <a:t>. Firstly, the </a:t>
            </a:r>
            <a:r>
              <a:rPr lang="en-US" b="1" dirty="0">
                <a:latin typeface="Shonar Bangla" pitchFamily="34" charset="0"/>
                <a:cs typeface="Shonar Bangla" pitchFamily="34" charset="0"/>
              </a:rPr>
              <a:t>Mariner</a:t>
            </a:r>
            <a:r>
              <a:rPr lang="en-US" dirty="0">
                <a:latin typeface="Shonar Bangla" pitchFamily="34" charset="0"/>
                <a:cs typeface="Shonar Bangla" pitchFamily="34" charset="0"/>
              </a:rPr>
              <a:t> holds the </a:t>
            </a:r>
            <a:r>
              <a:rPr lang="en-US" b="1" dirty="0">
                <a:latin typeface="Shonar Bangla" pitchFamily="34" charset="0"/>
                <a:cs typeface="Shonar Bangla" pitchFamily="34" charset="0"/>
              </a:rPr>
              <a:t>Wedding Guest </a:t>
            </a:r>
            <a:r>
              <a:rPr lang="en-US" dirty="0">
                <a:latin typeface="Shonar Bangla" pitchFamily="34" charset="0"/>
                <a:cs typeface="Shonar Bangla" pitchFamily="34" charset="0"/>
              </a:rPr>
              <a:t>with his story, but also with his “</a:t>
            </a:r>
            <a:r>
              <a:rPr lang="en-US" dirty="0">
                <a:solidFill>
                  <a:srgbClr val="FFFF00"/>
                </a:solidFill>
                <a:latin typeface="Shonar Bangla" pitchFamily="34" charset="0"/>
                <a:cs typeface="Shonar Bangla" pitchFamily="34" charset="0"/>
              </a:rPr>
              <a:t>glittering eye</a:t>
            </a:r>
            <a:r>
              <a:rPr lang="en-US" dirty="0">
                <a:latin typeface="Shonar Bangla" pitchFamily="34" charset="0"/>
                <a:cs typeface="Shonar Bangla" pitchFamily="34" charset="0"/>
              </a:rPr>
              <a:t>.” The eye then symbolizes </a:t>
            </a:r>
            <a:r>
              <a:rPr lang="en-US" dirty="0">
                <a:solidFill>
                  <a:srgbClr val="FFFF00"/>
                </a:solidFill>
                <a:latin typeface="Shonar Bangla" pitchFamily="34" charset="0"/>
                <a:cs typeface="Shonar Bangla" pitchFamily="34" charset="0"/>
              </a:rPr>
              <a:t>both a means of control and a means of communication</a:t>
            </a:r>
            <a:r>
              <a:rPr lang="en-US" dirty="0">
                <a:latin typeface="Shonar Bangla" pitchFamily="34" charset="0"/>
                <a:cs typeface="Shonar Bangla" pitchFamily="34" charset="0"/>
              </a:rPr>
              <a:t>, which makes sense given the spellbinding power of storytelling in the poem. When words fail, humans communicate through their eyes. This point is also exemplified by the silent curses the Sailors give the Mariner when they are too thirsty to speak. This form of communication is powerful, direct, and primal, and it is also continued and pushed into the realm of the supernatural and sublime when the communicative gaze continues even after the sailors’ deaths.</a:t>
            </a:r>
            <a:endParaRPr lang="fr-FR" dirty="0">
              <a:latin typeface="Shonar Bangla" pitchFamily="34" charset="0"/>
              <a:cs typeface="Shonar Bangl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a:t>Sun and the Moon</a:t>
            </a:r>
          </a:p>
        </p:txBody>
      </p:sp>
      <p:sp>
        <p:nvSpPr>
          <p:cNvPr id="3" name="Espace réservé du contenu 2"/>
          <p:cNvSpPr>
            <a:spLocks noGrp="1"/>
          </p:cNvSpPr>
          <p:nvPr>
            <p:ph idx="1"/>
          </p:nvPr>
        </p:nvSpPr>
        <p:spPr/>
        <p:txBody>
          <a:bodyPr>
            <a:normAutofit fontScale="70000" lnSpcReduction="20000"/>
          </a:bodyPr>
          <a:lstStyle/>
          <a:p>
            <a:r>
              <a:rPr lang="en-US" dirty="0">
                <a:latin typeface="Shonar Bangla" pitchFamily="34" charset="0"/>
                <a:cs typeface="Shonar Bangla" pitchFamily="34" charset="0"/>
              </a:rPr>
              <a:t>The Sun and Moon symbolize </a:t>
            </a:r>
            <a:r>
              <a:rPr lang="en-US" dirty="0">
                <a:solidFill>
                  <a:srgbClr val="FFFF00"/>
                </a:solidFill>
                <a:latin typeface="Shonar Bangla" pitchFamily="34" charset="0"/>
                <a:cs typeface="Shonar Bangla" pitchFamily="34" charset="0"/>
              </a:rPr>
              <a:t>the competing influences on the Mariner’s journey </a:t>
            </a:r>
            <a:r>
              <a:rPr lang="en-US" dirty="0">
                <a:latin typeface="Shonar Bangla" pitchFamily="34" charset="0"/>
                <a:cs typeface="Shonar Bangla" pitchFamily="34" charset="0"/>
              </a:rPr>
              <a:t>and on the world. The two compete with each other, at times embodying the forces of both the natural and supernatural world. </a:t>
            </a:r>
            <a:endParaRPr lang="en-US" dirty="0" smtClean="0">
              <a:latin typeface="Shonar Bangla" pitchFamily="34" charset="0"/>
              <a:cs typeface="Shonar Bangla" pitchFamily="34" charset="0"/>
            </a:endParaRPr>
          </a:p>
          <a:p>
            <a:r>
              <a:rPr lang="en-US" dirty="0" smtClean="0">
                <a:latin typeface="Shonar Bangla" pitchFamily="34" charset="0"/>
                <a:cs typeface="Shonar Bangla" pitchFamily="34" charset="0"/>
              </a:rPr>
              <a:t>The </a:t>
            </a:r>
            <a:r>
              <a:rPr lang="en-US" dirty="0">
                <a:latin typeface="Shonar Bangla" pitchFamily="34" charset="0"/>
                <a:cs typeface="Shonar Bangla" pitchFamily="34" charset="0"/>
              </a:rPr>
              <a:t>sun is associated with </a:t>
            </a:r>
            <a:r>
              <a:rPr lang="en-US" dirty="0" smtClean="0">
                <a:latin typeface="Shonar Bangla" pitchFamily="34" charset="0"/>
                <a:cs typeface="Shonar Bangla" pitchFamily="34" charset="0"/>
              </a:rPr>
              <a:t>life, </a:t>
            </a:r>
            <a:r>
              <a:rPr lang="en-US" dirty="0">
                <a:latin typeface="Shonar Bangla" pitchFamily="34" charset="0"/>
                <a:cs typeface="Shonar Bangla" pitchFamily="34" charset="0"/>
              </a:rPr>
              <a:t>heat, dryness, and the thirst that ultimately kills the </a:t>
            </a:r>
            <a:r>
              <a:rPr lang="en-US" dirty="0" smtClean="0">
                <a:latin typeface="Shonar Bangla" pitchFamily="34" charset="0"/>
                <a:cs typeface="Shonar Bangla" pitchFamily="34" charset="0"/>
              </a:rPr>
              <a:t>sailors</a:t>
            </a:r>
            <a:r>
              <a:rPr lang="en-US" dirty="0">
                <a:latin typeface="Shonar Bangla" pitchFamily="34" charset="0"/>
                <a:cs typeface="Shonar Bangla" pitchFamily="34" charset="0"/>
              </a:rPr>
              <a:t>. It symbolizes </a:t>
            </a:r>
            <a:r>
              <a:rPr lang="en-US" dirty="0">
                <a:solidFill>
                  <a:srgbClr val="FFFF00"/>
                </a:solidFill>
                <a:latin typeface="Shonar Bangla" pitchFamily="34" charset="0"/>
                <a:cs typeface="Shonar Bangla" pitchFamily="34" charset="0"/>
              </a:rPr>
              <a:t>both the majesty and the terror of the vast natural world</a:t>
            </a:r>
            <a:r>
              <a:rPr lang="en-US" dirty="0">
                <a:latin typeface="Shonar Bangla" pitchFamily="34" charset="0"/>
                <a:cs typeface="Shonar Bangla" pitchFamily="34" charset="0"/>
              </a:rPr>
              <a:t>, as it is described with </a:t>
            </a:r>
            <a:r>
              <a:rPr lang="en-US" dirty="0">
                <a:solidFill>
                  <a:srgbClr val="FFFF00"/>
                </a:solidFill>
                <a:latin typeface="Shonar Bangla" pitchFamily="34" charset="0"/>
                <a:cs typeface="Shonar Bangla" pitchFamily="34" charset="0"/>
              </a:rPr>
              <a:t>sublime</a:t>
            </a:r>
            <a:r>
              <a:rPr lang="en-US" dirty="0">
                <a:latin typeface="Shonar Bangla" pitchFamily="34" charset="0"/>
                <a:cs typeface="Shonar Bangla" pitchFamily="34" charset="0"/>
              </a:rPr>
              <a:t> beauty and is also used to tell which direction the ship is traveling. </a:t>
            </a:r>
            <a:endParaRPr lang="en-US" dirty="0" smtClean="0">
              <a:latin typeface="Shonar Bangla" pitchFamily="34" charset="0"/>
              <a:cs typeface="Shonar Bangla" pitchFamily="34" charset="0"/>
            </a:endParaRPr>
          </a:p>
          <a:p>
            <a:r>
              <a:rPr lang="en-US" dirty="0" smtClean="0">
                <a:latin typeface="Shonar Bangla" pitchFamily="34" charset="0"/>
                <a:cs typeface="Shonar Bangla" pitchFamily="34" charset="0"/>
              </a:rPr>
              <a:t>The moon</a:t>
            </a:r>
            <a:r>
              <a:rPr lang="en-US" dirty="0">
                <a:latin typeface="Shonar Bangla" pitchFamily="34" charset="0"/>
                <a:cs typeface="Shonar Bangla" pitchFamily="34" charset="0"/>
              </a:rPr>
              <a:t>, as it is responsible for shaping the tides, symbolizes </a:t>
            </a:r>
            <a:r>
              <a:rPr lang="en-US" dirty="0">
                <a:solidFill>
                  <a:srgbClr val="FFFF00"/>
                </a:solidFill>
                <a:latin typeface="Shonar Bangla" pitchFamily="34" charset="0"/>
                <a:cs typeface="Shonar Bangla" pitchFamily="34" charset="0"/>
              </a:rPr>
              <a:t>the supernatural and divine influences on nature</a:t>
            </a:r>
            <a:r>
              <a:rPr lang="en-US" dirty="0">
                <a:latin typeface="Shonar Bangla" pitchFamily="34" charset="0"/>
                <a:cs typeface="Shonar Bangla" pitchFamily="34" charset="0"/>
              </a:rPr>
              <a:t>. </a:t>
            </a:r>
            <a:endParaRPr lang="en-US" dirty="0" smtClean="0">
              <a:latin typeface="Shonar Bangla" pitchFamily="34" charset="0"/>
              <a:cs typeface="Shonar Bangla" pitchFamily="34" charset="0"/>
            </a:endParaRPr>
          </a:p>
          <a:p>
            <a:r>
              <a:rPr lang="en-US" dirty="0" smtClean="0">
                <a:latin typeface="Shonar Bangla" pitchFamily="34" charset="0"/>
                <a:cs typeface="Shonar Bangla" pitchFamily="34" charset="0"/>
              </a:rPr>
              <a:t> </a:t>
            </a:r>
            <a:r>
              <a:rPr lang="en-US" dirty="0">
                <a:solidFill>
                  <a:srgbClr val="FFFF00"/>
                </a:solidFill>
                <a:latin typeface="Shonar Bangla" pitchFamily="34" charset="0"/>
                <a:cs typeface="Shonar Bangla" pitchFamily="34" charset="0"/>
              </a:rPr>
              <a:t>T</a:t>
            </a:r>
            <a:r>
              <a:rPr lang="en-US" dirty="0" smtClean="0">
                <a:solidFill>
                  <a:srgbClr val="FFFF00"/>
                </a:solidFill>
                <a:latin typeface="Shonar Bangla" pitchFamily="34" charset="0"/>
                <a:cs typeface="Shonar Bangla" pitchFamily="34" charset="0"/>
              </a:rPr>
              <a:t>his </a:t>
            </a:r>
            <a:r>
              <a:rPr lang="en-US" dirty="0">
                <a:solidFill>
                  <a:srgbClr val="FFFF00"/>
                </a:solidFill>
                <a:latin typeface="Shonar Bangla" pitchFamily="34" charset="0"/>
                <a:cs typeface="Shonar Bangla" pitchFamily="34" charset="0"/>
              </a:rPr>
              <a:t>cyclic process </a:t>
            </a:r>
            <a:r>
              <a:rPr lang="en-US" dirty="0">
                <a:latin typeface="Shonar Bangla" pitchFamily="34" charset="0"/>
                <a:cs typeface="Shonar Bangla" pitchFamily="34" charset="0"/>
              </a:rPr>
              <a:t>and competition between the sun and moon that, together, symbolizes </a:t>
            </a:r>
            <a:r>
              <a:rPr lang="en-US" dirty="0">
                <a:solidFill>
                  <a:srgbClr val="FFFF00"/>
                </a:solidFill>
                <a:latin typeface="Shonar Bangla" pitchFamily="34" charset="0"/>
                <a:cs typeface="Shonar Bangla" pitchFamily="34" charset="0"/>
              </a:rPr>
              <a:t>the unity of God’s creation</a:t>
            </a:r>
            <a:r>
              <a:rPr lang="en-US" dirty="0">
                <a:latin typeface="Shonar Bangla" pitchFamily="34" charset="0"/>
                <a:cs typeface="Shonar Bangla" pitchFamily="34" charset="0"/>
              </a:rPr>
              <a:t>, divine influence, and the cyclic process of sin, penance, and absolution</a:t>
            </a:r>
            <a:endParaRPr lang="fr-FR" dirty="0">
              <a:latin typeface="Shonar Bangla" pitchFamily="34" charset="0"/>
              <a:cs typeface="Shonar Bangl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Themes</a:t>
            </a:r>
            <a:endParaRPr lang="fr-FR" dirty="0"/>
          </a:p>
        </p:txBody>
      </p:sp>
      <p:sp>
        <p:nvSpPr>
          <p:cNvPr id="3" name="Espace réservé du contenu 2"/>
          <p:cNvSpPr>
            <a:spLocks noGrp="1"/>
          </p:cNvSpPr>
          <p:nvPr>
            <p:ph idx="1"/>
          </p:nvPr>
        </p:nvSpPr>
        <p:spPr/>
        <p:txBody>
          <a:bodyPr>
            <a:normAutofit lnSpcReduction="10000"/>
          </a:bodyPr>
          <a:lstStyle/>
          <a:p>
            <a:r>
              <a:rPr lang="en-US" dirty="0">
                <a:latin typeface="Shonar Bangla" pitchFamily="34" charset="0"/>
                <a:cs typeface="Shonar Bangla" pitchFamily="34" charset="0"/>
              </a:rPr>
              <a:t>The main themes in “The Rime of the Ancient Mariner” are:</a:t>
            </a:r>
          </a:p>
          <a:p>
            <a:r>
              <a:rPr lang="en-US" dirty="0">
                <a:latin typeface="Shonar Bangla" pitchFamily="34" charset="0"/>
                <a:cs typeface="Shonar Bangla" pitchFamily="34" charset="0"/>
              </a:rPr>
              <a:t> Supernaturalism</a:t>
            </a:r>
          </a:p>
          <a:p>
            <a:r>
              <a:rPr lang="en-US" dirty="0">
                <a:latin typeface="Shonar Bangla" pitchFamily="34" charset="0"/>
                <a:cs typeface="Shonar Bangla" pitchFamily="34" charset="0"/>
              </a:rPr>
              <a:t>Morality </a:t>
            </a:r>
          </a:p>
          <a:p>
            <a:r>
              <a:rPr lang="en-US" dirty="0">
                <a:latin typeface="Shonar Bangla" pitchFamily="34" charset="0"/>
                <a:cs typeface="Shonar Bangla" pitchFamily="34" charset="0"/>
              </a:rPr>
              <a:t>Penance and Repentance </a:t>
            </a:r>
          </a:p>
          <a:p>
            <a:pPr>
              <a:buNone/>
            </a:pPr>
            <a:r>
              <a:rPr lang="en-US" dirty="0">
                <a:latin typeface="Shonar Bangla" pitchFamily="34" charset="0"/>
                <a:cs typeface="Shonar Bangla" pitchFamily="34" charset="0"/>
              </a:rPr>
              <a:t/>
            </a:r>
            <a:br>
              <a:rPr lang="en-US" dirty="0">
                <a:latin typeface="Shonar Bangla" pitchFamily="34" charset="0"/>
                <a:cs typeface="Shonar Bangla" pitchFamily="34" charset="0"/>
              </a:rPr>
            </a:br>
            <a:endParaRPr lang="en-US" dirty="0">
              <a:latin typeface="Shonar Bangla" pitchFamily="34" charset="0"/>
              <a:cs typeface="Shonar Bangla" pitchFamily="34" charset="0"/>
            </a:endParaRPr>
          </a:p>
          <a:p>
            <a:endParaRPr lang="en-US" dirty="0"/>
          </a:p>
          <a:p>
            <a:endParaRPr lang="fr-FR" dirty="0"/>
          </a:p>
          <a:p>
            <a:endParaRPr lang="fr-FR" dirty="0"/>
          </a:p>
        </p:txBody>
      </p:sp>
      <p:pic>
        <p:nvPicPr>
          <p:cNvPr id="4" name="Image 3" descr="images.jpg"/>
          <p:cNvPicPr>
            <a:picLocks noChangeAspect="1"/>
          </p:cNvPicPr>
          <p:nvPr/>
        </p:nvPicPr>
        <p:blipFill>
          <a:blip r:embed="rId2"/>
          <a:stretch>
            <a:fillRect/>
          </a:stretch>
        </p:blipFill>
        <p:spPr>
          <a:xfrm>
            <a:off x="6917909" y="0"/>
            <a:ext cx="1967538" cy="1229710"/>
          </a:xfrm>
          <a:prstGeom prst="rect">
            <a:avLst/>
          </a:prstGeom>
          <a:ln>
            <a:noFill/>
          </a:ln>
          <a:effectLst>
            <a:softEdge rad="112500"/>
          </a:effectLst>
        </p:spPr>
      </p:pic>
    </p:spTree>
    <p:extLst>
      <p:ext uri="{BB962C8B-B14F-4D97-AF65-F5344CB8AC3E}">
        <p14:creationId xmlns="" xmlns:p14="http://schemas.microsoft.com/office/powerpoint/2010/main" val="384859901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In-depth Themes: Supernaturalism</a:t>
            </a:r>
          </a:p>
        </p:txBody>
      </p:sp>
      <p:sp>
        <p:nvSpPr>
          <p:cNvPr id="3" name="Content Placeholder 2"/>
          <p:cNvSpPr>
            <a:spLocks noGrp="1"/>
          </p:cNvSpPr>
          <p:nvPr>
            <p:ph idx="1"/>
          </p:nvPr>
        </p:nvSpPr>
        <p:spPr/>
        <p:txBody>
          <a:bodyPr/>
          <a:lstStyle/>
          <a:p>
            <a:endParaRPr/>
          </a:p>
          <a:p>
            <a:pPr>
              <a:defRPr sz="1800"/>
            </a:pPr>
            <a:r>
              <a:rPr>
                <a:latin typeface="Shonar Bangla" pitchFamily="34" charset="0"/>
                <a:cs typeface="Shonar Bangla" pitchFamily="34" charset="0"/>
              </a:rPr>
              <a:t>The poem explores supernatural elements, with figures like Death and Life-in-Death, as well as the Mariner’s spiritual journey. Coleridge uses these elements to delve into concepts of fate, morality, and the unseen forces that govern life, reflecting the Romantic fascination with the mystical and otherworldly.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In-depth Themes: Morality</a:t>
            </a:r>
          </a:p>
        </p:txBody>
      </p:sp>
      <p:sp>
        <p:nvSpPr>
          <p:cNvPr id="3" name="Content Placeholder 2"/>
          <p:cNvSpPr>
            <a:spLocks noGrp="1"/>
          </p:cNvSpPr>
          <p:nvPr>
            <p:ph idx="1"/>
          </p:nvPr>
        </p:nvSpPr>
        <p:spPr/>
        <p:txBody>
          <a:bodyPr>
            <a:normAutofit/>
          </a:bodyPr>
          <a:lstStyle/>
          <a:p>
            <a:endParaRPr dirty="0"/>
          </a:p>
          <a:p>
            <a:pPr>
              <a:defRPr sz="1800"/>
            </a:pPr>
            <a:r>
              <a:rPr dirty="0">
                <a:latin typeface="Shonar Bangla" pitchFamily="34" charset="0"/>
                <a:cs typeface="Shonar Bangla" pitchFamily="34" charset="0"/>
              </a:rPr>
              <a:t>The Mariner's tale is a moral lesson on respecting nature and understanding consequences. His needless killing of the albatross brings a curse upon him and his crew. The poem highlights the Romantic idea that humanity’s actions impact the natural and spiritual worlds, emphasizing moral integrity and reverence for all life forms.</a:t>
            </a:r>
            <a:endParaRPr lang="en-GB" dirty="0">
              <a:latin typeface="Shonar Bangla" pitchFamily="34" charset="0"/>
              <a:cs typeface="Shonar Bangla" pitchFamily="34" charset="0"/>
            </a:endParaRPr>
          </a:p>
          <a:p>
            <a:pPr>
              <a:defRPr sz="1800"/>
            </a:pPr>
            <a:r>
              <a:rPr lang="en-GB" dirty="0">
                <a:latin typeface="Shonar Bangla" pitchFamily="34" charset="0"/>
                <a:cs typeface="Shonar Bangla" pitchFamily="34" charset="0"/>
              </a:rPr>
              <a:t>Divine Judgment and Mercy: The Mariner’s experiences reflect a cycle of judgment and mercy. After his act against nature, he faces the wrath of nature and divine forces. However, upon recognizing the beauty of creation and praying for forgiveness, he receives mercy, illustrating the Christian belief in God’s capacity for forgiveness.</a:t>
            </a:r>
            <a:endParaRPr dirty="0">
              <a:latin typeface="Shonar Bangla" pitchFamily="34" charset="0"/>
              <a:cs typeface="Shonar Bangl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In-depth Themes: Repentance and Nature</a:t>
            </a:r>
          </a:p>
        </p:txBody>
      </p:sp>
      <p:sp>
        <p:nvSpPr>
          <p:cNvPr id="3" name="Content Placeholder 2"/>
          <p:cNvSpPr>
            <a:spLocks noGrp="1"/>
          </p:cNvSpPr>
          <p:nvPr>
            <p:ph idx="1"/>
          </p:nvPr>
        </p:nvSpPr>
        <p:spPr/>
        <p:txBody>
          <a:bodyPr>
            <a:normAutofit/>
          </a:bodyPr>
          <a:lstStyle/>
          <a:p>
            <a:r>
              <a:rPr lang="en-GB" dirty="0"/>
              <a:t> </a:t>
            </a:r>
            <a:r>
              <a:rPr lang="en-GB" sz="1800" dirty="0">
                <a:solidFill>
                  <a:srgbClr val="FFFF00"/>
                </a:solidFill>
                <a:latin typeface="Shonar Bangla" pitchFamily="34" charset="0"/>
                <a:cs typeface="Shonar Bangla" pitchFamily="34" charset="0"/>
              </a:rPr>
              <a:t>Sin and Redemption</a:t>
            </a:r>
            <a:r>
              <a:rPr lang="en-GB" sz="1800" dirty="0">
                <a:latin typeface="Shonar Bangla" pitchFamily="34" charset="0"/>
                <a:cs typeface="Shonar Bangla" pitchFamily="34" charset="0"/>
              </a:rPr>
              <a:t>: The poem explores the idea of sin—specifically, the sin of thoughtlessness or </a:t>
            </a:r>
            <a:r>
              <a:rPr lang="en-GB" sz="1800" dirty="0">
                <a:solidFill>
                  <a:srgbClr val="FFFF00"/>
                </a:solidFill>
                <a:latin typeface="Shonar Bangla" pitchFamily="34" charset="0"/>
                <a:cs typeface="Shonar Bangla" pitchFamily="34" charset="0"/>
              </a:rPr>
              <a:t>hubris</a:t>
            </a:r>
            <a:r>
              <a:rPr lang="en-GB" sz="1800" dirty="0">
                <a:latin typeface="Shonar Bangla" pitchFamily="34" charset="0"/>
                <a:cs typeface="Shonar Bangla" pitchFamily="34" charset="0"/>
              </a:rPr>
              <a:t> in the Mariner’s act of killing the albatross. His path to redemption involves suffering, reflection, and a newfound appreciation for all living things, echoing Christian teachings about repentance and grace.</a:t>
            </a:r>
            <a:endParaRPr sz="1800" dirty="0">
              <a:latin typeface="Shonar Bangla" pitchFamily="34" charset="0"/>
              <a:cs typeface="Shonar Bangla" pitchFamily="34" charset="0"/>
            </a:endParaRPr>
          </a:p>
          <a:p>
            <a:pPr>
              <a:defRPr sz="1800"/>
            </a:pPr>
            <a:r>
              <a:rPr sz="1800" dirty="0">
                <a:latin typeface="Shonar Bangla" pitchFamily="34" charset="0"/>
                <a:cs typeface="Shonar Bangla" pitchFamily="34" charset="0"/>
              </a:rPr>
              <a:t>The Mariner's path to redemption involves recognizing nature’s beauty and blessing the sea creatures he once despised. Coleridge underscores a core Romantic principle: that redemption and peace come through a deep, </a:t>
            </a:r>
            <a:r>
              <a:rPr sz="1800" dirty="0">
                <a:solidFill>
                  <a:srgbClr val="FFFF00"/>
                </a:solidFill>
                <a:latin typeface="Shonar Bangla" pitchFamily="34" charset="0"/>
                <a:cs typeface="Shonar Bangla" pitchFamily="34" charset="0"/>
              </a:rPr>
              <a:t>emotional connection with nature</a:t>
            </a:r>
            <a:r>
              <a:rPr sz="1800" dirty="0">
                <a:latin typeface="Shonar Bangla" pitchFamily="34" charset="0"/>
                <a:cs typeface="Shonar Bangla" pitchFamily="34" charset="0"/>
              </a:rPr>
              <a:t>. This journey reflects the poet's view of nature as a means for </a:t>
            </a:r>
            <a:r>
              <a:rPr sz="1800" dirty="0">
                <a:solidFill>
                  <a:srgbClr val="FFFF00"/>
                </a:solidFill>
                <a:latin typeface="Shonar Bangla" pitchFamily="34" charset="0"/>
                <a:cs typeface="Shonar Bangla" pitchFamily="34" charset="0"/>
              </a:rPr>
              <a:t>spiritual growth and self-discovery</a:t>
            </a:r>
            <a:r>
              <a:rPr sz="1800" dirty="0">
                <a:latin typeface="Shonar Bangla" pitchFamily="34" charset="0"/>
                <a:cs typeface="Shonar Bangla"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341C1D8-C219-45AA-76E4-7DCCDCDAB738}"/>
              </a:ext>
            </a:extLst>
          </p:cNvPr>
          <p:cNvSpPr>
            <a:spLocks noGrp="1"/>
          </p:cNvSpPr>
          <p:nvPr>
            <p:ph type="title"/>
          </p:nvPr>
        </p:nvSpPr>
        <p:spPr/>
        <p:txBody>
          <a:bodyPr/>
          <a:lstStyle/>
          <a:p>
            <a:endParaRPr lang=""/>
          </a:p>
        </p:txBody>
      </p:sp>
      <p:pic>
        <p:nvPicPr>
          <p:cNvPr id="5" name="Picture 4" descr="Images_representing_elements_from_'The_Rime_of_the_Ancient_Mariner.png">
            <a:extLst>
              <a:ext uri="{FF2B5EF4-FFF2-40B4-BE49-F238E27FC236}">
                <a16:creationId xmlns="" xmlns:a16="http://schemas.microsoft.com/office/drawing/2014/main" id="{5E9FB6DE-7FB5-C218-B70C-7DC6DB252FC9}"/>
              </a:ext>
            </a:extLst>
          </p:cNvPr>
          <p:cNvPicPr>
            <a:picLocks noGrp="1" noChangeAspect="1"/>
          </p:cNvPicPr>
          <p:nvPr>
            <p:ph idx="1"/>
          </p:nvPr>
        </p:nvPicPr>
        <p:blipFill>
          <a:blip r:embed="rId2"/>
          <a:stretch>
            <a:fillRect/>
          </a:stretch>
        </p:blipFill>
        <p:spPr>
          <a:xfrm>
            <a:off x="60111" y="598714"/>
            <a:ext cx="8770926" cy="6259286"/>
          </a:xfrm>
          <a:prstGeom prst="rect">
            <a:avLst/>
          </a:prstGeom>
        </p:spPr>
      </p:pic>
    </p:spTree>
    <p:extLst>
      <p:ext uri="{BB962C8B-B14F-4D97-AF65-F5344CB8AC3E}">
        <p14:creationId xmlns="" xmlns:p14="http://schemas.microsoft.com/office/powerpoint/2010/main" val="205686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Publication</a:t>
            </a:r>
          </a:p>
        </p:txBody>
      </p:sp>
      <p:sp>
        <p:nvSpPr>
          <p:cNvPr id="3" name="Espace réservé du contenu 2"/>
          <p:cNvSpPr>
            <a:spLocks noGrp="1"/>
          </p:cNvSpPr>
          <p:nvPr>
            <p:ph idx="1"/>
          </p:nvPr>
        </p:nvSpPr>
        <p:spPr/>
        <p:txBody>
          <a:bodyPr/>
          <a:lstStyle/>
          <a:p>
            <a:r>
              <a:rPr lang="en-US" dirty="0"/>
              <a:t>“</a:t>
            </a:r>
            <a:r>
              <a:rPr lang="en-US" dirty="0">
                <a:latin typeface="Shonar Bangla" pitchFamily="34" charset="0"/>
                <a:cs typeface="Shonar Bangla" pitchFamily="34" charset="0"/>
              </a:rPr>
              <a:t>The Rime of the Ancient Mariner” is a </a:t>
            </a:r>
            <a:r>
              <a:rPr lang="en-US" dirty="0">
                <a:solidFill>
                  <a:srgbClr val="FFFF00"/>
                </a:solidFill>
                <a:latin typeface="Shonar Bangla" pitchFamily="34" charset="0"/>
                <a:cs typeface="Shonar Bangla" pitchFamily="34" charset="0"/>
              </a:rPr>
              <a:t>ballad </a:t>
            </a:r>
            <a:r>
              <a:rPr lang="en-US" dirty="0">
                <a:latin typeface="Shonar Bangla" pitchFamily="34" charset="0"/>
                <a:cs typeface="Shonar Bangla" pitchFamily="34" charset="0"/>
              </a:rPr>
              <a:t>which was first published in William Wordsworth and Samuel Taylor Coleridge’s </a:t>
            </a:r>
            <a:r>
              <a:rPr lang="en-US" i="1" dirty="0">
                <a:solidFill>
                  <a:srgbClr val="FFFF00"/>
                </a:solidFill>
                <a:latin typeface="Shonar Bangla" pitchFamily="34" charset="0"/>
                <a:cs typeface="Shonar Bangla" pitchFamily="34" charset="0"/>
              </a:rPr>
              <a:t>Lyrical Ballads</a:t>
            </a:r>
            <a:r>
              <a:rPr lang="en-US" dirty="0">
                <a:latin typeface="Shonar Bangla" pitchFamily="34" charset="0"/>
                <a:cs typeface="Shonar Bangla" pitchFamily="34" charset="0"/>
              </a:rPr>
              <a:t> in </a:t>
            </a:r>
            <a:r>
              <a:rPr lang="en-US" dirty="0">
                <a:solidFill>
                  <a:srgbClr val="FFFF00"/>
                </a:solidFill>
                <a:latin typeface="Shonar Bangla" pitchFamily="34" charset="0"/>
                <a:cs typeface="Shonar Bangla" pitchFamily="34" charset="0"/>
              </a:rPr>
              <a:t>1798</a:t>
            </a:r>
            <a:r>
              <a:rPr lang="en-US" dirty="0">
                <a:latin typeface="Shonar Bangla" pitchFamily="34" charset="0"/>
                <a:cs typeface="Shonar Bangla" pitchFamily="34" charset="0"/>
              </a:rPr>
              <a:t>. This book of poems—especially in its second edition </a:t>
            </a:r>
            <a:r>
              <a:rPr lang="en-US" dirty="0">
                <a:solidFill>
                  <a:srgbClr val="FFFF00"/>
                </a:solidFill>
                <a:latin typeface="Shonar Bangla" pitchFamily="34" charset="0"/>
                <a:cs typeface="Shonar Bangla" pitchFamily="34" charset="0"/>
              </a:rPr>
              <a:t>1817,</a:t>
            </a:r>
            <a:r>
              <a:rPr lang="en-US" dirty="0">
                <a:latin typeface="Shonar Bangla" pitchFamily="34" charset="0"/>
                <a:cs typeface="Shonar Bangla" pitchFamily="34" charset="0"/>
              </a:rPr>
              <a:t> which includes Wordsworth’s long explanatory preface and a glossary—is often regarded as a manifesto for the English Romantic movement. </a:t>
            </a:r>
            <a:endParaRPr lang="fr-FR" dirty="0">
              <a:latin typeface="Shonar Bangla" pitchFamily="34" charset="0"/>
              <a:cs typeface="Shonar Bangla" pitchFamily="34" charset="0"/>
            </a:endParaRPr>
          </a:p>
        </p:txBody>
      </p:sp>
      <p:pic>
        <p:nvPicPr>
          <p:cNvPr id="4" name="Image 3" descr="images.jpg"/>
          <p:cNvPicPr>
            <a:picLocks noChangeAspect="1"/>
          </p:cNvPicPr>
          <p:nvPr/>
        </p:nvPicPr>
        <p:blipFill>
          <a:blip r:embed="rId2"/>
          <a:stretch>
            <a:fillRect/>
          </a:stretch>
        </p:blipFill>
        <p:spPr>
          <a:xfrm>
            <a:off x="7214301" y="0"/>
            <a:ext cx="1727900" cy="116034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Epigraph</a:t>
            </a:r>
            <a:r>
              <a:rPr lang="fr-FR" dirty="0"/>
              <a:t> to the </a:t>
            </a:r>
            <a:r>
              <a:rPr lang="fr-FR" dirty="0" err="1"/>
              <a:t>poem</a:t>
            </a:r>
            <a:endParaRPr lang="fr-FR" dirty="0"/>
          </a:p>
        </p:txBody>
      </p:sp>
      <p:sp>
        <p:nvSpPr>
          <p:cNvPr id="3" name="Espace réservé du contenu 2"/>
          <p:cNvSpPr>
            <a:spLocks noGrp="1"/>
          </p:cNvSpPr>
          <p:nvPr>
            <p:ph idx="1"/>
          </p:nvPr>
        </p:nvSpPr>
        <p:spPr/>
        <p:txBody>
          <a:bodyPr>
            <a:normAutofit fontScale="92500" lnSpcReduction="20000"/>
          </a:bodyPr>
          <a:lstStyle/>
          <a:p>
            <a:r>
              <a:rPr lang="en-US" dirty="0"/>
              <a:t>“</a:t>
            </a:r>
            <a:r>
              <a:rPr lang="en-US" u="sng" dirty="0">
                <a:latin typeface="Shonar Bangla" pitchFamily="34" charset="0"/>
                <a:cs typeface="Shonar Bangla" pitchFamily="34" charset="0"/>
              </a:rPr>
              <a:t>I readily believe that there are more invisible than visible Natures in the universe.</a:t>
            </a:r>
            <a:r>
              <a:rPr lang="en-US" dirty="0">
                <a:latin typeface="Shonar Bangla" pitchFamily="34" charset="0"/>
                <a:cs typeface="Shonar Bangla" pitchFamily="34" charset="0"/>
              </a:rPr>
              <a:t> But who will explain for us the family of all these beings, and the ranks and relations and distinguishing features and functions of each? What do they do? What places do they inhabit? </a:t>
            </a:r>
            <a:r>
              <a:rPr lang="en-US" u="sng" dirty="0">
                <a:latin typeface="Shonar Bangla" pitchFamily="34" charset="0"/>
                <a:cs typeface="Shonar Bangla" pitchFamily="34" charset="0"/>
              </a:rPr>
              <a:t>The human mind has always sought the knowledge of these things, but never attained it. </a:t>
            </a:r>
            <a:r>
              <a:rPr lang="en-US" dirty="0">
                <a:latin typeface="Shonar Bangla" pitchFamily="34" charset="0"/>
                <a:cs typeface="Shonar Bangla" pitchFamily="34" charset="0"/>
              </a:rPr>
              <a:t>Meanwhile I do not deny that it is helpful sometimes to contemplate in the mind, as on a tablet, the image of a greater and better world, lest the intellect, habituated to the petty things of daily life, narrow itself and sink wholly into trivial thoughts. But at the same time we must be watchful for the truth and keep a sense of proportion, so that we may distinguish the certain from the uncertain, day from night.”</a:t>
            </a:r>
            <a:br>
              <a:rPr lang="en-US" dirty="0">
                <a:latin typeface="Shonar Bangla" pitchFamily="34" charset="0"/>
                <a:cs typeface="Shonar Bangla" pitchFamily="34" charset="0"/>
              </a:rPr>
            </a:br>
            <a:r>
              <a:rPr lang="en-US" dirty="0">
                <a:latin typeface="Shonar Bangla" pitchFamily="34" charset="0"/>
                <a:cs typeface="Shonar Bangla" pitchFamily="34" charset="0"/>
              </a:rPr>
              <a:t>― Thomas Burnet </a:t>
            </a:r>
            <a:endParaRPr lang="fr-FR" dirty="0">
              <a:latin typeface="Shonar Bangla" pitchFamily="34" charset="0"/>
              <a:cs typeface="Shonar Bangl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Significance</a:t>
            </a:r>
            <a:r>
              <a:rPr lang="fr-FR" dirty="0"/>
              <a:t> of the </a:t>
            </a:r>
            <a:r>
              <a:rPr lang="fr-FR" dirty="0" err="1"/>
              <a:t>Title</a:t>
            </a:r>
            <a:endParaRPr lang="fr-FR" dirty="0"/>
          </a:p>
        </p:txBody>
      </p:sp>
      <p:sp>
        <p:nvSpPr>
          <p:cNvPr id="3" name="Espace réservé du contenu 2"/>
          <p:cNvSpPr>
            <a:spLocks noGrp="1"/>
          </p:cNvSpPr>
          <p:nvPr>
            <p:ph idx="1"/>
          </p:nvPr>
        </p:nvSpPr>
        <p:spPr/>
        <p:txBody>
          <a:bodyPr>
            <a:normAutofit fontScale="85000" lnSpcReduction="20000"/>
          </a:bodyPr>
          <a:lstStyle/>
          <a:p>
            <a:r>
              <a:rPr lang="en-US" dirty="0">
                <a:latin typeface="Shonar Bangla" pitchFamily="34" charset="0"/>
                <a:cs typeface="Shonar Bangla" pitchFamily="34" charset="0"/>
              </a:rPr>
              <a:t>The word "</a:t>
            </a:r>
            <a:r>
              <a:rPr lang="en-US" dirty="0">
                <a:solidFill>
                  <a:srgbClr val="FFFF00"/>
                </a:solidFill>
                <a:latin typeface="Shonar Bangla" pitchFamily="34" charset="0"/>
                <a:cs typeface="Shonar Bangla" pitchFamily="34" charset="0"/>
              </a:rPr>
              <a:t>rime</a:t>
            </a:r>
            <a:r>
              <a:rPr lang="en-US" dirty="0">
                <a:latin typeface="Shonar Bangla" pitchFamily="34" charset="0"/>
                <a:cs typeface="Shonar Bangla" pitchFamily="34" charset="0"/>
              </a:rPr>
              <a:t>" can mean "</a:t>
            </a:r>
            <a:r>
              <a:rPr lang="en-US" dirty="0">
                <a:solidFill>
                  <a:srgbClr val="FFFF00"/>
                </a:solidFill>
                <a:latin typeface="Shonar Bangla" pitchFamily="34" charset="0"/>
                <a:cs typeface="Shonar Bangla" pitchFamily="34" charset="0"/>
              </a:rPr>
              <a:t>ice</a:t>
            </a:r>
            <a:r>
              <a:rPr lang="en-US" dirty="0">
                <a:latin typeface="Shonar Bangla" pitchFamily="34" charset="0"/>
                <a:cs typeface="Shonar Bangla" pitchFamily="34" charset="0"/>
              </a:rPr>
              <a:t>", and can also be interpreted as an alternate spelling of the word "</a:t>
            </a:r>
            <a:r>
              <a:rPr lang="en-US" dirty="0">
                <a:solidFill>
                  <a:srgbClr val="FFFF00"/>
                </a:solidFill>
                <a:latin typeface="Shonar Bangla" pitchFamily="34" charset="0"/>
                <a:cs typeface="Shonar Bangla" pitchFamily="34" charset="0"/>
              </a:rPr>
              <a:t>rhyme</a:t>
            </a:r>
            <a:r>
              <a:rPr lang="en-US" dirty="0">
                <a:latin typeface="Shonar Bangla" pitchFamily="34" charset="0"/>
                <a:cs typeface="Shonar Bangla" pitchFamily="34" charset="0"/>
              </a:rPr>
              <a:t>." Therefore, as much as the poem is the rhymed story of the Ancient Mariner, it is also the tale of the "land of mist and snow": the "rime", where the Ancient Mariner's troubles begin. By calling the poem "The Rime of the Ancient Mariner," Coleridge equates the "rhyme" or tale with the actual "rime" or icy world. As we learn at the story's end, </a:t>
            </a:r>
            <a:r>
              <a:rPr lang="en-US" u="sng" dirty="0">
                <a:latin typeface="Shonar Bangla" pitchFamily="34" charset="0"/>
                <a:cs typeface="Shonar Bangla" pitchFamily="34" charset="0"/>
              </a:rPr>
              <a:t>the Ancient Mariner is condemned to feel perpetual pangs of terror that force him to tell his "rhyme," a fate just as confining and terrifying as the "rime" itself is initially for the sailors</a:t>
            </a:r>
            <a:r>
              <a:rPr lang="en-US" u="sng" dirty="0" smtClean="0">
                <a:latin typeface="Shonar Bangla" pitchFamily="34" charset="0"/>
                <a:cs typeface="Shonar Bangla" pitchFamily="34" charset="0"/>
              </a:rPr>
              <a:t>.</a:t>
            </a:r>
          </a:p>
          <a:p>
            <a:r>
              <a:rPr lang="en-US" dirty="0" smtClean="0">
                <a:latin typeface="Shonar Bangla" pitchFamily="34" charset="0"/>
                <a:cs typeface="Shonar Bangla" pitchFamily="34" charset="0"/>
              </a:rPr>
              <a:t>Moreover, the term "</a:t>
            </a:r>
            <a:r>
              <a:rPr lang="en-US" dirty="0" smtClean="0">
                <a:solidFill>
                  <a:srgbClr val="FFFF00"/>
                </a:solidFill>
                <a:latin typeface="Shonar Bangla" pitchFamily="34" charset="0"/>
                <a:cs typeface="Shonar Bangla" pitchFamily="34" charset="0"/>
              </a:rPr>
              <a:t>Ancient</a:t>
            </a:r>
            <a:r>
              <a:rPr lang="en-US" dirty="0" smtClean="0">
                <a:latin typeface="Shonar Bangla" pitchFamily="34" charset="0"/>
                <a:cs typeface="Shonar Bangla" pitchFamily="34" charset="0"/>
              </a:rPr>
              <a:t> Mariner" </a:t>
            </a:r>
            <a:r>
              <a:rPr lang="en-US" dirty="0" smtClean="0">
                <a:solidFill>
                  <a:srgbClr val="FFFF00"/>
                </a:solidFill>
                <a:latin typeface="Shonar Bangla" pitchFamily="34" charset="0"/>
                <a:cs typeface="Shonar Bangla" pitchFamily="34" charset="0"/>
              </a:rPr>
              <a:t>emphasizes the timelessness and ageless </a:t>
            </a:r>
            <a:r>
              <a:rPr lang="en-US" dirty="0" smtClean="0">
                <a:latin typeface="Shonar Bangla" pitchFamily="34" charset="0"/>
                <a:cs typeface="Shonar Bangla" pitchFamily="34" charset="0"/>
              </a:rPr>
              <a:t>nature</a:t>
            </a:r>
            <a:r>
              <a:rPr lang="en-US" dirty="0" smtClean="0">
                <a:solidFill>
                  <a:srgbClr val="FFFF00"/>
                </a:solidFill>
                <a:latin typeface="Shonar Bangla" pitchFamily="34" charset="0"/>
                <a:cs typeface="Shonar Bangla" pitchFamily="34" charset="0"/>
              </a:rPr>
              <a:t> </a:t>
            </a:r>
            <a:r>
              <a:rPr lang="en-US" dirty="0" smtClean="0">
                <a:latin typeface="Shonar Bangla" pitchFamily="34" charset="0"/>
                <a:cs typeface="Shonar Bangla" pitchFamily="34" charset="0"/>
              </a:rPr>
              <a:t>of the protagonist, who embodies both the wisdom and the burden of an eternal wanderer. The mariner’s experiences are legendary, carrying </a:t>
            </a:r>
            <a:r>
              <a:rPr lang="en-US" dirty="0" smtClean="0">
                <a:solidFill>
                  <a:srgbClr val="FFFF00"/>
                </a:solidFill>
                <a:latin typeface="Shonar Bangla" pitchFamily="34" charset="0"/>
                <a:cs typeface="Shonar Bangla" pitchFamily="34" charset="0"/>
              </a:rPr>
              <a:t>universal themes </a:t>
            </a:r>
            <a:r>
              <a:rPr lang="en-US" dirty="0" smtClean="0">
                <a:latin typeface="Shonar Bangla" pitchFamily="34" charset="0"/>
                <a:cs typeface="Shonar Bangla" pitchFamily="34" charset="0"/>
              </a:rPr>
              <a:t>of sin, guilt, and redemption that transcend time.</a:t>
            </a:r>
            <a:endParaRPr lang="fr-FR" u="sng" dirty="0">
              <a:latin typeface="Shonar Bangla" pitchFamily="34" charset="0"/>
              <a:cs typeface="Shonar Bangl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Summary</a:t>
            </a:r>
            <a:endParaRPr lang="fr-FR" dirty="0"/>
          </a:p>
        </p:txBody>
      </p:sp>
      <p:sp>
        <p:nvSpPr>
          <p:cNvPr id="3" name="Espace réservé du contenu 2"/>
          <p:cNvSpPr>
            <a:spLocks noGrp="1"/>
          </p:cNvSpPr>
          <p:nvPr>
            <p:ph idx="1"/>
          </p:nvPr>
        </p:nvSpPr>
        <p:spPr/>
        <p:txBody>
          <a:bodyPr>
            <a:normAutofit fontScale="77500" lnSpcReduction="20000"/>
          </a:bodyPr>
          <a:lstStyle/>
          <a:p>
            <a:r>
              <a:rPr lang="en-US" dirty="0">
                <a:latin typeface="Shonar Bangla" pitchFamily="34" charset="0"/>
                <a:cs typeface="Shonar Bangla" pitchFamily="34" charset="0"/>
              </a:rPr>
              <a:t>On his way to a wedding, a young man is stopped by an Ancient Mariner who insists on relating a strange tale of adventure at sea. The Mariner reveals that years ago he had sailed from his home to </a:t>
            </a:r>
            <a:r>
              <a:rPr lang="en-US" dirty="0">
                <a:solidFill>
                  <a:srgbClr val="FFFF00"/>
                </a:solidFill>
                <a:latin typeface="Shonar Bangla" pitchFamily="34" charset="0"/>
                <a:cs typeface="Shonar Bangla" pitchFamily="34" charset="0"/>
              </a:rPr>
              <a:t>the South Pole </a:t>
            </a:r>
            <a:r>
              <a:rPr lang="en-US" dirty="0">
                <a:latin typeface="Shonar Bangla" pitchFamily="34" charset="0"/>
                <a:cs typeface="Shonar Bangla" pitchFamily="34" charset="0"/>
              </a:rPr>
              <a:t>and beyond. While the ship lay becalmed near the Pole, he shot an albatross which had been following the vessel. Initially praised by his shipmates, the Mariner is eventually reviled because the deed seems to being bad luck; the albatross is hung about his neck. A spectral ship, carrying two figures, approaches the Mariner’s vessel; Death and </a:t>
            </a:r>
            <a:r>
              <a:rPr lang="en-US" dirty="0" smtClean="0">
                <a:latin typeface="Shonar Bangla" pitchFamily="34" charset="0"/>
                <a:cs typeface="Shonar Bangla" pitchFamily="34" charset="0"/>
              </a:rPr>
              <a:t>Life-in-Death </a:t>
            </a:r>
            <a:r>
              <a:rPr lang="en-US" dirty="0">
                <a:latin typeface="Shonar Bangla" pitchFamily="34" charset="0"/>
                <a:cs typeface="Shonar Bangla" pitchFamily="34" charset="0"/>
              </a:rPr>
              <a:t>play dice for the Mariner, and the latter wins. The other crew members aboard the ship die, but the Mariner lives on. Alone, he contemplates the heinous crime he has committed. Noticing the beauty of the sea creatures following the boat, he blesses them. Almost immediately, the wind picks up, the ship sails forward, and a band of spirits descend to inhabit the dead crew, aiding the Mariner to return to his homeland, where his ship goes down. He is rescued, but is compelled to tell his story to others as penance for his deed.</a:t>
            </a:r>
          </a:p>
          <a:p>
            <a:endParaRPr lang="fr-FR" dirty="0"/>
          </a:p>
        </p:txBody>
      </p:sp>
      <p:pic>
        <p:nvPicPr>
          <p:cNvPr id="4" name="Image 3" descr="images.jpg"/>
          <p:cNvPicPr>
            <a:picLocks noChangeAspect="1"/>
          </p:cNvPicPr>
          <p:nvPr/>
        </p:nvPicPr>
        <p:blipFill>
          <a:blip r:embed="rId2"/>
          <a:stretch>
            <a:fillRect/>
          </a:stretch>
        </p:blipFill>
        <p:spPr>
          <a:xfrm>
            <a:off x="7100788" y="121001"/>
            <a:ext cx="1790963" cy="112762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Summary</a:t>
            </a:r>
            <a:r>
              <a:rPr lang="fr-FR" dirty="0"/>
              <a:t> (part2)</a:t>
            </a:r>
          </a:p>
        </p:txBody>
      </p:sp>
      <p:sp>
        <p:nvSpPr>
          <p:cNvPr id="3" name="Espace réservé du contenu 2"/>
          <p:cNvSpPr>
            <a:spLocks noGrp="1"/>
          </p:cNvSpPr>
          <p:nvPr>
            <p:ph idx="1"/>
          </p:nvPr>
        </p:nvSpPr>
        <p:spPr/>
        <p:txBody>
          <a:bodyPr>
            <a:normAutofit fontScale="92500" lnSpcReduction="20000"/>
          </a:bodyPr>
          <a:lstStyle/>
          <a:p>
            <a:r>
              <a:rPr lang="en-US" dirty="0">
                <a:latin typeface="Shonar Bangla" pitchFamily="34" charset="0"/>
                <a:cs typeface="Shonar Bangla" pitchFamily="34" charset="0"/>
              </a:rPr>
              <a:t>Coleridge’s poem is characteristically Romantic: Set in a strange </a:t>
            </a:r>
            <a:r>
              <a:rPr lang="en-US" dirty="0" smtClean="0">
                <a:latin typeface="Shonar Bangla" pitchFamily="34" charset="0"/>
                <a:cs typeface="Shonar Bangla" pitchFamily="34" charset="0"/>
              </a:rPr>
              <a:t>locale, </a:t>
            </a:r>
            <a:r>
              <a:rPr lang="en-US" dirty="0">
                <a:latin typeface="Shonar Bangla" pitchFamily="34" charset="0"/>
                <a:cs typeface="Shonar Bangla" pitchFamily="34" charset="0"/>
              </a:rPr>
              <a:t>containing accounts of the supernatural, it uses the elements of the fantastic to highlight a universal human problem. The Mariner commits a motiveless crime, but it becomes an occasion for the poet to explore the notion of guilt and repentance. Fittingly, the act of contrition involves a recognition of the beauty of nature, another Romantic axiom. Further, the Mariner is forced to share his experience with others; this, too, characterizes Romantic poetry, whose practitioners felt that poetry was a vehicle for sharing experience as well as conveying ideas. Like many Romantic heroes, the Mariner is exiled from society by his crime, and returns to it only when he feels within himself a brotherhood with other creatures of nature.</a:t>
            </a:r>
          </a:p>
          <a:p>
            <a:endParaRPr lang="fr-FR" dirty="0"/>
          </a:p>
        </p:txBody>
      </p:sp>
      <p:pic>
        <p:nvPicPr>
          <p:cNvPr id="4" name="Image 3" descr="images.jpg"/>
          <p:cNvPicPr>
            <a:picLocks noChangeAspect="1"/>
          </p:cNvPicPr>
          <p:nvPr/>
        </p:nvPicPr>
        <p:blipFill>
          <a:blip r:embed="rId2"/>
          <a:stretch>
            <a:fillRect/>
          </a:stretch>
        </p:blipFill>
        <p:spPr>
          <a:xfrm>
            <a:off x="7334118" y="152532"/>
            <a:ext cx="1809881" cy="114024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Ciel">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Ciel.thmx</Template>
  <TotalTime>952</TotalTime>
  <Words>2512</Words>
  <Application>Microsoft Office PowerPoint</Application>
  <PresentationFormat>Affichage à l'écran (4:3)</PresentationFormat>
  <Paragraphs>109</Paragraphs>
  <Slides>36</Slides>
  <Notes>1</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Ciel</vt:lpstr>
      <vt:lpstr>The Rime of the Ancient Mariner (1798) by Samuel Taylor Coleridge</vt:lpstr>
      <vt:lpstr>Introduction</vt:lpstr>
      <vt:lpstr>Historical Context</vt:lpstr>
      <vt:lpstr>Diapositive 4</vt:lpstr>
      <vt:lpstr>Publication</vt:lpstr>
      <vt:lpstr>Epigraph to the poem</vt:lpstr>
      <vt:lpstr>Significance of the Title</vt:lpstr>
      <vt:lpstr>Summary</vt:lpstr>
      <vt:lpstr>Summary (part2)</vt:lpstr>
      <vt:lpstr>Key Excerpts: The Paradox of Water</vt:lpstr>
      <vt:lpstr>The Mariner’s Guilt and Isolation</vt:lpstr>
      <vt:lpstr>The Stagnation and Despair</vt:lpstr>
      <vt:lpstr>The Curse of the Dead Crew</vt:lpstr>
      <vt:lpstr>The Ghostly Ship</vt:lpstr>
      <vt:lpstr>The Ship’s Reanimation</vt:lpstr>
      <vt:lpstr>The Moment of Redemption </vt:lpstr>
      <vt:lpstr>The Eternal Penance</vt:lpstr>
      <vt:lpstr>The Final Moral</vt:lpstr>
      <vt:lpstr>I-Literary Techniques</vt:lpstr>
      <vt:lpstr>Textual analysis: *Meter</vt:lpstr>
      <vt:lpstr>Diapositive 21</vt:lpstr>
      <vt:lpstr>*The Rhyme Scheme</vt:lpstr>
      <vt:lpstr>*Imagery</vt:lpstr>
      <vt:lpstr>Poetic devices</vt:lpstr>
      <vt:lpstr>Characters</vt:lpstr>
      <vt:lpstr>Character Analysis</vt:lpstr>
      <vt:lpstr>The wedding guest</vt:lpstr>
      <vt:lpstr>The Hermit</vt:lpstr>
      <vt:lpstr>Symbolism</vt:lpstr>
      <vt:lpstr>*The albatross</vt:lpstr>
      <vt:lpstr>*The Gaze/Eyes</vt:lpstr>
      <vt:lpstr>*The Sun and the Moon</vt:lpstr>
      <vt:lpstr>Themes</vt:lpstr>
      <vt:lpstr>In-depth Themes: Supernaturalism</vt:lpstr>
      <vt:lpstr>In-depth Themes: Morality</vt:lpstr>
      <vt:lpstr>In-depth Themes: Repentance and Nature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Norms and Modes of Perception in Deshpande’s Fiction</dc:title>
  <dc:creator>user</dc:creator>
  <cp:lastModifiedBy>IMAC</cp:lastModifiedBy>
  <cp:revision>66</cp:revision>
  <dcterms:created xsi:type="dcterms:W3CDTF">2018-02-23T09:39:12Z</dcterms:created>
  <dcterms:modified xsi:type="dcterms:W3CDTF">2024-11-03T12:52:57Z</dcterms:modified>
</cp:coreProperties>
</file>