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59" autoAdjust="0"/>
    <p:restoredTop sz="94660"/>
  </p:normalViewPr>
  <p:slideViewPr>
    <p:cSldViewPr snapToGrid="0">
      <p:cViewPr varScale="1">
        <p:scale>
          <a:sx n="61" d="100"/>
          <a:sy n="61" d="100"/>
        </p:scale>
        <p:origin x="66" y="3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صورة بانورامي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3" name="Date Placeholder 2"/>
          <p:cNvSpPr>
            <a:spLocks noGrp="1"/>
          </p:cNvSpPr>
          <p:nvPr>
            <p:ph type="dt" sz="half" idx="10"/>
          </p:nvPr>
        </p:nvSpPr>
        <p:spPr/>
        <p:txBody>
          <a:bodyPr/>
          <a:lstStyle/>
          <a:p>
            <a:fld id="{B61BEF0D-F0BB-DE4B-95CE-6DB70DBA9567}" type="datetimeFigureOut">
              <a:rPr lang="en-US" dirty="0"/>
              <a:pPr/>
              <a:t>1/9/2018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ar-SA" smtClean="0"/>
              <a:t>انقر لتحرير نمط العنوان الرئيسي</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ar-SA" smtClean="0"/>
              <a:t>انقر لتحرير أنماط النص الرئيسي</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بطاقة اسم ذات اقتباس">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ar-SA" smtClean="0"/>
              <a:t>انقر لتحرير نمط العنوان الرئيسي</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ar-SA" smtClean="0"/>
              <a:t>انقر لتحرير أنماط النص الرئيسي</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صواب أو خطأ">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ar-SA" smtClean="0"/>
              <a:t>انقر لتحرير نمط العنوان الرئيسي</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ar-SA" smtClean="0"/>
              <a:t>انقر لتحرير أنماط النص الرئيسي</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ncho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idx="1"/>
          </p:nvPr>
        </p:nvSpPr>
        <p:spPr/>
        <p:txBody>
          <a:bodyPr anchor="ct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B61BEF0D-F0BB-DE4B-95CE-6DB70DBA9567}" type="datetimeFigureOut">
              <a:rPr lang="en-US" dirty="0"/>
              <a:pPr/>
              <a:t>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1/9/2018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1/9/2018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1/9/2018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B61BEF0D-F0BB-DE4B-95CE-6DB70DBA9567}" type="datetimeFigureOut">
              <a:rPr lang="en-US" dirty="0"/>
              <a:pPr/>
              <a:t>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ar-SA" smtClean="0"/>
              <a:t>انقر لتحرير نمط العنوان الرئيسي</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B61BEF0D-F0BB-DE4B-95CE-6DB70DBA9567}" type="datetimeFigureOut">
              <a:rPr lang="en-US" dirty="0"/>
              <a:pPr/>
              <a:t>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1/9/2018</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1" eaLnBrk="1" latinLnBrk="0" hangingPunct="1">
        <a:spcBef>
          <a:spcPct val="0"/>
        </a:spcBef>
        <a:buNone/>
        <a:defRPr sz="3600" kern="1200" cap="all">
          <a:ln w="3175" cmpd="sng">
            <a:noFill/>
          </a:ln>
          <a:solidFill>
            <a:schemeClr val="tx1"/>
          </a:solidFill>
          <a:effectLst/>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857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r" defTabSz="457200" rtl="1"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588935" y="991892"/>
            <a:ext cx="11809708" cy="4107051"/>
          </a:xfrm>
        </p:spPr>
        <p:txBody>
          <a:bodyPr/>
          <a:lstStyle/>
          <a:p>
            <a:pPr algn="r"/>
            <a:r>
              <a:rPr lang="ar-IQ" dirty="0"/>
              <a:t>المحاضرة السابعة عشرة: الانتقادات التي وجهت إلى نظرية التطور والارتقاء: </a:t>
            </a:r>
            <a:br>
              <a:rPr lang="ar-IQ" dirty="0"/>
            </a:br>
            <a:r>
              <a:rPr lang="ar-IQ" dirty="0"/>
              <a:t>المادة: الانثروبولوجيا الطبيعية</a:t>
            </a:r>
            <a:br>
              <a:rPr lang="ar-IQ" dirty="0"/>
            </a:br>
            <a:r>
              <a:rPr lang="ar-IQ" dirty="0"/>
              <a:t>أستاذ المادة: د. رباح احمد مهدي</a:t>
            </a:r>
          </a:p>
        </p:txBody>
      </p:sp>
    </p:spTree>
    <p:extLst>
      <p:ext uri="{BB962C8B-B14F-4D97-AF65-F5344CB8AC3E}">
        <p14:creationId xmlns:p14="http://schemas.microsoft.com/office/powerpoint/2010/main" val="2356490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70481" y="449452"/>
            <a:ext cx="11716719" cy="6106332"/>
          </a:xfrm>
        </p:spPr>
        <p:txBody>
          <a:bodyPr>
            <a:normAutofit/>
          </a:bodyPr>
          <a:lstStyle/>
          <a:p>
            <a:r>
              <a:rPr lang="ar-IQ" sz="2400" b="1" dirty="0"/>
              <a:t>لقد وجهت إلى هذه النظرية عدة انتقادات من مدارس متعددة ومن هذه الانتقادات ما يأتي:</a:t>
            </a:r>
          </a:p>
          <a:p>
            <a:r>
              <a:rPr lang="ar-IQ" sz="2400" b="1" dirty="0"/>
              <a:t>1ـ	لقد أوضح دارون كيفية تطور الحياة من الكائنات ذات الخلية الواحدة، ولكنة في الواقع لم يتعرض للبحث في عصر ما قبل الخلية (أي كيف كانت الحياة قبل وجود الكائنات ذات الخلية الواحدة) ليعرفنا كيف نشأت الحياة في تلك الصورة البسيطة، ومن أين جاء سر الحياة الذي جعل من المادة الجامدة كائناً حياً، ومن ثم عجزت عن تناول وفهم سر الروح.</a:t>
            </a:r>
          </a:p>
          <a:p>
            <a:r>
              <a:rPr lang="ar-IQ" sz="2400" b="1" dirty="0"/>
              <a:t>2ـ	توجد في هذه النظرية حلقتين مفقودتين في سلسلة التطور، تتعلق الحلقة الأولى بالحلقة السابقة على ظهور القردة أو أشباه القردة. أما الحلقة الثانية فتتعلق بالحقبة السابقة على ظهور الإنسان أو أشباه الإنسان فلا تستطيع نظرية التطور الداروينية أن تحدد لنا كيف ظهرت فجأة وبدون مقدمات تطورية بعض الخصائص العصبية والبصرية واليدوية التي تميزت بها القردة العليا. وكيف تضخم المخ واستطال الذراع وانتظمت الأحشاء وازداد عرض الحوض والكتفين.</a:t>
            </a:r>
          </a:p>
        </p:txBody>
      </p:sp>
    </p:spTree>
    <p:extLst>
      <p:ext uri="{BB962C8B-B14F-4D97-AF65-F5344CB8AC3E}">
        <p14:creationId xmlns:p14="http://schemas.microsoft.com/office/powerpoint/2010/main" val="42635787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78969" y="433953"/>
            <a:ext cx="11639227" cy="5966847"/>
          </a:xfrm>
        </p:spPr>
        <p:txBody>
          <a:bodyPr/>
          <a:lstStyle/>
          <a:p>
            <a:r>
              <a:rPr lang="ar-IQ" b="1" dirty="0"/>
              <a:t>3ـ	إن كلمة (انتقاء) أو اختيار </a:t>
            </a:r>
            <a:r>
              <a:rPr lang="en-US" b="1" dirty="0"/>
              <a:t>Selection </a:t>
            </a:r>
            <a:r>
              <a:rPr lang="ar-IQ" b="1" dirty="0"/>
              <a:t>لا تفهم إلا إذا كان هناك تميز بين الأفراد، وهذا التميز لا يظهر إلا بعد أن يصل الكائن الحي إلى حالة الاكتمال ويكون الغرض منه هو ضغط النوع لأن الانتقاء يحدث بين الأفراد الذين استطاعوا أن يتكيفوا أكثر من غيرهم بالبيئة. ولكن الواقع أن معظم أسباب الهلاك تهدد الكائنات في مرحلة طفولتها أو وجودها على شكل بويضات وليس بعد اكتمالها. ومن ثم فإن الانتقاء الحقيقي يقع بين الكائنات قبل أن يكون قد ظهر لديها أي تميز في الشكل أو في الأعضاء، وهذا واضح في بويضات السمك على وجه الخصوص، إذ يهلك منها ما يزيد على 99% وما يتبقى يفقس دون أن يكون في ذلك دخل لأية عملية وإنما يرجع إلى الصدفة الآلية البحتة. </a:t>
            </a:r>
          </a:p>
          <a:p>
            <a:r>
              <a:rPr lang="ar-IQ" b="1" dirty="0"/>
              <a:t>4ـ	أن الانتقاء الذي ينصب على الكائنات المكتملة لا يؤدي بالضرورة إلى بقاء الأصلح، فكثيراً ما نصادف في الطبيعة أفرداً ضعفاء معتلين استطاعوا أن يحموا أنفسهم بطريقة ما، ويمكن القول أن الطبيعة تختار ضحاياها بطريقة عشوائية عمياء كما يحدث عند تصادم قطارين أو في حالة الحرب الحديثة، وإذا كانت نظرية البقاء للأصلح والانتخاب الطبيعي مطردة ، لأنقرض القرد الأول وبقي الحيوان ، الواسطة ، الذي ترقى عن الأول ، لأنه أكمل منه وأصلح ، فلمَّ كان البقاء لغير الأصلح وصار الانتخاب للكائن الأضعف؟ </a:t>
            </a:r>
          </a:p>
          <a:p>
            <a:endParaRPr lang="ar-IQ" b="1" dirty="0"/>
          </a:p>
        </p:txBody>
      </p:sp>
    </p:spTree>
    <p:extLst>
      <p:ext uri="{BB962C8B-B14F-4D97-AF65-F5344CB8AC3E}">
        <p14:creationId xmlns:p14="http://schemas.microsoft.com/office/powerpoint/2010/main" val="4192633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63471" y="371959"/>
            <a:ext cx="11375756" cy="6121831"/>
          </a:xfrm>
        </p:spPr>
        <p:txBody>
          <a:bodyPr>
            <a:normAutofit/>
          </a:bodyPr>
          <a:lstStyle/>
          <a:p>
            <a:r>
              <a:rPr lang="ar-IQ" sz="2400" b="1" dirty="0"/>
              <a:t>5ـ	أعطى داروين أهمية كبيرة للتنوعات البسيطة </a:t>
            </a:r>
            <a:r>
              <a:rPr lang="en-US" sz="2400" b="1" dirty="0"/>
              <a:t>Variations </a:t>
            </a:r>
            <a:r>
              <a:rPr lang="ar-IQ" sz="2400" b="1" dirty="0"/>
              <a:t>التي تعتري الجنس بمحض الصدفة، وترتب عليها ظهور الفصائل الجديدة ثم الأنواع الجديدة، ولكن الواقع أن هذه التنوعات ليس لها من النفع أو الضرر ما يكفي للاحتفاظ بها أو التخلص منها عن طريق الانتقاء الطبيعي مثل الزرافة. فإذا افترضنا أن أحد أسلاف الزرافة الحالية قد اعتراه بمحض الصدفة تنوع بزيادة طول رقبته بمقدار واحد أو اثنين من الملليمترات، فإن هذا التنوع الطفيف لا يعطيه الميزة الكافية للوصول إلى أطراف الشجر ويؤدي إلى بقائه وهلاك الأطراف الأخرى التي لا تستطيع الوصول إلى أطراف الشجر، ومن ثم يرى كثير من العلماء أن داروين قد ذهب إلى أبعد مما يجب في الاعتماد على التشبيه بين عملية الانتقاء الصناعي أو التهجين وعملية الانتقاء الطبيعي.</a:t>
            </a:r>
          </a:p>
        </p:txBody>
      </p:sp>
    </p:spTree>
    <p:extLst>
      <p:ext uri="{BB962C8B-B14F-4D97-AF65-F5344CB8AC3E}">
        <p14:creationId xmlns:p14="http://schemas.microsoft.com/office/powerpoint/2010/main" val="3410820884"/>
      </p:ext>
    </p:extLst>
  </p:cSld>
  <p:clrMapOvr>
    <a:masterClrMapping/>
  </p:clrMapOvr>
</p:sld>
</file>

<file path=ppt/theme/theme1.xml><?xml version="1.0" encoding="utf-8"?>
<a:theme xmlns:a="http://schemas.openxmlformats.org/drawingml/2006/main" name="شريحة">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8</TotalTime>
  <Words>31</Words>
  <Application>Microsoft Office PowerPoint</Application>
  <PresentationFormat>ملء الشاشة</PresentationFormat>
  <Paragraphs>7</Paragraphs>
  <Slides>4</Slides>
  <Notes>0</Notes>
  <HiddenSlides>0</HiddenSlides>
  <MMClips>0</MMClips>
  <ScaleCrop>false</ScaleCrop>
  <HeadingPairs>
    <vt:vector size="6" baseType="variant">
      <vt:variant>
        <vt:lpstr>الخطوط المستخدمة</vt:lpstr>
      </vt:variant>
      <vt:variant>
        <vt:i4>3</vt:i4>
      </vt:variant>
      <vt:variant>
        <vt:lpstr>نسق</vt:lpstr>
      </vt:variant>
      <vt:variant>
        <vt:i4>1</vt:i4>
      </vt:variant>
      <vt:variant>
        <vt:lpstr>عناوين الشرائح</vt:lpstr>
      </vt:variant>
      <vt:variant>
        <vt:i4>4</vt:i4>
      </vt:variant>
    </vt:vector>
  </HeadingPairs>
  <TitlesOfParts>
    <vt:vector size="8" baseType="lpstr">
      <vt:lpstr>Century Gothic</vt:lpstr>
      <vt:lpstr>Tahoma</vt:lpstr>
      <vt:lpstr>Wingdings 3</vt:lpstr>
      <vt:lpstr>شريحة</vt:lpstr>
      <vt:lpstr>المحاضرة السابعة عشرة: الانتقادات التي وجهت إلى نظرية التطور والارتقاء:  المادة: الانثروبولوجيا الطبيعية أستاذ المادة: د. رباح احمد مهدي</vt:lpstr>
      <vt:lpstr>عرض تقديمي في PowerPoint</vt:lpstr>
      <vt:lpstr>عرض تقديمي في PowerPoint</vt:lpstr>
      <vt:lpstr>عرض تقديمي في PowerPoint</vt:lpstr>
    </vt:vector>
  </TitlesOfParts>
  <Company>Microsoft (C)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السابعة عشرة: الانتقادات التي وجهت إلى نظرية التطور والارتقاء:  المادة: الانثروبولوجيا الطبيعية أستاذ المادة: د. رباح احمد مهدي</dc:title>
  <dc:creator>F1</dc:creator>
  <cp:lastModifiedBy>F1</cp:lastModifiedBy>
  <cp:revision>5</cp:revision>
  <dcterms:created xsi:type="dcterms:W3CDTF">2018-01-09T14:16:15Z</dcterms:created>
  <dcterms:modified xsi:type="dcterms:W3CDTF">2018-01-09T14:24:22Z</dcterms:modified>
</cp:coreProperties>
</file>