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0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BF1E-282F-4AC3-BDD1-E33BAD8EE89F}" type="datetimeFigureOut">
              <a:rPr lang="fr-FR" smtClean="0"/>
              <a:t>29/06/2024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E9930-FFB5-4076-8500-50253576B6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27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3BE6EC-44B0-4570-8415-98248F1F879C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8896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FFA603-02CA-4B8C-A76E-A0F27C9E8DCC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34369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F4CA2B-2B8A-4C71-BAB4-7A0487A166E2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0251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D686-CD37-49A2-B82C-3FB677D3DBF8}" type="datetimeFigureOut">
              <a:rPr lang="fr-FR" smtClean="0"/>
              <a:pPr/>
              <a:t>29/06/2024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C66-E71E-4BFE-BFF1-27F078B21D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7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289" y="0"/>
            <a:ext cx="899471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1194" y="1742440"/>
            <a:ext cx="526161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760" y="2600959"/>
            <a:ext cx="7904479" cy="248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36230" y="6661008"/>
            <a:ext cx="1130300" cy="16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90"/>
              </a:lnSpc>
            </a:pPr>
            <a:r>
              <a:rPr dirty="0"/>
              <a:t>L2S4</a:t>
            </a:r>
            <a:r>
              <a:rPr spc="-25" dirty="0"/>
              <a:t> </a:t>
            </a:r>
            <a:r>
              <a:rPr spc="-5" dirty="0"/>
              <a:t>STAPS</a:t>
            </a:r>
            <a:r>
              <a:rPr spc="-25" dirty="0"/>
              <a:t> </a:t>
            </a:r>
            <a:r>
              <a:rPr dirty="0"/>
              <a:t>Avignon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0109" y="3213100"/>
            <a:ext cx="3961130" cy="2933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19" y="88900"/>
            <a:ext cx="2047239" cy="28054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96309" y="2741929"/>
            <a:ext cx="3937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 err="1">
                <a:latin typeface="Times New Roman"/>
                <a:cs typeface="Times New Roman"/>
              </a:rPr>
              <a:t>Licence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lang="ar-DZ" sz="2400" spc="-15" dirty="0" err="1" smtClean="0">
                <a:latin typeface="Times New Roman"/>
                <a:cs typeface="Times New Roman"/>
              </a:rPr>
              <a:t>ارطوفونيا</a:t>
            </a:r>
            <a:r>
              <a:rPr lang="ar-DZ" sz="2400" spc="-15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-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Semestre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659" y="4399279"/>
            <a:ext cx="2623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DZ" sz="2400" dirty="0" smtClean="0">
                <a:latin typeface="Times New Roman"/>
                <a:cs typeface="Times New Roman"/>
              </a:rPr>
              <a:t>بزيح هناء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300" y="6350000"/>
            <a:ext cx="84391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 err="1">
                <a:latin typeface="Times New Roman"/>
                <a:cs typeface="Times New Roman"/>
              </a:rPr>
              <a:t>Département</a:t>
            </a:r>
            <a:r>
              <a:rPr sz="2400" i="1" spc="15" dirty="0">
                <a:latin typeface="Times New Roman"/>
                <a:cs typeface="Times New Roman"/>
              </a:rPr>
              <a:t> </a:t>
            </a:r>
            <a:r>
              <a:rPr lang="en-US" sz="2400" i="1" spc="15" dirty="0" err="1" smtClean="0">
                <a:latin typeface="Times New Roman"/>
                <a:cs typeface="Times New Roman"/>
              </a:rPr>
              <a:t>psychologie</a:t>
            </a:r>
            <a:r>
              <a:rPr lang="en-US" sz="2400" i="1" spc="15" dirty="0" smtClean="0">
                <a:latin typeface="Times New Roman"/>
                <a:cs typeface="Times New Roman"/>
              </a:rPr>
              <a:t> education et </a:t>
            </a:r>
            <a:r>
              <a:rPr lang="en-US" sz="2400" i="1" spc="15" dirty="0" err="1" smtClean="0">
                <a:latin typeface="Times New Roman"/>
                <a:cs typeface="Times New Roman"/>
              </a:rPr>
              <a:t>orthophonie</a:t>
            </a:r>
            <a:r>
              <a:rPr lang="en-US" sz="2400" i="1" spc="15" dirty="0" smtClean="0">
                <a:latin typeface="Times New Roman"/>
                <a:cs typeface="Times New Roman"/>
              </a:rPr>
              <a:t> </a:t>
            </a:r>
            <a:r>
              <a:rPr sz="2400" i="1" dirty="0" smtClean="0">
                <a:latin typeface="Times New Roman"/>
                <a:cs typeface="Times New Roman"/>
              </a:rPr>
              <a:t>–</a:t>
            </a:r>
            <a:r>
              <a:rPr sz="2400" i="1" spc="5" dirty="0" smtClean="0">
                <a:latin typeface="Times New Roman"/>
                <a:cs typeface="Times New Roman"/>
              </a:rPr>
              <a:t> </a:t>
            </a:r>
            <a:r>
              <a:rPr sz="2400" i="1" spc="-5" dirty="0" err="1" smtClean="0">
                <a:latin typeface="Times New Roman"/>
                <a:cs typeface="Times New Roman"/>
              </a:rPr>
              <a:t>Université</a:t>
            </a:r>
            <a:r>
              <a:rPr lang="en-US" sz="2400" i="1" spc="-5" dirty="0" smtClean="0">
                <a:latin typeface="Times New Roman"/>
                <a:cs typeface="Times New Roman"/>
              </a:rPr>
              <a:t> </a:t>
            </a:r>
            <a:r>
              <a:rPr lang="en-US" sz="2400" i="1" spc="-5" dirty="0" err="1" smtClean="0">
                <a:latin typeface="Times New Roman"/>
                <a:cs typeface="Times New Roman"/>
              </a:rPr>
              <a:t>setif</a:t>
            </a:r>
            <a:r>
              <a:rPr lang="en-US" sz="2400" i="1" spc="-5" dirty="0" smtClean="0">
                <a:latin typeface="Times New Roman"/>
                <a:cs typeface="Times New Roman"/>
              </a:rPr>
              <a:t> 2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89480" y="735184"/>
            <a:ext cx="52616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100"/>
              </a:spcBef>
            </a:pPr>
            <a:r>
              <a:rPr lang="ar-DZ" spc="-5" dirty="0" smtClean="0"/>
              <a:t>التوظيف العصبي</a:t>
            </a:r>
            <a:br>
              <a:rPr lang="ar-DZ" spc="-5" dirty="0" smtClean="0"/>
            </a:br>
            <a:r>
              <a:rPr lang="ar-DZ" spc="-5" dirty="0" smtClean="0"/>
              <a:t>وظيفة الدماغ </a:t>
            </a:r>
            <a:r>
              <a:rPr lang="ar-DZ" spc="-5" dirty="0" err="1" smtClean="0"/>
              <a:t>الانمطية</a:t>
            </a:r>
            <a:r>
              <a:rPr lang="ar-DZ" spc="-5" dirty="0" smtClean="0"/>
              <a:t> </a:t>
            </a:r>
            <a:endParaRPr spc="-5" dirty="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1090" y="549909"/>
            <a:ext cx="1360170" cy="18491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8757" y="654307"/>
            <a:ext cx="3728189" cy="5523867"/>
            <a:chOff x="4910213" y="533400"/>
            <a:chExt cx="4359910" cy="6459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9119" y="672733"/>
              <a:ext cx="3208943" cy="54863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48313" y="571500"/>
              <a:ext cx="4283710" cy="6383655"/>
            </a:xfrm>
            <a:custGeom>
              <a:avLst/>
              <a:gdLst/>
              <a:ahLst/>
              <a:cxnLst/>
              <a:rect l="l" t="t" r="r" b="b"/>
              <a:pathLst>
                <a:path w="4283709" h="6383655">
                  <a:moveTo>
                    <a:pt x="0" y="6383274"/>
                  </a:moveTo>
                  <a:lnTo>
                    <a:pt x="0" y="0"/>
                  </a:lnTo>
                  <a:lnTo>
                    <a:pt x="4283202" y="0"/>
                  </a:lnTo>
                  <a:lnTo>
                    <a:pt x="4283202" y="6383274"/>
                  </a:lnTo>
                  <a:lnTo>
                    <a:pt x="0" y="6383274"/>
                  </a:lnTo>
                  <a:close/>
                </a:path>
              </a:pathLst>
            </a:custGeom>
            <a:ln w="762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37525" y="2897954"/>
            <a:ext cx="1965634" cy="48468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>
              <a:spcBef>
                <a:spcPts val="86"/>
              </a:spcBef>
            </a:pPr>
            <a:r>
              <a:rPr sz="1539" b="1" spc="-9" dirty="0">
                <a:solidFill>
                  <a:srgbClr val="3333CC"/>
                </a:solidFill>
                <a:latin typeface="Arial"/>
                <a:cs typeface="Arial"/>
              </a:rPr>
              <a:t>PYRAMIDALE </a:t>
            </a:r>
            <a:r>
              <a:rPr sz="1539" b="1" spc="-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539" b="1" spc="-9" dirty="0">
                <a:solidFill>
                  <a:srgbClr val="3333CC"/>
                </a:solidFill>
                <a:latin typeface="Arial"/>
                <a:cs typeface="Arial"/>
              </a:rPr>
              <a:t>(CORTICO-SPINALE)</a:t>
            </a:r>
            <a:endParaRPr sz="1539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62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38147" y="2678504"/>
          <a:ext cx="6266138" cy="2289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9393"/>
                <a:gridCol w="2996778"/>
                <a:gridCol w="1009967"/>
              </a:tblGrid>
              <a:tr h="242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ts val="2130"/>
                        </a:lnSpc>
                      </a:pPr>
                      <a:r>
                        <a:rPr sz="1700" b="1" i="1" u="sng" dirty="0">
                          <a:solidFill>
                            <a:srgbClr val="3333CC"/>
                          </a:solidFill>
                          <a:uFill>
                            <a:solidFill>
                              <a:srgbClr val="3333CC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u="sng" spc="-5" dirty="0">
                          <a:solidFill>
                            <a:srgbClr val="3333CC"/>
                          </a:solidFill>
                          <a:uFill>
                            <a:solidFill>
                              <a:srgbClr val="3333CC"/>
                            </a:solidFill>
                          </a:uFill>
                          <a:latin typeface="Arial"/>
                          <a:cs typeface="Arial"/>
                        </a:rPr>
                        <a:t> SRD</a:t>
                      </a:r>
                      <a:r>
                        <a:rPr sz="1700" b="1" i="1" u="sng" spc="-40" dirty="0">
                          <a:solidFill>
                            <a:srgbClr val="3333CC"/>
                          </a:solidFill>
                          <a:uFill>
                            <a:solidFill>
                              <a:srgbClr val="3333CC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u="sng" spc="-5" dirty="0">
                          <a:solidFill>
                            <a:srgbClr val="3333CC"/>
                          </a:solidFill>
                          <a:uFill>
                            <a:solidFill>
                              <a:srgbClr val="3333CC"/>
                            </a:solidFill>
                          </a:uFill>
                          <a:latin typeface="Arial"/>
                          <a:cs typeface="Arial"/>
                        </a:rPr>
                        <a:t>NMC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995"/>
                        </a:lnSpc>
                      </a:pPr>
                      <a:r>
                        <a:rPr sz="1700" b="1" i="1" spc="-5" dirty="0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SDR</a:t>
                      </a:r>
                      <a:r>
                        <a:rPr sz="1700" b="1" i="1" spc="-75" dirty="0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i="1" spc="-10" dirty="0">
                          <a:solidFill>
                            <a:srgbClr val="3333CC"/>
                          </a:solidFill>
                          <a:latin typeface="Arial"/>
                          <a:cs typeface="Arial"/>
                        </a:rPr>
                        <a:t>NMP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3333CC"/>
                      </a:solidFill>
                      <a:prstDash val="solid"/>
                    </a:lnB>
                  </a:tcPr>
                </a:tc>
              </a:tr>
              <a:tr h="5701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7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Paralysie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67242" marB="0"/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700" b="1" i="1" spc="-10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Spastique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67242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680"/>
                        </a:spcBef>
                      </a:pPr>
                      <a:r>
                        <a:rPr sz="1700" b="1" i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Flasque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82446" marB="0">
                    <a:lnT w="28575">
                      <a:solidFill>
                        <a:srgbClr val="3333CC"/>
                      </a:solidFill>
                      <a:prstDash val="solid"/>
                    </a:lnT>
                  </a:tcPr>
                </a:tc>
              </a:tr>
              <a:tr h="5212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7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Atrophie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18372" marB="0"/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7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Non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18372" marB="0"/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700" b="1" spc="-10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Oui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18372" marB="0"/>
                </a:tc>
              </a:tr>
              <a:tr h="52127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700" b="1" spc="-10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RT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18372" marB="0"/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700" b="1" i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augmentés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18372" marB="0"/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7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absentes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18372" marB="0"/>
                </a:tc>
              </a:tr>
              <a:tr h="381839">
                <a:tc>
                  <a:txBody>
                    <a:bodyPr/>
                    <a:lstStyle/>
                    <a:p>
                      <a:pPr marL="31750">
                        <a:lnSpc>
                          <a:spcPts val="2325"/>
                        </a:lnSpc>
                        <a:spcBef>
                          <a:spcPts val="1090"/>
                        </a:spcBef>
                      </a:pPr>
                      <a:r>
                        <a:rPr sz="17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Refl</a:t>
                      </a:r>
                      <a:r>
                        <a:rPr sz="1700" b="1" spc="-20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pathologiques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18372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ts val="2325"/>
                        </a:lnSpc>
                        <a:spcBef>
                          <a:spcPts val="1090"/>
                        </a:spcBef>
                      </a:pPr>
                      <a:r>
                        <a:rPr sz="1700" b="1" i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Babinski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18372" marB="0"/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2325"/>
                        </a:lnSpc>
                        <a:spcBef>
                          <a:spcPts val="1090"/>
                        </a:spcBef>
                      </a:pPr>
                      <a:r>
                        <a:rPr sz="17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non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118372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7775" y="-433242"/>
            <a:ext cx="3863394" cy="1549301"/>
          </a:xfrm>
          <a:prstGeom prst="rect">
            <a:avLst/>
          </a:prstGeom>
        </p:spPr>
        <p:txBody>
          <a:bodyPr vert="horz" wrap="square" lIns="0" tIns="10317" rIns="0" bIns="0" rtlCol="0" anchor="b">
            <a:spAutoFit/>
          </a:bodyPr>
          <a:lstStyle/>
          <a:p>
            <a:pPr marL="10860">
              <a:spcBef>
                <a:spcPts val="81"/>
              </a:spcBef>
            </a:pPr>
            <a:r>
              <a:rPr spc="-4" dirty="0">
                <a:solidFill>
                  <a:srgbClr val="FF0065"/>
                </a:solidFill>
                <a:latin typeface="Arial"/>
                <a:cs typeface="Arial"/>
              </a:rPr>
              <a:t>PATHOLOGIE</a:t>
            </a:r>
            <a:r>
              <a:rPr spc="-34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0065"/>
                </a:solidFill>
                <a:latin typeface="Arial"/>
                <a:cs typeface="Arial"/>
              </a:rPr>
              <a:t>MOELLE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18648" y="1071976"/>
            <a:ext cx="3855249" cy="50498"/>
            <a:chOff x="3062363" y="1021841"/>
            <a:chExt cx="4508500" cy="59055"/>
          </a:xfrm>
        </p:grpSpPr>
        <p:sp>
          <p:nvSpPr>
            <p:cNvPr id="5" name="object 5"/>
            <p:cNvSpPr/>
            <p:nvPr/>
          </p:nvSpPr>
          <p:spPr>
            <a:xfrm>
              <a:off x="3079127" y="1038605"/>
              <a:ext cx="4491355" cy="41910"/>
            </a:xfrm>
            <a:custGeom>
              <a:avLst/>
              <a:gdLst/>
              <a:ahLst/>
              <a:cxnLst/>
              <a:rect l="l" t="t" r="r" b="b"/>
              <a:pathLst>
                <a:path w="4491355" h="41909">
                  <a:moveTo>
                    <a:pt x="4491228" y="41909"/>
                  </a:moveTo>
                  <a:lnTo>
                    <a:pt x="4491228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4491228" y="41909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062363" y="1021841"/>
              <a:ext cx="4491355" cy="41910"/>
            </a:xfrm>
            <a:custGeom>
              <a:avLst/>
              <a:gdLst/>
              <a:ahLst/>
              <a:cxnLst/>
              <a:rect l="l" t="t" r="r" b="b"/>
              <a:pathLst>
                <a:path w="4491355" h="41909">
                  <a:moveTo>
                    <a:pt x="4491228" y="41910"/>
                  </a:moveTo>
                  <a:lnTo>
                    <a:pt x="4491228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4491228" y="41910"/>
                  </a:lnTo>
                  <a:close/>
                </a:path>
              </a:pathLst>
            </a:custGeom>
            <a:solidFill>
              <a:srgbClr val="FF0065"/>
            </a:solidFill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97429" y="1460537"/>
            <a:ext cx="3081485" cy="74783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543" algn="ctr">
              <a:spcBef>
                <a:spcPts val="86"/>
              </a:spcBef>
            </a:pPr>
            <a:r>
              <a:rPr sz="2394" b="1" dirty="0">
                <a:solidFill>
                  <a:srgbClr val="FF0065"/>
                </a:solidFill>
                <a:latin typeface="Arial"/>
                <a:cs typeface="Arial"/>
              </a:rPr>
              <a:t>*</a:t>
            </a:r>
            <a:r>
              <a:rPr sz="2394" b="1" spc="-38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2394" b="1" spc="-4" dirty="0">
                <a:solidFill>
                  <a:srgbClr val="FF0065"/>
                </a:solidFill>
                <a:latin typeface="Arial"/>
                <a:cs typeface="Arial"/>
              </a:rPr>
              <a:t>Paralysies</a:t>
            </a:r>
            <a:endParaRPr sz="2394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394" b="1" dirty="0">
                <a:solidFill>
                  <a:srgbClr val="FF0065"/>
                </a:solidFill>
                <a:latin typeface="Arial"/>
                <a:cs typeface="Arial"/>
              </a:rPr>
              <a:t>*</a:t>
            </a:r>
            <a:r>
              <a:rPr sz="2394" b="1" spc="-26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2394" b="1" spc="-4" dirty="0">
                <a:solidFill>
                  <a:srgbClr val="FF0065"/>
                </a:solidFill>
                <a:latin typeface="Arial"/>
                <a:cs typeface="Arial"/>
              </a:rPr>
              <a:t>Troubles</a:t>
            </a:r>
            <a:r>
              <a:rPr sz="2394" b="1" spc="-26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2394" b="1" spc="-4" dirty="0">
                <a:solidFill>
                  <a:srgbClr val="FF0065"/>
                </a:solidFill>
                <a:latin typeface="Arial"/>
                <a:cs typeface="Arial"/>
              </a:rPr>
              <a:t>sensibilité</a:t>
            </a:r>
            <a:endParaRPr sz="2394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85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4930" y="743047"/>
            <a:ext cx="2542293" cy="326758"/>
          </a:xfrm>
          <a:prstGeom prst="rect">
            <a:avLst/>
          </a:prstGeom>
        </p:spPr>
        <p:txBody>
          <a:bodyPr vert="horz" wrap="square" lIns="0" tIns="10860" rIns="0" bIns="0" rtlCol="0" anchor="b"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spc="-4" dirty="0">
                <a:solidFill>
                  <a:srgbClr val="000000"/>
                </a:solidFill>
              </a:rPr>
              <a:t>Syndromes</a:t>
            </a:r>
            <a:r>
              <a:rPr sz="2052" spc="-43" dirty="0">
                <a:solidFill>
                  <a:srgbClr val="000000"/>
                </a:solidFill>
              </a:rPr>
              <a:t> </a:t>
            </a:r>
            <a:r>
              <a:rPr sz="2052" spc="-4" dirty="0">
                <a:solidFill>
                  <a:srgbClr val="000000"/>
                </a:solidFill>
              </a:rPr>
              <a:t>moteurs</a:t>
            </a:r>
            <a:endParaRPr sz="2052" dirty="0"/>
          </a:p>
        </p:txBody>
      </p:sp>
      <p:grpSp>
        <p:nvGrpSpPr>
          <p:cNvPr id="3" name="object 3"/>
          <p:cNvGrpSpPr/>
          <p:nvPr/>
        </p:nvGrpSpPr>
        <p:grpSpPr>
          <a:xfrm>
            <a:off x="1675795" y="1032881"/>
            <a:ext cx="2530890" cy="22806"/>
            <a:chOff x="1959749" y="976122"/>
            <a:chExt cx="2959735" cy="26670"/>
          </a:xfrm>
        </p:grpSpPr>
        <p:sp>
          <p:nvSpPr>
            <p:cNvPr id="4" name="object 4"/>
            <p:cNvSpPr/>
            <p:nvPr/>
          </p:nvSpPr>
          <p:spPr>
            <a:xfrm>
              <a:off x="1971941" y="988314"/>
              <a:ext cx="2947670" cy="14604"/>
            </a:xfrm>
            <a:custGeom>
              <a:avLst/>
              <a:gdLst/>
              <a:ahLst/>
              <a:cxnLst/>
              <a:rect l="l" t="t" r="r" b="b"/>
              <a:pathLst>
                <a:path w="2947670" h="14605">
                  <a:moveTo>
                    <a:pt x="2947416" y="14478"/>
                  </a:moveTo>
                  <a:lnTo>
                    <a:pt x="2947416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2947416" y="14478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959749" y="976122"/>
              <a:ext cx="2947670" cy="14604"/>
            </a:xfrm>
            <a:custGeom>
              <a:avLst/>
              <a:gdLst/>
              <a:ahLst/>
              <a:cxnLst/>
              <a:rect l="l" t="t" r="r" b="b"/>
              <a:pathLst>
                <a:path w="2947670" h="14605">
                  <a:moveTo>
                    <a:pt x="2947416" y="14477"/>
                  </a:moveTo>
                  <a:lnTo>
                    <a:pt x="2947416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2947416" y="14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76927" y="1312817"/>
            <a:ext cx="6549036" cy="2109824"/>
          </a:xfrm>
          <a:prstGeom prst="rect">
            <a:avLst/>
          </a:prstGeom>
        </p:spPr>
        <p:txBody>
          <a:bodyPr vert="horz" wrap="square" lIns="0" tIns="77105" rIns="0" bIns="0" rtlCol="0">
            <a:spAutoFit/>
          </a:bodyPr>
          <a:lstStyle/>
          <a:p>
            <a:pPr marL="174299" indent="-163983">
              <a:spcBef>
                <a:spcPts val="607"/>
              </a:spcBef>
              <a:buClr>
                <a:srgbClr val="000000"/>
              </a:buClr>
              <a:buFont typeface="Arial MT"/>
              <a:buChar char="•"/>
              <a:tabLst>
                <a:tab pos="174842" algn="l"/>
              </a:tabLst>
            </a:pPr>
            <a:r>
              <a:rPr sz="2052" b="1" i="1" spc="-4" dirty="0">
                <a:solidFill>
                  <a:srgbClr val="FF0065"/>
                </a:solidFill>
                <a:latin typeface="Arial"/>
                <a:cs typeface="Arial"/>
              </a:rPr>
              <a:t>Poliomyélite</a:t>
            </a:r>
            <a:endParaRPr sz="2052" dirty="0">
              <a:latin typeface="Arial"/>
              <a:cs typeface="Arial"/>
            </a:endParaRPr>
          </a:p>
          <a:p>
            <a:pPr marL="533215" lvl="1" indent="-140634">
              <a:spcBef>
                <a:spcPts val="457"/>
              </a:spcBef>
              <a:buChar char="-"/>
              <a:tabLst>
                <a:tab pos="533758" algn="l"/>
              </a:tabLst>
            </a:pPr>
            <a:r>
              <a:rPr sz="1796" b="1" i="1" dirty="0">
                <a:latin typeface="Arial"/>
                <a:cs typeface="Arial"/>
              </a:rPr>
              <a:t>infection</a:t>
            </a:r>
            <a:r>
              <a:rPr sz="1796" b="1" i="1" spc="-21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virale</a:t>
            </a:r>
            <a:r>
              <a:rPr sz="1796" b="1" i="1" spc="-13" dirty="0">
                <a:latin typeface="Arial"/>
                <a:cs typeface="Arial"/>
              </a:rPr>
              <a:t> </a:t>
            </a:r>
            <a:r>
              <a:rPr sz="1796" b="1" i="1" dirty="0">
                <a:latin typeface="Arial"/>
                <a:cs typeface="Arial"/>
              </a:rPr>
              <a:t>du</a:t>
            </a:r>
            <a:r>
              <a:rPr sz="1796" b="1" i="1" spc="-21" dirty="0">
                <a:latin typeface="Arial"/>
                <a:cs typeface="Arial"/>
              </a:rPr>
              <a:t> </a:t>
            </a:r>
            <a:r>
              <a:rPr sz="1796" b="1" i="1" dirty="0">
                <a:latin typeface="Arial"/>
                <a:cs typeface="Arial"/>
              </a:rPr>
              <a:t>motoneurone</a:t>
            </a:r>
            <a:endParaRPr sz="1796" dirty="0">
              <a:latin typeface="Arial"/>
              <a:cs typeface="Arial"/>
            </a:endParaRPr>
          </a:p>
          <a:p>
            <a:pPr marL="533215" lvl="1" indent="-140634">
              <a:spcBef>
                <a:spcPts val="428"/>
              </a:spcBef>
              <a:buChar char="-"/>
              <a:tabLst>
                <a:tab pos="533758" algn="l"/>
              </a:tabLst>
            </a:pPr>
            <a:r>
              <a:rPr sz="1796" b="1" i="1" dirty="0">
                <a:latin typeface="Arial"/>
                <a:cs typeface="Arial"/>
              </a:rPr>
              <a:t>SNMP</a:t>
            </a:r>
            <a:endParaRPr sz="1796" dirty="0">
              <a:latin typeface="Arial"/>
              <a:cs typeface="Arial"/>
            </a:endParaRPr>
          </a:p>
          <a:p>
            <a:pPr marL="174299" indent="-163983">
              <a:spcBef>
                <a:spcPts val="462"/>
              </a:spcBef>
              <a:buClr>
                <a:srgbClr val="000000"/>
              </a:buClr>
              <a:buFont typeface="Arial MT"/>
              <a:buChar char="•"/>
              <a:tabLst>
                <a:tab pos="174842" algn="l"/>
              </a:tabLst>
            </a:pPr>
            <a:r>
              <a:rPr sz="2052" b="1" i="1" spc="-4" dirty="0">
                <a:solidFill>
                  <a:srgbClr val="FF0065"/>
                </a:solidFill>
                <a:latin typeface="Arial"/>
                <a:cs typeface="Arial"/>
              </a:rPr>
              <a:t>Sclérose</a:t>
            </a:r>
            <a:r>
              <a:rPr sz="2052" b="1" i="1" spc="-26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2052" b="1" i="1" spc="-4" dirty="0">
                <a:solidFill>
                  <a:srgbClr val="FF0065"/>
                </a:solidFill>
                <a:latin typeface="Arial"/>
                <a:cs typeface="Arial"/>
              </a:rPr>
              <a:t>Latérale</a:t>
            </a:r>
            <a:r>
              <a:rPr sz="2052" b="1" i="1" spc="-21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2052" b="1" i="1" spc="-4" dirty="0">
                <a:solidFill>
                  <a:srgbClr val="FF0065"/>
                </a:solidFill>
                <a:latin typeface="Arial"/>
                <a:cs typeface="Arial"/>
              </a:rPr>
              <a:t>Amyotrophique</a:t>
            </a:r>
            <a:endParaRPr sz="2052" dirty="0">
              <a:latin typeface="Arial"/>
              <a:cs typeface="Arial"/>
            </a:endParaRPr>
          </a:p>
          <a:p>
            <a:pPr marL="533215" lvl="1" indent="-140634">
              <a:spcBef>
                <a:spcPts val="457"/>
              </a:spcBef>
              <a:buChar char="-"/>
              <a:tabLst>
                <a:tab pos="533758" algn="l"/>
              </a:tabLst>
            </a:pPr>
            <a:r>
              <a:rPr sz="1796" b="1" i="1" spc="-4" dirty="0">
                <a:latin typeface="Arial"/>
                <a:cs typeface="Arial"/>
              </a:rPr>
              <a:t>maladie dégénérative</a:t>
            </a:r>
            <a:r>
              <a:rPr sz="1796" b="1" i="1" spc="4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corne</a:t>
            </a:r>
            <a:r>
              <a:rPr sz="1796" b="1" i="1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antérieure</a:t>
            </a:r>
            <a:r>
              <a:rPr sz="1796" b="1" i="1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et</a:t>
            </a:r>
            <a:r>
              <a:rPr sz="1796" b="1" i="1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cordon</a:t>
            </a:r>
            <a:r>
              <a:rPr sz="1796" b="1" i="1" spc="4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latéral</a:t>
            </a:r>
            <a:endParaRPr sz="1796" dirty="0">
              <a:latin typeface="Arial"/>
              <a:cs typeface="Arial"/>
            </a:endParaRPr>
          </a:p>
          <a:p>
            <a:pPr marL="533215" lvl="1" indent="-140634">
              <a:spcBef>
                <a:spcPts val="432"/>
              </a:spcBef>
              <a:buChar char="-"/>
              <a:tabLst>
                <a:tab pos="533758" algn="l"/>
              </a:tabLst>
            </a:pPr>
            <a:r>
              <a:rPr sz="1796" b="1" i="1" dirty="0">
                <a:latin typeface="Arial"/>
                <a:cs typeface="Arial"/>
              </a:rPr>
              <a:t>SNMC</a:t>
            </a:r>
            <a:r>
              <a:rPr sz="1796" b="1" i="1" spc="-30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et</a:t>
            </a:r>
            <a:r>
              <a:rPr sz="1796" b="1" i="1" spc="-30" dirty="0">
                <a:latin typeface="Arial"/>
                <a:cs typeface="Arial"/>
              </a:rPr>
              <a:t> </a:t>
            </a:r>
            <a:r>
              <a:rPr sz="1796" b="1" i="1" dirty="0">
                <a:latin typeface="Arial"/>
                <a:cs typeface="Arial"/>
              </a:rPr>
              <a:t>SNMP</a:t>
            </a:r>
            <a:endParaRPr sz="1796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7433" y="3827883"/>
            <a:ext cx="2716485" cy="23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3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5537" y="743047"/>
            <a:ext cx="2570528" cy="326758"/>
          </a:xfrm>
          <a:prstGeom prst="rect">
            <a:avLst/>
          </a:prstGeom>
        </p:spPr>
        <p:txBody>
          <a:bodyPr vert="horz" wrap="square" lIns="0" tIns="10860" rIns="0" bIns="0" rtlCol="0" anchor="b">
            <a:spAutoFit/>
          </a:bodyPr>
          <a:lstStyle/>
          <a:p>
            <a:pPr marL="10860">
              <a:spcBef>
                <a:spcPts val="86"/>
              </a:spcBef>
            </a:pPr>
            <a:r>
              <a:rPr sz="2052" spc="-4" dirty="0">
                <a:solidFill>
                  <a:srgbClr val="FF0065"/>
                </a:solidFill>
              </a:rPr>
              <a:t>Syndromes</a:t>
            </a:r>
            <a:r>
              <a:rPr sz="2052" spc="-38" dirty="0">
                <a:solidFill>
                  <a:srgbClr val="FF0065"/>
                </a:solidFill>
              </a:rPr>
              <a:t> </a:t>
            </a:r>
            <a:r>
              <a:rPr sz="2052" spc="-9" dirty="0">
                <a:solidFill>
                  <a:srgbClr val="FF0065"/>
                </a:solidFill>
              </a:rPr>
              <a:t>sensitifs</a:t>
            </a:r>
            <a:endParaRPr sz="2052" dirty="0"/>
          </a:p>
        </p:txBody>
      </p:sp>
      <p:grpSp>
        <p:nvGrpSpPr>
          <p:cNvPr id="3" name="object 3"/>
          <p:cNvGrpSpPr/>
          <p:nvPr/>
        </p:nvGrpSpPr>
        <p:grpSpPr>
          <a:xfrm>
            <a:off x="2456402" y="1032881"/>
            <a:ext cx="2559668" cy="22806"/>
            <a:chOff x="2872625" y="976122"/>
            <a:chExt cx="2993390" cy="26670"/>
          </a:xfrm>
        </p:grpSpPr>
        <p:sp>
          <p:nvSpPr>
            <p:cNvPr id="4" name="object 4"/>
            <p:cNvSpPr/>
            <p:nvPr/>
          </p:nvSpPr>
          <p:spPr>
            <a:xfrm>
              <a:off x="2884817" y="988314"/>
              <a:ext cx="2981325" cy="14604"/>
            </a:xfrm>
            <a:custGeom>
              <a:avLst/>
              <a:gdLst/>
              <a:ahLst/>
              <a:cxnLst/>
              <a:rect l="l" t="t" r="r" b="b"/>
              <a:pathLst>
                <a:path w="2981325" h="14605">
                  <a:moveTo>
                    <a:pt x="2980943" y="14478"/>
                  </a:moveTo>
                  <a:lnTo>
                    <a:pt x="2980943" y="0"/>
                  </a:lnTo>
                  <a:lnTo>
                    <a:pt x="0" y="0"/>
                  </a:lnTo>
                  <a:lnTo>
                    <a:pt x="0" y="14478"/>
                  </a:lnTo>
                  <a:lnTo>
                    <a:pt x="2980943" y="14478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872625" y="976122"/>
              <a:ext cx="2981325" cy="14604"/>
            </a:xfrm>
            <a:custGeom>
              <a:avLst/>
              <a:gdLst/>
              <a:ahLst/>
              <a:cxnLst/>
              <a:rect l="l" t="t" r="r" b="b"/>
              <a:pathLst>
                <a:path w="2981325" h="14605">
                  <a:moveTo>
                    <a:pt x="2980944" y="14477"/>
                  </a:moveTo>
                  <a:lnTo>
                    <a:pt x="2980944" y="0"/>
                  </a:lnTo>
                  <a:lnTo>
                    <a:pt x="0" y="0"/>
                  </a:lnTo>
                  <a:lnTo>
                    <a:pt x="0" y="14477"/>
                  </a:lnTo>
                  <a:lnTo>
                    <a:pt x="2980944" y="14477"/>
                  </a:lnTo>
                  <a:close/>
                </a:path>
              </a:pathLst>
            </a:custGeom>
            <a:solidFill>
              <a:srgbClr val="FF0065"/>
            </a:solidFill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37524" y="1536964"/>
            <a:ext cx="6194463" cy="965860"/>
          </a:xfrm>
          <a:prstGeom prst="rect">
            <a:avLst/>
          </a:prstGeom>
        </p:spPr>
        <p:txBody>
          <a:bodyPr vert="horz" wrap="square" lIns="0" tIns="45611" rIns="0" bIns="0" rtlCol="0">
            <a:spAutoFit/>
          </a:bodyPr>
          <a:lstStyle/>
          <a:p>
            <a:pPr marL="174299" indent="-163983">
              <a:spcBef>
                <a:spcPts val="359"/>
              </a:spcBef>
              <a:buFont typeface="Arial MT"/>
              <a:buChar char="•"/>
              <a:tabLst>
                <a:tab pos="174842" algn="l"/>
              </a:tabLst>
            </a:pPr>
            <a:r>
              <a:rPr sz="2052" b="1" i="1" spc="-4" dirty="0">
                <a:latin typeface="Arial"/>
                <a:cs typeface="Arial"/>
              </a:rPr>
              <a:t>Herpes</a:t>
            </a:r>
            <a:r>
              <a:rPr sz="2052" b="1" i="1" spc="-43" dirty="0">
                <a:latin typeface="Arial"/>
                <a:cs typeface="Arial"/>
              </a:rPr>
              <a:t> </a:t>
            </a:r>
            <a:r>
              <a:rPr sz="2052" b="1" i="1" spc="-4" dirty="0">
                <a:latin typeface="Arial"/>
                <a:cs typeface="Arial"/>
              </a:rPr>
              <a:t>Zoster</a:t>
            </a:r>
            <a:endParaRPr sz="2052" dirty="0">
              <a:latin typeface="Arial"/>
              <a:cs typeface="Arial"/>
            </a:endParaRPr>
          </a:p>
          <a:p>
            <a:pPr marL="533215" lvl="1" indent="-140634">
              <a:spcBef>
                <a:spcPts val="243"/>
              </a:spcBef>
              <a:buChar char="-"/>
              <a:tabLst>
                <a:tab pos="533758" algn="l"/>
              </a:tabLst>
            </a:pPr>
            <a:r>
              <a:rPr sz="1796" b="1" i="1" dirty="0">
                <a:latin typeface="Arial"/>
                <a:cs typeface="Arial"/>
              </a:rPr>
              <a:t>inflammation</a:t>
            </a:r>
            <a:r>
              <a:rPr sz="1796" b="1" i="1" spc="-21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virale</a:t>
            </a:r>
            <a:r>
              <a:rPr sz="1796" b="1" i="1" spc="-13" dirty="0">
                <a:latin typeface="Arial"/>
                <a:cs typeface="Arial"/>
              </a:rPr>
              <a:t> </a:t>
            </a:r>
            <a:r>
              <a:rPr sz="1796" b="1" i="1" dirty="0">
                <a:latin typeface="Arial"/>
                <a:cs typeface="Arial"/>
              </a:rPr>
              <a:t>du</a:t>
            </a:r>
            <a:r>
              <a:rPr sz="1796" b="1" i="1" spc="-17" dirty="0">
                <a:latin typeface="Arial"/>
                <a:cs typeface="Arial"/>
              </a:rPr>
              <a:t> </a:t>
            </a:r>
            <a:r>
              <a:rPr sz="1796" b="1" i="1" dirty="0">
                <a:latin typeface="Arial"/>
                <a:cs typeface="Arial"/>
              </a:rPr>
              <a:t>ganglion</a:t>
            </a:r>
            <a:r>
              <a:rPr sz="1796" b="1" i="1" spc="-17" dirty="0">
                <a:latin typeface="Arial"/>
                <a:cs typeface="Arial"/>
              </a:rPr>
              <a:t> </a:t>
            </a:r>
            <a:r>
              <a:rPr sz="1796" b="1" i="1" dirty="0">
                <a:latin typeface="Arial"/>
                <a:cs typeface="Arial"/>
              </a:rPr>
              <a:t>spinal</a:t>
            </a:r>
            <a:endParaRPr sz="1796" dirty="0">
              <a:latin typeface="Arial"/>
              <a:cs typeface="Arial"/>
            </a:endParaRPr>
          </a:p>
          <a:p>
            <a:pPr marL="533215" lvl="1" indent="-140634">
              <a:spcBef>
                <a:spcPts val="214"/>
              </a:spcBef>
              <a:buChar char="-"/>
              <a:tabLst>
                <a:tab pos="533758" algn="l"/>
              </a:tabLst>
            </a:pPr>
            <a:r>
              <a:rPr sz="1796" b="1" i="1" spc="-4" dirty="0">
                <a:latin typeface="Arial"/>
                <a:cs typeface="Arial"/>
              </a:rPr>
              <a:t>douleurs</a:t>
            </a:r>
            <a:r>
              <a:rPr sz="1796" b="1" i="1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et éruptions</a:t>
            </a:r>
            <a:r>
              <a:rPr sz="1796" b="1" i="1" spc="4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dans</a:t>
            </a:r>
            <a:r>
              <a:rPr sz="1796" b="1" i="1" spc="4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les</a:t>
            </a:r>
            <a:r>
              <a:rPr sz="1796" b="1" i="1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dermatomes</a:t>
            </a:r>
            <a:r>
              <a:rPr sz="1796" b="1" i="1" dirty="0">
                <a:latin typeface="Arial"/>
                <a:cs typeface="Arial"/>
              </a:rPr>
              <a:t> </a:t>
            </a:r>
            <a:r>
              <a:rPr sz="1796" b="1" i="1" spc="-9" dirty="0">
                <a:latin typeface="Arial"/>
                <a:cs typeface="Arial"/>
              </a:rPr>
              <a:t>affectés</a:t>
            </a:r>
            <a:endParaRPr sz="1796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2353" y="2627977"/>
            <a:ext cx="3818325" cy="33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38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0534" y="770436"/>
            <a:ext cx="2101925" cy="379400"/>
          </a:xfrm>
          <a:prstGeom prst="rect">
            <a:avLst/>
          </a:prstGeom>
        </p:spPr>
        <p:txBody>
          <a:bodyPr vert="horz" wrap="square" lIns="0" tIns="10860" rIns="0" bIns="0" rtlCol="0" anchor="b">
            <a:spAutoFit/>
          </a:bodyPr>
          <a:lstStyle/>
          <a:p>
            <a:pPr marL="10860">
              <a:spcBef>
                <a:spcPts val="86"/>
              </a:spcBef>
            </a:pPr>
            <a:r>
              <a:rPr sz="2394" spc="-4" dirty="0">
                <a:solidFill>
                  <a:srgbClr val="3333CC"/>
                </a:solidFill>
              </a:rPr>
              <a:t>Syringomyélie</a:t>
            </a:r>
            <a:endParaRPr sz="2394" dirty="0"/>
          </a:p>
        </p:txBody>
      </p:sp>
      <p:sp>
        <p:nvSpPr>
          <p:cNvPr id="3" name="object 3"/>
          <p:cNvSpPr txBox="1"/>
          <p:nvPr/>
        </p:nvSpPr>
        <p:spPr>
          <a:xfrm>
            <a:off x="1130599" y="1427314"/>
            <a:ext cx="6430665" cy="1090955"/>
          </a:xfrm>
          <a:prstGeom prst="rect">
            <a:avLst/>
          </a:prstGeom>
        </p:spPr>
        <p:txBody>
          <a:bodyPr vert="horz" wrap="square" lIns="0" tIns="13032" rIns="0" bIns="0" rtlCol="0">
            <a:spAutoFit/>
          </a:bodyPr>
          <a:lstStyle/>
          <a:p>
            <a:pPr marL="10860" marR="4344" indent="445251">
              <a:lnSpc>
                <a:spcPct val="129600"/>
              </a:lnSpc>
              <a:spcBef>
                <a:spcPts val="103"/>
              </a:spcBef>
            </a:pPr>
            <a:r>
              <a:rPr sz="1796" b="1" i="1" dirty="0">
                <a:latin typeface="Arial"/>
                <a:cs typeface="Arial"/>
              </a:rPr>
              <a:t>- dilatation </a:t>
            </a:r>
            <a:r>
              <a:rPr sz="1796" b="1" i="1" spc="-4" dirty="0">
                <a:latin typeface="Arial"/>
                <a:cs typeface="Arial"/>
              </a:rPr>
              <a:t>régionale </a:t>
            </a:r>
            <a:r>
              <a:rPr sz="1796" b="1" i="1" dirty="0">
                <a:latin typeface="Arial"/>
                <a:cs typeface="Arial"/>
              </a:rPr>
              <a:t>du </a:t>
            </a:r>
            <a:r>
              <a:rPr sz="1796" b="1" i="1" spc="-4" dirty="0">
                <a:latin typeface="Arial"/>
                <a:cs typeface="Arial"/>
              </a:rPr>
              <a:t>canal médullaire central </a:t>
            </a:r>
            <a:r>
              <a:rPr sz="1796" b="1" i="1" dirty="0">
                <a:latin typeface="Arial"/>
                <a:cs typeface="Arial"/>
              </a:rPr>
              <a:t> (idiopathique ou malformation Arnold </a:t>
            </a:r>
            <a:r>
              <a:rPr sz="1796" b="1" i="1" spc="-4" dirty="0">
                <a:latin typeface="Arial"/>
                <a:cs typeface="Arial"/>
              </a:rPr>
              <a:t>Chiari) – </a:t>
            </a:r>
            <a:r>
              <a:rPr sz="1796" b="1" i="1" dirty="0">
                <a:latin typeface="Arial"/>
                <a:cs typeface="Arial"/>
              </a:rPr>
              <a:t>interruption </a:t>
            </a:r>
            <a:r>
              <a:rPr sz="1796" b="1" i="1" spc="-487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des</a:t>
            </a:r>
            <a:r>
              <a:rPr sz="1796" b="1" i="1" spc="-9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voies</a:t>
            </a:r>
            <a:r>
              <a:rPr sz="1796" b="1" i="1" dirty="0">
                <a:latin typeface="Arial"/>
                <a:cs typeface="Arial"/>
              </a:rPr>
              <a:t> spinothalamiques</a:t>
            </a:r>
            <a:r>
              <a:rPr sz="1796" b="1" i="1" spc="-4" dirty="0">
                <a:latin typeface="Arial"/>
                <a:cs typeface="Arial"/>
              </a:rPr>
              <a:t> – </a:t>
            </a:r>
            <a:r>
              <a:rPr sz="1796" b="1" i="1" dirty="0">
                <a:latin typeface="Arial"/>
                <a:cs typeface="Arial"/>
              </a:rPr>
              <a:t>dissociation</a:t>
            </a:r>
            <a:r>
              <a:rPr sz="1796" b="1" i="1" spc="4" dirty="0">
                <a:latin typeface="Arial"/>
                <a:cs typeface="Arial"/>
              </a:rPr>
              <a:t> </a:t>
            </a:r>
            <a:r>
              <a:rPr sz="1796" b="1" i="1" dirty="0">
                <a:latin typeface="Arial"/>
                <a:cs typeface="Arial"/>
              </a:rPr>
              <a:t>de la</a:t>
            </a:r>
            <a:r>
              <a:rPr sz="1796" b="1" i="1" spc="-13" dirty="0">
                <a:latin typeface="Arial"/>
                <a:cs typeface="Arial"/>
              </a:rPr>
              <a:t> </a:t>
            </a:r>
            <a:r>
              <a:rPr sz="1796" b="1" i="1" spc="-4" dirty="0">
                <a:latin typeface="Arial"/>
                <a:cs typeface="Arial"/>
              </a:rPr>
              <a:t>sensibilité</a:t>
            </a:r>
            <a:endParaRPr sz="1796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095" y="2690530"/>
            <a:ext cx="2127445" cy="32631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2344" y="2963546"/>
            <a:ext cx="4170826" cy="27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72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4338" y="838707"/>
            <a:ext cx="3677691" cy="5143771"/>
            <a:chOff x="1022489" y="749045"/>
            <a:chExt cx="4300855" cy="6015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6555" y="825245"/>
              <a:ext cx="4140456" cy="58628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60589" y="787145"/>
              <a:ext cx="4224655" cy="5939155"/>
            </a:xfrm>
            <a:custGeom>
              <a:avLst/>
              <a:gdLst/>
              <a:ahLst/>
              <a:cxnLst/>
              <a:rect l="l" t="t" r="r" b="b"/>
              <a:pathLst>
                <a:path w="4224655" h="5939155">
                  <a:moveTo>
                    <a:pt x="0" y="5939028"/>
                  </a:moveTo>
                  <a:lnTo>
                    <a:pt x="0" y="0"/>
                  </a:lnTo>
                  <a:lnTo>
                    <a:pt x="4224528" y="0"/>
                  </a:lnTo>
                  <a:lnTo>
                    <a:pt x="4224528" y="5939028"/>
                  </a:lnTo>
                  <a:lnTo>
                    <a:pt x="0" y="5939028"/>
                  </a:lnTo>
                  <a:close/>
                </a:path>
              </a:pathLst>
            </a:custGeom>
            <a:ln w="762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30762" y="838706"/>
            <a:ext cx="3746651" cy="5117708"/>
            <a:chOff x="5415419" y="749045"/>
            <a:chExt cx="4381500" cy="59848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1613" y="825245"/>
              <a:ext cx="4229099" cy="58323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53519" y="787145"/>
              <a:ext cx="4305300" cy="5908675"/>
            </a:xfrm>
            <a:custGeom>
              <a:avLst/>
              <a:gdLst/>
              <a:ahLst/>
              <a:cxnLst/>
              <a:rect l="l" t="t" r="r" b="b"/>
              <a:pathLst>
                <a:path w="4305300" h="5908675">
                  <a:moveTo>
                    <a:pt x="0" y="5908548"/>
                  </a:moveTo>
                  <a:lnTo>
                    <a:pt x="0" y="0"/>
                  </a:lnTo>
                  <a:lnTo>
                    <a:pt x="4305300" y="0"/>
                  </a:lnTo>
                  <a:lnTo>
                    <a:pt x="4305300" y="5908548"/>
                  </a:lnTo>
                  <a:lnTo>
                    <a:pt x="0" y="5908548"/>
                  </a:lnTo>
                  <a:close/>
                </a:path>
              </a:pathLst>
            </a:custGeom>
            <a:ln w="76200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</p:grpSp>
    </p:spTree>
    <p:extLst>
      <p:ext uri="{BB962C8B-B14F-4D97-AF65-F5344CB8AC3E}">
        <p14:creationId xmlns:p14="http://schemas.microsoft.com/office/powerpoint/2010/main" val="88453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376" y="966419"/>
            <a:ext cx="3124350" cy="44397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3364" y="3736985"/>
            <a:ext cx="3206481" cy="15051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6024" y="1462269"/>
            <a:ext cx="3127638" cy="17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3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r-F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 Motoneurones</a:t>
            </a:r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endParaRPr lang="fr-FR" sz="2400" b="1" dirty="0"/>
          </a:p>
        </p:txBody>
      </p:sp>
      <p:sp>
        <p:nvSpPr>
          <p:cNvPr id="8" name="Sous-titre 7"/>
          <p:cNvSpPr>
            <a:spLocks noGrp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rtl="1">
              <a:buFontTx/>
              <a:buChar char="-"/>
            </a:pP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هي خلايا عصبية حركية، تشكل طريق الخروج من الجهاز العصبي المركزي أو الطريق النهائي لأي نشاط  حركي.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FontTx/>
              <a:buChar char="-"/>
            </a:pP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توجد الأجسام الخلوية العصبية الحركية إما في الدماغ أو في القرن </a:t>
            </a:r>
            <a:r>
              <a:rPr lang="ar-DZ" sz="2000" b="1" dirty="0" err="1" smtClean="0">
                <a:latin typeface="Arial" pitchFamily="34" charset="0"/>
                <a:cs typeface="Arial" pitchFamily="34" charset="0"/>
              </a:rPr>
              <a:t>البطني</a:t>
            </a: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 للمادة الرمادية في النخاع </a:t>
            </a:r>
            <a:r>
              <a:rPr lang="ar-DZ" sz="2000" b="1" dirty="0" err="1" smtClean="0">
                <a:latin typeface="Arial" pitchFamily="34" charset="0"/>
                <a:cs typeface="Arial" pitchFamily="34" charset="0"/>
              </a:rPr>
              <a:t>الشوكي</a:t>
            </a: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FontTx/>
              <a:buChar char="-"/>
            </a:pP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كل خلية عصبية حركية لديها محور عصبي يبدأ من الجهاز العصبي المركزي </a:t>
            </a:r>
            <a:r>
              <a:rPr lang="ar-DZ" sz="2000" b="1" dirty="0" err="1" smtClean="0">
                <a:latin typeface="Arial" pitchFamily="34" charset="0"/>
                <a:cs typeface="Arial" pitchFamily="34" charset="0"/>
              </a:rPr>
              <a:t>ليُعصب</a:t>
            </a: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2000" b="1" dirty="0" err="1" smtClean="0">
                <a:latin typeface="Arial" pitchFamily="34" charset="0"/>
                <a:cs typeface="Arial" pitchFamily="34" charset="0"/>
              </a:rPr>
              <a:t>الأليا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ف العضلية.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FontTx/>
              <a:buChar char="-"/>
            </a:pP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المجموعة المشكلة من خلايا عصبية حركية وألياف عضلية تعصب وحدة حركية .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655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9" y="0"/>
            <a:ext cx="9169717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2142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Les types du motoneurones:</a:t>
            </a:r>
            <a:endParaRPr lang="fr-FR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2971800"/>
            <a:ext cx="82296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buClr>
                <a:srgbClr val="0535BB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les motoneurones alpha:</a:t>
            </a:r>
          </a:p>
          <a:p>
            <a:pPr algn="ctr" rtl="1">
              <a:buClr>
                <a:srgbClr val="0535BB"/>
              </a:buClr>
              <a:buNone/>
            </a:pPr>
            <a:r>
              <a:rPr lang="fr-FR" dirty="0" smtClean="0"/>
              <a:t> 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تعصب ألياف العضلات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المسؤولة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عن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الإنكماش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ar-DZ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Clr>
                <a:srgbClr val="0535BB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les motoneurones Gama:</a:t>
            </a:r>
          </a:p>
          <a:p>
            <a:pPr algn="ctr" rtl="1">
              <a:buClr>
                <a:srgbClr val="0535BB"/>
              </a:buClr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تعصب الشقوق العصبية العضلية وبالتالي ضبط حساسيتها لتمتد.</a:t>
            </a:r>
          </a:p>
          <a:p>
            <a:pPr algn="l">
              <a:buClr>
                <a:srgbClr val="0535BB"/>
              </a:buClr>
              <a:buFont typeface="Wingdings" pitchFamily="2" charset="2"/>
              <a:buChar char="Ø"/>
            </a:pPr>
            <a:r>
              <a:rPr lang="ar-DZ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les motoneurones Beta:</a:t>
            </a:r>
          </a:p>
          <a:p>
            <a:pPr algn="ctr" rtl="1">
              <a:buClr>
                <a:srgbClr val="0535BB"/>
              </a:buClr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تعصب كلتا النوعين.</a:t>
            </a:r>
            <a:endParaRPr lang="fr-FR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1480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3677" y="1278749"/>
            <a:ext cx="7376644" cy="842182"/>
          </a:xfrm>
        </p:spPr>
        <p:txBody>
          <a:bodyPr>
            <a:normAutofit/>
          </a:bodyPr>
          <a:lstStyle/>
          <a:p>
            <a:r>
              <a:rPr lang="ar-DZ" dirty="0" smtClean="0"/>
              <a:t>الاعتلالات التي تصيب الجملة العصبية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6228184" y="3140968"/>
            <a:ext cx="2032138" cy="1107996"/>
          </a:xfrm>
          <a:prstGeom prst="rect">
            <a:avLst/>
          </a:prstGeom>
        </p:spPr>
        <p:txBody>
          <a:bodyPr/>
          <a:lstStyle/>
          <a:p>
            <a:r>
              <a:rPr lang="ar-DZ" sz="3600" b="1" dirty="0" smtClean="0"/>
              <a:t>وظيفة الدماغ </a:t>
            </a:r>
            <a:r>
              <a:rPr lang="ar-DZ" sz="3600" b="1" dirty="0" err="1" smtClean="0"/>
              <a:t>اللانمطية</a:t>
            </a:r>
            <a:endParaRPr lang="fr-FR" sz="3600" b="1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158" y="2118370"/>
            <a:ext cx="6049009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92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20638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108591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Les Maladies du motoneurones: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ce réservé du contenu 6" descr="1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43174" y="3500438"/>
            <a:ext cx="3643338" cy="1177207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4294967295"/>
          </p:nvPr>
        </p:nvSpPr>
        <p:spPr>
          <a:xfrm>
            <a:off x="4930775" y="2500313"/>
            <a:ext cx="4213225" cy="2357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752600" y="2963862"/>
            <a:ext cx="5929354" cy="1430338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les motoneurones central:</a:t>
            </a:r>
          </a:p>
          <a:p>
            <a:pPr>
              <a:buNone/>
            </a:pPr>
            <a:r>
              <a:rPr lang="fr-FR" sz="16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Caractérisiques</a:t>
            </a:r>
            <a:r>
              <a:rPr lang="fr-FR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d’une lésion du MNC syndrome pyramidale</a:t>
            </a:r>
          </a:p>
          <a:p>
            <a:pPr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921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Mono-parésie controlatérale </a:t>
            </a: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(la lésion corticale)</a:t>
            </a:r>
            <a:endParaRPr lang="fr-F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Espace réservé du contenu 25" descr="1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57356" y="2694665"/>
            <a:ext cx="5240672" cy="36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004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86874" cy="114300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Hémiparésie controlatérale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 la lésion dans la région de la capsule interne)</a:t>
            </a:r>
            <a:endParaRPr lang="fr-F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 descr="2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57488" y="2143116"/>
            <a:ext cx="3572928" cy="27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30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Mono-parésie homolatérale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(une lésion unilatérale de la moelle épinière)</a:t>
            </a:r>
            <a:endParaRPr lang="fr-FR" sz="2000" dirty="0"/>
          </a:p>
        </p:txBody>
      </p:sp>
      <p:pic>
        <p:nvPicPr>
          <p:cNvPr id="4" name="Espace réservé du contenu 3" descr="3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3108" y="2428868"/>
            <a:ext cx="4556087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97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Hémiparésie homolatérale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(une lésion unilatérale; cervicale haut de la moelle épinière)</a:t>
            </a:r>
            <a:endParaRPr lang="fr-FR" sz="2000" dirty="0"/>
          </a:p>
        </p:txBody>
      </p:sp>
      <p:pic>
        <p:nvPicPr>
          <p:cNvPr id="4" name="Espace réservé du contenu 3" descr="4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57488" y="2500306"/>
            <a:ext cx="4033965" cy="29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971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Para-parésie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(la lésion se situe sous le niveau de la moelle cervicale)</a:t>
            </a:r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 descr="5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71670" y="2071678"/>
            <a:ext cx="5072098" cy="36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97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Tétra- parésie ou quadri-parésie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(la lésion situe dans la moelle cervicale, ou dans le tronc cérébral)</a:t>
            </a:r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 descr="6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5985" y="2214554"/>
            <a:ext cx="4839784" cy="36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5751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2036"/>
          </a:xfrm>
        </p:spPr>
        <p:txBody>
          <a:bodyPr>
            <a:normAutofit fontScale="90000"/>
          </a:bodyPr>
          <a:lstStyle/>
          <a:p>
            <a:pPr marL="914400" indent="-914400"/>
            <a:r>
              <a:rPr lang="fr-FR" sz="2400" dirty="0" smtClean="0"/>
              <a:t>2.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Les motoneurones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péripérique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lésions de MNP sont caractérisées par: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 amyotrophie.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 hypotonie musculaire (flaccidité)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 fasciculation.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 parésie.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 diminution ou une abolition des réflexes </a:t>
            </a:r>
            <a:r>
              <a:rPr lang="fr-F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ostéo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-tendineux.</a:t>
            </a:r>
            <a:b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réflexe cutané plantaire ou en flexion.</a:t>
            </a:r>
            <a:b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3" descr="1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02602" y="3548774"/>
            <a:ext cx="4469663" cy="15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859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 paralysie liées à une atteinte des motoneurones</a:t>
            </a:r>
            <a:b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(maladie de </a:t>
            </a:r>
            <a:r>
              <a:rPr lang="fr-F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charcot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 descr="1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35258" y="2707723"/>
            <a:ext cx="4394130" cy="33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67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7772400" cy="3877985"/>
          </a:xfrm>
          <a:prstGeom prst="rect">
            <a:avLst/>
          </a:prstGeom>
        </p:spPr>
        <p:txBody>
          <a:bodyPr/>
          <a:lstStyle/>
          <a:p>
            <a:pPr algn="r" rtl="1" eaLnBrk="1" hangingPunct="1"/>
            <a:r>
              <a:rPr lang="ar-DZ" altLang="fr-FR" sz="2800" dirty="0" smtClean="0"/>
              <a:t>المفروض نشاط الدماغ يقوم على شبكة عصبونات </a:t>
            </a:r>
            <a:r>
              <a:rPr lang="ar-DZ" altLang="fr-FR" sz="2800" dirty="0" err="1" smtClean="0"/>
              <a:t>وأنوية</a:t>
            </a:r>
            <a:r>
              <a:rPr lang="ar-DZ" altLang="fr-FR" sz="2800" dirty="0" smtClean="0"/>
              <a:t> تتكفل بمهمة واحدة متناسقة</a:t>
            </a:r>
          </a:p>
          <a:p>
            <a:pPr algn="r" rtl="1" eaLnBrk="1" hangingPunct="1"/>
            <a:r>
              <a:rPr lang="ar-DZ" altLang="fr-FR" sz="2800" dirty="0" smtClean="0"/>
              <a:t>مثال مهمتين:</a:t>
            </a:r>
          </a:p>
          <a:p>
            <a:pPr marL="457200" indent="-457200" algn="r" rtl="1" eaLnBrk="1" hangingPunct="1">
              <a:buFontTx/>
              <a:buChar char="-"/>
            </a:pPr>
            <a:r>
              <a:rPr lang="ar-DZ" altLang="fr-FR" sz="2800" dirty="0" smtClean="0"/>
              <a:t>النظام </a:t>
            </a:r>
            <a:r>
              <a:rPr lang="ar-DZ" altLang="fr-FR" sz="2800" dirty="0" err="1" smtClean="0"/>
              <a:t>الحوفي</a:t>
            </a:r>
            <a:endParaRPr lang="ar-DZ" altLang="fr-FR" sz="2800" dirty="0" smtClean="0"/>
          </a:p>
          <a:p>
            <a:pPr marL="457200" indent="-457200" algn="r" rtl="1" eaLnBrk="1" hangingPunct="1">
              <a:buFontTx/>
              <a:buChar char="-"/>
            </a:pPr>
            <a:r>
              <a:rPr lang="ar-DZ" altLang="fr-FR" sz="2800" dirty="0" smtClean="0"/>
              <a:t>التكوين </a:t>
            </a:r>
            <a:r>
              <a:rPr lang="ar-DZ" altLang="fr-FR" sz="2800" dirty="0" err="1" smtClean="0"/>
              <a:t>المشبكي</a:t>
            </a:r>
            <a:endParaRPr lang="ar-DZ" altLang="fr-FR" sz="2800" dirty="0" smtClean="0"/>
          </a:p>
          <a:p>
            <a:pPr algn="r" rtl="1" eaLnBrk="1" hangingPunct="1"/>
            <a:r>
              <a:rPr lang="ar-DZ" altLang="fr-FR" sz="2800" dirty="0" smtClean="0"/>
              <a:t>امثلة عن الوظائف </a:t>
            </a:r>
            <a:r>
              <a:rPr lang="ar-DZ" altLang="fr-FR" sz="2800" dirty="0" err="1" smtClean="0"/>
              <a:t>العيا</a:t>
            </a:r>
            <a:r>
              <a:rPr lang="ar-DZ" altLang="fr-FR" sz="2800" dirty="0" smtClean="0"/>
              <a:t> </a:t>
            </a:r>
          </a:p>
          <a:p>
            <a:pPr marL="457200" indent="-457200" algn="r" rtl="1" eaLnBrk="1" hangingPunct="1">
              <a:buFontTx/>
              <a:buChar char="-"/>
            </a:pPr>
            <a:r>
              <a:rPr lang="ar-DZ" altLang="fr-FR" sz="2800" dirty="0" smtClean="0"/>
              <a:t>الذاكرة </a:t>
            </a:r>
          </a:p>
          <a:p>
            <a:pPr marL="457200" indent="-457200" algn="r" rtl="1" eaLnBrk="1" hangingPunct="1">
              <a:buFontTx/>
              <a:buChar char="-"/>
            </a:pPr>
            <a:r>
              <a:rPr lang="ar-DZ" altLang="fr-FR" sz="2800" dirty="0" smtClean="0"/>
              <a:t>النوم</a:t>
            </a:r>
          </a:p>
          <a:p>
            <a:pPr algn="r" rtl="1" eaLnBrk="1" hangingPunct="1"/>
            <a:r>
              <a:rPr lang="ar-DZ" altLang="fr-FR" sz="2800" dirty="0" smtClean="0"/>
              <a:t>الخلل : مثال الصرع</a:t>
            </a:r>
            <a:endParaRPr lang="fr-CA" altLang="fr-FR" sz="2400" dirty="0" smtClean="0">
              <a:solidFill>
                <a:srgbClr val="FFFF00"/>
              </a:solidFill>
            </a:endParaRPr>
          </a:p>
        </p:txBody>
      </p:sp>
      <p:sp>
        <p:nvSpPr>
          <p:cNvPr id="62467" name="Text Box 3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858250" cy="1143000"/>
          </a:xfrm>
          <a:effectLst>
            <a:outerShdw dist="38099" dir="2700000" algn="ctr" rotWithShape="0">
              <a:schemeClr val="tx2">
                <a:alpha val="74997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fr-FR" dirty="0" smtClean="0">
                <a:solidFill>
                  <a:srgbClr val="FFFF00"/>
                </a:solidFill>
              </a:rPr>
              <a:t>.</a:t>
            </a:r>
            <a:r>
              <a:rPr lang="ar-DZ" altLang="fr-FR" dirty="0" smtClean="0"/>
              <a:t/>
            </a:r>
            <a:br>
              <a:rPr lang="ar-DZ" altLang="fr-FR" dirty="0" smtClean="0"/>
            </a:br>
            <a:r>
              <a:rPr lang="ar-DZ" altLang="fr-FR" dirty="0" smtClean="0"/>
              <a:t>الأنشطة العليا                           </a:t>
            </a:r>
            <a:endParaRPr lang="fr-CA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618104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 paralysie peut aussi être liées à une atteinte diffuse des axones des motoneurones</a:t>
            </a:r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 descr="2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57422" y="2285992"/>
            <a:ext cx="4266736" cy="32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688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L’atteinte des motoneurones périphérique peut être isolée à une racine spinale, ou à une seul nerf périphérique</a:t>
            </a:r>
            <a:endParaRPr lang="fr-F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 descr="3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28596" y="2500306"/>
            <a:ext cx="3481469" cy="2746626"/>
          </a:xfrm>
          <a:prstGeom prst="rect">
            <a:avLst/>
          </a:prstGeom>
        </p:spPr>
      </p:pic>
      <p:pic>
        <p:nvPicPr>
          <p:cNvPr id="5" name="Espace réservé du contenu 3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00306"/>
            <a:ext cx="3357586" cy="25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473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44018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Maladie du motoneurone (Maladie de Charcot):</a:t>
            </a:r>
            <a:endParaRPr lang="fr-FR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335741" y="2837029"/>
            <a:ext cx="8472518" cy="43243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هو عبارة عن حالة تقدمية للجهاز العصبي المركزي، تتعلق باضمحلال المسارات القشرية النخاعية(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les voies </a:t>
            </a:r>
            <a:r>
              <a:rPr lang="fr-FR" sz="1800" b="1" dirty="0" err="1" smtClean="0">
                <a:latin typeface="Arial" pitchFamily="34" charset="0"/>
                <a:cs typeface="Arial" pitchFamily="34" charset="0"/>
              </a:rPr>
              <a:t>cortico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-spinales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مع إصابات الخلايا الهرمية للقشرة الحركية (</a:t>
            </a:r>
            <a:r>
              <a:rPr lang="fr-FR" sz="1800" b="1" dirty="0" err="1" smtClean="0">
                <a:latin typeface="Arial" pitchFamily="34" charset="0"/>
                <a:cs typeface="Arial" pitchFamily="34" charset="0"/>
              </a:rPr>
              <a:t>betz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)،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والأنوية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الحركية لجذع الدماغ والقرن الأمامي للنخاع.</a:t>
            </a: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pPr algn="r" rtl="1"/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يمكن تقسيم هذا المرض وفقا للعلامات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السريرية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السائدة إلى أشكال مختلفة:</a:t>
            </a:r>
          </a:p>
          <a:p>
            <a:pPr algn="r" rtl="1">
              <a:buNone/>
            </a:pPr>
            <a:r>
              <a:rPr lang="ar-DZ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الضمور العضلي التقدمي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Atrophie musculaire progressive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AMP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ar-DZ" sz="1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fr-FR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الشلل النخاعي التقدمي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Paralysie bulbaire progressive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PBP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ar-DZ" sz="1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التصلب الجانبي الأولي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Sclérose latérale primitive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SLP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ar-DZ" sz="1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sz="1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4- 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التصلب الجانبي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الضموري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Sclérose latérale amyotrophique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SLA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ar-DZ" sz="1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ar-DZ" sz="18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815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241" y="428612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ar-DZ" sz="2000" b="1" dirty="0" smtClean="0">
                <a:latin typeface="Arial" pitchFamily="34" charset="0"/>
                <a:cs typeface="Arial" pitchFamily="34" charset="0"/>
              </a:rPr>
              <a:t>أسبــاب المرض (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maladie de Charcot </a:t>
            </a: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) :</a:t>
            </a:r>
            <a:br>
              <a:rPr lang="ar-DZ" sz="2000" b="1" dirty="0" smtClean="0">
                <a:latin typeface="Arial" pitchFamily="34" charset="0"/>
                <a:cs typeface="Arial" pitchFamily="34" charset="0"/>
              </a:rPr>
            </a:b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571612"/>
            <a:ext cx="8186766" cy="47529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ليس هناك أسباب معروفة لكن هناك عوامل تنذر بحدوثها.</a:t>
            </a:r>
          </a:p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الصدمات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/>
            <a:r>
              <a:rPr lang="fr-F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التعرض لحمل الأثقال.</a:t>
            </a:r>
          </a:p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شلل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طفولي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سابق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Antécédent de poliomyélite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عمل يدوي مؤلم.</a:t>
            </a:r>
          </a:p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سرطان الغدد اللمفاوية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Lymphome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555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593" y="685800"/>
            <a:ext cx="7772400" cy="1440180"/>
          </a:xfrm>
        </p:spPr>
        <p:txBody>
          <a:bodyPr>
            <a:normAutofit/>
          </a:bodyPr>
          <a:lstStyle/>
          <a:p>
            <a:pPr algn="r" rtl="1"/>
            <a:r>
              <a:rPr lang="ar-DZ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المعايير التشخيصية:</a:t>
            </a:r>
            <a:endParaRPr lang="fr-FR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990600" y="21259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إصابة العصب الحركي المحيطي.</a:t>
            </a:r>
          </a:p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إصابة العصب الهرمي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proto-neurone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علامات سلبية: - عدم وجود اضطراب حسي.</a:t>
            </a:r>
          </a:p>
          <a:p>
            <a:pPr algn="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                      - عدم وجود اضطراب بصري.</a:t>
            </a:r>
          </a:p>
          <a:p>
            <a:pPr algn="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                      - عدم وجود إصابة للجهاز العصبي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الإيعاشي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                      - عدم وجود اضطراب في العضلة العاصرة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sphinctériens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غالبا ما يصاحبه: - عته –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بركنسون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انسداد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أنوية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الأعصاب الحركية الدماغية خاصة 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V,VII,X,XII</a:t>
            </a: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انسداد الأعصاب على مستوى القرون الأمامية للنخاع .</a:t>
            </a:r>
          </a:p>
        </p:txBody>
      </p:sp>
    </p:spTree>
    <p:extLst>
      <p:ext uri="{BB962C8B-B14F-4D97-AF65-F5344CB8AC3E}">
        <p14:creationId xmlns:p14="http://schemas.microsoft.com/office/powerpoint/2010/main" val="3962443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1485" y="381000"/>
            <a:ext cx="7772400" cy="144018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1. Atrophie musculaire progressive (AMP):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73990" y="167640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تعكس إصابة العصب الثاني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الحركي (</a:t>
            </a:r>
            <a:r>
              <a:rPr lang="fr-FR" sz="1800" b="1" dirty="0" err="1" smtClean="0">
                <a:latin typeface="Arial" pitchFamily="34" charset="0"/>
                <a:cs typeface="Arial" pitchFamily="34" charset="0"/>
              </a:rPr>
              <a:t>deuto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-neurone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) ويكون العجز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متموضع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في جزء من الأطراف.</a:t>
            </a:r>
          </a:p>
          <a:p>
            <a:pPr algn="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- إصابة اليد تعكس صعوبة في تنفيذ مختلف الحركات مثل تدوير المفتاح.</a:t>
            </a:r>
          </a:p>
          <a:p>
            <a:pPr algn="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- إصابة الطرف السفلي يؤدي إلى اضطراب في المشي، الميل، التعثر.</a:t>
            </a:r>
          </a:p>
          <a:p>
            <a:pPr algn="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fasciculation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>
              <a:buClrTx/>
              <a:buFontTx/>
              <a:buChar char="-"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ضمور عضلي غير مرئي بالنسبة للمريض.</a:t>
            </a:r>
          </a:p>
          <a:p>
            <a:pPr algn="r" rtl="1">
              <a:buClrTx/>
              <a:buFontTx/>
              <a:buChar char="-"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تحدث تقلصات في المرحلة الأولية، فيما بعد تظهر أحيانا آلام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للأطلااف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Imag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357694"/>
            <a:ext cx="3214710" cy="22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596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7942" y="685800"/>
            <a:ext cx="7772400" cy="1440180"/>
          </a:xfrm>
        </p:spPr>
        <p:txBody>
          <a:bodyPr>
            <a:normAutofit/>
          </a:bodyPr>
          <a:lstStyle/>
          <a:p>
            <a:r>
              <a:rPr lang="ar-DZ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.Paralysie bulbaire progressive</a:t>
            </a: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(PBP):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79342" y="228600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الأعراض تكون مرتبطة بإصابة النخاع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الشوكي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atteinte bulbaire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)، يمكن أن تظهر فجأة: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Dysarthrie pâteuse avec parfois hypotonie .</a:t>
            </a:r>
          </a:p>
          <a:p>
            <a:pPr algn="r" rtl="1">
              <a:buClr>
                <a:schemeClr val="tx1"/>
              </a:buClr>
              <a:buFontTx/>
              <a:buChar char="-"/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صوت أنفي مع شلل شراع الحنك.</a:t>
            </a:r>
          </a:p>
          <a:p>
            <a:pPr algn="r" rtl="1">
              <a:buClr>
                <a:schemeClr val="tx1"/>
              </a:buClr>
              <a:buFontTx/>
              <a:buChar char="-"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عسر بلع مرتبط بإصابة في اللسان أو شراع الحنك أو أعلى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المرئ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، في بعض الأحيان يسلك طرق خاطئة فيحدث سعال واختناق.</a:t>
            </a:r>
          </a:p>
          <a:p>
            <a:pPr algn="r" rtl="1">
              <a:buClr>
                <a:schemeClr val="tx1"/>
              </a:buClr>
              <a:buFontTx/>
              <a:buChar char="-"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عند إصابة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les fibres </a:t>
            </a:r>
            <a:r>
              <a:rPr lang="fr-FR" sz="1800" b="1" dirty="0" err="1" smtClean="0">
                <a:latin typeface="Arial" pitchFamily="34" charset="0"/>
                <a:cs typeface="Arial" pitchFamily="34" charset="0"/>
              </a:rPr>
              <a:t>cortico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-nucléaire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يمكن أن تسبب الضحك أو البكاء التشنجي.</a:t>
            </a: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3.Sclérose latérale primitive</a:t>
            </a: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 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SLP</a:t>
            </a: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: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2571744"/>
            <a:ext cx="8043890" cy="37528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حالة </a:t>
            </a:r>
            <a:r>
              <a:rPr lang="ar-DZ" sz="1800" b="1" dirty="0" err="1" smtClean="0">
                <a:latin typeface="Arial" pitchFamily="34" charset="0"/>
                <a:cs typeface="Arial" pitchFamily="34" charset="0"/>
              </a:rPr>
              <a:t>عيادية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نادرة، تعكس وجود شلل من أصل تصلبي، تناظري.</a:t>
            </a:r>
            <a:endParaRPr lang="fr-FR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44018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4. Sclérose latérale amyotrophique</a:t>
            </a:r>
            <a:r>
              <a:rPr lang="ar-DZ" sz="2000" b="1" dirty="0" smtClean="0">
                <a:latin typeface="Arial" pitchFamily="34" charset="0"/>
                <a:cs typeface="Arial" pitchFamily="34" charset="0"/>
              </a:rPr>
              <a:t> )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SLA):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تتميز بالاشتراك مع أعراض إصابة  الأعصاب الهرمية والمحيطية، عادة ما يمرون المرضى بهذا الجدول بعد فترة من الوقت.</a:t>
            </a:r>
          </a:p>
          <a:p>
            <a:pPr algn="r" rtl="1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- على مستوى الأطراف: ضمور عضلي (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Amyotrophie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)، 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fasciculation du triceps brachial</a:t>
            </a:r>
            <a:r>
              <a:rPr lang="ar-DZ" sz="1600" b="1" dirty="0" smtClean="0">
                <a:latin typeface="Arial" pitchFamily="34" charset="0"/>
                <a:cs typeface="Arial" pitchFamily="34" charset="0"/>
              </a:rPr>
              <a:t>، 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هزل اليدين مع الأصابع.</a:t>
            </a:r>
          </a:p>
          <a:p>
            <a:pPr algn="r" rtl="1">
              <a:buClrTx/>
              <a:buFontTx/>
              <a:buChar char="-"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يتم الحفاظ على الوظائف المعرفية، على الرغم من وجود خرف جبهي لدى 5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من المرضى.</a:t>
            </a:r>
          </a:p>
          <a:p>
            <a:pPr algn="r" rtl="1">
              <a:buClrTx/>
              <a:buFontTx/>
              <a:buChar char="-"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حركات العين سليمة إلا في حالات نادرة.</a:t>
            </a:r>
          </a:p>
          <a:p>
            <a:pPr algn="r" rtl="1">
              <a:buClrTx/>
              <a:buFontTx/>
              <a:buChar char="-"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تظهر إصابة على مستوى العصب الدماغي الأخير </a:t>
            </a: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XII</a:t>
            </a: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خلال تطور المرض.</a:t>
            </a:r>
          </a:p>
          <a:p>
            <a:pPr algn="r" rtl="1">
              <a:buClrTx/>
              <a:buFontTx/>
              <a:buChar char="-"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قصور في المضغ.</a:t>
            </a:r>
          </a:p>
          <a:p>
            <a:pPr algn="r" rtl="1">
              <a:buClrTx/>
              <a:buFontTx/>
              <a:buChar char="-"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تشنج وجهي.</a:t>
            </a:r>
          </a:p>
          <a:p>
            <a:pPr algn="r" rtl="1">
              <a:buClrTx/>
              <a:buFontTx/>
              <a:buChar char="-"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ضمور عضلة اللسان.</a:t>
            </a:r>
          </a:p>
          <a:p>
            <a:pPr algn="r" rtl="1">
              <a:buClrTx/>
              <a:buFontTx/>
              <a:buChar char="-"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 اضطراب العضلات التنفسية مع بحة صوتية أحيانا.</a:t>
            </a:r>
          </a:p>
          <a:p>
            <a:pPr algn="r" rtl="1">
              <a:buClrTx/>
              <a:buNone/>
            </a:pPr>
            <a:endParaRPr lang="fr-FR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104936"/>
            <a:ext cx="4929222" cy="42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49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142875" y="-71438"/>
            <a:ext cx="8858250" cy="553998"/>
          </a:xfrm>
        </p:spPr>
        <p:txBody>
          <a:bodyPr/>
          <a:lstStyle/>
          <a:p>
            <a:pPr eaLnBrk="1" hangingPunct="1"/>
            <a:r>
              <a:rPr lang="ar-DZ" altLang="fr-FR" dirty="0" smtClean="0"/>
              <a:t>النشاط الكهربائي للقشرة </a:t>
            </a:r>
            <a:endParaRPr lang="fr-FR" altLang="fr-FR" dirty="0" smtClean="0"/>
          </a:p>
        </p:txBody>
      </p:sp>
      <p:sp>
        <p:nvSpPr>
          <p:cNvPr id="59395" name="Espace réservé du contenu 2"/>
          <p:cNvSpPr>
            <a:spLocks noGrp="1"/>
          </p:cNvSpPr>
          <p:nvPr>
            <p:ph idx="4294967295"/>
          </p:nvPr>
        </p:nvSpPr>
        <p:spPr>
          <a:xfrm>
            <a:off x="5374481" y="4114800"/>
            <a:ext cx="4572000" cy="2215991"/>
          </a:xfrm>
          <a:prstGeom prst="rect">
            <a:avLst/>
          </a:prstGeom>
        </p:spPr>
        <p:txBody>
          <a:bodyPr/>
          <a:lstStyle/>
          <a:p>
            <a:pPr rtl="1" eaLnBrk="1" hangingPunct="1"/>
            <a:r>
              <a:rPr lang="ar-DZ" altLang="fr-FR" sz="2400" dirty="0" smtClean="0"/>
              <a:t>يقاس </a:t>
            </a:r>
          </a:p>
          <a:p>
            <a:pPr eaLnBrk="1" hangingPunct="1"/>
            <a:r>
              <a:rPr lang="fr-FR" altLang="fr-FR" sz="2400" dirty="0" smtClean="0"/>
              <a:t>l’électroencéphalogramme </a:t>
            </a:r>
            <a:r>
              <a:rPr lang="fr-FR" altLang="fr-FR" sz="2400" dirty="0" smtClean="0"/>
              <a:t>(EEG</a:t>
            </a:r>
            <a:r>
              <a:rPr lang="fr-FR" altLang="fr-FR" sz="2400" dirty="0" smtClean="0"/>
              <a:t>)</a:t>
            </a:r>
            <a:endParaRPr lang="ar-DZ" altLang="fr-FR" sz="2400" dirty="0" smtClean="0"/>
          </a:p>
          <a:p>
            <a:pPr algn="r" rtl="1" eaLnBrk="1" hangingPunct="1"/>
            <a:r>
              <a:rPr lang="ar-DZ" altLang="fr-FR" sz="2400" dirty="0" smtClean="0"/>
              <a:t>العرض الظاهر هو الصرع وهو نشاط </a:t>
            </a:r>
            <a:r>
              <a:rPr lang="ar-DZ" altLang="fr-FR" sz="2400" dirty="0" err="1" smtClean="0"/>
              <a:t>غيرطبيعي</a:t>
            </a:r>
            <a:r>
              <a:rPr lang="ar-DZ" altLang="fr-FR" sz="2400" dirty="0" smtClean="0"/>
              <a:t> غير منظم ومنتشر </a:t>
            </a:r>
            <a:endParaRPr lang="fr-FR" altLang="fr-FR" sz="2400" dirty="0" smtClean="0"/>
          </a:p>
          <a:p>
            <a:pPr eaLnBrk="1" hangingPunct="1"/>
            <a:r>
              <a:rPr lang="fr-FR" altLang="fr-FR" sz="2400" dirty="0" smtClean="0"/>
              <a:t>Epilepsie : activité </a:t>
            </a:r>
            <a:r>
              <a:rPr lang="fr-FR" altLang="fr-FR" sz="2400" dirty="0" smtClean="0"/>
              <a:t>anarchique,</a:t>
            </a:r>
            <a:endParaRPr lang="ar-DZ" altLang="fr-FR" sz="2400" dirty="0"/>
          </a:p>
          <a:p>
            <a:pPr eaLnBrk="1" hangingPunct="1"/>
            <a:r>
              <a:rPr lang="fr-FR" altLang="fr-FR" sz="2400" dirty="0" smtClean="0"/>
              <a:t> </a:t>
            </a:r>
            <a:r>
              <a:rPr lang="fr-FR" altLang="fr-FR" sz="2400" dirty="0" smtClean="0"/>
              <a:t>désorganisée, diffuse</a:t>
            </a:r>
          </a:p>
        </p:txBody>
      </p:sp>
      <p:pic>
        <p:nvPicPr>
          <p:cNvPr id="59396" name="Picture 2" descr="C:\Users\Vince\Documents\Médecine\Présentations\physio-anat\Nerfs\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56469"/>
            <a:ext cx="221456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3" descr="C:\Users\Vince\Documents\Médecine\Présentations\physio-anat\Nerfs\05-53-1-e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48260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Vince\Documents\Médecine\Présentations\physio-anat\Nerfs\Spike-wav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28813"/>
            <a:ext cx="45529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0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réflexe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6248400" y="6391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fr-CA" sz="2000" b="1">
                <a:solidFill>
                  <a:schemeClr val="bg1"/>
                </a:solidFill>
                <a:latin typeface="Arial" charset="0"/>
              </a:rPr>
              <a:t>362-537</a:t>
            </a:r>
          </a:p>
        </p:txBody>
      </p:sp>
      <p:pic>
        <p:nvPicPr>
          <p:cNvPr id="270341" name="Picture 5" descr="kneewhackan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62200"/>
            <a:ext cx="2286000" cy="2297113"/>
          </a:xfrm>
          <a:prstGeom prst="rect">
            <a:avLst/>
          </a:prstGeom>
          <a:noFill/>
        </p:spPr>
      </p:pic>
      <p:sp>
        <p:nvSpPr>
          <p:cNvPr id="270342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3280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15692" y="609600"/>
            <a:ext cx="7772400" cy="1440180"/>
          </a:xfrm>
        </p:spPr>
        <p:txBody>
          <a:bodyPr>
            <a:normAutofit/>
          </a:bodyPr>
          <a:lstStyle/>
          <a:p>
            <a:pPr algn="ctr" rtl="1"/>
            <a:r>
              <a:rPr lang="ar-DZ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مختلف الاضطرابات التي يمكن أن تصادف المختص الأرطفوني في عمله :</a:t>
            </a:r>
            <a:endParaRPr lang="fr-FR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4294967295"/>
          </p:nvPr>
        </p:nvSpPr>
        <p:spPr>
          <a:xfrm>
            <a:off x="914400" y="2049780"/>
            <a:ext cx="8229600" cy="4389120"/>
          </a:xfrm>
          <a:prstGeom prst="rect">
            <a:avLst/>
          </a:prstGeom>
        </p:spPr>
        <p:txBody>
          <a:bodyPr/>
          <a:lstStyle/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Dysphagie.</a:t>
            </a:r>
          </a:p>
          <a:p>
            <a:pPr algn="ctr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تدخل جراحي أو علاج طبي</a:t>
            </a: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Hyper-salivation.</a:t>
            </a: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العلاج بالأدوية يكون كافي للسيطرة على هذا الاضطراب، ويتم كذلك تعليم المريض بكيفية وضع رأسه بالشكل الصحيح</a:t>
            </a: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Dysarthrie.</a:t>
            </a: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الاستعانة بمختص أورطفوني </a:t>
            </a: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Défaillance respiratoire.</a:t>
            </a:r>
            <a:endParaRPr lang="ar-DZ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ar-DZ" sz="1800" b="1" dirty="0" smtClean="0">
                <a:latin typeface="Arial" pitchFamily="34" charset="0"/>
                <a:cs typeface="Arial" pitchFamily="34" charset="0"/>
              </a:rPr>
              <a:t>علاج طبي </a:t>
            </a: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800" b="1" dirty="0" smtClean="0">
                <a:latin typeface="Arial" pitchFamily="34" charset="0"/>
                <a:cs typeface="Arial" pitchFamily="34" charset="0"/>
              </a:rPr>
              <a:t>Agraphie.</a:t>
            </a:r>
          </a:p>
        </p:txBody>
      </p:sp>
    </p:spTree>
    <p:extLst>
      <p:ext uri="{BB962C8B-B14F-4D97-AF65-F5344CB8AC3E}">
        <p14:creationId xmlns:p14="http://schemas.microsoft.com/office/powerpoint/2010/main" val="388918091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mbry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619125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43213" y="115888"/>
            <a:ext cx="129073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ar-DZ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rPr>
              <a:t>تذكرة )</a:t>
            </a:r>
            <a:r>
              <a:rPr lang="fr-C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</a:rPr>
              <a:t>)</a:t>
            </a:r>
            <a:endParaRPr lang="fr-C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-107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7538" y="2997200"/>
            <a:ext cx="3116262" cy="2808288"/>
            <a:chOff x="1189" y="1888"/>
            <a:chExt cx="1963" cy="1769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2835" y="1888"/>
              <a:ext cx="317" cy="1769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latinLnBrk="1" hangingPunct="1">
                <a:spcBef>
                  <a:spcPct val="0"/>
                </a:spcBef>
                <a:buFontTx/>
                <a:buNone/>
              </a:pPr>
              <a:endParaRPr kumimoji="1" lang="en-US" altLang="fr-FR" sz="2400">
                <a:latin typeface="굴림" panose="020B0604020202020204" pitchFamily="50" charset="-127"/>
                <a:ea typeface="굴림" panose="020B0604020202020204" pitchFamily="50" charset="-127"/>
              </a:endParaRPr>
            </a:p>
          </p:txBody>
        </p:sp>
        <p:sp>
          <p:nvSpPr>
            <p:cNvPr id="116742" name="Text Box 6"/>
            <p:cNvSpPr txBox="1">
              <a:spLocks noChangeArrowheads="1"/>
            </p:cNvSpPr>
            <p:nvPr/>
          </p:nvSpPr>
          <p:spPr bwMode="auto">
            <a:xfrm>
              <a:off x="1189" y="3109"/>
              <a:ext cx="1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atinLnBrk="1">
                <a:spcBef>
                  <a:spcPct val="50000"/>
                </a:spcBef>
                <a:buFontTx/>
                <a:buNone/>
              </a:pPr>
              <a:r>
                <a:rPr kumimoji="1" lang="fr-CA" altLang="fr-FR" sz="2000" b="1">
                  <a:solidFill>
                    <a:srgbClr val="FF3300"/>
                  </a:solidFill>
                  <a:latin typeface="굴림" panose="020B0604020202020204" pitchFamily="50" charset="-127"/>
                  <a:ea typeface="굴림" panose="020B0604020202020204" pitchFamily="50" charset="-127"/>
                </a:rPr>
                <a:t>Tronc cérébral</a:t>
              </a:r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 flipV="1">
              <a:off x="2426" y="3158"/>
              <a:ext cx="409" cy="4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65442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/>
          </p:nvPr>
        </p:nvSpPr>
        <p:spPr>
          <a:xfrm>
            <a:off x="398874" y="198193"/>
            <a:ext cx="8346253" cy="42109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mtClean="0"/>
              <a:t>Ex : la paraplégie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95031" y="1275129"/>
            <a:ext cx="7753938" cy="538467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 smtClean="0"/>
              <a:t>Le plus souvent due à une section médullaire traumatique en dessous de l’étage cervical</a:t>
            </a:r>
          </a:p>
          <a:p>
            <a:pPr>
              <a:defRPr/>
            </a:pPr>
            <a:r>
              <a:rPr lang="fr-FR" dirty="0" smtClean="0"/>
              <a:t>Paralysie des membres inférieurs : mouvements volontaires impossibles car interruption des voies descendantes</a:t>
            </a:r>
          </a:p>
          <a:p>
            <a:pPr>
              <a:defRPr/>
            </a:pPr>
            <a:r>
              <a:rPr lang="fr-FR" dirty="0" smtClean="0"/>
              <a:t>Anesthésie des membres inférieurs car interruption des voies montantes (les informations ne peuvent plus arriver jusqu’au cortex et y être intégrées)</a:t>
            </a:r>
          </a:p>
          <a:p>
            <a:pPr>
              <a:defRPr/>
            </a:pPr>
            <a:r>
              <a:rPr lang="fr-FR" dirty="0" smtClean="0"/>
              <a:t>Mais les réflexes </a:t>
            </a:r>
            <a:r>
              <a:rPr lang="fr-FR" dirty="0" err="1" smtClean="0"/>
              <a:t>ostéo</a:t>
            </a:r>
            <a:r>
              <a:rPr lang="fr-FR" dirty="0" smtClean="0"/>
              <a:t>-tendineux sont présents</a:t>
            </a:r>
          </a:p>
        </p:txBody>
      </p:sp>
    </p:spTree>
    <p:extLst>
      <p:ext uri="{BB962C8B-B14F-4D97-AF65-F5344CB8AC3E}">
        <p14:creationId xmlns:p14="http://schemas.microsoft.com/office/powerpoint/2010/main" val="177503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398874" y="198193"/>
            <a:ext cx="8346253" cy="42109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mtClean="0"/>
              <a:t>Voies afférentes et efférentes</a:t>
            </a:r>
          </a:p>
        </p:txBody>
      </p:sp>
      <p:sp>
        <p:nvSpPr>
          <p:cNvPr id="69635" name="Espace réservé du contenu 2"/>
          <p:cNvSpPr>
            <a:spLocks noGrp="1"/>
          </p:cNvSpPr>
          <p:nvPr>
            <p:ph idx="4294967295"/>
          </p:nvPr>
        </p:nvSpPr>
        <p:spPr>
          <a:xfrm>
            <a:off x="4706617" y="1477055"/>
            <a:ext cx="4173127" cy="457697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fr-FR" altLang="fr-FR" sz="1885"/>
              <a:t>Voies afférentes : voies nerveuses venant de la périphérie vers le cerveau</a:t>
            </a:r>
          </a:p>
          <a:p>
            <a:pPr eaLnBrk="1" hangingPunct="1"/>
            <a:endParaRPr lang="fr-FR" altLang="fr-FR" sz="1885"/>
          </a:p>
          <a:p>
            <a:pPr eaLnBrk="1" hangingPunct="1"/>
            <a:r>
              <a:rPr lang="fr-FR" altLang="fr-FR" sz="1885"/>
              <a:t>Voies efférentes : du cerveau vers la périphérie</a:t>
            </a:r>
          </a:p>
          <a:p>
            <a:pPr eaLnBrk="1" hangingPunct="1"/>
            <a:endParaRPr lang="fr-FR" altLang="fr-FR" sz="1885"/>
          </a:p>
          <a:p>
            <a:pPr eaLnBrk="1" hangingPunct="1"/>
            <a:r>
              <a:rPr lang="fr-FR" altLang="fr-FR" sz="1885"/>
              <a:t>Croisement au niveau du tronc cérébral : le cerveau droit reçoit/envoie des informations depuis/vers la partie G du corps, et inversement</a:t>
            </a:r>
          </a:p>
        </p:txBody>
      </p:sp>
      <p:pic>
        <p:nvPicPr>
          <p:cNvPr id="69636" name="Picture 3" descr="C:\Users\Vince\Documents\Médecine\Présentations\physio-anat\Nerfs\Gray7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9" y="1207821"/>
            <a:ext cx="3652608" cy="538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1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1785" y="901259"/>
            <a:ext cx="3567463" cy="4872275"/>
            <a:chOff x="949337" y="822197"/>
            <a:chExt cx="4171950" cy="5697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5531" y="898397"/>
              <a:ext cx="4019549" cy="55450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7437" y="860297"/>
              <a:ext cx="4095750" cy="5621655"/>
            </a:xfrm>
            <a:custGeom>
              <a:avLst/>
              <a:gdLst/>
              <a:ahLst/>
              <a:cxnLst/>
              <a:rect l="l" t="t" r="r" b="b"/>
              <a:pathLst>
                <a:path w="4095750" h="5621655">
                  <a:moveTo>
                    <a:pt x="0" y="5621274"/>
                  </a:moveTo>
                  <a:lnTo>
                    <a:pt x="0" y="0"/>
                  </a:lnTo>
                  <a:lnTo>
                    <a:pt x="4095750" y="0"/>
                  </a:lnTo>
                  <a:lnTo>
                    <a:pt x="4095750" y="5621274"/>
                  </a:lnTo>
                  <a:lnTo>
                    <a:pt x="0" y="5621274"/>
                  </a:lnTo>
                  <a:close/>
                </a:path>
              </a:pathLst>
            </a:custGeom>
            <a:ln w="7620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30762" y="901259"/>
            <a:ext cx="3666831" cy="4870646"/>
            <a:chOff x="5415419" y="822197"/>
            <a:chExt cx="4288155" cy="56959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1056" y="898398"/>
              <a:ext cx="4025931" cy="55435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53519" y="860297"/>
              <a:ext cx="4211955" cy="5619750"/>
            </a:xfrm>
            <a:custGeom>
              <a:avLst/>
              <a:gdLst/>
              <a:ahLst/>
              <a:cxnLst/>
              <a:rect l="l" t="t" r="r" b="b"/>
              <a:pathLst>
                <a:path w="4211955" h="5619750">
                  <a:moveTo>
                    <a:pt x="0" y="5619750"/>
                  </a:moveTo>
                  <a:lnTo>
                    <a:pt x="0" y="0"/>
                  </a:lnTo>
                  <a:lnTo>
                    <a:pt x="4211573" y="0"/>
                  </a:lnTo>
                  <a:lnTo>
                    <a:pt x="4211573" y="5619749"/>
                  </a:lnTo>
                  <a:lnTo>
                    <a:pt x="0" y="5619750"/>
                  </a:lnTo>
                  <a:close/>
                </a:path>
              </a:pathLst>
            </a:custGeom>
            <a:ln w="7619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69530" y="618685"/>
            <a:ext cx="1292866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b="1" dirty="0">
                <a:solidFill>
                  <a:srgbClr val="CC0000"/>
                </a:solidFill>
                <a:latin typeface="Arial"/>
                <a:cs typeface="Arial"/>
              </a:rPr>
              <a:t>LEMNISCALE</a:t>
            </a:r>
            <a:endParaRPr sz="1539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3507" y="618685"/>
            <a:ext cx="2020476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b="1" dirty="0">
                <a:solidFill>
                  <a:srgbClr val="CC0000"/>
                </a:solidFill>
                <a:latin typeface="Arial"/>
                <a:cs typeface="Arial"/>
              </a:rPr>
              <a:t>EXTRA-LEMNISCALE</a:t>
            </a:r>
            <a:endParaRPr sz="1539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6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4904" y="654306"/>
            <a:ext cx="3934526" cy="5587397"/>
            <a:chOff x="4262513" y="533400"/>
            <a:chExt cx="4601210" cy="6534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8784" y="696929"/>
              <a:ext cx="3740527" cy="54144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00613" y="571500"/>
              <a:ext cx="4525010" cy="6457950"/>
            </a:xfrm>
            <a:custGeom>
              <a:avLst/>
              <a:gdLst/>
              <a:ahLst/>
              <a:cxnLst/>
              <a:rect l="l" t="t" r="r" b="b"/>
              <a:pathLst>
                <a:path w="4525009" h="6457950">
                  <a:moveTo>
                    <a:pt x="0" y="6457950"/>
                  </a:moveTo>
                  <a:lnTo>
                    <a:pt x="0" y="0"/>
                  </a:lnTo>
                  <a:lnTo>
                    <a:pt x="4524756" y="0"/>
                  </a:lnTo>
                  <a:lnTo>
                    <a:pt x="4524756" y="6457950"/>
                  </a:lnTo>
                  <a:lnTo>
                    <a:pt x="0" y="6457950"/>
                  </a:lnTo>
                  <a:close/>
                </a:path>
              </a:pathLst>
            </a:custGeom>
            <a:ln w="7620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 sz="1539"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07474" y="2897953"/>
            <a:ext cx="2410888" cy="247826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sz="1539" b="1" spc="-4" dirty="0">
                <a:solidFill>
                  <a:srgbClr val="CC0000"/>
                </a:solidFill>
                <a:latin typeface="Arial"/>
                <a:cs typeface="Arial"/>
              </a:rPr>
              <a:t>SPINO-CEREBELLEUSES</a:t>
            </a:r>
            <a:endParaRPr sz="1539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62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1097</Words>
  <Application>Microsoft Office PowerPoint</Application>
  <PresentationFormat>Affichage à l'écran (4:3)</PresentationFormat>
  <Paragraphs>160</Paragraphs>
  <Slides>41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Arial MT</vt:lpstr>
      <vt:lpstr>Calibri</vt:lpstr>
      <vt:lpstr>굴림</vt:lpstr>
      <vt:lpstr>Times New Roman</vt:lpstr>
      <vt:lpstr>Wingdings</vt:lpstr>
      <vt:lpstr>Office Theme</vt:lpstr>
      <vt:lpstr>التوظيف العصبي وظيفة الدماغ الانمطية </vt:lpstr>
      <vt:lpstr>الاعتلالات التي تصيب الجملة العصبية</vt:lpstr>
      <vt:lpstr>. الأنشطة العليا                           </vt:lpstr>
      <vt:lpstr>النشاط الكهربائي للقشرة </vt:lpstr>
      <vt:lpstr>Présentation PowerPoint</vt:lpstr>
      <vt:lpstr>Ex : la paraplégie</vt:lpstr>
      <vt:lpstr>Voies afférentes et efférentes</vt:lpstr>
      <vt:lpstr>Présentation PowerPoint</vt:lpstr>
      <vt:lpstr>Présentation PowerPoint</vt:lpstr>
      <vt:lpstr>Présentation PowerPoint</vt:lpstr>
      <vt:lpstr>PATHOLOGIE MOELLE</vt:lpstr>
      <vt:lpstr>Syndromes moteurs</vt:lpstr>
      <vt:lpstr>Syndromes sensitifs</vt:lpstr>
      <vt:lpstr>Syringomyélie</vt:lpstr>
      <vt:lpstr>Présentation PowerPoint</vt:lpstr>
      <vt:lpstr>Présentation PowerPoint</vt:lpstr>
      <vt:lpstr>Les Motoneurones </vt:lpstr>
      <vt:lpstr>Présentation PowerPoint</vt:lpstr>
      <vt:lpstr>Les types du motoneurones:</vt:lpstr>
      <vt:lpstr>Présentation PowerPoint</vt:lpstr>
      <vt:lpstr>Les Maladies du motoneurones:</vt:lpstr>
      <vt:lpstr>Mono-parésie controlatérale (la lésion corticale)</vt:lpstr>
      <vt:lpstr>Hémiparésie controlatérale ( la lésion dans la région de la capsule interne)</vt:lpstr>
      <vt:lpstr>Mono-parésie homolatérale (une lésion unilatérale de la moelle épinière)</vt:lpstr>
      <vt:lpstr>Hémiparésie homolatérale (une lésion unilatérale; cervicale haut de la moelle épinière)</vt:lpstr>
      <vt:lpstr>Para-parésie (la lésion se situe sous le niveau de la moelle cervicale)</vt:lpstr>
      <vt:lpstr>Tétra- parésie ou quadri-parésie (la lésion situe dans la moelle cervicale, ou dans le tronc cérébral) </vt:lpstr>
      <vt:lpstr>2.  Les motoneurones péripérique:  les lésions de MNP sont caractérisées par: -  une amyotrophie. - une hypotonie musculaire (flaccidité) - des fasciculation. - une parésie. - une diminution ou une abolition des réflexes ostéo-tendineux. - un réflexe cutané plantaire ou en flexion. </vt:lpstr>
      <vt:lpstr>Une paralysie liées à une atteinte des motoneurones (maladie de charcot)</vt:lpstr>
      <vt:lpstr>Une paralysie peut aussi être liées à une atteinte diffuse des axones des motoneurones</vt:lpstr>
      <vt:lpstr>L’atteinte des motoneurones périphérique peut être isolée à une racine spinale, ou à une seul nerf périphérique</vt:lpstr>
      <vt:lpstr>Maladie du motoneurone (Maladie de Charcot):</vt:lpstr>
      <vt:lpstr>أسبــاب المرض (maladie de Charcot ) : </vt:lpstr>
      <vt:lpstr>المعايير التشخيصية:</vt:lpstr>
      <vt:lpstr>1. Atrophie musculaire progressive (AMP):</vt:lpstr>
      <vt:lpstr>2.Paralysie bulbaire progressive (PBP):</vt:lpstr>
      <vt:lpstr>3.Sclérose latérale primitive )SLP( :</vt:lpstr>
      <vt:lpstr>4. Sclérose latérale amyotrophique )SLA):</vt:lpstr>
      <vt:lpstr>Présentation PowerPoint</vt:lpstr>
      <vt:lpstr>Le réflexe</vt:lpstr>
      <vt:lpstr>مختلف الاضطرابات التي يمكن أن تصادف المختص الأرطفوني في عمله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التوظيف العصبي</dc:title>
  <dc:creator>HP</dc:creator>
  <cp:lastModifiedBy>HP</cp:lastModifiedBy>
  <cp:revision>12</cp:revision>
  <dcterms:created xsi:type="dcterms:W3CDTF">2024-06-28T12:19:32Z</dcterms:created>
  <dcterms:modified xsi:type="dcterms:W3CDTF">2024-06-29T20:02:50Z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2006-02-08T00:00:00Z</vt:filetime>
  </property>
  <property fmtid="{D5CDD505-2E9C-101B-9397-08002B2CF9AE}" pid="3" name="Creator">
    <vt:lpwstr>Impress</vt:lpwstr>
  </property>
  <property fmtid="{D5CDD505-2E9C-101B-9397-08002B2CF9AE}" pid="4" name="LastSaved">
    <vt:filetime>2006-02-08T00:00:00Z</vt:filetime>
  </property>
</Properties>
</file>