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73" r:id="rId2"/>
    <p:sldId id="386" r:id="rId3"/>
    <p:sldId id="387" r:id="rId4"/>
    <p:sldId id="388" r:id="rId5"/>
    <p:sldId id="389" r:id="rId6"/>
    <p:sldId id="374" r:id="rId7"/>
    <p:sldId id="304" r:id="rId8"/>
    <p:sldId id="308" r:id="rId9"/>
    <p:sldId id="313" r:id="rId10"/>
    <p:sldId id="375" r:id="rId11"/>
    <p:sldId id="314" r:id="rId12"/>
    <p:sldId id="319" r:id="rId13"/>
    <p:sldId id="346" r:id="rId14"/>
    <p:sldId id="350" r:id="rId15"/>
    <p:sldId id="363" r:id="rId16"/>
    <p:sldId id="364" r:id="rId17"/>
    <p:sldId id="365" r:id="rId18"/>
    <p:sldId id="366" r:id="rId19"/>
    <p:sldId id="367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68" r:id="rId31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F0F9F-EAC4-4A78-805F-743D5D5487FF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1783A-852E-4857-BB3C-1D4FF1ECEF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34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06E770-CE56-4719-A376-E905FE4E3EEA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75564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4DBAAE-B031-4A50-B7D1-C0F216C3BE4C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16242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3412" y="660619"/>
            <a:ext cx="8626575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20036" y="4021297"/>
            <a:ext cx="5653326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9A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6109"/>
            <a:ext cx="9624060" cy="49244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4670" y="1763184"/>
            <a:ext cx="4722918" cy="184665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3184"/>
            <a:ext cx="4722918" cy="184665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4670" y="6884811"/>
            <a:ext cx="2495127" cy="27699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653579" y="6884811"/>
            <a:ext cx="3386243" cy="27699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3603" y="6884811"/>
            <a:ext cx="2495127" cy="276999"/>
          </a:xfrm>
        </p:spPr>
        <p:txBody>
          <a:bodyPr/>
          <a:lstStyle>
            <a:lvl1pPr>
              <a:defRPr/>
            </a:lvl1pPr>
          </a:lstStyle>
          <a:p>
            <a:fld id="{63A21CC0-796D-434C-B147-E8C51531630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6109"/>
            <a:ext cx="9624060" cy="49244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3184"/>
            <a:ext cx="4722918" cy="184665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35812" y="1763184"/>
            <a:ext cx="4722918" cy="184665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4670" y="6884811"/>
            <a:ext cx="2495127" cy="27699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653579" y="6884811"/>
            <a:ext cx="3386243" cy="27699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3603" y="6884811"/>
            <a:ext cx="2495127" cy="276999"/>
          </a:xfrm>
        </p:spPr>
        <p:txBody>
          <a:bodyPr/>
          <a:lstStyle>
            <a:lvl1pPr>
              <a:defRPr/>
            </a:lvl1pPr>
          </a:lstStyle>
          <a:p>
            <a:fld id="{3D8BC6B9-C510-4720-BE8D-C6FD87C2870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9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5756" y="7027545"/>
            <a:ext cx="342188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99248" y="7027545"/>
            <a:ext cx="245948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BC95A-2863-4489-94A8-225ED5182CC7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768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3963" y="3289813"/>
            <a:ext cx="8045473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2539" y="1790191"/>
            <a:ext cx="8345805" cy="3230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9A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>
          <a:xfrm>
            <a:off x="466461" y="0"/>
            <a:ext cx="9760479" cy="610488"/>
          </a:xfrm>
        </p:spPr>
        <p:txBody>
          <a:bodyPr/>
          <a:lstStyle/>
          <a:p>
            <a:pPr eaLnBrk="1" hangingPunct="1"/>
            <a:r>
              <a:rPr lang="fr-FR" altLang="fr-FR" sz="3967"/>
              <a:t>Le système nerveux végétatif (autonome)</a:t>
            </a:r>
          </a:p>
        </p:txBody>
      </p:sp>
      <p:sp>
        <p:nvSpPr>
          <p:cNvPr id="65539" name="Espace réservé du contenu 2"/>
          <p:cNvSpPr>
            <a:spLocks noGrp="1"/>
          </p:cNvSpPr>
          <p:nvPr>
            <p:ph idx="4294967295"/>
          </p:nvPr>
        </p:nvSpPr>
        <p:spPr>
          <a:xfrm>
            <a:off x="545175" y="1259417"/>
            <a:ext cx="9603052" cy="488024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altLang="fr-FR" sz="3967"/>
              <a:t>Indépendant de la volonté, régule l’homéostasie</a:t>
            </a:r>
          </a:p>
          <a:p>
            <a:pPr eaLnBrk="1" hangingPunct="1"/>
            <a:r>
              <a:rPr lang="fr-FR" altLang="fr-FR" sz="3967"/>
              <a:t>Contrôle l’activité des muscles lisses (bronches, intestins, vaisseaux…) et du muscle cardiaque</a:t>
            </a:r>
          </a:p>
          <a:p>
            <a:pPr eaLnBrk="1" hangingPunct="1"/>
            <a:r>
              <a:rPr lang="fr-FR" altLang="fr-FR" sz="3967"/>
              <a:t>Régulé par l’hypothalamus</a:t>
            </a:r>
          </a:p>
        </p:txBody>
      </p:sp>
    </p:spTree>
    <p:extLst>
      <p:ext uri="{BB962C8B-B14F-4D97-AF65-F5344CB8AC3E}">
        <p14:creationId xmlns:p14="http://schemas.microsoft.com/office/powerpoint/2010/main" val="26295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0589" y="715518"/>
            <a:ext cx="8517255" cy="6248400"/>
            <a:chOff x="1060589" y="715518"/>
            <a:chExt cx="8517255" cy="6248400"/>
          </a:xfrm>
        </p:grpSpPr>
        <p:sp>
          <p:nvSpPr>
            <p:cNvPr id="3" name="object 3"/>
            <p:cNvSpPr/>
            <p:nvPr/>
          </p:nvSpPr>
          <p:spPr>
            <a:xfrm>
              <a:off x="1174889" y="829818"/>
              <a:ext cx="8364855" cy="6096000"/>
            </a:xfrm>
            <a:custGeom>
              <a:avLst/>
              <a:gdLst/>
              <a:ahLst/>
              <a:cxnLst/>
              <a:rect l="l" t="t" r="r" b="b"/>
              <a:pathLst>
                <a:path w="8364855" h="6096000">
                  <a:moveTo>
                    <a:pt x="8364474" y="6096000"/>
                  </a:moveTo>
                  <a:lnTo>
                    <a:pt x="8364474" y="0"/>
                  </a:lnTo>
                  <a:lnTo>
                    <a:pt x="0" y="0"/>
                  </a:lnTo>
                  <a:lnTo>
                    <a:pt x="0" y="6096000"/>
                  </a:lnTo>
                  <a:lnTo>
                    <a:pt x="8364474" y="6096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174889" y="829818"/>
              <a:ext cx="8364855" cy="6096000"/>
            </a:xfrm>
            <a:custGeom>
              <a:avLst/>
              <a:gdLst/>
              <a:ahLst/>
              <a:cxnLst/>
              <a:rect l="l" t="t" r="r" b="b"/>
              <a:pathLst>
                <a:path w="8364855" h="6096000">
                  <a:moveTo>
                    <a:pt x="0" y="0"/>
                  </a:moveTo>
                  <a:lnTo>
                    <a:pt x="0" y="6096000"/>
                  </a:lnTo>
                  <a:lnTo>
                    <a:pt x="8364474" y="6096000"/>
                  </a:lnTo>
                  <a:lnTo>
                    <a:pt x="8364474" y="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8689" y="753618"/>
              <a:ext cx="8364474" cy="6096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98689" y="753618"/>
              <a:ext cx="8364855" cy="6096000"/>
            </a:xfrm>
            <a:custGeom>
              <a:avLst/>
              <a:gdLst/>
              <a:ahLst/>
              <a:cxnLst/>
              <a:rect l="l" t="t" r="r" b="b"/>
              <a:pathLst>
                <a:path w="8364855" h="6096000">
                  <a:moveTo>
                    <a:pt x="0" y="0"/>
                  </a:moveTo>
                  <a:lnTo>
                    <a:pt x="0" y="6096000"/>
                  </a:lnTo>
                  <a:lnTo>
                    <a:pt x="8364474" y="6096000"/>
                  </a:lnTo>
                  <a:lnTo>
                    <a:pt x="8364474" y="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476641" y="2101595"/>
              <a:ext cx="4516755" cy="4166235"/>
            </a:xfrm>
            <a:custGeom>
              <a:avLst/>
              <a:gdLst/>
              <a:ahLst/>
              <a:cxnLst/>
              <a:rect l="l" t="t" r="r" b="b"/>
              <a:pathLst>
                <a:path w="4516755" h="4166235">
                  <a:moveTo>
                    <a:pt x="4516374" y="0"/>
                  </a:moveTo>
                  <a:lnTo>
                    <a:pt x="0" y="0"/>
                  </a:lnTo>
                  <a:lnTo>
                    <a:pt x="0" y="4114812"/>
                  </a:lnTo>
                  <a:lnTo>
                    <a:pt x="0" y="4165854"/>
                  </a:lnTo>
                  <a:lnTo>
                    <a:pt x="4516374" y="4165854"/>
                  </a:lnTo>
                  <a:lnTo>
                    <a:pt x="4516374" y="4114812"/>
                  </a:lnTo>
                  <a:lnTo>
                    <a:pt x="4516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476641" y="2101595"/>
              <a:ext cx="4516755" cy="4166235"/>
            </a:xfrm>
            <a:custGeom>
              <a:avLst/>
              <a:gdLst/>
              <a:ahLst/>
              <a:cxnLst/>
              <a:rect l="l" t="t" r="r" b="b"/>
              <a:pathLst>
                <a:path w="4516755" h="4166235">
                  <a:moveTo>
                    <a:pt x="0" y="0"/>
                  </a:moveTo>
                  <a:lnTo>
                    <a:pt x="0" y="4165854"/>
                  </a:lnTo>
                  <a:lnTo>
                    <a:pt x="4516374" y="4165854"/>
                  </a:lnTo>
                  <a:lnTo>
                    <a:pt x="4516374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25587" y="2050542"/>
              <a:ext cx="4516755" cy="4166235"/>
            </a:xfrm>
            <a:custGeom>
              <a:avLst/>
              <a:gdLst/>
              <a:ahLst/>
              <a:cxnLst/>
              <a:rect l="l" t="t" r="r" b="b"/>
              <a:pathLst>
                <a:path w="4516755" h="4166235">
                  <a:moveTo>
                    <a:pt x="4516374" y="4165854"/>
                  </a:moveTo>
                  <a:lnTo>
                    <a:pt x="4516373" y="0"/>
                  </a:lnTo>
                  <a:lnTo>
                    <a:pt x="0" y="0"/>
                  </a:lnTo>
                  <a:lnTo>
                    <a:pt x="0" y="4165854"/>
                  </a:lnTo>
                  <a:lnTo>
                    <a:pt x="4516374" y="41658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25587" y="2050542"/>
              <a:ext cx="4516755" cy="4166235"/>
            </a:xfrm>
            <a:custGeom>
              <a:avLst/>
              <a:gdLst/>
              <a:ahLst/>
              <a:cxnLst/>
              <a:rect l="l" t="t" r="r" b="b"/>
              <a:pathLst>
                <a:path w="4516755" h="4166235">
                  <a:moveTo>
                    <a:pt x="0" y="0"/>
                  </a:moveTo>
                  <a:lnTo>
                    <a:pt x="0" y="4165854"/>
                  </a:lnTo>
                  <a:lnTo>
                    <a:pt x="4516374" y="4165854"/>
                  </a:lnTo>
                  <a:lnTo>
                    <a:pt x="4516373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847" y="2745485"/>
              <a:ext cx="4173473" cy="295579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362833" y="2915666"/>
            <a:ext cx="2465070" cy="23304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6733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Nerf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optique</a:t>
            </a:r>
            <a:endParaRPr sz="1800" dirty="0">
              <a:latin typeface="Arial"/>
              <a:cs typeface="Arial"/>
            </a:endParaRPr>
          </a:p>
          <a:p>
            <a:pPr marL="266065" indent="-2540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6670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Chiasme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optique</a:t>
            </a:r>
            <a:endParaRPr sz="1800" dirty="0">
              <a:latin typeface="Arial"/>
              <a:cs typeface="Arial"/>
            </a:endParaRPr>
          </a:p>
          <a:p>
            <a:pPr marL="266065" indent="-25400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26670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Tract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optique</a:t>
            </a:r>
            <a:endParaRPr sz="1800" dirty="0">
              <a:latin typeface="Arial"/>
              <a:cs typeface="Arial"/>
            </a:endParaRPr>
          </a:p>
          <a:p>
            <a:pPr marL="266065" indent="-2540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6670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genouillé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lat.</a:t>
            </a:r>
            <a:endParaRPr sz="18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6733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Radiations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optiques</a:t>
            </a:r>
            <a:endParaRPr sz="1800" dirty="0">
              <a:latin typeface="Arial"/>
              <a:cs typeface="Arial"/>
            </a:endParaRPr>
          </a:p>
          <a:p>
            <a:pPr marL="266065" indent="-2540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6670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Cortex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visuel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strié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12058" y="1204208"/>
            <a:ext cx="2577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C0FEF9"/>
                </a:solidFill>
              </a:rPr>
              <a:t>Voies</a:t>
            </a:r>
            <a:r>
              <a:rPr sz="2800" spc="-70" dirty="0">
                <a:solidFill>
                  <a:srgbClr val="C0FEF9"/>
                </a:solidFill>
              </a:rPr>
              <a:t> </a:t>
            </a:r>
            <a:r>
              <a:rPr sz="2800" dirty="0">
                <a:solidFill>
                  <a:srgbClr val="C0FEF9"/>
                </a:solidFill>
              </a:rPr>
              <a:t>visuelles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2598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1539" y="1600200"/>
            <a:ext cx="8653780" cy="5410200"/>
            <a:chOff x="1041539" y="1600200"/>
            <a:chExt cx="8653780" cy="5410200"/>
          </a:xfrm>
        </p:grpSpPr>
        <p:sp>
          <p:nvSpPr>
            <p:cNvPr id="3" name="object 3"/>
            <p:cNvSpPr/>
            <p:nvPr/>
          </p:nvSpPr>
          <p:spPr>
            <a:xfrm>
              <a:off x="1155839" y="1714500"/>
              <a:ext cx="8501380" cy="5257800"/>
            </a:xfrm>
            <a:custGeom>
              <a:avLst/>
              <a:gdLst/>
              <a:ahLst/>
              <a:cxnLst/>
              <a:rect l="l" t="t" r="r" b="b"/>
              <a:pathLst>
                <a:path w="8501380" h="5257800">
                  <a:moveTo>
                    <a:pt x="8500872" y="5257800"/>
                  </a:moveTo>
                  <a:lnTo>
                    <a:pt x="8500872" y="0"/>
                  </a:lnTo>
                  <a:lnTo>
                    <a:pt x="0" y="0"/>
                  </a:lnTo>
                  <a:lnTo>
                    <a:pt x="0" y="5257800"/>
                  </a:lnTo>
                  <a:lnTo>
                    <a:pt x="8500872" y="5257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155839" y="1714500"/>
              <a:ext cx="8501380" cy="5257800"/>
            </a:xfrm>
            <a:custGeom>
              <a:avLst/>
              <a:gdLst/>
              <a:ahLst/>
              <a:cxnLst/>
              <a:rect l="l" t="t" r="r" b="b"/>
              <a:pathLst>
                <a:path w="8501380" h="5257800">
                  <a:moveTo>
                    <a:pt x="0" y="0"/>
                  </a:moveTo>
                  <a:lnTo>
                    <a:pt x="0" y="5257800"/>
                  </a:lnTo>
                  <a:lnTo>
                    <a:pt x="8500872" y="5257800"/>
                  </a:lnTo>
                  <a:lnTo>
                    <a:pt x="8500872" y="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9639" y="1638300"/>
              <a:ext cx="8500872" cy="5257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9639" y="1638300"/>
              <a:ext cx="8501380" cy="5257800"/>
            </a:xfrm>
            <a:custGeom>
              <a:avLst/>
              <a:gdLst/>
              <a:ahLst/>
              <a:cxnLst/>
              <a:rect l="l" t="t" r="r" b="b"/>
              <a:pathLst>
                <a:path w="8501380" h="5257800">
                  <a:moveTo>
                    <a:pt x="0" y="0"/>
                  </a:moveTo>
                  <a:lnTo>
                    <a:pt x="0" y="5257800"/>
                  </a:lnTo>
                  <a:lnTo>
                    <a:pt x="8500872" y="5257800"/>
                  </a:lnTo>
                  <a:lnTo>
                    <a:pt x="8500872" y="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61979" y="963180"/>
            <a:ext cx="4341495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0"/>
              </a:lnSpc>
            </a:pPr>
            <a:r>
              <a:rPr sz="2600" b="1" i="1" spc="-5" dirty="0">
                <a:latin typeface="Arial"/>
                <a:cs typeface="Arial"/>
              </a:rPr>
              <a:t>Lésions</a:t>
            </a:r>
            <a:r>
              <a:rPr sz="2600" b="1" i="1" dirty="0">
                <a:latin typeface="Arial"/>
                <a:cs typeface="Arial"/>
              </a:rPr>
              <a:t> </a:t>
            </a:r>
            <a:r>
              <a:rPr sz="2600" b="1" i="1" spc="-5" dirty="0">
                <a:latin typeface="Arial"/>
                <a:cs typeface="Arial"/>
              </a:rPr>
              <a:t>des</a:t>
            </a:r>
            <a:r>
              <a:rPr sz="2600" b="1" i="1" spc="5" dirty="0">
                <a:latin typeface="Arial"/>
                <a:cs typeface="Arial"/>
              </a:rPr>
              <a:t> </a:t>
            </a:r>
            <a:r>
              <a:rPr sz="2600" b="1" i="1" spc="-5" dirty="0">
                <a:latin typeface="Arial"/>
                <a:cs typeface="Arial"/>
              </a:rPr>
              <a:t>voies</a:t>
            </a:r>
            <a:r>
              <a:rPr sz="2600" b="1" i="1" spc="15" dirty="0">
                <a:latin typeface="Arial"/>
                <a:cs typeface="Arial"/>
              </a:rPr>
              <a:t> </a:t>
            </a:r>
            <a:r>
              <a:rPr sz="2600" b="1" i="1" spc="-5" dirty="0">
                <a:latin typeface="Arial"/>
                <a:cs typeface="Arial"/>
              </a:rPr>
              <a:t>visuelles</a:t>
            </a:r>
            <a:endParaRPr sz="26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41539" y="691895"/>
            <a:ext cx="8653780" cy="825500"/>
            <a:chOff x="1041539" y="691895"/>
            <a:chExt cx="8653780" cy="825500"/>
          </a:xfrm>
        </p:grpSpPr>
        <p:sp>
          <p:nvSpPr>
            <p:cNvPr id="9" name="object 9"/>
            <p:cNvSpPr/>
            <p:nvPr/>
          </p:nvSpPr>
          <p:spPr>
            <a:xfrm>
              <a:off x="1155839" y="806195"/>
              <a:ext cx="8501380" cy="673100"/>
            </a:xfrm>
            <a:custGeom>
              <a:avLst/>
              <a:gdLst/>
              <a:ahLst/>
              <a:cxnLst/>
              <a:rect l="l" t="t" r="r" b="b"/>
              <a:pathLst>
                <a:path w="8501380" h="673100">
                  <a:moveTo>
                    <a:pt x="8500872" y="672846"/>
                  </a:moveTo>
                  <a:lnTo>
                    <a:pt x="8500872" y="0"/>
                  </a:lnTo>
                  <a:lnTo>
                    <a:pt x="0" y="0"/>
                  </a:lnTo>
                  <a:lnTo>
                    <a:pt x="0" y="672846"/>
                  </a:lnTo>
                  <a:lnTo>
                    <a:pt x="8500872" y="672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55839" y="806195"/>
              <a:ext cx="8501380" cy="673100"/>
            </a:xfrm>
            <a:custGeom>
              <a:avLst/>
              <a:gdLst/>
              <a:ahLst/>
              <a:cxnLst/>
              <a:rect l="l" t="t" r="r" b="b"/>
              <a:pathLst>
                <a:path w="8501380" h="673100">
                  <a:moveTo>
                    <a:pt x="0" y="0"/>
                  </a:moveTo>
                  <a:lnTo>
                    <a:pt x="0" y="672846"/>
                  </a:lnTo>
                  <a:lnTo>
                    <a:pt x="8500872" y="672846"/>
                  </a:lnTo>
                  <a:lnTo>
                    <a:pt x="8500872" y="0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639" y="729995"/>
              <a:ext cx="8500872" cy="6728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79639" y="729995"/>
              <a:ext cx="8501380" cy="673100"/>
            </a:xfrm>
            <a:custGeom>
              <a:avLst/>
              <a:gdLst/>
              <a:ahLst/>
              <a:cxnLst/>
              <a:rect l="l" t="t" r="r" b="b"/>
              <a:pathLst>
                <a:path w="8501380" h="673100">
                  <a:moveTo>
                    <a:pt x="0" y="0"/>
                  </a:moveTo>
                  <a:lnTo>
                    <a:pt x="0" y="672846"/>
                  </a:lnTo>
                  <a:lnTo>
                    <a:pt x="8500872" y="672846"/>
                  </a:lnTo>
                  <a:lnTo>
                    <a:pt x="8500872" y="0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41539" y="691895"/>
            <a:ext cx="8653780" cy="82550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285"/>
              </a:spcBef>
            </a:pPr>
            <a:r>
              <a:rPr sz="2600" spc="-5" dirty="0">
                <a:solidFill>
                  <a:srgbClr val="C1CEFF"/>
                </a:solidFill>
              </a:rPr>
              <a:t>Lésions </a:t>
            </a:r>
            <a:r>
              <a:rPr sz="2600" dirty="0">
                <a:solidFill>
                  <a:srgbClr val="C1CEFF"/>
                </a:solidFill>
              </a:rPr>
              <a:t>des</a:t>
            </a:r>
            <a:r>
              <a:rPr sz="2600" spc="-5" dirty="0">
                <a:solidFill>
                  <a:srgbClr val="C1CEFF"/>
                </a:solidFill>
              </a:rPr>
              <a:t> voies</a:t>
            </a:r>
            <a:r>
              <a:rPr sz="2600" spc="5" dirty="0">
                <a:solidFill>
                  <a:srgbClr val="C1CEFF"/>
                </a:solidFill>
              </a:rPr>
              <a:t> </a:t>
            </a:r>
            <a:r>
              <a:rPr sz="2600" spc="-5" dirty="0">
                <a:solidFill>
                  <a:srgbClr val="C1CEFF"/>
                </a:solidFill>
              </a:rPr>
              <a:t>visuelles</a:t>
            </a:r>
            <a:endParaRPr sz="2600" dirty="0"/>
          </a:p>
        </p:txBody>
      </p:sp>
      <p:grpSp>
        <p:nvGrpSpPr>
          <p:cNvPr id="14" name="object 14"/>
          <p:cNvGrpSpPr/>
          <p:nvPr/>
        </p:nvGrpSpPr>
        <p:grpSpPr>
          <a:xfrm>
            <a:off x="1219339" y="1841245"/>
            <a:ext cx="5013960" cy="4902200"/>
            <a:chOff x="1219339" y="1841245"/>
            <a:chExt cx="5013960" cy="4902200"/>
          </a:xfrm>
        </p:grpSpPr>
        <p:sp>
          <p:nvSpPr>
            <p:cNvPr id="15" name="object 15"/>
            <p:cNvSpPr/>
            <p:nvPr/>
          </p:nvSpPr>
          <p:spPr>
            <a:xfrm>
              <a:off x="1257185" y="1879091"/>
              <a:ext cx="4963160" cy="4852035"/>
            </a:xfrm>
            <a:custGeom>
              <a:avLst/>
              <a:gdLst/>
              <a:ahLst/>
              <a:cxnLst/>
              <a:rect l="l" t="t" r="r" b="b"/>
              <a:pathLst>
                <a:path w="4963160" h="4852034">
                  <a:moveTo>
                    <a:pt x="4962893" y="0"/>
                  </a:moveTo>
                  <a:lnTo>
                    <a:pt x="0" y="0"/>
                  </a:lnTo>
                  <a:lnTo>
                    <a:pt x="0" y="4826508"/>
                  </a:lnTo>
                  <a:lnTo>
                    <a:pt x="0" y="4851666"/>
                  </a:lnTo>
                  <a:lnTo>
                    <a:pt x="4962893" y="4851666"/>
                  </a:lnTo>
                  <a:lnTo>
                    <a:pt x="4962893" y="4826508"/>
                  </a:lnTo>
                  <a:lnTo>
                    <a:pt x="49628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7185" y="1879091"/>
              <a:ext cx="4963160" cy="4852035"/>
            </a:xfrm>
            <a:custGeom>
              <a:avLst/>
              <a:gdLst/>
              <a:ahLst/>
              <a:cxnLst/>
              <a:rect l="l" t="t" r="r" b="b"/>
              <a:pathLst>
                <a:path w="4963160" h="4852034">
                  <a:moveTo>
                    <a:pt x="0" y="0"/>
                  </a:moveTo>
                  <a:lnTo>
                    <a:pt x="0" y="4851654"/>
                  </a:lnTo>
                  <a:lnTo>
                    <a:pt x="4962906" y="4851654"/>
                  </a:lnTo>
                  <a:lnTo>
                    <a:pt x="4962906" y="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2039" y="1853945"/>
              <a:ext cx="4963160" cy="4852035"/>
            </a:xfrm>
            <a:custGeom>
              <a:avLst/>
              <a:gdLst/>
              <a:ahLst/>
              <a:cxnLst/>
              <a:rect l="l" t="t" r="r" b="b"/>
              <a:pathLst>
                <a:path w="4963160" h="4852034">
                  <a:moveTo>
                    <a:pt x="4962906" y="4851654"/>
                  </a:moveTo>
                  <a:lnTo>
                    <a:pt x="4962905" y="0"/>
                  </a:lnTo>
                  <a:lnTo>
                    <a:pt x="0" y="0"/>
                  </a:lnTo>
                  <a:lnTo>
                    <a:pt x="0" y="4851654"/>
                  </a:lnTo>
                  <a:lnTo>
                    <a:pt x="4962906" y="48516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2039" y="1853945"/>
              <a:ext cx="4962525" cy="4852035"/>
            </a:xfrm>
            <a:custGeom>
              <a:avLst/>
              <a:gdLst/>
              <a:ahLst/>
              <a:cxnLst/>
              <a:rect l="l" t="t" r="r" b="b"/>
              <a:pathLst>
                <a:path w="4962525" h="4852034">
                  <a:moveTo>
                    <a:pt x="0" y="0"/>
                  </a:moveTo>
                  <a:lnTo>
                    <a:pt x="0" y="4851654"/>
                  </a:lnTo>
                  <a:lnTo>
                    <a:pt x="4962144" y="4851654"/>
                  </a:lnTo>
                  <a:lnTo>
                    <a:pt x="4962144" y="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1787" y="2333624"/>
              <a:ext cx="2534411" cy="38058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5939" y="2711957"/>
              <a:ext cx="99821" cy="11963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5939" y="3488435"/>
              <a:ext cx="80771" cy="11963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8893" y="4294631"/>
              <a:ext cx="92201" cy="12344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29976" y="2489453"/>
              <a:ext cx="255270" cy="491490"/>
            </a:xfrm>
            <a:custGeom>
              <a:avLst/>
              <a:gdLst/>
              <a:ahLst/>
              <a:cxnLst/>
              <a:rect l="l" t="t" r="r" b="b"/>
              <a:pathLst>
                <a:path w="255270" h="491489">
                  <a:moveTo>
                    <a:pt x="255270" y="244602"/>
                  </a:moveTo>
                  <a:lnTo>
                    <a:pt x="253746" y="232410"/>
                  </a:lnTo>
                  <a:lnTo>
                    <a:pt x="253746" y="220980"/>
                  </a:lnTo>
                  <a:lnTo>
                    <a:pt x="251460" y="206502"/>
                  </a:lnTo>
                  <a:lnTo>
                    <a:pt x="247650" y="195072"/>
                  </a:lnTo>
                  <a:lnTo>
                    <a:pt x="244602" y="182880"/>
                  </a:lnTo>
                  <a:lnTo>
                    <a:pt x="240792" y="170688"/>
                  </a:lnTo>
                  <a:lnTo>
                    <a:pt x="235458" y="159258"/>
                  </a:lnTo>
                  <a:lnTo>
                    <a:pt x="230124" y="149352"/>
                  </a:lnTo>
                  <a:lnTo>
                    <a:pt x="224790" y="137160"/>
                  </a:lnTo>
                  <a:lnTo>
                    <a:pt x="217932" y="127254"/>
                  </a:lnTo>
                  <a:lnTo>
                    <a:pt x="210312" y="117348"/>
                  </a:lnTo>
                  <a:lnTo>
                    <a:pt x="203454" y="107442"/>
                  </a:lnTo>
                  <a:lnTo>
                    <a:pt x="194310" y="97536"/>
                  </a:lnTo>
                  <a:lnTo>
                    <a:pt x="187452" y="87630"/>
                  </a:lnTo>
                  <a:lnTo>
                    <a:pt x="169926" y="71628"/>
                  </a:lnTo>
                  <a:lnTo>
                    <a:pt x="158496" y="63246"/>
                  </a:lnTo>
                  <a:lnTo>
                    <a:pt x="150114" y="55626"/>
                  </a:lnTo>
                  <a:lnTo>
                    <a:pt x="139446" y="48006"/>
                  </a:lnTo>
                  <a:lnTo>
                    <a:pt x="130302" y="41910"/>
                  </a:lnTo>
                  <a:lnTo>
                    <a:pt x="87630" y="17526"/>
                  </a:lnTo>
                  <a:lnTo>
                    <a:pt x="66294" y="9906"/>
                  </a:lnTo>
                  <a:lnTo>
                    <a:pt x="55626" y="7620"/>
                  </a:lnTo>
                  <a:lnTo>
                    <a:pt x="42672" y="3810"/>
                  </a:lnTo>
                  <a:lnTo>
                    <a:pt x="32004" y="1524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17526"/>
                  </a:lnTo>
                  <a:lnTo>
                    <a:pt x="19812" y="17526"/>
                  </a:lnTo>
                  <a:lnTo>
                    <a:pt x="41148" y="22098"/>
                  </a:lnTo>
                  <a:lnTo>
                    <a:pt x="50292" y="23622"/>
                  </a:lnTo>
                  <a:lnTo>
                    <a:pt x="60960" y="27432"/>
                  </a:lnTo>
                  <a:lnTo>
                    <a:pt x="71628" y="32004"/>
                  </a:lnTo>
                  <a:lnTo>
                    <a:pt x="82296" y="35814"/>
                  </a:lnTo>
                  <a:lnTo>
                    <a:pt x="91440" y="39624"/>
                  </a:lnTo>
                  <a:lnTo>
                    <a:pt x="112776" y="51816"/>
                  </a:lnTo>
                  <a:lnTo>
                    <a:pt x="121158" y="57912"/>
                  </a:lnTo>
                  <a:lnTo>
                    <a:pt x="131826" y="63246"/>
                  </a:lnTo>
                  <a:lnTo>
                    <a:pt x="140970" y="69342"/>
                  </a:lnTo>
                  <a:lnTo>
                    <a:pt x="167640" y="93726"/>
                  </a:lnTo>
                  <a:lnTo>
                    <a:pt x="175260" y="101346"/>
                  </a:lnTo>
                  <a:lnTo>
                    <a:pt x="183642" y="108966"/>
                  </a:lnTo>
                  <a:lnTo>
                    <a:pt x="198120" y="129540"/>
                  </a:lnTo>
                  <a:lnTo>
                    <a:pt x="204978" y="137160"/>
                  </a:lnTo>
                  <a:lnTo>
                    <a:pt x="215646" y="156972"/>
                  </a:lnTo>
                  <a:lnTo>
                    <a:pt x="220980" y="169164"/>
                  </a:lnTo>
                  <a:lnTo>
                    <a:pt x="226314" y="179070"/>
                  </a:lnTo>
                  <a:lnTo>
                    <a:pt x="230124" y="188976"/>
                  </a:lnTo>
                  <a:lnTo>
                    <a:pt x="231648" y="201168"/>
                  </a:lnTo>
                  <a:lnTo>
                    <a:pt x="235458" y="211074"/>
                  </a:lnTo>
                  <a:lnTo>
                    <a:pt x="236982" y="222504"/>
                  </a:lnTo>
                  <a:lnTo>
                    <a:pt x="239268" y="234696"/>
                  </a:lnTo>
                  <a:lnTo>
                    <a:pt x="239268" y="244602"/>
                  </a:lnTo>
                  <a:lnTo>
                    <a:pt x="239268" y="256794"/>
                  </a:lnTo>
                  <a:lnTo>
                    <a:pt x="236982" y="268224"/>
                  </a:lnTo>
                  <a:lnTo>
                    <a:pt x="235458" y="280416"/>
                  </a:lnTo>
                  <a:lnTo>
                    <a:pt x="231648" y="290322"/>
                  </a:lnTo>
                  <a:lnTo>
                    <a:pt x="230124" y="302514"/>
                  </a:lnTo>
                  <a:lnTo>
                    <a:pt x="226314" y="312420"/>
                  </a:lnTo>
                  <a:lnTo>
                    <a:pt x="220980" y="322326"/>
                  </a:lnTo>
                  <a:lnTo>
                    <a:pt x="215646" y="334518"/>
                  </a:lnTo>
                  <a:lnTo>
                    <a:pt x="204978" y="354330"/>
                  </a:lnTo>
                  <a:lnTo>
                    <a:pt x="198120" y="361950"/>
                  </a:lnTo>
                  <a:lnTo>
                    <a:pt x="191262" y="371856"/>
                  </a:lnTo>
                  <a:lnTo>
                    <a:pt x="183642" y="381762"/>
                  </a:lnTo>
                  <a:lnTo>
                    <a:pt x="167640" y="397764"/>
                  </a:lnTo>
                  <a:lnTo>
                    <a:pt x="140970" y="422148"/>
                  </a:lnTo>
                  <a:lnTo>
                    <a:pt x="121158" y="433578"/>
                  </a:lnTo>
                  <a:lnTo>
                    <a:pt x="112776" y="439674"/>
                  </a:lnTo>
                  <a:lnTo>
                    <a:pt x="91440" y="451866"/>
                  </a:lnTo>
                  <a:lnTo>
                    <a:pt x="82296" y="455676"/>
                  </a:lnTo>
                  <a:lnTo>
                    <a:pt x="60960" y="463296"/>
                  </a:lnTo>
                  <a:lnTo>
                    <a:pt x="50292" y="467868"/>
                  </a:lnTo>
                  <a:lnTo>
                    <a:pt x="41148" y="469392"/>
                  </a:lnTo>
                  <a:lnTo>
                    <a:pt x="30480" y="471678"/>
                  </a:lnTo>
                  <a:lnTo>
                    <a:pt x="19812" y="473202"/>
                  </a:lnTo>
                  <a:lnTo>
                    <a:pt x="0" y="473202"/>
                  </a:lnTo>
                  <a:lnTo>
                    <a:pt x="0" y="491490"/>
                  </a:lnTo>
                  <a:lnTo>
                    <a:pt x="21336" y="491490"/>
                  </a:lnTo>
                  <a:lnTo>
                    <a:pt x="32004" y="489204"/>
                  </a:lnTo>
                  <a:lnTo>
                    <a:pt x="42672" y="487680"/>
                  </a:lnTo>
                  <a:lnTo>
                    <a:pt x="55626" y="483870"/>
                  </a:lnTo>
                  <a:lnTo>
                    <a:pt x="66294" y="481584"/>
                  </a:lnTo>
                  <a:lnTo>
                    <a:pt x="76962" y="477774"/>
                  </a:lnTo>
                  <a:lnTo>
                    <a:pt x="130302" y="449580"/>
                  </a:lnTo>
                  <a:lnTo>
                    <a:pt x="158496" y="427482"/>
                  </a:lnTo>
                  <a:lnTo>
                    <a:pt x="169926" y="419862"/>
                  </a:lnTo>
                  <a:lnTo>
                    <a:pt x="187452" y="403860"/>
                  </a:lnTo>
                  <a:lnTo>
                    <a:pt x="194310" y="393954"/>
                  </a:lnTo>
                  <a:lnTo>
                    <a:pt x="203454" y="384048"/>
                  </a:lnTo>
                  <a:lnTo>
                    <a:pt x="210312" y="374142"/>
                  </a:lnTo>
                  <a:lnTo>
                    <a:pt x="217932" y="364236"/>
                  </a:lnTo>
                  <a:lnTo>
                    <a:pt x="224790" y="354330"/>
                  </a:lnTo>
                  <a:lnTo>
                    <a:pt x="235458" y="329946"/>
                  </a:lnTo>
                  <a:lnTo>
                    <a:pt x="240792" y="320040"/>
                  </a:lnTo>
                  <a:lnTo>
                    <a:pt x="244602" y="308610"/>
                  </a:lnTo>
                  <a:lnTo>
                    <a:pt x="247650" y="296418"/>
                  </a:lnTo>
                  <a:lnTo>
                    <a:pt x="251460" y="284226"/>
                  </a:lnTo>
                  <a:lnTo>
                    <a:pt x="253746" y="270510"/>
                  </a:lnTo>
                  <a:lnTo>
                    <a:pt x="253746" y="258318"/>
                  </a:lnTo>
                  <a:lnTo>
                    <a:pt x="255270" y="244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8807" y="2489453"/>
              <a:ext cx="201167" cy="49148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111381" y="2506979"/>
              <a:ext cx="440690" cy="474345"/>
            </a:xfrm>
            <a:custGeom>
              <a:avLst/>
              <a:gdLst/>
              <a:ahLst/>
              <a:cxnLst/>
              <a:rect l="l" t="t" r="r" b="b"/>
              <a:pathLst>
                <a:path w="440689" h="474344">
                  <a:moveTo>
                    <a:pt x="440436" y="249174"/>
                  </a:moveTo>
                  <a:lnTo>
                    <a:pt x="440436" y="224789"/>
                  </a:lnTo>
                  <a:lnTo>
                    <a:pt x="438912" y="211074"/>
                  </a:lnTo>
                  <a:lnTo>
                    <a:pt x="438912" y="201168"/>
                  </a:lnTo>
                  <a:lnTo>
                    <a:pt x="437388" y="188975"/>
                  </a:lnTo>
                  <a:lnTo>
                    <a:pt x="433577" y="177545"/>
                  </a:lnTo>
                  <a:lnTo>
                    <a:pt x="432053" y="165353"/>
                  </a:lnTo>
                  <a:lnTo>
                    <a:pt x="428243" y="155447"/>
                  </a:lnTo>
                  <a:lnTo>
                    <a:pt x="421386" y="133350"/>
                  </a:lnTo>
                  <a:lnTo>
                    <a:pt x="417575" y="123443"/>
                  </a:lnTo>
                  <a:lnTo>
                    <a:pt x="401574" y="93725"/>
                  </a:lnTo>
                  <a:lnTo>
                    <a:pt x="396239" y="86106"/>
                  </a:lnTo>
                  <a:lnTo>
                    <a:pt x="388620" y="77724"/>
                  </a:lnTo>
                  <a:lnTo>
                    <a:pt x="383286" y="67818"/>
                  </a:lnTo>
                  <a:lnTo>
                    <a:pt x="376427" y="60197"/>
                  </a:lnTo>
                  <a:lnTo>
                    <a:pt x="369570" y="54101"/>
                  </a:lnTo>
                  <a:lnTo>
                    <a:pt x="361950" y="45719"/>
                  </a:lnTo>
                  <a:lnTo>
                    <a:pt x="355091" y="40386"/>
                  </a:lnTo>
                  <a:lnTo>
                    <a:pt x="345948" y="34289"/>
                  </a:lnTo>
                  <a:lnTo>
                    <a:pt x="339089" y="28193"/>
                  </a:lnTo>
                  <a:lnTo>
                    <a:pt x="329946" y="22097"/>
                  </a:lnTo>
                  <a:lnTo>
                    <a:pt x="321563" y="18287"/>
                  </a:lnTo>
                  <a:lnTo>
                    <a:pt x="312420" y="14477"/>
                  </a:lnTo>
                  <a:lnTo>
                    <a:pt x="303275" y="9906"/>
                  </a:lnTo>
                  <a:lnTo>
                    <a:pt x="294131" y="6095"/>
                  </a:lnTo>
                  <a:lnTo>
                    <a:pt x="285750" y="4571"/>
                  </a:lnTo>
                  <a:lnTo>
                    <a:pt x="276605" y="2286"/>
                  </a:lnTo>
                  <a:lnTo>
                    <a:pt x="265938" y="0"/>
                  </a:lnTo>
                  <a:lnTo>
                    <a:pt x="246125" y="0"/>
                  </a:lnTo>
                  <a:lnTo>
                    <a:pt x="226313" y="0"/>
                  </a:lnTo>
                  <a:lnTo>
                    <a:pt x="204977" y="4571"/>
                  </a:lnTo>
                  <a:lnTo>
                    <a:pt x="194310" y="6095"/>
                  </a:lnTo>
                  <a:lnTo>
                    <a:pt x="183641" y="9906"/>
                  </a:lnTo>
                  <a:lnTo>
                    <a:pt x="172974" y="14477"/>
                  </a:lnTo>
                  <a:lnTo>
                    <a:pt x="151637" y="22097"/>
                  </a:lnTo>
                  <a:lnTo>
                    <a:pt x="142493" y="28193"/>
                  </a:lnTo>
                  <a:lnTo>
                    <a:pt x="121158" y="40386"/>
                  </a:lnTo>
                  <a:lnTo>
                    <a:pt x="112775" y="45719"/>
                  </a:lnTo>
                  <a:lnTo>
                    <a:pt x="102108" y="54101"/>
                  </a:lnTo>
                  <a:lnTo>
                    <a:pt x="92963" y="60197"/>
                  </a:lnTo>
                  <a:lnTo>
                    <a:pt x="83820" y="67818"/>
                  </a:lnTo>
                  <a:lnTo>
                    <a:pt x="75437" y="77724"/>
                  </a:lnTo>
                  <a:lnTo>
                    <a:pt x="66293" y="86106"/>
                  </a:lnTo>
                  <a:lnTo>
                    <a:pt x="57150" y="93725"/>
                  </a:lnTo>
                  <a:lnTo>
                    <a:pt x="50291" y="103631"/>
                  </a:lnTo>
                  <a:lnTo>
                    <a:pt x="42672" y="113537"/>
                  </a:lnTo>
                  <a:lnTo>
                    <a:pt x="35813" y="123443"/>
                  </a:lnTo>
                  <a:lnTo>
                    <a:pt x="30479" y="133350"/>
                  </a:lnTo>
                  <a:lnTo>
                    <a:pt x="23622" y="143256"/>
                  </a:lnTo>
                  <a:lnTo>
                    <a:pt x="19812" y="155447"/>
                  </a:lnTo>
                  <a:lnTo>
                    <a:pt x="14477" y="165353"/>
                  </a:lnTo>
                  <a:lnTo>
                    <a:pt x="10667" y="177545"/>
                  </a:lnTo>
                  <a:lnTo>
                    <a:pt x="7620" y="188975"/>
                  </a:lnTo>
                  <a:lnTo>
                    <a:pt x="3810" y="201168"/>
                  </a:lnTo>
                  <a:lnTo>
                    <a:pt x="2286" y="211074"/>
                  </a:lnTo>
                  <a:lnTo>
                    <a:pt x="2286" y="224789"/>
                  </a:lnTo>
                  <a:lnTo>
                    <a:pt x="0" y="236981"/>
                  </a:lnTo>
                  <a:lnTo>
                    <a:pt x="2286" y="249174"/>
                  </a:lnTo>
                  <a:lnTo>
                    <a:pt x="2286" y="261365"/>
                  </a:lnTo>
                  <a:lnTo>
                    <a:pt x="3810" y="272795"/>
                  </a:lnTo>
                  <a:lnTo>
                    <a:pt x="14477" y="307086"/>
                  </a:lnTo>
                  <a:lnTo>
                    <a:pt x="19812" y="318515"/>
                  </a:lnTo>
                  <a:lnTo>
                    <a:pt x="23622" y="328421"/>
                  </a:lnTo>
                  <a:lnTo>
                    <a:pt x="30479" y="338327"/>
                  </a:lnTo>
                  <a:lnTo>
                    <a:pt x="35813" y="348233"/>
                  </a:lnTo>
                  <a:lnTo>
                    <a:pt x="42672" y="358901"/>
                  </a:lnTo>
                  <a:lnTo>
                    <a:pt x="50291" y="368807"/>
                  </a:lnTo>
                  <a:lnTo>
                    <a:pt x="57150" y="378713"/>
                  </a:lnTo>
                  <a:lnTo>
                    <a:pt x="66293" y="386333"/>
                  </a:lnTo>
                  <a:lnTo>
                    <a:pt x="75437" y="396239"/>
                  </a:lnTo>
                  <a:lnTo>
                    <a:pt x="83820" y="404621"/>
                  </a:lnTo>
                  <a:lnTo>
                    <a:pt x="102108" y="419862"/>
                  </a:lnTo>
                  <a:lnTo>
                    <a:pt x="112775" y="425957"/>
                  </a:lnTo>
                  <a:lnTo>
                    <a:pt x="121158" y="434339"/>
                  </a:lnTo>
                  <a:lnTo>
                    <a:pt x="162305" y="455675"/>
                  </a:lnTo>
                  <a:lnTo>
                    <a:pt x="194310" y="466344"/>
                  </a:lnTo>
                  <a:lnTo>
                    <a:pt x="204977" y="470153"/>
                  </a:lnTo>
                  <a:lnTo>
                    <a:pt x="215646" y="471677"/>
                  </a:lnTo>
                  <a:lnTo>
                    <a:pt x="226313" y="471677"/>
                  </a:lnTo>
                  <a:lnTo>
                    <a:pt x="235458" y="473963"/>
                  </a:lnTo>
                  <a:lnTo>
                    <a:pt x="256793" y="473963"/>
                  </a:lnTo>
                  <a:lnTo>
                    <a:pt x="265938" y="471677"/>
                  </a:lnTo>
                  <a:lnTo>
                    <a:pt x="276605" y="471677"/>
                  </a:lnTo>
                  <a:lnTo>
                    <a:pt x="285750" y="470153"/>
                  </a:lnTo>
                  <a:lnTo>
                    <a:pt x="294131" y="466344"/>
                  </a:lnTo>
                  <a:lnTo>
                    <a:pt x="303275" y="464057"/>
                  </a:lnTo>
                  <a:lnTo>
                    <a:pt x="312420" y="460247"/>
                  </a:lnTo>
                  <a:lnTo>
                    <a:pt x="321563" y="455675"/>
                  </a:lnTo>
                  <a:lnTo>
                    <a:pt x="329946" y="450342"/>
                  </a:lnTo>
                  <a:lnTo>
                    <a:pt x="339089" y="445769"/>
                  </a:lnTo>
                  <a:lnTo>
                    <a:pt x="345948" y="440436"/>
                  </a:lnTo>
                  <a:lnTo>
                    <a:pt x="355091" y="434339"/>
                  </a:lnTo>
                  <a:lnTo>
                    <a:pt x="361950" y="425957"/>
                  </a:lnTo>
                  <a:lnTo>
                    <a:pt x="369570" y="419862"/>
                  </a:lnTo>
                  <a:lnTo>
                    <a:pt x="383286" y="404621"/>
                  </a:lnTo>
                  <a:lnTo>
                    <a:pt x="388620" y="396239"/>
                  </a:lnTo>
                  <a:lnTo>
                    <a:pt x="396239" y="386333"/>
                  </a:lnTo>
                  <a:lnTo>
                    <a:pt x="417575" y="348233"/>
                  </a:lnTo>
                  <a:lnTo>
                    <a:pt x="424434" y="328421"/>
                  </a:lnTo>
                  <a:lnTo>
                    <a:pt x="428243" y="318515"/>
                  </a:lnTo>
                  <a:lnTo>
                    <a:pt x="432053" y="307086"/>
                  </a:lnTo>
                  <a:lnTo>
                    <a:pt x="433577" y="294894"/>
                  </a:lnTo>
                  <a:lnTo>
                    <a:pt x="437388" y="284988"/>
                  </a:lnTo>
                  <a:lnTo>
                    <a:pt x="438912" y="272795"/>
                  </a:lnTo>
                  <a:lnTo>
                    <a:pt x="438912" y="261365"/>
                  </a:lnTo>
                  <a:lnTo>
                    <a:pt x="440436" y="2491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4523" y="2497073"/>
              <a:ext cx="454913" cy="4914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35309" y="3245357"/>
              <a:ext cx="255270" cy="494030"/>
            </a:xfrm>
            <a:custGeom>
              <a:avLst/>
              <a:gdLst/>
              <a:ahLst/>
              <a:cxnLst/>
              <a:rect l="l" t="t" r="r" b="b"/>
              <a:pathLst>
                <a:path w="255270" h="494029">
                  <a:moveTo>
                    <a:pt x="255270" y="246888"/>
                  </a:moveTo>
                  <a:lnTo>
                    <a:pt x="253746" y="235458"/>
                  </a:lnTo>
                  <a:lnTo>
                    <a:pt x="253746" y="220980"/>
                  </a:lnTo>
                  <a:lnTo>
                    <a:pt x="251460" y="209550"/>
                  </a:lnTo>
                  <a:lnTo>
                    <a:pt x="230124" y="149352"/>
                  </a:lnTo>
                  <a:lnTo>
                    <a:pt x="210312" y="118110"/>
                  </a:lnTo>
                  <a:lnTo>
                    <a:pt x="203454" y="107442"/>
                  </a:lnTo>
                  <a:lnTo>
                    <a:pt x="194310" y="99822"/>
                  </a:lnTo>
                  <a:lnTo>
                    <a:pt x="187452" y="89916"/>
                  </a:lnTo>
                  <a:lnTo>
                    <a:pt x="178308" y="81534"/>
                  </a:lnTo>
                  <a:lnTo>
                    <a:pt x="169926" y="71628"/>
                  </a:lnTo>
                  <a:lnTo>
                    <a:pt x="158496" y="64008"/>
                  </a:lnTo>
                  <a:lnTo>
                    <a:pt x="150114" y="56388"/>
                  </a:lnTo>
                  <a:lnTo>
                    <a:pt x="139446" y="50292"/>
                  </a:lnTo>
                  <a:lnTo>
                    <a:pt x="130302" y="41910"/>
                  </a:lnTo>
                  <a:lnTo>
                    <a:pt x="119634" y="35814"/>
                  </a:lnTo>
                  <a:lnTo>
                    <a:pt x="108966" y="30480"/>
                  </a:lnTo>
                  <a:lnTo>
                    <a:pt x="98298" y="24384"/>
                  </a:lnTo>
                  <a:lnTo>
                    <a:pt x="87630" y="20574"/>
                  </a:lnTo>
                  <a:lnTo>
                    <a:pt x="76962" y="16002"/>
                  </a:lnTo>
                  <a:lnTo>
                    <a:pt x="55626" y="8382"/>
                  </a:lnTo>
                  <a:lnTo>
                    <a:pt x="42672" y="6096"/>
                  </a:lnTo>
                  <a:lnTo>
                    <a:pt x="32004" y="4572"/>
                  </a:lnTo>
                  <a:lnTo>
                    <a:pt x="21336" y="2286"/>
                  </a:lnTo>
                  <a:lnTo>
                    <a:pt x="10668" y="2286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10668" y="18288"/>
                  </a:lnTo>
                  <a:lnTo>
                    <a:pt x="19812" y="20574"/>
                  </a:lnTo>
                  <a:lnTo>
                    <a:pt x="30480" y="22098"/>
                  </a:lnTo>
                  <a:lnTo>
                    <a:pt x="41148" y="24384"/>
                  </a:lnTo>
                  <a:lnTo>
                    <a:pt x="50292" y="25908"/>
                  </a:lnTo>
                  <a:lnTo>
                    <a:pt x="60960" y="30480"/>
                  </a:lnTo>
                  <a:lnTo>
                    <a:pt x="71628" y="32004"/>
                  </a:lnTo>
                  <a:lnTo>
                    <a:pt x="82296" y="35814"/>
                  </a:lnTo>
                  <a:lnTo>
                    <a:pt x="91440" y="41910"/>
                  </a:lnTo>
                  <a:lnTo>
                    <a:pt x="102108" y="45720"/>
                  </a:lnTo>
                  <a:lnTo>
                    <a:pt x="112776" y="51816"/>
                  </a:lnTo>
                  <a:lnTo>
                    <a:pt x="121158" y="57912"/>
                  </a:lnTo>
                  <a:lnTo>
                    <a:pt x="131826" y="64008"/>
                  </a:lnTo>
                  <a:lnTo>
                    <a:pt x="140970" y="71628"/>
                  </a:lnTo>
                  <a:lnTo>
                    <a:pt x="150114" y="77724"/>
                  </a:lnTo>
                  <a:lnTo>
                    <a:pt x="158496" y="86106"/>
                  </a:lnTo>
                  <a:lnTo>
                    <a:pt x="167640" y="93726"/>
                  </a:lnTo>
                  <a:lnTo>
                    <a:pt x="175260" y="103632"/>
                  </a:lnTo>
                  <a:lnTo>
                    <a:pt x="191262" y="119634"/>
                  </a:lnTo>
                  <a:lnTo>
                    <a:pt x="204978" y="139446"/>
                  </a:lnTo>
                  <a:lnTo>
                    <a:pt x="226314" y="179070"/>
                  </a:lnTo>
                  <a:lnTo>
                    <a:pt x="230124" y="191262"/>
                  </a:lnTo>
                  <a:lnTo>
                    <a:pt x="231648" y="201168"/>
                  </a:lnTo>
                  <a:lnTo>
                    <a:pt x="235458" y="213360"/>
                  </a:lnTo>
                  <a:lnTo>
                    <a:pt x="236982" y="223266"/>
                  </a:lnTo>
                  <a:lnTo>
                    <a:pt x="239268" y="235458"/>
                  </a:lnTo>
                  <a:lnTo>
                    <a:pt x="239268" y="246888"/>
                  </a:lnTo>
                  <a:lnTo>
                    <a:pt x="239268" y="259080"/>
                  </a:lnTo>
                  <a:lnTo>
                    <a:pt x="236982" y="268986"/>
                  </a:lnTo>
                  <a:lnTo>
                    <a:pt x="235458" y="281178"/>
                  </a:lnTo>
                  <a:lnTo>
                    <a:pt x="231648" y="292608"/>
                  </a:lnTo>
                  <a:lnTo>
                    <a:pt x="230124" y="302514"/>
                  </a:lnTo>
                  <a:lnTo>
                    <a:pt x="226314" y="314706"/>
                  </a:lnTo>
                  <a:lnTo>
                    <a:pt x="204978" y="354330"/>
                  </a:lnTo>
                  <a:lnTo>
                    <a:pt x="191262" y="374142"/>
                  </a:lnTo>
                  <a:lnTo>
                    <a:pt x="183642" y="382524"/>
                  </a:lnTo>
                  <a:lnTo>
                    <a:pt x="175260" y="392430"/>
                  </a:lnTo>
                  <a:lnTo>
                    <a:pt x="167640" y="400050"/>
                  </a:lnTo>
                  <a:lnTo>
                    <a:pt x="150114" y="416052"/>
                  </a:lnTo>
                  <a:lnTo>
                    <a:pt x="140970" y="422148"/>
                  </a:lnTo>
                  <a:lnTo>
                    <a:pt x="131826" y="430530"/>
                  </a:lnTo>
                  <a:lnTo>
                    <a:pt x="121158" y="435864"/>
                  </a:lnTo>
                  <a:lnTo>
                    <a:pt x="112776" y="441960"/>
                  </a:lnTo>
                  <a:lnTo>
                    <a:pt x="102108" y="448056"/>
                  </a:lnTo>
                  <a:lnTo>
                    <a:pt x="91440" y="451866"/>
                  </a:lnTo>
                  <a:lnTo>
                    <a:pt x="82296" y="457962"/>
                  </a:lnTo>
                  <a:lnTo>
                    <a:pt x="71628" y="461772"/>
                  </a:lnTo>
                  <a:lnTo>
                    <a:pt x="60960" y="466344"/>
                  </a:lnTo>
                  <a:lnTo>
                    <a:pt x="50292" y="467868"/>
                  </a:lnTo>
                  <a:lnTo>
                    <a:pt x="41148" y="470154"/>
                  </a:lnTo>
                  <a:lnTo>
                    <a:pt x="30480" y="471678"/>
                  </a:lnTo>
                  <a:lnTo>
                    <a:pt x="19812" y="473964"/>
                  </a:lnTo>
                  <a:lnTo>
                    <a:pt x="10668" y="476250"/>
                  </a:lnTo>
                  <a:lnTo>
                    <a:pt x="0" y="476250"/>
                  </a:lnTo>
                  <a:lnTo>
                    <a:pt x="0" y="493776"/>
                  </a:lnTo>
                  <a:lnTo>
                    <a:pt x="10668" y="493776"/>
                  </a:lnTo>
                  <a:lnTo>
                    <a:pt x="21336" y="492252"/>
                  </a:lnTo>
                  <a:lnTo>
                    <a:pt x="42672" y="487680"/>
                  </a:lnTo>
                  <a:lnTo>
                    <a:pt x="55626" y="486156"/>
                  </a:lnTo>
                  <a:lnTo>
                    <a:pt x="66294" y="482346"/>
                  </a:lnTo>
                  <a:lnTo>
                    <a:pt x="76962" y="477774"/>
                  </a:lnTo>
                  <a:lnTo>
                    <a:pt x="98298" y="470154"/>
                  </a:lnTo>
                  <a:lnTo>
                    <a:pt x="130302" y="451866"/>
                  </a:lnTo>
                  <a:lnTo>
                    <a:pt x="139446" y="444246"/>
                  </a:lnTo>
                  <a:lnTo>
                    <a:pt x="150114" y="438150"/>
                  </a:lnTo>
                  <a:lnTo>
                    <a:pt x="158496" y="430530"/>
                  </a:lnTo>
                  <a:lnTo>
                    <a:pt x="169926" y="422148"/>
                  </a:lnTo>
                  <a:lnTo>
                    <a:pt x="178308" y="414528"/>
                  </a:lnTo>
                  <a:lnTo>
                    <a:pt x="187452" y="404622"/>
                  </a:lnTo>
                  <a:lnTo>
                    <a:pt x="194310" y="394716"/>
                  </a:lnTo>
                  <a:lnTo>
                    <a:pt x="203454" y="386334"/>
                  </a:lnTo>
                  <a:lnTo>
                    <a:pt x="210312" y="376428"/>
                  </a:lnTo>
                  <a:lnTo>
                    <a:pt x="217932" y="364236"/>
                  </a:lnTo>
                  <a:lnTo>
                    <a:pt x="224790" y="354330"/>
                  </a:lnTo>
                  <a:lnTo>
                    <a:pt x="248412" y="297180"/>
                  </a:lnTo>
                  <a:lnTo>
                    <a:pt x="253746" y="272796"/>
                  </a:lnTo>
                  <a:lnTo>
                    <a:pt x="253746" y="259080"/>
                  </a:lnTo>
                  <a:lnTo>
                    <a:pt x="255270" y="2468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34141" y="3245357"/>
              <a:ext cx="201167" cy="4937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99189" y="3255263"/>
              <a:ext cx="454913" cy="49225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533785" y="4105655"/>
              <a:ext cx="255270" cy="491490"/>
            </a:xfrm>
            <a:custGeom>
              <a:avLst/>
              <a:gdLst/>
              <a:ahLst/>
              <a:cxnLst/>
              <a:rect l="l" t="t" r="r" b="b"/>
              <a:pathLst>
                <a:path w="255270" h="491489">
                  <a:moveTo>
                    <a:pt x="255270" y="244602"/>
                  </a:moveTo>
                  <a:lnTo>
                    <a:pt x="252984" y="232410"/>
                  </a:lnTo>
                  <a:lnTo>
                    <a:pt x="251460" y="220980"/>
                  </a:lnTo>
                  <a:lnTo>
                    <a:pt x="249936" y="206502"/>
                  </a:lnTo>
                  <a:lnTo>
                    <a:pt x="247650" y="195072"/>
                  </a:lnTo>
                  <a:lnTo>
                    <a:pt x="243840" y="182880"/>
                  </a:lnTo>
                  <a:lnTo>
                    <a:pt x="238506" y="172974"/>
                  </a:lnTo>
                  <a:lnTo>
                    <a:pt x="235458" y="160782"/>
                  </a:lnTo>
                  <a:lnTo>
                    <a:pt x="230124" y="149352"/>
                  </a:lnTo>
                  <a:lnTo>
                    <a:pt x="222504" y="139446"/>
                  </a:lnTo>
                  <a:lnTo>
                    <a:pt x="217170" y="127254"/>
                  </a:lnTo>
                  <a:lnTo>
                    <a:pt x="210312" y="117348"/>
                  </a:lnTo>
                  <a:lnTo>
                    <a:pt x="201168" y="107442"/>
                  </a:lnTo>
                  <a:lnTo>
                    <a:pt x="194310" y="97536"/>
                  </a:lnTo>
                  <a:lnTo>
                    <a:pt x="185166" y="89154"/>
                  </a:lnTo>
                  <a:lnTo>
                    <a:pt x="176784" y="79248"/>
                  </a:lnTo>
                  <a:lnTo>
                    <a:pt x="167640" y="71628"/>
                  </a:lnTo>
                  <a:lnTo>
                    <a:pt x="158496" y="63246"/>
                  </a:lnTo>
                  <a:lnTo>
                    <a:pt x="149352" y="55626"/>
                  </a:lnTo>
                  <a:lnTo>
                    <a:pt x="138684" y="47244"/>
                  </a:lnTo>
                  <a:lnTo>
                    <a:pt x="128016" y="41910"/>
                  </a:lnTo>
                  <a:lnTo>
                    <a:pt x="117348" y="35814"/>
                  </a:lnTo>
                  <a:lnTo>
                    <a:pt x="108966" y="29718"/>
                  </a:lnTo>
                  <a:lnTo>
                    <a:pt x="87630" y="17526"/>
                  </a:lnTo>
                  <a:lnTo>
                    <a:pt x="64008" y="9906"/>
                  </a:lnTo>
                  <a:lnTo>
                    <a:pt x="53340" y="7620"/>
                  </a:lnTo>
                  <a:lnTo>
                    <a:pt x="42672" y="3810"/>
                  </a:lnTo>
                  <a:lnTo>
                    <a:pt x="32004" y="1524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17526"/>
                  </a:lnTo>
                  <a:lnTo>
                    <a:pt x="19812" y="17526"/>
                  </a:lnTo>
                  <a:lnTo>
                    <a:pt x="30480" y="19812"/>
                  </a:lnTo>
                  <a:lnTo>
                    <a:pt x="38862" y="22098"/>
                  </a:lnTo>
                  <a:lnTo>
                    <a:pt x="49530" y="23622"/>
                  </a:lnTo>
                  <a:lnTo>
                    <a:pt x="60198" y="27432"/>
                  </a:lnTo>
                  <a:lnTo>
                    <a:pt x="80010" y="35814"/>
                  </a:lnTo>
                  <a:lnTo>
                    <a:pt x="90678" y="39624"/>
                  </a:lnTo>
                  <a:lnTo>
                    <a:pt x="101346" y="45720"/>
                  </a:lnTo>
                  <a:lnTo>
                    <a:pt x="110490" y="51816"/>
                  </a:lnTo>
                  <a:lnTo>
                    <a:pt x="130302" y="63246"/>
                  </a:lnTo>
                  <a:lnTo>
                    <a:pt x="138684" y="69342"/>
                  </a:lnTo>
                  <a:lnTo>
                    <a:pt x="149352" y="77724"/>
                  </a:lnTo>
                  <a:lnTo>
                    <a:pt x="158496" y="85344"/>
                  </a:lnTo>
                  <a:lnTo>
                    <a:pt x="166116" y="93726"/>
                  </a:lnTo>
                  <a:lnTo>
                    <a:pt x="174498" y="101346"/>
                  </a:lnTo>
                  <a:lnTo>
                    <a:pt x="182118" y="111252"/>
                  </a:lnTo>
                  <a:lnTo>
                    <a:pt x="190500" y="119634"/>
                  </a:lnTo>
                  <a:lnTo>
                    <a:pt x="198120" y="129540"/>
                  </a:lnTo>
                  <a:lnTo>
                    <a:pt x="203454" y="139446"/>
                  </a:lnTo>
                  <a:lnTo>
                    <a:pt x="210312" y="149352"/>
                  </a:lnTo>
                  <a:lnTo>
                    <a:pt x="220980" y="169164"/>
                  </a:lnTo>
                  <a:lnTo>
                    <a:pt x="224790" y="179070"/>
                  </a:lnTo>
                  <a:lnTo>
                    <a:pt x="231648" y="201168"/>
                  </a:lnTo>
                  <a:lnTo>
                    <a:pt x="235458" y="211074"/>
                  </a:lnTo>
                  <a:lnTo>
                    <a:pt x="236982" y="222504"/>
                  </a:lnTo>
                  <a:lnTo>
                    <a:pt x="236982" y="234696"/>
                  </a:lnTo>
                  <a:lnTo>
                    <a:pt x="238506" y="244602"/>
                  </a:lnTo>
                  <a:lnTo>
                    <a:pt x="236982" y="256794"/>
                  </a:lnTo>
                  <a:lnTo>
                    <a:pt x="236982" y="268224"/>
                  </a:lnTo>
                  <a:lnTo>
                    <a:pt x="235458" y="278130"/>
                  </a:lnTo>
                  <a:lnTo>
                    <a:pt x="231648" y="290322"/>
                  </a:lnTo>
                  <a:lnTo>
                    <a:pt x="230124" y="300228"/>
                  </a:lnTo>
                  <a:lnTo>
                    <a:pt x="226314" y="310134"/>
                  </a:lnTo>
                  <a:lnTo>
                    <a:pt x="210312" y="339852"/>
                  </a:lnTo>
                  <a:lnTo>
                    <a:pt x="204978" y="350520"/>
                  </a:lnTo>
                  <a:lnTo>
                    <a:pt x="198120" y="358140"/>
                  </a:lnTo>
                  <a:lnTo>
                    <a:pt x="190500" y="368046"/>
                  </a:lnTo>
                  <a:lnTo>
                    <a:pt x="183642" y="375666"/>
                  </a:lnTo>
                  <a:lnTo>
                    <a:pt x="174498" y="386334"/>
                  </a:lnTo>
                  <a:lnTo>
                    <a:pt x="167640" y="393954"/>
                  </a:lnTo>
                  <a:lnTo>
                    <a:pt x="158496" y="401574"/>
                  </a:lnTo>
                  <a:lnTo>
                    <a:pt x="149352" y="407670"/>
                  </a:lnTo>
                  <a:lnTo>
                    <a:pt x="140970" y="416052"/>
                  </a:lnTo>
                  <a:lnTo>
                    <a:pt x="110490" y="433578"/>
                  </a:lnTo>
                  <a:lnTo>
                    <a:pt x="101346" y="439674"/>
                  </a:lnTo>
                  <a:lnTo>
                    <a:pt x="90678" y="445770"/>
                  </a:lnTo>
                  <a:lnTo>
                    <a:pt x="80010" y="449580"/>
                  </a:lnTo>
                  <a:lnTo>
                    <a:pt x="69342" y="455676"/>
                  </a:lnTo>
                  <a:lnTo>
                    <a:pt x="60198" y="459486"/>
                  </a:lnTo>
                  <a:lnTo>
                    <a:pt x="49530" y="461772"/>
                  </a:lnTo>
                  <a:lnTo>
                    <a:pt x="38862" y="465582"/>
                  </a:lnTo>
                  <a:lnTo>
                    <a:pt x="28194" y="467868"/>
                  </a:lnTo>
                  <a:lnTo>
                    <a:pt x="19812" y="471678"/>
                  </a:lnTo>
                  <a:lnTo>
                    <a:pt x="9144" y="471678"/>
                  </a:lnTo>
                  <a:lnTo>
                    <a:pt x="0" y="473202"/>
                  </a:lnTo>
                  <a:lnTo>
                    <a:pt x="1524" y="491490"/>
                  </a:lnTo>
                  <a:lnTo>
                    <a:pt x="10668" y="489204"/>
                  </a:lnTo>
                  <a:lnTo>
                    <a:pt x="21336" y="487680"/>
                  </a:lnTo>
                  <a:lnTo>
                    <a:pt x="32004" y="485394"/>
                  </a:lnTo>
                  <a:lnTo>
                    <a:pt x="42672" y="483870"/>
                  </a:lnTo>
                  <a:lnTo>
                    <a:pt x="53340" y="479298"/>
                  </a:lnTo>
                  <a:lnTo>
                    <a:pt x="85344" y="467868"/>
                  </a:lnTo>
                  <a:lnTo>
                    <a:pt x="138684" y="437388"/>
                  </a:lnTo>
                  <a:lnTo>
                    <a:pt x="149352" y="429768"/>
                  </a:lnTo>
                  <a:lnTo>
                    <a:pt x="158496" y="423672"/>
                  </a:lnTo>
                  <a:lnTo>
                    <a:pt x="167640" y="416052"/>
                  </a:lnTo>
                  <a:lnTo>
                    <a:pt x="176784" y="406146"/>
                  </a:lnTo>
                  <a:lnTo>
                    <a:pt x="185166" y="397764"/>
                  </a:lnTo>
                  <a:lnTo>
                    <a:pt x="194310" y="390144"/>
                  </a:lnTo>
                  <a:lnTo>
                    <a:pt x="203454" y="380238"/>
                  </a:lnTo>
                  <a:lnTo>
                    <a:pt x="217170" y="360426"/>
                  </a:lnTo>
                  <a:lnTo>
                    <a:pt x="224790" y="350520"/>
                  </a:lnTo>
                  <a:lnTo>
                    <a:pt x="230124" y="339852"/>
                  </a:lnTo>
                  <a:lnTo>
                    <a:pt x="235458" y="328422"/>
                  </a:lnTo>
                  <a:lnTo>
                    <a:pt x="240792" y="318516"/>
                  </a:lnTo>
                  <a:lnTo>
                    <a:pt x="243840" y="306324"/>
                  </a:lnTo>
                  <a:lnTo>
                    <a:pt x="251460" y="282702"/>
                  </a:lnTo>
                  <a:lnTo>
                    <a:pt x="252984" y="270510"/>
                  </a:lnTo>
                  <a:lnTo>
                    <a:pt x="252984" y="258318"/>
                  </a:lnTo>
                  <a:lnTo>
                    <a:pt x="255270" y="244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31855" y="4105655"/>
              <a:ext cx="203453" cy="4914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00713" y="4113275"/>
              <a:ext cx="456438" cy="49148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342523" y="3253739"/>
              <a:ext cx="1202690" cy="1336040"/>
            </a:xfrm>
            <a:custGeom>
              <a:avLst/>
              <a:gdLst/>
              <a:ahLst/>
              <a:cxnLst/>
              <a:rect l="l" t="t" r="r" b="b"/>
              <a:pathLst>
                <a:path w="1202689" h="1336039">
                  <a:moveTo>
                    <a:pt x="232410" y="859536"/>
                  </a:moveTo>
                  <a:lnTo>
                    <a:pt x="221742" y="859536"/>
                  </a:lnTo>
                  <a:lnTo>
                    <a:pt x="211074" y="858012"/>
                  </a:lnTo>
                  <a:lnTo>
                    <a:pt x="201930" y="858012"/>
                  </a:lnTo>
                  <a:lnTo>
                    <a:pt x="191262" y="859536"/>
                  </a:lnTo>
                  <a:lnTo>
                    <a:pt x="182118" y="859536"/>
                  </a:lnTo>
                  <a:lnTo>
                    <a:pt x="172974" y="861822"/>
                  </a:lnTo>
                  <a:lnTo>
                    <a:pt x="164592" y="861822"/>
                  </a:lnTo>
                  <a:lnTo>
                    <a:pt x="155448" y="863346"/>
                  </a:lnTo>
                  <a:lnTo>
                    <a:pt x="146304" y="867918"/>
                  </a:lnTo>
                  <a:lnTo>
                    <a:pt x="137922" y="869442"/>
                  </a:lnTo>
                  <a:lnTo>
                    <a:pt x="128778" y="874014"/>
                  </a:lnTo>
                  <a:lnTo>
                    <a:pt x="121920" y="877824"/>
                  </a:lnTo>
                  <a:lnTo>
                    <a:pt x="112776" y="881634"/>
                  </a:lnTo>
                  <a:lnTo>
                    <a:pt x="75438" y="909828"/>
                  </a:lnTo>
                  <a:lnTo>
                    <a:pt x="62484" y="925068"/>
                  </a:lnTo>
                  <a:lnTo>
                    <a:pt x="55626" y="933450"/>
                  </a:lnTo>
                  <a:lnTo>
                    <a:pt x="43434" y="950976"/>
                  </a:lnTo>
                  <a:lnTo>
                    <a:pt x="38100" y="960882"/>
                  </a:lnTo>
                  <a:lnTo>
                    <a:pt x="32766" y="971550"/>
                  </a:lnTo>
                  <a:lnTo>
                    <a:pt x="26670" y="981456"/>
                  </a:lnTo>
                  <a:lnTo>
                    <a:pt x="21336" y="992886"/>
                  </a:lnTo>
                  <a:lnTo>
                    <a:pt x="18288" y="1005078"/>
                  </a:lnTo>
                  <a:lnTo>
                    <a:pt x="12954" y="1017270"/>
                  </a:lnTo>
                  <a:lnTo>
                    <a:pt x="9144" y="1030986"/>
                  </a:lnTo>
                  <a:lnTo>
                    <a:pt x="3810" y="1043178"/>
                  </a:lnTo>
                  <a:lnTo>
                    <a:pt x="0" y="1058418"/>
                  </a:lnTo>
                  <a:lnTo>
                    <a:pt x="0" y="1106424"/>
                  </a:lnTo>
                  <a:lnTo>
                    <a:pt x="2286" y="1110234"/>
                  </a:lnTo>
                  <a:lnTo>
                    <a:pt x="2286" y="1126236"/>
                  </a:lnTo>
                  <a:lnTo>
                    <a:pt x="3810" y="1130046"/>
                  </a:lnTo>
                  <a:lnTo>
                    <a:pt x="3810" y="1134618"/>
                  </a:lnTo>
                  <a:lnTo>
                    <a:pt x="5334" y="1140714"/>
                  </a:lnTo>
                  <a:lnTo>
                    <a:pt x="5334" y="1150620"/>
                  </a:lnTo>
                  <a:lnTo>
                    <a:pt x="7620" y="1154430"/>
                  </a:lnTo>
                  <a:lnTo>
                    <a:pt x="9144" y="1160526"/>
                  </a:lnTo>
                  <a:lnTo>
                    <a:pt x="9144" y="1164336"/>
                  </a:lnTo>
                  <a:lnTo>
                    <a:pt x="10668" y="1168146"/>
                  </a:lnTo>
                  <a:lnTo>
                    <a:pt x="10668" y="1174242"/>
                  </a:lnTo>
                  <a:lnTo>
                    <a:pt x="12954" y="1178052"/>
                  </a:lnTo>
                  <a:lnTo>
                    <a:pt x="14478" y="1184148"/>
                  </a:lnTo>
                  <a:lnTo>
                    <a:pt x="14478" y="1187958"/>
                  </a:lnTo>
                  <a:lnTo>
                    <a:pt x="16002" y="1194054"/>
                  </a:lnTo>
                  <a:lnTo>
                    <a:pt x="18288" y="1197864"/>
                  </a:lnTo>
                  <a:lnTo>
                    <a:pt x="21336" y="1210056"/>
                  </a:lnTo>
                  <a:lnTo>
                    <a:pt x="23622" y="1213866"/>
                  </a:lnTo>
                  <a:lnTo>
                    <a:pt x="26670" y="1223772"/>
                  </a:lnTo>
                  <a:lnTo>
                    <a:pt x="38100" y="1242060"/>
                  </a:lnTo>
                  <a:lnTo>
                    <a:pt x="43434" y="1251966"/>
                  </a:lnTo>
                  <a:lnTo>
                    <a:pt x="48768" y="1259586"/>
                  </a:lnTo>
                  <a:lnTo>
                    <a:pt x="54102" y="1265682"/>
                  </a:lnTo>
                  <a:lnTo>
                    <a:pt x="59436" y="1274064"/>
                  </a:lnTo>
                  <a:lnTo>
                    <a:pt x="64770" y="1279398"/>
                  </a:lnTo>
                  <a:lnTo>
                    <a:pt x="80772" y="1297686"/>
                  </a:lnTo>
                  <a:lnTo>
                    <a:pt x="87630" y="1301496"/>
                  </a:lnTo>
                  <a:lnTo>
                    <a:pt x="92964" y="1305306"/>
                  </a:lnTo>
                  <a:lnTo>
                    <a:pt x="98298" y="1309878"/>
                  </a:lnTo>
                  <a:lnTo>
                    <a:pt x="105156" y="1313688"/>
                  </a:lnTo>
                  <a:lnTo>
                    <a:pt x="110490" y="1315212"/>
                  </a:lnTo>
                  <a:lnTo>
                    <a:pt x="118110" y="1319784"/>
                  </a:lnTo>
                  <a:lnTo>
                    <a:pt x="124968" y="1321308"/>
                  </a:lnTo>
                  <a:lnTo>
                    <a:pt x="132588" y="1323594"/>
                  </a:lnTo>
                  <a:lnTo>
                    <a:pt x="139446" y="1325118"/>
                  </a:lnTo>
                  <a:lnTo>
                    <a:pt x="144780" y="1327404"/>
                  </a:lnTo>
                  <a:lnTo>
                    <a:pt x="151638" y="1327404"/>
                  </a:lnTo>
                  <a:lnTo>
                    <a:pt x="160782" y="1329690"/>
                  </a:lnTo>
                  <a:lnTo>
                    <a:pt x="191262" y="1329690"/>
                  </a:lnTo>
                  <a:lnTo>
                    <a:pt x="198120" y="1327404"/>
                  </a:lnTo>
                  <a:lnTo>
                    <a:pt x="207264" y="1327404"/>
                  </a:lnTo>
                  <a:lnTo>
                    <a:pt x="214122" y="1325118"/>
                  </a:lnTo>
                  <a:lnTo>
                    <a:pt x="223266" y="1325118"/>
                  </a:lnTo>
                  <a:lnTo>
                    <a:pt x="232410" y="1323594"/>
                  </a:lnTo>
                  <a:lnTo>
                    <a:pt x="232410" y="859536"/>
                  </a:lnTo>
                  <a:close/>
                </a:path>
                <a:path w="1202689" h="1336039">
                  <a:moveTo>
                    <a:pt x="235458" y="475488"/>
                  </a:moveTo>
                  <a:lnTo>
                    <a:pt x="233934" y="1524"/>
                  </a:lnTo>
                  <a:lnTo>
                    <a:pt x="223266" y="0"/>
                  </a:lnTo>
                  <a:lnTo>
                    <a:pt x="195072" y="0"/>
                  </a:lnTo>
                  <a:lnTo>
                    <a:pt x="183642" y="1524"/>
                  </a:lnTo>
                  <a:lnTo>
                    <a:pt x="175260" y="1524"/>
                  </a:lnTo>
                  <a:lnTo>
                    <a:pt x="156972" y="6096"/>
                  </a:lnTo>
                  <a:lnTo>
                    <a:pt x="148590" y="7620"/>
                  </a:lnTo>
                  <a:lnTo>
                    <a:pt x="139446" y="12192"/>
                  </a:lnTo>
                  <a:lnTo>
                    <a:pt x="130302" y="13716"/>
                  </a:lnTo>
                  <a:lnTo>
                    <a:pt x="123444" y="17526"/>
                  </a:lnTo>
                  <a:lnTo>
                    <a:pt x="114300" y="23622"/>
                  </a:lnTo>
                  <a:lnTo>
                    <a:pt x="107442" y="27432"/>
                  </a:lnTo>
                  <a:lnTo>
                    <a:pt x="99822" y="33528"/>
                  </a:lnTo>
                  <a:lnTo>
                    <a:pt x="91440" y="37338"/>
                  </a:lnTo>
                  <a:lnTo>
                    <a:pt x="83820" y="45720"/>
                  </a:lnTo>
                  <a:lnTo>
                    <a:pt x="76962" y="51816"/>
                  </a:lnTo>
                  <a:lnTo>
                    <a:pt x="71628" y="59436"/>
                  </a:lnTo>
                  <a:lnTo>
                    <a:pt x="64770" y="65532"/>
                  </a:lnTo>
                  <a:lnTo>
                    <a:pt x="57150" y="75438"/>
                  </a:lnTo>
                  <a:lnTo>
                    <a:pt x="51816" y="83820"/>
                  </a:lnTo>
                  <a:lnTo>
                    <a:pt x="39624" y="101346"/>
                  </a:lnTo>
                  <a:lnTo>
                    <a:pt x="34290" y="113538"/>
                  </a:lnTo>
                  <a:lnTo>
                    <a:pt x="28956" y="123444"/>
                  </a:lnTo>
                  <a:lnTo>
                    <a:pt x="23622" y="134874"/>
                  </a:lnTo>
                  <a:lnTo>
                    <a:pt x="19812" y="147066"/>
                  </a:lnTo>
                  <a:lnTo>
                    <a:pt x="14478" y="159258"/>
                  </a:lnTo>
                  <a:lnTo>
                    <a:pt x="10668" y="170688"/>
                  </a:lnTo>
                  <a:lnTo>
                    <a:pt x="7620" y="185166"/>
                  </a:lnTo>
                  <a:lnTo>
                    <a:pt x="2286" y="204978"/>
                  </a:lnTo>
                  <a:lnTo>
                    <a:pt x="2286" y="248412"/>
                  </a:lnTo>
                  <a:lnTo>
                    <a:pt x="3810" y="252984"/>
                  </a:lnTo>
                  <a:lnTo>
                    <a:pt x="3810" y="266700"/>
                  </a:lnTo>
                  <a:lnTo>
                    <a:pt x="5334" y="272796"/>
                  </a:lnTo>
                  <a:lnTo>
                    <a:pt x="5334" y="280416"/>
                  </a:lnTo>
                  <a:lnTo>
                    <a:pt x="7620" y="286512"/>
                  </a:lnTo>
                  <a:lnTo>
                    <a:pt x="7620" y="290322"/>
                  </a:lnTo>
                  <a:lnTo>
                    <a:pt x="9144" y="296418"/>
                  </a:lnTo>
                  <a:lnTo>
                    <a:pt x="9144" y="300228"/>
                  </a:lnTo>
                  <a:lnTo>
                    <a:pt x="10668" y="306324"/>
                  </a:lnTo>
                  <a:lnTo>
                    <a:pt x="12954" y="310134"/>
                  </a:lnTo>
                  <a:lnTo>
                    <a:pt x="12954" y="314706"/>
                  </a:lnTo>
                  <a:lnTo>
                    <a:pt x="16002" y="324612"/>
                  </a:lnTo>
                  <a:lnTo>
                    <a:pt x="18288" y="329946"/>
                  </a:lnTo>
                  <a:lnTo>
                    <a:pt x="18288" y="336042"/>
                  </a:lnTo>
                  <a:lnTo>
                    <a:pt x="21336" y="345948"/>
                  </a:lnTo>
                  <a:lnTo>
                    <a:pt x="23622" y="350520"/>
                  </a:lnTo>
                  <a:lnTo>
                    <a:pt x="25146" y="355854"/>
                  </a:lnTo>
                  <a:lnTo>
                    <a:pt x="30480" y="365760"/>
                  </a:lnTo>
                  <a:lnTo>
                    <a:pt x="34290" y="376428"/>
                  </a:lnTo>
                  <a:lnTo>
                    <a:pt x="44958" y="391668"/>
                  </a:lnTo>
                  <a:lnTo>
                    <a:pt x="50292" y="400050"/>
                  </a:lnTo>
                  <a:lnTo>
                    <a:pt x="55626" y="407670"/>
                  </a:lnTo>
                  <a:lnTo>
                    <a:pt x="60960" y="416052"/>
                  </a:lnTo>
                  <a:lnTo>
                    <a:pt x="66294" y="422148"/>
                  </a:lnTo>
                  <a:lnTo>
                    <a:pt x="71628" y="429768"/>
                  </a:lnTo>
                  <a:lnTo>
                    <a:pt x="78486" y="435864"/>
                  </a:lnTo>
                  <a:lnTo>
                    <a:pt x="83820" y="439674"/>
                  </a:lnTo>
                  <a:lnTo>
                    <a:pt x="89154" y="445770"/>
                  </a:lnTo>
                  <a:lnTo>
                    <a:pt x="96774" y="449580"/>
                  </a:lnTo>
                  <a:lnTo>
                    <a:pt x="102108" y="455676"/>
                  </a:lnTo>
                  <a:lnTo>
                    <a:pt x="108966" y="459486"/>
                  </a:lnTo>
                  <a:lnTo>
                    <a:pt x="116586" y="461772"/>
                  </a:lnTo>
                  <a:lnTo>
                    <a:pt x="121920" y="465582"/>
                  </a:lnTo>
                  <a:lnTo>
                    <a:pt x="128778" y="469392"/>
                  </a:lnTo>
                  <a:lnTo>
                    <a:pt x="143256" y="473964"/>
                  </a:lnTo>
                  <a:lnTo>
                    <a:pt x="150114" y="475488"/>
                  </a:lnTo>
                  <a:lnTo>
                    <a:pt x="156972" y="477774"/>
                  </a:lnTo>
                  <a:lnTo>
                    <a:pt x="164592" y="477774"/>
                  </a:lnTo>
                  <a:lnTo>
                    <a:pt x="171450" y="479298"/>
                  </a:lnTo>
                  <a:lnTo>
                    <a:pt x="211074" y="479298"/>
                  </a:lnTo>
                  <a:lnTo>
                    <a:pt x="219456" y="477774"/>
                  </a:lnTo>
                  <a:lnTo>
                    <a:pt x="228600" y="475488"/>
                  </a:lnTo>
                  <a:lnTo>
                    <a:pt x="235458" y="475488"/>
                  </a:lnTo>
                  <a:close/>
                </a:path>
                <a:path w="1202689" h="1336039">
                  <a:moveTo>
                    <a:pt x="970788" y="869442"/>
                  </a:moveTo>
                  <a:lnTo>
                    <a:pt x="960120" y="874014"/>
                  </a:lnTo>
                  <a:lnTo>
                    <a:pt x="949452" y="877824"/>
                  </a:lnTo>
                  <a:lnTo>
                    <a:pt x="931164" y="885444"/>
                  </a:lnTo>
                  <a:lnTo>
                    <a:pt x="922782" y="889254"/>
                  </a:lnTo>
                  <a:lnTo>
                    <a:pt x="911352" y="895350"/>
                  </a:lnTo>
                  <a:lnTo>
                    <a:pt x="902970" y="899160"/>
                  </a:lnTo>
                  <a:lnTo>
                    <a:pt x="895350" y="903732"/>
                  </a:lnTo>
                  <a:lnTo>
                    <a:pt x="886968" y="909828"/>
                  </a:lnTo>
                  <a:lnTo>
                    <a:pt x="877824" y="915162"/>
                  </a:lnTo>
                  <a:lnTo>
                    <a:pt x="870966" y="919734"/>
                  </a:lnTo>
                  <a:lnTo>
                    <a:pt x="854964" y="931164"/>
                  </a:lnTo>
                  <a:lnTo>
                    <a:pt x="847344" y="937260"/>
                  </a:lnTo>
                  <a:lnTo>
                    <a:pt x="840486" y="945642"/>
                  </a:lnTo>
                  <a:lnTo>
                    <a:pt x="835152" y="950976"/>
                  </a:lnTo>
                  <a:lnTo>
                    <a:pt x="827532" y="957072"/>
                  </a:lnTo>
                  <a:lnTo>
                    <a:pt x="822198" y="965454"/>
                  </a:lnTo>
                  <a:lnTo>
                    <a:pt x="816864" y="973074"/>
                  </a:lnTo>
                  <a:lnTo>
                    <a:pt x="810006" y="979170"/>
                  </a:lnTo>
                  <a:lnTo>
                    <a:pt x="806196" y="986790"/>
                  </a:lnTo>
                  <a:lnTo>
                    <a:pt x="800862" y="996696"/>
                  </a:lnTo>
                  <a:lnTo>
                    <a:pt x="795528" y="1005078"/>
                  </a:lnTo>
                  <a:lnTo>
                    <a:pt x="784860" y="1032510"/>
                  </a:lnTo>
                  <a:lnTo>
                    <a:pt x="781812" y="1043178"/>
                  </a:lnTo>
                  <a:lnTo>
                    <a:pt x="778002" y="1053084"/>
                  </a:lnTo>
                  <a:lnTo>
                    <a:pt x="776478" y="1062990"/>
                  </a:lnTo>
                  <a:lnTo>
                    <a:pt x="774192" y="1072896"/>
                  </a:lnTo>
                  <a:lnTo>
                    <a:pt x="771144" y="1096518"/>
                  </a:lnTo>
                  <a:lnTo>
                    <a:pt x="771144" y="1108710"/>
                  </a:lnTo>
                  <a:lnTo>
                    <a:pt x="774192" y="1130046"/>
                  </a:lnTo>
                  <a:lnTo>
                    <a:pt x="776478" y="1142238"/>
                  </a:lnTo>
                  <a:lnTo>
                    <a:pt x="778002" y="1152144"/>
                  </a:lnTo>
                  <a:lnTo>
                    <a:pt x="781812" y="1162050"/>
                  </a:lnTo>
                  <a:lnTo>
                    <a:pt x="784860" y="1171956"/>
                  </a:lnTo>
                  <a:lnTo>
                    <a:pt x="792480" y="1191768"/>
                  </a:lnTo>
                  <a:lnTo>
                    <a:pt x="797814" y="1200150"/>
                  </a:lnTo>
                  <a:lnTo>
                    <a:pt x="800862" y="1210056"/>
                  </a:lnTo>
                  <a:lnTo>
                    <a:pt x="806196" y="1217676"/>
                  </a:lnTo>
                  <a:lnTo>
                    <a:pt x="813816" y="1226058"/>
                  </a:lnTo>
                  <a:lnTo>
                    <a:pt x="819150" y="1233678"/>
                  </a:lnTo>
                  <a:lnTo>
                    <a:pt x="826008" y="1242060"/>
                  </a:lnTo>
                  <a:lnTo>
                    <a:pt x="838200" y="1255776"/>
                  </a:lnTo>
                  <a:lnTo>
                    <a:pt x="845820" y="1261872"/>
                  </a:lnTo>
                  <a:lnTo>
                    <a:pt x="854964" y="1267968"/>
                  </a:lnTo>
                  <a:lnTo>
                    <a:pt x="861822" y="1275588"/>
                  </a:lnTo>
                  <a:lnTo>
                    <a:pt x="868680" y="1281684"/>
                  </a:lnTo>
                  <a:lnTo>
                    <a:pt x="877824" y="1287780"/>
                  </a:lnTo>
                  <a:lnTo>
                    <a:pt x="886968" y="1291590"/>
                  </a:lnTo>
                  <a:lnTo>
                    <a:pt x="895350" y="1297686"/>
                  </a:lnTo>
                  <a:lnTo>
                    <a:pt x="904494" y="1303782"/>
                  </a:lnTo>
                  <a:lnTo>
                    <a:pt x="913638" y="1307592"/>
                  </a:lnTo>
                  <a:lnTo>
                    <a:pt x="922782" y="1313688"/>
                  </a:lnTo>
                  <a:lnTo>
                    <a:pt x="931164" y="1317498"/>
                  </a:lnTo>
                  <a:lnTo>
                    <a:pt x="940308" y="1321308"/>
                  </a:lnTo>
                  <a:lnTo>
                    <a:pt x="950976" y="1327404"/>
                  </a:lnTo>
                  <a:lnTo>
                    <a:pt x="960120" y="1331214"/>
                  </a:lnTo>
                  <a:lnTo>
                    <a:pt x="968502" y="1335786"/>
                  </a:lnTo>
                  <a:lnTo>
                    <a:pt x="970788" y="869442"/>
                  </a:lnTo>
                  <a:close/>
                </a:path>
                <a:path w="1202689" h="1336039">
                  <a:moveTo>
                    <a:pt x="1202436" y="227076"/>
                  </a:moveTo>
                  <a:lnTo>
                    <a:pt x="1200912" y="222504"/>
                  </a:lnTo>
                  <a:lnTo>
                    <a:pt x="1200912" y="208788"/>
                  </a:lnTo>
                  <a:lnTo>
                    <a:pt x="1197102" y="192786"/>
                  </a:lnTo>
                  <a:lnTo>
                    <a:pt x="1193292" y="181356"/>
                  </a:lnTo>
                  <a:lnTo>
                    <a:pt x="1187958" y="166878"/>
                  </a:lnTo>
                  <a:lnTo>
                    <a:pt x="1184910" y="155448"/>
                  </a:lnTo>
                  <a:lnTo>
                    <a:pt x="1174242" y="131064"/>
                  </a:lnTo>
                  <a:lnTo>
                    <a:pt x="1168908" y="121158"/>
                  </a:lnTo>
                  <a:lnTo>
                    <a:pt x="1162812" y="111252"/>
                  </a:lnTo>
                  <a:lnTo>
                    <a:pt x="1152144" y="91440"/>
                  </a:lnTo>
                  <a:lnTo>
                    <a:pt x="1145286" y="83820"/>
                  </a:lnTo>
                  <a:lnTo>
                    <a:pt x="1139952" y="75438"/>
                  </a:lnTo>
                  <a:lnTo>
                    <a:pt x="1125474" y="59436"/>
                  </a:lnTo>
                  <a:lnTo>
                    <a:pt x="1118616" y="53340"/>
                  </a:lnTo>
                  <a:lnTo>
                    <a:pt x="1104138" y="41910"/>
                  </a:lnTo>
                  <a:lnTo>
                    <a:pt x="1097280" y="35814"/>
                  </a:lnTo>
                  <a:lnTo>
                    <a:pt x="1088136" y="32004"/>
                  </a:lnTo>
                  <a:lnTo>
                    <a:pt x="1081278" y="27432"/>
                  </a:lnTo>
                  <a:lnTo>
                    <a:pt x="1072134" y="23622"/>
                  </a:lnTo>
                  <a:lnTo>
                    <a:pt x="1065276" y="19812"/>
                  </a:lnTo>
                  <a:lnTo>
                    <a:pt x="1056132" y="17526"/>
                  </a:lnTo>
                  <a:lnTo>
                    <a:pt x="1046988" y="13716"/>
                  </a:lnTo>
                  <a:lnTo>
                    <a:pt x="1038606" y="12192"/>
                  </a:lnTo>
                  <a:lnTo>
                    <a:pt x="1029462" y="9906"/>
                  </a:lnTo>
                  <a:lnTo>
                    <a:pt x="1018794" y="9906"/>
                  </a:lnTo>
                  <a:lnTo>
                    <a:pt x="1009650" y="7620"/>
                  </a:lnTo>
                  <a:lnTo>
                    <a:pt x="989838" y="7620"/>
                  </a:lnTo>
                  <a:lnTo>
                    <a:pt x="979170" y="9906"/>
                  </a:lnTo>
                  <a:lnTo>
                    <a:pt x="970788" y="9906"/>
                  </a:lnTo>
                  <a:lnTo>
                    <a:pt x="968502" y="481584"/>
                  </a:lnTo>
                  <a:lnTo>
                    <a:pt x="976122" y="483870"/>
                  </a:lnTo>
                  <a:lnTo>
                    <a:pt x="984504" y="485394"/>
                  </a:lnTo>
                  <a:lnTo>
                    <a:pt x="993648" y="485394"/>
                  </a:lnTo>
                  <a:lnTo>
                    <a:pt x="1000506" y="487680"/>
                  </a:lnTo>
                  <a:lnTo>
                    <a:pt x="1024128" y="487680"/>
                  </a:lnTo>
                  <a:lnTo>
                    <a:pt x="1030986" y="485394"/>
                  </a:lnTo>
                  <a:lnTo>
                    <a:pt x="1040130" y="485394"/>
                  </a:lnTo>
                  <a:lnTo>
                    <a:pt x="1046988" y="483870"/>
                  </a:lnTo>
                  <a:lnTo>
                    <a:pt x="1054608" y="483870"/>
                  </a:lnTo>
                  <a:lnTo>
                    <a:pt x="1068324" y="479298"/>
                  </a:lnTo>
                  <a:lnTo>
                    <a:pt x="1075944" y="475488"/>
                  </a:lnTo>
                  <a:lnTo>
                    <a:pt x="1081278" y="473964"/>
                  </a:lnTo>
                  <a:lnTo>
                    <a:pt x="1088136" y="469392"/>
                  </a:lnTo>
                  <a:lnTo>
                    <a:pt x="1095756" y="467868"/>
                  </a:lnTo>
                  <a:lnTo>
                    <a:pt x="1101090" y="463296"/>
                  </a:lnTo>
                  <a:lnTo>
                    <a:pt x="1107948" y="457962"/>
                  </a:lnTo>
                  <a:lnTo>
                    <a:pt x="1113282" y="453390"/>
                  </a:lnTo>
                  <a:lnTo>
                    <a:pt x="1120140" y="448056"/>
                  </a:lnTo>
                  <a:lnTo>
                    <a:pt x="1125474" y="443484"/>
                  </a:lnTo>
                  <a:lnTo>
                    <a:pt x="1130808" y="437388"/>
                  </a:lnTo>
                  <a:lnTo>
                    <a:pt x="1138428" y="429768"/>
                  </a:lnTo>
                  <a:lnTo>
                    <a:pt x="1143762" y="423672"/>
                  </a:lnTo>
                  <a:lnTo>
                    <a:pt x="1149096" y="416052"/>
                  </a:lnTo>
                  <a:lnTo>
                    <a:pt x="1154430" y="409956"/>
                  </a:lnTo>
                  <a:lnTo>
                    <a:pt x="1159764" y="401574"/>
                  </a:lnTo>
                  <a:lnTo>
                    <a:pt x="1165098" y="391668"/>
                  </a:lnTo>
                  <a:lnTo>
                    <a:pt x="1168908" y="384048"/>
                  </a:lnTo>
                  <a:lnTo>
                    <a:pt x="1179576" y="364236"/>
                  </a:lnTo>
                  <a:lnTo>
                    <a:pt x="1181100" y="358140"/>
                  </a:lnTo>
                  <a:lnTo>
                    <a:pt x="1182624" y="354330"/>
                  </a:lnTo>
                  <a:lnTo>
                    <a:pt x="1182624" y="348234"/>
                  </a:lnTo>
                  <a:lnTo>
                    <a:pt x="1184910" y="344424"/>
                  </a:lnTo>
                  <a:lnTo>
                    <a:pt x="1186434" y="338328"/>
                  </a:lnTo>
                  <a:lnTo>
                    <a:pt x="1190244" y="328422"/>
                  </a:lnTo>
                  <a:lnTo>
                    <a:pt x="1190244" y="324612"/>
                  </a:lnTo>
                  <a:lnTo>
                    <a:pt x="1191768" y="318516"/>
                  </a:lnTo>
                  <a:lnTo>
                    <a:pt x="1191768" y="314706"/>
                  </a:lnTo>
                  <a:lnTo>
                    <a:pt x="1193292" y="308610"/>
                  </a:lnTo>
                  <a:lnTo>
                    <a:pt x="1195578" y="304038"/>
                  </a:lnTo>
                  <a:lnTo>
                    <a:pt x="1195578" y="298704"/>
                  </a:lnTo>
                  <a:lnTo>
                    <a:pt x="1197102" y="294132"/>
                  </a:lnTo>
                  <a:lnTo>
                    <a:pt x="1197102" y="284226"/>
                  </a:lnTo>
                  <a:lnTo>
                    <a:pt x="1198626" y="280416"/>
                  </a:lnTo>
                  <a:lnTo>
                    <a:pt x="1198626" y="274320"/>
                  </a:lnTo>
                  <a:lnTo>
                    <a:pt x="1200912" y="270510"/>
                  </a:lnTo>
                  <a:lnTo>
                    <a:pt x="1200912" y="246888"/>
                  </a:lnTo>
                  <a:lnTo>
                    <a:pt x="1202436" y="243078"/>
                  </a:lnTo>
                  <a:lnTo>
                    <a:pt x="1202436" y="2270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123067" y="4857750"/>
              <a:ext cx="1945005" cy="1441450"/>
            </a:xfrm>
            <a:custGeom>
              <a:avLst/>
              <a:gdLst/>
              <a:ahLst/>
              <a:cxnLst/>
              <a:rect l="l" t="t" r="r" b="b"/>
              <a:pathLst>
                <a:path w="1945004" h="1441450">
                  <a:moveTo>
                    <a:pt x="0" y="0"/>
                  </a:moveTo>
                  <a:lnTo>
                    <a:pt x="0" y="1440942"/>
                  </a:lnTo>
                  <a:lnTo>
                    <a:pt x="1944624" y="1440941"/>
                  </a:lnTo>
                  <a:lnTo>
                    <a:pt x="1944624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459607" y="1931924"/>
            <a:ext cx="2717800" cy="15621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66065" indent="-2540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66700" algn="l"/>
              </a:tabLst>
            </a:pPr>
            <a:r>
              <a:rPr sz="1800" b="1" i="1" spc="-5" dirty="0">
                <a:solidFill>
                  <a:srgbClr val="FFFF9A"/>
                </a:solidFill>
                <a:latin typeface="Arial"/>
                <a:cs typeface="Arial"/>
              </a:rPr>
              <a:t>Nerf</a:t>
            </a:r>
            <a:r>
              <a:rPr sz="1800" b="1" i="1" spc="-40" dirty="0">
                <a:solidFill>
                  <a:srgbClr val="FFFF9A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9A"/>
                </a:solidFill>
                <a:latin typeface="Arial"/>
                <a:cs typeface="Arial"/>
              </a:rPr>
              <a:t>optique</a:t>
            </a:r>
            <a:endParaRPr sz="1800" dirty="0">
              <a:latin typeface="Arial"/>
              <a:cs typeface="Arial"/>
            </a:endParaRPr>
          </a:p>
          <a:p>
            <a:pPr marL="266065" indent="-2540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66700" algn="l"/>
              </a:tabLst>
            </a:pPr>
            <a:r>
              <a:rPr sz="1800" b="1" i="1" spc="-5" dirty="0">
                <a:solidFill>
                  <a:srgbClr val="FFFF9A"/>
                </a:solidFill>
                <a:latin typeface="Arial"/>
                <a:cs typeface="Arial"/>
              </a:rPr>
              <a:t>Chiasme</a:t>
            </a:r>
            <a:r>
              <a:rPr sz="1800" b="1" i="1" spc="-35" dirty="0">
                <a:solidFill>
                  <a:srgbClr val="FFFF9A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FF9A"/>
                </a:solidFill>
                <a:latin typeface="Arial"/>
                <a:cs typeface="Arial"/>
              </a:rPr>
              <a:t>optique</a:t>
            </a:r>
            <a:endParaRPr sz="1800" dirty="0">
              <a:latin typeface="Arial"/>
              <a:cs typeface="Arial"/>
            </a:endParaRPr>
          </a:p>
          <a:p>
            <a:pPr marL="266065" indent="-2540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66700" algn="l"/>
              </a:tabLst>
            </a:pPr>
            <a:r>
              <a:rPr sz="1800" b="1" i="1" dirty="0">
                <a:solidFill>
                  <a:srgbClr val="FFFF9A"/>
                </a:solidFill>
                <a:latin typeface="Arial"/>
                <a:cs typeface="Arial"/>
              </a:rPr>
              <a:t>Bandelette</a:t>
            </a:r>
            <a:r>
              <a:rPr sz="1800" b="1" i="1" spc="-50" dirty="0">
                <a:solidFill>
                  <a:srgbClr val="FFFF9A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9A"/>
                </a:solidFill>
                <a:latin typeface="Arial"/>
                <a:cs typeface="Arial"/>
              </a:rPr>
              <a:t>optique</a:t>
            </a:r>
            <a:endParaRPr sz="1800" dirty="0">
              <a:latin typeface="Arial"/>
              <a:cs typeface="Arial"/>
            </a:endParaRPr>
          </a:p>
          <a:p>
            <a:pPr marL="266065" indent="-2540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266700" algn="l"/>
              </a:tabLst>
            </a:pPr>
            <a:r>
              <a:rPr sz="1800" b="1" i="1" spc="-5" dirty="0">
                <a:solidFill>
                  <a:srgbClr val="FFFF9A"/>
                </a:solidFill>
                <a:latin typeface="Arial"/>
                <a:cs typeface="Arial"/>
              </a:rPr>
              <a:t>5.</a:t>
            </a:r>
            <a:r>
              <a:rPr sz="1800" b="1" i="1" spc="-45" dirty="0">
                <a:solidFill>
                  <a:srgbClr val="FFFF9A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FF9A"/>
                </a:solidFill>
                <a:latin typeface="Arial"/>
                <a:cs typeface="Arial"/>
              </a:rPr>
              <a:t>Radiations</a:t>
            </a:r>
            <a:r>
              <a:rPr sz="1800" b="1" i="1" spc="-45" dirty="0">
                <a:solidFill>
                  <a:srgbClr val="FFFF9A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9A"/>
                </a:solidFill>
                <a:latin typeface="Arial"/>
                <a:cs typeface="Arial"/>
              </a:rPr>
              <a:t>optiques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59607" y="4244578"/>
            <a:ext cx="3023870" cy="166560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04165" indent="-292100">
              <a:lnSpc>
                <a:spcPct val="100000"/>
              </a:lnSpc>
              <a:spcBef>
                <a:spcPts val="1370"/>
              </a:spcBef>
              <a:buAutoNum type="alphaUcPeriod"/>
              <a:tabLst>
                <a:tab pos="304800" algn="l"/>
              </a:tabLst>
            </a:pP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Cécité</a:t>
            </a:r>
            <a:r>
              <a:rPr sz="1800" b="1" spc="-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unilatérale</a:t>
            </a:r>
            <a:endParaRPr sz="1800" dirty="0">
              <a:latin typeface="Arial"/>
              <a:cs typeface="Arial"/>
            </a:endParaRPr>
          </a:p>
          <a:p>
            <a:pPr marL="12700" marR="56515">
              <a:lnSpc>
                <a:spcPct val="140000"/>
              </a:lnSpc>
              <a:spcBef>
                <a:spcPts val="409"/>
              </a:spcBef>
              <a:buAutoNum type="alphaUcPeriod"/>
              <a:tabLst>
                <a:tab pos="304800" algn="l"/>
              </a:tabLst>
            </a:pP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Hémianopsie bi-temp ou </a:t>
            </a:r>
            <a:r>
              <a:rPr sz="1800" b="1" spc="-49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bi-nasale</a:t>
            </a:r>
            <a:endParaRPr sz="1800" dirty="0">
              <a:latin typeface="Arial"/>
              <a:cs typeface="Arial"/>
            </a:endParaRPr>
          </a:p>
          <a:p>
            <a:pPr marL="304165" indent="-292100">
              <a:lnSpc>
                <a:spcPct val="100000"/>
              </a:lnSpc>
              <a:spcBef>
                <a:spcPts val="865"/>
              </a:spcBef>
              <a:buAutoNum type="alphaUcPeriod"/>
              <a:tabLst>
                <a:tab pos="304800" algn="l"/>
              </a:tabLst>
            </a:pP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Hémianopsie</a:t>
            </a:r>
            <a:r>
              <a:rPr sz="1800" b="1" spc="-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homonyme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7709" y="677418"/>
            <a:ext cx="4482465" cy="6057900"/>
            <a:chOff x="877709" y="677418"/>
            <a:chExt cx="4482465" cy="6057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903" y="753617"/>
              <a:ext cx="4329683" cy="5905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5809" y="715518"/>
              <a:ext cx="4406265" cy="5981700"/>
            </a:xfrm>
            <a:custGeom>
              <a:avLst/>
              <a:gdLst/>
              <a:ahLst/>
              <a:cxnLst/>
              <a:rect l="l" t="t" r="r" b="b"/>
              <a:pathLst>
                <a:path w="4406265" h="5981700">
                  <a:moveTo>
                    <a:pt x="0" y="5981700"/>
                  </a:moveTo>
                  <a:lnTo>
                    <a:pt x="0" y="0"/>
                  </a:lnTo>
                  <a:lnTo>
                    <a:pt x="4405884" y="0"/>
                  </a:lnTo>
                  <a:lnTo>
                    <a:pt x="4405884" y="5981700"/>
                  </a:lnTo>
                  <a:lnTo>
                    <a:pt x="0" y="5981700"/>
                  </a:lnTo>
                  <a:close/>
                </a:path>
              </a:pathLst>
            </a:custGeom>
            <a:ln w="7620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356745" y="677418"/>
            <a:ext cx="4405630" cy="6057900"/>
            <a:chOff x="5356745" y="677418"/>
            <a:chExt cx="4405630" cy="60579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2939" y="753617"/>
              <a:ext cx="4252721" cy="59054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94845" y="715518"/>
              <a:ext cx="4329430" cy="5981700"/>
            </a:xfrm>
            <a:custGeom>
              <a:avLst/>
              <a:gdLst/>
              <a:ahLst/>
              <a:cxnLst/>
              <a:rect l="l" t="t" r="r" b="b"/>
              <a:pathLst>
                <a:path w="4329430" h="5981700">
                  <a:moveTo>
                    <a:pt x="0" y="5981700"/>
                  </a:moveTo>
                  <a:lnTo>
                    <a:pt x="0" y="0"/>
                  </a:lnTo>
                  <a:lnTo>
                    <a:pt x="4328922" y="0"/>
                  </a:lnTo>
                  <a:lnTo>
                    <a:pt x="4328922" y="5981700"/>
                  </a:lnTo>
                  <a:lnTo>
                    <a:pt x="0" y="5981700"/>
                  </a:lnTo>
                  <a:close/>
                </a:path>
              </a:pathLst>
            </a:custGeom>
            <a:ln w="7619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7463" y="1469897"/>
            <a:ext cx="6804025" cy="5434330"/>
            <a:chOff x="1957463" y="1469897"/>
            <a:chExt cx="6804025" cy="5434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3657" y="1546098"/>
              <a:ext cx="6651497" cy="52814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95563" y="1507997"/>
              <a:ext cx="6727825" cy="5358130"/>
            </a:xfrm>
            <a:custGeom>
              <a:avLst/>
              <a:gdLst/>
              <a:ahLst/>
              <a:cxnLst/>
              <a:rect l="l" t="t" r="r" b="b"/>
              <a:pathLst>
                <a:path w="6727825" h="5358130">
                  <a:moveTo>
                    <a:pt x="0" y="5357622"/>
                  </a:moveTo>
                  <a:lnTo>
                    <a:pt x="0" y="0"/>
                  </a:lnTo>
                  <a:lnTo>
                    <a:pt x="6727698" y="0"/>
                  </a:lnTo>
                  <a:lnTo>
                    <a:pt x="6727698" y="5357622"/>
                  </a:lnTo>
                  <a:lnTo>
                    <a:pt x="0" y="5357622"/>
                  </a:lnTo>
                  <a:close/>
                </a:path>
              </a:pathLst>
            </a:custGeom>
            <a:ln w="76200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2127" y="698998"/>
            <a:ext cx="28682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solidFill>
                  <a:srgbClr val="FFFF65"/>
                </a:solidFill>
                <a:latin typeface="Arial"/>
                <a:cs typeface="Arial"/>
              </a:rPr>
              <a:t>Aires</a:t>
            </a:r>
            <a:r>
              <a:rPr i="0" spc="-40" dirty="0">
                <a:solidFill>
                  <a:srgbClr val="FFFF65"/>
                </a:solidFill>
                <a:latin typeface="Arial"/>
                <a:cs typeface="Arial"/>
              </a:rPr>
              <a:t> </a:t>
            </a:r>
            <a:r>
              <a:rPr i="0" spc="-10" dirty="0">
                <a:solidFill>
                  <a:srgbClr val="FFFF65"/>
                </a:solidFill>
                <a:latin typeface="Arial"/>
                <a:cs typeface="Arial"/>
              </a:rPr>
              <a:t>visuelles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02053" y="3557587"/>
            <a:ext cx="1090930" cy="370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latin typeface="Arial"/>
                <a:cs typeface="Arial"/>
              </a:rPr>
              <a:t>17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7699" y="2404681"/>
            <a:ext cx="1090930" cy="370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325"/>
              </a:spcBef>
            </a:pPr>
            <a:r>
              <a:rPr sz="1800" b="1" spc="-5" dirty="0">
                <a:latin typeface="Arial"/>
                <a:cs typeface="Arial"/>
              </a:rPr>
              <a:t>18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5825" y="1685353"/>
            <a:ext cx="1090930" cy="370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325"/>
              </a:spcBef>
            </a:pPr>
            <a:r>
              <a:rPr sz="1800" b="1" spc="-5" dirty="0">
                <a:latin typeface="Arial"/>
                <a:cs typeface="Arial"/>
              </a:rPr>
              <a:t>19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BM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46071" y="4709731"/>
            <a:ext cx="5121910" cy="2026285"/>
            <a:chOff x="2246071" y="4709731"/>
            <a:chExt cx="5121910" cy="2026285"/>
          </a:xfrm>
        </p:grpSpPr>
        <p:sp>
          <p:nvSpPr>
            <p:cNvPr id="10" name="object 10"/>
            <p:cNvSpPr/>
            <p:nvPr/>
          </p:nvSpPr>
          <p:spPr>
            <a:xfrm>
              <a:off x="2251595" y="4714494"/>
              <a:ext cx="2303145" cy="1513840"/>
            </a:xfrm>
            <a:custGeom>
              <a:avLst/>
              <a:gdLst/>
              <a:ahLst/>
              <a:cxnLst/>
              <a:rect l="l" t="t" r="r" b="b"/>
              <a:pathLst>
                <a:path w="2303145" h="1513839">
                  <a:moveTo>
                    <a:pt x="2302764" y="1513331"/>
                  </a:moveTo>
                  <a:lnTo>
                    <a:pt x="2302763" y="0"/>
                  </a:lnTo>
                  <a:lnTo>
                    <a:pt x="0" y="0"/>
                  </a:lnTo>
                  <a:lnTo>
                    <a:pt x="0" y="1513331"/>
                  </a:lnTo>
                  <a:lnTo>
                    <a:pt x="2302764" y="1513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250833" y="4714494"/>
              <a:ext cx="2303780" cy="1513840"/>
            </a:xfrm>
            <a:custGeom>
              <a:avLst/>
              <a:gdLst/>
              <a:ahLst/>
              <a:cxnLst/>
              <a:rect l="l" t="t" r="r" b="b"/>
              <a:pathLst>
                <a:path w="2303779" h="1513839">
                  <a:moveTo>
                    <a:pt x="0" y="0"/>
                  </a:moveTo>
                  <a:lnTo>
                    <a:pt x="0" y="1513331"/>
                  </a:lnTo>
                  <a:lnTo>
                    <a:pt x="2303526" y="1513331"/>
                  </a:lnTo>
                  <a:lnTo>
                    <a:pt x="2303525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554359" y="4714494"/>
              <a:ext cx="1080135" cy="2014855"/>
            </a:xfrm>
            <a:custGeom>
              <a:avLst/>
              <a:gdLst/>
              <a:ahLst/>
              <a:cxnLst/>
              <a:rect l="l" t="t" r="r" b="b"/>
              <a:pathLst>
                <a:path w="1080135" h="2014854">
                  <a:moveTo>
                    <a:pt x="1079754" y="2014727"/>
                  </a:moveTo>
                  <a:lnTo>
                    <a:pt x="1079753" y="0"/>
                  </a:lnTo>
                  <a:lnTo>
                    <a:pt x="0" y="0"/>
                  </a:lnTo>
                  <a:lnTo>
                    <a:pt x="0" y="2014727"/>
                  </a:lnTo>
                  <a:lnTo>
                    <a:pt x="1079754" y="2014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554359" y="4714494"/>
              <a:ext cx="1080135" cy="2014855"/>
            </a:xfrm>
            <a:custGeom>
              <a:avLst/>
              <a:gdLst/>
              <a:ahLst/>
              <a:cxnLst/>
              <a:rect l="l" t="t" r="r" b="b"/>
              <a:pathLst>
                <a:path w="1080135" h="2014854">
                  <a:moveTo>
                    <a:pt x="0" y="0"/>
                  </a:moveTo>
                  <a:lnTo>
                    <a:pt x="0" y="2014727"/>
                  </a:lnTo>
                  <a:lnTo>
                    <a:pt x="1079754" y="2014727"/>
                  </a:lnTo>
                  <a:lnTo>
                    <a:pt x="1079753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3493" y="6009894"/>
              <a:ext cx="2879725" cy="721360"/>
            </a:xfrm>
            <a:custGeom>
              <a:avLst/>
              <a:gdLst/>
              <a:ahLst/>
              <a:cxnLst/>
              <a:rect l="l" t="t" r="r" b="b"/>
              <a:pathLst>
                <a:path w="2879725" h="721359">
                  <a:moveTo>
                    <a:pt x="2879597" y="720852"/>
                  </a:moveTo>
                  <a:lnTo>
                    <a:pt x="2879597" y="0"/>
                  </a:lnTo>
                  <a:lnTo>
                    <a:pt x="0" y="0"/>
                  </a:lnTo>
                  <a:lnTo>
                    <a:pt x="0" y="720852"/>
                  </a:lnTo>
                  <a:lnTo>
                    <a:pt x="2879597" y="720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483493" y="6009894"/>
              <a:ext cx="2879725" cy="721360"/>
            </a:xfrm>
            <a:custGeom>
              <a:avLst/>
              <a:gdLst/>
              <a:ahLst/>
              <a:cxnLst/>
              <a:rect l="l" t="t" r="r" b="b"/>
              <a:pathLst>
                <a:path w="2879725" h="721359">
                  <a:moveTo>
                    <a:pt x="0" y="0"/>
                  </a:moveTo>
                  <a:lnTo>
                    <a:pt x="0" y="720852"/>
                  </a:lnTo>
                  <a:lnTo>
                    <a:pt x="2879597" y="720852"/>
                  </a:lnTo>
                  <a:lnTo>
                    <a:pt x="2879597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405" y="1051814"/>
            <a:ext cx="2832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3333CC"/>
                </a:solidFill>
                <a:latin typeface="Arial"/>
                <a:cs typeface="Arial"/>
              </a:rPr>
              <a:t>II.</a:t>
            </a:r>
            <a:r>
              <a:rPr sz="2400" i="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0" spc="-5" dirty="0">
                <a:solidFill>
                  <a:srgbClr val="3333CC"/>
                </a:solidFill>
                <a:latin typeface="Arial"/>
                <a:cs typeface="Arial"/>
              </a:rPr>
              <a:t>Fonction</a:t>
            </a:r>
            <a:r>
              <a:rPr sz="2400" i="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0" spc="-5" dirty="0">
                <a:solidFill>
                  <a:srgbClr val="3333CC"/>
                </a:solidFill>
                <a:latin typeface="Arial"/>
                <a:cs typeface="Arial"/>
              </a:rPr>
              <a:t>motrice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46111" y="1401317"/>
            <a:ext cx="2818130" cy="43815"/>
            <a:chOff x="1046111" y="1401317"/>
            <a:chExt cx="2818130" cy="43815"/>
          </a:xfrm>
        </p:grpSpPr>
        <p:sp>
          <p:nvSpPr>
            <p:cNvPr id="4" name="object 4"/>
            <p:cNvSpPr/>
            <p:nvPr/>
          </p:nvSpPr>
          <p:spPr>
            <a:xfrm>
              <a:off x="1058303" y="1413509"/>
              <a:ext cx="2806065" cy="31750"/>
            </a:xfrm>
            <a:custGeom>
              <a:avLst/>
              <a:gdLst/>
              <a:ahLst/>
              <a:cxnLst/>
              <a:rect l="l" t="t" r="r" b="b"/>
              <a:pathLst>
                <a:path w="2806065" h="31750">
                  <a:moveTo>
                    <a:pt x="2805683" y="31242"/>
                  </a:moveTo>
                  <a:lnTo>
                    <a:pt x="2805683" y="0"/>
                  </a:lnTo>
                  <a:lnTo>
                    <a:pt x="0" y="0"/>
                  </a:lnTo>
                  <a:lnTo>
                    <a:pt x="0" y="31242"/>
                  </a:lnTo>
                  <a:lnTo>
                    <a:pt x="2805683" y="3124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46111" y="1401317"/>
              <a:ext cx="2806065" cy="31750"/>
            </a:xfrm>
            <a:custGeom>
              <a:avLst/>
              <a:gdLst/>
              <a:ahLst/>
              <a:cxnLst/>
              <a:rect l="l" t="t" r="r" b="b"/>
              <a:pathLst>
                <a:path w="2806065" h="31750">
                  <a:moveTo>
                    <a:pt x="2805684" y="31242"/>
                  </a:moveTo>
                  <a:lnTo>
                    <a:pt x="2805684" y="0"/>
                  </a:lnTo>
                  <a:lnTo>
                    <a:pt x="0" y="0"/>
                  </a:lnTo>
                  <a:lnTo>
                    <a:pt x="0" y="31242"/>
                  </a:lnTo>
                  <a:lnTo>
                    <a:pt x="2805684" y="31242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89011" y="2325623"/>
            <a:ext cx="5661025" cy="32384"/>
            <a:chOff x="1389011" y="2325623"/>
            <a:chExt cx="5661025" cy="32384"/>
          </a:xfrm>
        </p:grpSpPr>
        <p:sp>
          <p:nvSpPr>
            <p:cNvPr id="7" name="object 7"/>
            <p:cNvSpPr/>
            <p:nvPr/>
          </p:nvSpPr>
          <p:spPr>
            <a:xfrm>
              <a:off x="1398155" y="2334767"/>
              <a:ext cx="2299335" cy="22860"/>
            </a:xfrm>
            <a:custGeom>
              <a:avLst/>
              <a:gdLst/>
              <a:ahLst/>
              <a:cxnLst/>
              <a:rect l="l" t="t" r="r" b="b"/>
              <a:pathLst>
                <a:path w="2299335" h="22860">
                  <a:moveTo>
                    <a:pt x="2298954" y="22860"/>
                  </a:moveTo>
                  <a:lnTo>
                    <a:pt x="2298954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2298954" y="2286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389011" y="2325623"/>
              <a:ext cx="2299335" cy="22860"/>
            </a:xfrm>
            <a:custGeom>
              <a:avLst/>
              <a:gdLst/>
              <a:ahLst/>
              <a:cxnLst/>
              <a:rect l="l" t="t" r="r" b="b"/>
              <a:pathLst>
                <a:path w="2299335" h="22860">
                  <a:moveTo>
                    <a:pt x="2298954" y="22859"/>
                  </a:moveTo>
                  <a:lnTo>
                    <a:pt x="2298954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2298954" y="22859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697109" y="2334767"/>
              <a:ext cx="3352800" cy="22860"/>
            </a:xfrm>
            <a:custGeom>
              <a:avLst/>
              <a:gdLst/>
              <a:ahLst/>
              <a:cxnLst/>
              <a:rect l="l" t="t" r="r" b="b"/>
              <a:pathLst>
                <a:path w="3352800" h="22860">
                  <a:moveTo>
                    <a:pt x="3352800" y="22860"/>
                  </a:moveTo>
                  <a:lnTo>
                    <a:pt x="3352800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3352800" y="2286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687965" y="2325623"/>
              <a:ext cx="3352800" cy="22860"/>
            </a:xfrm>
            <a:custGeom>
              <a:avLst/>
              <a:gdLst/>
              <a:ahLst/>
              <a:cxnLst/>
              <a:rect l="l" t="t" r="r" b="b"/>
              <a:pathLst>
                <a:path w="3352800" h="22860">
                  <a:moveTo>
                    <a:pt x="3352800" y="22859"/>
                  </a:moveTo>
                  <a:lnTo>
                    <a:pt x="3352800" y="0"/>
                  </a:lnTo>
                  <a:lnTo>
                    <a:pt x="0" y="0"/>
                  </a:lnTo>
                  <a:lnTo>
                    <a:pt x="0" y="22859"/>
                  </a:lnTo>
                  <a:lnTo>
                    <a:pt x="3352800" y="22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198511" y="2600705"/>
            <a:ext cx="2853690" cy="32384"/>
            <a:chOff x="1198511" y="2600705"/>
            <a:chExt cx="2853690" cy="32384"/>
          </a:xfrm>
        </p:grpSpPr>
        <p:sp>
          <p:nvSpPr>
            <p:cNvPr id="12" name="object 12"/>
            <p:cNvSpPr/>
            <p:nvPr/>
          </p:nvSpPr>
          <p:spPr>
            <a:xfrm>
              <a:off x="1207655" y="2609849"/>
              <a:ext cx="2844800" cy="22860"/>
            </a:xfrm>
            <a:custGeom>
              <a:avLst/>
              <a:gdLst/>
              <a:ahLst/>
              <a:cxnLst/>
              <a:rect l="l" t="t" r="r" b="b"/>
              <a:pathLst>
                <a:path w="2844800" h="22860">
                  <a:moveTo>
                    <a:pt x="2844545" y="22859"/>
                  </a:moveTo>
                  <a:lnTo>
                    <a:pt x="2844545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2844545" y="22859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8511" y="2600705"/>
              <a:ext cx="2844800" cy="22860"/>
            </a:xfrm>
            <a:custGeom>
              <a:avLst/>
              <a:gdLst/>
              <a:ahLst/>
              <a:cxnLst/>
              <a:rect l="l" t="t" r="r" b="b"/>
              <a:pathLst>
                <a:path w="2844800" h="22860">
                  <a:moveTo>
                    <a:pt x="2844546" y="22860"/>
                  </a:moveTo>
                  <a:lnTo>
                    <a:pt x="284454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2844546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198511" y="2875026"/>
            <a:ext cx="8214359" cy="32384"/>
            <a:chOff x="1198511" y="2875026"/>
            <a:chExt cx="8214359" cy="32384"/>
          </a:xfrm>
        </p:grpSpPr>
        <p:sp>
          <p:nvSpPr>
            <p:cNvPr id="15" name="object 15"/>
            <p:cNvSpPr/>
            <p:nvPr/>
          </p:nvSpPr>
          <p:spPr>
            <a:xfrm>
              <a:off x="1207655" y="2884170"/>
              <a:ext cx="8205470" cy="22860"/>
            </a:xfrm>
            <a:custGeom>
              <a:avLst/>
              <a:gdLst/>
              <a:ahLst/>
              <a:cxnLst/>
              <a:rect l="l" t="t" r="r" b="b"/>
              <a:pathLst>
                <a:path w="8205470" h="22860">
                  <a:moveTo>
                    <a:pt x="8205216" y="22860"/>
                  </a:moveTo>
                  <a:lnTo>
                    <a:pt x="820521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8205216" y="2286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98511" y="2875026"/>
              <a:ext cx="8205470" cy="22860"/>
            </a:xfrm>
            <a:custGeom>
              <a:avLst/>
              <a:gdLst/>
              <a:ahLst/>
              <a:cxnLst/>
              <a:rect l="l" t="t" r="r" b="b"/>
              <a:pathLst>
                <a:path w="8205470" h="22860">
                  <a:moveTo>
                    <a:pt x="8205216" y="22860"/>
                  </a:moveTo>
                  <a:lnTo>
                    <a:pt x="820521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8205216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389011" y="3150107"/>
            <a:ext cx="3768090" cy="32384"/>
            <a:chOff x="1389011" y="3150107"/>
            <a:chExt cx="3768090" cy="32384"/>
          </a:xfrm>
        </p:grpSpPr>
        <p:sp>
          <p:nvSpPr>
            <p:cNvPr id="18" name="object 18"/>
            <p:cNvSpPr/>
            <p:nvPr/>
          </p:nvSpPr>
          <p:spPr>
            <a:xfrm>
              <a:off x="1398155" y="3159251"/>
              <a:ext cx="3759200" cy="22860"/>
            </a:xfrm>
            <a:custGeom>
              <a:avLst/>
              <a:gdLst/>
              <a:ahLst/>
              <a:cxnLst/>
              <a:rect l="l" t="t" r="r" b="b"/>
              <a:pathLst>
                <a:path w="3759200" h="22860">
                  <a:moveTo>
                    <a:pt x="3758946" y="22859"/>
                  </a:moveTo>
                  <a:lnTo>
                    <a:pt x="375894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3758946" y="22859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389011" y="3150107"/>
              <a:ext cx="3759200" cy="22860"/>
            </a:xfrm>
            <a:custGeom>
              <a:avLst/>
              <a:gdLst/>
              <a:ahLst/>
              <a:cxnLst/>
              <a:rect l="l" t="t" r="r" b="b"/>
              <a:pathLst>
                <a:path w="3759200" h="22860">
                  <a:moveTo>
                    <a:pt x="3758946" y="22860"/>
                  </a:moveTo>
                  <a:lnTo>
                    <a:pt x="375894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3758946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46111" y="4248150"/>
            <a:ext cx="3197860" cy="32384"/>
            <a:chOff x="1046111" y="4248150"/>
            <a:chExt cx="3197860" cy="32384"/>
          </a:xfrm>
        </p:grpSpPr>
        <p:sp>
          <p:nvSpPr>
            <p:cNvPr id="21" name="object 21"/>
            <p:cNvSpPr/>
            <p:nvPr/>
          </p:nvSpPr>
          <p:spPr>
            <a:xfrm>
              <a:off x="1055255" y="4257294"/>
              <a:ext cx="3188335" cy="22860"/>
            </a:xfrm>
            <a:custGeom>
              <a:avLst/>
              <a:gdLst/>
              <a:ahLst/>
              <a:cxnLst/>
              <a:rect l="l" t="t" r="r" b="b"/>
              <a:pathLst>
                <a:path w="3188335" h="22860">
                  <a:moveTo>
                    <a:pt x="3188207" y="22860"/>
                  </a:moveTo>
                  <a:lnTo>
                    <a:pt x="3188207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3188207" y="2286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46111" y="4248150"/>
              <a:ext cx="3188335" cy="22860"/>
            </a:xfrm>
            <a:custGeom>
              <a:avLst/>
              <a:gdLst/>
              <a:ahLst/>
              <a:cxnLst/>
              <a:rect l="l" t="t" r="r" b="b"/>
              <a:pathLst>
                <a:path w="3188335" h="22860">
                  <a:moveTo>
                    <a:pt x="3188208" y="22860"/>
                  </a:moveTo>
                  <a:lnTo>
                    <a:pt x="318820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3188208" y="2286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046111" y="5896355"/>
            <a:ext cx="4417060" cy="32384"/>
            <a:chOff x="1046111" y="5896355"/>
            <a:chExt cx="4417060" cy="32384"/>
          </a:xfrm>
        </p:grpSpPr>
        <p:sp>
          <p:nvSpPr>
            <p:cNvPr id="24" name="object 24"/>
            <p:cNvSpPr/>
            <p:nvPr/>
          </p:nvSpPr>
          <p:spPr>
            <a:xfrm>
              <a:off x="1055255" y="5905499"/>
              <a:ext cx="4407535" cy="22860"/>
            </a:xfrm>
            <a:custGeom>
              <a:avLst/>
              <a:gdLst/>
              <a:ahLst/>
              <a:cxnLst/>
              <a:rect l="l" t="t" r="r" b="b"/>
              <a:pathLst>
                <a:path w="4407535" h="22860">
                  <a:moveTo>
                    <a:pt x="4407408" y="22860"/>
                  </a:moveTo>
                  <a:lnTo>
                    <a:pt x="440740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4407408" y="2286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46111" y="5896355"/>
              <a:ext cx="4407535" cy="22860"/>
            </a:xfrm>
            <a:custGeom>
              <a:avLst/>
              <a:gdLst/>
              <a:ahLst/>
              <a:cxnLst/>
              <a:rect l="l" t="t" r="r" b="b"/>
              <a:pathLst>
                <a:path w="4407535" h="22860">
                  <a:moveTo>
                    <a:pt x="4407408" y="22860"/>
                  </a:moveTo>
                  <a:lnTo>
                    <a:pt x="440740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4407408" y="2286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33397" y="2059940"/>
            <a:ext cx="8584565" cy="442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a.	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Aire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motrice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primaire</a:t>
            </a:r>
            <a:r>
              <a:rPr sz="1800" b="1" spc="-5" dirty="0">
                <a:latin typeface="Arial"/>
                <a:cs typeface="Arial"/>
              </a:rPr>
              <a:t> (aire 4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BM,</a:t>
            </a:r>
            <a:r>
              <a:rPr sz="1800" b="1" spc="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gyrus</a:t>
            </a:r>
            <a:r>
              <a:rPr sz="1800" b="1" spc="-5" dirty="0">
                <a:latin typeface="Arial"/>
                <a:cs typeface="Arial"/>
              </a:rPr>
              <a:t> précentral)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165100" indent="-153035">
              <a:lnSpc>
                <a:spcPct val="100000"/>
              </a:lnSpc>
              <a:spcBef>
                <a:spcPts val="5"/>
              </a:spcBef>
              <a:buChar char="*"/>
              <a:tabLst>
                <a:tab pos="165735" algn="l"/>
              </a:tabLst>
            </a:pPr>
            <a:r>
              <a:rPr sz="1800" b="1" spc="-5" dirty="0">
                <a:latin typeface="Arial"/>
                <a:cs typeface="Arial"/>
              </a:rPr>
              <a:t>somatotopie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fonctionnelle</a:t>
            </a:r>
            <a:endParaRPr sz="1800" dirty="0">
              <a:latin typeface="Arial"/>
              <a:cs typeface="Arial"/>
            </a:endParaRPr>
          </a:p>
          <a:p>
            <a:pPr marL="165735" marR="206375" indent="-165735">
              <a:lnSpc>
                <a:spcPct val="100000"/>
              </a:lnSpc>
              <a:buChar char="*"/>
              <a:tabLst>
                <a:tab pos="165735" algn="l"/>
              </a:tabLst>
            </a:pPr>
            <a:r>
              <a:rPr sz="1800" b="1" spc="-5" dirty="0">
                <a:latin typeface="Arial"/>
                <a:cs typeface="Arial"/>
              </a:rPr>
              <a:t>représentation schématique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du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corps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humain à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5" dirty="0">
                <a:latin typeface="Arial"/>
                <a:cs typeface="Arial"/>
              </a:rPr>
              <a:t> surface</a:t>
            </a:r>
            <a:r>
              <a:rPr sz="1800" b="1" dirty="0">
                <a:latin typeface="Arial"/>
                <a:cs typeface="Arial"/>
              </a:rPr>
              <a:t> du</a:t>
            </a:r>
            <a:r>
              <a:rPr sz="1800" b="1" spc="-5" dirty="0">
                <a:latin typeface="Arial"/>
                <a:cs typeface="Arial"/>
              </a:rPr>
              <a:t> cortex </a:t>
            </a:r>
            <a:r>
              <a:rPr sz="1800" b="1" dirty="0">
                <a:latin typeface="Arial"/>
                <a:cs typeface="Arial"/>
              </a:rPr>
              <a:t>moteur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"homonculus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moteur de Penfield".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latin typeface="Arial"/>
                <a:cs typeface="Arial"/>
              </a:rPr>
              <a:t>Hémiplégie/Hémiparésie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b.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Aire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prémotrice (aire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6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BM)</a:t>
            </a:r>
            <a:endParaRPr sz="1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1800" b="1" spc="-5" dirty="0">
                <a:latin typeface="Arial"/>
                <a:cs typeface="Arial"/>
              </a:rPr>
              <a:t>programmation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planification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du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mouvement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volontaire.</a:t>
            </a:r>
            <a:endParaRPr sz="1800" dirty="0">
              <a:latin typeface="Arial"/>
              <a:cs typeface="Arial"/>
            </a:endParaRPr>
          </a:p>
          <a:p>
            <a:pPr marL="355600" marR="841375" indent="-343535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Troubles programmation du mouvement </a:t>
            </a:r>
            <a:r>
              <a:rPr sz="1800" b="1" i="1" spc="-5" dirty="0">
                <a:latin typeface="Arial"/>
                <a:cs typeface="Arial"/>
              </a:rPr>
              <a:t>et exécution des mouvements </a:t>
            </a:r>
            <a:r>
              <a:rPr sz="1800" b="1" i="1" spc="-49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séquentiels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c.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Aire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oculo-motrice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frontale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 (aire 8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CC"/>
                </a:solidFill>
                <a:latin typeface="Arial"/>
                <a:cs typeface="Arial"/>
              </a:rPr>
              <a:t>BM)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* spécialisé pour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des mouvements associés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(conjugués) de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 tête et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des yeux.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latin typeface="Arial"/>
                <a:cs typeface="Arial"/>
              </a:rPr>
              <a:t>Déviations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globes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oculaires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2776" y="2276355"/>
            <a:ext cx="8312784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i="0" spc="-5" dirty="0">
                <a:solidFill>
                  <a:srgbClr val="FFFFFF"/>
                </a:solidFill>
                <a:latin typeface="Arial"/>
                <a:cs typeface="Arial"/>
              </a:rPr>
              <a:t>SYSTEME</a:t>
            </a:r>
            <a:r>
              <a:rPr sz="6600" i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i="0" spc="-10" dirty="0">
                <a:solidFill>
                  <a:srgbClr val="FFFFFF"/>
                </a:solidFill>
                <a:latin typeface="Arial"/>
                <a:cs typeface="Arial"/>
              </a:rPr>
              <a:t>NERVEUX</a:t>
            </a:r>
            <a:endParaRPr sz="66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75473" y="3216401"/>
            <a:ext cx="8321040" cy="121285"/>
            <a:chOff x="1275473" y="3216401"/>
            <a:chExt cx="8321040" cy="121285"/>
          </a:xfrm>
        </p:grpSpPr>
        <p:sp>
          <p:nvSpPr>
            <p:cNvPr id="4" name="object 4"/>
            <p:cNvSpPr/>
            <p:nvPr/>
          </p:nvSpPr>
          <p:spPr>
            <a:xfrm>
              <a:off x="1309763" y="3250691"/>
              <a:ext cx="8286750" cy="86995"/>
            </a:xfrm>
            <a:custGeom>
              <a:avLst/>
              <a:gdLst/>
              <a:ahLst/>
              <a:cxnLst/>
              <a:rect l="l" t="t" r="r" b="b"/>
              <a:pathLst>
                <a:path w="8286750" h="86995">
                  <a:moveTo>
                    <a:pt x="8286750" y="0"/>
                  </a:moveTo>
                  <a:lnTo>
                    <a:pt x="0" y="0"/>
                  </a:lnTo>
                  <a:lnTo>
                    <a:pt x="0" y="52578"/>
                  </a:lnTo>
                  <a:lnTo>
                    <a:pt x="0" y="86868"/>
                  </a:lnTo>
                  <a:lnTo>
                    <a:pt x="8286750" y="86868"/>
                  </a:lnTo>
                  <a:lnTo>
                    <a:pt x="8286750" y="52578"/>
                  </a:lnTo>
                  <a:lnTo>
                    <a:pt x="8286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75473" y="3216401"/>
              <a:ext cx="8286750" cy="86995"/>
            </a:xfrm>
            <a:custGeom>
              <a:avLst/>
              <a:gdLst/>
              <a:ahLst/>
              <a:cxnLst/>
              <a:rect l="l" t="t" r="r" b="b"/>
              <a:pathLst>
                <a:path w="8286750" h="86995">
                  <a:moveTo>
                    <a:pt x="8286750" y="86867"/>
                  </a:moveTo>
                  <a:lnTo>
                    <a:pt x="8286750" y="0"/>
                  </a:lnTo>
                  <a:lnTo>
                    <a:pt x="0" y="0"/>
                  </a:lnTo>
                  <a:lnTo>
                    <a:pt x="0" y="86868"/>
                  </a:lnTo>
                  <a:lnTo>
                    <a:pt x="8286750" y="86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54237" y="3282957"/>
            <a:ext cx="47313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solidFill>
                  <a:srgbClr val="FFFFFF"/>
                </a:solidFill>
                <a:latin typeface="Arial"/>
                <a:cs typeface="Arial"/>
              </a:rPr>
              <a:t>VEGETATIF</a:t>
            </a:r>
            <a:endParaRPr sz="66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66935" y="4223003"/>
            <a:ext cx="4739005" cy="121285"/>
            <a:chOff x="3066935" y="4223003"/>
            <a:chExt cx="4739005" cy="121285"/>
          </a:xfrm>
        </p:grpSpPr>
        <p:sp>
          <p:nvSpPr>
            <p:cNvPr id="8" name="object 8"/>
            <p:cNvSpPr/>
            <p:nvPr/>
          </p:nvSpPr>
          <p:spPr>
            <a:xfrm>
              <a:off x="3101225" y="4257293"/>
              <a:ext cx="4704715" cy="86995"/>
            </a:xfrm>
            <a:custGeom>
              <a:avLst/>
              <a:gdLst/>
              <a:ahLst/>
              <a:cxnLst/>
              <a:rect l="l" t="t" r="r" b="b"/>
              <a:pathLst>
                <a:path w="4704715" h="86995">
                  <a:moveTo>
                    <a:pt x="4704588" y="0"/>
                  </a:moveTo>
                  <a:lnTo>
                    <a:pt x="0" y="0"/>
                  </a:lnTo>
                  <a:lnTo>
                    <a:pt x="0" y="52578"/>
                  </a:lnTo>
                  <a:lnTo>
                    <a:pt x="0" y="86868"/>
                  </a:lnTo>
                  <a:lnTo>
                    <a:pt x="4704588" y="86868"/>
                  </a:lnTo>
                  <a:lnTo>
                    <a:pt x="4704588" y="52578"/>
                  </a:lnTo>
                  <a:lnTo>
                    <a:pt x="47045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066935" y="4223003"/>
              <a:ext cx="4704715" cy="86995"/>
            </a:xfrm>
            <a:custGeom>
              <a:avLst/>
              <a:gdLst/>
              <a:ahLst/>
              <a:cxnLst/>
              <a:rect l="l" t="t" r="r" b="b"/>
              <a:pathLst>
                <a:path w="4704715" h="86995">
                  <a:moveTo>
                    <a:pt x="4704588" y="86867"/>
                  </a:moveTo>
                  <a:lnTo>
                    <a:pt x="4704588" y="0"/>
                  </a:lnTo>
                  <a:lnTo>
                    <a:pt x="0" y="0"/>
                  </a:lnTo>
                  <a:lnTo>
                    <a:pt x="0" y="86868"/>
                  </a:lnTo>
                  <a:lnTo>
                    <a:pt x="4704588" y="86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340" y="904753"/>
            <a:ext cx="59543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solidFill>
                  <a:srgbClr val="FFFF00"/>
                </a:solidFill>
                <a:latin typeface="Arial"/>
                <a:cs typeface="Arial"/>
              </a:rPr>
              <a:t>Le</a:t>
            </a:r>
            <a:r>
              <a:rPr i="0" spc="-10" dirty="0">
                <a:solidFill>
                  <a:srgbClr val="FFFF00"/>
                </a:solidFill>
                <a:latin typeface="Arial"/>
                <a:cs typeface="Arial"/>
              </a:rPr>
              <a:t> système</a:t>
            </a:r>
            <a:r>
              <a:rPr i="0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i="0" spc="-10" dirty="0">
                <a:solidFill>
                  <a:srgbClr val="FFFF00"/>
                </a:solidFill>
                <a:latin typeface="Arial"/>
                <a:cs typeface="Arial"/>
              </a:rPr>
              <a:t>nerveux autonome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7735" y="1668271"/>
            <a:ext cx="7033259" cy="293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=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portion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du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système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nerveux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assurant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la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régulation </a:t>
            </a:r>
            <a:r>
              <a:rPr sz="2400" spc="-6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du</a:t>
            </a:r>
            <a:r>
              <a:rPr sz="24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milieu</a:t>
            </a:r>
            <a:r>
              <a:rPr sz="24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interne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(contrôle</a:t>
            </a:r>
            <a:r>
              <a:rPr sz="24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des</a:t>
            </a:r>
            <a:r>
              <a:rPr sz="24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organes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végétatifs)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Formé</a:t>
            </a:r>
            <a:r>
              <a:rPr sz="24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deux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ensembles</a:t>
            </a:r>
            <a:r>
              <a:rPr sz="2400" spc="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fibres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nerveuses:</a:t>
            </a:r>
            <a:endParaRPr sz="2400" dirty="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14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Système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sympathique</a:t>
            </a:r>
            <a:endParaRPr sz="24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43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Système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parasympathique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4335" y="5433821"/>
            <a:ext cx="7783830" cy="118745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6195" rIns="0" bIns="0" rtlCol="0">
            <a:spAutoFit/>
          </a:bodyPr>
          <a:lstStyle/>
          <a:p>
            <a:pPr marL="200660" marR="193040" algn="ctr">
              <a:lnSpc>
                <a:spcPct val="100000"/>
              </a:lnSpc>
              <a:spcBef>
                <a:spcPts val="285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La plupart des organes reçoivent des terminaisons </a:t>
            </a:r>
            <a:r>
              <a:rPr sz="2400" b="1" spc="-6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sympathiques et des terminaisons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 parasympathiques.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238135" y="1613916"/>
            <a:ext cx="8382000" cy="3915410"/>
            <a:chOff x="1238135" y="1613916"/>
            <a:chExt cx="8382000" cy="3915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4329" y="1690115"/>
              <a:ext cx="8229599" cy="37627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76235" y="1652016"/>
              <a:ext cx="8305800" cy="3839210"/>
            </a:xfrm>
            <a:custGeom>
              <a:avLst/>
              <a:gdLst/>
              <a:ahLst/>
              <a:cxnLst/>
              <a:rect l="l" t="t" r="r" b="b"/>
              <a:pathLst>
                <a:path w="8305800" h="3839210">
                  <a:moveTo>
                    <a:pt x="0" y="3838956"/>
                  </a:moveTo>
                  <a:lnTo>
                    <a:pt x="0" y="0"/>
                  </a:lnTo>
                  <a:lnTo>
                    <a:pt x="8305800" y="0"/>
                  </a:lnTo>
                  <a:lnTo>
                    <a:pt x="8305800" y="3838955"/>
                  </a:lnTo>
                  <a:lnTo>
                    <a:pt x="0" y="3838956"/>
                  </a:lnTo>
                  <a:close/>
                </a:path>
              </a:pathLst>
            </a:custGeom>
            <a:ln w="762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38611" y="1316990"/>
            <a:ext cx="6730365" cy="385572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525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Système</a:t>
            </a:r>
            <a:r>
              <a:rPr sz="24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sympathique:</a:t>
            </a:r>
            <a:endParaRPr sz="2400" dirty="0">
              <a:latin typeface="Arial"/>
              <a:cs typeface="Arial"/>
            </a:endParaRPr>
          </a:p>
          <a:p>
            <a:pPr marL="369570" indent="-286385">
              <a:lnSpc>
                <a:spcPct val="100000"/>
              </a:lnSpc>
              <a:spcBef>
                <a:spcPts val="1430"/>
              </a:spcBef>
              <a:buFont typeface="Arial MT"/>
              <a:buChar char="•"/>
              <a:tabLst>
                <a:tab pos="369570" algn="l"/>
                <a:tab pos="370205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Actif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cas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’urgence.</a:t>
            </a:r>
            <a:endParaRPr sz="2400" dirty="0">
              <a:latin typeface="Arial"/>
              <a:cs typeface="Arial"/>
            </a:endParaRPr>
          </a:p>
          <a:p>
            <a:pPr marL="369570" marR="5080" indent="-285750">
              <a:lnSpc>
                <a:spcPct val="100000"/>
              </a:lnSpc>
              <a:spcBef>
                <a:spcPts val="1435"/>
              </a:spcBef>
              <a:buFont typeface="Arial MT"/>
              <a:buChar char="•"/>
              <a:tabLst>
                <a:tab pos="369570" algn="l"/>
                <a:tab pos="370205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Prépare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l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’organisme à affronter un danger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sz="2400" b="1" spc="-6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attaque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ou fuite.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Système</a:t>
            </a:r>
            <a:r>
              <a:rPr sz="24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parasympathique:</a:t>
            </a:r>
            <a:endParaRPr sz="24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43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Actif</a:t>
            </a:r>
            <a:r>
              <a:rPr sz="24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au</a:t>
            </a:r>
            <a:r>
              <a:rPr sz="24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repos.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4127639" y="501395"/>
            <a:ext cx="5581650" cy="6590030"/>
            <a:chOff x="4127639" y="501395"/>
            <a:chExt cx="5581650" cy="6590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4353" y="501395"/>
              <a:ext cx="5154929" cy="65897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65839" y="2711195"/>
              <a:ext cx="152400" cy="2286000"/>
            </a:xfrm>
            <a:custGeom>
              <a:avLst/>
              <a:gdLst/>
              <a:ahLst/>
              <a:cxnLst/>
              <a:rect l="l" t="t" r="r" b="b"/>
              <a:pathLst>
                <a:path w="152400" h="2286000">
                  <a:moveTo>
                    <a:pt x="1524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152400" y="2286000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4127639" y="3811523"/>
              <a:ext cx="838200" cy="85725"/>
            </a:xfrm>
            <a:custGeom>
              <a:avLst/>
              <a:gdLst/>
              <a:ahLst/>
              <a:cxnLst/>
              <a:rect l="l" t="t" r="r" b="b"/>
              <a:pathLst>
                <a:path w="838200" h="85725">
                  <a:moveTo>
                    <a:pt x="766572" y="57150"/>
                  </a:moveTo>
                  <a:lnTo>
                    <a:pt x="766572" y="28194"/>
                  </a:lnTo>
                  <a:lnTo>
                    <a:pt x="0" y="28194"/>
                  </a:lnTo>
                  <a:lnTo>
                    <a:pt x="0" y="57150"/>
                  </a:lnTo>
                  <a:lnTo>
                    <a:pt x="766572" y="57150"/>
                  </a:lnTo>
                  <a:close/>
                </a:path>
                <a:path w="838200" h="85725">
                  <a:moveTo>
                    <a:pt x="838200" y="42672"/>
                  </a:moveTo>
                  <a:lnTo>
                    <a:pt x="752093" y="0"/>
                  </a:lnTo>
                  <a:lnTo>
                    <a:pt x="752093" y="28194"/>
                  </a:lnTo>
                  <a:lnTo>
                    <a:pt x="766572" y="28194"/>
                  </a:lnTo>
                  <a:lnTo>
                    <a:pt x="766572" y="78169"/>
                  </a:lnTo>
                  <a:lnTo>
                    <a:pt x="838200" y="42672"/>
                  </a:lnTo>
                  <a:close/>
                </a:path>
                <a:path w="838200" h="85725">
                  <a:moveTo>
                    <a:pt x="766572" y="78169"/>
                  </a:moveTo>
                  <a:lnTo>
                    <a:pt x="766572" y="57150"/>
                  </a:lnTo>
                  <a:lnTo>
                    <a:pt x="752093" y="57150"/>
                  </a:lnTo>
                  <a:lnTo>
                    <a:pt x="752093" y="85343"/>
                  </a:lnTo>
                  <a:lnTo>
                    <a:pt x="766572" y="78169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9092069" y="1617725"/>
              <a:ext cx="287655" cy="3889375"/>
            </a:xfrm>
            <a:custGeom>
              <a:avLst/>
              <a:gdLst/>
              <a:ahLst/>
              <a:cxnLst/>
              <a:rect l="l" t="t" r="r" b="b"/>
              <a:pathLst>
                <a:path w="287654" h="3889375">
                  <a:moveTo>
                    <a:pt x="142481" y="0"/>
                  </a:moveTo>
                  <a:lnTo>
                    <a:pt x="287274" y="0"/>
                  </a:lnTo>
                  <a:lnTo>
                    <a:pt x="287274" y="504444"/>
                  </a:lnTo>
                </a:path>
                <a:path w="287654" h="3889375">
                  <a:moveTo>
                    <a:pt x="142481" y="504444"/>
                  </a:moveTo>
                  <a:lnTo>
                    <a:pt x="287274" y="504444"/>
                  </a:lnTo>
                </a:path>
                <a:path w="287654" h="3889375">
                  <a:moveTo>
                    <a:pt x="0" y="3384041"/>
                  </a:moveTo>
                  <a:lnTo>
                    <a:pt x="144005" y="3384041"/>
                  </a:lnTo>
                  <a:lnTo>
                    <a:pt x="144005" y="3889248"/>
                  </a:lnTo>
                </a:path>
                <a:path w="287654" h="3889375">
                  <a:moveTo>
                    <a:pt x="0" y="3889248"/>
                  </a:moveTo>
                  <a:lnTo>
                    <a:pt x="144005" y="3889248"/>
                  </a:lnTo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9220073" y="2265425"/>
              <a:ext cx="460375" cy="2592705"/>
            </a:xfrm>
            <a:custGeom>
              <a:avLst/>
              <a:gdLst/>
              <a:ahLst/>
              <a:cxnLst/>
              <a:rect l="l" t="t" r="r" b="b"/>
              <a:pathLst>
                <a:path w="460375" h="2592704">
                  <a:moveTo>
                    <a:pt x="460248" y="1338072"/>
                  </a:moveTo>
                  <a:lnTo>
                    <a:pt x="54597" y="76631"/>
                  </a:lnTo>
                  <a:lnTo>
                    <a:pt x="81546" y="67818"/>
                  </a:lnTo>
                  <a:lnTo>
                    <a:pt x="14478" y="0"/>
                  </a:lnTo>
                  <a:lnTo>
                    <a:pt x="0" y="94488"/>
                  </a:lnTo>
                  <a:lnTo>
                    <a:pt x="22872" y="87007"/>
                  </a:lnTo>
                  <a:lnTo>
                    <a:pt x="27114" y="85623"/>
                  </a:lnTo>
                  <a:lnTo>
                    <a:pt x="431304" y="1342491"/>
                  </a:lnTo>
                  <a:lnTo>
                    <a:pt x="29057" y="2506421"/>
                  </a:lnTo>
                  <a:lnTo>
                    <a:pt x="2298" y="2497074"/>
                  </a:lnTo>
                  <a:lnTo>
                    <a:pt x="14478" y="2592324"/>
                  </a:lnTo>
                  <a:lnTo>
                    <a:pt x="24396" y="2582634"/>
                  </a:lnTo>
                  <a:lnTo>
                    <a:pt x="83070" y="2525268"/>
                  </a:lnTo>
                  <a:lnTo>
                    <a:pt x="55664" y="2515717"/>
                  </a:lnTo>
                  <a:lnTo>
                    <a:pt x="459498" y="1347216"/>
                  </a:lnTo>
                  <a:lnTo>
                    <a:pt x="446341" y="1342707"/>
                  </a:lnTo>
                  <a:lnTo>
                    <a:pt x="460248" y="1338072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59135" y="906271"/>
            <a:ext cx="2924175" cy="2034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Fibres sympathiques: </a:t>
            </a:r>
            <a:r>
              <a:rPr sz="2400" spc="-6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proviennent de la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moelle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C-T-L</a:t>
            </a:r>
            <a:endParaRPr sz="2400" dirty="0">
              <a:latin typeface="Arial MT"/>
              <a:cs typeface="Arial MT"/>
            </a:endParaRPr>
          </a:p>
          <a:p>
            <a:pPr marL="12700" marR="97790">
              <a:lnSpc>
                <a:spcPct val="100000"/>
              </a:lnSpc>
              <a:spcBef>
                <a:spcPts val="1420"/>
              </a:spcBef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Neurotransmetteur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= </a:t>
            </a:r>
            <a:r>
              <a:rPr sz="2400" spc="-6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 MT"/>
                <a:cs typeface="Arial MT"/>
              </a:rPr>
              <a:t>noradrénaline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9135" y="4182871"/>
            <a:ext cx="3035300" cy="2764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Fibres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parasympathiques: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proviennent du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tronc </a:t>
            </a:r>
            <a:r>
              <a:rPr sz="24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cérébral</a:t>
            </a:r>
            <a:r>
              <a:rPr sz="24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(III,</a:t>
            </a:r>
            <a:r>
              <a:rPr sz="24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VII,</a:t>
            </a:r>
            <a:r>
              <a:rPr sz="24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IX,</a:t>
            </a:r>
            <a:r>
              <a:rPr sz="24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X) </a:t>
            </a:r>
            <a:r>
              <a:rPr sz="2400" spc="-6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et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la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moelle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endParaRPr sz="2400" dirty="0">
              <a:latin typeface="Arial MT"/>
              <a:cs typeface="Arial MT"/>
            </a:endParaRPr>
          </a:p>
          <a:p>
            <a:pPr marL="12700" marR="208915">
              <a:lnSpc>
                <a:spcPct val="100000"/>
              </a:lnSpc>
              <a:spcBef>
                <a:spcPts val="1410"/>
              </a:spcBef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Neurotransmetteur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= </a:t>
            </a:r>
            <a:r>
              <a:rPr sz="2400" spc="-6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 MT"/>
                <a:cs typeface="Arial MT"/>
              </a:rPr>
              <a:t>acétylcholine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28839" y="587729"/>
            <a:ext cx="9403644" cy="6349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lang="fr-CA" sz="3526" b="1">
                <a:solidFill>
                  <a:srgbClr val="FFFF00"/>
                </a:solidFill>
              </a:rPr>
              <a:t>11. Le système nerveux autonome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96761" y="1427339"/>
            <a:ext cx="8144228" cy="9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A" altLang="fr-FR" sz="2645">
                <a:solidFill>
                  <a:srgbClr val="FFFF00"/>
                </a:solidFill>
                <a:latin typeface="굴림" pitchFamily="50" charset="-127"/>
                <a:ea typeface="굴림" pitchFamily="50" charset="-127"/>
              </a:rPr>
              <a:t>= portion du système nerveux assurant la régulation du milieu interne (contrôle des organes végétatifs)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96761" y="3022600"/>
            <a:ext cx="8312150" cy="1312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314868" indent="-314868" latinLnBrk="1">
              <a:spcBef>
                <a:spcPct val="50000"/>
              </a:spcBef>
              <a:defRPr/>
            </a:pPr>
            <a:r>
              <a:rPr lang="fr-CA" sz="1983">
                <a:solidFill>
                  <a:srgbClr val="FFFF00"/>
                </a:solidFill>
              </a:rPr>
              <a:t>Formé de deux ensembles de fibres nerveuses:</a:t>
            </a:r>
          </a:p>
          <a:p>
            <a:pPr marL="314868" indent="-314868" latinLnBrk="1">
              <a:spcBef>
                <a:spcPct val="50000"/>
              </a:spcBef>
              <a:buFontTx/>
              <a:buChar char="•"/>
              <a:defRPr/>
            </a:pPr>
            <a:r>
              <a:rPr lang="fr-CA" sz="1983" b="1">
                <a:solidFill>
                  <a:srgbClr val="FFFF00"/>
                </a:solidFill>
              </a:rPr>
              <a:t>Système sympathique</a:t>
            </a:r>
          </a:p>
          <a:p>
            <a:pPr marL="314868" indent="-314868" latinLnBrk="1">
              <a:spcBef>
                <a:spcPct val="50000"/>
              </a:spcBef>
              <a:buFontTx/>
              <a:buChar char="•"/>
              <a:defRPr/>
            </a:pPr>
            <a:r>
              <a:rPr lang="fr-CA" sz="1983" b="1">
                <a:solidFill>
                  <a:srgbClr val="FFFF00"/>
                </a:solidFill>
              </a:rPr>
              <a:t>Système parasympathique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96761" y="5205589"/>
            <a:ext cx="7808383" cy="131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A" altLang="fr-FR" sz="2645">
                <a:solidFill>
                  <a:srgbClr val="FFFF00"/>
                </a:solidFill>
                <a:latin typeface="굴림" pitchFamily="50" charset="-127"/>
                <a:ea typeface="굴림" pitchFamily="50" charset="-127"/>
              </a:rPr>
              <a:t>La plupart des organes reçoivent des terminaisons sympathiques et des terminaisons parasympathiques.</a:t>
            </a:r>
          </a:p>
        </p:txBody>
      </p:sp>
    </p:spTree>
    <p:extLst>
      <p:ext uri="{BB962C8B-B14F-4D97-AF65-F5344CB8AC3E}">
        <p14:creationId xmlns:p14="http://schemas.microsoft.com/office/powerpoint/2010/main" val="1374401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1638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Système nerveux autonome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8160" y="843984"/>
            <a:ext cx="5203956" cy="4232312"/>
          </a:xfrm>
        </p:spPr>
        <p:txBody>
          <a:bodyPr anchor="ctr"/>
          <a:lstStyle/>
          <a:p>
            <a:pPr>
              <a:lnSpc>
                <a:spcPct val="120000"/>
              </a:lnSpc>
              <a:buSzPct val="70000"/>
              <a:buFont typeface="Wingdings" pitchFamily="2" charset="2"/>
              <a:buChar char=""/>
            </a:pPr>
            <a:r>
              <a:rPr lang="fr-FR" sz="3085">
                <a:solidFill>
                  <a:srgbClr val="003366"/>
                </a:solidFill>
              </a:rPr>
              <a:t>Système nerveux végétatif, involontaire, viscéral</a:t>
            </a:r>
          </a:p>
          <a:p>
            <a:pPr>
              <a:lnSpc>
                <a:spcPct val="120000"/>
              </a:lnSpc>
              <a:buSzPct val="70000"/>
              <a:buFont typeface="Wingdings" pitchFamily="2" charset="2"/>
              <a:buChar char=""/>
            </a:pPr>
            <a:r>
              <a:rPr lang="fr-FR" sz="3085">
                <a:solidFill>
                  <a:srgbClr val="003366"/>
                </a:solidFill>
              </a:rPr>
              <a:t>Muscles lisses et cardiaques, glandes</a:t>
            </a:r>
          </a:p>
          <a:p>
            <a:pPr>
              <a:lnSpc>
                <a:spcPct val="120000"/>
              </a:lnSpc>
              <a:buSzPct val="70000"/>
              <a:buFont typeface="Wingdings" pitchFamily="2" charset="2"/>
              <a:buChar char=""/>
            </a:pPr>
            <a:r>
              <a:rPr lang="fr-FR" sz="3085">
                <a:solidFill>
                  <a:srgbClr val="003366"/>
                </a:solidFill>
              </a:rPr>
              <a:t>Divisions:</a:t>
            </a:r>
          </a:p>
          <a:p>
            <a:pPr lvl="1">
              <a:buSzPct val="70000"/>
              <a:buFont typeface="Wingdings" pitchFamily="2" charset="2"/>
              <a:buChar char=""/>
            </a:pPr>
            <a:r>
              <a:rPr lang="fr-FR" sz="2645">
                <a:solidFill>
                  <a:srgbClr val="003366"/>
                </a:solidFill>
              </a:rPr>
              <a:t>Sympathique</a:t>
            </a:r>
          </a:p>
          <a:p>
            <a:pPr lvl="1">
              <a:buSzPct val="70000"/>
              <a:buFont typeface="Wingdings" pitchFamily="2" charset="2"/>
              <a:buChar char=""/>
            </a:pPr>
            <a:r>
              <a:rPr lang="fr-FR" sz="2645">
                <a:solidFill>
                  <a:srgbClr val="003366"/>
                </a:solidFill>
              </a:rPr>
              <a:t>Parasympathique</a:t>
            </a:r>
          </a:p>
        </p:txBody>
      </p:sp>
      <p:pic>
        <p:nvPicPr>
          <p:cNvPr id="17818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0661" y="2429625"/>
            <a:ext cx="4449939" cy="3659305"/>
          </a:xfrm>
          <a:ln/>
        </p:spPr>
      </p:pic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7193845" y="7042238"/>
            <a:ext cx="3190522" cy="5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204" b="1">
                <a:solidFill>
                  <a:schemeClr val="bg1"/>
                </a:solidFill>
                <a:latin typeface="Arial" charset="0"/>
              </a:rPr>
              <a:t>14.1 :495</a:t>
            </a:r>
          </a:p>
          <a:p>
            <a:pPr eaLnBrk="1" hangingPunct="1"/>
            <a:endParaRPr lang="fr-CA" sz="2204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6109"/>
            <a:ext cx="9067800" cy="1356653"/>
          </a:xfrm>
        </p:spPr>
        <p:txBody>
          <a:bodyPr/>
          <a:lstStyle/>
          <a:p>
            <a:r>
              <a:rPr lang="fr-FR" sz="4408"/>
              <a:t>Parasympathique vs Sympathique</a:t>
            </a:r>
            <a:endParaRPr lang="fr-FR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34428" y="2254735"/>
            <a:ext cx="3946172" cy="3886641"/>
          </a:xfrm>
        </p:spPr>
        <p:txBody>
          <a:bodyPr anchor="ctr"/>
          <a:lstStyle/>
          <a:p>
            <a:pPr>
              <a:lnSpc>
                <a:spcPct val="130000"/>
              </a:lnSpc>
              <a:buSzPct val="70000"/>
              <a:buFont typeface="Wingdings" pitchFamily="2" charset="2"/>
              <a:buChar char=""/>
            </a:pPr>
            <a:r>
              <a:rPr lang="fr-FR" sz="3085">
                <a:solidFill>
                  <a:srgbClr val="003366"/>
                </a:solidFill>
              </a:rPr>
              <a:t>Effets antagonistes</a:t>
            </a:r>
          </a:p>
          <a:p>
            <a:pPr>
              <a:lnSpc>
                <a:spcPct val="130000"/>
              </a:lnSpc>
              <a:buSzPct val="70000"/>
              <a:buFont typeface="Wingdings" pitchFamily="2" charset="2"/>
              <a:buChar char=""/>
            </a:pPr>
            <a:r>
              <a:rPr lang="fr-FR" sz="3085">
                <a:solidFill>
                  <a:srgbClr val="003366"/>
                </a:solidFill>
              </a:rPr>
              <a:t>Parasympathique</a:t>
            </a:r>
          </a:p>
          <a:p>
            <a:pPr lvl="1">
              <a:buSzPct val="70000"/>
              <a:buFont typeface="Wingdings" pitchFamily="2" charset="2"/>
              <a:buChar char=""/>
            </a:pPr>
            <a:r>
              <a:rPr lang="fr-FR" sz="2645">
                <a:solidFill>
                  <a:srgbClr val="003366"/>
                </a:solidFill>
              </a:rPr>
              <a:t>Repos, digestion</a:t>
            </a:r>
          </a:p>
          <a:p>
            <a:pPr lvl="1">
              <a:buSzPct val="70000"/>
              <a:buFont typeface="Wingdings" pitchFamily="2" charset="2"/>
              <a:buChar char=""/>
            </a:pPr>
            <a:r>
              <a:rPr lang="fr-FR" sz="2645" b="1">
                <a:solidFill>
                  <a:srgbClr val="003366"/>
                </a:solidFill>
                <a:sym typeface="Wingdings" pitchFamily="2" charset="2"/>
              </a:rPr>
              <a:t></a:t>
            </a:r>
            <a:r>
              <a:rPr lang="fr-FR" sz="2645" b="1">
                <a:solidFill>
                  <a:srgbClr val="003366"/>
                </a:solidFill>
              </a:rPr>
              <a:t> </a:t>
            </a:r>
            <a:r>
              <a:rPr lang="fr-FR" sz="2645">
                <a:solidFill>
                  <a:srgbClr val="003366"/>
                </a:solidFill>
              </a:rPr>
              <a:t>consommation d’énergie</a:t>
            </a:r>
          </a:p>
          <a:p>
            <a:pPr>
              <a:lnSpc>
                <a:spcPct val="130000"/>
              </a:lnSpc>
              <a:buSzPct val="70000"/>
              <a:buFont typeface="Wingdings" pitchFamily="2" charset="2"/>
              <a:buChar char=""/>
            </a:pPr>
            <a:r>
              <a:rPr lang="fr-FR" sz="3085">
                <a:solidFill>
                  <a:srgbClr val="003366"/>
                </a:solidFill>
              </a:rPr>
              <a:t>Sympathique</a:t>
            </a:r>
          </a:p>
          <a:p>
            <a:pPr lvl="1">
              <a:buSzPct val="70000"/>
              <a:buFont typeface="Wingdings" pitchFamily="2" charset="2"/>
              <a:buChar char=""/>
            </a:pPr>
            <a:r>
              <a:rPr lang="fr-FR" sz="2645">
                <a:solidFill>
                  <a:srgbClr val="003366"/>
                </a:solidFill>
              </a:rPr>
              <a:t>Situations d’urgence (lutte ou fuite)</a:t>
            </a:r>
          </a:p>
        </p:txBody>
      </p:sp>
      <p:pic>
        <p:nvPicPr>
          <p:cNvPr id="181257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1186" y="1427339"/>
            <a:ext cx="4537398" cy="5793317"/>
          </a:xfrm>
          <a:ln/>
        </p:spPr>
      </p:pic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7193845" y="7042238"/>
            <a:ext cx="3190522" cy="5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204" b="1">
                <a:solidFill>
                  <a:schemeClr val="bg1"/>
                </a:solidFill>
                <a:latin typeface="Arial" charset="0"/>
              </a:rPr>
              <a:t>14.3 :498</a:t>
            </a:r>
          </a:p>
          <a:p>
            <a:pPr eaLnBrk="1" hangingPunct="1"/>
            <a:endParaRPr lang="fr-CA" sz="2204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701" y="727905"/>
            <a:ext cx="9505208" cy="1220975"/>
          </a:xfrm>
        </p:spPr>
        <p:txBody>
          <a:bodyPr/>
          <a:lstStyle/>
          <a:p>
            <a:r>
              <a:rPr lang="fr-FR" sz="3967"/>
              <a:t>Comparaison entre les systèmes nerveux somatique et autonome</a:t>
            </a:r>
            <a:endParaRPr lang="fr-FR"/>
          </a:p>
        </p:txBody>
      </p:sp>
      <p:pic>
        <p:nvPicPr>
          <p:cNvPr id="180229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12800" y="1932855"/>
            <a:ext cx="9067800" cy="4652845"/>
          </a:xfrm>
          <a:prstGeom prst="rect">
            <a:avLst/>
          </a:prstGeom>
          <a:ln/>
        </p:spPr>
      </p:pic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7193845" y="7042238"/>
            <a:ext cx="3190522" cy="5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204" b="1">
                <a:solidFill>
                  <a:schemeClr val="bg1"/>
                </a:solidFill>
                <a:latin typeface="Arial" charset="0"/>
              </a:rPr>
              <a:t>Fig 14.2: 496</a:t>
            </a:r>
          </a:p>
        </p:txBody>
      </p:sp>
    </p:spTree>
    <p:extLst>
      <p:ext uri="{BB962C8B-B14F-4D97-AF65-F5344CB8AC3E}">
        <p14:creationId xmlns:p14="http://schemas.microsoft.com/office/powerpoint/2010/main" val="14141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Système endocrinien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8160" y="1061159"/>
            <a:ext cx="5203956" cy="3797963"/>
          </a:xfrm>
        </p:spPr>
        <p:txBody>
          <a:bodyPr anchor="ctr"/>
          <a:lstStyle/>
          <a:p>
            <a:pPr>
              <a:buSzPct val="70000"/>
              <a:buFont typeface="Wingdings" pitchFamily="2" charset="2"/>
              <a:buChar char=""/>
            </a:pPr>
            <a:r>
              <a:rPr lang="fr-FR" sz="3085">
                <a:solidFill>
                  <a:srgbClr val="800000"/>
                </a:solidFill>
              </a:rPr>
              <a:t>Glandes mixtes (pancréas, gonades)</a:t>
            </a:r>
          </a:p>
          <a:p>
            <a:pPr>
              <a:buSzPct val="70000"/>
              <a:buFont typeface="Wingdings" pitchFamily="2" charset="2"/>
              <a:buChar char=""/>
            </a:pPr>
            <a:r>
              <a:rPr lang="fr-FR" sz="3085">
                <a:solidFill>
                  <a:srgbClr val="800000"/>
                </a:solidFill>
              </a:rPr>
              <a:t>Glandes endocrines (hypophyse, thyroïdes, parathyroïdes, surrénales, thymus, corps pinéal)</a:t>
            </a:r>
          </a:p>
          <a:p>
            <a:pPr>
              <a:buSzPct val="70000"/>
              <a:buFont typeface="Wingdings" pitchFamily="2" charset="2"/>
              <a:buChar char=""/>
            </a:pPr>
            <a:r>
              <a:rPr lang="fr-FR" sz="3085">
                <a:solidFill>
                  <a:srgbClr val="800000"/>
                </a:solidFill>
              </a:rPr>
              <a:t>Hypothalamus = neuro-endocrinien</a:t>
            </a:r>
          </a:p>
        </p:txBody>
      </p:sp>
      <p:pic>
        <p:nvPicPr>
          <p:cNvPr id="18944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02350" y="1511300"/>
            <a:ext cx="2518833" cy="5625394"/>
          </a:xfrm>
          <a:ln/>
        </p:spPr>
      </p:pic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7193845" y="7042238"/>
            <a:ext cx="3190522" cy="5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204" b="1">
                <a:solidFill>
                  <a:schemeClr val="bg1"/>
                </a:solidFill>
                <a:latin typeface="Arial" charset="0"/>
              </a:rPr>
              <a:t>362-537</a:t>
            </a:r>
          </a:p>
        </p:txBody>
      </p:sp>
    </p:spTree>
    <p:extLst>
      <p:ext uri="{BB962C8B-B14F-4D97-AF65-F5344CB8AC3E}">
        <p14:creationId xmlns:p14="http://schemas.microsoft.com/office/powerpoint/2010/main" val="17432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12" y="660619"/>
            <a:ext cx="8626575" cy="492443"/>
          </a:xfrm>
        </p:spPr>
        <p:txBody>
          <a:bodyPr/>
          <a:lstStyle/>
          <a:p>
            <a:r>
              <a:rPr lang="fr-FR"/>
              <a:t>Fonctions du système endocrinien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1763184"/>
            <a:ext cx="9067800" cy="4992188"/>
          </a:xfrm>
          <a:prstGeom prst="rect">
            <a:avLst/>
          </a:prstGeom>
        </p:spPr>
        <p:txBody>
          <a:bodyPr anchor="ctr"/>
          <a:lstStyle/>
          <a:p>
            <a:pPr>
              <a:buSzPct val="70000"/>
              <a:buFont typeface="Wingdings" pitchFamily="2" charset="2"/>
              <a:buChar char=""/>
            </a:pPr>
            <a:r>
              <a:rPr lang="fr-FR">
                <a:solidFill>
                  <a:srgbClr val="800000"/>
                </a:solidFill>
              </a:rPr>
              <a:t>Reproduction, croissance et développement</a:t>
            </a:r>
          </a:p>
          <a:p>
            <a:pPr>
              <a:buSzPct val="70000"/>
              <a:buFont typeface="Wingdings" pitchFamily="2" charset="2"/>
              <a:buChar char=""/>
            </a:pPr>
            <a:r>
              <a:rPr lang="fr-FR">
                <a:solidFill>
                  <a:srgbClr val="800000"/>
                </a:solidFill>
              </a:rPr>
              <a:t>Mobilisation des moyens de défense;</a:t>
            </a:r>
          </a:p>
          <a:p>
            <a:pPr>
              <a:buSzPct val="70000"/>
              <a:buFont typeface="Wingdings" pitchFamily="2" charset="2"/>
              <a:buChar char=""/>
            </a:pPr>
            <a:r>
              <a:rPr lang="fr-FR">
                <a:solidFill>
                  <a:srgbClr val="800000"/>
                </a:solidFill>
              </a:rPr>
              <a:t>Maintien des électrolytes, de l’eau et des nutriments dans le sang; </a:t>
            </a:r>
          </a:p>
          <a:p>
            <a:pPr>
              <a:buSzPct val="70000"/>
              <a:buFont typeface="Wingdings" pitchFamily="2" charset="2"/>
              <a:buChar char=""/>
            </a:pPr>
            <a:r>
              <a:rPr lang="fr-FR">
                <a:solidFill>
                  <a:srgbClr val="800000"/>
                </a:solidFill>
              </a:rPr>
              <a:t>Régulation du métabolisme cellulaire;</a:t>
            </a:r>
          </a:p>
          <a:p>
            <a:pPr>
              <a:buSzPct val="70000"/>
              <a:buFont typeface="Wingdings" pitchFamily="2" charset="2"/>
              <a:buChar char=""/>
            </a:pPr>
            <a:r>
              <a:rPr lang="fr-FR">
                <a:solidFill>
                  <a:srgbClr val="800000"/>
                </a:solidFill>
              </a:rPr>
              <a:t>Régulation de l’équilibre énergétique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7193845" y="7042238"/>
            <a:ext cx="3190522" cy="5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204" b="1">
                <a:solidFill>
                  <a:schemeClr val="bg1"/>
                </a:solidFill>
                <a:latin typeface="Arial" charset="0"/>
              </a:rPr>
              <a:t>362-537</a:t>
            </a:r>
          </a:p>
        </p:txBody>
      </p:sp>
    </p:spTree>
    <p:extLst>
      <p:ext uri="{BB962C8B-B14F-4D97-AF65-F5344CB8AC3E}">
        <p14:creationId xmlns:p14="http://schemas.microsoft.com/office/powerpoint/2010/main" val="10605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12" y="660619"/>
            <a:ext cx="8626575" cy="492443"/>
          </a:xfrm>
        </p:spPr>
        <p:txBody>
          <a:bodyPr/>
          <a:lstStyle/>
          <a:p>
            <a:r>
              <a:rPr lang="fr-FR"/>
              <a:t>Qu’est-ce qu’une hormone?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1763184"/>
            <a:ext cx="9067800" cy="4992188"/>
          </a:xfrm>
          <a:prstGeom prst="rect">
            <a:avLst/>
          </a:prstGeom>
        </p:spPr>
        <p:txBody>
          <a:bodyPr/>
          <a:lstStyle/>
          <a:p>
            <a:pPr>
              <a:buSzPct val="70000"/>
              <a:buFont typeface="Wingdings" pitchFamily="2" charset="2"/>
              <a:buChar char=""/>
            </a:pPr>
            <a:r>
              <a:rPr lang="fr-FR" sz="3085">
                <a:solidFill>
                  <a:srgbClr val="800000"/>
                </a:solidFill>
              </a:rPr>
              <a:t>Substances chimiques sécrétées dans le liquide interstitiel (extracellulaire)</a:t>
            </a:r>
          </a:p>
          <a:p>
            <a:pPr>
              <a:buSzPct val="70000"/>
              <a:buFont typeface="Wingdings" pitchFamily="2" charset="2"/>
              <a:buChar char=""/>
            </a:pPr>
            <a:r>
              <a:rPr lang="fr-FR" sz="3085">
                <a:solidFill>
                  <a:srgbClr val="800000"/>
                </a:solidFill>
              </a:rPr>
              <a:t>Régissent le métabolisme d’autres cellules, la contraction des myocytes non striés, la sécrétion de certaines glandes</a:t>
            </a:r>
          </a:p>
          <a:p>
            <a:pPr>
              <a:buSzPct val="70000"/>
              <a:buFont typeface="Wingdings" pitchFamily="2" charset="2"/>
              <a:buChar char=""/>
            </a:pPr>
            <a:r>
              <a:rPr lang="fr-FR" sz="3085">
                <a:solidFill>
                  <a:srgbClr val="800000"/>
                </a:solidFill>
              </a:rPr>
              <a:t>2 grands groupes</a:t>
            </a:r>
          </a:p>
          <a:p>
            <a:pPr lvl="1">
              <a:buSzPct val="70000"/>
              <a:buFont typeface="Wingdings" pitchFamily="2" charset="2"/>
              <a:buChar char=""/>
            </a:pPr>
            <a:r>
              <a:rPr lang="fr-FR" sz="2645">
                <a:solidFill>
                  <a:srgbClr val="800000"/>
                </a:solidFill>
              </a:rPr>
              <a:t>Hormone dérivées d’acides aminés (hydrosolubles)</a:t>
            </a:r>
          </a:p>
          <a:p>
            <a:pPr lvl="1">
              <a:buSzPct val="70000"/>
              <a:buFont typeface="Wingdings" pitchFamily="2" charset="2"/>
              <a:buChar char=""/>
            </a:pPr>
            <a:r>
              <a:rPr lang="fr-FR" sz="2645">
                <a:solidFill>
                  <a:srgbClr val="800000"/>
                </a:solidFill>
              </a:rPr>
              <a:t>Hormones stéroïdes (liposolubles)</a:t>
            </a:r>
          </a:p>
          <a:p>
            <a:pPr lvl="2">
              <a:buSzPct val="70000"/>
              <a:buFont typeface="Wingdings" pitchFamily="2" charset="2"/>
              <a:buChar char=""/>
            </a:pPr>
            <a:r>
              <a:rPr lang="fr-FR" sz="2204">
                <a:solidFill>
                  <a:srgbClr val="800000"/>
                </a:solidFill>
              </a:rPr>
              <a:t>Synthétisées à partir du cholestérol</a:t>
            </a:r>
          </a:p>
          <a:p>
            <a:pPr lvl="2">
              <a:buSzPct val="70000"/>
              <a:buFont typeface="Wingdings" pitchFamily="2" charset="2"/>
              <a:buChar char=""/>
            </a:pPr>
            <a:r>
              <a:rPr lang="fr-FR" sz="2204">
                <a:solidFill>
                  <a:srgbClr val="800000"/>
                </a:solidFill>
              </a:rPr>
              <a:t>Hormones gonadiques et hormones du cortex surrénal</a:t>
            </a: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7193845" y="7042238"/>
            <a:ext cx="3190522" cy="5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204" b="1">
                <a:solidFill>
                  <a:schemeClr val="bg1"/>
                </a:solidFill>
                <a:latin typeface="Arial" charset="0"/>
              </a:rPr>
              <a:t>590</a:t>
            </a:r>
          </a:p>
        </p:txBody>
      </p:sp>
    </p:spTree>
    <p:extLst>
      <p:ext uri="{BB962C8B-B14F-4D97-AF65-F5344CB8AC3E}">
        <p14:creationId xmlns:p14="http://schemas.microsoft.com/office/powerpoint/2010/main" val="20522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701" y="727905"/>
            <a:ext cx="9505208" cy="678327"/>
          </a:xfrm>
        </p:spPr>
        <p:txBody>
          <a:bodyPr/>
          <a:lstStyle/>
          <a:p>
            <a:r>
              <a:rPr lang="fr-FR" sz="4408">
                <a:solidFill>
                  <a:srgbClr val="800000"/>
                </a:solidFill>
              </a:rPr>
              <a:t>Mécanismes de l’action hormonale</a:t>
            </a:r>
            <a:endParaRPr lang="fr-FR">
              <a:solidFill>
                <a:srgbClr val="800000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1763184"/>
            <a:ext cx="9067800" cy="4992188"/>
          </a:xfrm>
          <a:prstGeom prst="rect">
            <a:avLst/>
          </a:prstGeom>
        </p:spPr>
        <p:txBody>
          <a:bodyPr/>
          <a:lstStyle/>
          <a:p>
            <a:pPr marL="671718" indent="-671718">
              <a:lnSpc>
                <a:spcPct val="120000"/>
              </a:lnSpc>
              <a:buFontTx/>
              <a:buAutoNum type="arabicPeriod"/>
            </a:pPr>
            <a:r>
              <a:rPr lang="fr-FR" sz="3085">
                <a:solidFill>
                  <a:srgbClr val="800000"/>
                </a:solidFill>
              </a:rPr>
              <a:t>Modification de la perméabilité ou du potentiel de repos de la membrane plasmique à la suite de l’ouverture ou de la fermeture de canaux ioniques.</a:t>
            </a:r>
          </a:p>
          <a:p>
            <a:pPr marL="671718" indent="-671718">
              <a:lnSpc>
                <a:spcPct val="120000"/>
              </a:lnSpc>
              <a:buFontTx/>
              <a:buAutoNum type="arabicPeriod"/>
            </a:pPr>
            <a:r>
              <a:rPr lang="fr-FR" sz="3085">
                <a:solidFill>
                  <a:srgbClr val="800000"/>
                </a:solidFill>
              </a:rPr>
              <a:t>Synthèse de protéines ou de molécules régulatrices (comme des enzymes) dans la cellule.</a:t>
            </a:r>
          </a:p>
          <a:p>
            <a:pPr marL="671718" indent="-671718">
              <a:lnSpc>
                <a:spcPct val="120000"/>
              </a:lnSpc>
              <a:buFontTx/>
              <a:buAutoNum type="arabicPeriod"/>
            </a:pPr>
            <a:r>
              <a:rPr lang="fr-FR" sz="3085">
                <a:solidFill>
                  <a:srgbClr val="800000"/>
                </a:solidFill>
              </a:rPr>
              <a:t>Activation ou désactivation d’enzymes.</a:t>
            </a:r>
          </a:p>
          <a:p>
            <a:pPr marL="671718" indent="-671718">
              <a:lnSpc>
                <a:spcPct val="120000"/>
              </a:lnSpc>
              <a:buFontTx/>
              <a:buAutoNum type="arabicPeriod"/>
            </a:pPr>
            <a:r>
              <a:rPr lang="fr-FR" sz="3085">
                <a:solidFill>
                  <a:srgbClr val="800000"/>
                </a:solidFill>
              </a:rPr>
              <a:t>Déclenchement de l’activité sécrétrice.</a:t>
            </a:r>
          </a:p>
          <a:p>
            <a:pPr marL="671718" indent="-671718">
              <a:lnSpc>
                <a:spcPct val="120000"/>
              </a:lnSpc>
              <a:buFontTx/>
              <a:buAutoNum type="arabicPeriod"/>
            </a:pPr>
            <a:r>
              <a:rPr lang="fr-FR" sz="3085">
                <a:solidFill>
                  <a:srgbClr val="800000"/>
                </a:solidFill>
              </a:rPr>
              <a:t>Stimulation de la mitose.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7193845" y="7042238"/>
            <a:ext cx="3190522" cy="5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204" b="1">
                <a:solidFill>
                  <a:schemeClr val="bg1"/>
                </a:solidFill>
                <a:latin typeface="Arial" charset="0"/>
              </a:rPr>
              <a:t>362-537</a:t>
            </a:r>
          </a:p>
        </p:txBody>
      </p:sp>
    </p:spTree>
    <p:extLst>
      <p:ext uri="{BB962C8B-B14F-4D97-AF65-F5344CB8AC3E}">
        <p14:creationId xmlns:p14="http://schemas.microsoft.com/office/powerpoint/2010/main" val="23740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6109"/>
            <a:ext cx="9067800" cy="610488"/>
          </a:xfrm>
        </p:spPr>
        <p:txBody>
          <a:bodyPr/>
          <a:lstStyle/>
          <a:p>
            <a:r>
              <a:rPr lang="fr-FR" sz="3967"/>
              <a:t>Régulation des hormones :3 stimuli</a:t>
            </a:r>
            <a:endParaRPr lang="fr-FR"/>
          </a:p>
        </p:txBody>
      </p:sp>
      <p:pic>
        <p:nvPicPr>
          <p:cNvPr id="19763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12800" y="1259417"/>
            <a:ext cx="9207735" cy="6052197"/>
          </a:xfrm>
          <a:prstGeom prst="rect">
            <a:avLst/>
          </a:prstGeom>
          <a:ln/>
        </p:spPr>
      </p:pic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7193845" y="7042238"/>
            <a:ext cx="3190522" cy="5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204" b="1">
                <a:solidFill>
                  <a:schemeClr val="bg1"/>
                </a:solidFill>
                <a:latin typeface="Arial" charset="0"/>
              </a:rPr>
              <a:t>362-537</a:t>
            </a:r>
          </a:p>
        </p:txBody>
      </p:sp>
    </p:spTree>
    <p:extLst>
      <p:ext uri="{BB962C8B-B14F-4D97-AF65-F5344CB8AC3E}">
        <p14:creationId xmlns:p14="http://schemas.microsoft.com/office/powerpoint/2010/main" val="985424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6109"/>
            <a:ext cx="9067800" cy="492443"/>
          </a:xfrm>
        </p:spPr>
        <p:txBody>
          <a:bodyPr/>
          <a:lstStyle/>
          <a:p>
            <a:r>
              <a:rPr lang="fr-FR"/>
              <a:t>Stress et glande surrénale</a:t>
            </a:r>
          </a:p>
        </p:txBody>
      </p:sp>
      <p:pic>
        <p:nvPicPr>
          <p:cNvPr id="199685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80722" y="1343378"/>
            <a:ext cx="8613011" cy="5945497"/>
          </a:xfrm>
          <a:prstGeom prst="rect">
            <a:avLst/>
          </a:prstGeom>
          <a:ln/>
        </p:spPr>
      </p:pic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7193845" y="7042238"/>
            <a:ext cx="3190522" cy="5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204" b="1">
                <a:solidFill>
                  <a:schemeClr val="bg1"/>
                </a:solidFill>
                <a:latin typeface="Arial" charset="0"/>
              </a:rPr>
              <a:t>F17.4: 595</a:t>
            </a:r>
          </a:p>
        </p:txBody>
      </p:sp>
    </p:spTree>
    <p:extLst>
      <p:ext uri="{BB962C8B-B14F-4D97-AF65-F5344CB8AC3E}">
        <p14:creationId xmlns:p14="http://schemas.microsoft.com/office/powerpoint/2010/main" val="4195374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12" y="660619"/>
            <a:ext cx="8626575" cy="492443"/>
          </a:xfrm>
        </p:spPr>
        <p:txBody>
          <a:bodyPr/>
          <a:lstStyle/>
          <a:p>
            <a:r>
              <a:rPr lang="fr-FR"/>
              <a:t>anim…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7193845" y="7042238"/>
            <a:ext cx="3190522" cy="5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204" b="1">
                <a:solidFill>
                  <a:schemeClr val="bg1"/>
                </a:solidFill>
                <a:latin typeface="Arial" charset="0"/>
              </a:rPr>
              <a:t>362-537</a:t>
            </a:r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962539" y="1790191"/>
            <a:ext cx="8345805" cy="369332"/>
          </a:xfrm>
        </p:spPr>
        <p:txBody>
          <a:bodyPr/>
          <a:lstStyle/>
          <a:p>
            <a:r>
              <a:rPr lang="fr-FR"/>
              <a:t>a</a:t>
            </a:r>
          </a:p>
        </p:txBody>
      </p:sp>
      <p:pic>
        <p:nvPicPr>
          <p:cNvPr id="274441" name="Picture 9" descr="Box&amp;Brain_ani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856" y="3106561"/>
            <a:ext cx="2434872" cy="172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52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naparasym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2" y="839612"/>
            <a:ext cx="9067800" cy="414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9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273368" y="2553654"/>
            <a:ext cx="19888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5" dirty="0">
                <a:solidFill>
                  <a:srgbClr val="FFFFFF"/>
                </a:solidFill>
                <a:latin typeface="Arial"/>
                <a:cs typeface="Arial"/>
              </a:rPr>
              <a:t>FIN</a:t>
            </a:r>
            <a:endParaRPr sz="9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55" y="167922"/>
            <a:ext cx="5679619" cy="738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44878" y="587728"/>
            <a:ext cx="3778250" cy="14655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lang="fr-CA" sz="1983">
                <a:solidFill>
                  <a:srgbClr val="FFFF00"/>
                </a:solidFill>
              </a:rPr>
              <a:t>Fibres sympathiques: proviennent de la moelle épinière.</a:t>
            </a:r>
          </a:p>
          <a:p>
            <a:pPr latinLnBrk="1">
              <a:spcBef>
                <a:spcPct val="50000"/>
              </a:spcBef>
              <a:defRPr/>
            </a:pPr>
            <a:r>
              <a:rPr lang="fr-CA" sz="1983">
                <a:solidFill>
                  <a:srgbClr val="FFFF00"/>
                </a:solidFill>
              </a:rPr>
              <a:t>Neurotransmetteur = </a:t>
            </a:r>
            <a:r>
              <a:rPr lang="fr-CA" sz="1983">
                <a:solidFill>
                  <a:srgbClr val="FF3300"/>
                </a:solidFill>
              </a:rPr>
              <a:t>noradrénaline</a:t>
            </a:r>
            <a:r>
              <a:rPr lang="fr-CA" sz="1983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44878" y="4198056"/>
            <a:ext cx="3610328" cy="177067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lang="fr-CA" sz="1983">
                <a:solidFill>
                  <a:srgbClr val="FFFF00"/>
                </a:solidFill>
              </a:rPr>
              <a:t>Fibres parasympathiques: La plupart sont dans des nerfs crâniens (le nerf vague, no X, surtout).</a:t>
            </a:r>
          </a:p>
          <a:p>
            <a:pPr latinLnBrk="1">
              <a:spcBef>
                <a:spcPct val="50000"/>
              </a:spcBef>
              <a:defRPr/>
            </a:pPr>
            <a:r>
              <a:rPr lang="fr-CA" sz="1983">
                <a:solidFill>
                  <a:srgbClr val="FFFF00"/>
                </a:solidFill>
              </a:rPr>
              <a:t>Neurotransmetteur = </a:t>
            </a:r>
            <a:r>
              <a:rPr lang="fr-CA" sz="1983">
                <a:solidFill>
                  <a:srgbClr val="FF3300"/>
                </a:solidFill>
              </a:rPr>
              <a:t>acétylcholine</a:t>
            </a:r>
            <a:r>
              <a:rPr lang="fr-CA" sz="1983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201378" y="3528567"/>
            <a:ext cx="184731" cy="499367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645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03322" y="2602795"/>
            <a:ext cx="1091494" cy="2518833"/>
            <a:chOff x="2112" y="1488"/>
            <a:chExt cx="624" cy="1440"/>
          </a:xfrm>
        </p:grpSpPr>
        <p:grpSp>
          <p:nvGrpSpPr>
            <p:cNvPr id="45064" name="Group 7"/>
            <p:cNvGrpSpPr>
              <a:grpSpLocks/>
            </p:cNvGrpSpPr>
            <p:nvPr/>
          </p:nvGrpSpPr>
          <p:grpSpPr bwMode="auto">
            <a:xfrm>
              <a:off x="2640" y="1488"/>
              <a:ext cx="96" cy="1440"/>
              <a:chOff x="2640" y="1488"/>
              <a:chExt cx="96" cy="1440"/>
            </a:xfrm>
          </p:grpSpPr>
          <p:sp>
            <p:nvSpPr>
              <p:cNvPr id="45066" name="Line 8"/>
              <p:cNvSpPr>
                <a:spLocks noChangeShapeType="1"/>
              </p:cNvSpPr>
              <p:nvPr/>
            </p:nvSpPr>
            <p:spPr bwMode="auto">
              <a:xfrm flipH="1">
                <a:off x="2640" y="148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fr-FR" sz="1983"/>
              </a:p>
            </p:txBody>
          </p:sp>
          <p:sp>
            <p:nvSpPr>
              <p:cNvPr id="45067" name="Line 9"/>
              <p:cNvSpPr>
                <a:spLocks noChangeShapeType="1"/>
              </p:cNvSpPr>
              <p:nvPr/>
            </p:nvSpPr>
            <p:spPr bwMode="auto">
              <a:xfrm>
                <a:off x="2640" y="1488"/>
                <a:ext cx="0" cy="144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fr-FR" sz="1983"/>
              </a:p>
            </p:txBody>
          </p:sp>
          <p:sp>
            <p:nvSpPr>
              <p:cNvPr id="45068" name="Line 10"/>
              <p:cNvSpPr>
                <a:spLocks noChangeShapeType="1"/>
              </p:cNvSpPr>
              <p:nvPr/>
            </p:nvSpPr>
            <p:spPr bwMode="auto">
              <a:xfrm>
                <a:off x="2640" y="292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fr-FR" sz="1983"/>
              </a:p>
            </p:txBody>
          </p:sp>
        </p:grpSp>
        <p:sp>
          <p:nvSpPr>
            <p:cNvPr id="45065" name="Line 11"/>
            <p:cNvSpPr>
              <a:spLocks noChangeShapeType="1"/>
            </p:cNvSpPr>
            <p:nvPr/>
          </p:nvSpPr>
          <p:spPr bwMode="auto">
            <a:xfrm>
              <a:off x="2112" y="2208"/>
              <a:ext cx="528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fr-FR" sz="1983"/>
            </a:p>
          </p:txBody>
        </p:sp>
      </p:grpSp>
      <p:sp>
        <p:nvSpPr>
          <p:cNvPr id="45063" name="Text Box 12"/>
          <p:cNvSpPr txBox="1">
            <a:spLocks noChangeArrowheads="1"/>
          </p:cNvSpPr>
          <p:nvPr/>
        </p:nvSpPr>
        <p:spPr bwMode="auto">
          <a:xfrm>
            <a:off x="8281841" y="7185672"/>
            <a:ext cx="1848583" cy="3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A" altLang="fr-FR" sz="1763" b="1">
                <a:latin typeface="굴림" pitchFamily="50" charset="-127"/>
                <a:ea typeface="굴림" pitchFamily="50" charset="-127"/>
              </a:rPr>
              <a:t>Fig. 7.25, p. 226</a:t>
            </a:r>
          </a:p>
        </p:txBody>
      </p:sp>
    </p:spTree>
    <p:extLst>
      <p:ext uri="{BB962C8B-B14F-4D97-AF65-F5344CB8AC3E}">
        <p14:creationId xmlns:p14="http://schemas.microsoft.com/office/powerpoint/2010/main" val="1136137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28543" y="605220"/>
            <a:ext cx="7892344" cy="27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A" altLang="fr-FR" sz="2645">
                <a:solidFill>
                  <a:srgbClr val="FFFF00"/>
                </a:solidFill>
                <a:latin typeface="굴림" pitchFamily="50" charset="-127"/>
                <a:ea typeface="굴림" pitchFamily="50" charset="-127"/>
              </a:rPr>
              <a:t>Système </a:t>
            </a:r>
            <a:r>
              <a:rPr lang="fr-CA" altLang="fr-FR" sz="2645" b="1">
                <a:solidFill>
                  <a:srgbClr val="FF3300"/>
                </a:solidFill>
                <a:latin typeface="굴림" pitchFamily="50" charset="-127"/>
                <a:ea typeface="굴림" pitchFamily="50" charset="-127"/>
              </a:rPr>
              <a:t>sympathique</a:t>
            </a:r>
            <a:r>
              <a:rPr lang="fr-CA" altLang="fr-FR" sz="2645">
                <a:solidFill>
                  <a:srgbClr val="FFFF00"/>
                </a:solidFill>
                <a:latin typeface="굴림" pitchFamily="50" charset="-127"/>
                <a:ea typeface="굴림" pitchFamily="50" charset="-127"/>
              </a:rPr>
              <a:t>:    (accélérateur)</a:t>
            </a:r>
          </a:p>
          <a:p>
            <a:pPr>
              <a:spcBef>
                <a:spcPct val="50000"/>
              </a:spcBef>
            </a:pPr>
            <a:r>
              <a:rPr lang="fr-CA" altLang="fr-FR" sz="2645">
                <a:solidFill>
                  <a:srgbClr val="FFFF00"/>
                </a:solidFill>
                <a:latin typeface="굴림" pitchFamily="50" charset="-127"/>
                <a:ea typeface="굴림" pitchFamily="50" charset="-127"/>
              </a:rPr>
              <a:t>Actif en cas d’urgence, activateur.</a:t>
            </a:r>
          </a:p>
          <a:p>
            <a:pPr>
              <a:spcBef>
                <a:spcPct val="50000"/>
              </a:spcBef>
            </a:pPr>
            <a:r>
              <a:rPr lang="fr-CA" altLang="fr-FR" sz="2645">
                <a:solidFill>
                  <a:srgbClr val="FFFF00"/>
                </a:solidFill>
                <a:latin typeface="굴림" pitchFamily="50" charset="-127"/>
                <a:ea typeface="굴림" pitchFamily="50" charset="-127"/>
              </a:rPr>
              <a:t>Prépare l ’organisme à affronter un danger : attaque ou fuite.</a:t>
            </a:r>
          </a:p>
          <a:p>
            <a:pPr>
              <a:spcBef>
                <a:spcPct val="50000"/>
              </a:spcBef>
            </a:pPr>
            <a:r>
              <a:rPr lang="fr-CA" altLang="fr-FR" sz="2645">
                <a:solidFill>
                  <a:srgbClr val="FFFF00"/>
                </a:solidFill>
                <a:latin typeface="굴림" pitchFamily="50" charset="-127"/>
                <a:ea typeface="굴림" pitchFamily="50" charset="-127"/>
              </a:rPr>
              <a:t>NT = noradrénaline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44582" y="6204377"/>
            <a:ext cx="8480072" cy="9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A" altLang="fr-FR" sz="2645">
                <a:solidFill>
                  <a:srgbClr val="FFFF00"/>
                </a:solidFill>
                <a:latin typeface="굴림" pitchFamily="50" charset="-127"/>
                <a:ea typeface="굴림" pitchFamily="50" charset="-127"/>
              </a:rPr>
              <a:t>En pratique, les deux systèmes sont toujours actifs (annulent leurs effets respectifs).</a:t>
            </a:r>
          </a:p>
        </p:txBody>
      </p:sp>
      <p:pic>
        <p:nvPicPr>
          <p:cNvPr id="46084" name="Picture 5" descr="frein-acc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81" y="2588801"/>
            <a:ext cx="3591086" cy="303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Oval 6"/>
          <p:cNvSpPr>
            <a:spLocks noChangeArrowheads="1"/>
          </p:cNvSpPr>
          <p:nvPr/>
        </p:nvSpPr>
        <p:spPr bwMode="auto">
          <a:xfrm>
            <a:off x="7408995" y="4254030"/>
            <a:ext cx="1348625" cy="103202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-소망M" pitchFamily="18" charset="-127"/>
                <a:ea typeface="-소망M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645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28543" y="3699537"/>
            <a:ext cx="8144228" cy="2160249"/>
            <a:chOff x="297" y="2115"/>
            <a:chExt cx="4656" cy="1235"/>
          </a:xfrm>
        </p:grpSpPr>
        <p:sp>
          <p:nvSpPr>
            <p:cNvPr id="46087" name="Text Box 3"/>
            <p:cNvSpPr txBox="1">
              <a:spLocks noChangeArrowheads="1"/>
            </p:cNvSpPr>
            <p:nvPr/>
          </p:nvSpPr>
          <p:spPr bwMode="auto">
            <a:xfrm>
              <a:off x="297" y="2366"/>
              <a:ext cx="4656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latinLnBrk="1">
                <a:spcBef>
                  <a:spcPct val="20000"/>
                </a:spcBef>
                <a:buChar char="•"/>
                <a:defRPr kumimoji="1" sz="3000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CA" altLang="fr-FR" sz="2645">
                  <a:solidFill>
                    <a:srgbClr val="FFFF00"/>
                  </a:solidFill>
                  <a:latin typeface="굴림" pitchFamily="50" charset="-127"/>
                  <a:ea typeface="굴림" pitchFamily="50" charset="-127"/>
                </a:rPr>
                <a:t>Système </a:t>
              </a:r>
              <a:r>
                <a:rPr lang="fr-CA" altLang="fr-FR" sz="2645" b="1">
                  <a:solidFill>
                    <a:srgbClr val="FF3300"/>
                  </a:solidFill>
                  <a:latin typeface="굴림" pitchFamily="50" charset="-127"/>
                  <a:ea typeface="굴림" pitchFamily="50" charset="-127"/>
                </a:rPr>
                <a:t>parasympathique</a:t>
              </a:r>
              <a:r>
                <a:rPr lang="fr-CA" altLang="fr-FR" sz="2645">
                  <a:solidFill>
                    <a:srgbClr val="FFFF00"/>
                  </a:solidFill>
                  <a:latin typeface="굴림" pitchFamily="50" charset="-127"/>
                  <a:ea typeface="굴림" pitchFamily="50" charset="-127"/>
                </a:rPr>
                <a:t>:     (frein)</a:t>
              </a:r>
            </a:p>
            <a:p>
              <a:pPr>
                <a:spcBef>
                  <a:spcPct val="50000"/>
                </a:spcBef>
              </a:pPr>
              <a:r>
                <a:rPr lang="fr-CA" altLang="fr-FR" sz="2645">
                  <a:solidFill>
                    <a:srgbClr val="FFFF00"/>
                  </a:solidFill>
                  <a:latin typeface="굴림" pitchFamily="50" charset="-127"/>
                  <a:ea typeface="굴림" pitchFamily="50" charset="-127"/>
                </a:rPr>
                <a:t>Actif au repos, ralentisseur.</a:t>
              </a:r>
            </a:p>
            <a:p>
              <a:pPr>
                <a:spcBef>
                  <a:spcPct val="50000"/>
                </a:spcBef>
              </a:pPr>
              <a:r>
                <a:rPr lang="fr-CA" altLang="fr-FR" sz="2645">
                  <a:solidFill>
                    <a:srgbClr val="FFFF00"/>
                  </a:solidFill>
                  <a:latin typeface="굴림" pitchFamily="50" charset="-127"/>
                  <a:ea typeface="굴림" pitchFamily="50" charset="-127"/>
                </a:rPr>
                <a:t>NT = acétylcholine</a:t>
              </a:r>
            </a:p>
          </p:txBody>
        </p:sp>
        <p:sp>
          <p:nvSpPr>
            <p:cNvPr id="46088" name="Oval 7"/>
            <p:cNvSpPr>
              <a:spLocks noChangeArrowheads="1"/>
            </p:cNvSpPr>
            <p:nvPr/>
          </p:nvSpPr>
          <p:spPr bwMode="auto">
            <a:xfrm>
              <a:off x="3742" y="2115"/>
              <a:ext cx="862" cy="4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000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-소망M" pitchFamily="18" charset="-127"/>
                  <a:ea typeface="-소망M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2645">
                <a:latin typeface="굴림" pitchFamily="50" charset="-127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157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/>
          <p:cNvSpPr>
            <a:spLocks noGrp="1"/>
          </p:cNvSpPr>
          <p:nvPr>
            <p:ph type="title"/>
          </p:nvPr>
        </p:nvSpPr>
        <p:spPr>
          <a:xfrm>
            <a:off x="466461" y="0"/>
            <a:ext cx="9760479" cy="610488"/>
          </a:xfrm>
        </p:spPr>
        <p:txBody>
          <a:bodyPr/>
          <a:lstStyle/>
          <a:p>
            <a:pPr eaLnBrk="1" hangingPunct="1"/>
            <a:r>
              <a:rPr lang="fr-FR" altLang="fr-FR" sz="3967"/>
              <a:t>Le système nerveux végétatif (autonome)</a:t>
            </a:r>
          </a:p>
        </p:txBody>
      </p:sp>
      <p:sp>
        <p:nvSpPr>
          <p:cNvPr id="67587" name="Espace réservé du contenu 2"/>
          <p:cNvSpPr>
            <a:spLocks noGrp="1"/>
          </p:cNvSpPr>
          <p:nvPr>
            <p:ph idx="4294967295"/>
          </p:nvPr>
        </p:nvSpPr>
        <p:spPr>
          <a:xfrm>
            <a:off x="812800" y="1259417"/>
            <a:ext cx="9067800" cy="629708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altLang="fr-FR" smtClean="0"/>
              <a:t>Deux grands systèmes : </a:t>
            </a:r>
          </a:p>
          <a:p>
            <a:pPr lvl="1" eaLnBrk="1" hangingPunct="1"/>
            <a:r>
              <a:rPr lang="fr-FR" altLang="fr-FR" smtClean="0"/>
              <a:t>Sympathique </a:t>
            </a:r>
          </a:p>
          <a:p>
            <a:pPr lvl="2" eaLnBrk="1" hangingPunct="1"/>
            <a:r>
              <a:rPr lang="fr-FR" altLang="fr-FR" smtClean="0"/>
              <a:t>Nt = noradrénaline</a:t>
            </a:r>
          </a:p>
          <a:p>
            <a:pPr lvl="2" eaLnBrk="1" hangingPunct="1"/>
            <a:r>
              <a:rPr lang="fr-FR" altLang="fr-FR" smtClean="0"/>
              <a:t>Système du stress, permettant une mobilisation des réserves</a:t>
            </a:r>
          </a:p>
          <a:p>
            <a:pPr lvl="2" eaLnBrk="1" hangingPunct="1"/>
            <a:r>
              <a:rPr lang="fr-FR" altLang="fr-FR" smtClean="0"/>
              <a:t>Activation : tachycardie, hyperglycémie, dilatation bronchique…</a:t>
            </a:r>
          </a:p>
          <a:p>
            <a:pPr lvl="1" eaLnBrk="1" hangingPunct="1"/>
            <a:r>
              <a:rPr lang="fr-FR" altLang="fr-FR" smtClean="0"/>
              <a:t>Parasympathique</a:t>
            </a:r>
          </a:p>
          <a:p>
            <a:pPr lvl="2" eaLnBrk="1" hangingPunct="1"/>
            <a:r>
              <a:rPr lang="fr-FR" altLang="fr-FR" smtClean="0"/>
              <a:t>Nt = acétylcholine</a:t>
            </a:r>
          </a:p>
          <a:p>
            <a:pPr lvl="2" eaLnBrk="1" hangingPunct="1"/>
            <a:r>
              <a:rPr lang="fr-FR" altLang="fr-FR" smtClean="0"/>
              <a:t>Activation : dilatation de l’iris, salivation, ralentissement cardiaque (bradycardie)…</a:t>
            </a:r>
          </a:p>
          <a:p>
            <a:pPr lvl="2"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426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429143" y="1157224"/>
            <a:ext cx="7675880" cy="5379720"/>
            <a:chOff x="1429143" y="1157224"/>
            <a:chExt cx="7675880" cy="53797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6383" y="1474470"/>
              <a:ext cx="7040879" cy="47449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7893" y="1315974"/>
              <a:ext cx="7358380" cy="5062220"/>
            </a:xfrm>
            <a:custGeom>
              <a:avLst/>
              <a:gdLst/>
              <a:ahLst/>
              <a:cxnLst/>
              <a:rect l="l" t="t" r="r" b="b"/>
              <a:pathLst>
                <a:path w="7358380" h="5062220">
                  <a:moveTo>
                    <a:pt x="0" y="5061966"/>
                  </a:moveTo>
                  <a:lnTo>
                    <a:pt x="0" y="0"/>
                  </a:lnTo>
                  <a:lnTo>
                    <a:pt x="7357872" y="0"/>
                  </a:lnTo>
                  <a:lnTo>
                    <a:pt x="7357872" y="5061966"/>
                  </a:lnTo>
                  <a:lnTo>
                    <a:pt x="0" y="5061966"/>
                  </a:lnTo>
                  <a:close/>
                </a:path>
              </a:pathLst>
            </a:custGeom>
            <a:ln w="3175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467241" y="2914650"/>
              <a:ext cx="4175125" cy="2520950"/>
            </a:xfrm>
            <a:custGeom>
              <a:avLst/>
              <a:gdLst/>
              <a:ahLst/>
              <a:cxnLst/>
              <a:rect l="l" t="t" r="r" b="b"/>
              <a:pathLst>
                <a:path w="4175125" h="2520950">
                  <a:moveTo>
                    <a:pt x="71628" y="2015489"/>
                  </a:moveTo>
                  <a:lnTo>
                    <a:pt x="71628" y="2375916"/>
                  </a:lnTo>
                  <a:lnTo>
                    <a:pt x="1078992" y="2375916"/>
                  </a:lnTo>
                  <a:lnTo>
                    <a:pt x="1078992" y="2015489"/>
                  </a:lnTo>
                  <a:lnTo>
                    <a:pt x="71628" y="2015489"/>
                  </a:lnTo>
                  <a:close/>
                </a:path>
                <a:path w="4175125" h="2520950">
                  <a:moveTo>
                    <a:pt x="3455670" y="2160269"/>
                  </a:moveTo>
                  <a:lnTo>
                    <a:pt x="3455670" y="2520695"/>
                  </a:lnTo>
                  <a:lnTo>
                    <a:pt x="4174998" y="2520695"/>
                  </a:lnTo>
                  <a:lnTo>
                    <a:pt x="4174998" y="2160269"/>
                  </a:lnTo>
                  <a:lnTo>
                    <a:pt x="3455670" y="2160269"/>
                  </a:lnTo>
                  <a:close/>
                </a:path>
                <a:path w="4175125" h="2520950">
                  <a:moveTo>
                    <a:pt x="0" y="0"/>
                  </a:moveTo>
                  <a:lnTo>
                    <a:pt x="0" y="360425"/>
                  </a:lnTo>
                  <a:lnTo>
                    <a:pt x="934973" y="360425"/>
                  </a:lnTo>
                  <a:lnTo>
                    <a:pt x="934973" y="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9337" y="822197"/>
            <a:ext cx="4291330" cy="5798820"/>
            <a:chOff x="949337" y="822197"/>
            <a:chExt cx="4291330" cy="5798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5531" y="898397"/>
              <a:ext cx="4138421" cy="56464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87437" y="860297"/>
              <a:ext cx="4215130" cy="5722620"/>
            </a:xfrm>
            <a:custGeom>
              <a:avLst/>
              <a:gdLst/>
              <a:ahLst/>
              <a:cxnLst/>
              <a:rect l="l" t="t" r="r" b="b"/>
              <a:pathLst>
                <a:path w="4215130" h="5722620">
                  <a:moveTo>
                    <a:pt x="0" y="5722620"/>
                  </a:moveTo>
                  <a:lnTo>
                    <a:pt x="0" y="0"/>
                  </a:lnTo>
                  <a:lnTo>
                    <a:pt x="4214622" y="0"/>
                  </a:lnTo>
                  <a:lnTo>
                    <a:pt x="4214622" y="5722620"/>
                  </a:lnTo>
                  <a:lnTo>
                    <a:pt x="0" y="5722620"/>
                  </a:lnTo>
                  <a:close/>
                </a:path>
              </a:pathLst>
            </a:custGeom>
            <a:ln w="7620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415419" y="822197"/>
            <a:ext cx="4297045" cy="5779770"/>
            <a:chOff x="5415419" y="822197"/>
            <a:chExt cx="4297045" cy="57797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1613" y="898397"/>
              <a:ext cx="4144518" cy="562736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53519" y="860297"/>
              <a:ext cx="4220845" cy="5703570"/>
            </a:xfrm>
            <a:custGeom>
              <a:avLst/>
              <a:gdLst/>
              <a:ahLst/>
              <a:cxnLst/>
              <a:rect l="l" t="t" r="r" b="b"/>
              <a:pathLst>
                <a:path w="4220845" h="5703570">
                  <a:moveTo>
                    <a:pt x="0" y="5703570"/>
                  </a:moveTo>
                  <a:lnTo>
                    <a:pt x="0" y="0"/>
                  </a:lnTo>
                  <a:lnTo>
                    <a:pt x="4220718" y="0"/>
                  </a:lnTo>
                  <a:lnTo>
                    <a:pt x="4220718" y="5703570"/>
                  </a:lnTo>
                  <a:lnTo>
                    <a:pt x="0" y="5703570"/>
                  </a:lnTo>
                  <a:close/>
                </a:path>
              </a:pathLst>
            </a:custGeom>
            <a:ln w="7620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7739" y="768095"/>
            <a:ext cx="8441055" cy="6248400"/>
            <a:chOff x="1117739" y="768095"/>
            <a:chExt cx="8441055" cy="6248400"/>
          </a:xfrm>
        </p:grpSpPr>
        <p:sp>
          <p:nvSpPr>
            <p:cNvPr id="3" name="object 3"/>
            <p:cNvSpPr/>
            <p:nvPr/>
          </p:nvSpPr>
          <p:spPr>
            <a:xfrm>
              <a:off x="1232039" y="882395"/>
              <a:ext cx="8288655" cy="6096000"/>
            </a:xfrm>
            <a:custGeom>
              <a:avLst/>
              <a:gdLst/>
              <a:ahLst/>
              <a:cxnLst/>
              <a:rect l="l" t="t" r="r" b="b"/>
              <a:pathLst>
                <a:path w="8288655" h="6096000">
                  <a:moveTo>
                    <a:pt x="8288274" y="6096000"/>
                  </a:moveTo>
                  <a:lnTo>
                    <a:pt x="8288274" y="0"/>
                  </a:lnTo>
                  <a:lnTo>
                    <a:pt x="0" y="0"/>
                  </a:lnTo>
                  <a:lnTo>
                    <a:pt x="0" y="6096000"/>
                  </a:lnTo>
                  <a:lnTo>
                    <a:pt x="8288274" y="6096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232039" y="882395"/>
              <a:ext cx="8288655" cy="6096000"/>
            </a:xfrm>
            <a:custGeom>
              <a:avLst/>
              <a:gdLst/>
              <a:ahLst/>
              <a:cxnLst/>
              <a:rect l="l" t="t" r="r" b="b"/>
              <a:pathLst>
                <a:path w="8288655" h="6096000">
                  <a:moveTo>
                    <a:pt x="0" y="0"/>
                  </a:moveTo>
                  <a:lnTo>
                    <a:pt x="0" y="6096000"/>
                  </a:lnTo>
                  <a:lnTo>
                    <a:pt x="8288274" y="6096000"/>
                  </a:lnTo>
                  <a:lnTo>
                    <a:pt x="8288274" y="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839" y="806195"/>
              <a:ext cx="8288274" cy="6096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55839" y="806195"/>
              <a:ext cx="8288655" cy="6096000"/>
            </a:xfrm>
            <a:custGeom>
              <a:avLst/>
              <a:gdLst/>
              <a:ahLst/>
              <a:cxnLst/>
              <a:rect l="l" t="t" r="r" b="b"/>
              <a:pathLst>
                <a:path w="8288655" h="6096000">
                  <a:moveTo>
                    <a:pt x="0" y="0"/>
                  </a:moveTo>
                  <a:lnTo>
                    <a:pt x="0" y="6096000"/>
                  </a:lnTo>
                  <a:lnTo>
                    <a:pt x="8288274" y="6096000"/>
                  </a:lnTo>
                  <a:lnTo>
                    <a:pt x="8288274" y="0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23180">
              <a:lnSpc>
                <a:spcPct val="100000"/>
              </a:lnSpc>
              <a:spcBef>
                <a:spcPts val="95"/>
              </a:spcBef>
            </a:pPr>
            <a:r>
              <a:rPr spc="-155" dirty="0">
                <a:solidFill>
                  <a:srgbClr val="C0FEF9"/>
                </a:solidFill>
              </a:rPr>
              <a:t>Voi</a:t>
            </a:r>
            <a:r>
              <a:rPr sz="4800" spc="-232" baseline="-3472" dirty="0">
                <a:solidFill>
                  <a:srgbClr val="000000"/>
                </a:solidFill>
              </a:rPr>
              <a:t>i</a:t>
            </a:r>
            <a:r>
              <a:rPr sz="3200" spc="-155" dirty="0">
                <a:solidFill>
                  <a:srgbClr val="C0FEF9"/>
                </a:solidFill>
              </a:rPr>
              <a:t>es</a:t>
            </a:r>
            <a:r>
              <a:rPr sz="3200" spc="-50" dirty="0">
                <a:solidFill>
                  <a:srgbClr val="C0FEF9"/>
                </a:solidFill>
              </a:rPr>
              <a:t> </a:t>
            </a:r>
            <a:r>
              <a:rPr sz="3200" spc="-229" dirty="0">
                <a:solidFill>
                  <a:srgbClr val="C0FEF9"/>
                </a:solidFill>
              </a:rPr>
              <a:t>vi</a:t>
            </a:r>
            <a:r>
              <a:rPr sz="4800" spc="-345" baseline="-3472" dirty="0">
                <a:solidFill>
                  <a:srgbClr val="000000"/>
                </a:solidFill>
              </a:rPr>
              <a:t>i</a:t>
            </a:r>
            <a:r>
              <a:rPr sz="3200" spc="-229" dirty="0">
                <a:solidFill>
                  <a:srgbClr val="C0FEF9"/>
                </a:solidFill>
              </a:rPr>
              <a:t>suel</a:t>
            </a:r>
            <a:r>
              <a:rPr sz="4800" spc="-345" baseline="-3472" dirty="0">
                <a:solidFill>
                  <a:srgbClr val="000000"/>
                </a:solidFill>
              </a:rPr>
              <a:t>l</a:t>
            </a:r>
            <a:r>
              <a:rPr sz="3200" spc="-229" dirty="0">
                <a:solidFill>
                  <a:srgbClr val="C0FEF9"/>
                </a:solidFill>
              </a:rPr>
              <a:t>l</a:t>
            </a:r>
            <a:r>
              <a:rPr sz="4800" spc="-345" baseline="-3472" dirty="0">
                <a:solidFill>
                  <a:srgbClr val="000000"/>
                </a:solidFill>
              </a:rPr>
              <a:t>l</a:t>
            </a:r>
            <a:r>
              <a:rPr sz="3200" spc="-229" dirty="0">
                <a:solidFill>
                  <a:srgbClr val="C0FEF9"/>
                </a:solidFill>
              </a:rPr>
              <a:t>es</a:t>
            </a:r>
            <a:endParaRPr sz="3200"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5581" y="1110996"/>
            <a:ext cx="4945379" cy="55374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659</Words>
  <Application>Microsoft Office PowerPoint</Application>
  <PresentationFormat>Personnalisé</PresentationFormat>
  <Paragraphs>144</Paragraphs>
  <Slides>30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굴림</vt:lpstr>
      <vt:lpstr>Malgun Gothic</vt:lpstr>
      <vt:lpstr>Arial</vt:lpstr>
      <vt:lpstr>Arial MT</vt:lpstr>
      <vt:lpstr>Calibri</vt:lpstr>
      <vt:lpstr>Wingdings</vt:lpstr>
      <vt:lpstr>Office Theme</vt:lpstr>
      <vt:lpstr>Le système nerveux végétatif (autonome)</vt:lpstr>
      <vt:lpstr>Présentation PowerPoint</vt:lpstr>
      <vt:lpstr>Présentation PowerPoint</vt:lpstr>
      <vt:lpstr>Présentation PowerPoint</vt:lpstr>
      <vt:lpstr>Présentation PowerPoint</vt:lpstr>
      <vt:lpstr>Le système nerveux végétatif (autonome)</vt:lpstr>
      <vt:lpstr>Présentation PowerPoint</vt:lpstr>
      <vt:lpstr>Présentation PowerPoint</vt:lpstr>
      <vt:lpstr>Voiies viisuelllles</vt:lpstr>
      <vt:lpstr>Voies visuelles</vt:lpstr>
      <vt:lpstr>Lésions des voies visuelles</vt:lpstr>
      <vt:lpstr>Présentation PowerPoint</vt:lpstr>
      <vt:lpstr>Aires visuelles</vt:lpstr>
      <vt:lpstr>II. Fonction motrice</vt:lpstr>
      <vt:lpstr>SYSTEME NERVEUX</vt:lpstr>
      <vt:lpstr>Le système nerveux autonome</vt:lpstr>
      <vt:lpstr>Présentation PowerPoint</vt:lpstr>
      <vt:lpstr>Présentation PowerPoint</vt:lpstr>
      <vt:lpstr>Présentation PowerPoint</vt:lpstr>
      <vt:lpstr>Système nerveux autonome</vt:lpstr>
      <vt:lpstr>Parasympathique vs Sympathique</vt:lpstr>
      <vt:lpstr>Comparaison entre les systèmes nerveux somatique et autonome</vt:lpstr>
      <vt:lpstr>Système endocrinien</vt:lpstr>
      <vt:lpstr>Fonctions du système endocrinien</vt:lpstr>
      <vt:lpstr>Qu’est-ce qu’une hormone?</vt:lpstr>
      <vt:lpstr>Mécanismes de l’action hormonale</vt:lpstr>
      <vt:lpstr>Régulation des hormones :3 stimuli</vt:lpstr>
      <vt:lpstr>Stress et glande surrénale</vt:lpstr>
      <vt:lpstr>anim…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Neuroanatomie.ppt</dc:title>
  <dc:creator>lpe</dc:creator>
  <cp:lastModifiedBy>HP</cp:lastModifiedBy>
  <cp:revision>10</cp:revision>
  <dcterms:created xsi:type="dcterms:W3CDTF">2023-09-23T22:18:30Z</dcterms:created>
  <dcterms:modified xsi:type="dcterms:W3CDTF">2024-06-27T20:18:55Z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2005-04-14T00:00:00Z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2023-09-23T00:00:00Z</vt:filetime>
  </property>
</Properties>
</file>