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84" r:id="rId4"/>
    <p:sldId id="304" r:id="rId5"/>
    <p:sldId id="307" r:id="rId6"/>
    <p:sldId id="305" r:id="rId7"/>
    <p:sldId id="259" r:id="rId8"/>
    <p:sldId id="306" r:id="rId9"/>
    <p:sldId id="260" r:id="rId10"/>
    <p:sldId id="285" r:id="rId11"/>
    <p:sldId id="261" r:id="rId12"/>
    <p:sldId id="302" r:id="rId13"/>
    <p:sldId id="262" r:id="rId14"/>
    <p:sldId id="263" r:id="rId15"/>
    <p:sldId id="264" r:id="rId16"/>
    <p:sldId id="265" r:id="rId17"/>
    <p:sldId id="309" r:id="rId18"/>
    <p:sldId id="268" r:id="rId19"/>
    <p:sldId id="269" r:id="rId20"/>
    <p:sldId id="308" r:id="rId21"/>
    <p:sldId id="270" r:id="rId22"/>
    <p:sldId id="271" r:id="rId23"/>
    <p:sldId id="272" r:id="rId24"/>
    <p:sldId id="273" r:id="rId25"/>
    <p:sldId id="274" r:id="rId26"/>
    <p:sldId id="275" r:id="rId27"/>
    <p:sldId id="310" r:id="rId28"/>
    <p:sldId id="276" r:id="rId29"/>
    <p:sldId id="277" r:id="rId30"/>
    <p:sldId id="278" r:id="rId31"/>
    <p:sldId id="279" r:id="rId32"/>
    <p:sldId id="288" r:id="rId33"/>
    <p:sldId id="280" r:id="rId34"/>
    <p:sldId id="281" r:id="rId35"/>
    <p:sldId id="28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283" r:id="rId46"/>
  </p:sldIdLst>
  <p:sldSz cx="10185400" cy="7556500"/>
  <p:notesSz cx="10185400" cy="7556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48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3905" y="2342515"/>
            <a:ext cx="86575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7810" y="4231640"/>
            <a:ext cx="71297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800" y="0"/>
            <a:ext cx="10076815" cy="7393305"/>
          </a:xfrm>
          <a:custGeom>
            <a:avLst/>
            <a:gdLst/>
            <a:ahLst/>
            <a:cxnLst/>
            <a:rect l="l" t="t" r="r" b="b"/>
            <a:pathLst>
              <a:path w="10076815" h="7393305">
                <a:moveTo>
                  <a:pt x="0" y="7393051"/>
                </a:moveTo>
                <a:lnTo>
                  <a:pt x="10076688" y="7393051"/>
                </a:lnTo>
                <a:lnTo>
                  <a:pt x="10076688" y="0"/>
                </a:lnTo>
                <a:lnTo>
                  <a:pt x="0" y="0"/>
                </a:lnTo>
                <a:lnTo>
                  <a:pt x="0" y="7393051"/>
                </a:lnTo>
                <a:close/>
              </a:path>
            </a:pathLst>
          </a:custGeom>
          <a:solidFill>
            <a:srgbClr val="C4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0800" y="0"/>
            <a:ext cx="10076815" cy="7554595"/>
          </a:xfrm>
          <a:custGeom>
            <a:avLst/>
            <a:gdLst/>
            <a:ahLst/>
            <a:cxnLst/>
            <a:rect l="l" t="t" r="r" b="b"/>
            <a:pathLst>
              <a:path w="10076815" h="7554595">
                <a:moveTo>
                  <a:pt x="10076688" y="0"/>
                </a:moveTo>
                <a:lnTo>
                  <a:pt x="9912096" y="0"/>
                </a:lnTo>
                <a:lnTo>
                  <a:pt x="169164" y="0"/>
                </a:lnTo>
                <a:lnTo>
                  <a:pt x="0" y="0"/>
                </a:lnTo>
                <a:lnTo>
                  <a:pt x="0" y="1536192"/>
                </a:lnTo>
                <a:lnTo>
                  <a:pt x="0" y="7554481"/>
                </a:lnTo>
                <a:lnTo>
                  <a:pt x="169164" y="7554481"/>
                </a:lnTo>
                <a:lnTo>
                  <a:pt x="169164" y="1536192"/>
                </a:lnTo>
                <a:lnTo>
                  <a:pt x="9912096" y="1536192"/>
                </a:lnTo>
                <a:lnTo>
                  <a:pt x="9912096" y="7554481"/>
                </a:lnTo>
                <a:lnTo>
                  <a:pt x="10076688" y="7554481"/>
                </a:lnTo>
                <a:lnTo>
                  <a:pt x="10076688" y="1536192"/>
                </a:lnTo>
                <a:lnTo>
                  <a:pt x="10076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15392" y="7042531"/>
            <a:ext cx="9738360" cy="341630"/>
          </a:xfrm>
          <a:custGeom>
            <a:avLst/>
            <a:gdLst/>
            <a:ahLst/>
            <a:cxnLst/>
            <a:rect l="l" t="t" r="r" b="b"/>
            <a:pathLst>
              <a:path w="9738360" h="341629">
                <a:moveTo>
                  <a:pt x="9738360" y="0"/>
                </a:moveTo>
                <a:lnTo>
                  <a:pt x="0" y="0"/>
                </a:lnTo>
                <a:lnTo>
                  <a:pt x="0" y="341249"/>
                </a:lnTo>
                <a:lnTo>
                  <a:pt x="9738360" y="341249"/>
                </a:lnTo>
                <a:lnTo>
                  <a:pt x="9738360" y="0"/>
                </a:lnTo>
                <a:close/>
              </a:path>
            </a:pathLst>
          </a:custGeom>
          <a:solidFill>
            <a:srgbClr val="8CA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13868" y="166242"/>
            <a:ext cx="9747885" cy="7228840"/>
          </a:xfrm>
          <a:custGeom>
            <a:avLst/>
            <a:gdLst/>
            <a:ahLst/>
            <a:cxnLst/>
            <a:rect l="l" t="t" r="r" b="b"/>
            <a:pathLst>
              <a:path w="9747885" h="7228840">
                <a:moveTo>
                  <a:pt x="9747504" y="0"/>
                </a:moveTo>
                <a:lnTo>
                  <a:pt x="9736836" y="0"/>
                </a:lnTo>
                <a:lnTo>
                  <a:pt x="9736836" y="10668"/>
                </a:lnTo>
                <a:lnTo>
                  <a:pt x="9736836" y="7217664"/>
                </a:lnTo>
                <a:lnTo>
                  <a:pt x="10668" y="7217664"/>
                </a:lnTo>
                <a:lnTo>
                  <a:pt x="10668" y="1246632"/>
                </a:lnTo>
                <a:lnTo>
                  <a:pt x="36576" y="1246632"/>
                </a:lnTo>
                <a:lnTo>
                  <a:pt x="36576" y="1235964"/>
                </a:lnTo>
                <a:lnTo>
                  <a:pt x="10668" y="1235964"/>
                </a:lnTo>
                <a:lnTo>
                  <a:pt x="10668" y="10668"/>
                </a:lnTo>
                <a:lnTo>
                  <a:pt x="9736836" y="10668"/>
                </a:lnTo>
                <a:lnTo>
                  <a:pt x="9736836" y="0"/>
                </a:lnTo>
                <a:lnTo>
                  <a:pt x="0" y="0"/>
                </a:lnTo>
                <a:lnTo>
                  <a:pt x="0" y="7228332"/>
                </a:lnTo>
                <a:lnTo>
                  <a:pt x="9747504" y="7228332"/>
                </a:lnTo>
                <a:lnTo>
                  <a:pt x="9747504" y="7222236"/>
                </a:lnTo>
                <a:lnTo>
                  <a:pt x="9747504" y="7217664"/>
                </a:lnTo>
                <a:lnTo>
                  <a:pt x="9747504" y="10668"/>
                </a:lnTo>
                <a:lnTo>
                  <a:pt x="9747504" y="6096"/>
                </a:lnTo>
                <a:lnTo>
                  <a:pt x="9747504" y="0"/>
                </a:lnTo>
                <a:close/>
              </a:path>
            </a:pathLst>
          </a:custGeom>
          <a:solidFill>
            <a:srgbClr val="7A9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61111" y="1407541"/>
            <a:ext cx="9691370" cy="0"/>
          </a:xfrm>
          <a:custGeom>
            <a:avLst/>
            <a:gdLst/>
            <a:ahLst/>
            <a:cxnLst/>
            <a:rect l="l" t="t" r="r" b="b"/>
            <a:pathLst>
              <a:path w="9691370">
                <a:moveTo>
                  <a:pt x="0" y="0"/>
                </a:moveTo>
                <a:lnTo>
                  <a:pt x="9691116" y="0"/>
                </a:lnTo>
              </a:path>
            </a:pathLst>
          </a:custGeom>
          <a:ln w="10667">
            <a:solidFill>
              <a:srgbClr val="7A96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755388" y="1054734"/>
            <a:ext cx="672465" cy="672465"/>
          </a:xfrm>
          <a:custGeom>
            <a:avLst/>
            <a:gdLst/>
            <a:ahLst/>
            <a:cxnLst/>
            <a:rect l="l" t="t" r="r" b="b"/>
            <a:pathLst>
              <a:path w="672464" h="672464">
                <a:moveTo>
                  <a:pt x="672084" y="335280"/>
                </a:moveTo>
                <a:lnTo>
                  <a:pt x="668426" y="285915"/>
                </a:lnTo>
                <a:lnTo>
                  <a:pt x="657809" y="238734"/>
                </a:lnTo>
                <a:lnTo>
                  <a:pt x="640765" y="194271"/>
                </a:lnTo>
                <a:lnTo>
                  <a:pt x="617791" y="153060"/>
                </a:lnTo>
                <a:lnTo>
                  <a:pt x="589432" y="115633"/>
                </a:lnTo>
                <a:lnTo>
                  <a:pt x="556209" y="82499"/>
                </a:lnTo>
                <a:lnTo>
                  <a:pt x="518629" y="54216"/>
                </a:lnTo>
                <a:lnTo>
                  <a:pt x="477227" y="31292"/>
                </a:lnTo>
                <a:lnTo>
                  <a:pt x="432511" y="14262"/>
                </a:lnTo>
                <a:lnTo>
                  <a:pt x="385025" y="3657"/>
                </a:lnTo>
                <a:lnTo>
                  <a:pt x="335280" y="0"/>
                </a:lnTo>
                <a:lnTo>
                  <a:pt x="285902" y="3657"/>
                </a:lnTo>
                <a:lnTo>
                  <a:pt x="238721" y="14262"/>
                </a:lnTo>
                <a:lnTo>
                  <a:pt x="194259" y="31292"/>
                </a:lnTo>
                <a:lnTo>
                  <a:pt x="153047" y="54216"/>
                </a:lnTo>
                <a:lnTo>
                  <a:pt x="115620" y="82499"/>
                </a:lnTo>
                <a:lnTo>
                  <a:pt x="82486" y="115633"/>
                </a:lnTo>
                <a:lnTo>
                  <a:pt x="54203" y="153060"/>
                </a:lnTo>
                <a:lnTo>
                  <a:pt x="31280" y="194271"/>
                </a:lnTo>
                <a:lnTo>
                  <a:pt x="14249" y="238734"/>
                </a:lnTo>
                <a:lnTo>
                  <a:pt x="3644" y="285915"/>
                </a:lnTo>
                <a:lnTo>
                  <a:pt x="0" y="335280"/>
                </a:lnTo>
                <a:lnTo>
                  <a:pt x="3644" y="385038"/>
                </a:lnTo>
                <a:lnTo>
                  <a:pt x="14249" y="432523"/>
                </a:lnTo>
                <a:lnTo>
                  <a:pt x="31280" y="477240"/>
                </a:lnTo>
                <a:lnTo>
                  <a:pt x="54203" y="518642"/>
                </a:lnTo>
                <a:lnTo>
                  <a:pt x="82486" y="556221"/>
                </a:lnTo>
                <a:lnTo>
                  <a:pt x="115620" y="589445"/>
                </a:lnTo>
                <a:lnTo>
                  <a:pt x="153047" y="617804"/>
                </a:lnTo>
                <a:lnTo>
                  <a:pt x="194259" y="640778"/>
                </a:lnTo>
                <a:lnTo>
                  <a:pt x="238721" y="657821"/>
                </a:lnTo>
                <a:lnTo>
                  <a:pt x="285902" y="668439"/>
                </a:lnTo>
                <a:lnTo>
                  <a:pt x="335280" y="672084"/>
                </a:lnTo>
                <a:lnTo>
                  <a:pt x="380961" y="669010"/>
                </a:lnTo>
                <a:lnTo>
                  <a:pt x="424776" y="660057"/>
                </a:lnTo>
                <a:lnTo>
                  <a:pt x="466331" y="645617"/>
                </a:lnTo>
                <a:lnTo>
                  <a:pt x="505231" y="626084"/>
                </a:lnTo>
                <a:lnTo>
                  <a:pt x="541045" y="601891"/>
                </a:lnTo>
                <a:lnTo>
                  <a:pt x="573405" y="573417"/>
                </a:lnTo>
                <a:lnTo>
                  <a:pt x="601878" y="541058"/>
                </a:lnTo>
                <a:lnTo>
                  <a:pt x="626071" y="505244"/>
                </a:lnTo>
                <a:lnTo>
                  <a:pt x="645604" y="466356"/>
                </a:lnTo>
                <a:lnTo>
                  <a:pt x="660044" y="424789"/>
                </a:lnTo>
                <a:lnTo>
                  <a:pt x="668997" y="380974"/>
                </a:lnTo>
                <a:lnTo>
                  <a:pt x="672084" y="33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831588" y="1131188"/>
            <a:ext cx="520065" cy="519430"/>
          </a:xfrm>
          <a:custGeom>
            <a:avLst/>
            <a:gdLst/>
            <a:ahLst/>
            <a:cxnLst/>
            <a:rect l="l" t="t" r="r" b="b"/>
            <a:pathLst>
              <a:path w="520064" h="519430">
                <a:moveTo>
                  <a:pt x="272796" y="0"/>
                </a:moveTo>
                <a:lnTo>
                  <a:pt x="245363" y="0"/>
                </a:lnTo>
                <a:lnTo>
                  <a:pt x="233172" y="1269"/>
                </a:lnTo>
                <a:lnTo>
                  <a:pt x="181356" y="12700"/>
                </a:lnTo>
                <a:lnTo>
                  <a:pt x="134112" y="31750"/>
                </a:lnTo>
                <a:lnTo>
                  <a:pt x="92963" y="60959"/>
                </a:lnTo>
                <a:lnTo>
                  <a:pt x="57912" y="96519"/>
                </a:lnTo>
                <a:lnTo>
                  <a:pt x="30479" y="137159"/>
                </a:lnTo>
                <a:lnTo>
                  <a:pt x="10667" y="184150"/>
                </a:lnTo>
                <a:lnTo>
                  <a:pt x="1524" y="233679"/>
                </a:lnTo>
                <a:lnTo>
                  <a:pt x="0" y="247650"/>
                </a:lnTo>
                <a:lnTo>
                  <a:pt x="0" y="274319"/>
                </a:lnTo>
                <a:lnTo>
                  <a:pt x="1524" y="287019"/>
                </a:lnTo>
                <a:lnTo>
                  <a:pt x="3048" y="300989"/>
                </a:lnTo>
                <a:lnTo>
                  <a:pt x="12191" y="339089"/>
                </a:lnTo>
                <a:lnTo>
                  <a:pt x="32003" y="384809"/>
                </a:lnTo>
                <a:lnTo>
                  <a:pt x="59436" y="426719"/>
                </a:lnTo>
                <a:lnTo>
                  <a:pt x="96012" y="462279"/>
                </a:lnTo>
                <a:lnTo>
                  <a:pt x="137160" y="488950"/>
                </a:lnTo>
                <a:lnTo>
                  <a:pt x="184403" y="509269"/>
                </a:lnTo>
                <a:lnTo>
                  <a:pt x="233172" y="518159"/>
                </a:lnTo>
                <a:lnTo>
                  <a:pt x="246887" y="519429"/>
                </a:lnTo>
                <a:lnTo>
                  <a:pt x="274320" y="519429"/>
                </a:lnTo>
                <a:lnTo>
                  <a:pt x="286512" y="518159"/>
                </a:lnTo>
                <a:lnTo>
                  <a:pt x="300227" y="516889"/>
                </a:lnTo>
                <a:lnTo>
                  <a:pt x="313944" y="514350"/>
                </a:lnTo>
                <a:lnTo>
                  <a:pt x="338327" y="508000"/>
                </a:lnTo>
                <a:lnTo>
                  <a:pt x="355745" y="501650"/>
                </a:lnTo>
                <a:lnTo>
                  <a:pt x="248412" y="501650"/>
                </a:lnTo>
                <a:lnTo>
                  <a:pt x="234696" y="500379"/>
                </a:lnTo>
                <a:lnTo>
                  <a:pt x="224027" y="499109"/>
                </a:lnTo>
                <a:lnTo>
                  <a:pt x="211836" y="496569"/>
                </a:lnTo>
                <a:lnTo>
                  <a:pt x="188975" y="491489"/>
                </a:lnTo>
                <a:lnTo>
                  <a:pt x="166115" y="481329"/>
                </a:lnTo>
                <a:lnTo>
                  <a:pt x="144779" y="472439"/>
                </a:lnTo>
                <a:lnTo>
                  <a:pt x="124967" y="461009"/>
                </a:lnTo>
                <a:lnTo>
                  <a:pt x="106679" y="447039"/>
                </a:lnTo>
                <a:lnTo>
                  <a:pt x="89915" y="431800"/>
                </a:lnTo>
                <a:lnTo>
                  <a:pt x="74675" y="412750"/>
                </a:lnTo>
                <a:lnTo>
                  <a:pt x="59436" y="394969"/>
                </a:lnTo>
                <a:lnTo>
                  <a:pt x="47244" y="374650"/>
                </a:lnTo>
                <a:lnTo>
                  <a:pt x="28956" y="332739"/>
                </a:lnTo>
                <a:lnTo>
                  <a:pt x="22860" y="309879"/>
                </a:lnTo>
                <a:lnTo>
                  <a:pt x="18287" y="273050"/>
                </a:lnTo>
                <a:lnTo>
                  <a:pt x="18287" y="248919"/>
                </a:lnTo>
                <a:lnTo>
                  <a:pt x="19812" y="234950"/>
                </a:lnTo>
                <a:lnTo>
                  <a:pt x="21336" y="224789"/>
                </a:lnTo>
                <a:lnTo>
                  <a:pt x="22860" y="212089"/>
                </a:lnTo>
                <a:lnTo>
                  <a:pt x="38100" y="166369"/>
                </a:lnTo>
                <a:lnTo>
                  <a:pt x="59436" y="125729"/>
                </a:lnTo>
                <a:lnTo>
                  <a:pt x="88391" y="90169"/>
                </a:lnTo>
                <a:lnTo>
                  <a:pt x="124967" y="59689"/>
                </a:lnTo>
                <a:lnTo>
                  <a:pt x="187451" y="29209"/>
                </a:lnTo>
                <a:lnTo>
                  <a:pt x="246887" y="19050"/>
                </a:lnTo>
                <a:lnTo>
                  <a:pt x="356180" y="19050"/>
                </a:lnTo>
                <a:lnTo>
                  <a:pt x="335279" y="11429"/>
                </a:lnTo>
                <a:lnTo>
                  <a:pt x="310896" y="5079"/>
                </a:lnTo>
                <a:lnTo>
                  <a:pt x="286512" y="1269"/>
                </a:lnTo>
                <a:lnTo>
                  <a:pt x="272796" y="0"/>
                </a:lnTo>
                <a:close/>
              </a:path>
              <a:path w="520064" h="519430">
                <a:moveTo>
                  <a:pt x="356180" y="19050"/>
                </a:moveTo>
                <a:lnTo>
                  <a:pt x="271272" y="19050"/>
                </a:lnTo>
                <a:lnTo>
                  <a:pt x="284988" y="20319"/>
                </a:lnTo>
                <a:lnTo>
                  <a:pt x="295656" y="21589"/>
                </a:lnTo>
                <a:lnTo>
                  <a:pt x="353567" y="38100"/>
                </a:lnTo>
                <a:lnTo>
                  <a:pt x="394715" y="59689"/>
                </a:lnTo>
                <a:lnTo>
                  <a:pt x="429767" y="88900"/>
                </a:lnTo>
                <a:lnTo>
                  <a:pt x="458724" y="125729"/>
                </a:lnTo>
                <a:lnTo>
                  <a:pt x="481584" y="166369"/>
                </a:lnTo>
                <a:lnTo>
                  <a:pt x="498348" y="222250"/>
                </a:lnTo>
                <a:lnTo>
                  <a:pt x="499872" y="234950"/>
                </a:lnTo>
                <a:lnTo>
                  <a:pt x="499872" y="247650"/>
                </a:lnTo>
                <a:lnTo>
                  <a:pt x="501396" y="259079"/>
                </a:lnTo>
                <a:lnTo>
                  <a:pt x="499872" y="271779"/>
                </a:lnTo>
                <a:lnTo>
                  <a:pt x="499872" y="285750"/>
                </a:lnTo>
                <a:lnTo>
                  <a:pt x="498348" y="295909"/>
                </a:lnTo>
                <a:lnTo>
                  <a:pt x="495300" y="308609"/>
                </a:lnTo>
                <a:lnTo>
                  <a:pt x="490727" y="331469"/>
                </a:lnTo>
                <a:lnTo>
                  <a:pt x="481584" y="354329"/>
                </a:lnTo>
                <a:lnTo>
                  <a:pt x="460248" y="394969"/>
                </a:lnTo>
                <a:lnTo>
                  <a:pt x="429767" y="430529"/>
                </a:lnTo>
                <a:lnTo>
                  <a:pt x="394715" y="461009"/>
                </a:lnTo>
                <a:lnTo>
                  <a:pt x="332232" y="491489"/>
                </a:lnTo>
                <a:lnTo>
                  <a:pt x="309372" y="495300"/>
                </a:lnTo>
                <a:lnTo>
                  <a:pt x="297179" y="499109"/>
                </a:lnTo>
                <a:lnTo>
                  <a:pt x="272796" y="501650"/>
                </a:lnTo>
                <a:lnTo>
                  <a:pt x="355745" y="501650"/>
                </a:lnTo>
                <a:lnTo>
                  <a:pt x="426720" y="458469"/>
                </a:lnTo>
                <a:lnTo>
                  <a:pt x="461772" y="424179"/>
                </a:lnTo>
                <a:lnTo>
                  <a:pt x="489203" y="382269"/>
                </a:lnTo>
                <a:lnTo>
                  <a:pt x="509015" y="335279"/>
                </a:lnTo>
                <a:lnTo>
                  <a:pt x="518160" y="287019"/>
                </a:lnTo>
                <a:lnTo>
                  <a:pt x="519684" y="273050"/>
                </a:lnTo>
                <a:lnTo>
                  <a:pt x="519684" y="245109"/>
                </a:lnTo>
                <a:lnTo>
                  <a:pt x="518160" y="233679"/>
                </a:lnTo>
                <a:lnTo>
                  <a:pt x="516636" y="219709"/>
                </a:lnTo>
                <a:lnTo>
                  <a:pt x="507491" y="181609"/>
                </a:lnTo>
                <a:lnTo>
                  <a:pt x="487679" y="134619"/>
                </a:lnTo>
                <a:lnTo>
                  <a:pt x="458724" y="92709"/>
                </a:lnTo>
                <a:lnTo>
                  <a:pt x="423672" y="58419"/>
                </a:lnTo>
                <a:lnTo>
                  <a:pt x="382524" y="30479"/>
                </a:lnTo>
                <a:lnTo>
                  <a:pt x="359663" y="20319"/>
                </a:lnTo>
                <a:lnTo>
                  <a:pt x="356180" y="19050"/>
                </a:lnTo>
                <a:close/>
              </a:path>
              <a:path w="520064" h="519430">
                <a:moveTo>
                  <a:pt x="283463" y="38100"/>
                </a:moveTo>
                <a:lnTo>
                  <a:pt x="237744" y="38100"/>
                </a:lnTo>
                <a:lnTo>
                  <a:pt x="225551" y="39369"/>
                </a:lnTo>
                <a:lnTo>
                  <a:pt x="173736" y="54609"/>
                </a:lnTo>
                <a:lnTo>
                  <a:pt x="135636" y="74929"/>
                </a:lnTo>
                <a:lnTo>
                  <a:pt x="102108" y="102869"/>
                </a:lnTo>
                <a:lnTo>
                  <a:pt x="64008" y="153669"/>
                </a:lnTo>
                <a:lnTo>
                  <a:pt x="47244" y="194309"/>
                </a:lnTo>
                <a:lnTo>
                  <a:pt x="38100" y="236219"/>
                </a:lnTo>
                <a:lnTo>
                  <a:pt x="38100" y="248919"/>
                </a:lnTo>
                <a:lnTo>
                  <a:pt x="36575" y="259079"/>
                </a:lnTo>
                <a:lnTo>
                  <a:pt x="38100" y="271779"/>
                </a:lnTo>
                <a:lnTo>
                  <a:pt x="38100" y="281939"/>
                </a:lnTo>
                <a:lnTo>
                  <a:pt x="39624" y="294639"/>
                </a:lnTo>
                <a:lnTo>
                  <a:pt x="54863" y="346709"/>
                </a:lnTo>
                <a:lnTo>
                  <a:pt x="74675" y="384809"/>
                </a:lnTo>
                <a:lnTo>
                  <a:pt x="102108" y="417829"/>
                </a:lnTo>
                <a:lnTo>
                  <a:pt x="135636" y="443229"/>
                </a:lnTo>
                <a:lnTo>
                  <a:pt x="153924" y="455929"/>
                </a:lnTo>
                <a:lnTo>
                  <a:pt x="172212" y="464819"/>
                </a:lnTo>
                <a:lnTo>
                  <a:pt x="193548" y="472439"/>
                </a:lnTo>
                <a:lnTo>
                  <a:pt x="225551" y="480059"/>
                </a:lnTo>
                <a:lnTo>
                  <a:pt x="236220" y="481329"/>
                </a:lnTo>
                <a:lnTo>
                  <a:pt x="281939" y="481329"/>
                </a:lnTo>
                <a:lnTo>
                  <a:pt x="326136" y="472439"/>
                </a:lnTo>
                <a:lnTo>
                  <a:pt x="348778" y="463550"/>
                </a:lnTo>
                <a:lnTo>
                  <a:pt x="248412" y="463550"/>
                </a:lnTo>
                <a:lnTo>
                  <a:pt x="237744" y="462279"/>
                </a:lnTo>
                <a:lnTo>
                  <a:pt x="228600" y="462279"/>
                </a:lnTo>
                <a:lnTo>
                  <a:pt x="217932" y="458469"/>
                </a:lnTo>
                <a:lnTo>
                  <a:pt x="198120" y="454659"/>
                </a:lnTo>
                <a:lnTo>
                  <a:pt x="161544" y="439419"/>
                </a:lnTo>
                <a:lnTo>
                  <a:pt x="129539" y="416559"/>
                </a:lnTo>
                <a:lnTo>
                  <a:pt x="102108" y="388619"/>
                </a:lnTo>
                <a:lnTo>
                  <a:pt x="79248" y="355600"/>
                </a:lnTo>
                <a:lnTo>
                  <a:pt x="64008" y="318769"/>
                </a:lnTo>
                <a:lnTo>
                  <a:pt x="57912" y="289559"/>
                </a:lnTo>
                <a:lnTo>
                  <a:pt x="56387" y="280669"/>
                </a:lnTo>
                <a:lnTo>
                  <a:pt x="56387" y="237489"/>
                </a:lnTo>
                <a:lnTo>
                  <a:pt x="57912" y="228600"/>
                </a:lnTo>
                <a:lnTo>
                  <a:pt x="59436" y="218439"/>
                </a:lnTo>
                <a:lnTo>
                  <a:pt x="80772" y="161289"/>
                </a:lnTo>
                <a:lnTo>
                  <a:pt x="103632" y="129539"/>
                </a:lnTo>
                <a:lnTo>
                  <a:pt x="146303" y="90169"/>
                </a:lnTo>
                <a:lnTo>
                  <a:pt x="181356" y="72389"/>
                </a:lnTo>
                <a:lnTo>
                  <a:pt x="219456" y="59689"/>
                </a:lnTo>
                <a:lnTo>
                  <a:pt x="239267" y="57150"/>
                </a:lnTo>
                <a:lnTo>
                  <a:pt x="352044" y="57150"/>
                </a:lnTo>
                <a:lnTo>
                  <a:pt x="347472" y="54609"/>
                </a:lnTo>
                <a:lnTo>
                  <a:pt x="326136" y="46989"/>
                </a:lnTo>
                <a:lnTo>
                  <a:pt x="304800" y="41909"/>
                </a:lnTo>
                <a:lnTo>
                  <a:pt x="283463" y="38100"/>
                </a:lnTo>
                <a:close/>
              </a:path>
              <a:path w="520064" h="519430">
                <a:moveTo>
                  <a:pt x="352044" y="57150"/>
                </a:moveTo>
                <a:lnTo>
                  <a:pt x="281939" y="57150"/>
                </a:lnTo>
                <a:lnTo>
                  <a:pt x="291084" y="58419"/>
                </a:lnTo>
                <a:lnTo>
                  <a:pt x="301751" y="59689"/>
                </a:lnTo>
                <a:lnTo>
                  <a:pt x="321563" y="66039"/>
                </a:lnTo>
                <a:lnTo>
                  <a:pt x="358139" y="81279"/>
                </a:lnTo>
                <a:lnTo>
                  <a:pt x="390144" y="104139"/>
                </a:lnTo>
                <a:lnTo>
                  <a:pt x="417575" y="130809"/>
                </a:lnTo>
                <a:lnTo>
                  <a:pt x="448056" y="181609"/>
                </a:lnTo>
                <a:lnTo>
                  <a:pt x="454151" y="201929"/>
                </a:lnTo>
                <a:lnTo>
                  <a:pt x="460248" y="219709"/>
                </a:lnTo>
                <a:lnTo>
                  <a:pt x="461772" y="228600"/>
                </a:lnTo>
                <a:lnTo>
                  <a:pt x="461772" y="240029"/>
                </a:lnTo>
                <a:lnTo>
                  <a:pt x="463296" y="250189"/>
                </a:lnTo>
                <a:lnTo>
                  <a:pt x="463296" y="271779"/>
                </a:lnTo>
                <a:lnTo>
                  <a:pt x="461772" y="281939"/>
                </a:lnTo>
                <a:lnTo>
                  <a:pt x="461772" y="290829"/>
                </a:lnTo>
                <a:lnTo>
                  <a:pt x="458724" y="302259"/>
                </a:lnTo>
                <a:lnTo>
                  <a:pt x="454151" y="321309"/>
                </a:lnTo>
                <a:lnTo>
                  <a:pt x="438912" y="358139"/>
                </a:lnTo>
                <a:lnTo>
                  <a:pt x="416051" y="389889"/>
                </a:lnTo>
                <a:lnTo>
                  <a:pt x="388620" y="417829"/>
                </a:lnTo>
                <a:lnTo>
                  <a:pt x="355091" y="440689"/>
                </a:lnTo>
                <a:lnTo>
                  <a:pt x="318515" y="455929"/>
                </a:lnTo>
                <a:lnTo>
                  <a:pt x="289560" y="462279"/>
                </a:lnTo>
                <a:lnTo>
                  <a:pt x="280415" y="463550"/>
                </a:lnTo>
                <a:lnTo>
                  <a:pt x="348778" y="463550"/>
                </a:lnTo>
                <a:lnTo>
                  <a:pt x="365760" y="455929"/>
                </a:lnTo>
                <a:lnTo>
                  <a:pt x="400812" y="431800"/>
                </a:lnTo>
                <a:lnTo>
                  <a:pt x="431291" y="402589"/>
                </a:lnTo>
                <a:lnTo>
                  <a:pt x="455675" y="365759"/>
                </a:lnTo>
                <a:lnTo>
                  <a:pt x="472439" y="326389"/>
                </a:lnTo>
                <a:lnTo>
                  <a:pt x="477012" y="304800"/>
                </a:lnTo>
                <a:lnTo>
                  <a:pt x="480060" y="294639"/>
                </a:lnTo>
                <a:lnTo>
                  <a:pt x="481584" y="283209"/>
                </a:lnTo>
                <a:lnTo>
                  <a:pt x="481584" y="237489"/>
                </a:lnTo>
                <a:lnTo>
                  <a:pt x="472439" y="194309"/>
                </a:lnTo>
                <a:lnTo>
                  <a:pt x="455675" y="153669"/>
                </a:lnTo>
                <a:lnTo>
                  <a:pt x="417575" y="102869"/>
                </a:lnTo>
                <a:lnTo>
                  <a:pt x="384048" y="76200"/>
                </a:lnTo>
                <a:lnTo>
                  <a:pt x="365760" y="64769"/>
                </a:lnTo>
                <a:lnTo>
                  <a:pt x="352044" y="57150"/>
                </a:lnTo>
                <a:close/>
              </a:path>
              <a:path w="520064" h="519430">
                <a:moveTo>
                  <a:pt x="260603" y="36829"/>
                </a:moveTo>
                <a:lnTo>
                  <a:pt x="248412" y="38100"/>
                </a:lnTo>
                <a:lnTo>
                  <a:pt x="271272" y="38100"/>
                </a:lnTo>
                <a:lnTo>
                  <a:pt x="260603" y="36829"/>
                </a:lnTo>
                <a:close/>
              </a:path>
            </a:pathLst>
          </a:custGeom>
          <a:solidFill>
            <a:srgbClr val="7A9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B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B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9270" y="1737995"/>
            <a:ext cx="443064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45481" y="1737995"/>
            <a:ext cx="443064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B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19964" y="1536191"/>
            <a:ext cx="9743440" cy="5857240"/>
          </a:xfrm>
          <a:custGeom>
            <a:avLst/>
            <a:gdLst/>
            <a:ahLst/>
            <a:cxnLst/>
            <a:rect l="l" t="t" r="r" b="b"/>
            <a:pathLst>
              <a:path w="9743440" h="5857240">
                <a:moveTo>
                  <a:pt x="9742932" y="5847600"/>
                </a:moveTo>
                <a:lnTo>
                  <a:pt x="0" y="5847600"/>
                </a:lnTo>
                <a:lnTo>
                  <a:pt x="0" y="5856859"/>
                </a:lnTo>
                <a:lnTo>
                  <a:pt x="9742932" y="5856859"/>
                </a:lnTo>
                <a:lnTo>
                  <a:pt x="9742932" y="5847600"/>
                </a:lnTo>
                <a:close/>
              </a:path>
              <a:path w="9743440" h="5857240">
                <a:moveTo>
                  <a:pt x="9742932" y="0"/>
                </a:moveTo>
                <a:lnTo>
                  <a:pt x="0" y="0"/>
                </a:lnTo>
                <a:lnTo>
                  <a:pt x="0" y="5506339"/>
                </a:lnTo>
                <a:lnTo>
                  <a:pt x="9742932" y="5506339"/>
                </a:lnTo>
                <a:lnTo>
                  <a:pt x="9742932" y="0"/>
                </a:lnTo>
                <a:close/>
              </a:path>
            </a:pathLst>
          </a:custGeom>
          <a:solidFill>
            <a:srgbClr val="C4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15392" y="7042531"/>
            <a:ext cx="9738360" cy="341630"/>
          </a:xfrm>
          <a:custGeom>
            <a:avLst/>
            <a:gdLst/>
            <a:ahLst/>
            <a:cxnLst/>
            <a:rect l="l" t="t" r="r" b="b"/>
            <a:pathLst>
              <a:path w="9738360" h="341629">
                <a:moveTo>
                  <a:pt x="9738360" y="0"/>
                </a:moveTo>
                <a:lnTo>
                  <a:pt x="0" y="0"/>
                </a:lnTo>
                <a:lnTo>
                  <a:pt x="0" y="341249"/>
                </a:lnTo>
                <a:lnTo>
                  <a:pt x="9738360" y="341249"/>
                </a:lnTo>
                <a:lnTo>
                  <a:pt x="9738360" y="0"/>
                </a:lnTo>
                <a:close/>
              </a:path>
            </a:pathLst>
          </a:custGeom>
          <a:solidFill>
            <a:srgbClr val="8CA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13868" y="166242"/>
            <a:ext cx="9747885" cy="7228840"/>
          </a:xfrm>
          <a:custGeom>
            <a:avLst/>
            <a:gdLst/>
            <a:ahLst/>
            <a:cxnLst/>
            <a:rect l="l" t="t" r="r" b="b"/>
            <a:pathLst>
              <a:path w="9747885" h="7228840">
                <a:moveTo>
                  <a:pt x="9747504" y="0"/>
                </a:moveTo>
                <a:lnTo>
                  <a:pt x="9736836" y="0"/>
                </a:lnTo>
                <a:lnTo>
                  <a:pt x="9736836" y="10668"/>
                </a:lnTo>
                <a:lnTo>
                  <a:pt x="9736836" y="7217664"/>
                </a:lnTo>
                <a:lnTo>
                  <a:pt x="10668" y="7217664"/>
                </a:lnTo>
                <a:lnTo>
                  <a:pt x="10668" y="1246632"/>
                </a:lnTo>
                <a:lnTo>
                  <a:pt x="36576" y="1246632"/>
                </a:lnTo>
                <a:lnTo>
                  <a:pt x="36576" y="1235964"/>
                </a:lnTo>
                <a:lnTo>
                  <a:pt x="10668" y="1235964"/>
                </a:lnTo>
                <a:lnTo>
                  <a:pt x="10668" y="10668"/>
                </a:lnTo>
                <a:lnTo>
                  <a:pt x="9736836" y="10668"/>
                </a:lnTo>
                <a:lnTo>
                  <a:pt x="9736836" y="0"/>
                </a:lnTo>
                <a:lnTo>
                  <a:pt x="0" y="0"/>
                </a:lnTo>
                <a:lnTo>
                  <a:pt x="0" y="7228332"/>
                </a:lnTo>
                <a:lnTo>
                  <a:pt x="9747504" y="7228332"/>
                </a:lnTo>
                <a:lnTo>
                  <a:pt x="9747504" y="7222236"/>
                </a:lnTo>
                <a:lnTo>
                  <a:pt x="9747504" y="7217664"/>
                </a:lnTo>
                <a:lnTo>
                  <a:pt x="9747504" y="10668"/>
                </a:lnTo>
                <a:lnTo>
                  <a:pt x="9747504" y="6096"/>
                </a:lnTo>
                <a:lnTo>
                  <a:pt x="9747504" y="0"/>
                </a:lnTo>
                <a:close/>
              </a:path>
            </a:pathLst>
          </a:custGeom>
          <a:solidFill>
            <a:srgbClr val="7A9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904" y="1051051"/>
            <a:ext cx="8098790" cy="45397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9270" y="7027545"/>
            <a:ext cx="2342642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3036" y="7027545"/>
            <a:ext cx="32593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33488" y="7027545"/>
            <a:ext cx="2342642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F89B6-E0DB-4E95-9AD3-9F9A6A1F983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1317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904" y="1051051"/>
            <a:ext cx="8098790" cy="479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B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684" y="1700251"/>
            <a:ext cx="5857240" cy="1959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63036" y="7027545"/>
            <a:ext cx="325932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9270" y="7027545"/>
            <a:ext cx="234264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33488" y="7027545"/>
            <a:ext cx="234264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jp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jpg"/><Relationship Id="rId2" Type="http://schemas.openxmlformats.org/officeDocument/2006/relationships/image" Target="../media/image5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jp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963" y="7386828"/>
            <a:ext cx="9743440" cy="6350"/>
          </a:xfrm>
          <a:custGeom>
            <a:avLst/>
            <a:gdLst/>
            <a:ahLst/>
            <a:cxnLst/>
            <a:rect l="l" t="t" r="r" b="b"/>
            <a:pathLst>
              <a:path w="9743440" h="6350">
                <a:moveTo>
                  <a:pt x="0" y="6223"/>
                </a:moveTo>
                <a:lnTo>
                  <a:pt x="9742932" y="6223"/>
                </a:lnTo>
                <a:lnTo>
                  <a:pt x="9742932" y="0"/>
                </a:lnTo>
                <a:lnTo>
                  <a:pt x="0" y="0"/>
                </a:lnTo>
                <a:lnTo>
                  <a:pt x="0" y="6223"/>
                </a:lnTo>
                <a:close/>
              </a:path>
            </a:pathLst>
          </a:custGeom>
          <a:solidFill>
            <a:srgbClr val="C4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12343" y="2772155"/>
            <a:ext cx="9751060" cy="4615180"/>
            <a:chOff x="212343" y="2772155"/>
            <a:chExt cx="9751060" cy="4615180"/>
          </a:xfrm>
        </p:grpSpPr>
        <p:sp>
          <p:nvSpPr>
            <p:cNvPr id="4" name="object 4"/>
            <p:cNvSpPr/>
            <p:nvPr/>
          </p:nvSpPr>
          <p:spPr>
            <a:xfrm>
              <a:off x="219963" y="2772155"/>
              <a:ext cx="9743440" cy="4275455"/>
            </a:xfrm>
            <a:custGeom>
              <a:avLst/>
              <a:gdLst/>
              <a:ahLst/>
              <a:cxnLst/>
              <a:rect l="l" t="t" r="r" b="b"/>
              <a:pathLst>
                <a:path w="9743440" h="4275455">
                  <a:moveTo>
                    <a:pt x="0" y="4274947"/>
                  </a:moveTo>
                  <a:lnTo>
                    <a:pt x="9742932" y="4274947"/>
                  </a:lnTo>
                  <a:lnTo>
                    <a:pt x="9742932" y="0"/>
                  </a:lnTo>
                  <a:lnTo>
                    <a:pt x="0" y="0"/>
                  </a:lnTo>
                  <a:lnTo>
                    <a:pt x="0" y="4274947"/>
                  </a:lnTo>
                  <a:close/>
                </a:path>
              </a:pathLst>
            </a:custGeom>
            <a:solidFill>
              <a:srgbClr val="C4D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2343" y="7047102"/>
              <a:ext cx="9737090" cy="339725"/>
            </a:xfrm>
            <a:custGeom>
              <a:avLst/>
              <a:gdLst/>
              <a:ahLst/>
              <a:cxnLst/>
              <a:rect l="l" t="t" r="r" b="b"/>
              <a:pathLst>
                <a:path w="9737090" h="339725">
                  <a:moveTo>
                    <a:pt x="9736709" y="0"/>
                  </a:moveTo>
                  <a:lnTo>
                    <a:pt x="0" y="0"/>
                  </a:lnTo>
                  <a:lnTo>
                    <a:pt x="0" y="339725"/>
                  </a:lnTo>
                  <a:lnTo>
                    <a:pt x="9736709" y="339725"/>
                  </a:lnTo>
                  <a:lnTo>
                    <a:pt x="9736709" y="0"/>
                  </a:lnTo>
                  <a:close/>
                </a:path>
              </a:pathLst>
            </a:custGeom>
            <a:solidFill>
              <a:srgbClr val="8C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13868" y="163195"/>
            <a:ext cx="9747885" cy="7228205"/>
            <a:chOff x="213868" y="163195"/>
            <a:chExt cx="9747885" cy="7228205"/>
          </a:xfrm>
        </p:grpSpPr>
        <p:sp>
          <p:nvSpPr>
            <p:cNvPr id="7" name="object 7"/>
            <p:cNvSpPr/>
            <p:nvPr/>
          </p:nvSpPr>
          <p:spPr>
            <a:xfrm>
              <a:off x="223012" y="2668650"/>
              <a:ext cx="9737090" cy="0"/>
            </a:xfrm>
            <a:custGeom>
              <a:avLst/>
              <a:gdLst/>
              <a:ahLst/>
              <a:cxnLst/>
              <a:rect l="l" t="t" r="r" b="b"/>
              <a:pathLst>
                <a:path w="9737090">
                  <a:moveTo>
                    <a:pt x="0" y="0"/>
                  </a:moveTo>
                  <a:lnTo>
                    <a:pt x="9736836" y="0"/>
                  </a:lnTo>
                </a:path>
              </a:pathLst>
            </a:custGeom>
            <a:ln w="12192">
              <a:solidFill>
                <a:srgbClr val="7A96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868" y="163195"/>
              <a:ext cx="9747885" cy="7228205"/>
            </a:xfrm>
            <a:custGeom>
              <a:avLst/>
              <a:gdLst/>
              <a:ahLst/>
              <a:cxnLst/>
              <a:rect l="l" t="t" r="r" b="b"/>
              <a:pathLst>
                <a:path w="9747885" h="7228205">
                  <a:moveTo>
                    <a:pt x="9747504" y="0"/>
                  </a:moveTo>
                  <a:lnTo>
                    <a:pt x="0" y="0"/>
                  </a:lnTo>
                  <a:lnTo>
                    <a:pt x="0" y="7228205"/>
                  </a:lnTo>
                  <a:lnTo>
                    <a:pt x="9747504" y="7228205"/>
                  </a:lnTo>
                  <a:lnTo>
                    <a:pt x="9747504" y="7222235"/>
                  </a:lnTo>
                  <a:lnTo>
                    <a:pt x="10667" y="7222235"/>
                  </a:lnTo>
                  <a:lnTo>
                    <a:pt x="6095" y="7217663"/>
                  </a:lnTo>
                  <a:lnTo>
                    <a:pt x="10667" y="7217663"/>
                  </a:lnTo>
                  <a:lnTo>
                    <a:pt x="10667" y="10668"/>
                  </a:lnTo>
                  <a:lnTo>
                    <a:pt x="6095" y="10668"/>
                  </a:lnTo>
                  <a:lnTo>
                    <a:pt x="10667" y="6096"/>
                  </a:lnTo>
                  <a:lnTo>
                    <a:pt x="9747504" y="6096"/>
                  </a:lnTo>
                  <a:lnTo>
                    <a:pt x="9747504" y="0"/>
                  </a:lnTo>
                  <a:close/>
                </a:path>
                <a:path w="9747885" h="7228205">
                  <a:moveTo>
                    <a:pt x="10667" y="7217663"/>
                  </a:moveTo>
                  <a:lnTo>
                    <a:pt x="6095" y="7217663"/>
                  </a:lnTo>
                  <a:lnTo>
                    <a:pt x="10667" y="7222235"/>
                  </a:lnTo>
                  <a:lnTo>
                    <a:pt x="10667" y="7217663"/>
                  </a:lnTo>
                  <a:close/>
                </a:path>
                <a:path w="9747885" h="7228205">
                  <a:moveTo>
                    <a:pt x="9736836" y="7217663"/>
                  </a:moveTo>
                  <a:lnTo>
                    <a:pt x="10667" y="7217663"/>
                  </a:lnTo>
                  <a:lnTo>
                    <a:pt x="10667" y="7222235"/>
                  </a:lnTo>
                  <a:lnTo>
                    <a:pt x="9736836" y="7222235"/>
                  </a:lnTo>
                  <a:lnTo>
                    <a:pt x="9736836" y="7217663"/>
                  </a:lnTo>
                  <a:close/>
                </a:path>
                <a:path w="9747885" h="7228205">
                  <a:moveTo>
                    <a:pt x="9736836" y="6096"/>
                  </a:moveTo>
                  <a:lnTo>
                    <a:pt x="9736836" y="7222235"/>
                  </a:lnTo>
                  <a:lnTo>
                    <a:pt x="9742932" y="7217663"/>
                  </a:lnTo>
                  <a:lnTo>
                    <a:pt x="9747504" y="7217663"/>
                  </a:lnTo>
                  <a:lnTo>
                    <a:pt x="9747504" y="10668"/>
                  </a:lnTo>
                  <a:lnTo>
                    <a:pt x="9742932" y="10668"/>
                  </a:lnTo>
                  <a:lnTo>
                    <a:pt x="9736836" y="6096"/>
                  </a:lnTo>
                  <a:close/>
                </a:path>
                <a:path w="9747885" h="7228205">
                  <a:moveTo>
                    <a:pt x="9747504" y="7217663"/>
                  </a:moveTo>
                  <a:lnTo>
                    <a:pt x="9742932" y="7217663"/>
                  </a:lnTo>
                  <a:lnTo>
                    <a:pt x="9736836" y="7222235"/>
                  </a:lnTo>
                  <a:lnTo>
                    <a:pt x="9747504" y="7222235"/>
                  </a:lnTo>
                  <a:lnTo>
                    <a:pt x="9747504" y="7217663"/>
                  </a:lnTo>
                  <a:close/>
                </a:path>
                <a:path w="9747885" h="7228205">
                  <a:moveTo>
                    <a:pt x="10667" y="6096"/>
                  </a:moveTo>
                  <a:lnTo>
                    <a:pt x="6095" y="10668"/>
                  </a:lnTo>
                  <a:lnTo>
                    <a:pt x="10667" y="10668"/>
                  </a:lnTo>
                  <a:lnTo>
                    <a:pt x="10667" y="6096"/>
                  </a:lnTo>
                  <a:close/>
                </a:path>
                <a:path w="9747885" h="7228205">
                  <a:moveTo>
                    <a:pt x="9736836" y="6096"/>
                  </a:moveTo>
                  <a:lnTo>
                    <a:pt x="10667" y="6096"/>
                  </a:lnTo>
                  <a:lnTo>
                    <a:pt x="10667" y="10668"/>
                  </a:lnTo>
                  <a:lnTo>
                    <a:pt x="9736836" y="10668"/>
                  </a:lnTo>
                  <a:lnTo>
                    <a:pt x="9736836" y="6096"/>
                  </a:lnTo>
                  <a:close/>
                </a:path>
                <a:path w="9747885" h="7228205">
                  <a:moveTo>
                    <a:pt x="9747504" y="6096"/>
                  </a:moveTo>
                  <a:lnTo>
                    <a:pt x="9736836" y="6096"/>
                  </a:lnTo>
                  <a:lnTo>
                    <a:pt x="9742932" y="10668"/>
                  </a:lnTo>
                  <a:lnTo>
                    <a:pt x="9747504" y="10668"/>
                  </a:lnTo>
                  <a:lnTo>
                    <a:pt x="9747504" y="6096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55388" y="2331846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4" h="672464">
                  <a:moveTo>
                    <a:pt x="672084" y="336804"/>
                  </a:moveTo>
                  <a:lnTo>
                    <a:pt x="668997" y="291122"/>
                  </a:lnTo>
                  <a:lnTo>
                    <a:pt x="660044" y="247307"/>
                  </a:lnTo>
                  <a:lnTo>
                    <a:pt x="645604" y="205740"/>
                  </a:lnTo>
                  <a:lnTo>
                    <a:pt x="626071" y="166852"/>
                  </a:lnTo>
                  <a:lnTo>
                    <a:pt x="601878" y="131038"/>
                  </a:lnTo>
                  <a:lnTo>
                    <a:pt x="573405" y="98691"/>
                  </a:lnTo>
                  <a:lnTo>
                    <a:pt x="541045" y="70205"/>
                  </a:lnTo>
                  <a:lnTo>
                    <a:pt x="505231" y="46012"/>
                  </a:lnTo>
                  <a:lnTo>
                    <a:pt x="466344" y="26492"/>
                  </a:lnTo>
                  <a:lnTo>
                    <a:pt x="424776" y="12039"/>
                  </a:lnTo>
                  <a:lnTo>
                    <a:pt x="380961" y="3086"/>
                  </a:lnTo>
                  <a:lnTo>
                    <a:pt x="335280" y="0"/>
                  </a:lnTo>
                  <a:lnTo>
                    <a:pt x="285902" y="3657"/>
                  </a:lnTo>
                  <a:lnTo>
                    <a:pt x="238721" y="14274"/>
                  </a:lnTo>
                  <a:lnTo>
                    <a:pt x="194259" y="31318"/>
                  </a:lnTo>
                  <a:lnTo>
                    <a:pt x="153047" y="54292"/>
                  </a:lnTo>
                  <a:lnTo>
                    <a:pt x="115620" y="82651"/>
                  </a:lnTo>
                  <a:lnTo>
                    <a:pt x="82486" y="115874"/>
                  </a:lnTo>
                  <a:lnTo>
                    <a:pt x="54203" y="153454"/>
                  </a:lnTo>
                  <a:lnTo>
                    <a:pt x="31280" y="194856"/>
                  </a:lnTo>
                  <a:lnTo>
                    <a:pt x="14249" y="239572"/>
                  </a:lnTo>
                  <a:lnTo>
                    <a:pt x="3644" y="287058"/>
                  </a:lnTo>
                  <a:lnTo>
                    <a:pt x="0" y="336804"/>
                  </a:lnTo>
                  <a:lnTo>
                    <a:pt x="3644" y="386524"/>
                  </a:lnTo>
                  <a:lnTo>
                    <a:pt x="14249" y="433920"/>
                  </a:lnTo>
                  <a:lnTo>
                    <a:pt x="31280" y="478485"/>
                  </a:lnTo>
                  <a:lnTo>
                    <a:pt x="54203" y="519709"/>
                  </a:lnTo>
                  <a:lnTo>
                    <a:pt x="82486" y="557085"/>
                  </a:lnTo>
                  <a:lnTo>
                    <a:pt x="115620" y="590105"/>
                  </a:lnTo>
                  <a:lnTo>
                    <a:pt x="153047" y="618261"/>
                  </a:lnTo>
                  <a:lnTo>
                    <a:pt x="194259" y="641057"/>
                  </a:lnTo>
                  <a:lnTo>
                    <a:pt x="238721" y="657961"/>
                  </a:lnTo>
                  <a:lnTo>
                    <a:pt x="285902" y="668477"/>
                  </a:lnTo>
                  <a:lnTo>
                    <a:pt x="335280" y="672084"/>
                  </a:lnTo>
                  <a:lnTo>
                    <a:pt x="385025" y="668477"/>
                  </a:lnTo>
                  <a:lnTo>
                    <a:pt x="432511" y="657961"/>
                  </a:lnTo>
                  <a:lnTo>
                    <a:pt x="477227" y="641057"/>
                  </a:lnTo>
                  <a:lnTo>
                    <a:pt x="518629" y="618261"/>
                  </a:lnTo>
                  <a:lnTo>
                    <a:pt x="556209" y="590105"/>
                  </a:lnTo>
                  <a:lnTo>
                    <a:pt x="589432" y="557085"/>
                  </a:lnTo>
                  <a:lnTo>
                    <a:pt x="617791" y="519709"/>
                  </a:lnTo>
                  <a:lnTo>
                    <a:pt x="640765" y="478485"/>
                  </a:lnTo>
                  <a:lnTo>
                    <a:pt x="657809" y="433920"/>
                  </a:lnTo>
                  <a:lnTo>
                    <a:pt x="668426" y="386524"/>
                  </a:lnTo>
                  <a:lnTo>
                    <a:pt x="672084" y="3368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31588" y="2408300"/>
              <a:ext cx="520065" cy="519430"/>
            </a:xfrm>
            <a:custGeom>
              <a:avLst/>
              <a:gdLst/>
              <a:ahLst/>
              <a:cxnLst/>
              <a:rect l="l" t="t" r="r" b="b"/>
              <a:pathLst>
                <a:path w="520064" h="519430">
                  <a:moveTo>
                    <a:pt x="286512" y="2539"/>
                  </a:moveTo>
                  <a:lnTo>
                    <a:pt x="233172" y="2539"/>
                  </a:lnTo>
                  <a:lnTo>
                    <a:pt x="219456" y="3809"/>
                  </a:lnTo>
                  <a:lnTo>
                    <a:pt x="205739" y="6350"/>
                  </a:lnTo>
                  <a:lnTo>
                    <a:pt x="181356" y="12700"/>
                  </a:lnTo>
                  <a:lnTo>
                    <a:pt x="156972" y="21589"/>
                  </a:lnTo>
                  <a:lnTo>
                    <a:pt x="134112" y="34289"/>
                  </a:lnTo>
                  <a:lnTo>
                    <a:pt x="112775" y="45719"/>
                  </a:lnTo>
                  <a:lnTo>
                    <a:pt x="74675" y="78739"/>
                  </a:lnTo>
                  <a:lnTo>
                    <a:pt x="30479" y="137159"/>
                  </a:lnTo>
                  <a:lnTo>
                    <a:pt x="10667" y="185419"/>
                  </a:lnTo>
                  <a:lnTo>
                    <a:pt x="3048" y="223519"/>
                  </a:lnTo>
                  <a:lnTo>
                    <a:pt x="1524" y="234950"/>
                  </a:lnTo>
                  <a:lnTo>
                    <a:pt x="0" y="248919"/>
                  </a:lnTo>
                  <a:lnTo>
                    <a:pt x="0" y="274319"/>
                  </a:lnTo>
                  <a:lnTo>
                    <a:pt x="6096" y="314959"/>
                  </a:lnTo>
                  <a:lnTo>
                    <a:pt x="21336" y="363219"/>
                  </a:lnTo>
                  <a:lnTo>
                    <a:pt x="45720" y="407669"/>
                  </a:lnTo>
                  <a:lnTo>
                    <a:pt x="77724" y="445769"/>
                  </a:lnTo>
                  <a:lnTo>
                    <a:pt x="115824" y="477519"/>
                  </a:lnTo>
                  <a:lnTo>
                    <a:pt x="160020" y="500379"/>
                  </a:lnTo>
                  <a:lnTo>
                    <a:pt x="220979" y="518159"/>
                  </a:lnTo>
                  <a:lnTo>
                    <a:pt x="233172" y="519429"/>
                  </a:lnTo>
                  <a:lnTo>
                    <a:pt x="286512" y="519429"/>
                  </a:lnTo>
                  <a:lnTo>
                    <a:pt x="300227" y="516889"/>
                  </a:lnTo>
                  <a:lnTo>
                    <a:pt x="313944" y="515619"/>
                  </a:lnTo>
                  <a:lnTo>
                    <a:pt x="338327" y="509269"/>
                  </a:lnTo>
                  <a:lnTo>
                    <a:pt x="359228" y="501650"/>
                  </a:lnTo>
                  <a:lnTo>
                    <a:pt x="248412" y="501650"/>
                  </a:lnTo>
                  <a:lnTo>
                    <a:pt x="234696" y="500379"/>
                  </a:lnTo>
                  <a:lnTo>
                    <a:pt x="224027" y="499109"/>
                  </a:lnTo>
                  <a:lnTo>
                    <a:pt x="211836" y="497839"/>
                  </a:lnTo>
                  <a:lnTo>
                    <a:pt x="188975" y="491489"/>
                  </a:lnTo>
                  <a:lnTo>
                    <a:pt x="144779" y="472439"/>
                  </a:lnTo>
                  <a:lnTo>
                    <a:pt x="106679" y="447039"/>
                  </a:lnTo>
                  <a:lnTo>
                    <a:pt x="74675" y="415289"/>
                  </a:lnTo>
                  <a:lnTo>
                    <a:pt x="47244" y="377189"/>
                  </a:lnTo>
                  <a:lnTo>
                    <a:pt x="28956" y="332739"/>
                  </a:lnTo>
                  <a:lnTo>
                    <a:pt x="21336" y="297179"/>
                  </a:lnTo>
                  <a:lnTo>
                    <a:pt x="18287" y="273050"/>
                  </a:lnTo>
                  <a:lnTo>
                    <a:pt x="18287" y="248919"/>
                  </a:lnTo>
                  <a:lnTo>
                    <a:pt x="22860" y="212089"/>
                  </a:lnTo>
                  <a:lnTo>
                    <a:pt x="47244" y="147319"/>
                  </a:lnTo>
                  <a:lnTo>
                    <a:pt x="73151" y="109219"/>
                  </a:lnTo>
                  <a:lnTo>
                    <a:pt x="106679" y="74929"/>
                  </a:lnTo>
                  <a:lnTo>
                    <a:pt x="144779" y="49529"/>
                  </a:lnTo>
                  <a:lnTo>
                    <a:pt x="187451" y="30479"/>
                  </a:lnTo>
                  <a:lnTo>
                    <a:pt x="246887" y="20319"/>
                  </a:lnTo>
                  <a:lnTo>
                    <a:pt x="356180" y="20319"/>
                  </a:lnTo>
                  <a:lnTo>
                    <a:pt x="335279" y="12700"/>
                  </a:lnTo>
                  <a:lnTo>
                    <a:pt x="298703" y="3809"/>
                  </a:lnTo>
                  <a:lnTo>
                    <a:pt x="286512" y="2539"/>
                  </a:lnTo>
                  <a:close/>
                </a:path>
                <a:path w="520064" h="519430">
                  <a:moveTo>
                    <a:pt x="356180" y="20319"/>
                  </a:moveTo>
                  <a:lnTo>
                    <a:pt x="271272" y="20319"/>
                  </a:lnTo>
                  <a:lnTo>
                    <a:pt x="284988" y="21589"/>
                  </a:lnTo>
                  <a:lnTo>
                    <a:pt x="295656" y="22859"/>
                  </a:lnTo>
                  <a:lnTo>
                    <a:pt x="353567" y="38100"/>
                  </a:lnTo>
                  <a:lnTo>
                    <a:pt x="394715" y="60959"/>
                  </a:lnTo>
                  <a:lnTo>
                    <a:pt x="429767" y="90169"/>
                  </a:lnTo>
                  <a:lnTo>
                    <a:pt x="458724" y="125729"/>
                  </a:lnTo>
                  <a:lnTo>
                    <a:pt x="481584" y="166369"/>
                  </a:lnTo>
                  <a:lnTo>
                    <a:pt x="495300" y="212089"/>
                  </a:lnTo>
                  <a:lnTo>
                    <a:pt x="499872" y="236219"/>
                  </a:lnTo>
                  <a:lnTo>
                    <a:pt x="499872" y="248919"/>
                  </a:lnTo>
                  <a:lnTo>
                    <a:pt x="501396" y="261619"/>
                  </a:lnTo>
                  <a:lnTo>
                    <a:pt x="499872" y="273050"/>
                  </a:lnTo>
                  <a:lnTo>
                    <a:pt x="499872" y="285750"/>
                  </a:lnTo>
                  <a:lnTo>
                    <a:pt x="498348" y="297179"/>
                  </a:lnTo>
                  <a:lnTo>
                    <a:pt x="495300" y="309879"/>
                  </a:lnTo>
                  <a:lnTo>
                    <a:pt x="490727" y="332739"/>
                  </a:lnTo>
                  <a:lnTo>
                    <a:pt x="472439" y="375919"/>
                  </a:lnTo>
                  <a:lnTo>
                    <a:pt x="446532" y="414019"/>
                  </a:lnTo>
                  <a:lnTo>
                    <a:pt x="413003" y="447039"/>
                  </a:lnTo>
                  <a:lnTo>
                    <a:pt x="374903" y="472439"/>
                  </a:lnTo>
                  <a:lnTo>
                    <a:pt x="332232" y="491489"/>
                  </a:lnTo>
                  <a:lnTo>
                    <a:pt x="272796" y="501650"/>
                  </a:lnTo>
                  <a:lnTo>
                    <a:pt x="359228" y="501650"/>
                  </a:lnTo>
                  <a:lnTo>
                    <a:pt x="405384" y="476250"/>
                  </a:lnTo>
                  <a:lnTo>
                    <a:pt x="445008" y="443229"/>
                  </a:lnTo>
                  <a:lnTo>
                    <a:pt x="475488" y="405129"/>
                  </a:lnTo>
                  <a:lnTo>
                    <a:pt x="499872" y="360679"/>
                  </a:lnTo>
                  <a:lnTo>
                    <a:pt x="515112" y="312419"/>
                  </a:lnTo>
                  <a:lnTo>
                    <a:pt x="519684" y="273050"/>
                  </a:lnTo>
                  <a:lnTo>
                    <a:pt x="519684" y="247650"/>
                  </a:lnTo>
                  <a:lnTo>
                    <a:pt x="518160" y="233679"/>
                  </a:lnTo>
                  <a:lnTo>
                    <a:pt x="516636" y="220979"/>
                  </a:lnTo>
                  <a:lnTo>
                    <a:pt x="513588" y="208279"/>
                  </a:lnTo>
                  <a:lnTo>
                    <a:pt x="507491" y="181609"/>
                  </a:lnTo>
                  <a:lnTo>
                    <a:pt x="487679" y="135889"/>
                  </a:lnTo>
                  <a:lnTo>
                    <a:pt x="458724" y="95250"/>
                  </a:lnTo>
                  <a:lnTo>
                    <a:pt x="423672" y="59689"/>
                  </a:lnTo>
                  <a:lnTo>
                    <a:pt x="382524" y="33019"/>
                  </a:lnTo>
                  <a:lnTo>
                    <a:pt x="359663" y="21589"/>
                  </a:lnTo>
                  <a:lnTo>
                    <a:pt x="356180" y="20319"/>
                  </a:lnTo>
                  <a:close/>
                </a:path>
                <a:path w="520064" h="519430">
                  <a:moveTo>
                    <a:pt x="271272" y="38100"/>
                  </a:moveTo>
                  <a:lnTo>
                    <a:pt x="248412" y="38100"/>
                  </a:lnTo>
                  <a:lnTo>
                    <a:pt x="237744" y="40639"/>
                  </a:lnTo>
                  <a:lnTo>
                    <a:pt x="225551" y="41909"/>
                  </a:lnTo>
                  <a:lnTo>
                    <a:pt x="173736" y="55879"/>
                  </a:lnTo>
                  <a:lnTo>
                    <a:pt x="135636" y="76200"/>
                  </a:lnTo>
                  <a:lnTo>
                    <a:pt x="102108" y="104139"/>
                  </a:lnTo>
                  <a:lnTo>
                    <a:pt x="76200" y="135889"/>
                  </a:lnTo>
                  <a:lnTo>
                    <a:pt x="54863" y="173989"/>
                  </a:lnTo>
                  <a:lnTo>
                    <a:pt x="41148" y="214629"/>
                  </a:lnTo>
                  <a:lnTo>
                    <a:pt x="39624" y="227329"/>
                  </a:lnTo>
                  <a:lnTo>
                    <a:pt x="38100" y="238759"/>
                  </a:lnTo>
                  <a:lnTo>
                    <a:pt x="38100" y="248919"/>
                  </a:lnTo>
                  <a:lnTo>
                    <a:pt x="36575" y="261619"/>
                  </a:lnTo>
                  <a:lnTo>
                    <a:pt x="38100" y="271779"/>
                  </a:lnTo>
                  <a:lnTo>
                    <a:pt x="38100" y="284479"/>
                  </a:lnTo>
                  <a:lnTo>
                    <a:pt x="41148" y="304800"/>
                  </a:lnTo>
                  <a:lnTo>
                    <a:pt x="54863" y="346709"/>
                  </a:lnTo>
                  <a:lnTo>
                    <a:pt x="74675" y="384809"/>
                  </a:lnTo>
                  <a:lnTo>
                    <a:pt x="102108" y="417829"/>
                  </a:lnTo>
                  <a:lnTo>
                    <a:pt x="135636" y="445769"/>
                  </a:lnTo>
                  <a:lnTo>
                    <a:pt x="172212" y="464819"/>
                  </a:lnTo>
                  <a:lnTo>
                    <a:pt x="214884" y="478789"/>
                  </a:lnTo>
                  <a:lnTo>
                    <a:pt x="236220" y="481329"/>
                  </a:lnTo>
                  <a:lnTo>
                    <a:pt x="248412" y="483869"/>
                  </a:lnTo>
                  <a:lnTo>
                    <a:pt x="271272" y="483869"/>
                  </a:lnTo>
                  <a:lnTo>
                    <a:pt x="281939" y="481329"/>
                  </a:lnTo>
                  <a:lnTo>
                    <a:pt x="294132" y="480059"/>
                  </a:lnTo>
                  <a:lnTo>
                    <a:pt x="304800" y="478789"/>
                  </a:lnTo>
                  <a:lnTo>
                    <a:pt x="326136" y="474979"/>
                  </a:lnTo>
                  <a:lnTo>
                    <a:pt x="345948" y="467359"/>
                  </a:lnTo>
                  <a:lnTo>
                    <a:pt x="350350" y="464819"/>
                  </a:lnTo>
                  <a:lnTo>
                    <a:pt x="248412" y="464819"/>
                  </a:lnTo>
                  <a:lnTo>
                    <a:pt x="237744" y="463550"/>
                  </a:lnTo>
                  <a:lnTo>
                    <a:pt x="228600" y="462279"/>
                  </a:lnTo>
                  <a:lnTo>
                    <a:pt x="217932" y="461009"/>
                  </a:lnTo>
                  <a:lnTo>
                    <a:pt x="198120" y="454659"/>
                  </a:lnTo>
                  <a:lnTo>
                    <a:pt x="161544" y="439419"/>
                  </a:lnTo>
                  <a:lnTo>
                    <a:pt x="129539" y="417829"/>
                  </a:lnTo>
                  <a:lnTo>
                    <a:pt x="89915" y="373379"/>
                  </a:lnTo>
                  <a:lnTo>
                    <a:pt x="64008" y="320039"/>
                  </a:lnTo>
                  <a:lnTo>
                    <a:pt x="56387" y="280669"/>
                  </a:lnTo>
                  <a:lnTo>
                    <a:pt x="56387" y="240029"/>
                  </a:lnTo>
                  <a:lnTo>
                    <a:pt x="65532" y="198119"/>
                  </a:lnTo>
                  <a:lnTo>
                    <a:pt x="80772" y="162559"/>
                  </a:lnTo>
                  <a:lnTo>
                    <a:pt x="103632" y="129539"/>
                  </a:lnTo>
                  <a:lnTo>
                    <a:pt x="131063" y="102869"/>
                  </a:lnTo>
                  <a:lnTo>
                    <a:pt x="163067" y="81279"/>
                  </a:lnTo>
                  <a:lnTo>
                    <a:pt x="201167" y="66039"/>
                  </a:lnTo>
                  <a:lnTo>
                    <a:pt x="249936" y="57150"/>
                  </a:lnTo>
                  <a:lnTo>
                    <a:pt x="347472" y="57150"/>
                  </a:lnTo>
                  <a:lnTo>
                    <a:pt x="326136" y="49529"/>
                  </a:lnTo>
                  <a:lnTo>
                    <a:pt x="304800" y="43179"/>
                  </a:lnTo>
                  <a:lnTo>
                    <a:pt x="283463" y="40639"/>
                  </a:lnTo>
                  <a:lnTo>
                    <a:pt x="271272" y="38100"/>
                  </a:lnTo>
                  <a:close/>
                </a:path>
                <a:path w="520064" h="519430">
                  <a:moveTo>
                    <a:pt x="347472" y="57150"/>
                  </a:moveTo>
                  <a:lnTo>
                    <a:pt x="271272" y="57150"/>
                  </a:lnTo>
                  <a:lnTo>
                    <a:pt x="281939" y="58419"/>
                  </a:lnTo>
                  <a:lnTo>
                    <a:pt x="291084" y="59689"/>
                  </a:lnTo>
                  <a:lnTo>
                    <a:pt x="339851" y="73659"/>
                  </a:lnTo>
                  <a:lnTo>
                    <a:pt x="374903" y="93979"/>
                  </a:lnTo>
                  <a:lnTo>
                    <a:pt x="390144" y="104139"/>
                  </a:lnTo>
                  <a:lnTo>
                    <a:pt x="429767" y="148589"/>
                  </a:lnTo>
                  <a:lnTo>
                    <a:pt x="448056" y="182879"/>
                  </a:lnTo>
                  <a:lnTo>
                    <a:pt x="460248" y="220979"/>
                  </a:lnTo>
                  <a:lnTo>
                    <a:pt x="461772" y="231139"/>
                  </a:lnTo>
                  <a:lnTo>
                    <a:pt x="461772" y="241300"/>
                  </a:lnTo>
                  <a:lnTo>
                    <a:pt x="463296" y="251459"/>
                  </a:lnTo>
                  <a:lnTo>
                    <a:pt x="463296" y="271779"/>
                  </a:lnTo>
                  <a:lnTo>
                    <a:pt x="461772" y="281939"/>
                  </a:lnTo>
                  <a:lnTo>
                    <a:pt x="461772" y="293369"/>
                  </a:lnTo>
                  <a:lnTo>
                    <a:pt x="458724" y="302259"/>
                  </a:lnTo>
                  <a:lnTo>
                    <a:pt x="454151" y="323850"/>
                  </a:lnTo>
                  <a:lnTo>
                    <a:pt x="446532" y="341629"/>
                  </a:lnTo>
                  <a:lnTo>
                    <a:pt x="428244" y="377189"/>
                  </a:lnTo>
                  <a:lnTo>
                    <a:pt x="388620" y="419100"/>
                  </a:lnTo>
                  <a:lnTo>
                    <a:pt x="355091" y="440689"/>
                  </a:lnTo>
                  <a:lnTo>
                    <a:pt x="318515" y="455929"/>
                  </a:lnTo>
                  <a:lnTo>
                    <a:pt x="289560" y="462279"/>
                  </a:lnTo>
                  <a:lnTo>
                    <a:pt x="280415" y="463550"/>
                  </a:lnTo>
                  <a:lnTo>
                    <a:pt x="269748" y="464819"/>
                  </a:lnTo>
                  <a:lnTo>
                    <a:pt x="350350" y="464819"/>
                  </a:lnTo>
                  <a:lnTo>
                    <a:pt x="365760" y="455929"/>
                  </a:lnTo>
                  <a:lnTo>
                    <a:pt x="384048" y="445769"/>
                  </a:lnTo>
                  <a:lnTo>
                    <a:pt x="431291" y="402589"/>
                  </a:lnTo>
                  <a:lnTo>
                    <a:pt x="455675" y="367029"/>
                  </a:lnTo>
                  <a:lnTo>
                    <a:pt x="472439" y="327659"/>
                  </a:lnTo>
                  <a:lnTo>
                    <a:pt x="477012" y="307339"/>
                  </a:lnTo>
                  <a:lnTo>
                    <a:pt x="480060" y="294639"/>
                  </a:lnTo>
                  <a:lnTo>
                    <a:pt x="481584" y="284479"/>
                  </a:lnTo>
                  <a:lnTo>
                    <a:pt x="481584" y="238759"/>
                  </a:lnTo>
                  <a:lnTo>
                    <a:pt x="472439" y="195579"/>
                  </a:lnTo>
                  <a:lnTo>
                    <a:pt x="455675" y="156209"/>
                  </a:lnTo>
                  <a:lnTo>
                    <a:pt x="431291" y="119379"/>
                  </a:lnTo>
                  <a:lnTo>
                    <a:pt x="402336" y="90169"/>
                  </a:lnTo>
                  <a:lnTo>
                    <a:pt x="365760" y="66039"/>
                  </a:lnTo>
                  <a:lnTo>
                    <a:pt x="347472" y="57150"/>
                  </a:lnTo>
                  <a:close/>
                </a:path>
                <a:path w="520064" h="519430">
                  <a:moveTo>
                    <a:pt x="259079" y="0"/>
                  </a:moveTo>
                  <a:lnTo>
                    <a:pt x="245363" y="2539"/>
                  </a:lnTo>
                  <a:lnTo>
                    <a:pt x="272796" y="2539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89075" y="2107183"/>
            <a:ext cx="810260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spc="-5" dirty="0">
                <a:solidFill>
                  <a:srgbClr val="FF0000"/>
                </a:solidFill>
              </a:rPr>
              <a:t>Vascularisation</a:t>
            </a:r>
            <a:r>
              <a:rPr sz="4850" spc="-125" dirty="0">
                <a:solidFill>
                  <a:srgbClr val="FF0000"/>
                </a:solidFill>
              </a:rPr>
              <a:t> </a:t>
            </a:r>
            <a:r>
              <a:rPr sz="4850" dirty="0">
                <a:solidFill>
                  <a:srgbClr val="FF0000"/>
                </a:solidFill>
              </a:rPr>
              <a:t>artérielle</a:t>
            </a:r>
            <a:endParaRPr sz="4850"/>
          </a:p>
        </p:txBody>
      </p:sp>
      <p:sp>
        <p:nvSpPr>
          <p:cNvPr id="12" name="object 12"/>
          <p:cNvSpPr txBox="1"/>
          <p:nvPr/>
        </p:nvSpPr>
        <p:spPr>
          <a:xfrm>
            <a:off x="2435287" y="3525722"/>
            <a:ext cx="5210175" cy="7585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20650" algn="ctr">
              <a:lnSpc>
                <a:spcPct val="100000"/>
              </a:lnSpc>
              <a:spcBef>
                <a:spcPts val="95"/>
              </a:spcBef>
            </a:pPr>
            <a:r>
              <a:rPr sz="4850" b="1" spc="-5">
                <a:solidFill>
                  <a:srgbClr val="FF0000"/>
                </a:solidFill>
                <a:latin typeface="Georgia"/>
                <a:cs typeface="Georgia"/>
              </a:rPr>
              <a:t>du</a:t>
            </a:r>
            <a:r>
              <a:rPr sz="4850" b="1" spc="-5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4850" b="1" spc="-5" smtClean="0">
                <a:solidFill>
                  <a:srgbClr val="FF0000"/>
                </a:solidFill>
                <a:latin typeface="Georgia"/>
                <a:cs typeface="Georgia"/>
              </a:rPr>
              <a:t>cerveau</a:t>
            </a:r>
            <a:endParaRPr sz="485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40796" y="2326406"/>
            <a:ext cx="2810058" cy="4657220"/>
            <a:chOff x="6867021" y="2253995"/>
            <a:chExt cx="2950210" cy="4889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4069" y="6521195"/>
              <a:ext cx="1422878" cy="6222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7021" y="2253995"/>
              <a:ext cx="2942844" cy="434340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5017" y="6681917"/>
            <a:ext cx="815031" cy="33282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80440" y="303648"/>
            <a:ext cx="7014860" cy="657135"/>
          </a:xfrm>
          <a:prstGeom prst="rect">
            <a:avLst/>
          </a:prstGeom>
        </p:spPr>
        <p:txBody>
          <a:bodyPr vert="horz" wrap="square" lIns="0" tIns="12097" rIns="0" bIns="0" rtlCol="0">
            <a:spAutoFit/>
          </a:bodyPr>
          <a:lstStyle/>
          <a:p>
            <a:pPr marL="12097">
              <a:spcBef>
                <a:spcPts val="95"/>
              </a:spcBef>
            </a:pPr>
            <a:r>
              <a:rPr sz="4191" spc="-5" dirty="0"/>
              <a:t>Polygone</a:t>
            </a:r>
            <a:r>
              <a:rPr sz="4191" spc="-24" dirty="0"/>
              <a:t> </a:t>
            </a:r>
            <a:r>
              <a:rPr sz="4191" dirty="0"/>
              <a:t>de</a:t>
            </a:r>
            <a:r>
              <a:rPr sz="4191" spc="-24" dirty="0"/>
              <a:t> </a:t>
            </a:r>
            <a:r>
              <a:rPr sz="4191" spc="-5" dirty="0"/>
              <a:t>Willis</a:t>
            </a:r>
            <a:endParaRPr sz="4191" dirty="0"/>
          </a:p>
        </p:txBody>
      </p:sp>
      <p:grpSp>
        <p:nvGrpSpPr>
          <p:cNvPr id="7" name="object 7"/>
          <p:cNvGrpSpPr/>
          <p:nvPr/>
        </p:nvGrpSpPr>
        <p:grpSpPr>
          <a:xfrm>
            <a:off x="840358" y="2837371"/>
            <a:ext cx="2913484" cy="2999370"/>
            <a:chOff x="882271" y="2790444"/>
            <a:chExt cx="3058795" cy="314896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271" y="2790444"/>
              <a:ext cx="3058667" cy="314858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12726" y="3130296"/>
              <a:ext cx="170815" cy="288290"/>
            </a:xfrm>
            <a:custGeom>
              <a:avLst/>
              <a:gdLst/>
              <a:ahLst/>
              <a:cxnLst/>
              <a:rect l="l" t="t" r="r" b="b"/>
              <a:pathLst>
                <a:path w="170814" h="288289">
                  <a:moveTo>
                    <a:pt x="170688" y="115824"/>
                  </a:moveTo>
                  <a:lnTo>
                    <a:pt x="0" y="115824"/>
                  </a:lnTo>
                  <a:lnTo>
                    <a:pt x="56388" y="229606"/>
                  </a:lnTo>
                  <a:lnTo>
                    <a:pt x="56388" y="144780"/>
                  </a:lnTo>
                  <a:lnTo>
                    <a:pt x="114300" y="144780"/>
                  </a:lnTo>
                  <a:lnTo>
                    <a:pt x="114300" y="229606"/>
                  </a:lnTo>
                  <a:lnTo>
                    <a:pt x="170688" y="115824"/>
                  </a:lnTo>
                  <a:close/>
                </a:path>
                <a:path w="170814" h="288289">
                  <a:moveTo>
                    <a:pt x="114300" y="115824"/>
                  </a:moveTo>
                  <a:lnTo>
                    <a:pt x="114300" y="0"/>
                  </a:lnTo>
                  <a:lnTo>
                    <a:pt x="56388" y="0"/>
                  </a:lnTo>
                  <a:lnTo>
                    <a:pt x="56388" y="115824"/>
                  </a:lnTo>
                  <a:lnTo>
                    <a:pt x="114300" y="115824"/>
                  </a:lnTo>
                  <a:close/>
                </a:path>
                <a:path w="170814" h="288289">
                  <a:moveTo>
                    <a:pt x="114300" y="229606"/>
                  </a:moveTo>
                  <a:lnTo>
                    <a:pt x="114300" y="144780"/>
                  </a:lnTo>
                  <a:lnTo>
                    <a:pt x="56388" y="144780"/>
                  </a:lnTo>
                  <a:lnTo>
                    <a:pt x="56388" y="229606"/>
                  </a:lnTo>
                  <a:lnTo>
                    <a:pt x="85344" y="288036"/>
                  </a:lnTo>
                  <a:lnTo>
                    <a:pt x="114300" y="229606"/>
                  </a:lnTo>
                  <a:close/>
                </a:path>
              </a:pathLst>
            </a:custGeom>
            <a:solidFill>
              <a:srgbClr val="FBC93B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10" name="object 10"/>
            <p:cNvSpPr/>
            <p:nvPr/>
          </p:nvSpPr>
          <p:spPr>
            <a:xfrm>
              <a:off x="2163958" y="3777996"/>
              <a:ext cx="302260" cy="170815"/>
            </a:xfrm>
            <a:custGeom>
              <a:avLst/>
              <a:gdLst/>
              <a:ahLst/>
              <a:cxnLst/>
              <a:rect l="l" t="t" r="r" b="b"/>
              <a:pathLst>
                <a:path w="302260" h="170814">
                  <a:moveTo>
                    <a:pt x="162052" y="102616"/>
                  </a:moveTo>
                  <a:lnTo>
                    <a:pt x="136349" y="50697"/>
                  </a:lnTo>
                  <a:lnTo>
                    <a:pt x="0" y="118872"/>
                  </a:lnTo>
                  <a:lnTo>
                    <a:pt x="25908" y="170688"/>
                  </a:lnTo>
                  <a:lnTo>
                    <a:pt x="162052" y="102616"/>
                  </a:lnTo>
                  <a:close/>
                </a:path>
                <a:path w="302260" h="170814">
                  <a:moveTo>
                    <a:pt x="301752" y="0"/>
                  </a:moveTo>
                  <a:lnTo>
                    <a:pt x="111252" y="0"/>
                  </a:lnTo>
                  <a:lnTo>
                    <a:pt x="136349" y="50697"/>
                  </a:lnTo>
                  <a:lnTo>
                    <a:pt x="161544" y="38100"/>
                  </a:lnTo>
                  <a:lnTo>
                    <a:pt x="187452" y="89916"/>
                  </a:lnTo>
                  <a:lnTo>
                    <a:pt x="187452" y="153924"/>
                  </a:lnTo>
                  <a:lnTo>
                    <a:pt x="301752" y="0"/>
                  </a:lnTo>
                  <a:close/>
                </a:path>
                <a:path w="302260" h="170814">
                  <a:moveTo>
                    <a:pt x="187452" y="89916"/>
                  </a:moveTo>
                  <a:lnTo>
                    <a:pt x="161544" y="38100"/>
                  </a:lnTo>
                  <a:lnTo>
                    <a:pt x="136349" y="50697"/>
                  </a:lnTo>
                  <a:lnTo>
                    <a:pt x="162052" y="102616"/>
                  </a:lnTo>
                  <a:lnTo>
                    <a:pt x="187452" y="89916"/>
                  </a:lnTo>
                  <a:close/>
                </a:path>
                <a:path w="302260" h="170814">
                  <a:moveTo>
                    <a:pt x="187452" y="153924"/>
                  </a:moveTo>
                  <a:lnTo>
                    <a:pt x="187452" y="89916"/>
                  </a:lnTo>
                  <a:lnTo>
                    <a:pt x="162052" y="102616"/>
                  </a:lnTo>
                  <a:lnTo>
                    <a:pt x="187452" y="1539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11" name="object 11"/>
            <p:cNvSpPr/>
            <p:nvPr/>
          </p:nvSpPr>
          <p:spPr>
            <a:xfrm>
              <a:off x="2250826" y="4413504"/>
              <a:ext cx="360045" cy="170815"/>
            </a:xfrm>
            <a:custGeom>
              <a:avLst/>
              <a:gdLst/>
              <a:ahLst/>
              <a:cxnLst/>
              <a:rect l="l" t="t" r="r" b="b"/>
              <a:pathLst>
                <a:path w="360044" h="170814">
                  <a:moveTo>
                    <a:pt x="216408" y="114300"/>
                  </a:moveTo>
                  <a:lnTo>
                    <a:pt x="216408" y="56388"/>
                  </a:lnTo>
                  <a:lnTo>
                    <a:pt x="0" y="56388"/>
                  </a:lnTo>
                  <a:lnTo>
                    <a:pt x="0" y="114300"/>
                  </a:lnTo>
                  <a:lnTo>
                    <a:pt x="216408" y="114300"/>
                  </a:lnTo>
                  <a:close/>
                </a:path>
                <a:path w="360044" h="170814">
                  <a:moveTo>
                    <a:pt x="359664" y="85344"/>
                  </a:moveTo>
                  <a:lnTo>
                    <a:pt x="188976" y="0"/>
                  </a:lnTo>
                  <a:lnTo>
                    <a:pt x="188976" y="56388"/>
                  </a:lnTo>
                  <a:lnTo>
                    <a:pt x="216408" y="56388"/>
                  </a:lnTo>
                  <a:lnTo>
                    <a:pt x="216408" y="156972"/>
                  </a:lnTo>
                  <a:lnTo>
                    <a:pt x="359664" y="85344"/>
                  </a:lnTo>
                  <a:close/>
                </a:path>
                <a:path w="360044" h="170814">
                  <a:moveTo>
                    <a:pt x="216408" y="156972"/>
                  </a:moveTo>
                  <a:lnTo>
                    <a:pt x="216408" y="114300"/>
                  </a:lnTo>
                  <a:lnTo>
                    <a:pt x="188976" y="114300"/>
                  </a:lnTo>
                  <a:lnTo>
                    <a:pt x="188976" y="170688"/>
                  </a:lnTo>
                  <a:lnTo>
                    <a:pt x="216408" y="156972"/>
                  </a:lnTo>
                  <a:close/>
                </a:path>
              </a:pathLst>
            </a:custGeom>
            <a:solidFill>
              <a:srgbClr val="00007D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12" name="object 12"/>
            <p:cNvSpPr/>
            <p:nvPr/>
          </p:nvSpPr>
          <p:spPr>
            <a:xfrm>
              <a:off x="2522098" y="5001768"/>
              <a:ext cx="186055" cy="370840"/>
            </a:xfrm>
            <a:custGeom>
              <a:avLst/>
              <a:gdLst/>
              <a:ahLst/>
              <a:cxnLst/>
              <a:rect l="l" t="t" r="r" b="b"/>
              <a:pathLst>
                <a:path w="186055" h="370839">
                  <a:moveTo>
                    <a:pt x="160020" y="128016"/>
                  </a:moveTo>
                  <a:lnTo>
                    <a:pt x="16764" y="0"/>
                  </a:lnTo>
                  <a:lnTo>
                    <a:pt x="0" y="190500"/>
                  </a:lnTo>
                  <a:lnTo>
                    <a:pt x="42672" y="173837"/>
                  </a:lnTo>
                  <a:lnTo>
                    <a:pt x="42672" y="143256"/>
                  </a:lnTo>
                  <a:lnTo>
                    <a:pt x="96012" y="121920"/>
                  </a:lnTo>
                  <a:lnTo>
                    <a:pt x="106612" y="148870"/>
                  </a:lnTo>
                  <a:lnTo>
                    <a:pt x="160020" y="128016"/>
                  </a:lnTo>
                  <a:close/>
                </a:path>
                <a:path w="186055" h="370839">
                  <a:moveTo>
                    <a:pt x="106612" y="148870"/>
                  </a:moveTo>
                  <a:lnTo>
                    <a:pt x="96012" y="121920"/>
                  </a:lnTo>
                  <a:lnTo>
                    <a:pt x="42672" y="143256"/>
                  </a:lnTo>
                  <a:lnTo>
                    <a:pt x="53313" y="169682"/>
                  </a:lnTo>
                  <a:lnTo>
                    <a:pt x="106612" y="148870"/>
                  </a:lnTo>
                  <a:close/>
                </a:path>
                <a:path w="186055" h="370839">
                  <a:moveTo>
                    <a:pt x="53313" y="169682"/>
                  </a:moveTo>
                  <a:lnTo>
                    <a:pt x="42672" y="143256"/>
                  </a:lnTo>
                  <a:lnTo>
                    <a:pt x="42672" y="173837"/>
                  </a:lnTo>
                  <a:lnTo>
                    <a:pt x="53313" y="169682"/>
                  </a:lnTo>
                  <a:close/>
                </a:path>
                <a:path w="186055" h="370839">
                  <a:moveTo>
                    <a:pt x="185928" y="350520"/>
                  </a:moveTo>
                  <a:lnTo>
                    <a:pt x="106612" y="148870"/>
                  </a:lnTo>
                  <a:lnTo>
                    <a:pt x="53313" y="169682"/>
                  </a:lnTo>
                  <a:lnTo>
                    <a:pt x="134112" y="370332"/>
                  </a:lnTo>
                  <a:lnTo>
                    <a:pt x="185928" y="350520"/>
                  </a:lnTo>
                  <a:close/>
                </a:path>
              </a:pathLst>
            </a:custGeom>
            <a:solidFill>
              <a:srgbClr val="740393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3306" y="4689348"/>
              <a:ext cx="299085" cy="169545"/>
            </a:xfrm>
            <a:custGeom>
              <a:avLst/>
              <a:gdLst/>
              <a:ahLst/>
              <a:cxnLst/>
              <a:rect l="l" t="t" r="r" b="b"/>
              <a:pathLst>
                <a:path w="299085" h="169545">
                  <a:moveTo>
                    <a:pt x="190500" y="169164"/>
                  </a:moveTo>
                  <a:lnTo>
                    <a:pt x="164797" y="117245"/>
                  </a:lnTo>
                  <a:lnTo>
                    <a:pt x="140208" y="129540"/>
                  </a:lnTo>
                  <a:lnTo>
                    <a:pt x="114300" y="79248"/>
                  </a:lnTo>
                  <a:lnTo>
                    <a:pt x="114300" y="15240"/>
                  </a:lnTo>
                  <a:lnTo>
                    <a:pt x="0" y="167640"/>
                  </a:lnTo>
                  <a:lnTo>
                    <a:pt x="114300" y="168554"/>
                  </a:lnTo>
                  <a:lnTo>
                    <a:pt x="114300" y="79248"/>
                  </a:lnTo>
                  <a:lnTo>
                    <a:pt x="139748" y="66645"/>
                  </a:lnTo>
                  <a:lnTo>
                    <a:pt x="139748" y="168757"/>
                  </a:lnTo>
                  <a:lnTo>
                    <a:pt x="190500" y="169164"/>
                  </a:lnTo>
                  <a:close/>
                </a:path>
                <a:path w="299085" h="169545">
                  <a:moveTo>
                    <a:pt x="164797" y="117245"/>
                  </a:moveTo>
                  <a:lnTo>
                    <a:pt x="139748" y="66645"/>
                  </a:lnTo>
                  <a:lnTo>
                    <a:pt x="114300" y="79248"/>
                  </a:lnTo>
                  <a:lnTo>
                    <a:pt x="140208" y="129540"/>
                  </a:lnTo>
                  <a:lnTo>
                    <a:pt x="164797" y="117245"/>
                  </a:lnTo>
                  <a:close/>
                </a:path>
                <a:path w="299085" h="169545">
                  <a:moveTo>
                    <a:pt x="298704" y="50292"/>
                  </a:moveTo>
                  <a:lnTo>
                    <a:pt x="274320" y="0"/>
                  </a:lnTo>
                  <a:lnTo>
                    <a:pt x="139748" y="66645"/>
                  </a:lnTo>
                  <a:lnTo>
                    <a:pt x="164797" y="117245"/>
                  </a:lnTo>
                  <a:lnTo>
                    <a:pt x="298704" y="50292"/>
                  </a:lnTo>
                  <a:close/>
                </a:path>
              </a:pathLst>
            </a:custGeom>
            <a:solidFill>
              <a:srgbClr val="4E854A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</p:grpSp>
      <p:sp>
        <p:nvSpPr>
          <p:cNvPr id="14" name="object 14"/>
          <p:cNvSpPr/>
          <p:nvPr/>
        </p:nvSpPr>
        <p:spPr>
          <a:xfrm>
            <a:off x="5267743" y="2965112"/>
            <a:ext cx="274595" cy="162700"/>
          </a:xfrm>
          <a:custGeom>
            <a:avLst/>
            <a:gdLst/>
            <a:ahLst/>
            <a:cxnLst/>
            <a:rect l="l" t="t" r="r" b="b"/>
            <a:pathLst>
              <a:path w="288289" h="170814">
                <a:moveTo>
                  <a:pt x="146304" y="114300"/>
                </a:moveTo>
                <a:lnTo>
                  <a:pt x="146304" y="56388"/>
                </a:lnTo>
                <a:lnTo>
                  <a:pt x="0" y="56388"/>
                </a:lnTo>
                <a:lnTo>
                  <a:pt x="0" y="114300"/>
                </a:lnTo>
                <a:lnTo>
                  <a:pt x="146304" y="114300"/>
                </a:lnTo>
                <a:close/>
              </a:path>
              <a:path w="288289" h="170814">
                <a:moveTo>
                  <a:pt x="288036" y="85344"/>
                </a:moveTo>
                <a:lnTo>
                  <a:pt x="117348" y="0"/>
                </a:lnTo>
                <a:lnTo>
                  <a:pt x="117348" y="56388"/>
                </a:lnTo>
                <a:lnTo>
                  <a:pt x="146304" y="56388"/>
                </a:lnTo>
                <a:lnTo>
                  <a:pt x="146304" y="156210"/>
                </a:lnTo>
                <a:lnTo>
                  <a:pt x="288036" y="85344"/>
                </a:lnTo>
                <a:close/>
              </a:path>
              <a:path w="288289" h="170814">
                <a:moveTo>
                  <a:pt x="146304" y="156210"/>
                </a:moveTo>
                <a:lnTo>
                  <a:pt x="146304" y="114300"/>
                </a:lnTo>
                <a:lnTo>
                  <a:pt x="117348" y="114300"/>
                </a:lnTo>
                <a:lnTo>
                  <a:pt x="117348" y="170688"/>
                </a:lnTo>
                <a:lnTo>
                  <a:pt x="146304" y="156210"/>
                </a:lnTo>
                <a:close/>
              </a:path>
            </a:pathLst>
          </a:custGeom>
          <a:solidFill>
            <a:srgbClr val="FBC93B"/>
          </a:solidFill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15" name="object 15"/>
          <p:cNvSpPr/>
          <p:nvPr/>
        </p:nvSpPr>
        <p:spPr>
          <a:xfrm>
            <a:off x="5389678" y="3438333"/>
            <a:ext cx="275804" cy="162700"/>
          </a:xfrm>
          <a:custGeom>
            <a:avLst/>
            <a:gdLst/>
            <a:ahLst/>
            <a:cxnLst/>
            <a:rect l="l" t="t" r="r" b="b"/>
            <a:pathLst>
              <a:path w="289560" h="170814">
                <a:moveTo>
                  <a:pt x="146304" y="114300"/>
                </a:moveTo>
                <a:lnTo>
                  <a:pt x="146304" y="56388"/>
                </a:lnTo>
                <a:lnTo>
                  <a:pt x="0" y="56388"/>
                </a:lnTo>
                <a:lnTo>
                  <a:pt x="0" y="114300"/>
                </a:lnTo>
                <a:lnTo>
                  <a:pt x="146304" y="114300"/>
                </a:lnTo>
                <a:close/>
              </a:path>
              <a:path w="289560" h="170814">
                <a:moveTo>
                  <a:pt x="289560" y="85344"/>
                </a:moveTo>
                <a:lnTo>
                  <a:pt x="117348" y="0"/>
                </a:lnTo>
                <a:lnTo>
                  <a:pt x="117348" y="56388"/>
                </a:lnTo>
                <a:lnTo>
                  <a:pt x="146304" y="56388"/>
                </a:lnTo>
                <a:lnTo>
                  <a:pt x="146304" y="156338"/>
                </a:lnTo>
                <a:lnTo>
                  <a:pt x="289560" y="85344"/>
                </a:lnTo>
                <a:close/>
              </a:path>
              <a:path w="289560" h="170814">
                <a:moveTo>
                  <a:pt x="146304" y="156338"/>
                </a:moveTo>
                <a:lnTo>
                  <a:pt x="146304" y="114300"/>
                </a:lnTo>
                <a:lnTo>
                  <a:pt x="117348" y="114300"/>
                </a:lnTo>
                <a:lnTo>
                  <a:pt x="117348" y="170688"/>
                </a:lnTo>
                <a:lnTo>
                  <a:pt x="146304" y="156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16" name="object 16"/>
          <p:cNvSpPr/>
          <p:nvPr/>
        </p:nvSpPr>
        <p:spPr>
          <a:xfrm>
            <a:off x="5457903" y="3910104"/>
            <a:ext cx="275804" cy="162700"/>
          </a:xfrm>
          <a:custGeom>
            <a:avLst/>
            <a:gdLst/>
            <a:ahLst/>
            <a:cxnLst/>
            <a:rect l="l" t="t" r="r" b="b"/>
            <a:pathLst>
              <a:path w="289560" h="170814">
                <a:moveTo>
                  <a:pt x="146304" y="114300"/>
                </a:moveTo>
                <a:lnTo>
                  <a:pt x="146304" y="56388"/>
                </a:lnTo>
                <a:lnTo>
                  <a:pt x="0" y="56388"/>
                </a:lnTo>
                <a:lnTo>
                  <a:pt x="0" y="114300"/>
                </a:lnTo>
                <a:lnTo>
                  <a:pt x="146304" y="114300"/>
                </a:lnTo>
                <a:close/>
              </a:path>
              <a:path w="289560" h="170814">
                <a:moveTo>
                  <a:pt x="289560" y="85344"/>
                </a:moveTo>
                <a:lnTo>
                  <a:pt x="117348" y="0"/>
                </a:lnTo>
                <a:lnTo>
                  <a:pt x="117348" y="56388"/>
                </a:lnTo>
                <a:lnTo>
                  <a:pt x="146304" y="56388"/>
                </a:lnTo>
                <a:lnTo>
                  <a:pt x="146304" y="156338"/>
                </a:lnTo>
                <a:lnTo>
                  <a:pt x="289560" y="85344"/>
                </a:lnTo>
                <a:close/>
              </a:path>
              <a:path w="289560" h="170814">
                <a:moveTo>
                  <a:pt x="146304" y="156338"/>
                </a:moveTo>
                <a:lnTo>
                  <a:pt x="146304" y="114300"/>
                </a:lnTo>
                <a:lnTo>
                  <a:pt x="117348" y="114300"/>
                </a:lnTo>
                <a:lnTo>
                  <a:pt x="117348" y="170688"/>
                </a:lnTo>
                <a:lnTo>
                  <a:pt x="146304" y="156338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17" name="object 17"/>
          <p:cNvSpPr/>
          <p:nvPr/>
        </p:nvSpPr>
        <p:spPr>
          <a:xfrm>
            <a:off x="4269042" y="5204932"/>
            <a:ext cx="275804" cy="164515"/>
          </a:xfrm>
          <a:custGeom>
            <a:avLst/>
            <a:gdLst/>
            <a:ahLst/>
            <a:cxnLst/>
            <a:rect l="l" t="t" r="r" b="b"/>
            <a:pathLst>
              <a:path w="289560" h="172720">
                <a:moveTo>
                  <a:pt x="146304" y="114300"/>
                </a:moveTo>
                <a:lnTo>
                  <a:pt x="146304" y="57912"/>
                </a:lnTo>
                <a:lnTo>
                  <a:pt x="0" y="57912"/>
                </a:lnTo>
                <a:lnTo>
                  <a:pt x="0" y="114300"/>
                </a:lnTo>
                <a:lnTo>
                  <a:pt x="146304" y="114300"/>
                </a:lnTo>
                <a:close/>
              </a:path>
              <a:path w="289560" h="172720">
                <a:moveTo>
                  <a:pt x="289560" y="86868"/>
                </a:moveTo>
                <a:lnTo>
                  <a:pt x="117348" y="0"/>
                </a:lnTo>
                <a:lnTo>
                  <a:pt x="117348" y="57912"/>
                </a:lnTo>
                <a:lnTo>
                  <a:pt x="146304" y="57912"/>
                </a:lnTo>
                <a:lnTo>
                  <a:pt x="146304" y="157862"/>
                </a:lnTo>
                <a:lnTo>
                  <a:pt x="289560" y="86868"/>
                </a:lnTo>
                <a:close/>
              </a:path>
              <a:path w="289560" h="172720">
                <a:moveTo>
                  <a:pt x="146304" y="157862"/>
                </a:moveTo>
                <a:lnTo>
                  <a:pt x="146304" y="114300"/>
                </a:lnTo>
                <a:lnTo>
                  <a:pt x="117348" y="114300"/>
                </a:lnTo>
                <a:lnTo>
                  <a:pt x="117348" y="172212"/>
                </a:lnTo>
                <a:lnTo>
                  <a:pt x="146304" y="157862"/>
                </a:lnTo>
                <a:close/>
              </a:path>
            </a:pathLst>
          </a:custGeom>
          <a:solidFill>
            <a:srgbClr val="4E854A"/>
          </a:solidFill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18" name="object 18"/>
          <p:cNvSpPr/>
          <p:nvPr/>
        </p:nvSpPr>
        <p:spPr>
          <a:xfrm>
            <a:off x="4269042" y="4794129"/>
            <a:ext cx="275804" cy="162700"/>
          </a:xfrm>
          <a:custGeom>
            <a:avLst/>
            <a:gdLst/>
            <a:ahLst/>
            <a:cxnLst/>
            <a:rect l="l" t="t" r="r" b="b"/>
            <a:pathLst>
              <a:path w="289560" h="170814">
                <a:moveTo>
                  <a:pt x="146304" y="114300"/>
                </a:moveTo>
                <a:lnTo>
                  <a:pt x="146304" y="56388"/>
                </a:lnTo>
                <a:lnTo>
                  <a:pt x="0" y="56388"/>
                </a:lnTo>
                <a:lnTo>
                  <a:pt x="0" y="114300"/>
                </a:lnTo>
                <a:lnTo>
                  <a:pt x="146304" y="114300"/>
                </a:lnTo>
                <a:close/>
              </a:path>
              <a:path w="289560" h="170814">
                <a:moveTo>
                  <a:pt x="289560" y="85344"/>
                </a:moveTo>
                <a:lnTo>
                  <a:pt x="117348" y="0"/>
                </a:lnTo>
                <a:lnTo>
                  <a:pt x="117348" y="56388"/>
                </a:lnTo>
                <a:lnTo>
                  <a:pt x="146304" y="56388"/>
                </a:lnTo>
                <a:lnTo>
                  <a:pt x="146304" y="156338"/>
                </a:lnTo>
                <a:lnTo>
                  <a:pt x="289560" y="85344"/>
                </a:lnTo>
                <a:close/>
              </a:path>
              <a:path w="289560" h="170814">
                <a:moveTo>
                  <a:pt x="146304" y="156338"/>
                </a:moveTo>
                <a:lnTo>
                  <a:pt x="146304" y="114300"/>
                </a:lnTo>
                <a:lnTo>
                  <a:pt x="117348" y="114300"/>
                </a:lnTo>
                <a:lnTo>
                  <a:pt x="117348" y="170688"/>
                </a:lnTo>
                <a:lnTo>
                  <a:pt x="146304" y="156338"/>
                </a:lnTo>
                <a:close/>
              </a:path>
            </a:pathLst>
          </a:custGeom>
          <a:solidFill>
            <a:srgbClr val="740393"/>
          </a:solidFill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19" name="object 19"/>
          <p:cNvSpPr txBox="1"/>
          <p:nvPr/>
        </p:nvSpPr>
        <p:spPr>
          <a:xfrm>
            <a:off x="1532298" y="5864923"/>
            <a:ext cx="1402609" cy="158247"/>
          </a:xfrm>
          <a:prstGeom prst="rect">
            <a:avLst/>
          </a:prstGeom>
        </p:spPr>
        <p:txBody>
          <a:bodyPr vert="horz" wrap="square" lIns="0" tIns="11492" rIns="0" bIns="0" rtlCol="0">
            <a:spAutoFit/>
          </a:bodyPr>
          <a:lstStyle/>
          <a:p>
            <a:pPr marL="12097">
              <a:spcBef>
                <a:spcPts val="90"/>
              </a:spcBef>
            </a:pPr>
            <a:r>
              <a:rPr sz="953" spc="-10" dirty="0">
                <a:latin typeface="Arial MT"/>
                <a:cs typeface="Arial MT"/>
              </a:rPr>
              <a:t>Vue</a:t>
            </a:r>
            <a:r>
              <a:rPr sz="953" spc="-29" dirty="0">
                <a:latin typeface="Arial MT"/>
                <a:cs typeface="Arial MT"/>
              </a:rPr>
              <a:t> </a:t>
            </a:r>
            <a:r>
              <a:rPr sz="953" spc="-5" dirty="0">
                <a:latin typeface="Arial MT"/>
                <a:cs typeface="Arial MT"/>
              </a:rPr>
              <a:t>inférieure</a:t>
            </a:r>
            <a:r>
              <a:rPr sz="953" spc="-24" dirty="0">
                <a:latin typeface="Arial MT"/>
                <a:cs typeface="Arial MT"/>
              </a:rPr>
              <a:t> </a:t>
            </a:r>
            <a:r>
              <a:rPr sz="953" spc="-5" dirty="0">
                <a:latin typeface="Arial MT"/>
                <a:cs typeface="Arial MT"/>
              </a:rPr>
              <a:t>du</a:t>
            </a:r>
            <a:r>
              <a:rPr sz="953" spc="-24" dirty="0">
                <a:latin typeface="Arial MT"/>
                <a:cs typeface="Arial MT"/>
              </a:rPr>
              <a:t> </a:t>
            </a:r>
            <a:r>
              <a:rPr sz="953" spc="-5" dirty="0">
                <a:latin typeface="Arial MT"/>
                <a:cs typeface="Arial MT"/>
              </a:rPr>
              <a:t>cerveau</a:t>
            </a:r>
            <a:endParaRPr sz="953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59691" y="5402350"/>
            <a:ext cx="72580" cy="277619"/>
          </a:xfrm>
          <a:custGeom>
            <a:avLst/>
            <a:gdLst/>
            <a:ahLst/>
            <a:cxnLst/>
            <a:rect l="l" t="t" r="r" b="b"/>
            <a:pathLst>
              <a:path w="76200" h="291464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33528" y="76200"/>
                </a:lnTo>
                <a:lnTo>
                  <a:pt x="33528" y="62484"/>
                </a:lnTo>
                <a:lnTo>
                  <a:pt x="35052" y="59436"/>
                </a:lnTo>
                <a:lnTo>
                  <a:pt x="38100" y="57912"/>
                </a:lnTo>
                <a:lnTo>
                  <a:pt x="41148" y="59436"/>
                </a:lnTo>
                <a:lnTo>
                  <a:pt x="42672" y="62484"/>
                </a:lnTo>
                <a:lnTo>
                  <a:pt x="42672" y="76200"/>
                </a:lnTo>
                <a:lnTo>
                  <a:pt x="76200" y="76200"/>
                </a:lnTo>
                <a:close/>
              </a:path>
              <a:path w="76200" h="291464">
                <a:moveTo>
                  <a:pt x="42672" y="76200"/>
                </a:moveTo>
                <a:lnTo>
                  <a:pt x="42672" y="62484"/>
                </a:lnTo>
                <a:lnTo>
                  <a:pt x="41148" y="59436"/>
                </a:lnTo>
                <a:lnTo>
                  <a:pt x="38100" y="57912"/>
                </a:lnTo>
                <a:lnTo>
                  <a:pt x="35052" y="59436"/>
                </a:lnTo>
                <a:lnTo>
                  <a:pt x="33528" y="62484"/>
                </a:lnTo>
                <a:lnTo>
                  <a:pt x="33528" y="76200"/>
                </a:lnTo>
                <a:lnTo>
                  <a:pt x="42672" y="76200"/>
                </a:lnTo>
                <a:close/>
              </a:path>
              <a:path w="76200" h="291464">
                <a:moveTo>
                  <a:pt x="42672" y="286512"/>
                </a:moveTo>
                <a:lnTo>
                  <a:pt x="42672" y="76200"/>
                </a:lnTo>
                <a:lnTo>
                  <a:pt x="33528" y="76200"/>
                </a:lnTo>
                <a:lnTo>
                  <a:pt x="33528" y="286512"/>
                </a:lnTo>
                <a:lnTo>
                  <a:pt x="35052" y="291084"/>
                </a:lnTo>
                <a:lnTo>
                  <a:pt x="41148" y="291084"/>
                </a:lnTo>
                <a:lnTo>
                  <a:pt x="42672" y="286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21" name="object 21"/>
          <p:cNvSpPr txBox="1"/>
          <p:nvPr/>
        </p:nvSpPr>
        <p:spPr>
          <a:xfrm>
            <a:off x="3811309" y="5247993"/>
            <a:ext cx="184474" cy="158247"/>
          </a:xfrm>
          <a:prstGeom prst="rect">
            <a:avLst/>
          </a:prstGeom>
        </p:spPr>
        <p:txBody>
          <a:bodyPr vert="horz" wrap="square" lIns="0" tIns="11492" rIns="0" bIns="0" rtlCol="0">
            <a:spAutoFit/>
          </a:bodyPr>
          <a:lstStyle/>
          <a:p>
            <a:pPr marL="12097">
              <a:spcBef>
                <a:spcPts val="90"/>
              </a:spcBef>
            </a:pPr>
            <a:r>
              <a:rPr sz="953" spc="-10" dirty="0">
                <a:latin typeface="Arial MT"/>
                <a:cs typeface="Arial MT"/>
              </a:rPr>
              <a:t>A</a:t>
            </a:r>
            <a:r>
              <a:rPr sz="953" spc="-5" dirty="0">
                <a:latin typeface="Arial MT"/>
                <a:cs typeface="Arial MT"/>
              </a:rPr>
              <a:t>V</a:t>
            </a:r>
            <a:endParaRPr sz="953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96794" y="5689280"/>
            <a:ext cx="191127" cy="158247"/>
          </a:xfrm>
          <a:prstGeom prst="rect">
            <a:avLst/>
          </a:prstGeom>
        </p:spPr>
        <p:txBody>
          <a:bodyPr vert="horz" wrap="square" lIns="0" tIns="11492" rIns="0" bIns="0" rtlCol="0">
            <a:spAutoFit/>
          </a:bodyPr>
          <a:lstStyle/>
          <a:p>
            <a:pPr marL="12097">
              <a:spcBef>
                <a:spcPts val="90"/>
              </a:spcBef>
            </a:pPr>
            <a:r>
              <a:rPr sz="953" spc="-10" dirty="0">
                <a:latin typeface="Arial MT"/>
                <a:cs typeface="Arial MT"/>
              </a:rPr>
              <a:t>A</a:t>
            </a:r>
            <a:r>
              <a:rPr sz="953" spc="-5" dirty="0">
                <a:latin typeface="Arial MT"/>
                <a:cs typeface="Arial MT"/>
              </a:rPr>
              <a:t>R</a:t>
            </a:r>
            <a:endParaRPr sz="953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97579" y="6207501"/>
            <a:ext cx="1402609" cy="158247"/>
          </a:xfrm>
          <a:prstGeom prst="rect">
            <a:avLst/>
          </a:prstGeom>
        </p:spPr>
        <p:txBody>
          <a:bodyPr vert="horz" wrap="square" lIns="0" tIns="11492" rIns="0" bIns="0" rtlCol="0">
            <a:spAutoFit/>
          </a:bodyPr>
          <a:lstStyle/>
          <a:p>
            <a:pPr marL="12097">
              <a:spcBef>
                <a:spcPts val="90"/>
              </a:spcBef>
            </a:pPr>
            <a:r>
              <a:rPr sz="953" spc="-10" dirty="0">
                <a:latin typeface="Arial MT"/>
                <a:cs typeface="Arial MT"/>
              </a:rPr>
              <a:t>Vue</a:t>
            </a:r>
            <a:r>
              <a:rPr sz="953" spc="-29" dirty="0">
                <a:latin typeface="Arial MT"/>
                <a:cs typeface="Arial MT"/>
              </a:rPr>
              <a:t> </a:t>
            </a:r>
            <a:r>
              <a:rPr sz="953" spc="-5" dirty="0">
                <a:latin typeface="Arial MT"/>
                <a:cs typeface="Arial MT"/>
              </a:rPr>
              <a:t>inférieure</a:t>
            </a:r>
            <a:r>
              <a:rPr sz="953" spc="-24" dirty="0">
                <a:latin typeface="Arial MT"/>
                <a:cs typeface="Arial MT"/>
              </a:rPr>
              <a:t> </a:t>
            </a:r>
            <a:r>
              <a:rPr sz="953" spc="-5" dirty="0">
                <a:latin typeface="Arial MT"/>
                <a:cs typeface="Arial MT"/>
              </a:rPr>
              <a:t>du</a:t>
            </a:r>
            <a:r>
              <a:rPr sz="953" spc="-24" dirty="0">
                <a:latin typeface="Arial MT"/>
                <a:cs typeface="Arial MT"/>
              </a:rPr>
              <a:t> </a:t>
            </a:r>
            <a:r>
              <a:rPr sz="953" spc="-5" dirty="0">
                <a:latin typeface="Arial MT"/>
                <a:cs typeface="Arial MT"/>
              </a:rPr>
              <a:t>cerveau</a:t>
            </a:r>
            <a:endParaRPr sz="953">
              <a:latin typeface="Arial MT"/>
              <a:cs typeface="Arial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65314" y="5881378"/>
            <a:ext cx="72580" cy="278828"/>
          </a:xfrm>
          <a:custGeom>
            <a:avLst/>
            <a:gdLst/>
            <a:ahLst/>
            <a:cxnLst/>
            <a:rect l="l" t="t" r="r" b="b"/>
            <a:pathLst>
              <a:path w="76200" h="292735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33528" y="76200"/>
                </a:lnTo>
                <a:lnTo>
                  <a:pt x="33528" y="64008"/>
                </a:lnTo>
                <a:lnTo>
                  <a:pt x="35052" y="59436"/>
                </a:lnTo>
                <a:lnTo>
                  <a:pt x="38100" y="57912"/>
                </a:lnTo>
                <a:lnTo>
                  <a:pt x="41148" y="59436"/>
                </a:lnTo>
                <a:lnTo>
                  <a:pt x="42672" y="64008"/>
                </a:lnTo>
                <a:lnTo>
                  <a:pt x="42672" y="76200"/>
                </a:lnTo>
                <a:lnTo>
                  <a:pt x="76200" y="76200"/>
                </a:lnTo>
                <a:close/>
              </a:path>
              <a:path w="76200" h="292735">
                <a:moveTo>
                  <a:pt x="42672" y="76200"/>
                </a:moveTo>
                <a:lnTo>
                  <a:pt x="42672" y="64008"/>
                </a:lnTo>
                <a:lnTo>
                  <a:pt x="41148" y="59436"/>
                </a:lnTo>
                <a:lnTo>
                  <a:pt x="38100" y="57912"/>
                </a:lnTo>
                <a:lnTo>
                  <a:pt x="35052" y="59436"/>
                </a:lnTo>
                <a:lnTo>
                  <a:pt x="33528" y="64008"/>
                </a:lnTo>
                <a:lnTo>
                  <a:pt x="33528" y="76200"/>
                </a:lnTo>
                <a:lnTo>
                  <a:pt x="42672" y="76200"/>
                </a:lnTo>
                <a:close/>
              </a:path>
              <a:path w="76200" h="292735">
                <a:moveTo>
                  <a:pt x="42672" y="286512"/>
                </a:moveTo>
                <a:lnTo>
                  <a:pt x="42672" y="76200"/>
                </a:lnTo>
                <a:lnTo>
                  <a:pt x="33528" y="76200"/>
                </a:lnTo>
                <a:lnTo>
                  <a:pt x="33528" y="286512"/>
                </a:lnTo>
                <a:lnTo>
                  <a:pt x="35052" y="291084"/>
                </a:lnTo>
                <a:lnTo>
                  <a:pt x="38100" y="292608"/>
                </a:lnTo>
                <a:lnTo>
                  <a:pt x="41148" y="291084"/>
                </a:lnTo>
                <a:lnTo>
                  <a:pt x="42672" y="286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25" name="object 25"/>
          <p:cNvSpPr txBox="1"/>
          <p:nvPr/>
        </p:nvSpPr>
        <p:spPr>
          <a:xfrm>
            <a:off x="3865018" y="2664145"/>
            <a:ext cx="2806429" cy="3247763"/>
          </a:xfrm>
          <a:prstGeom prst="rect">
            <a:avLst/>
          </a:prstGeom>
        </p:spPr>
        <p:txBody>
          <a:bodyPr vert="horz" wrap="square" lIns="0" tIns="65927" rIns="0" bIns="0" rtlCol="0">
            <a:spAutoFit/>
          </a:bodyPr>
          <a:lstStyle/>
          <a:p>
            <a:pPr marL="338104" marR="391935" indent="-326612">
              <a:lnSpc>
                <a:spcPct val="79400"/>
              </a:lnSpc>
              <a:spcBef>
                <a:spcPts val="519"/>
              </a:spcBef>
              <a:buClr>
                <a:srgbClr val="00007C"/>
              </a:buClr>
              <a:buSzPct val="77777"/>
              <a:buFont typeface="Wingdings"/>
              <a:buChar char=""/>
              <a:tabLst>
                <a:tab pos="338104" algn="l"/>
                <a:tab pos="338709" algn="l"/>
              </a:tabLst>
            </a:pPr>
            <a:r>
              <a:rPr sz="1715" spc="-5" dirty="0">
                <a:latin typeface="Arial MT"/>
                <a:cs typeface="Arial MT"/>
              </a:rPr>
              <a:t>Artère</a:t>
            </a:r>
            <a:r>
              <a:rPr sz="1715" spc="-71" dirty="0">
                <a:latin typeface="Arial MT"/>
                <a:cs typeface="Arial MT"/>
              </a:rPr>
              <a:t> </a:t>
            </a:r>
            <a:r>
              <a:rPr sz="1715" spc="-5" dirty="0">
                <a:latin typeface="Arial MT"/>
                <a:cs typeface="Arial MT"/>
              </a:rPr>
              <a:t>communicante </a:t>
            </a:r>
            <a:r>
              <a:rPr sz="1715" spc="-461" dirty="0">
                <a:latin typeface="Arial MT"/>
                <a:cs typeface="Arial MT"/>
              </a:rPr>
              <a:t> </a:t>
            </a:r>
            <a:r>
              <a:rPr sz="1715" spc="-5" dirty="0">
                <a:latin typeface="Arial MT"/>
                <a:cs typeface="Arial MT"/>
              </a:rPr>
              <a:t>antérieure</a:t>
            </a:r>
            <a:endParaRPr sz="1715" dirty="0">
              <a:latin typeface="Arial MT"/>
              <a:cs typeface="Arial MT"/>
            </a:endParaRPr>
          </a:p>
          <a:p>
            <a:pPr marL="338104" marR="683466" indent="-326612">
              <a:lnSpc>
                <a:spcPct val="79400"/>
              </a:lnSpc>
              <a:spcBef>
                <a:spcPts val="433"/>
              </a:spcBef>
              <a:buClr>
                <a:srgbClr val="00007C"/>
              </a:buClr>
              <a:buSzPct val="77777"/>
              <a:buFont typeface="Wingdings"/>
              <a:buChar char=""/>
              <a:tabLst>
                <a:tab pos="338104" algn="l"/>
                <a:tab pos="338709" algn="l"/>
              </a:tabLst>
            </a:pPr>
            <a:r>
              <a:rPr sz="1715" spc="-5" dirty="0">
                <a:latin typeface="Arial MT"/>
                <a:cs typeface="Arial MT"/>
              </a:rPr>
              <a:t>Artères</a:t>
            </a:r>
            <a:r>
              <a:rPr sz="1715" spc="-71" dirty="0">
                <a:latin typeface="Arial MT"/>
                <a:cs typeface="Arial MT"/>
              </a:rPr>
              <a:t> </a:t>
            </a:r>
            <a:r>
              <a:rPr sz="1715" spc="-5" dirty="0">
                <a:latin typeface="Arial MT"/>
                <a:cs typeface="Arial MT"/>
              </a:rPr>
              <a:t>cérébrales </a:t>
            </a:r>
            <a:r>
              <a:rPr sz="1715" spc="-461" dirty="0">
                <a:latin typeface="Arial MT"/>
                <a:cs typeface="Arial MT"/>
              </a:rPr>
              <a:t> </a:t>
            </a:r>
            <a:r>
              <a:rPr sz="1715" spc="-5" dirty="0">
                <a:latin typeface="Arial MT"/>
                <a:cs typeface="Arial MT"/>
              </a:rPr>
              <a:t>antérieures</a:t>
            </a:r>
            <a:endParaRPr sz="1715" dirty="0">
              <a:latin typeface="Arial MT"/>
              <a:cs typeface="Arial MT"/>
            </a:endParaRPr>
          </a:p>
          <a:p>
            <a:pPr marL="338104" marR="174798" indent="-326612">
              <a:lnSpc>
                <a:spcPct val="79400"/>
              </a:lnSpc>
              <a:spcBef>
                <a:spcPts val="433"/>
              </a:spcBef>
              <a:buClr>
                <a:srgbClr val="00007C"/>
              </a:buClr>
              <a:buSzPct val="77777"/>
              <a:buFont typeface="Wingdings"/>
              <a:buChar char=""/>
              <a:tabLst>
                <a:tab pos="338104" algn="l"/>
                <a:tab pos="338709" algn="l"/>
              </a:tabLst>
            </a:pPr>
            <a:r>
              <a:rPr sz="1715" spc="-5" dirty="0">
                <a:latin typeface="Arial MT"/>
                <a:cs typeface="Arial MT"/>
              </a:rPr>
              <a:t>Artères</a:t>
            </a:r>
            <a:r>
              <a:rPr sz="1715" spc="-71" dirty="0">
                <a:latin typeface="Arial MT"/>
                <a:cs typeface="Arial MT"/>
              </a:rPr>
              <a:t> </a:t>
            </a:r>
            <a:r>
              <a:rPr sz="1715" spc="-5" dirty="0">
                <a:latin typeface="Arial MT"/>
                <a:cs typeface="Arial MT"/>
              </a:rPr>
              <a:t>communicantes </a:t>
            </a:r>
            <a:r>
              <a:rPr sz="1715" spc="-461" dirty="0">
                <a:latin typeface="Arial MT"/>
                <a:cs typeface="Arial MT"/>
              </a:rPr>
              <a:t> </a:t>
            </a:r>
            <a:r>
              <a:rPr sz="1715" spc="-5" dirty="0">
                <a:latin typeface="Arial MT"/>
                <a:cs typeface="Arial MT"/>
              </a:rPr>
              <a:t>postérieures</a:t>
            </a:r>
            <a:endParaRPr sz="1715" dirty="0">
              <a:latin typeface="Arial MT"/>
              <a:cs typeface="Arial MT"/>
            </a:endParaRPr>
          </a:p>
          <a:p>
            <a:pPr marL="338104" marR="683466" indent="-326612">
              <a:lnSpc>
                <a:spcPct val="79400"/>
              </a:lnSpc>
              <a:spcBef>
                <a:spcPts val="437"/>
              </a:spcBef>
              <a:buClr>
                <a:srgbClr val="00007C"/>
              </a:buClr>
              <a:buSzPct val="77777"/>
              <a:buFont typeface="Wingdings"/>
              <a:buChar char=""/>
              <a:tabLst>
                <a:tab pos="338104" algn="l"/>
                <a:tab pos="338709" algn="l"/>
              </a:tabLst>
            </a:pPr>
            <a:r>
              <a:rPr sz="1715" spc="-5" dirty="0">
                <a:latin typeface="Arial MT"/>
                <a:cs typeface="Arial MT"/>
              </a:rPr>
              <a:t>Artères</a:t>
            </a:r>
            <a:r>
              <a:rPr sz="1715" spc="-71" dirty="0">
                <a:latin typeface="Arial MT"/>
                <a:cs typeface="Arial MT"/>
              </a:rPr>
              <a:t> </a:t>
            </a:r>
            <a:r>
              <a:rPr sz="1715" spc="-5" dirty="0">
                <a:latin typeface="Arial MT"/>
                <a:cs typeface="Arial MT"/>
              </a:rPr>
              <a:t>cérébrales </a:t>
            </a:r>
            <a:r>
              <a:rPr sz="1715" spc="-461" dirty="0">
                <a:latin typeface="Arial MT"/>
                <a:cs typeface="Arial MT"/>
              </a:rPr>
              <a:t> </a:t>
            </a:r>
            <a:r>
              <a:rPr sz="1715" spc="-5" dirty="0">
                <a:latin typeface="Arial MT"/>
                <a:cs typeface="Arial MT"/>
              </a:rPr>
              <a:t>postérieures</a:t>
            </a:r>
            <a:endParaRPr sz="1715" dirty="0">
              <a:latin typeface="Arial MT"/>
              <a:cs typeface="Arial MT"/>
            </a:endParaRPr>
          </a:p>
          <a:p>
            <a:pPr marL="720361" marR="4839" lvl="1" indent="-273387">
              <a:lnSpc>
                <a:spcPct val="80000"/>
              </a:lnSpc>
              <a:spcBef>
                <a:spcPts val="371"/>
              </a:spcBef>
              <a:buClr>
                <a:srgbClr val="9999CC"/>
              </a:buClr>
              <a:buSzPct val="81250"/>
              <a:buFont typeface="Wingdings"/>
              <a:buChar char=""/>
              <a:tabLst>
                <a:tab pos="720361" algn="l"/>
                <a:tab pos="720966" algn="l"/>
              </a:tabLst>
            </a:pPr>
            <a:r>
              <a:rPr sz="1524" spc="-5" dirty="0">
                <a:latin typeface="Arial MT"/>
                <a:cs typeface="Arial MT"/>
              </a:rPr>
              <a:t>Sgt Précommunicant : </a:t>
            </a:r>
            <a:r>
              <a:rPr sz="1524" dirty="0">
                <a:latin typeface="Arial MT"/>
                <a:cs typeface="Arial MT"/>
              </a:rPr>
              <a:t> </a:t>
            </a:r>
            <a:r>
              <a:rPr sz="1524" spc="-5" dirty="0">
                <a:latin typeface="Arial MT"/>
                <a:cs typeface="Arial MT"/>
              </a:rPr>
              <a:t>Communicante</a:t>
            </a:r>
            <a:r>
              <a:rPr sz="1524" spc="-38" dirty="0">
                <a:latin typeface="Arial MT"/>
                <a:cs typeface="Arial MT"/>
              </a:rPr>
              <a:t> </a:t>
            </a:r>
            <a:r>
              <a:rPr sz="1524" spc="-5" dirty="0">
                <a:latin typeface="Arial MT"/>
                <a:cs typeface="Arial MT"/>
              </a:rPr>
              <a:t>basilaire</a:t>
            </a:r>
            <a:endParaRPr sz="1524" dirty="0">
              <a:latin typeface="Arial MT"/>
              <a:cs typeface="Arial MT"/>
            </a:endParaRPr>
          </a:p>
          <a:p>
            <a:pPr marL="720361" marR="52620" lvl="1" indent="-273387">
              <a:lnSpc>
                <a:spcPts val="1467"/>
              </a:lnSpc>
              <a:spcBef>
                <a:spcPts val="352"/>
              </a:spcBef>
              <a:buClr>
                <a:srgbClr val="9999CC"/>
              </a:buClr>
              <a:buSzPct val="81250"/>
              <a:buFont typeface="Wingdings"/>
              <a:buChar char=""/>
              <a:tabLst>
                <a:tab pos="720361" algn="l"/>
                <a:tab pos="720966" algn="l"/>
              </a:tabLst>
            </a:pPr>
            <a:r>
              <a:rPr sz="1524" spc="-5" dirty="0">
                <a:latin typeface="Arial MT"/>
                <a:cs typeface="Arial MT"/>
              </a:rPr>
              <a:t>Sgt</a:t>
            </a:r>
            <a:r>
              <a:rPr sz="1524" spc="-24" dirty="0">
                <a:latin typeface="Arial MT"/>
                <a:cs typeface="Arial MT"/>
              </a:rPr>
              <a:t> </a:t>
            </a:r>
            <a:r>
              <a:rPr sz="1524" spc="-5" dirty="0">
                <a:latin typeface="Arial MT"/>
                <a:cs typeface="Arial MT"/>
              </a:rPr>
              <a:t>post</a:t>
            </a:r>
            <a:r>
              <a:rPr sz="1524" spc="-19" dirty="0">
                <a:latin typeface="Arial MT"/>
                <a:cs typeface="Arial MT"/>
              </a:rPr>
              <a:t> </a:t>
            </a:r>
            <a:r>
              <a:rPr sz="1524" dirty="0">
                <a:latin typeface="Arial MT"/>
                <a:cs typeface="Arial MT"/>
              </a:rPr>
              <a:t>communicant</a:t>
            </a:r>
            <a:r>
              <a:rPr sz="1524" spc="-19" dirty="0">
                <a:latin typeface="Arial MT"/>
                <a:cs typeface="Arial MT"/>
              </a:rPr>
              <a:t> </a:t>
            </a:r>
            <a:r>
              <a:rPr sz="1524" spc="-5" dirty="0">
                <a:latin typeface="Arial MT"/>
                <a:cs typeface="Arial MT"/>
              </a:rPr>
              <a:t>: </a:t>
            </a:r>
            <a:r>
              <a:rPr sz="1524" spc="-410" dirty="0">
                <a:latin typeface="Arial MT"/>
                <a:cs typeface="Arial MT"/>
              </a:rPr>
              <a:t> </a:t>
            </a:r>
            <a:r>
              <a:rPr sz="1524" spc="-5" dirty="0">
                <a:latin typeface="Arial MT"/>
                <a:cs typeface="Arial MT"/>
              </a:rPr>
              <a:t>ACP</a:t>
            </a:r>
            <a:endParaRPr sz="1524" dirty="0">
              <a:latin typeface="Arial MT"/>
              <a:cs typeface="Arial MT"/>
            </a:endParaRPr>
          </a:p>
          <a:p>
            <a:pPr marL="720361" lvl="1" indent="-273991">
              <a:spcBef>
                <a:spcPts val="19"/>
              </a:spcBef>
              <a:buClr>
                <a:srgbClr val="9999CC"/>
              </a:buClr>
              <a:buSzPct val="81250"/>
              <a:buFont typeface="Wingdings"/>
              <a:buChar char=""/>
              <a:tabLst>
                <a:tab pos="720361" algn="l"/>
                <a:tab pos="720966" algn="l"/>
              </a:tabLst>
            </a:pPr>
            <a:r>
              <a:rPr sz="1524" spc="-5" dirty="0">
                <a:latin typeface="Arial MT"/>
                <a:cs typeface="Arial MT"/>
              </a:rPr>
              <a:t>variantes</a:t>
            </a:r>
            <a:endParaRPr sz="1524" dirty="0">
              <a:latin typeface="Arial MT"/>
              <a:cs typeface="Arial MT"/>
            </a:endParaRPr>
          </a:p>
          <a:p>
            <a:pPr marR="73790" algn="r">
              <a:spcBef>
                <a:spcPts val="881"/>
              </a:spcBef>
            </a:pPr>
            <a:r>
              <a:rPr sz="953" spc="-5" dirty="0">
                <a:latin typeface="Arial MT"/>
                <a:cs typeface="Arial MT"/>
              </a:rPr>
              <a:t>AV</a:t>
            </a:r>
            <a:endParaRPr sz="953" dirty="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00964" y="6168308"/>
            <a:ext cx="191127" cy="158247"/>
          </a:xfrm>
          <a:prstGeom prst="rect">
            <a:avLst/>
          </a:prstGeom>
        </p:spPr>
        <p:txBody>
          <a:bodyPr vert="horz" wrap="square" lIns="0" tIns="11492" rIns="0" bIns="0" rtlCol="0">
            <a:spAutoFit/>
          </a:bodyPr>
          <a:lstStyle/>
          <a:p>
            <a:pPr marL="12097">
              <a:spcBef>
                <a:spcPts val="90"/>
              </a:spcBef>
            </a:pPr>
            <a:r>
              <a:rPr sz="953" spc="-10" dirty="0">
                <a:latin typeface="Arial MT"/>
                <a:cs typeface="Arial MT"/>
              </a:rPr>
              <a:t>A</a:t>
            </a:r>
            <a:r>
              <a:rPr sz="953" spc="-5" dirty="0">
                <a:latin typeface="Arial MT"/>
                <a:cs typeface="Arial MT"/>
              </a:rPr>
              <a:t>R</a:t>
            </a:r>
            <a:endParaRPr sz="953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704494" y="5968292"/>
            <a:ext cx="589713" cy="371973"/>
            <a:chOff x="5989007" y="6077521"/>
            <a:chExt cx="619125" cy="390525"/>
          </a:xfrm>
        </p:grpSpPr>
        <p:sp>
          <p:nvSpPr>
            <p:cNvPr id="28" name="object 28"/>
            <p:cNvSpPr/>
            <p:nvPr/>
          </p:nvSpPr>
          <p:spPr>
            <a:xfrm>
              <a:off x="5993769" y="6083807"/>
              <a:ext cx="609600" cy="381000"/>
            </a:xfrm>
            <a:custGeom>
              <a:avLst/>
              <a:gdLst/>
              <a:ahLst/>
              <a:cxnLst/>
              <a:rect l="l" t="t" r="r" b="b"/>
              <a:pathLst>
                <a:path w="609600" h="381000">
                  <a:moveTo>
                    <a:pt x="609599" y="380999"/>
                  </a:moveTo>
                  <a:lnTo>
                    <a:pt x="609599" y="0"/>
                  </a:lnTo>
                  <a:lnTo>
                    <a:pt x="0" y="0"/>
                  </a:lnTo>
                  <a:lnTo>
                    <a:pt x="0" y="380999"/>
                  </a:lnTo>
                  <a:lnTo>
                    <a:pt x="609599" y="380999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29" name="object 29"/>
            <p:cNvSpPr/>
            <p:nvPr/>
          </p:nvSpPr>
          <p:spPr>
            <a:xfrm>
              <a:off x="5993769" y="6082283"/>
              <a:ext cx="609600" cy="24765"/>
            </a:xfrm>
            <a:custGeom>
              <a:avLst/>
              <a:gdLst/>
              <a:ahLst/>
              <a:cxnLst/>
              <a:rect l="l" t="t" r="r" b="b"/>
              <a:pathLst>
                <a:path w="609600" h="24764">
                  <a:moveTo>
                    <a:pt x="609599" y="0"/>
                  </a:moveTo>
                  <a:lnTo>
                    <a:pt x="0" y="0"/>
                  </a:lnTo>
                  <a:lnTo>
                    <a:pt x="24383" y="24383"/>
                  </a:lnTo>
                  <a:lnTo>
                    <a:pt x="585215" y="24383"/>
                  </a:lnTo>
                  <a:lnTo>
                    <a:pt x="609599" y="0"/>
                  </a:lnTo>
                  <a:close/>
                </a:path>
              </a:pathLst>
            </a:custGeom>
            <a:solidFill>
              <a:srgbClr val="ACACFF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30" name="object 30"/>
            <p:cNvSpPr/>
            <p:nvPr/>
          </p:nvSpPr>
          <p:spPr>
            <a:xfrm>
              <a:off x="5993769" y="6082283"/>
              <a:ext cx="24765" cy="381000"/>
            </a:xfrm>
            <a:custGeom>
              <a:avLst/>
              <a:gdLst/>
              <a:ahLst/>
              <a:cxnLst/>
              <a:rect l="l" t="t" r="r" b="b"/>
              <a:pathLst>
                <a:path w="24764" h="381000">
                  <a:moveTo>
                    <a:pt x="24383" y="358139"/>
                  </a:moveTo>
                  <a:lnTo>
                    <a:pt x="24383" y="24383"/>
                  </a:lnTo>
                  <a:lnTo>
                    <a:pt x="0" y="0"/>
                  </a:lnTo>
                  <a:lnTo>
                    <a:pt x="0" y="380999"/>
                  </a:lnTo>
                  <a:lnTo>
                    <a:pt x="24383" y="358139"/>
                  </a:lnTo>
                  <a:close/>
                </a:path>
              </a:pathLst>
            </a:custGeom>
            <a:solidFill>
              <a:srgbClr val="C2C2FF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31" name="object 31"/>
            <p:cNvSpPr/>
            <p:nvPr/>
          </p:nvSpPr>
          <p:spPr>
            <a:xfrm>
              <a:off x="5993769" y="6440423"/>
              <a:ext cx="609600" cy="22860"/>
            </a:xfrm>
            <a:custGeom>
              <a:avLst/>
              <a:gdLst/>
              <a:ahLst/>
              <a:cxnLst/>
              <a:rect l="l" t="t" r="r" b="b"/>
              <a:pathLst>
                <a:path w="609600" h="22860">
                  <a:moveTo>
                    <a:pt x="609599" y="22859"/>
                  </a:moveTo>
                  <a:lnTo>
                    <a:pt x="585215" y="0"/>
                  </a:lnTo>
                  <a:lnTo>
                    <a:pt x="24383" y="0"/>
                  </a:lnTo>
                  <a:lnTo>
                    <a:pt x="0" y="22859"/>
                  </a:lnTo>
                  <a:lnTo>
                    <a:pt x="609599" y="22859"/>
                  </a:lnTo>
                  <a:close/>
                </a:path>
              </a:pathLst>
            </a:custGeom>
            <a:solidFill>
              <a:srgbClr val="7B7BCD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32" name="object 32"/>
            <p:cNvSpPr/>
            <p:nvPr/>
          </p:nvSpPr>
          <p:spPr>
            <a:xfrm>
              <a:off x="6578985" y="6082283"/>
              <a:ext cx="24765" cy="381000"/>
            </a:xfrm>
            <a:custGeom>
              <a:avLst/>
              <a:gdLst/>
              <a:ahLst/>
              <a:cxnLst/>
              <a:rect l="l" t="t" r="r" b="b"/>
              <a:pathLst>
                <a:path w="24765" h="381000">
                  <a:moveTo>
                    <a:pt x="24383" y="380999"/>
                  </a:moveTo>
                  <a:lnTo>
                    <a:pt x="24383" y="0"/>
                  </a:lnTo>
                  <a:lnTo>
                    <a:pt x="0" y="24383"/>
                  </a:lnTo>
                  <a:lnTo>
                    <a:pt x="0" y="358139"/>
                  </a:lnTo>
                  <a:lnTo>
                    <a:pt x="24383" y="380999"/>
                  </a:lnTo>
                  <a:close/>
                </a:path>
              </a:pathLst>
            </a:custGeom>
            <a:solidFill>
              <a:srgbClr val="5C5C98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4935" y="6208585"/>
              <a:ext cx="247268" cy="1223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993769" y="6082283"/>
              <a:ext cx="609600" cy="381000"/>
            </a:xfrm>
            <a:custGeom>
              <a:avLst/>
              <a:gdLst/>
              <a:ahLst/>
              <a:cxnLst/>
              <a:rect l="l" t="t" r="r" b="b"/>
              <a:pathLst>
                <a:path w="609600" h="381000">
                  <a:moveTo>
                    <a:pt x="0" y="0"/>
                  </a:moveTo>
                  <a:lnTo>
                    <a:pt x="0" y="380999"/>
                  </a:lnTo>
                  <a:lnTo>
                    <a:pt x="609599" y="380999"/>
                  </a:lnTo>
                  <a:lnTo>
                    <a:pt x="609599" y="0"/>
                  </a:lnTo>
                  <a:lnTo>
                    <a:pt x="0" y="0"/>
                  </a:lnTo>
                  <a:close/>
                </a:path>
                <a:path w="609600" h="381000">
                  <a:moveTo>
                    <a:pt x="24383" y="24383"/>
                  </a:moveTo>
                  <a:lnTo>
                    <a:pt x="24383" y="358139"/>
                  </a:lnTo>
                  <a:lnTo>
                    <a:pt x="585215" y="358139"/>
                  </a:lnTo>
                  <a:lnTo>
                    <a:pt x="585215" y="24383"/>
                  </a:lnTo>
                  <a:lnTo>
                    <a:pt x="24383" y="24383"/>
                  </a:lnTo>
                  <a:close/>
                </a:path>
                <a:path w="609600" h="381000">
                  <a:moveTo>
                    <a:pt x="0" y="0"/>
                  </a:moveTo>
                  <a:lnTo>
                    <a:pt x="24383" y="24383"/>
                  </a:lnTo>
                </a:path>
                <a:path w="609600" h="381000">
                  <a:moveTo>
                    <a:pt x="0" y="380999"/>
                  </a:moveTo>
                  <a:lnTo>
                    <a:pt x="24383" y="358139"/>
                  </a:lnTo>
                </a:path>
                <a:path w="609600" h="381000">
                  <a:moveTo>
                    <a:pt x="609599" y="380999"/>
                  </a:moveTo>
                  <a:lnTo>
                    <a:pt x="585215" y="358139"/>
                  </a:lnTo>
                </a:path>
                <a:path w="609600" h="381000">
                  <a:moveTo>
                    <a:pt x="609599" y="0"/>
                  </a:moveTo>
                  <a:lnTo>
                    <a:pt x="585215" y="24383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4849501" y="5968292"/>
            <a:ext cx="589713" cy="371973"/>
            <a:chOff x="5091371" y="6077521"/>
            <a:chExt cx="619125" cy="390525"/>
          </a:xfrm>
        </p:grpSpPr>
        <p:sp>
          <p:nvSpPr>
            <p:cNvPr id="36" name="object 36"/>
            <p:cNvSpPr/>
            <p:nvPr/>
          </p:nvSpPr>
          <p:spPr>
            <a:xfrm>
              <a:off x="5096133" y="6083807"/>
              <a:ext cx="609600" cy="381000"/>
            </a:xfrm>
            <a:custGeom>
              <a:avLst/>
              <a:gdLst/>
              <a:ahLst/>
              <a:cxnLst/>
              <a:rect l="l" t="t" r="r" b="b"/>
              <a:pathLst>
                <a:path w="609600" h="381000">
                  <a:moveTo>
                    <a:pt x="609599" y="380999"/>
                  </a:moveTo>
                  <a:lnTo>
                    <a:pt x="609599" y="0"/>
                  </a:lnTo>
                  <a:lnTo>
                    <a:pt x="0" y="0"/>
                  </a:lnTo>
                  <a:lnTo>
                    <a:pt x="0" y="380999"/>
                  </a:lnTo>
                  <a:lnTo>
                    <a:pt x="609599" y="380999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37" name="object 37"/>
            <p:cNvSpPr/>
            <p:nvPr/>
          </p:nvSpPr>
          <p:spPr>
            <a:xfrm>
              <a:off x="5096133" y="6082283"/>
              <a:ext cx="609600" cy="24765"/>
            </a:xfrm>
            <a:custGeom>
              <a:avLst/>
              <a:gdLst/>
              <a:ahLst/>
              <a:cxnLst/>
              <a:rect l="l" t="t" r="r" b="b"/>
              <a:pathLst>
                <a:path w="609600" h="24764">
                  <a:moveTo>
                    <a:pt x="609599" y="0"/>
                  </a:moveTo>
                  <a:lnTo>
                    <a:pt x="0" y="0"/>
                  </a:lnTo>
                  <a:lnTo>
                    <a:pt x="24383" y="24383"/>
                  </a:lnTo>
                  <a:lnTo>
                    <a:pt x="586739" y="24383"/>
                  </a:lnTo>
                  <a:lnTo>
                    <a:pt x="609599" y="0"/>
                  </a:lnTo>
                  <a:close/>
                </a:path>
              </a:pathLst>
            </a:custGeom>
            <a:solidFill>
              <a:srgbClr val="ACACFF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38" name="object 38"/>
            <p:cNvSpPr/>
            <p:nvPr/>
          </p:nvSpPr>
          <p:spPr>
            <a:xfrm>
              <a:off x="5096133" y="6082283"/>
              <a:ext cx="24765" cy="381000"/>
            </a:xfrm>
            <a:custGeom>
              <a:avLst/>
              <a:gdLst/>
              <a:ahLst/>
              <a:cxnLst/>
              <a:rect l="l" t="t" r="r" b="b"/>
              <a:pathLst>
                <a:path w="24764" h="381000">
                  <a:moveTo>
                    <a:pt x="24383" y="358139"/>
                  </a:moveTo>
                  <a:lnTo>
                    <a:pt x="24383" y="24383"/>
                  </a:lnTo>
                  <a:lnTo>
                    <a:pt x="0" y="0"/>
                  </a:lnTo>
                  <a:lnTo>
                    <a:pt x="0" y="380999"/>
                  </a:lnTo>
                  <a:lnTo>
                    <a:pt x="24383" y="358139"/>
                  </a:lnTo>
                  <a:close/>
                </a:path>
              </a:pathLst>
            </a:custGeom>
            <a:solidFill>
              <a:srgbClr val="C2C2FF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39" name="object 39"/>
            <p:cNvSpPr/>
            <p:nvPr/>
          </p:nvSpPr>
          <p:spPr>
            <a:xfrm>
              <a:off x="5096133" y="6440423"/>
              <a:ext cx="609600" cy="22860"/>
            </a:xfrm>
            <a:custGeom>
              <a:avLst/>
              <a:gdLst/>
              <a:ahLst/>
              <a:cxnLst/>
              <a:rect l="l" t="t" r="r" b="b"/>
              <a:pathLst>
                <a:path w="609600" h="22860">
                  <a:moveTo>
                    <a:pt x="609599" y="22859"/>
                  </a:moveTo>
                  <a:lnTo>
                    <a:pt x="586739" y="0"/>
                  </a:lnTo>
                  <a:lnTo>
                    <a:pt x="24383" y="0"/>
                  </a:lnTo>
                  <a:lnTo>
                    <a:pt x="0" y="22859"/>
                  </a:lnTo>
                  <a:lnTo>
                    <a:pt x="609599" y="22859"/>
                  </a:lnTo>
                  <a:close/>
                </a:path>
              </a:pathLst>
            </a:custGeom>
            <a:solidFill>
              <a:srgbClr val="7B7BCD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40" name="object 40"/>
            <p:cNvSpPr/>
            <p:nvPr/>
          </p:nvSpPr>
          <p:spPr>
            <a:xfrm>
              <a:off x="5682873" y="6082283"/>
              <a:ext cx="22860" cy="381000"/>
            </a:xfrm>
            <a:custGeom>
              <a:avLst/>
              <a:gdLst/>
              <a:ahLst/>
              <a:cxnLst/>
              <a:rect l="l" t="t" r="r" b="b"/>
              <a:pathLst>
                <a:path w="22860" h="381000">
                  <a:moveTo>
                    <a:pt x="22859" y="380999"/>
                  </a:moveTo>
                  <a:lnTo>
                    <a:pt x="22859" y="0"/>
                  </a:lnTo>
                  <a:lnTo>
                    <a:pt x="0" y="24383"/>
                  </a:lnTo>
                  <a:lnTo>
                    <a:pt x="0" y="358139"/>
                  </a:lnTo>
                  <a:lnTo>
                    <a:pt x="22859" y="380999"/>
                  </a:lnTo>
                  <a:close/>
                </a:path>
              </a:pathLst>
            </a:custGeom>
            <a:solidFill>
              <a:srgbClr val="5C5C98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77299" y="6208585"/>
              <a:ext cx="248792" cy="12230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096133" y="6082283"/>
              <a:ext cx="609600" cy="381000"/>
            </a:xfrm>
            <a:custGeom>
              <a:avLst/>
              <a:gdLst/>
              <a:ahLst/>
              <a:cxnLst/>
              <a:rect l="l" t="t" r="r" b="b"/>
              <a:pathLst>
                <a:path w="609600" h="381000">
                  <a:moveTo>
                    <a:pt x="0" y="0"/>
                  </a:moveTo>
                  <a:lnTo>
                    <a:pt x="0" y="380999"/>
                  </a:lnTo>
                  <a:lnTo>
                    <a:pt x="609599" y="380999"/>
                  </a:lnTo>
                  <a:lnTo>
                    <a:pt x="609599" y="0"/>
                  </a:lnTo>
                  <a:lnTo>
                    <a:pt x="0" y="0"/>
                  </a:lnTo>
                  <a:close/>
                </a:path>
                <a:path w="609600" h="381000">
                  <a:moveTo>
                    <a:pt x="24383" y="24383"/>
                  </a:moveTo>
                  <a:lnTo>
                    <a:pt x="24383" y="358139"/>
                  </a:lnTo>
                  <a:lnTo>
                    <a:pt x="586739" y="358139"/>
                  </a:lnTo>
                  <a:lnTo>
                    <a:pt x="586739" y="24383"/>
                  </a:lnTo>
                  <a:lnTo>
                    <a:pt x="24383" y="24383"/>
                  </a:lnTo>
                  <a:close/>
                </a:path>
                <a:path w="609600" h="381000">
                  <a:moveTo>
                    <a:pt x="0" y="0"/>
                  </a:moveTo>
                  <a:lnTo>
                    <a:pt x="24383" y="24383"/>
                  </a:lnTo>
                </a:path>
                <a:path w="609600" h="381000">
                  <a:moveTo>
                    <a:pt x="0" y="380999"/>
                  </a:moveTo>
                  <a:lnTo>
                    <a:pt x="24383" y="358139"/>
                  </a:lnTo>
                </a:path>
                <a:path w="609600" h="381000">
                  <a:moveTo>
                    <a:pt x="609599" y="380999"/>
                  </a:moveTo>
                  <a:lnTo>
                    <a:pt x="586739" y="358139"/>
                  </a:lnTo>
                </a:path>
                <a:path w="609600" h="381000">
                  <a:moveTo>
                    <a:pt x="609599" y="0"/>
                  </a:moveTo>
                  <a:lnTo>
                    <a:pt x="586739" y="24383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3990153" y="5968292"/>
            <a:ext cx="589713" cy="371973"/>
            <a:chOff x="4189163" y="6077521"/>
            <a:chExt cx="619125" cy="390525"/>
          </a:xfrm>
        </p:grpSpPr>
        <p:sp>
          <p:nvSpPr>
            <p:cNvPr id="44" name="object 44"/>
            <p:cNvSpPr/>
            <p:nvPr/>
          </p:nvSpPr>
          <p:spPr>
            <a:xfrm>
              <a:off x="4193926" y="6083807"/>
              <a:ext cx="609600" cy="381000"/>
            </a:xfrm>
            <a:custGeom>
              <a:avLst/>
              <a:gdLst/>
              <a:ahLst/>
              <a:cxnLst/>
              <a:rect l="l" t="t" r="r" b="b"/>
              <a:pathLst>
                <a:path w="609600" h="381000">
                  <a:moveTo>
                    <a:pt x="609599" y="380999"/>
                  </a:moveTo>
                  <a:lnTo>
                    <a:pt x="609599" y="0"/>
                  </a:lnTo>
                  <a:lnTo>
                    <a:pt x="0" y="0"/>
                  </a:lnTo>
                  <a:lnTo>
                    <a:pt x="0" y="380999"/>
                  </a:lnTo>
                  <a:lnTo>
                    <a:pt x="609599" y="380999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45" name="object 45"/>
            <p:cNvSpPr/>
            <p:nvPr/>
          </p:nvSpPr>
          <p:spPr>
            <a:xfrm>
              <a:off x="4193926" y="6082283"/>
              <a:ext cx="609600" cy="24765"/>
            </a:xfrm>
            <a:custGeom>
              <a:avLst/>
              <a:gdLst/>
              <a:ahLst/>
              <a:cxnLst/>
              <a:rect l="l" t="t" r="r" b="b"/>
              <a:pathLst>
                <a:path w="609600" h="24764">
                  <a:moveTo>
                    <a:pt x="609599" y="0"/>
                  </a:moveTo>
                  <a:lnTo>
                    <a:pt x="0" y="0"/>
                  </a:lnTo>
                  <a:lnTo>
                    <a:pt x="22859" y="24383"/>
                  </a:lnTo>
                  <a:lnTo>
                    <a:pt x="585215" y="24383"/>
                  </a:lnTo>
                  <a:lnTo>
                    <a:pt x="609599" y="0"/>
                  </a:lnTo>
                  <a:close/>
                </a:path>
              </a:pathLst>
            </a:custGeom>
            <a:solidFill>
              <a:srgbClr val="ACACFF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46" name="object 46"/>
            <p:cNvSpPr/>
            <p:nvPr/>
          </p:nvSpPr>
          <p:spPr>
            <a:xfrm>
              <a:off x="4193926" y="6082283"/>
              <a:ext cx="22860" cy="381000"/>
            </a:xfrm>
            <a:custGeom>
              <a:avLst/>
              <a:gdLst/>
              <a:ahLst/>
              <a:cxnLst/>
              <a:rect l="l" t="t" r="r" b="b"/>
              <a:pathLst>
                <a:path w="22860" h="381000">
                  <a:moveTo>
                    <a:pt x="22859" y="358139"/>
                  </a:moveTo>
                  <a:lnTo>
                    <a:pt x="22859" y="24383"/>
                  </a:lnTo>
                  <a:lnTo>
                    <a:pt x="0" y="0"/>
                  </a:lnTo>
                  <a:lnTo>
                    <a:pt x="0" y="380999"/>
                  </a:lnTo>
                  <a:lnTo>
                    <a:pt x="22859" y="358139"/>
                  </a:lnTo>
                  <a:close/>
                </a:path>
              </a:pathLst>
            </a:custGeom>
            <a:solidFill>
              <a:srgbClr val="C2C2FF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47" name="object 47"/>
            <p:cNvSpPr/>
            <p:nvPr/>
          </p:nvSpPr>
          <p:spPr>
            <a:xfrm>
              <a:off x="4193926" y="6440423"/>
              <a:ext cx="609600" cy="22860"/>
            </a:xfrm>
            <a:custGeom>
              <a:avLst/>
              <a:gdLst/>
              <a:ahLst/>
              <a:cxnLst/>
              <a:rect l="l" t="t" r="r" b="b"/>
              <a:pathLst>
                <a:path w="609600" h="22860">
                  <a:moveTo>
                    <a:pt x="609599" y="22859"/>
                  </a:moveTo>
                  <a:lnTo>
                    <a:pt x="585215" y="0"/>
                  </a:lnTo>
                  <a:lnTo>
                    <a:pt x="22859" y="0"/>
                  </a:lnTo>
                  <a:lnTo>
                    <a:pt x="0" y="22859"/>
                  </a:lnTo>
                  <a:lnTo>
                    <a:pt x="609599" y="22859"/>
                  </a:lnTo>
                  <a:close/>
                </a:path>
              </a:pathLst>
            </a:custGeom>
            <a:solidFill>
              <a:srgbClr val="7B7BCD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48" name="object 48"/>
            <p:cNvSpPr/>
            <p:nvPr/>
          </p:nvSpPr>
          <p:spPr>
            <a:xfrm>
              <a:off x="4779142" y="6082283"/>
              <a:ext cx="24765" cy="381000"/>
            </a:xfrm>
            <a:custGeom>
              <a:avLst/>
              <a:gdLst/>
              <a:ahLst/>
              <a:cxnLst/>
              <a:rect l="l" t="t" r="r" b="b"/>
              <a:pathLst>
                <a:path w="24764" h="381000">
                  <a:moveTo>
                    <a:pt x="24383" y="380999"/>
                  </a:moveTo>
                  <a:lnTo>
                    <a:pt x="24383" y="0"/>
                  </a:lnTo>
                  <a:lnTo>
                    <a:pt x="0" y="24383"/>
                  </a:lnTo>
                  <a:lnTo>
                    <a:pt x="0" y="358139"/>
                  </a:lnTo>
                  <a:lnTo>
                    <a:pt x="24383" y="380999"/>
                  </a:lnTo>
                  <a:close/>
                </a:path>
              </a:pathLst>
            </a:custGeom>
            <a:solidFill>
              <a:srgbClr val="5C5C98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75091" y="6208585"/>
              <a:ext cx="247268" cy="12230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193926" y="6082283"/>
              <a:ext cx="609600" cy="381000"/>
            </a:xfrm>
            <a:custGeom>
              <a:avLst/>
              <a:gdLst/>
              <a:ahLst/>
              <a:cxnLst/>
              <a:rect l="l" t="t" r="r" b="b"/>
              <a:pathLst>
                <a:path w="609600" h="381000">
                  <a:moveTo>
                    <a:pt x="0" y="0"/>
                  </a:moveTo>
                  <a:lnTo>
                    <a:pt x="0" y="380999"/>
                  </a:lnTo>
                  <a:lnTo>
                    <a:pt x="609599" y="380999"/>
                  </a:lnTo>
                  <a:lnTo>
                    <a:pt x="609599" y="0"/>
                  </a:lnTo>
                  <a:lnTo>
                    <a:pt x="0" y="0"/>
                  </a:lnTo>
                  <a:close/>
                </a:path>
                <a:path w="609600" h="381000">
                  <a:moveTo>
                    <a:pt x="22859" y="24383"/>
                  </a:moveTo>
                  <a:lnTo>
                    <a:pt x="22859" y="358139"/>
                  </a:lnTo>
                  <a:lnTo>
                    <a:pt x="585215" y="358139"/>
                  </a:lnTo>
                  <a:lnTo>
                    <a:pt x="585215" y="24383"/>
                  </a:lnTo>
                  <a:lnTo>
                    <a:pt x="22859" y="24383"/>
                  </a:lnTo>
                  <a:close/>
                </a:path>
                <a:path w="609600" h="381000">
                  <a:moveTo>
                    <a:pt x="0" y="0"/>
                  </a:moveTo>
                  <a:lnTo>
                    <a:pt x="22859" y="24383"/>
                  </a:lnTo>
                </a:path>
                <a:path w="609600" h="381000">
                  <a:moveTo>
                    <a:pt x="0" y="380999"/>
                  </a:moveTo>
                  <a:lnTo>
                    <a:pt x="22859" y="358139"/>
                  </a:lnTo>
                </a:path>
                <a:path w="609600" h="381000">
                  <a:moveTo>
                    <a:pt x="609599" y="380999"/>
                  </a:moveTo>
                  <a:lnTo>
                    <a:pt x="585215" y="358139"/>
                  </a:lnTo>
                </a:path>
                <a:path w="609600" h="381000">
                  <a:moveTo>
                    <a:pt x="609599" y="0"/>
                  </a:moveTo>
                  <a:lnTo>
                    <a:pt x="585215" y="24383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</p:grp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xfrm>
            <a:off x="3298521" y="6873184"/>
            <a:ext cx="310449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97">
              <a:lnSpc>
                <a:spcPts val="1357"/>
              </a:lnSpc>
            </a:pPr>
            <a:r>
              <a:rPr spc="-5" dirty="0"/>
              <a:t>D.</a:t>
            </a:r>
            <a:r>
              <a:rPr spc="-33" dirty="0"/>
              <a:t> </a:t>
            </a:r>
            <a:r>
              <a:rPr spc="-5" dirty="0"/>
              <a:t>Hasboun</a:t>
            </a:r>
            <a:r>
              <a:rPr spc="-33" dirty="0"/>
              <a:t> </a:t>
            </a:r>
            <a:r>
              <a:rPr spc="-5" dirty="0"/>
              <a:t>2007-2008</a:t>
            </a:r>
          </a:p>
        </p:txBody>
      </p:sp>
    </p:spTree>
    <p:extLst>
      <p:ext uri="{BB962C8B-B14F-4D97-AF65-F5344CB8AC3E}">
        <p14:creationId xmlns:p14="http://schemas.microsoft.com/office/powerpoint/2010/main" val="5929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35840" y="-1859843"/>
            <a:ext cx="10153298" cy="7555102"/>
            <a:chOff x="50800" y="-507"/>
            <a:chExt cx="10153298" cy="7555102"/>
          </a:xfrm>
        </p:grpSpPr>
        <p:sp>
          <p:nvSpPr>
            <p:cNvPr id="3" name="object 3"/>
            <p:cNvSpPr/>
            <p:nvPr/>
          </p:nvSpPr>
          <p:spPr>
            <a:xfrm>
              <a:off x="127283" y="-507"/>
              <a:ext cx="10076815" cy="7393305"/>
            </a:xfrm>
            <a:custGeom>
              <a:avLst/>
              <a:gdLst/>
              <a:ahLst/>
              <a:cxnLst/>
              <a:rect l="l" t="t" r="r" b="b"/>
              <a:pathLst>
                <a:path w="10076815" h="7393305">
                  <a:moveTo>
                    <a:pt x="0" y="7393051"/>
                  </a:moveTo>
                  <a:lnTo>
                    <a:pt x="10076688" y="7393051"/>
                  </a:lnTo>
                  <a:lnTo>
                    <a:pt x="10076688" y="0"/>
                  </a:lnTo>
                  <a:lnTo>
                    <a:pt x="0" y="0"/>
                  </a:lnTo>
                  <a:lnTo>
                    <a:pt x="0" y="7393051"/>
                  </a:lnTo>
                  <a:close/>
                </a:path>
              </a:pathLst>
            </a:custGeom>
            <a:solidFill>
              <a:srgbClr val="C4D1D6"/>
            </a:solidFill>
          </p:spPr>
          <p:txBody>
            <a:bodyPr wrap="square" lIns="0" tIns="0" rIns="0" bIns="0" rtlCol="0"/>
            <a:lstStyle/>
            <a:p>
              <a:r>
                <a:rPr lang="ar-DZ" smtClean="0"/>
                <a:t>ال</a:t>
              </a:r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800" y="0"/>
              <a:ext cx="10076815" cy="7554595"/>
            </a:xfrm>
            <a:custGeom>
              <a:avLst/>
              <a:gdLst/>
              <a:ahLst/>
              <a:cxnLst/>
              <a:rect l="l" t="t" r="r" b="b"/>
              <a:pathLst>
                <a:path w="10076815" h="7554595">
                  <a:moveTo>
                    <a:pt x="10076688" y="0"/>
                  </a:moveTo>
                  <a:lnTo>
                    <a:pt x="9912096" y="0"/>
                  </a:lnTo>
                  <a:lnTo>
                    <a:pt x="169164" y="0"/>
                  </a:lnTo>
                  <a:lnTo>
                    <a:pt x="0" y="0"/>
                  </a:lnTo>
                  <a:lnTo>
                    <a:pt x="0" y="1536192"/>
                  </a:lnTo>
                  <a:lnTo>
                    <a:pt x="0" y="7554481"/>
                  </a:lnTo>
                  <a:lnTo>
                    <a:pt x="169164" y="7554481"/>
                  </a:lnTo>
                  <a:lnTo>
                    <a:pt x="169164" y="1536192"/>
                  </a:lnTo>
                  <a:lnTo>
                    <a:pt x="9912096" y="1536192"/>
                  </a:lnTo>
                  <a:lnTo>
                    <a:pt x="9912096" y="7554481"/>
                  </a:lnTo>
                  <a:lnTo>
                    <a:pt x="10076688" y="7554481"/>
                  </a:lnTo>
                  <a:lnTo>
                    <a:pt x="10076688" y="1536192"/>
                  </a:lnTo>
                  <a:lnTo>
                    <a:pt x="10076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5392" y="7042531"/>
              <a:ext cx="9738360" cy="341630"/>
            </a:xfrm>
            <a:custGeom>
              <a:avLst/>
              <a:gdLst/>
              <a:ahLst/>
              <a:cxnLst/>
              <a:rect l="l" t="t" r="r" b="b"/>
              <a:pathLst>
                <a:path w="9738360" h="341629">
                  <a:moveTo>
                    <a:pt x="9738360" y="0"/>
                  </a:moveTo>
                  <a:lnTo>
                    <a:pt x="0" y="0"/>
                  </a:lnTo>
                  <a:lnTo>
                    <a:pt x="0" y="341249"/>
                  </a:lnTo>
                  <a:lnTo>
                    <a:pt x="9738360" y="341249"/>
                  </a:lnTo>
                  <a:lnTo>
                    <a:pt x="9738360" y="0"/>
                  </a:lnTo>
                  <a:close/>
                </a:path>
              </a:pathLst>
            </a:custGeom>
            <a:solidFill>
              <a:srgbClr val="8C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760" y="-13588"/>
            <a:ext cx="10076815" cy="7388859"/>
            <a:chOff x="50800" y="166243"/>
            <a:chExt cx="10076815" cy="7388859"/>
          </a:xfrm>
        </p:grpSpPr>
        <p:sp>
          <p:nvSpPr>
            <p:cNvPr id="7" name="object 7"/>
            <p:cNvSpPr/>
            <p:nvPr/>
          </p:nvSpPr>
          <p:spPr>
            <a:xfrm>
              <a:off x="213868" y="166242"/>
              <a:ext cx="9747885" cy="7228840"/>
            </a:xfrm>
            <a:custGeom>
              <a:avLst/>
              <a:gdLst/>
              <a:ahLst/>
              <a:cxnLst/>
              <a:rect l="l" t="t" r="r" b="b"/>
              <a:pathLst>
                <a:path w="9747885" h="7228840">
                  <a:moveTo>
                    <a:pt x="9747504" y="0"/>
                  </a:moveTo>
                  <a:lnTo>
                    <a:pt x="9736836" y="0"/>
                  </a:lnTo>
                  <a:lnTo>
                    <a:pt x="9736836" y="10668"/>
                  </a:lnTo>
                  <a:lnTo>
                    <a:pt x="9736836" y="7217664"/>
                  </a:lnTo>
                  <a:lnTo>
                    <a:pt x="10668" y="7217664"/>
                  </a:lnTo>
                  <a:lnTo>
                    <a:pt x="10668" y="1246632"/>
                  </a:lnTo>
                  <a:lnTo>
                    <a:pt x="36576" y="1246632"/>
                  </a:lnTo>
                  <a:lnTo>
                    <a:pt x="36576" y="1235964"/>
                  </a:lnTo>
                  <a:lnTo>
                    <a:pt x="10668" y="1235964"/>
                  </a:lnTo>
                  <a:lnTo>
                    <a:pt x="10668" y="10668"/>
                  </a:lnTo>
                  <a:lnTo>
                    <a:pt x="9736836" y="10668"/>
                  </a:lnTo>
                  <a:lnTo>
                    <a:pt x="9736836" y="0"/>
                  </a:lnTo>
                  <a:lnTo>
                    <a:pt x="0" y="0"/>
                  </a:lnTo>
                  <a:lnTo>
                    <a:pt x="0" y="7228332"/>
                  </a:lnTo>
                  <a:lnTo>
                    <a:pt x="9747504" y="7228332"/>
                  </a:lnTo>
                  <a:lnTo>
                    <a:pt x="9747504" y="7222236"/>
                  </a:lnTo>
                  <a:lnTo>
                    <a:pt x="9747504" y="7217664"/>
                  </a:lnTo>
                  <a:lnTo>
                    <a:pt x="9747504" y="10668"/>
                  </a:lnTo>
                  <a:lnTo>
                    <a:pt x="9747504" y="6096"/>
                  </a:lnTo>
                  <a:lnTo>
                    <a:pt x="9747504" y="0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1111" y="1407540"/>
              <a:ext cx="9691370" cy="0"/>
            </a:xfrm>
            <a:custGeom>
              <a:avLst/>
              <a:gdLst/>
              <a:ahLst/>
              <a:cxnLst/>
              <a:rect l="l" t="t" r="r" b="b"/>
              <a:pathLst>
                <a:path w="9691370">
                  <a:moveTo>
                    <a:pt x="0" y="0"/>
                  </a:moveTo>
                  <a:lnTo>
                    <a:pt x="9691116" y="0"/>
                  </a:lnTo>
                </a:path>
              </a:pathLst>
            </a:custGeom>
            <a:ln w="10667">
              <a:solidFill>
                <a:srgbClr val="7A96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55388" y="1054734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4" h="672464">
                  <a:moveTo>
                    <a:pt x="672084" y="335280"/>
                  </a:moveTo>
                  <a:lnTo>
                    <a:pt x="668426" y="285915"/>
                  </a:lnTo>
                  <a:lnTo>
                    <a:pt x="657809" y="238734"/>
                  </a:lnTo>
                  <a:lnTo>
                    <a:pt x="640765" y="194271"/>
                  </a:lnTo>
                  <a:lnTo>
                    <a:pt x="617791" y="153060"/>
                  </a:lnTo>
                  <a:lnTo>
                    <a:pt x="589432" y="115633"/>
                  </a:lnTo>
                  <a:lnTo>
                    <a:pt x="556209" y="82499"/>
                  </a:lnTo>
                  <a:lnTo>
                    <a:pt x="518629" y="54216"/>
                  </a:lnTo>
                  <a:lnTo>
                    <a:pt x="477227" y="31292"/>
                  </a:lnTo>
                  <a:lnTo>
                    <a:pt x="432511" y="14262"/>
                  </a:lnTo>
                  <a:lnTo>
                    <a:pt x="385025" y="3657"/>
                  </a:lnTo>
                  <a:lnTo>
                    <a:pt x="335280" y="0"/>
                  </a:lnTo>
                  <a:lnTo>
                    <a:pt x="285902" y="3657"/>
                  </a:lnTo>
                  <a:lnTo>
                    <a:pt x="238721" y="14262"/>
                  </a:lnTo>
                  <a:lnTo>
                    <a:pt x="194259" y="31292"/>
                  </a:lnTo>
                  <a:lnTo>
                    <a:pt x="153047" y="54216"/>
                  </a:lnTo>
                  <a:lnTo>
                    <a:pt x="115620" y="82499"/>
                  </a:lnTo>
                  <a:lnTo>
                    <a:pt x="82486" y="115633"/>
                  </a:lnTo>
                  <a:lnTo>
                    <a:pt x="54203" y="153060"/>
                  </a:lnTo>
                  <a:lnTo>
                    <a:pt x="31280" y="194271"/>
                  </a:lnTo>
                  <a:lnTo>
                    <a:pt x="14249" y="238734"/>
                  </a:lnTo>
                  <a:lnTo>
                    <a:pt x="3644" y="285915"/>
                  </a:lnTo>
                  <a:lnTo>
                    <a:pt x="0" y="335280"/>
                  </a:lnTo>
                  <a:lnTo>
                    <a:pt x="3644" y="385038"/>
                  </a:lnTo>
                  <a:lnTo>
                    <a:pt x="14249" y="432523"/>
                  </a:lnTo>
                  <a:lnTo>
                    <a:pt x="31280" y="477240"/>
                  </a:lnTo>
                  <a:lnTo>
                    <a:pt x="54203" y="518642"/>
                  </a:lnTo>
                  <a:lnTo>
                    <a:pt x="82486" y="556221"/>
                  </a:lnTo>
                  <a:lnTo>
                    <a:pt x="115620" y="589445"/>
                  </a:lnTo>
                  <a:lnTo>
                    <a:pt x="153047" y="617804"/>
                  </a:lnTo>
                  <a:lnTo>
                    <a:pt x="194259" y="640778"/>
                  </a:lnTo>
                  <a:lnTo>
                    <a:pt x="238721" y="657821"/>
                  </a:lnTo>
                  <a:lnTo>
                    <a:pt x="285902" y="668439"/>
                  </a:lnTo>
                  <a:lnTo>
                    <a:pt x="335280" y="672084"/>
                  </a:lnTo>
                  <a:lnTo>
                    <a:pt x="380961" y="669010"/>
                  </a:lnTo>
                  <a:lnTo>
                    <a:pt x="424776" y="660057"/>
                  </a:lnTo>
                  <a:lnTo>
                    <a:pt x="466331" y="645617"/>
                  </a:lnTo>
                  <a:lnTo>
                    <a:pt x="505231" y="626084"/>
                  </a:lnTo>
                  <a:lnTo>
                    <a:pt x="541045" y="601891"/>
                  </a:lnTo>
                  <a:lnTo>
                    <a:pt x="573405" y="573417"/>
                  </a:lnTo>
                  <a:lnTo>
                    <a:pt x="601878" y="541058"/>
                  </a:lnTo>
                  <a:lnTo>
                    <a:pt x="626071" y="505244"/>
                  </a:lnTo>
                  <a:lnTo>
                    <a:pt x="645604" y="466356"/>
                  </a:lnTo>
                  <a:lnTo>
                    <a:pt x="660044" y="424789"/>
                  </a:lnTo>
                  <a:lnTo>
                    <a:pt x="668997" y="380974"/>
                  </a:lnTo>
                  <a:lnTo>
                    <a:pt x="672084" y="335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31588" y="1131189"/>
              <a:ext cx="520065" cy="519430"/>
            </a:xfrm>
            <a:custGeom>
              <a:avLst/>
              <a:gdLst/>
              <a:ahLst/>
              <a:cxnLst/>
              <a:rect l="l" t="t" r="r" b="b"/>
              <a:pathLst>
                <a:path w="520064" h="519430">
                  <a:moveTo>
                    <a:pt x="272796" y="0"/>
                  </a:moveTo>
                  <a:lnTo>
                    <a:pt x="245363" y="0"/>
                  </a:lnTo>
                  <a:lnTo>
                    <a:pt x="233172" y="1269"/>
                  </a:lnTo>
                  <a:lnTo>
                    <a:pt x="181356" y="12700"/>
                  </a:lnTo>
                  <a:lnTo>
                    <a:pt x="134112" y="31750"/>
                  </a:lnTo>
                  <a:lnTo>
                    <a:pt x="92963" y="60959"/>
                  </a:lnTo>
                  <a:lnTo>
                    <a:pt x="57912" y="96519"/>
                  </a:lnTo>
                  <a:lnTo>
                    <a:pt x="30479" y="137159"/>
                  </a:lnTo>
                  <a:lnTo>
                    <a:pt x="10667" y="184150"/>
                  </a:lnTo>
                  <a:lnTo>
                    <a:pt x="1524" y="233679"/>
                  </a:lnTo>
                  <a:lnTo>
                    <a:pt x="0" y="247650"/>
                  </a:lnTo>
                  <a:lnTo>
                    <a:pt x="0" y="274319"/>
                  </a:lnTo>
                  <a:lnTo>
                    <a:pt x="1524" y="287019"/>
                  </a:lnTo>
                  <a:lnTo>
                    <a:pt x="3048" y="300989"/>
                  </a:lnTo>
                  <a:lnTo>
                    <a:pt x="12191" y="339089"/>
                  </a:lnTo>
                  <a:lnTo>
                    <a:pt x="32003" y="384809"/>
                  </a:lnTo>
                  <a:lnTo>
                    <a:pt x="59436" y="426719"/>
                  </a:lnTo>
                  <a:lnTo>
                    <a:pt x="96012" y="462279"/>
                  </a:lnTo>
                  <a:lnTo>
                    <a:pt x="137160" y="488950"/>
                  </a:lnTo>
                  <a:lnTo>
                    <a:pt x="184403" y="509269"/>
                  </a:lnTo>
                  <a:lnTo>
                    <a:pt x="233172" y="518159"/>
                  </a:lnTo>
                  <a:lnTo>
                    <a:pt x="246887" y="519429"/>
                  </a:lnTo>
                  <a:lnTo>
                    <a:pt x="274320" y="519429"/>
                  </a:lnTo>
                  <a:lnTo>
                    <a:pt x="286512" y="518159"/>
                  </a:lnTo>
                  <a:lnTo>
                    <a:pt x="300227" y="516889"/>
                  </a:lnTo>
                  <a:lnTo>
                    <a:pt x="313944" y="514350"/>
                  </a:lnTo>
                  <a:lnTo>
                    <a:pt x="338327" y="508000"/>
                  </a:lnTo>
                  <a:lnTo>
                    <a:pt x="355745" y="501650"/>
                  </a:lnTo>
                  <a:lnTo>
                    <a:pt x="248412" y="501650"/>
                  </a:lnTo>
                  <a:lnTo>
                    <a:pt x="234696" y="500379"/>
                  </a:lnTo>
                  <a:lnTo>
                    <a:pt x="224027" y="499109"/>
                  </a:lnTo>
                  <a:lnTo>
                    <a:pt x="211836" y="496569"/>
                  </a:lnTo>
                  <a:lnTo>
                    <a:pt x="188975" y="491489"/>
                  </a:lnTo>
                  <a:lnTo>
                    <a:pt x="166115" y="481329"/>
                  </a:lnTo>
                  <a:lnTo>
                    <a:pt x="144779" y="472439"/>
                  </a:lnTo>
                  <a:lnTo>
                    <a:pt x="124967" y="461009"/>
                  </a:lnTo>
                  <a:lnTo>
                    <a:pt x="106679" y="447039"/>
                  </a:lnTo>
                  <a:lnTo>
                    <a:pt x="89915" y="431800"/>
                  </a:lnTo>
                  <a:lnTo>
                    <a:pt x="74675" y="412750"/>
                  </a:lnTo>
                  <a:lnTo>
                    <a:pt x="59436" y="394969"/>
                  </a:lnTo>
                  <a:lnTo>
                    <a:pt x="47244" y="374650"/>
                  </a:lnTo>
                  <a:lnTo>
                    <a:pt x="28956" y="332739"/>
                  </a:lnTo>
                  <a:lnTo>
                    <a:pt x="22860" y="309879"/>
                  </a:lnTo>
                  <a:lnTo>
                    <a:pt x="18287" y="273050"/>
                  </a:lnTo>
                  <a:lnTo>
                    <a:pt x="18287" y="248919"/>
                  </a:lnTo>
                  <a:lnTo>
                    <a:pt x="19812" y="234950"/>
                  </a:lnTo>
                  <a:lnTo>
                    <a:pt x="21336" y="224789"/>
                  </a:lnTo>
                  <a:lnTo>
                    <a:pt x="22860" y="212089"/>
                  </a:lnTo>
                  <a:lnTo>
                    <a:pt x="38100" y="166369"/>
                  </a:lnTo>
                  <a:lnTo>
                    <a:pt x="59436" y="125729"/>
                  </a:lnTo>
                  <a:lnTo>
                    <a:pt x="88391" y="90169"/>
                  </a:lnTo>
                  <a:lnTo>
                    <a:pt x="124967" y="59689"/>
                  </a:lnTo>
                  <a:lnTo>
                    <a:pt x="187451" y="29209"/>
                  </a:lnTo>
                  <a:lnTo>
                    <a:pt x="246887" y="19050"/>
                  </a:lnTo>
                  <a:lnTo>
                    <a:pt x="356180" y="19050"/>
                  </a:lnTo>
                  <a:lnTo>
                    <a:pt x="335279" y="11429"/>
                  </a:lnTo>
                  <a:lnTo>
                    <a:pt x="310896" y="5079"/>
                  </a:lnTo>
                  <a:lnTo>
                    <a:pt x="286512" y="1269"/>
                  </a:lnTo>
                  <a:lnTo>
                    <a:pt x="272796" y="0"/>
                  </a:lnTo>
                  <a:close/>
                </a:path>
                <a:path w="520064" h="519430">
                  <a:moveTo>
                    <a:pt x="356180" y="19050"/>
                  </a:moveTo>
                  <a:lnTo>
                    <a:pt x="271272" y="19050"/>
                  </a:lnTo>
                  <a:lnTo>
                    <a:pt x="284988" y="20319"/>
                  </a:lnTo>
                  <a:lnTo>
                    <a:pt x="295656" y="21589"/>
                  </a:lnTo>
                  <a:lnTo>
                    <a:pt x="353567" y="38100"/>
                  </a:lnTo>
                  <a:lnTo>
                    <a:pt x="394715" y="59689"/>
                  </a:lnTo>
                  <a:lnTo>
                    <a:pt x="429767" y="88900"/>
                  </a:lnTo>
                  <a:lnTo>
                    <a:pt x="458724" y="125729"/>
                  </a:lnTo>
                  <a:lnTo>
                    <a:pt x="481584" y="166369"/>
                  </a:lnTo>
                  <a:lnTo>
                    <a:pt x="498348" y="222250"/>
                  </a:lnTo>
                  <a:lnTo>
                    <a:pt x="499872" y="234950"/>
                  </a:lnTo>
                  <a:lnTo>
                    <a:pt x="499872" y="247650"/>
                  </a:lnTo>
                  <a:lnTo>
                    <a:pt x="501396" y="259079"/>
                  </a:lnTo>
                  <a:lnTo>
                    <a:pt x="499872" y="271779"/>
                  </a:lnTo>
                  <a:lnTo>
                    <a:pt x="499872" y="285750"/>
                  </a:lnTo>
                  <a:lnTo>
                    <a:pt x="498348" y="295909"/>
                  </a:lnTo>
                  <a:lnTo>
                    <a:pt x="495300" y="308609"/>
                  </a:lnTo>
                  <a:lnTo>
                    <a:pt x="490727" y="331469"/>
                  </a:lnTo>
                  <a:lnTo>
                    <a:pt x="481584" y="354329"/>
                  </a:lnTo>
                  <a:lnTo>
                    <a:pt x="460248" y="394969"/>
                  </a:lnTo>
                  <a:lnTo>
                    <a:pt x="429767" y="430529"/>
                  </a:lnTo>
                  <a:lnTo>
                    <a:pt x="394715" y="461009"/>
                  </a:lnTo>
                  <a:lnTo>
                    <a:pt x="332232" y="491489"/>
                  </a:lnTo>
                  <a:lnTo>
                    <a:pt x="309372" y="495300"/>
                  </a:lnTo>
                  <a:lnTo>
                    <a:pt x="297179" y="499109"/>
                  </a:lnTo>
                  <a:lnTo>
                    <a:pt x="272796" y="501650"/>
                  </a:lnTo>
                  <a:lnTo>
                    <a:pt x="355745" y="501650"/>
                  </a:lnTo>
                  <a:lnTo>
                    <a:pt x="426720" y="458469"/>
                  </a:lnTo>
                  <a:lnTo>
                    <a:pt x="461772" y="424179"/>
                  </a:lnTo>
                  <a:lnTo>
                    <a:pt x="489203" y="382269"/>
                  </a:lnTo>
                  <a:lnTo>
                    <a:pt x="509015" y="335279"/>
                  </a:lnTo>
                  <a:lnTo>
                    <a:pt x="518160" y="287019"/>
                  </a:lnTo>
                  <a:lnTo>
                    <a:pt x="519684" y="273050"/>
                  </a:lnTo>
                  <a:lnTo>
                    <a:pt x="519684" y="245109"/>
                  </a:lnTo>
                  <a:lnTo>
                    <a:pt x="518160" y="233679"/>
                  </a:lnTo>
                  <a:lnTo>
                    <a:pt x="516636" y="219709"/>
                  </a:lnTo>
                  <a:lnTo>
                    <a:pt x="507491" y="181609"/>
                  </a:lnTo>
                  <a:lnTo>
                    <a:pt x="487679" y="134619"/>
                  </a:lnTo>
                  <a:lnTo>
                    <a:pt x="458724" y="92709"/>
                  </a:lnTo>
                  <a:lnTo>
                    <a:pt x="423672" y="58419"/>
                  </a:lnTo>
                  <a:lnTo>
                    <a:pt x="382524" y="30479"/>
                  </a:lnTo>
                  <a:lnTo>
                    <a:pt x="359663" y="20319"/>
                  </a:lnTo>
                  <a:lnTo>
                    <a:pt x="356180" y="19050"/>
                  </a:lnTo>
                  <a:close/>
                </a:path>
                <a:path w="520064" h="519430">
                  <a:moveTo>
                    <a:pt x="283463" y="38100"/>
                  </a:moveTo>
                  <a:lnTo>
                    <a:pt x="237744" y="38100"/>
                  </a:lnTo>
                  <a:lnTo>
                    <a:pt x="225551" y="39369"/>
                  </a:lnTo>
                  <a:lnTo>
                    <a:pt x="173736" y="54609"/>
                  </a:lnTo>
                  <a:lnTo>
                    <a:pt x="135636" y="74929"/>
                  </a:lnTo>
                  <a:lnTo>
                    <a:pt x="102108" y="102869"/>
                  </a:lnTo>
                  <a:lnTo>
                    <a:pt x="64008" y="153669"/>
                  </a:lnTo>
                  <a:lnTo>
                    <a:pt x="47244" y="194309"/>
                  </a:lnTo>
                  <a:lnTo>
                    <a:pt x="38100" y="236219"/>
                  </a:lnTo>
                  <a:lnTo>
                    <a:pt x="38100" y="248919"/>
                  </a:lnTo>
                  <a:lnTo>
                    <a:pt x="36575" y="259079"/>
                  </a:lnTo>
                  <a:lnTo>
                    <a:pt x="38100" y="271779"/>
                  </a:lnTo>
                  <a:lnTo>
                    <a:pt x="38100" y="281939"/>
                  </a:lnTo>
                  <a:lnTo>
                    <a:pt x="39624" y="294639"/>
                  </a:lnTo>
                  <a:lnTo>
                    <a:pt x="54863" y="346709"/>
                  </a:lnTo>
                  <a:lnTo>
                    <a:pt x="74675" y="384809"/>
                  </a:lnTo>
                  <a:lnTo>
                    <a:pt x="102108" y="417829"/>
                  </a:lnTo>
                  <a:lnTo>
                    <a:pt x="135636" y="443229"/>
                  </a:lnTo>
                  <a:lnTo>
                    <a:pt x="153924" y="455929"/>
                  </a:lnTo>
                  <a:lnTo>
                    <a:pt x="172212" y="464819"/>
                  </a:lnTo>
                  <a:lnTo>
                    <a:pt x="193548" y="472439"/>
                  </a:lnTo>
                  <a:lnTo>
                    <a:pt x="225551" y="480059"/>
                  </a:lnTo>
                  <a:lnTo>
                    <a:pt x="236220" y="481329"/>
                  </a:lnTo>
                  <a:lnTo>
                    <a:pt x="281939" y="481329"/>
                  </a:lnTo>
                  <a:lnTo>
                    <a:pt x="326136" y="472439"/>
                  </a:lnTo>
                  <a:lnTo>
                    <a:pt x="348778" y="463550"/>
                  </a:lnTo>
                  <a:lnTo>
                    <a:pt x="248412" y="463550"/>
                  </a:lnTo>
                  <a:lnTo>
                    <a:pt x="237744" y="462279"/>
                  </a:lnTo>
                  <a:lnTo>
                    <a:pt x="228600" y="462279"/>
                  </a:lnTo>
                  <a:lnTo>
                    <a:pt x="217932" y="458469"/>
                  </a:lnTo>
                  <a:lnTo>
                    <a:pt x="198120" y="454659"/>
                  </a:lnTo>
                  <a:lnTo>
                    <a:pt x="161544" y="439419"/>
                  </a:lnTo>
                  <a:lnTo>
                    <a:pt x="129539" y="416559"/>
                  </a:lnTo>
                  <a:lnTo>
                    <a:pt x="102108" y="388619"/>
                  </a:lnTo>
                  <a:lnTo>
                    <a:pt x="79248" y="355600"/>
                  </a:lnTo>
                  <a:lnTo>
                    <a:pt x="64008" y="318769"/>
                  </a:lnTo>
                  <a:lnTo>
                    <a:pt x="57912" y="289559"/>
                  </a:lnTo>
                  <a:lnTo>
                    <a:pt x="56387" y="280669"/>
                  </a:lnTo>
                  <a:lnTo>
                    <a:pt x="56387" y="237489"/>
                  </a:lnTo>
                  <a:lnTo>
                    <a:pt x="57912" y="228600"/>
                  </a:lnTo>
                  <a:lnTo>
                    <a:pt x="59436" y="218439"/>
                  </a:lnTo>
                  <a:lnTo>
                    <a:pt x="80772" y="161289"/>
                  </a:lnTo>
                  <a:lnTo>
                    <a:pt x="103632" y="129539"/>
                  </a:lnTo>
                  <a:lnTo>
                    <a:pt x="146303" y="90169"/>
                  </a:lnTo>
                  <a:lnTo>
                    <a:pt x="181356" y="72389"/>
                  </a:lnTo>
                  <a:lnTo>
                    <a:pt x="219456" y="59689"/>
                  </a:lnTo>
                  <a:lnTo>
                    <a:pt x="239267" y="57150"/>
                  </a:lnTo>
                  <a:lnTo>
                    <a:pt x="352044" y="57150"/>
                  </a:lnTo>
                  <a:lnTo>
                    <a:pt x="347472" y="54609"/>
                  </a:lnTo>
                  <a:lnTo>
                    <a:pt x="326136" y="46989"/>
                  </a:lnTo>
                  <a:lnTo>
                    <a:pt x="304800" y="41909"/>
                  </a:lnTo>
                  <a:lnTo>
                    <a:pt x="283463" y="38100"/>
                  </a:lnTo>
                  <a:close/>
                </a:path>
                <a:path w="520064" h="519430">
                  <a:moveTo>
                    <a:pt x="352044" y="57150"/>
                  </a:moveTo>
                  <a:lnTo>
                    <a:pt x="281939" y="57150"/>
                  </a:lnTo>
                  <a:lnTo>
                    <a:pt x="291084" y="58419"/>
                  </a:lnTo>
                  <a:lnTo>
                    <a:pt x="301751" y="59689"/>
                  </a:lnTo>
                  <a:lnTo>
                    <a:pt x="321563" y="66039"/>
                  </a:lnTo>
                  <a:lnTo>
                    <a:pt x="358139" y="81279"/>
                  </a:lnTo>
                  <a:lnTo>
                    <a:pt x="390144" y="104139"/>
                  </a:lnTo>
                  <a:lnTo>
                    <a:pt x="417575" y="130809"/>
                  </a:lnTo>
                  <a:lnTo>
                    <a:pt x="448056" y="181609"/>
                  </a:lnTo>
                  <a:lnTo>
                    <a:pt x="454151" y="201929"/>
                  </a:lnTo>
                  <a:lnTo>
                    <a:pt x="460248" y="219709"/>
                  </a:lnTo>
                  <a:lnTo>
                    <a:pt x="461772" y="228600"/>
                  </a:lnTo>
                  <a:lnTo>
                    <a:pt x="461772" y="240029"/>
                  </a:lnTo>
                  <a:lnTo>
                    <a:pt x="463296" y="250189"/>
                  </a:lnTo>
                  <a:lnTo>
                    <a:pt x="463296" y="271779"/>
                  </a:lnTo>
                  <a:lnTo>
                    <a:pt x="461772" y="281939"/>
                  </a:lnTo>
                  <a:lnTo>
                    <a:pt x="461772" y="290829"/>
                  </a:lnTo>
                  <a:lnTo>
                    <a:pt x="458724" y="302259"/>
                  </a:lnTo>
                  <a:lnTo>
                    <a:pt x="454151" y="321309"/>
                  </a:lnTo>
                  <a:lnTo>
                    <a:pt x="438912" y="358139"/>
                  </a:lnTo>
                  <a:lnTo>
                    <a:pt x="416051" y="389889"/>
                  </a:lnTo>
                  <a:lnTo>
                    <a:pt x="388620" y="417829"/>
                  </a:lnTo>
                  <a:lnTo>
                    <a:pt x="355091" y="440689"/>
                  </a:lnTo>
                  <a:lnTo>
                    <a:pt x="318515" y="455929"/>
                  </a:lnTo>
                  <a:lnTo>
                    <a:pt x="289560" y="462279"/>
                  </a:lnTo>
                  <a:lnTo>
                    <a:pt x="280415" y="463550"/>
                  </a:lnTo>
                  <a:lnTo>
                    <a:pt x="348778" y="463550"/>
                  </a:lnTo>
                  <a:lnTo>
                    <a:pt x="365760" y="455929"/>
                  </a:lnTo>
                  <a:lnTo>
                    <a:pt x="400812" y="431800"/>
                  </a:lnTo>
                  <a:lnTo>
                    <a:pt x="431291" y="402589"/>
                  </a:lnTo>
                  <a:lnTo>
                    <a:pt x="455675" y="365759"/>
                  </a:lnTo>
                  <a:lnTo>
                    <a:pt x="472439" y="326389"/>
                  </a:lnTo>
                  <a:lnTo>
                    <a:pt x="477012" y="304800"/>
                  </a:lnTo>
                  <a:lnTo>
                    <a:pt x="480060" y="294639"/>
                  </a:lnTo>
                  <a:lnTo>
                    <a:pt x="481584" y="283209"/>
                  </a:lnTo>
                  <a:lnTo>
                    <a:pt x="481584" y="237489"/>
                  </a:lnTo>
                  <a:lnTo>
                    <a:pt x="472439" y="194309"/>
                  </a:lnTo>
                  <a:lnTo>
                    <a:pt x="455675" y="153669"/>
                  </a:lnTo>
                  <a:lnTo>
                    <a:pt x="417575" y="102869"/>
                  </a:lnTo>
                  <a:lnTo>
                    <a:pt x="384048" y="76200"/>
                  </a:lnTo>
                  <a:lnTo>
                    <a:pt x="365760" y="64769"/>
                  </a:lnTo>
                  <a:lnTo>
                    <a:pt x="352044" y="57150"/>
                  </a:lnTo>
                  <a:close/>
                </a:path>
                <a:path w="520064" h="519430">
                  <a:moveTo>
                    <a:pt x="260603" y="36829"/>
                  </a:moveTo>
                  <a:lnTo>
                    <a:pt x="248412" y="38100"/>
                  </a:lnTo>
                  <a:lnTo>
                    <a:pt x="271272" y="38100"/>
                  </a:lnTo>
                  <a:lnTo>
                    <a:pt x="260603" y="36829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800" y="5512434"/>
              <a:ext cx="10076815" cy="2042160"/>
            </a:xfrm>
            <a:custGeom>
              <a:avLst/>
              <a:gdLst/>
              <a:ahLst/>
              <a:cxnLst/>
              <a:rect l="l" t="t" r="r" b="b"/>
              <a:pathLst>
                <a:path w="10076815" h="2042159">
                  <a:moveTo>
                    <a:pt x="10076688" y="0"/>
                  </a:moveTo>
                  <a:lnTo>
                    <a:pt x="0" y="0"/>
                  </a:lnTo>
                  <a:lnTo>
                    <a:pt x="0" y="2042160"/>
                  </a:lnTo>
                  <a:lnTo>
                    <a:pt x="10076688" y="2042160"/>
                  </a:lnTo>
                  <a:lnTo>
                    <a:pt x="10076688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800" y="5497195"/>
              <a:ext cx="10076815" cy="2057400"/>
            </a:xfrm>
            <a:custGeom>
              <a:avLst/>
              <a:gdLst/>
              <a:ahLst/>
              <a:cxnLst/>
              <a:rect l="l" t="t" r="r" b="b"/>
              <a:pathLst>
                <a:path w="10076815" h="2057400">
                  <a:moveTo>
                    <a:pt x="0" y="2048255"/>
                  </a:moveTo>
                  <a:lnTo>
                    <a:pt x="0" y="2057400"/>
                  </a:lnTo>
                  <a:lnTo>
                    <a:pt x="10142" y="2057400"/>
                  </a:lnTo>
                  <a:lnTo>
                    <a:pt x="0" y="2048255"/>
                  </a:lnTo>
                  <a:close/>
                </a:path>
                <a:path w="10076815" h="2057400">
                  <a:moveTo>
                    <a:pt x="16764" y="15239"/>
                  </a:moveTo>
                  <a:lnTo>
                    <a:pt x="0" y="32004"/>
                  </a:lnTo>
                  <a:lnTo>
                    <a:pt x="0" y="2048255"/>
                  </a:lnTo>
                  <a:lnTo>
                    <a:pt x="10142" y="2057400"/>
                  </a:lnTo>
                  <a:lnTo>
                    <a:pt x="16764" y="2057400"/>
                  </a:lnTo>
                  <a:lnTo>
                    <a:pt x="16764" y="15239"/>
                  </a:lnTo>
                  <a:close/>
                </a:path>
                <a:path w="10076815" h="2057400">
                  <a:moveTo>
                    <a:pt x="10064496" y="2048255"/>
                  </a:moveTo>
                  <a:lnTo>
                    <a:pt x="16764" y="2048255"/>
                  </a:lnTo>
                  <a:lnTo>
                    <a:pt x="16764" y="2057400"/>
                  </a:lnTo>
                  <a:lnTo>
                    <a:pt x="10064496" y="2057400"/>
                  </a:lnTo>
                  <a:lnTo>
                    <a:pt x="10064496" y="2048255"/>
                  </a:lnTo>
                  <a:close/>
                </a:path>
                <a:path w="10076815" h="2057400">
                  <a:moveTo>
                    <a:pt x="10064496" y="15239"/>
                  </a:moveTo>
                  <a:lnTo>
                    <a:pt x="10064496" y="2057400"/>
                  </a:lnTo>
                  <a:lnTo>
                    <a:pt x="10070515" y="2057400"/>
                  </a:lnTo>
                  <a:lnTo>
                    <a:pt x="10076688" y="2051278"/>
                  </a:lnTo>
                  <a:lnTo>
                    <a:pt x="10076688" y="28651"/>
                  </a:lnTo>
                  <a:lnTo>
                    <a:pt x="10064496" y="15239"/>
                  </a:lnTo>
                  <a:close/>
                </a:path>
                <a:path w="10076815" h="2057400">
                  <a:moveTo>
                    <a:pt x="10076688" y="2051278"/>
                  </a:moveTo>
                  <a:lnTo>
                    <a:pt x="10070515" y="2057400"/>
                  </a:lnTo>
                  <a:lnTo>
                    <a:pt x="10076688" y="2057400"/>
                  </a:lnTo>
                  <a:lnTo>
                    <a:pt x="10076688" y="2051278"/>
                  </a:lnTo>
                  <a:close/>
                </a:path>
                <a:path w="10076815" h="2057400">
                  <a:moveTo>
                    <a:pt x="10076688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16764" y="15239"/>
                  </a:lnTo>
                  <a:lnTo>
                    <a:pt x="10076688" y="15239"/>
                  </a:lnTo>
                  <a:lnTo>
                    <a:pt x="10076688" y="0"/>
                  </a:lnTo>
                  <a:close/>
                </a:path>
                <a:path w="10076815" h="2057400">
                  <a:moveTo>
                    <a:pt x="10064496" y="15239"/>
                  </a:moveTo>
                  <a:lnTo>
                    <a:pt x="16764" y="15239"/>
                  </a:lnTo>
                  <a:lnTo>
                    <a:pt x="16764" y="32004"/>
                  </a:lnTo>
                  <a:lnTo>
                    <a:pt x="10064496" y="32004"/>
                  </a:lnTo>
                  <a:lnTo>
                    <a:pt x="10064496" y="15239"/>
                  </a:lnTo>
                  <a:close/>
                </a:path>
                <a:path w="10076815" h="2057400">
                  <a:moveTo>
                    <a:pt x="10076688" y="15239"/>
                  </a:moveTo>
                  <a:lnTo>
                    <a:pt x="10064496" y="15239"/>
                  </a:lnTo>
                  <a:lnTo>
                    <a:pt x="10076688" y="28651"/>
                  </a:lnTo>
                  <a:lnTo>
                    <a:pt x="10076688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38684" y="5510276"/>
            <a:ext cx="9878695" cy="186499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14325" marR="5080" indent="-302260">
              <a:lnSpc>
                <a:spcPct val="89800"/>
              </a:lnSpc>
              <a:spcBef>
                <a:spcPts val="355"/>
              </a:spcBef>
              <a:buClr>
                <a:srgbClr val="D16347"/>
              </a:buClr>
              <a:buSzPct val="83333"/>
              <a:buFont typeface="PMingLiU-ExtB"/>
              <a:buChar char="⚫"/>
              <a:tabLst>
                <a:tab pos="314325" algn="l"/>
                <a:tab pos="314960" algn="l"/>
              </a:tabLst>
            </a:pPr>
            <a:r>
              <a:rPr sz="2100" b="1" dirty="0">
                <a:latin typeface="Georgia"/>
                <a:cs typeface="Georgia"/>
              </a:rPr>
              <a:t>Les </a:t>
            </a:r>
            <a:r>
              <a:rPr sz="2100" b="1" spc="-5" dirty="0">
                <a:latin typeface="Georgia"/>
                <a:cs typeface="Georgia"/>
              </a:rPr>
              <a:t>pathologies vasculaires cérébrales peuvent démarrer dès l'arc </a:t>
            </a:r>
            <a:r>
              <a:rPr sz="2100" b="1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aortique donc on commence </a:t>
            </a:r>
            <a:r>
              <a:rPr sz="2100" b="1" dirty="0">
                <a:latin typeface="Georgia"/>
                <a:cs typeface="Georgia"/>
              </a:rPr>
              <a:t>à </a:t>
            </a:r>
            <a:r>
              <a:rPr sz="2100" b="1" spc="-5" dirty="0">
                <a:latin typeface="Georgia"/>
                <a:cs typeface="Georgia"/>
              </a:rPr>
              <a:t>ce niveau pour examiner un </a:t>
            </a:r>
            <a:r>
              <a:rPr sz="2100" b="1" dirty="0">
                <a:latin typeface="Georgia"/>
                <a:cs typeface="Georgia"/>
              </a:rPr>
              <a:t>patient </a:t>
            </a:r>
            <a:r>
              <a:rPr sz="2100" b="1" spc="-10" dirty="0">
                <a:latin typeface="Georgia"/>
                <a:cs typeface="Georgia"/>
              </a:rPr>
              <a:t>qui </a:t>
            </a:r>
            <a:r>
              <a:rPr sz="2100" b="1" spc="-520" dirty="0">
                <a:latin typeface="Georgia"/>
                <a:cs typeface="Georgia"/>
              </a:rPr>
              <a:t> </a:t>
            </a:r>
            <a:r>
              <a:rPr sz="2100" b="1" dirty="0">
                <a:latin typeface="Georgia"/>
                <a:cs typeface="Georgia"/>
              </a:rPr>
              <a:t>présente</a:t>
            </a:r>
            <a:r>
              <a:rPr sz="2100" b="1" spc="-30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une</a:t>
            </a:r>
            <a:r>
              <a:rPr sz="2100" b="1" spc="-10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anomalie</a:t>
            </a:r>
            <a:r>
              <a:rPr sz="2100" b="1" spc="-20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de</a:t>
            </a:r>
            <a:r>
              <a:rPr sz="2100" b="1" spc="10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la</a:t>
            </a:r>
            <a:r>
              <a:rPr sz="2100" b="1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vascularisation</a:t>
            </a:r>
            <a:r>
              <a:rPr sz="2100" b="1" spc="-15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artérielle</a:t>
            </a:r>
            <a:r>
              <a:rPr sz="2100" b="1" spc="-30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cérébrale.</a:t>
            </a:r>
            <a:endParaRPr sz="2100">
              <a:latin typeface="Georgia"/>
              <a:cs typeface="Georgia"/>
            </a:endParaRPr>
          </a:p>
          <a:p>
            <a:pPr marL="314325" marR="410209" indent="-302260">
              <a:lnSpc>
                <a:spcPct val="89800"/>
              </a:lnSpc>
              <a:spcBef>
                <a:spcPts val="655"/>
              </a:spcBef>
              <a:buClr>
                <a:srgbClr val="D16347"/>
              </a:buClr>
              <a:buSzPct val="83333"/>
              <a:buFont typeface="PMingLiU-ExtB"/>
              <a:buChar char="⚫"/>
              <a:tabLst>
                <a:tab pos="314325" algn="l"/>
                <a:tab pos="314960" algn="l"/>
                <a:tab pos="6715125" algn="l"/>
              </a:tabLst>
            </a:pPr>
            <a:r>
              <a:rPr sz="2100" b="1" dirty="0">
                <a:latin typeface="Georgia"/>
                <a:cs typeface="Georgia"/>
              </a:rPr>
              <a:t>Si </a:t>
            </a:r>
            <a:r>
              <a:rPr sz="2100" b="1" spc="-5" dirty="0">
                <a:latin typeface="Georgia"/>
                <a:cs typeface="Georgia"/>
              </a:rPr>
              <a:t>cet arc </a:t>
            </a:r>
            <a:r>
              <a:rPr sz="2100" b="1" dirty="0">
                <a:latin typeface="Georgia"/>
                <a:cs typeface="Georgia"/>
              </a:rPr>
              <a:t>est </a:t>
            </a:r>
            <a:r>
              <a:rPr sz="2100" b="1" spc="-5" dirty="0">
                <a:latin typeface="Georgia"/>
                <a:cs typeface="Georgia"/>
              </a:rPr>
              <a:t>touché </a:t>
            </a:r>
            <a:r>
              <a:rPr sz="2100" b="1" dirty="0">
                <a:latin typeface="Georgia"/>
                <a:cs typeface="Georgia"/>
              </a:rPr>
              <a:t>en </a:t>
            </a:r>
            <a:r>
              <a:rPr sz="2100" b="1" spc="-5" dirty="0">
                <a:latin typeface="Georgia"/>
                <a:cs typeface="Georgia"/>
              </a:rPr>
              <a:t>chirurgie ou par des pathologies diverses </a:t>
            </a:r>
            <a:r>
              <a:rPr sz="2100" b="1" dirty="0">
                <a:latin typeface="Georgia"/>
                <a:cs typeface="Georgia"/>
              </a:rPr>
              <a:t>( </a:t>
            </a:r>
            <a:r>
              <a:rPr sz="2100" b="1" spc="5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thrombus,</a:t>
            </a:r>
            <a:r>
              <a:rPr sz="2100" b="1" spc="-30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athérome..</a:t>
            </a:r>
            <a:r>
              <a:rPr sz="2100" b="1" spc="-25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),</a:t>
            </a:r>
            <a:r>
              <a:rPr sz="2100" b="1" spc="15" dirty="0">
                <a:latin typeface="Georgia"/>
                <a:cs typeface="Georgia"/>
              </a:rPr>
              <a:t> </a:t>
            </a:r>
            <a:r>
              <a:rPr sz="2100" b="1" dirty="0">
                <a:latin typeface="Georgia"/>
                <a:cs typeface="Georgia"/>
              </a:rPr>
              <a:t>il y</a:t>
            </a:r>
            <a:r>
              <a:rPr sz="2100" b="1" spc="-5" dirty="0">
                <a:latin typeface="Georgia"/>
                <a:cs typeface="Georgia"/>
              </a:rPr>
              <a:t> </a:t>
            </a:r>
            <a:r>
              <a:rPr sz="2100" b="1" dirty="0">
                <a:latin typeface="Georgia"/>
                <a:cs typeface="Georgia"/>
              </a:rPr>
              <a:t>a</a:t>
            </a:r>
            <a:r>
              <a:rPr sz="2100" b="1" spc="10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un</a:t>
            </a:r>
            <a:r>
              <a:rPr sz="2100" b="1" spc="15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risque d'AVC	(accident</a:t>
            </a:r>
            <a:r>
              <a:rPr sz="2100" b="1" spc="-75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vasculaire </a:t>
            </a:r>
            <a:r>
              <a:rPr sz="2100" b="1" spc="-520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cérébral).</a:t>
            </a:r>
            <a:endParaRPr sz="210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60501" y="-291230"/>
            <a:ext cx="5130165" cy="4965700"/>
            <a:chOff x="1463547" y="231698"/>
            <a:chExt cx="5130165" cy="496570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0299" y="231698"/>
              <a:ext cx="2923031" cy="496519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463547" y="4326763"/>
              <a:ext cx="1664335" cy="824865"/>
            </a:xfrm>
            <a:custGeom>
              <a:avLst/>
              <a:gdLst/>
              <a:ahLst/>
              <a:cxnLst/>
              <a:rect l="l" t="t" r="r" b="b"/>
              <a:pathLst>
                <a:path w="1664335" h="824864">
                  <a:moveTo>
                    <a:pt x="1662684" y="0"/>
                  </a:moveTo>
                  <a:lnTo>
                    <a:pt x="3047" y="0"/>
                  </a:lnTo>
                  <a:lnTo>
                    <a:pt x="0" y="1524"/>
                  </a:lnTo>
                  <a:lnTo>
                    <a:pt x="0" y="822960"/>
                  </a:lnTo>
                  <a:lnTo>
                    <a:pt x="3047" y="824484"/>
                  </a:lnTo>
                  <a:lnTo>
                    <a:pt x="1662684" y="824484"/>
                  </a:lnTo>
                  <a:lnTo>
                    <a:pt x="1664207" y="822960"/>
                  </a:lnTo>
                  <a:lnTo>
                    <a:pt x="1664207" y="819912"/>
                  </a:lnTo>
                  <a:lnTo>
                    <a:pt x="10668" y="819912"/>
                  </a:lnTo>
                  <a:lnTo>
                    <a:pt x="6095" y="813816"/>
                  </a:lnTo>
                  <a:lnTo>
                    <a:pt x="10668" y="813816"/>
                  </a:lnTo>
                  <a:lnTo>
                    <a:pt x="10668" y="10668"/>
                  </a:lnTo>
                  <a:lnTo>
                    <a:pt x="6095" y="10668"/>
                  </a:lnTo>
                  <a:lnTo>
                    <a:pt x="10668" y="4572"/>
                  </a:lnTo>
                  <a:lnTo>
                    <a:pt x="1664207" y="4572"/>
                  </a:lnTo>
                  <a:lnTo>
                    <a:pt x="1664207" y="1524"/>
                  </a:lnTo>
                  <a:lnTo>
                    <a:pt x="1662684" y="0"/>
                  </a:lnTo>
                  <a:close/>
                </a:path>
                <a:path w="1664335" h="824864">
                  <a:moveTo>
                    <a:pt x="10668" y="813816"/>
                  </a:moveTo>
                  <a:lnTo>
                    <a:pt x="6095" y="813816"/>
                  </a:lnTo>
                  <a:lnTo>
                    <a:pt x="10668" y="819912"/>
                  </a:lnTo>
                  <a:lnTo>
                    <a:pt x="10668" y="813816"/>
                  </a:lnTo>
                  <a:close/>
                </a:path>
                <a:path w="1664335" h="824864">
                  <a:moveTo>
                    <a:pt x="1653539" y="813816"/>
                  </a:moveTo>
                  <a:lnTo>
                    <a:pt x="10668" y="813816"/>
                  </a:lnTo>
                  <a:lnTo>
                    <a:pt x="10668" y="819912"/>
                  </a:lnTo>
                  <a:lnTo>
                    <a:pt x="1653539" y="819912"/>
                  </a:lnTo>
                  <a:lnTo>
                    <a:pt x="1653539" y="813816"/>
                  </a:lnTo>
                  <a:close/>
                </a:path>
                <a:path w="1664335" h="824864">
                  <a:moveTo>
                    <a:pt x="1653539" y="4572"/>
                  </a:moveTo>
                  <a:lnTo>
                    <a:pt x="1653539" y="819912"/>
                  </a:lnTo>
                  <a:lnTo>
                    <a:pt x="1659636" y="813816"/>
                  </a:lnTo>
                  <a:lnTo>
                    <a:pt x="1664207" y="813816"/>
                  </a:lnTo>
                  <a:lnTo>
                    <a:pt x="1664207" y="10668"/>
                  </a:lnTo>
                  <a:lnTo>
                    <a:pt x="1659636" y="10668"/>
                  </a:lnTo>
                  <a:lnTo>
                    <a:pt x="1653539" y="4572"/>
                  </a:lnTo>
                  <a:close/>
                </a:path>
                <a:path w="1664335" h="824864">
                  <a:moveTo>
                    <a:pt x="1664207" y="813816"/>
                  </a:moveTo>
                  <a:lnTo>
                    <a:pt x="1659636" y="813816"/>
                  </a:lnTo>
                  <a:lnTo>
                    <a:pt x="1653539" y="819912"/>
                  </a:lnTo>
                  <a:lnTo>
                    <a:pt x="1664207" y="819912"/>
                  </a:lnTo>
                  <a:lnTo>
                    <a:pt x="1664207" y="813816"/>
                  </a:lnTo>
                  <a:close/>
                </a:path>
                <a:path w="1664335" h="824864">
                  <a:moveTo>
                    <a:pt x="10668" y="4572"/>
                  </a:moveTo>
                  <a:lnTo>
                    <a:pt x="6095" y="10668"/>
                  </a:lnTo>
                  <a:lnTo>
                    <a:pt x="10668" y="10668"/>
                  </a:lnTo>
                  <a:lnTo>
                    <a:pt x="10668" y="4572"/>
                  </a:lnTo>
                  <a:close/>
                </a:path>
                <a:path w="1664335" h="824864">
                  <a:moveTo>
                    <a:pt x="1653539" y="4572"/>
                  </a:moveTo>
                  <a:lnTo>
                    <a:pt x="10668" y="4572"/>
                  </a:lnTo>
                  <a:lnTo>
                    <a:pt x="10668" y="10668"/>
                  </a:lnTo>
                  <a:lnTo>
                    <a:pt x="1653539" y="10668"/>
                  </a:lnTo>
                  <a:lnTo>
                    <a:pt x="1653539" y="4572"/>
                  </a:lnTo>
                  <a:close/>
                </a:path>
                <a:path w="1664335" h="824864">
                  <a:moveTo>
                    <a:pt x="1664207" y="4572"/>
                  </a:moveTo>
                  <a:lnTo>
                    <a:pt x="1653539" y="4572"/>
                  </a:lnTo>
                  <a:lnTo>
                    <a:pt x="1659636" y="10668"/>
                  </a:lnTo>
                  <a:lnTo>
                    <a:pt x="1664207" y="10668"/>
                  </a:lnTo>
                  <a:lnTo>
                    <a:pt x="1664207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556003" y="4362703"/>
            <a:ext cx="1381125" cy="967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sz="1550" b="1" spc="-5" dirty="0">
                <a:latin typeface="Georgia"/>
                <a:cs typeface="Georgia"/>
              </a:rPr>
              <a:t>tronc</a:t>
            </a:r>
            <a:r>
              <a:rPr sz="1550" b="1" spc="-80" dirty="0">
                <a:latin typeface="Georgia"/>
                <a:cs typeface="Georgia"/>
              </a:rPr>
              <a:t> </a:t>
            </a:r>
            <a:r>
              <a:rPr sz="1550" b="1" spc="-5" dirty="0">
                <a:latin typeface="Georgia"/>
                <a:cs typeface="Georgia"/>
              </a:rPr>
              <a:t>artériel </a:t>
            </a:r>
            <a:r>
              <a:rPr sz="1550" b="1" spc="-380" dirty="0">
                <a:latin typeface="Georgia"/>
                <a:cs typeface="Georgia"/>
              </a:rPr>
              <a:t> </a:t>
            </a:r>
            <a:r>
              <a:rPr sz="1550" b="1" spc="-5" dirty="0">
                <a:latin typeface="Georgia"/>
                <a:cs typeface="Georgia"/>
              </a:rPr>
              <a:t>brachio- </a:t>
            </a:r>
            <a:r>
              <a:rPr sz="1550" b="1" dirty="0">
                <a:latin typeface="Georgia"/>
                <a:cs typeface="Georgia"/>
              </a:rPr>
              <a:t> </a:t>
            </a:r>
            <a:r>
              <a:rPr sz="1550" b="1" spc="-5" dirty="0">
                <a:latin typeface="Georgia"/>
                <a:cs typeface="Georgia"/>
              </a:rPr>
              <a:t>céphalique </a:t>
            </a:r>
            <a:r>
              <a:rPr sz="1550" b="1" dirty="0">
                <a:latin typeface="Georgia"/>
                <a:cs typeface="Georgia"/>
              </a:rPr>
              <a:t> droit</a:t>
            </a:r>
            <a:endParaRPr sz="155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84300" y="2437002"/>
            <a:ext cx="1743710" cy="586740"/>
          </a:xfrm>
          <a:custGeom>
            <a:avLst/>
            <a:gdLst/>
            <a:ahLst/>
            <a:cxnLst/>
            <a:rect l="l" t="t" r="r" b="b"/>
            <a:pathLst>
              <a:path w="1743710" h="586739">
                <a:moveTo>
                  <a:pt x="1741932" y="0"/>
                </a:moveTo>
                <a:lnTo>
                  <a:pt x="3048" y="0"/>
                </a:lnTo>
                <a:lnTo>
                  <a:pt x="0" y="1397"/>
                </a:lnTo>
                <a:lnTo>
                  <a:pt x="0" y="585216"/>
                </a:lnTo>
                <a:lnTo>
                  <a:pt x="3048" y="586739"/>
                </a:lnTo>
                <a:lnTo>
                  <a:pt x="1741932" y="586739"/>
                </a:lnTo>
                <a:lnTo>
                  <a:pt x="1743455" y="585216"/>
                </a:lnTo>
                <a:lnTo>
                  <a:pt x="1743455" y="582168"/>
                </a:lnTo>
                <a:lnTo>
                  <a:pt x="10668" y="582168"/>
                </a:lnTo>
                <a:lnTo>
                  <a:pt x="6095" y="576072"/>
                </a:lnTo>
                <a:lnTo>
                  <a:pt x="10668" y="576072"/>
                </a:lnTo>
                <a:lnTo>
                  <a:pt x="10668" y="10668"/>
                </a:lnTo>
                <a:lnTo>
                  <a:pt x="6095" y="10668"/>
                </a:lnTo>
                <a:lnTo>
                  <a:pt x="10668" y="4572"/>
                </a:lnTo>
                <a:lnTo>
                  <a:pt x="1743455" y="4572"/>
                </a:lnTo>
                <a:lnTo>
                  <a:pt x="1743455" y="1397"/>
                </a:lnTo>
                <a:lnTo>
                  <a:pt x="1741932" y="0"/>
                </a:lnTo>
                <a:close/>
              </a:path>
              <a:path w="1743710" h="586739">
                <a:moveTo>
                  <a:pt x="10668" y="576072"/>
                </a:moveTo>
                <a:lnTo>
                  <a:pt x="6095" y="576072"/>
                </a:lnTo>
                <a:lnTo>
                  <a:pt x="10668" y="582168"/>
                </a:lnTo>
                <a:lnTo>
                  <a:pt x="10668" y="576072"/>
                </a:lnTo>
                <a:close/>
              </a:path>
              <a:path w="1743710" h="586739">
                <a:moveTo>
                  <a:pt x="1732788" y="576072"/>
                </a:moveTo>
                <a:lnTo>
                  <a:pt x="10668" y="576072"/>
                </a:lnTo>
                <a:lnTo>
                  <a:pt x="10668" y="582168"/>
                </a:lnTo>
                <a:lnTo>
                  <a:pt x="1732788" y="582168"/>
                </a:lnTo>
                <a:lnTo>
                  <a:pt x="1732788" y="576072"/>
                </a:lnTo>
                <a:close/>
              </a:path>
              <a:path w="1743710" h="586739">
                <a:moveTo>
                  <a:pt x="1732788" y="4572"/>
                </a:moveTo>
                <a:lnTo>
                  <a:pt x="1732788" y="582168"/>
                </a:lnTo>
                <a:lnTo>
                  <a:pt x="1738884" y="576072"/>
                </a:lnTo>
                <a:lnTo>
                  <a:pt x="1743455" y="576072"/>
                </a:lnTo>
                <a:lnTo>
                  <a:pt x="1743455" y="10668"/>
                </a:lnTo>
                <a:lnTo>
                  <a:pt x="1738884" y="10668"/>
                </a:lnTo>
                <a:lnTo>
                  <a:pt x="1732788" y="4572"/>
                </a:lnTo>
                <a:close/>
              </a:path>
              <a:path w="1743710" h="586739">
                <a:moveTo>
                  <a:pt x="1743455" y="576072"/>
                </a:moveTo>
                <a:lnTo>
                  <a:pt x="1738884" y="576072"/>
                </a:lnTo>
                <a:lnTo>
                  <a:pt x="1732788" y="582168"/>
                </a:lnTo>
                <a:lnTo>
                  <a:pt x="1743455" y="582168"/>
                </a:lnTo>
                <a:lnTo>
                  <a:pt x="1743455" y="576072"/>
                </a:lnTo>
                <a:close/>
              </a:path>
              <a:path w="1743710" h="586739">
                <a:moveTo>
                  <a:pt x="10668" y="4572"/>
                </a:moveTo>
                <a:lnTo>
                  <a:pt x="6095" y="10668"/>
                </a:lnTo>
                <a:lnTo>
                  <a:pt x="10668" y="10668"/>
                </a:lnTo>
                <a:lnTo>
                  <a:pt x="10668" y="4572"/>
                </a:lnTo>
                <a:close/>
              </a:path>
              <a:path w="1743710" h="586739">
                <a:moveTo>
                  <a:pt x="1732788" y="4572"/>
                </a:moveTo>
                <a:lnTo>
                  <a:pt x="10668" y="4572"/>
                </a:lnTo>
                <a:lnTo>
                  <a:pt x="10668" y="10668"/>
                </a:lnTo>
                <a:lnTo>
                  <a:pt x="1732788" y="10668"/>
                </a:lnTo>
                <a:lnTo>
                  <a:pt x="1732788" y="4572"/>
                </a:lnTo>
                <a:close/>
              </a:path>
              <a:path w="1743710" h="586739">
                <a:moveTo>
                  <a:pt x="1743455" y="4572"/>
                </a:moveTo>
                <a:lnTo>
                  <a:pt x="1732788" y="4572"/>
                </a:lnTo>
                <a:lnTo>
                  <a:pt x="1738884" y="10668"/>
                </a:lnTo>
                <a:lnTo>
                  <a:pt x="1743455" y="10668"/>
                </a:lnTo>
                <a:lnTo>
                  <a:pt x="1743455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78280" y="2472944"/>
            <a:ext cx="1035685" cy="9675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lang="ar-DZ" sz="1550" b="1" smtClean="0">
                <a:latin typeface="Georgia"/>
                <a:cs typeface="Georgia"/>
              </a:rPr>
              <a:t>الشرايين السباتية </a:t>
            </a:r>
            <a:r>
              <a:rPr sz="1550" b="1" smtClean="0">
                <a:latin typeface="Georgia"/>
                <a:cs typeface="Georgia"/>
              </a:rPr>
              <a:t>c</a:t>
            </a:r>
            <a:r>
              <a:rPr sz="1550" b="1" spc="-5" smtClean="0">
                <a:latin typeface="Georgia"/>
                <a:cs typeface="Georgia"/>
              </a:rPr>
              <a:t>om</a:t>
            </a:r>
            <a:r>
              <a:rPr sz="1550" b="1" spc="-10" smtClean="0">
                <a:latin typeface="Georgia"/>
                <a:cs typeface="Georgia"/>
              </a:rPr>
              <a:t>mu</a:t>
            </a:r>
            <a:r>
              <a:rPr sz="1550" b="1" spc="-5" smtClean="0">
                <a:latin typeface="Georgia"/>
                <a:cs typeface="Georgia"/>
              </a:rPr>
              <a:t>ne  </a:t>
            </a:r>
            <a:r>
              <a:rPr sz="1550" b="1" spc="-5" dirty="0">
                <a:latin typeface="Georgia"/>
                <a:cs typeface="Georgia"/>
              </a:rPr>
              <a:t>droite</a:t>
            </a:r>
            <a:endParaRPr sz="1550">
              <a:latin typeface="Georgia"/>
              <a:cs typeface="Georg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54887" y="3697351"/>
            <a:ext cx="2382520" cy="349250"/>
          </a:xfrm>
          <a:custGeom>
            <a:avLst/>
            <a:gdLst/>
            <a:ahLst/>
            <a:cxnLst/>
            <a:rect l="l" t="t" r="r" b="b"/>
            <a:pathLst>
              <a:path w="2382520" h="349250">
                <a:moveTo>
                  <a:pt x="2380488" y="0"/>
                </a:moveTo>
                <a:lnTo>
                  <a:pt x="3048" y="0"/>
                </a:lnTo>
                <a:lnTo>
                  <a:pt x="0" y="1524"/>
                </a:lnTo>
                <a:lnTo>
                  <a:pt x="0" y="347472"/>
                </a:lnTo>
                <a:lnTo>
                  <a:pt x="3048" y="348996"/>
                </a:lnTo>
                <a:lnTo>
                  <a:pt x="2380488" y="348996"/>
                </a:lnTo>
                <a:lnTo>
                  <a:pt x="2382012" y="347472"/>
                </a:lnTo>
                <a:lnTo>
                  <a:pt x="2382012" y="344424"/>
                </a:lnTo>
                <a:lnTo>
                  <a:pt x="10668" y="344424"/>
                </a:lnTo>
                <a:lnTo>
                  <a:pt x="4571" y="338327"/>
                </a:lnTo>
                <a:lnTo>
                  <a:pt x="10668" y="338327"/>
                </a:lnTo>
                <a:lnTo>
                  <a:pt x="10668" y="9144"/>
                </a:lnTo>
                <a:lnTo>
                  <a:pt x="4571" y="9144"/>
                </a:lnTo>
                <a:lnTo>
                  <a:pt x="10668" y="4572"/>
                </a:lnTo>
                <a:lnTo>
                  <a:pt x="2382012" y="4572"/>
                </a:lnTo>
                <a:lnTo>
                  <a:pt x="2382012" y="1524"/>
                </a:lnTo>
                <a:lnTo>
                  <a:pt x="2380488" y="0"/>
                </a:lnTo>
                <a:close/>
              </a:path>
              <a:path w="2382520" h="349250">
                <a:moveTo>
                  <a:pt x="10668" y="338327"/>
                </a:moveTo>
                <a:lnTo>
                  <a:pt x="4571" y="338327"/>
                </a:lnTo>
                <a:lnTo>
                  <a:pt x="10668" y="344424"/>
                </a:lnTo>
                <a:lnTo>
                  <a:pt x="10668" y="338327"/>
                </a:lnTo>
                <a:close/>
              </a:path>
              <a:path w="2382520" h="349250">
                <a:moveTo>
                  <a:pt x="2371344" y="338327"/>
                </a:moveTo>
                <a:lnTo>
                  <a:pt x="10668" y="338327"/>
                </a:lnTo>
                <a:lnTo>
                  <a:pt x="10668" y="344424"/>
                </a:lnTo>
                <a:lnTo>
                  <a:pt x="2371344" y="344424"/>
                </a:lnTo>
                <a:lnTo>
                  <a:pt x="2371344" y="338327"/>
                </a:lnTo>
                <a:close/>
              </a:path>
              <a:path w="2382520" h="349250">
                <a:moveTo>
                  <a:pt x="2371344" y="4572"/>
                </a:moveTo>
                <a:lnTo>
                  <a:pt x="2371344" y="344424"/>
                </a:lnTo>
                <a:lnTo>
                  <a:pt x="2377440" y="338327"/>
                </a:lnTo>
                <a:lnTo>
                  <a:pt x="2382012" y="338327"/>
                </a:lnTo>
                <a:lnTo>
                  <a:pt x="2382012" y="9144"/>
                </a:lnTo>
                <a:lnTo>
                  <a:pt x="2377440" y="9144"/>
                </a:lnTo>
                <a:lnTo>
                  <a:pt x="2371344" y="4572"/>
                </a:lnTo>
                <a:close/>
              </a:path>
              <a:path w="2382520" h="349250">
                <a:moveTo>
                  <a:pt x="2382012" y="338327"/>
                </a:moveTo>
                <a:lnTo>
                  <a:pt x="2377440" y="338327"/>
                </a:lnTo>
                <a:lnTo>
                  <a:pt x="2371344" y="344424"/>
                </a:lnTo>
                <a:lnTo>
                  <a:pt x="2382012" y="344424"/>
                </a:lnTo>
                <a:lnTo>
                  <a:pt x="2382012" y="338327"/>
                </a:lnTo>
                <a:close/>
              </a:path>
              <a:path w="2382520" h="349250">
                <a:moveTo>
                  <a:pt x="10668" y="4572"/>
                </a:moveTo>
                <a:lnTo>
                  <a:pt x="4571" y="9144"/>
                </a:lnTo>
                <a:lnTo>
                  <a:pt x="10668" y="9144"/>
                </a:lnTo>
                <a:lnTo>
                  <a:pt x="10668" y="4572"/>
                </a:lnTo>
                <a:close/>
              </a:path>
              <a:path w="2382520" h="349250">
                <a:moveTo>
                  <a:pt x="2371344" y="4572"/>
                </a:moveTo>
                <a:lnTo>
                  <a:pt x="10668" y="4572"/>
                </a:lnTo>
                <a:lnTo>
                  <a:pt x="10668" y="9144"/>
                </a:lnTo>
                <a:lnTo>
                  <a:pt x="2371344" y="9144"/>
                </a:lnTo>
                <a:lnTo>
                  <a:pt x="2371344" y="4572"/>
                </a:lnTo>
                <a:close/>
              </a:path>
              <a:path w="2382520" h="349250">
                <a:moveTo>
                  <a:pt x="2382012" y="4572"/>
                </a:moveTo>
                <a:lnTo>
                  <a:pt x="2371344" y="4572"/>
                </a:lnTo>
                <a:lnTo>
                  <a:pt x="2377440" y="9144"/>
                </a:lnTo>
                <a:lnTo>
                  <a:pt x="2382012" y="9144"/>
                </a:lnTo>
                <a:lnTo>
                  <a:pt x="2382012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47344" y="3733291"/>
            <a:ext cx="261493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5" dirty="0">
                <a:latin typeface="Georgia"/>
                <a:cs typeface="Georgia"/>
              </a:rPr>
              <a:t>Artère</a:t>
            </a:r>
            <a:r>
              <a:rPr sz="1550" b="1" spc="-50" dirty="0">
                <a:latin typeface="Georgia"/>
                <a:cs typeface="Georgia"/>
              </a:rPr>
              <a:t> </a:t>
            </a:r>
            <a:r>
              <a:rPr sz="1550" b="1" spc="-5" dirty="0">
                <a:latin typeface="Georgia"/>
                <a:cs typeface="Georgia"/>
              </a:rPr>
              <a:t>subclaviere</a:t>
            </a:r>
            <a:r>
              <a:rPr sz="1550" b="1" spc="-45" dirty="0">
                <a:latin typeface="Georgia"/>
                <a:cs typeface="Georgia"/>
              </a:rPr>
              <a:t> </a:t>
            </a:r>
            <a:r>
              <a:rPr sz="1550" b="1" spc="-5" dirty="0">
                <a:latin typeface="Georgia"/>
                <a:cs typeface="Georgia"/>
              </a:rPr>
              <a:t>droite.</a:t>
            </a:r>
            <a:endParaRPr sz="1550">
              <a:latin typeface="Georgia"/>
              <a:cs typeface="Georg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818884" y="2909442"/>
            <a:ext cx="1742439" cy="1849120"/>
          </a:xfrm>
          <a:custGeom>
            <a:avLst/>
            <a:gdLst/>
            <a:ahLst/>
            <a:cxnLst/>
            <a:rect l="l" t="t" r="r" b="b"/>
            <a:pathLst>
              <a:path w="1742440" h="1849120">
                <a:moveTo>
                  <a:pt x="1348740" y="1025652"/>
                </a:moveTo>
                <a:lnTo>
                  <a:pt x="1345692" y="1024128"/>
                </a:lnTo>
                <a:lnTo>
                  <a:pt x="1338072" y="1024128"/>
                </a:lnTo>
                <a:lnTo>
                  <a:pt x="1338072" y="1033272"/>
                </a:lnTo>
                <a:lnTo>
                  <a:pt x="1338072" y="1837944"/>
                </a:lnTo>
                <a:lnTo>
                  <a:pt x="88392" y="1837944"/>
                </a:lnTo>
                <a:lnTo>
                  <a:pt x="88392" y="1033272"/>
                </a:lnTo>
                <a:lnTo>
                  <a:pt x="1338072" y="1033272"/>
                </a:lnTo>
                <a:lnTo>
                  <a:pt x="1338072" y="1024128"/>
                </a:lnTo>
                <a:lnTo>
                  <a:pt x="80772" y="1024128"/>
                </a:lnTo>
                <a:lnTo>
                  <a:pt x="77724" y="1025652"/>
                </a:lnTo>
                <a:lnTo>
                  <a:pt x="77724" y="1845564"/>
                </a:lnTo>
                <a:lnTo>
                  <a:pt x="80772" y="1848612"/>
                </a:lnTo>
                <a:lnTo>
                  <a:pt x="1345692" y="1848612"/>
                </a:lnTo>
                <a:lnTo>
                  <a:pt x="1348740" y="1845564"/>
                </a:lnTo>
                <a:lnTo>
                  <a:pt x="1348740" y="1842516"/>
                </a:lnTo>
                <a:lnTo>
                  <a:pt x="1348740" y="1837944"/>
                </a:lnTo>
                <a:lnTo>
                  <a:pt x="1348740" y="1033272"/>
                </a:lnTo>
                <a:lnTo>
                  <a:pt x="1348740" y="1028700"/>
                </a:lnTo>
                <a:lnTo>
                  <a:pt x="1348740" y="1025652"/>
                </a:lnTo>
                <a:close/>
              </a:path>
              <a:path w="1742440" h="1849120">
                <a:moveTo>
                  <a:pt x="1741932" y="1524"/>
                </a:moveTo>
                <a:lnTo>
                  <a:pt x="1740408" y="0"/>
                </a:lnTo>
                <a:lnTo>
                  <a:pt x="1732788" y="0"/>
                </a:lnTo>
                <a:lnTo>
                  <a:pt x="1732788" y="10668"/>
                </a:lnTo>
                <a:lnTo>
                  <a:pt x="1732788" y="576072"/>
                </a:lnTo>
                <a:lnTo>
                  <a:pt x="10668" y="576072"/>
                </a:lnTo>
                <a:lnTo>
                  <a:pt x="10668" y="10668"/>
                </a:lnTo>
                <a:lnTo>
                  <a:pt x="1732788" y="10668"/>
                </a:lnTo>
                <a:lnTo>
                  <a:pt x="1732788" y="0"/>
                </a:lnTo>
                <a:lnTo>
                  <a:pt x="1524" y="0"/>
                </a:lnTo>
                <a:lnTo>
                  <a:pt x="0" y="1524"/>
                </a:lnTo>
                <a:lnTo>
                  <a:pt x="0" y="585216"/>
                </a:lnTo>
                <a:lnTo>
                  <a:pt x="1524" y="586740"/>
                </a:lnTo>
                <a:lnTo>
                  <a:pt x="1740408" y="586740"/>
                </a:lnTo>
                <a:lnTo>
                  <a:pt x="1741932" y="585216"/>
                </a:lnTo>
                <a:lnTo>
                  <a:pt x="1741932" y="582168"/>
                </a:lnTo>
                <a:lnTo>
                  <a:pt x="1741932" y="576072"/>
                </a:lnTo>
                <a:lnTo>
                  <a:pt x="1741932" y="10668"/>
                </a:lnTo>
                <a:lnTo>
                  <a:pt x="1741932" y="4572"/>
                </a:lnTo>
                <a:lnTo>
                  <a:pt x="1741932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3118611" y="1728342"/>
            <a:ext cx="4892040" cy="3013075"/>
            <a:chOff x="3118611" y="1728342"/>
            <a:chExt cx="4892040" cy="3013075"/>
          </a:xfrm>
        </p:grpSpPr>
        <p:sp>
          <p:nvSpPr>
            <p:cNvPr id="25" name="object 25"/>
            <p:cNvSpPr/>
            <p:nvPr/>
          </p:nvSpPr>
          <p:spPr>
            <a:xfrm>
              <a:off x="3118612" y="1955418"/>
              <a:ext cx="3784600" cy="2786380"/>
            </a:xfrm>
            <a:custGeom>
              <a:avLst/>
              <a:gdLst/>
              <a:ahLst/>
              <a:cxnLst/>
              <a:rect l="l" t="t" r="r" b="b"/>
              <a:pathLst>
                <a:path w="3784600" h="2786379">
                  <a:moveTo>
                    <a:pt x="1027163" y="1984260"/>
                  </a:moveTo>
                  <a:lnTo>
                    <a:pt x="909828" y="1915668"/>
                  </a:lnTo>
                  <a:lnTo>
                    <a:pt x="903909" y="1913623"/>
                  </a:lnTo>
                  <a:lnTo>
                    <a:pt x="898017" y="1914144"/>
                  </a:lnTo>
                  <a:lnTo>
                    <a:pt x="892670" y="1916963"/>
                  </a:lnTo>
                  <a:lnTo>
                    <a:pt x="888492" y="1921764"/>
                  </a:lnTo>
                  <a:lnTo>
                    <a:pt x="886434" y="1927682"/>
                  </a:lnTo>
                  <a:lnTo>
                    <a:pt x="886968" y="1933575"/>
                  </a:lnTo>
                  <a:lnTo>
                    <a:pt x="889774" y="1938921"/>
                  </a:lnTo>
                  <a:lnTo>
                    <a:pt x="894588" y="1943100"/>
                  </a:lnTo>
                  <a:lnTo>
                    <a:pt x="938847" y="1968804"/>
                  </a:lnTo>
                  <a:lnTo>
                    <a:pt x="4572" y="1967484"/>
                  </a:lnTo>
                  <a:lnTo>
                    <a:pt x="4572" y="1997964"/>
                  </a:lnTo>
                  <a:lnTo>
                    <a:pt x="939355" y="1999411"/>
                  </a:lnTo>
                  <a:lnTo>
                    <a:pt x="894588" y="2025396"/>
                  </a:lnTo>
                  <a:lnTo>
                    <a:pt x="889774" y="2029587"/>
                  </a:lnTo>
                  <a:lnTo>
                    <a:pt x="886968" y="2034921"/>
                  </a:lnTo>
                  <a:lnTo>
                    <a:pt x="886434" y="2040826"/>
                  </a:lnTo>
                  <a:lnTo>
                    <a:pt x="888492" y="2046732"/>
                  </a:lnTo>
                  <a:lnTo>
                    <a:pt x="892683" y="2051545"/>
                  </a:lnTo>
                  <a:lnTo>
                    <a:pt x="898017" y="2054352"/>
                  </a:lnTo>
                  <a:lnTo>
                    <a:pt x="903922" y="2054885"/>
                  </a:lnTo>
                  <a:lnTo>
                    <a:pt x="909828" y="2052828"/>
                  </a:lnTo>
                  <a:lnTo>
                    <a:pt x="1001090" y="1999488"/>
                  </a:lnTo>
                  <a:lnTo>
                    <a:pt x="1027163" y="1984260"/>
                  </a:lnTo>
                  <a:close/>
                </a:path>
                <a:path w="3784600" h="2786379">
                  <a:moveTo>
                    <a:pt x="1499616" y="801624"/>
                  </a:moveTo>
                  <a:lnTo>
                    <a:pt x="1383792" y="729996"/>
                  </a:lnTo>
                  <a:lnTo>
                    <a:pt x="1376172" y="726948"/>
                  </a:lnTo>
                  <a:lnTo>
                    <a:pt x="1367028" y="728472"/>
                  </a:lnTo>
                  <a:lnTo>
                    <a:pt x="1357884" y="743712"/>
                  </a:lnTo>
                  <a:lnTo>
                    <a:pt x="1359408" y="752856"/>
                  </a:lnTo>
                  <a:lnTo>
                    <a:pt x="1411274" y="783844"/>
                  </a:lnTo>
                  <a:lnTo>
                    <a:pt x="4572" y="758952"/>
                  </a:lnTo>
                  <a:lnTo>
                    <a:pt x="3048" y="790956"/>
                  </a:lnTo>
                  <a:lnTo>
                    <a:pt x="1411122" y="815848"/>
                  </a:lnTo>
                  <a:lnTo>
                    <a:pt x="1365504" y="841248"/>
                  </a:lnTo>
                  <a:lnTo>
                    <a:pt x="1360690" y="844804"/>
                  </a:lnTo>
                  <a:lnTo>
                    <a:pt x="1357884" y="850201"/>
                  </a:lnTo>
                  <a:lnTo>
                    <a:pt x="1357350" y="856475"/>
                  </a:lnTo>
                  <a:lnTo>
                    <a:pt x="1359408" y="862584"/>
                  </a:lnTo>
                  <a:lnTo>
                    <a:pt x="1363980" y="870204"/>
                  </a:lnTo>
                  <a:lnTo>
                    <a:pt x="1373124" y="871728"/>
                  </a:lnTo>
                  <a:lnTo>
                    <a:pt x="1380744" y="868680"/>
                  </a:lnTo>
                  <a:lnTo>
                    <a:pt x="1472590" y="816864"/>
                  </a:lnTo>
                  <a:lnTo>
                    <a:pt x="1499616" y="801624"/>
                  </a:lnTo>
                  <a:close/>
                </a:path>
                <a:path w="3784600" h="2786379">
                  <a:moveTo>
                    <a:pt x="1735836" y="2298192"/>
                  </a:moveTo>
                  <a:lnTo>
                    <a:pt x="1707337" y="2290572"/>
                  </a:lnTo>
                  <a:lnTo>
                    <a:pt x="1604772" y="2263140"/>
                  </a:lnTo>
                  <a:lnTo>
                    <a:pt x="1598244" y="2262238"/>
                  </a:lnTo>
                  <a:lnTo>
                    <a:pt x="1592580" y="2263889"/>
                  </a:lnTo>
                  <a:lnTo>
                    <a:pt x="1588046" y="2267813"/>
                  </a:lnTo>
                  <a:lnTo>
                    <a:pt x="1584960" y="2273681"/>
                  </a:lnTo>
                  <a:lnTo>
                    <a:pt x="1583436" y="2281428"/>
                  </a:lnTo>
                  <a:lnTo>
                    <a:pt x="1588008" y="2290572"/>
                  </a:lnTo>
                  <a:lnTo>
                    <a:pt x="1597152" y="2292096"/>
                  </a:lnTo>
                  <a:lnTo>
                    <a:pt x="1646720" y="2305748"/>
                  </a:lnTo>
                  <a:lnTo>
                    <a:pt x="0" y="2755392"/>
                  </a:lnTo>
                  <a:lnTo>
                    <a:pt x="7620" y="2785872"/>
                  </a:lnTo>
                  <a:lnTo>
                    <a:pt x="1654429" y="2336215"/>
                  </a:lnTo>
                  <a:lnTo>
                    <a:pt x="1618488" y="2372868"/>
                  </a:lnTo>
                  <a:lnTo>
                    <a:pt x="1615059" y="2378164"/>
                  </a:lnTo>
                  <a:lnTo>
                    <a:pt x="1613916" y="2384298"/>
                  </a:lnTo>
                  <a:lnTo>
                    <a:pt x="1615059" y="2390444"/>
                  </a:lnTo>
                  <a:lnTo>
                    <a:pt x="1618488" y="2395728"/>
                  </a:lnTo>
                  <a:lnTo>
                    <a:pt x="1623771" y="2399157"/>
                  </a:lnTo>
                  <a:lnTo>
                    <a:pt x="1629918" y="2400300"/>
                  </a:lnTo>
                  <a:lnTo>
                    <a:pt x="1636052" y="2399157"/>
                  </a:lnTo>
                  <a:lnTo>
                    <a:pt x="1641348" y="2395728"/>
                  </a:lnTo>
                  <a:lnTo>
                    <a:pt x="1735836" y="2298192"/>
                  </a:lnTo>
                  <a:close/>
                </a:path>
                <a:path w="3784600" h="2786379">
                  <a:moveTo>
                    <a:pt x="3704844" y="1231392"/>
                  </a:moveTo>
                  <a:lnTo>
                    <a:pt x="2692476" y="1208239"/>
                  </a:lnTo>
                  <a:lnTo>
                    <a:pt x="2665501" y="1222794"/>
                  </a:lnTo>
                  <a:lnTo>
                    <a:pt x="2691917" y="1208532"/>
                  </a:lnTo>
                  <a:lnTo>
                    <a:pt x="2692476" y="1208239"/>
                  </a:lnTo>
                  <a:lnTo>
                    <a:pt x="2694978" y="1206881"/>
                  </a:lnTo>
                  <a:lnTo>
                    <a:pt x="2737104" y="1184148"/>
                  </a:lnTo>
                  <a:lnTo>
                    <a:pt x="2741904" y="1179969"/>
                  </a:lnTo>
                  <a:lnTo>
                    <a:pt x="2744724" y="1174635"/>
                  </a:lnTo>
                  <a:lnTo>
                    <a:pt x="2745244" y="1168717"/>
                  </a:lnTo>
                  <a:lnTo>
                    <a:pt x="2743200" y="1162812"/>
                  </a:lnTo>
                  <a:lnTo>
                    <a:pt x="2738628" y="1155192"/>
                  </a:lnTo>
                  <a:lnTo>
                    <a:pt x="2729484" y="1152144"/>
                  </a:lnTo>
                  <a:lnTo>
                    <a:pt x="2721864" y="1155192"/>
                  </a:lnTo>
                  <a:lnTo>
                    <a:pt x="2602992" y="1222248"/>
                  </a:lnTo>
                  <a:lnTo>
                    <a:pt x="2718816" y="1293876"/>
                  </a:lnTo>
                  <a:lnTo>
                    <a:pt x="2724721" y="1295933"/>
                  </a:lnTo>
                  <a:lnTo>
                    <a:pt x="2730627" y="1295400"/>
                  </a:lnTo>
                  <a:lnTo>
                    <a:pt x="2735580" y="1266444"/>
                  </a:lnTo>
                  <a:lnTo>
                    <a:pt x="2693746" y="1240396"/>
                  </a:lnTo>
                  <a:lnTo>
                    <a:pt x="3704844" y="1263396"/>
                  </a:lnTo>
                  <a:lnTo>
                    <a:pt x="3704844" y="1231392"/>
                  </a:lnTo>
                  <a:close/>
                </a:path>
                <a:path w="3784600" h="2786379">
                  <a:moveTo>
                    <a:pt x="3712464" y="28956"/>
                  </a:moveTo>
                  <a:lnTo>
                    <a:pt x="3698748" y="0"/>
                  </a:lnTo>
                  <a:lnTo>
                    <a:pt x="2995422" y="325437"/>
                  </a:lnTo>
                  <a:lnTo>
                    <a:pt x="2993136" y="313944"/>
                  </a:lnTo>
                  <a:lnTo>
                    <a:pt x="1821510" y="533450"/>
                  </a:lnTo>
                  <a:lnTo>
                    <a:pt x="1798053" y="553504"/>
                  </a:lnTo>
                  <a:lnTo>
                    <a:pt x="1809076" y="544068"/>
                  </a:lnTo>
                  <a:lnTo>
                    <a:pt x="1821510" y="533450"/>
                  </a:lnTo>
                  <a:lnTo>
                    <a:pt x="1860804" y="499872"/>
                  </a:lnTo>
                  <a:lnTo>
                    <a:pt x="1866900" y="493776"/>
                  </a:lnTo>
                  <a:lnTo>
                    <a:pt x="1866900" y="484632"/>
                  </a:lnTo>
                  <a:lnTo>
                    <a:pt x="1862328" y="477012"/>
                  </a:lnTo>
                  <a:lnTo>
                    <a:pt x="1856232" y="470916"/>
                  </a:lnTo>
                  <a:lnTo>
                    <a:pt x="1845564" y="470916"/>
                  </a:lnTo>
                  <a:lnTo>
                    <a:pt x="1839468" y="475488"/>
                  </a:lnTo>
                  <a:lnTo>
                    <a:pt x="1735836" y="565404"/>
                  </a:lnTo>
                  <a:lnTo>
                    <a:pt x="1865376" y="611124"/>
                  </a:lnTo>
                  <a:lnTo>
                    <a:pt x="1872996" y="614172"/>
                  </a:lnTo>
                  <a:lnTo>
                    <a:pt x="1882140" y="609600"/>
                  </a:lnTo>
                  <a:lnTo>
                    <a:pt x="1885188" y="601980"/>
                  </a:lnTo>
                  <a:lnTo>
                    <a:pt x="1888236" y="592836"/>
                  </a:lnTo>
                  <a:lnTo>
                    <a:pt x="1883664" y="583692"/>
                  </a:lnTo>
                  <a:lnTo>
                    <a:pt x="1876044" y="582168"/>
                  </a:lnTo>
                  <a:lnTo>
                    <a:pt x="1855304" y="574548"/>
                  </a:lnTo>
                  <a:lnTo>
                    <a:pt x="1826323" y="563892"/>
                  </a:lnTo>
                  <a:lnTo>
                    <a:pt x="2923959" y="358508"/>
                  </a:lnTo>
                  <a:lnTo>
                    <a:pt x="2361476" y="618782"/>
                  </a:lnTo>
                  <a:lnTo>
                    <a:pt x="2391156" y="576072"/>
                  </a:lnTo>
                  <a:lnTo>
                    <a:pt x="2395728" y="569976"/>
                  </a:lnTo>
                  <a:lnTo>
                    <a:pt x="2394204" y="559181"/>
                  </a:lnTo>
                  <a:lnTo>
                    <a:pt x="2388108" y="554736"/>
                  </a:lnTo>
                  <a:lnTo>
                    <a:pt x="2382177" y="552450"/>
                  </a:lnTo>
                  <a:lnTo>
                    <a:pt x="2376106" y="552437"/>
                  </a:lnTo>
                  <a:lnTo>
                    <a:pt x="2370315" y="554685"/>
                  </a:lnTo>
                  <a:lnTo>
                    <a:pt x="2365248" y="559181"/>
                  </a:lnTo>
                  <a:lnTo>
                    <a:pt x="2287524" y="670560"/>
                  </a:lnTo>
                  <a:lnTo>
                    <a:pt x="2423160" y="684276"/>
                  </a:lnTo>
                  <a:lnTo>
                    <a:pt x="2432304" y="684276"/>
                  </a:lnTo>
                  <a:lnTo>
                    <a:pt x="2439924" y="678180"/>
                  </a:lnTo>
                  <a:lnTo>
                    <a:pt x="2439924" y="672084"/>
                  </a:lnTo>
                  <a:lnTo>
                    <a:pt x="2439924" y="669036"/>
                  </a:lnTo>
                  <a:lnTo>
                    <a:pt x="2441448" y="661416"/>
                  </a:lnTo>
                  <a:lnTo>
                    <a:pt x="2435352" y="652272"/>
                  </a:lnTo>
                  <a:lnTo>
                    <a:pt x="2426208" y="652272"/>
                  </a:lnTo>
                  <a:lnTo>
                    <a:pt x="2376068" y="647331"/>
                  </a:lnTo>
                  <a:lnTo>
                    <a:pt x="3712464" y="28956"/>
                  </a:lnTo>
                  <a:close/>
                </a:path>
                <a:path w="3784600" h="2786379">
                  <a:moveTo>
                    <a:pt x="3784092" y="2324112"/>
                  </a:moveTo>
                  <a:lnTo>
                    <a:pt x="3689604" y="2225040"/>
                  </a:lnTo>
                  <a:lnTo>
                    <a:pt x="3683508" y="2218944"/>
                  </a:lnTo>
                  <a:lnTo>
                    <a:pt x="3674364" y="2218944"/>
                  </a:lnTo>
                  <a:lnTo>
                    <a:pt x="3662172" y="2231136"/>
                  </a:lnTo>
                  <a:lnTo>
                    <a:pt x="3660648" y="2240280"/>
                  </a:lnTo>
                  <a:lnTo>
                    <a:pt x="3666744" y="2246376"/>
                  </a:lnTo>
                  <a:lnTo>
                    <a:pt x="3703231" y="2285073"/>
                  </a:lnTo>
                  <a:lnTo>
                    <a:pt x="3157728" y="2124456"/>
                  </a:lnTo>
                  <a:lnTo>
                    <a:pt x="3150108" y="2154936"/>
                  </a:lnTo>
                  <a:lnTo>
                    <a:pt x="3694303" y="2314181"/>
                  </a:lnTo>
                  <a:lnTo>
                    <a:pt x="3643884" y="2327148"/>
                  </a:lnTo>
                  <a:lnTo>
                    <a:pt x="3636264" y="2328672"/>
                  </a:lnTo>
                  <a:lnTo>
                    <a:pt x="3630168" y="2337816"/>
                  </a:lnTo>
                  <a:lnTo>
                    <a:pt x="3633216" y="2345436"/>
                  </a:lnTo>
                  <a:lnTo>
                    <a:pt x="3634740" y="2354580"/>
                  </a:lnTo>
                  <a:lnTo>
                    <a:pt x="3643884" y="2359152"/>
                  </a:lnTo>
                  <a:lnTo>
                    <a:pt x="3651504" y="2357628"/>
                  </a:lnTo>
                  <a:lnTo>
                    <a:pt x="3759974" y="2330196"/>
                  </a:lnTo>
                  <a:lnTo>
                    <a:pt x="3784092" y="232411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18883" y="1728342"/>
              <a:ext cx="1191895" cy="586740"/>
            </a:xfrm>
            <a:custGeom>
              <a:avLst/>
              <a:gdLst/>
              <a:ahLst/>
              <a:cxnLst/>
              <a:rect l="l" t="t" r="r" b="b"/>
              <a:pathLst>
                <a:path w="1191895" h="586739">
                  <a:moveTo>
                    <a:pt x="1188720" y="0"/>
                  </a:moveTo>
                  <a:lnTo>
                    <a:pt x="1524" y="0"/>
                  </a:lnTo>
                  <a:lnTo>
                    <a:pt x="0" y="1524"/>
                  </a:lnTo>
                  <a:lnTo>
                    <a:pt x="0" y="585216"/>
                  </a:lnTo>
                  <a:lnTo>
                    <a:pt x="1524" y="586740"/>
                  </a:lnTo>
                  <a:lnTo>
                    <a:pt x="1188720" y="586740"/>
                  </a:lnTo>
                  <a:lnTo>
                    <a:pt x="1191768" y="585216"/>
                  </a:lnTo>
                  <a:lnTo>
                    <a:pt x="1191768" y="582168"/>
                  </a:lnTo>
                  <a:lnTo>
                    <a:pt x="10668" y="582168"/>
                  </a:lnTo>
                  <a:lnTo>
                    <a:pt x="4572" y="576072"/>
                  </a:lnTo>
                  <a:lnTo>
                    <a:pt x="10668" y="576072"/>
                  </a:lnTo>
                  <a:lnTo>
                    <a:pt x="10668" y="10668"/>
                  </a:lnTo>
                  <a:lnTo>
                    <a:pt x="4572" y="10668"/>
                  </a:lnTo>
                  <a:lnTo>
                    <a:pt x="10668" y="4572"/>
                  </a:lnTo>
                  <a:lnTo>
                    <a:pt x="1191768" y="4572"/>
                  </a:lnTo>
                  <a:lnTo>
                    <a:pt x="1191768" y="1524"/>
                  </a:lnTo>
                  <a:lnTo>
                    <a:pt x="1188720" y="0"/>
                  </a:lnTo>
                  <a:close/>
                </a:path>
                <a:path w="1191895" h="586739">
                  <a:moveTo>
                    <a:pt x="10668" y="576072"/>
                  </a:moveTo>
                  <a:lnTo>
                    <a:pt x="4572" y="576072"/>
                  </a:lnTo>
                  <a:lnTo>
                    <a:pt x="10668" y="582168"/>
                  </a:lnTo>
                  <a:lnTo>
                    <a:pt x="10668" y="576072"/>
                  </a:lnTo>
                  <a:close/>
                </a:path>
                <a:path w="1191895" h="586739">
                  <a:moveTo>
                    <a:pt x="1181100" y="576072"/>
                  </a:moveTo>
                  <a:lnTo>
                    <a:pt x="10668" y="576072"/>
                  </a:lnTo>
                  <a:lnTo>
                    <a:pt x="10668" y="582168"/>
                  </a:lnTo>
                  <a:lnTo>
                    <a:pt x="1181100" y="582168"/>
                  </a:lnTo>
                  <a:lnTo>
                    <a:pt x="1181100" y="576072"/>
                  </a:lnTo>
                  <a:close/>
                </a:path>
                <a:path w="1191895" h="586739">
                  <a:moveTo>
                    <a:pt x="1181100" y="4572"/>
                  </a:moveTo>
                  <a:lnTo>
                    <a:pt x="1181100" y="582168"/>
                  </a:lnTo>
                  <a:lnTo>
                    <a:pt x="1185672" y="576072"/>
                  </a:lnTo>
                  <a:lnTo>
                    <a:pt x="1191768" y="576072"/>
                  </a:lnTo>
                  <a:lnTo>
                    <a:pt x="1191768" y="10668"/>
                  </a:lnTo>
                  <a:lnTo>
                    <a:pt x="1185672" y="10668"/>
                  </a:lnTo>
                  <a:lnTo>
                    <a:pt x="1181100" y="4572"/>
                  </a:lnTo>
                  <a:close/>
                </a:path>
                <a:path w="1191895" h="586739">
                  <a:moveTo>
                    <a:pt x="1191768" y="576072"/>
                  </a:moveTo>
                  <a:lnTo>
                    <a:pt x="1185672" y="576072"/>
                  </a:lnTo>
                  <a:lnTo>
                    <a:pt x="1181100" y="582168"/>
                  </a:lnTo>
                  <a:lnTo>
                    <a:pt x="1191768" y="582168"/>
                  </a:lnTo>
                  <a:lnTo>
                    <a:pt x="1191768" y="576072"/>
                  </a:lnTo>
                  <a:close/>
                </a:path>
                <a:path w="1191895" h="586739">
                  <a:moveTo>
                    <a:pt x="10668" y="4572"/>
                  </a:moveTo>
                  <a:lnTo>
                    <a:pt x="4572" y="10668"/>
                  </a:lnTo>
                  <a:lnTo>
                    <a:pt x="10668" y="10668"/>
                  </a:lnTo>
                  <a:lnTo>
                    <a:pt x="10668" y="4572"/>
                  </a:lnTo>
                  <a:close/>
                </a:path>
                <a:path w="1191895" h="586739">
                  <a:moveTo>
                    <a:pt x="1181100" y="4572"/>
                  </a:moveTo>
                  <a:lnTo>
                    <a:pt x="10668" y="4572"/>
                  </a:lnTo>
                  <a:lnTo>
                    <a:pt x="10668" y="10668"/>
                  </a:lnTo>
                  <a:lnTo>
                    <a:pt x="1181100" y="10668"/>
                  </a:lnTo>
                  <a:lnTo>
                    <a:pt x="1181100" y="4572"/>
                  </a:lnTo>
                  <a:close/>
                </a:path>
                <a:path w="1191895" h="586739">
                  <a:moveTo>
                    <a:pt x="1191768" y="4572"/>
                  </a:moveTo>
                  <a:lnTo>
                    <a:pt x="1181100" y="4572"/>
                  </a:lnTo>
                  <a:lnTo>
                    <a:pt x="1185672" y="10668"/>
                  </a:lnTo>
                  <a:lnTo>
                    <a:pt x="1191768" y="10668"/>
                  </a:lnTo>
                  <a:lnTo>
                    <a:pt x="1191768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756399" y="1753109"/>
            <a:ext cx="1612902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0"/>
              </a:spcBef>
            </a:pPr>
            <a:r>
              <a:rPr lang="ar-DZ" sz="1550" smtClean="0">
                <a:latin typeface="Georgia"/>
                <a:cs typeface="Georgia"/>
              </a:rPr>
              <a:t>الشرايينىالفقرية </a:t>
            </a:r>
            <a:endParaRPr sz="155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5016" y="2130440"/>
            <a:ext cx="3269731" cy="4884637"/>
            <a:chOff x="834668" y="2048255"/>
            <a:chExt cx="3432810" cy="51282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668" y="6826738"/>
              <a:ext cx="855681" cy="3494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307" y="4471416"/>
              <a:ext cx="3096767" cy="23301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1934" y="2048255"/>
              <a:ext cx="3023616" cy="242316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4450" y="465126"/>
            <a:ext cx="6741450" cy="1302055"/>
          </a:xfrm>
          <a:prstGeom prst="rect">
            <a:avLst/>
          </a:prstGeom>
        </p:spPr>
        <p:txBody>
          <a:bodyPr vert="horz" wrap="square" lIns="0" tIns="12097" rIns="0" bIns="0" rtlCol="0">
            <a:spAutoFit/>
          </a:bodyPr>
          <a:lstStyle/>
          <a:p>
            <a:pPr marL="12097">
              <a:spcBef>
                <a:spcPts val="95"/>
              </a:spcBef>
            </a:pPr>
            <a:r>
              <a:rPr sz="4191" spc="-5"/>
              <a:t>Artères</a:t>
            </a:r>
            <a:r>
              <a:rPr sz="4191" spc="-67"/>
              <a:t> </a:t>
            </a:r>
            <a:r>
              <a:rPr sz="4191" smtClean="0"/>
              <a:t>cérébrales</a:t>
            </a:r>
            <a:r>
              <a:rPr lang="ar-DZ" sz="4191" smtClean="0"/>
              <a:t> </a:t>
            </a:r>
            <a:r>
              <a:rPr lang="fr-FR" sz="4191" smtClean="0"/>
              <a:t> III</a:t>
            </a:r>
            <a:r>
              <a:rPr lang="ar-DZ" sz="4191" smtClean="0"/>
              <a:t/>
            </a:r>
            <a:br>
              <a:rPr lang="ar-DZ" sz="4191" smtClean="0"/>
            </a:br>
            <a:r>
              <a:rPr lang="ar-DZ" sz="4191" smtClean="0"/>
              <a:t>الشرايين الدماغية</a:t>
            </a:r>
            <a:endParaRPr sz="4191" dirty="0"/>
          </a:p>
        </p:txBody>
      </p:sp>
      <p:grpSp>
        <p:nvGrpSpPr>
          <p:cNvPr id="7" name="object 7"/>
          <p:cNvGrpSpPr/>
          <p:nvPr/>
        </p:nvGrpSpPr>
        <p:grpSpPr>
          <a:xfrm>
            <a:off x="4559362" y="4865257"/>
            <a:ext cx="2044338" cy="1852606"/>
            <a:chOff x="4786762" y="4919471"/>
            <a:chExt cx="2146300" cy="194500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6762" y="4919471"/>
              <a:ext cx="2084832" cy="17495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46170" y="6662927"/>
              <a:ext cx="542544" cy="243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74186" y="6681215"/>
              <a:ext cx="371856" cy="121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658234" y="668426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48634" y="6669023"/>
              <a:ext cx="463296" cy="365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274186" y="6690359"/>
              <a:ext cx="396240" cy="6350"/>
            </a:xfrm>
            <a:custGeom>
              <a:avLst/>
              <a:gdLst/>
              <a:ahLst/>
              <a:cxnLst/>
              <a:rect l="l" t="t" r="r" b="b"/>
              <a:pathLst>
                <a:path w="396240" h="6350">
                  <a:moveTo>
                    <a:pt x="384047" y="0"/>
                  </a:moveTo>
                  <a:lnTo>
                    <a:pt x="396239" y="0"/>
                  </a:lnTo>
                </a:path>
                <a:path w="396240" h="6350">
                  <a:moveTo>
                    <a:pt x="0" y="6096"/>
                  </a:moveTo>
                  <a:lnTo>
                    <a:pt x="12191" y="6096"/>
                  </a:lnTo>
                </a:path>
                <a:path w="396240" h="6350">
                  <a:moveTo>
                    <a:pt x="24384" y="6096"/>
                  </a:moveTo>
                  <a:lnTo>
                    <a:pt x="36575" y="6096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14" name="object 14"/>
            <p:cNvSpPr/>
            <p:nvPr/>
          </p:nvSpPr>
          <p:spPr>
            <a:xfrm>
              <a:off x="6481450" y="669645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15" name="object 15"/>
            <p:cNvSpPr/>
            <p:nvPr/>
          </p:nvSpPr>
          <p:spPr>
            <a:xfrm>
              <a:off x="6658234" y="669645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16" name="object 16"/>
            <p:cNvSpPr/>
            <p:nvPr/>
          </p:nvSpPr>
          <p:spPr>
            <a:xfrm>
              <a:off x="6371722" y="670255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797979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17" name="object 17"/>
            <p:cNvSpPr/>
            <p:nvPr/>
          </p:nvSpPr>
          <p:spPr>
            <a:xfrm>
              <a:off x="6658234" y="670255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48634" y="6705599"/>
              <a:ext cx="18288" cy="609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31514" y="6687311"/>
              <a:ext cx="445008" cy="9143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658234" y="670864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21" name="object 21"/>
            <p:cNvSpPr/>
            <p:nvPr/>
          </p:nvSpPr>
          <p:spPr>
            <a:xfrm>
              <a:off x="6646042" y="6769607"/>
              <a:ext cx="48895" cy="6350"/>
            </a:xfrm>
            <a:custGeom>
              <a:avLst/>
              <a:gdLst/>
              <a:ahLst/>
              <a:cxnLst/>
              <a:rect l="l" t="t" r="r" b="b"/>
              <a:pathLst>
                <a:path w="48895" h="6350">
                  <a:moveTo>
                    <a:pt x="36575" y="0"/>
                  </a:moveTo>
                  <a:lnTo>
                    <a:pt x="48767" y="0"/>
                  </a:lnTo>
                </a:path>
                <a:path w="48895" h="6350">
                  <a:moveTo>
                    <a:pt x="0" y="6096"/>
                  </a:moveTo>
                  <a:lnTo>
                    <a:pt x="12191" y="6096"/>
                  </a:lnTo>
                </a:path>
                <a:path w="48895" h="6350">
                  <a:moveTo>
                    <a:pt x="36575" y="6096"/>
                  </a:moveTo>
                  <a:lnTo>
                    <a:pt x="48767" y="6096"/>
                  </a:lnTo>
                </a:path>
              </a:pathLst>
            </a:custGeom>
            <a:ln w="6095">
              <a:solidFill>
                <a:srgbClr val="131313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22" name="object 22"/>
            <p:cNvSpPr/>
            <p:nvPr/>
          </p:nvSpPr>
          <p:spPr>
            <a:xfrm>
              <a:off x="6274186" y="6787895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480" y="0"/>
                  </a:lnTo>
                </a:path>
              </a:pathLst>
            </a:custGeom>
            <a:ln w="6095">
              <a:solidFill>
                <a:srgbClr val="090909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48634" y="6778751"/>
              <a:ext cx="780288" cy="3047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274186" y="6806183"/>
              <a:ext cx="207645" cy="12700"/>
            </a:xfrm>
            <a:custGeom>
              <a:avLst/>
              <a:gdLst/>
              <a:ahLst/>
              <a:cxnLst/>
              <a:rect l="l" t="t" r="r" b="b"/>
              <a:pathLst>
                <a:path w="207645" h="12700">
                  <a:moveTo>
                    <a:pt x="0" y="0"/>
                  </a:moveTo>
                  <a:lnTo>
                    <a:pt x="12191" y="0"/>
                  </a:lnTo>
                </a:path>
                <a:path w="207645" h="12700">
                  <a:moveTo>
                    <a:pt x="195072" y="0"/>
                  </a:moveTo>
                  <a:lnTo>
                    <a:pt x="207263" y="0"/>
                  </a:lnTo>
                </a:path>
                <a:path w="207645" h="12700">
                  <a:moveTo>
                    <a:pt x="0" y="6096"/>
                  </a:moveTo>
                  <a:lnTo>
                    <a:pt x="12191" y="6096"/>
                  </a:lnTo>
                </a:path>
                <a:path w="207645" h="12700">
                  <a:moveTo>
                    <a:pt x="195072" y="6096"/>
                  </a:moveTo>
                  <a:lnTo>
                    <a:pt x="207263" y="6096"/>
                  </a:lnTo>
                </a:path>
                <a:path w="207645" h="12700">
                  <a:moveTo>
                    <a:pt x="0" y="12192"/>
                  </a:moveTo>
                  <a:lnTo>
                    <a:pt x="12191" y="12192"/>
                  </a:lnTo>
                </a:path>
                <a:path w="207645" h="12700">
                  <a:moveTo>
                    <a:pt x="195072" y="12192"/>
                  </a:moveTo>
                  <a:lnTo>
                    <a:pt x="207263" y="12192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48634" y="6766559"/>
              <a:ext cx="883920" cy="792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274186" y="6824471"/>
              <a:ext cx="207645" cy="6350"/>
            </a:xfrm>
            <a:custGeom>
              <a:avLst/>
              <a:gdLst/>
              <a:ahLst/>
              <a:cxnLst/>
              <a:rect l="l" t="t" r="r" b="b"/>
              <a:pathLst>
                <a:path w="207645" h="6350">
                  <a:moveTo>
                    <a:pt x="0" y="0"/>
                  </a:moveTo>
                  <a:lnTo>
                    <a:pt x="12191" y="0"/>
                  </a:lnTo>
                </a:path>
                <a:path w="207645" h="6350">
                  <a:moveTo>
                    <a:pt x="195072" y="0"/>
                  </a:moveTo>
                  <a:lnTo>
                    <a:pt x="207263" y="0"/>
                  </a:lnTo>
                </a:path>
                <a:path w="207645" h="6350">
                  <a:moveTo>
                    <a:pt x="0" y="6095"/>
                  </a:moveTo>
                  <a:lnTo>
                    <a:pt x="12191" y="6095"/>
                  </a:lnTo>
                </a:path>
                <a:path w="207645" h="6350">
                  <a:moveTo>
                    <a:pt x="195072" y="6095"/>
                  </a:moveTo>
                  <a:lnTo>
                    <a:pt x="207263" y="6095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27" name="object 27"/>
            <p:cNvSpPr/>
            <p:nvPr/>
          </p:nvSpPr>
          <p:spPr>
            <a:xfrm>
              <a:off x="6237610" y="6842759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2191" y="0"/>
                  </a:lnTo>
                </a:path>
                <a:path w="109854">
                  <a:moveTo>
                    <a:pt x="36575" y="0"/>
                  </a:moveTo>
                  <a:lnTo>
                    <a:pt x="48767" y="0"/>
                  </a:lnTo>
                </a:path>
                <a:path w="109854">
                  <a:moveTo>
                    <a:pt x="67055" y="0"/>
                  </a:moveTo>
                  <a:lnTo>
                    <a:pt x="79247" y="0"/>
                  </a:lnTo>
                </a:path>
                <a:path w="109854">
                  <a:moveTo>
                    <a:pt x="97536" y="0"/>
                  </a:moveTo>
                  <a:lnTo>
                    <a:pt x="109727" y="0"/>
                  </a:lnTo>
                </a:path>
              </a:pathLst>
            </a:custGeom>
            <a:ln w="609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77818" y="6839711"/>
              <a:ext cx="36576" cy="609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432682" y="6842759"/>
              <a:ext cx="79375" cy="0"/>
            </a:xfrm>
            <a:custGeom>
              <a:avLst/>
              <a:gdLst/>
              <a:ahLst/>
              <a:cxnLst/>
              <a:rect l="l" t="t" r="r" b="b"/>
              <a:pathLst>
                <a:path w="79375">
                  <a:moveTo>
                    <a:pt x="0" y="0"/>
                  </a:moveTo>
                  <a:lnTo>
                    <a:pt x="12191" y="0"/>
                  </a:lnTo>
                </a:path>
                <a:path w="79375">
                  <a:moveTo>
                    <a:pt x="36575" y="0"/>
                  </a:moveTo>
                  <a:lnTo>
                    <a:pt x="48767" y="0"/>
                  </a:lnTo>
                </a:path>
                <a:path w="79375">
                  <a:moveTo>
                    <a:pt x="67055" y="0"/>
                  </a:moveTo>
                  <a:lnTo>
                    <a:pt x="79247" y="0"/>
                  </a:lnTo>
                </a:path>
              </a:pathLst>
            </a:custGeom>
            <a:ln w="609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42410" y="6839711"/>
              <a:ext cx="67055" cy="609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621658" y="6842759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40">
                  <a:moveTo>
                    <a:pt x="0" y="0"/>
                  </a:moveTo>
                  <a:lnTo>
                    <a:pt x="12191" y="0"/>
                  </a:lnTo>
                </a:path>
                <a:path w="256540">
                  <a:moveTo>
                    <a:pt x="30479" y="0"/>
                  </a:moveTo>
                  <a:lnTo>
                    <a:pt x="42671" y="0"/>
                  </a:lnTo>
                </a:path>
                <a:path w="256540">
                  <a:moveTo>
                    <a:pt x="60959" y="0"/>
                  </a:moveTo>
                  <a:lnTo>
                    <a:pt x="73151" y="0"/>
                  </a:lnTo>
                </a:path>
                <a:path w="256540">
                  <a:moveTo>
                    <a:pt x="91440" y="0"/>
                  </a:moveTo>
                  <a:lnTo>
                    <a:pt x="103631" y="0"/>
                  </a:lnTo>
                </a:path>
                <a:path w="256540">
                  <a:moveTo>
                    <a:pt x="243840" y="0"/>
                  </a:moveTo>
                  <a:lnTo>
                    <a:pt x="256031" y="0"/>
                  </a:lnTo>
                </a:path>
              </a:pathLst>
            </a:custGeom>
            <a:ln w="6095">
              <a:solidFill>
                <a:srgbClr val="707070"/>
              </a:solidFill>
            </a:ln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20362" y="6839711"/>
              <a:ext cx="12191" cy="609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49674" y="6839711"/>
              <a:ext cx="79248" cy="24383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356596" y="3982683"/>
            <a:ext cx="1753534" cy="212804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286920" y="1652863"/>
            <a:ext cx="1773855" cy="226304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547899" y="1995441"/>
            <a:ext cx="1863705" cy="2813202"/>
          </a:xfrm>
          <a:prstGeom prst="rect">
            <a:avLst/>
          </a:prstGeom>
        </p:spPr>
      </p:pic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xfrm>
            <a:off x="3298521" y="6873184"/>
            <a:ext cx="310449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97">
              <a:lnSpc>
                <a:spcPts val="1357"/>
              </a:lnSpc>
            </a:pPr>
            <a:r>
              <a:rPr spc="-5" dirty="0"/>
              <a:t>D.</a:t>
            </a:r>
            <a:r>
              <a:rPr spc="-33" dirty="0"/>
              <a:t> </a:t>
            </a:r>
            <a:r>
              <a:rPr spc="-5" dirty="0"/>
              <a:t>Hasboun</a:t>
            </a:r>
            <a:r>
              <a:rPr spc="-33" dirty="0"/>
              <a:t> </a:t>
            </a:r>
            <a:r>
              <a:rPr spc="-5" dirty="0"/>
              <a:t>2007-2008</a:t>
            </a:r>
          </a:p>
        </p:txBody>
      </p:sp>
    </p:spTree>
    <p:extLst>
      <p:ext uri="{BB962C8B-B14F-4D97-AF65-F5344CB8AC3E}">
        <p14:creationId xmlns:p14="http://schemas.microsoft.com/office/powerpoint/2010/main" val="9977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868" y="166243"/>
            <a:ext cx="9747885" cy="7228840"/>
            <a:chOff x="213868" y="166243"/>
            <a:chExt cx="9747885" cy="7228840"/>
          </a:xfrm>
        </p:grpSpPr>
        <p:sp>
          <p:nvSpPr>
            <p:cNvPr id="3" name="object 3"/>
            <p:cNvSpPr/>
            <p:nvPr/>
          </p:nvSpPr>
          <p:spPr>
            <a:xfrm>
              <a:off x="287020" y="236347"/>
              <a:ext cx="9607550" cy="788035"/>
            </a:xfrm>
            <a:custGeom>
              <a:avLst/>
              <a:gdLst/>
              <a:ahLst/>
              <a:cxnLst/>
              <a:rect l="l" t="t" r="r" b="b"/>
              <a:pathLst>
                <a:path w="9607550" h="788035">
                  <a:moveTo>
                    <a:pt x="9607296" y="0"/>
                  </a:moveTo>
                  <a:lnTo>
                    <a:pt x="0" y="0"/>
                  </a:lnTo>
                  <a:lnTo>
                    <a:pt x="0" y="787780"/>
                  </a:lnTo>
                  <a:lnTo>
                    <a:pt x="9607296" y="787780"/>
                  </a:lnTo>
                  <a:lnTo>
                    <a:pt x="9607296" y="0"/>
                  </a:lnTo>
                  <a:close/>
                </a:path>
              </a:pathLst>
            </a:custGeom>
            <a:solidFill>
              <a:srgbClr val="D16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2448" y="231775"/>
              <a:ext cx="9618345" cy="798830"/>
            </a:xfrm>
            <a:custGeom>
              <a:avLst/>
              <a:gdLst/>
              <a:ahLst/>
              <a:cxnLst/>
              <a:rect l="l" t="t" r="r" b="b"/>
              <a:pathLst>
                <a:path w="9618345" h="798830">
                  <a:moveTo>
                    <a:pt x="9614916" y="0"/>
                  </a:moveTo>
                  <a:lnTo>
                    <a:pt x="3047" y="0"/>
                  </a:lnTo>
                  <a:lnTo>
                    <a:pt x="0" y="3048"/>
                  </a:lnTo>
                  <a:lnTo>
                    <a:pt x="0" y="795527"/>
                  </a:lnTo>
                  <a:lnTo>
                    <a:pt x="3047" y="798576"/>
                  </a:lnTo>
                  <a:lnTo>
                    <a:pt x="9614916" y="798576"/>
                  </a:lnTo>
                  <a:lnTo>
                    <a:pt x="9617964" y="795527"/>
                  </a:lnTo>
                  <a:lnTo>
                    <a:pt x="9617964" y="792479"/>
                  </a:lnTo>
                  <a:lnTo>
                    <a:pt x="10667" y="792479"/>
                  </a:lnTo>
                  <a:lnTo>
                    <a:pt x="4571" y="787907"/>
                  </a:lnTo>
                  <a:lnTo>
                    <a:pt x="10667" y="787907"/>
                  </a:lnTo>
                  <a:lnTo>
                    <a:pt x="10667" y="10668"/>
                  </a:lnTo>
                  <a:lnTo>
                    <a:pt x="4571" y="10668"/>
                  </a:lnTo>
                  <a:lnTo>
                    <a:pt x="10667" y="4572"/>
                  </a:lnTo>
                  <a:lnTo>
                    <a:pt x="9617964" y="4572"/>
                  </a:lnTo>
                  <a:lnTo>
                    <a:pt x="9617964" y="3048"/>
                  </a:lnTo>
                  <a:lnTo>
                    <a:pt x="9614916" y="0"/>
                  </a:lnTo>
                  <a:close/>
                </a:path>
                <a:path w="9618345" h="798830">
                  <a:moveTo>
                    <a:pt x="10667" y="787907"/>
                  </a:moveTo>
                  <a:lnTo>
                    <a:pt x="4571" y="787907"/>
                  </a:lnTo>
                  <a:lnTo>
                    <a:pt x="10667" y="792479"/>
                  </a:lnTo>
                  <a:lnTo>
                    <a:pt x="10667" y="787907"/>
                  </a:lnTo>
                  <a:close/>
                </a:path>
                <a:path w="9618345" h="798830">
                  <a:moveTo>
                    <a:pt x="9607296" y="787907"/>
                  </a:moveTo>
                  <a:lnTo>
                    <a:pt x="10667" y="787907"/>
                  </a:lnTo>
                  <a:lnTo>
                    <a:pt x="10667" y="792479"/>
                  </a:lnTo>
                  <a:lnTo>
                    <a:pt x="9607296" y="792479"/>
                  </a:lnTo>
                  <a:lnTo>
                    <a:pt x="9607296" y="787907"/>
                  </a:lnTo>
                  <a:close/>
                </a:path>
                <a:path w="9618345" h="798830">
                  <a:moveTo>
                    <a:pt x="9607296" y="4572"/>
                  </a:moveTo>
                  <a:lnTo>
                    <a:pt x="9607296" y="792479"/>
                  </a:lnTo>
                  <a:lnTo>
                    <a:pt x="9611868" y="787907"/>
                  </a:lnTo>
                  <a:lnTo>
                    <a:pt x="9617964" y="787907"/>
                  </a:lnTo>
                  <a:lnTo>
                    <a:pt x="9617964" y="10668"/>
                  </a:lnTo>
                  <a:lnTo>
                    <a:pt x="9611868" y="10668"/>
                  </a:lnTo>
                  <a:lnTo>
                    <a:pt x="9607296" y="4572"/>
                  </a:lnTo>
                  <a:close/>
                </a:path>
                <a:path w="9618345" h="798830">
                  <a:moveTo>
                    <a:pt x="9617964" y="787907"/>
                  </a:moveTo>
                  <a:lnTo>
                    <a:pt x="9611868" y="787907"/>
                  </a:lnTo>
                  <a:lnTo>
                    <a:pt x="9607296" y="792479"/>
                  </a:lnTo>
                  <a:lnTo>
                    <a:pt x="9617964" y="792479"/>
                  </a:lnTo>
                  <a:lnTo>
                    <a:pt x="9617964" y="787907"/>
                  </a:lnTo>
                  <a:close/>
                </a:path>
                <a:path w="9618345" h="798830">
                  <a:moveTo>
                    <a:pt x="10667" y="4572"/>
                  </a:moveTo>
                  <a:lnTo>
                    <a:pt x="4571" y="10668"/>
                  </a:lnTo>
                  <a:lnTo>
                    <a:pt x="10667" y="10668"/>
                  </a:lnTo>
                  <a:lnTo>
                    <a:pt x="10667" y="4572"/>
                  </a:lnTo>
                  <a:close/>
                </a:path>
                <a:path w="9618345" h="798830">
                  <a:moveTo>
                    <a:pt x="9607296" y="4572"/>
                  </a:moveTo>
                  <a:lnTo>
                    <a:pt x="10667" y="4572"/>
                  </a:lnTo>
                  <a:lnTo>
                    <a:pt x="10667" y="10668"/>
                  </a:lnTo>
                  <a:lnTo>
                    <a:pt x="9607296" y="10668"/>
                  </a:lnTo>
                  <a:lnTo>
                    <a:pt x="9607296" y="4572"/>
                  </a:lnTo>
                  <a:close/>
                </a:path>
                <a:path w="9618345" h="798830">
                  <a:moveTo>
                    <a:pt x="9617964" y="4572"/>
                  </a:moveTo>
                  <a:lnTo>
                    <a:pt x="9607296" y="4572"/>
                  </a:lnTo>
                  <a:lnTo>
                    <a:pt x="9611868" y="10668"/>
                  </a:lnTo>
                  <a:lnTo>
                    <a:pt x="9617964" y="10668"/>
                  </a:lnTo>
                  <a:lnTo>
                    <a:pt x="9617964" y="457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9327" y="479678"/>
            <a:ext cx="8735695" cy="495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FR" sz="3050" spc="10">
                <a:solidFill>
                  <a:srgbClr val="FF0000"/>
                </a:solidFill>
              </a:rPr>
              <a:t>1</a:t>
            </a:r>
            <a:r>
              <a:rPr sz="3050" spc="10" smtClean="0">
                <a:solidFill>
                  <a:srgbClr val="FF0000"/>
                </a:solidFill>
              </a:rPr>
              <a:t>-</a:t>
            </a:r>
            <a:r>
              <a:rPr sz="3050" spc="-10" smtClean="0">
                <a:solidFill>
                  <a:srgbClr val="FF0000"/>
                </a:solidFill>
              </a:rPr>
              <a:t> </a:t>
            </a:r>
            <a:r>
              <a:rPr sz="3050" spc="15" dirty="0">
                <a:solidFill>
                  <a:srgbClr val="FF0000"/>
                </a:solidFill>
              </a:rPr>
              <a:t>Le</a:t>
            </a:r>
            <a:r>
              <a:rPr sz="3050" spc="5" dirty="0">
                <a:solidFill>
                  <a:srgbClr val="FF0000"/>
                </a:solidFill>
              </a:rPr>
              <a:t> </a:t>
            </a:r>
            <a:r>
              <a:rPr sz="3050" spc="15">
                <a:solidFill>
                  <a:srgbClr val="FF0000"/>
                </a:solidFill>
              </a:rPr>
              <a:t>système</a:t>
            </a:r>
            <a:r>
              <a:rPr sz="3050" spc="25">
                <a:solidFill>
                  <a:srgbClr val="FF0000"/>
                </a:solidFill>
              </a:rPr>
              <a:t> </a:t>
            </a:r>
            <a:r>
              <a:rPr sz="3050" spc="15" smtClean="0">
                <a:solidFill>
                  <a:srgbClr val="FF0000"/>
                </a:solidFill>
              </a:rPr>
              <a:t>antérieur</a:t>
            </a:r>
            <a:r>
              <a:rPr lang="fr-FR" sz="3050" spc="15" smtClean="0">
                <a:solidFill>
                  <a:srgbClr val="FF0000"/>
                </a:solidFill>
              </a:rPr>
              <a:t> </a:t>
            </a:r>
            <a:endParaRPr sz="3050"/>
          </a:p>
        </p:txBody>
      </p:sp>
      <p:sp>
        <p:nvSpPr>
          <p:cNvPr id="6" name="object 6"/>
          <p:cNvSpPr/>
          <p:nvPr/>
        </p:nvSpPr>
        <p:spPr>
          <a:xfrm>
            <a:off x="834136" y="1333500"/>
            <a:ext cx="8830310" cy="927100"/>
          </a:xfrm>
          <a:custGeom>
            <a:avLst/>
            <a:gdLst/>
            <a:ahLst/>
            <a:cxnLst/>
            <a:rect l="l" t="t" r="r" b="b"/>
            <a:pathLst>
              <a:path w="8830310" h="927100">
                <a:moveTo>
                  <a:pt x="8827008" y="0"/>
                </a:moveTo>
                <a:lnTo>
                  <a:pt x="1523" y="0"/>
                </a:lnTo>
                <a:lnTo>
                  <a:pt x="0" y="3175"/>
                </a:lnTo>
                <a:lnTo>
                  <a:pt x="0" y="925195"/>
                </a:lnTo>
                <a:lnTo>
                  <a:pt x="1523" y="926719"/>
                </a:lnTo>
                <a:lnTo>
                  <a:pt x="8827008" y="926719"/>
                </a:lnTo>
                <a:lnTo>
                  <a:pt x="8830056" y="925195"/>
                </a:lnTo>
                <a:lnTo>
                  <a:pt x="8830056" y="922147"/>
                </a:lnTo>
                <a:lnTo>
                  <a:pt x="10667" y="922147"/>
                </a:lnTo>
                <a:lnTo>
                  <a:pt x="4571" y="916051"/>
                </a:lnTo>
                <a:lnTo>
                  <a:pt x="10667" y="916051"/>
                </a:lnTo>
                <a:lnTo>
                  <a:pt x="10667" y="10795"/>
                </a:lnTo>
                <a:lnTo>
                  <a:pt x="4571" y="10795"/>
                </a:lnTo>
                <a:lnTo>
                  <a:pt x="10667" y="6223"/>
                </a:lnTo>
                <a:lnTo>
                  <a:pt x="8830056" y="6223"/>
                </a:lnTo>
                <a:lnTo>
                  <a:pt x="8830056" y="3175"/>
                </a:lnTo>
                <a:lnTo>
                  <a:pt x="8827008" y="0"/>
                </a:lnTo>
                <a:close/>
              </a:path>
              <a:path w="8830310" h="927100">
                <a:moveTo>
                  <a:pt x="10667" y="916051"/>
                </a:moveTo>
                <a:lnTo>
                  <a:pt x="4571" y="916051"/>
                </a:lnTo>
                <a:lnTo>
                  <a:pt x="10667" y="922147"/>
                </a:lnTo>
                <a:lnTo>
                  <a:pt x="10667" y="916051"/>
                </a:lnTo>
                <a:close/>
              </a:path>
              <a:path w="8830310" h="927100">
                <a:moveTo>
                  <a:pt x="8819388" y="916051"/>
                </a:moveTo>
                <a:lnTo>
                  <a:pt x="10667" y="916051"/>
                </a:lnTo>
                <a:lnTo>
                  <a:pt x="10667" y="922147"/>
                </a:lnTo>
                <a:lnTo>
                  <a:pt x="8819388" y="922147"/>
                </a:lnTo>
                <a:lnTo>
                  <a:pt x="8819388" y="916051"/>
                </a:lnTo>
                <a:close/>
              </a:path>
              <a:path w="8830310" h="927100">
                <a:moveTo>
                  <a:pt x="8819388" y="6223"/>
                </a:moveTo>
                <a:lnTo>
                  <a:pt x="8819388" y="922147"/>
                </a:lnTo>
                <a:lnTo>
                  <a:pt x="8823960" y="916051"/>
                </a:lnTo>
                <a:lnTo>
                  <a:pt x="8830056" y="916051"/>
                </a:lnTo>
                <a:lnTo>
                  <a:pt x="8830056" y="10795"/>
                </a:lnTo>
                <a:lnTo>
                  <a:pt x="8823960" y="10795"/>
                </a:lnTo>
                <a:lnTo>
                  <a:pt x="8819388" y="6223"/>
                </a:lnTo>
                <a:close/>
              </a:path>
              <a:path w="8830310" h="927100">
                <a:moveTo>
                  <a:pt x="8830056" y="916051"/>
                </a:moveTo>
                <a:lnTo>
                  <a:pt x="8823960" y="916051"/>
                </a:lnTo>
                <a:lnTo>
                  <a:pt x="8819388" y="922147"/>
                </a:lnTo>
                <a:lnTo>
                  <a:pt x="8830056" y="922147"/>
                </a:lnTo>
                <a:lnTo>
                  <a:pt x="8830056" y="916051"/>
                </a:lnTo>
                <a:close/>
              </a:path>
              <a:path w="8830310" h="927100">
                <a:moveTo>
                  <a:pt x="10667" y="6223"/>
                </a:moveTo>
                <a:lnTo>
                  <a:pt x="4571" y="10795"/>
                </a:lnTo>
                <a:lnTo>
                  <a:pt x="10667" y="10795"/>
                </a:lnTo>
                <a:lnTo>
                  <a:pt x="10667" y="6223"/>
                </a:lnTo>
                <a:close/>
              </a:path>
              <a:path w="8830310" h="927100">
                <a:moveTo>
                  <a:pt x="8819388" y="6223"/>
                </a:moveTo>
                <a:lnTo>
                  <a:pt x="10667" y="6223"/>
                </a:lnTo>
                <a:lnTo>
                  <a:pt x="10667" y="10795"/>
                </a:lnTo>
                <a:lnTo>
                  <a:pt x="8819388" y="10795"/>
                </a:lnTo>
                <a:lnTo>
                  <a:pt x="8819388" y="6223"/>
                </a:lnTo>
                <a:close/>
              </a:path>
              <a:path w="8830310" h="927100">
                <a:moveTo>
                  <a:pt x="8830056" y="6223"/>
                </a:moveTo>
                <a:lnTo>
                  <a:pt x="8819388" y="6223"/>
                </a:lnTo>
                <a:lnTo>
                  <a:pt x="8823960" y="10795"/>
                </a:lnTo>
                <a:lnTo>
                  <a:pt x="8830056" y="10795"/>
                </a:lnTo>
                <a:lnTo>
                  <a:pt x="8830056" y="62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2644" y="1332309"/>
            <a:ext cx="8989060" cy="40366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00100" marR="5080" indent="85090">
              <a:lnSpc>
                <a:spcPct val="101899"/>
              </a:lnSpc>
              <a:spcBef>
                <a:spcPts val="80"/>
              </a:spcBef>
              <a:tabLst>
                <a:tab pos="1651635" algn="l"/>
              </a:tabLst>
            </a:pPr>
            <a:r>
              <a:rPr sz="2600" b="1" spc="20" dirty="0">
                <a:latin typeface="Georgia"/>
                <a:cs typeface="Georgia"/>
              </a:rPr>
              <a:t>Les	branches terminales</a:t>
            </a:r>
            <a:r>
              <a:rPr sz="2600" b="1" spc="25" dirty="0">
                <a:latin typeface="Georgia"/>
                <a:cs typeface="Georgia"/>
              </a:rPr>
              <a:t> </a:t>
            </a:r>
            <a:r>
              <a:rPr sz="2600" b="1" spc="20" dirty="0">
                <a:latin typeface="Georgia"/>
                <a:cs typeface="Georgia"/>
              </a:rPr>
              <a:t>de</a:t>
            </a:r>
            <a:r>
              <a:rPr sz="2600" b="1" spc="10" dirty="0">
                <a:latin typeface="Georgia"/>
                <a:cs typeface="Georgia"/>
              </a:rPr>
              <a:t> </a:t>
            </a:r>
            <a:r>
              <a:rPr sz="2600" b="1" spc="15" dirty="0">
                <a:latin typeface="Georgia"/>
                <a:cs typeface="Georgia"/>
              </a:rPr>
              <a:t>la</a:t>
            </a:r>
            <a:r>
              <a:rPr sz="2600" b="1" spc="10" dirty="0">
                <a:latin typeface="Georgia"/>
                <a:cs typeface="Georgia"/>
              </a:rPr>
              <a:t> </a:t>
            </a:r>
            <a:r>
              <a:rPr sz="2600" b="1" spc="15" dirty="0">
                <a:latin typeface="Georgia"/>
                <a:cs typeface="Georgia"/>
              </a:rPr>
              <a:t>carotide</a:t>
            </a:r>
            <a:r>
              <a:rPr sz="2600" b="1" spc="25" dirty="0">
                <a:latin typeface="Georgia"/>
                <a:cs typeface="Georgia"/>
              </a:rPr>
              <a:t> </a:t>
            </a:r>
            <a:r>
              <a:rPr sz="2600" b="1" spc="15" dirty="0">
                <a:latin typeface="Georgia"/>
                <a:cs typeface="Georgia"/>
              </a:rPr>
              <a:t>interne </a:t>
            </a:r>
            <a:r>
              <a:rPr sz="2600" b="1" spc="-645" dirty="0">
                <a:latin typeface="Georgia"/>
                <a:cs typeface="Georgia"/>
              </a:rPr>
              <a:t> </a:t>
            </a:r>
            <a:r>
              <a:rPr sz="2600" b="1" spc="15" dirty="0">
                <a:latin typeface="Georgia"/>
                <a:cs typeface="Georgia"/>
              </a:rPr>
              <a:t>(1)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ts val="3025"/>
              </a:lnSpc>
            </a:pPr>
            <a:r>
              <a:rPr sz="2600" b="1" spc="15" dirty="0">
                <a:solidFill>
                  <a:srgbClr val="BF0000"/>
                </a:solidFill>
                <a:latin typeface="Georgia"/>
                <a:cs typeface="Georgia"/>
              </a:rPr>
              <a:t>1-l’artère</a:t>
            </a:r>
            <a:r>
              <a:rPr sz="2600" b="1" spc="25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600" b="1" spc="15" dirty="0">
                <a:solidFill>
                  <a:srgbClr val="BF0000"/>
                </a:solidFill>
                <a:latin typeface="Georgia"/>
                <a:cs typeface="Georgia"/>
              </a:rPr>
              <a:t>cérébrale</a:t>
            </a:r>
            <a:endParaRPr sz="26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60"/>
              </a:spcBef>
            </a:pPr>
            <a:r>
              <a:rPr sz="2600" b="1" spc="15" dirty="0">
                <a:solidFill>
                  <a:srgbClr val="BF0000"/>
                </a:solidFill>
                <a:latin typeface="Georgia"/>
                <a:cs typeface="Georgia"/>
              </a:rPr>
              <a:t>antérieure:</a:t>
            </a:r>
            <a:endParaRPr sz="2600">
              <a:latin typeface="Georgia"/>
              <a:cs typeface="Georgia"/>
            </a:endParaRPr>
          </a:p>
          <a:p>
            <a:pPr marL="12700" marR="4472940">
              <a:lnSpc>
                <a:spcPct val="121900"/>
              </a:lnSpc>
            </a:pPr>
            <a:r>
              <a:rPr sz="2600" spc="15" dirty="0">
                <a:latin typeface="Georgia"/>
                <a:cs typeface="Georgia"/>
              </a:rPr>
              <a:t>cheminent</a:t>
            </a:r>
            <a:r>
              <a:rPr sz="2600" dirty="0">
                <a:latin typeface="Georgia"/>
                <a:cs typeface="Georgia"/>
              </a:rPr>
              <a:t> </a:t>
            </a:r>
            <a:r>
              <a:rPr sz="2600" spc="20" dirty="0">
                <a:latin typeface="Georgia"/>
                <a:cs typeface="Georgia"/>
              </a:rPr>
              <a:t>au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spc="15" dirty="0">
                <a:latin typeface="Georgia"/>
                <a:cs typeface="Georgia"/>
              </a:rPr>
              <a:t>dessus</a:t>
            </a:r>
            <a:r>
              <a:rPr sz="2600" spc="-5" dirty="0">
                <a:latin typeface="Georgia"/>
                <a:cs typeface="Georgia"/>
              </a:rPr>
              <a:t> </a:t>
            </a:r>
            <a:r>
              <a:rPr sz="2600" spc="15" dirty="0">
                <a:latin typeface="Georgia"/>
                <a:cs typeface="Georgia"/>
              </a:rPr>
              <a:t>des</a:t>
            </a:r>
            <a:r>
              <a:rPr sz="2600" dirty="0">
                <a:latin typeface="Georgia"/>
                <a:cs typeface="Georgia"/>
              </a:rPr>
              <a:t> </a:t>
            </a:r>
            <a:r>
              <a:rPr sz="2600" spc="15" dirty="0">
                <a:latin typeface="Georgia"/>
                <a:cs typeface="Georgia"/>
              </a:rPr>
              <a:t>nerfs </a:t>
            </a:r>
            <a:r>
              <a:rPr sz="2600" spc="-610" dirty="0">
                <a:latin typeface="Georgia"/>
                <a:cs typeface="Georgia"/>
              </a:rPr>
              <a:t> </a:t>
            </a:r>
            <a:r>
              <a:rPr sz="2600" spc="15" dirty="0">
                <a:latin typeface="Georgia"/>
                <a:cs typeface="Georgia"/>
              </a:rPr>
              <a:t>optiques</a:t>
            </a:r>
            <a:r>
              <a:rPr sz="2600" dirty="0">
                <a:latin typeface="Georgia"/>
                <a:cs typeface="Georgia"/>
              </a:rPr>
              <a:t> </a:t>
            </a:r>
            <a:r>
              <a:rPr sz="2600" spc="15" dirty="0">
                <a:latin typeface="Georgia"/>
                <a:cs typeface="Georgia"/>
              </a:rPr>
              <a:t>puis</a:t>
            </a:r>
            <a:r>
              <a:rPr sz="2600" dirty="0">
                <a:latin typeface="Georgia"/>
                <a:cs typeface="Georgia"/>
              </a:rPr>
              <a:t> </a:t>
            </a:r>
            <a:r>
              <a:rPr sz="2600" spc="15" dirty="0">
                <a:latin typeface="Georgia"/>
                <a:cs typeface="Georgia"/>
              </a:rPr>
              <a:t>dans</a:t>
            </a:r>
            <a:r>
              <a:rPr sz="2600" spc="5" dirty="0">
                <a:latin typeface="Georgia"/>
                <a:cs typeface="Georgia"/>
              </a:rPr>
              <a:t> </a:t>
            </a:r>
            <a:r>
              <a:rPr sz="2600" spc="10" dirty="0">
                <a:latin typeface="Georgia"/>
                <a:cs typeface="Georgia"/>
              </a:rPr>
              <a:t>la</a:t>
            </a:r>
            <a:r>
              <a:rPr sz="2600" spc="15" dirty="0">
                <a:latin typeface="Georgia"/>
                <a:cs typeface="Georgia"/>
              </a:rPr>
              <a:t> </a:t>
            </a:r>
            <a:r>
              <a:rPr sz="2600" spc="10" dirty="0">
                <a:latin typeface="Georgia"/>
                <a:cs typeface="Georgia"/>
              </a:rPr>
              <a:t>fissure</a:t>
            </a:r>
            <a:endParaRPr sz="2600">
              <a:latin typeface="Georgia"/>
              <a:cs typeface="Georgia"/>
            </a:endParaRPr>
          </a:p>
          <a:p>
            <a:pPr marL="12700" marR="4601210">
              <a:lnSpc>
                <a:spcPct val="121900"/>
              </a:lnSpc>
              <a:spcBef>
                <a:spcPts val="10"/>
              </a:spcBef>
            </a:pPr>
            <a:r>
              <a:rPr sz="2600" spc="15" dirty="0">
                <a:latin typeface="Georgia"/>
                <a:cs typeface="Georgia"/>
              </a:rPr>
              <a:t>longitudinale du cerveau puis </a:t>
            </a:r>
            <a:r>
              <a:rPr sz="2600" spc="-620" dirty="0">
                <a:latin typeface="Georgia"/>
                <a:cs typeface="Georgia"/>
              </a:rPr>
              <a:t> </a:t>
            </a:r>
            <a:r>
              <a:rPr sz="2600" spc="15" dirty="0">
                <a:latin typeface="Georgia"/>
                <a:cs typeface="Georgia"/>
              </a:rPr>
              <a:t>parcourt </a:t>
            </a:r>
            <a:r>
              <a:rPr sz="2600" spc="10" dirty="0">
                <a:latin typeface="Georgia"/>
                <a:cs typeface="Georgia"/>
              </a:rPr>
              <a:t>la </a:t>
            </a:r>
            <a:r>
              <a:rPr sz="2600" spc="15" dirty="0">
                <a:latin typeface="Georgia"/>
                <a:cs typeface="Georgia"/>
              </a:rPr>
              <a:t>face médiale des </a:t>
            </a:r>
            <a:r>
              <a:rPr sz="2600" spc="20" dirty="0">
                <a:latin typeface="Georgia"/>
                <a:cs typeface="Georgia"/>
              </a:rPr>
              <a:t> </a:t>
            </a:r>
            <a:r>
              <a:rPr sz="2600" spc="15" dirty="0">
                <a:latin typeface="Georgia"/>
                <a:cs typeface="Georgia"/>
              </a:rPr>
              <a:t>hémisphères</a:t>
            </a:r>
            <a:endParaRPr sz="26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43136" y="2435390"/>
            <a:ext cx="7475855" cy="5108575"/>
            <a:chOff x="2643136" y="2435390"/>
            <a:chExt cx="7475855" cy="510857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63764" y="2435390"/>
              <a:ext cx="2354605" cy="40569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3136" y="5036794"/>
              <a:ext cx="4893564" cy="25070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859" y="311022"/>
            <a:ext cx="7775575" cy="573405"/>
          </a:xfrm>
          <a:custGeom>
            <a:avLst/>
            <a:gdLst/>
            <a:ahLst/>
            <a:cxnLst/>
            <a:rect l="l" t="t" r="r" b="b"/>
            <a:pathLst>
              <a:path w="7775575" h="573405">
                <a:moveTo>
                  <a:pt x="7773924" y="0"/>
                </a:moveTo>
                <a:lnTo>
                  <a:pt x="3048" y="0"/>
                </a:lnTo>
                <a:lnTo>
                  <a:pt x="0" y="1524"/>
                </a:lnTo>
                <a:lnTo>
                  <a:pt x="0" y="571500"/>
                </a:lnTo>
                <a:lnTo>
                  <a:pt x="3048" y="573024"/>
                </a:lnTo>
                <a:lnTo>
                  <a:pt x="7773924" y="573024"/>
                </a:lnTo>
                <a:lnTo>
                  <a:pt x="7775448" y="571500"/>
                </a:lnTo>
                <a:lnTo>
                  <a:pt x="7775448" y="568451"/>
                </a:lnTo>
                <a:lnTo>
                  <a:pt x="10668" y="568451"/>
                </a:lnTo>
                <a:lnTo>
                  <a:pt x="6096" y="562355"/>
                </a:lnTo>
                <a:lnTo>
                  <a:pt x="10668" y="562355"/>
                </a:lnTo>
                <a:lnTo>
                  <a:pt x="10668" y="10668"/>
                </a:lnTo>
                <a:lnTo>
                  <a:pt x="6096" y="10668"/>
                </a:lnTo>
                <a:lnTo>
                  <a:pt x="10668" y="4572"/>
                </a:lnTo>
                <a:lnTo>
                  <a:pt x="7775448" y="4572"/>
                </a:lnTo>
                <a:lnTo>
                  <a:pt x="7775448" y="1524"/>
                </a:lnTo>
                <a:lnTo>
                  <a:pt x="7773924" y="0"/>
                </a:lnTo>
                <a:close/>
              </a:path>
              <a:path w="7775575" h="573405">
                <a:moveTo>
                  <a:pt x="10668" y="562355"/>
                </a:moveTo>
                <a:lnTo>
                  <a:pt x="6096" y="562355"/>
                </a:lnTo>
                <a:lnTo>
                  <a:pt x="10668" y="568451"/>
                </a:lnTo>
                <a:lnTo>
                  <a:pt x="10668" y="562355"/>
                </a:lnTo>
                <a:close/>
              </a:path>
              <a:path w="7775575" h="573405">
                <a:moveTo>
                  <a:pt x="7764780" y="562355"/>
                </a:moveTo>
                <a:lnTo>
                  <a:pt x="10668" y="562355"/>
                </a:lnTo>
                <a:lnTo>
                  <a:pt x="10668" y="568451"/>
                </a:lnTo>
                <a:lnTo>
                  <a:pt x="7764780" y="568451"/>
                </a:lnTo>
                <a:lnTo>
                  <a:pt x="7764780" y="562355"/>
                </a:lnTo>
                <a:close/>
              </a:path>
              <a:path w="7775575" h="573405">
                <a:moveTo>
                  <a:pt x="7764780" y="4572"/>
                </a:moveTo>
                <a:lnTo>
                  <a:pt x="7764780" y="568451"/>
                </a:lnTo>
                <a:lnTo>
                  <a:pt x="7770876" y="562355"/>
                </a:lnTo>
                <a:lnTo>
                  <a:pt x="7775448" y="562355"/>
                </a:lnTo>
                <a:lnTo>
                  <a:pt x="7775448" y="10668"/>
                </a:lnTo>
                <a:lnTo>
                  <a:pt x="7770876" y="10668"/>
                </a:lnTo>
                <a:lnTo>
                  <a:pt x="7764780" y="4572"/>
                </a:lnTo>
                <a:close/>
              </a:path>
              <a:path w="7775575" h="573405">
                <a:moveTo>
                  <a:pt x="7775448" y="562355"/>
                </a:moveTo>
                <a:lnTo>
                  <a:pt x="7770876" y="562355"/>
                </a:lnTo>
                <a:lnTo>
                  <a:pt x="7764780" y="568451"/>
                </a:lnTo>
                <a:lnTo>
                  <a:pt x="7775448" y="568451"/>
                </a:lnTo>
                <a:lnTo>
                  <a:pt x="7775448" y="562355"/>
                </a:lnTo>
                <a:close/>
              </a:path>
              <a:path w="7775575" h="573405">
                <a:moveTo>
                  <a:pt x="10668" y="4572"/>
                </a:moveTo>
                <a:lnTo>
                  <a:pt x="6096" y="10668"/>
                </a:lnTo>
                <a:lnTo>
                  <a:pt x="10668" y="10668"/>
                </a:lnTo>
                <a:lnTo>
                  <a:pt x="10668" y="4572"/>
                </a:lnTo>
                <a:close/>
              </a:path>
              <a:path w="7775575" h="573405">
                <a:moveTo>
                  <a:pt x="7764780" y="4572"/>
                </a:moveTo>
                <a:lnTo>
                  <a:pt x="10668" y="4572"/>
                </a:lnTo>
                <a:lnTo>
                  <a:pt x="10668" y="10668"/>
                </a:lnTo>
                <a:lnTo>
                  <a:pt x="7764780" y="10668"/>
                </a:lnTo>
                <a:lnTo>
                  <a:pt x="7764780" y="4572"/>
                </a:lnTo>
                <a:close/>
              </a:path>
              <a:path w="7775575" h="573405">
                <a:moveTo>
                  <a:pt x="7775448" y="4572"/>
                </a:moveTo>
                <a:lnTo>
                  <a:pt x="7764780" y="4572"/>
                </a:lnTo>
                <a:lnTo>
                  <a:pt x="7770876" y="10668"/>
                </a:lnTo>
                <a:lnTo>
                  <a:pt x="7775448" y="10668"/>
                </a:lnTo>
                <a:lnTo>
                  <a:pt x="7775448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4147" y="0"/>
            <a:ext cx="7225030" cy="866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83279" marR="5080" indent="-3371215">
              <a:lnSpc>
                <a:spcPct val="100400"/>
              </a:lnSpc>
              <a:spcBef>
                <a:spcPts val="95"/>
              </a:spcBef>
              <a:tabLst>
                <a:tab pos="712470" algn="l"/>
              </a:tabLst>
            </a:pPr>
            <a:r>
              <a:rPr sz="2750" b="0" spc="5" dirty="0">
                <a:solidFill>
                  <a:srgbClr val="000000"/>
                </a:solidFill>
                <a:latin typeface="Georgia"/>
                <a:cs typeface="Georgia"/>
              </a:rPr>
              <a:t>Les	</a:t>
            </a:r>
            <a:r>
              <a:rPr sz="2750" b="0" dirty="0">
                <a:solidFill>
                  <a:srgbClr val="000000"/>
                </a:solidFill>
                <a:latin typeface="Georgia"/>
                <a:cs typeface="Georgia"/>
              </a:rPr>
              <a:t>branches</a:t>
            </a:r>
            <a:r>
              <a:rPr sz="2750" b="0" spc="-3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750" b="0" dirty="0">
                <a:solidFill>
                  <a:srgbClr val="000000"/>
                </a:solidFill>
                <a:latin typeface="Georgia"/>
                <a:cs typeface="Georgia"/>
              </a:rPr>
              <a:t>terminales</a:t>
            </a:r>
            <a:r>
              <a:rPr sz="2750" b="0" spc="-3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750" b="0" dirty="0">
                <a:solidFill>
                  <a:srgbClr val="000000"/>
                </a:solidFill>
                <a:latin typeface="Georgia"/>
                <a:cs typeface="Georgia"/>
              </a:rPr>
              <a:t>de</a:t>
            </a:r>
            <a:r>
              <a:rPr sz="2750" b="0" spc="-2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750" b="0" dirty="0">
                <a:solidFill>
                  <a:srgbClr val="000000"/>
                </a:solidFill>
                <a:latin typeface="Georgia"/>
                <a:cs typeface="Georgia"/>
              </a:rPr>
              <a:t>la</a:t>
            </a:r>
            <a:r>
              <a:rPr sz="2750" b="0" spc="-3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750" b="0" dirty="0">
                <a:solidFill>
                  <a:srgbClr val="000000"/>
                </a:solidFill>
                <a:latin typeface="Georgia"/>
                <a:cs typeface="Georgia"/>
              </a:rPr>
              <a:t>carotide</a:t>
            </a:r>
            <a:r>
              <a:rPr sz="2750" b="0" spc="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750" b="0" dirty="0">
                <a:solidFill>
                  <a:srgbClr val="000000"/>
                </a:solidFill>
                <a:latin typeface="Georgia"/>
                <a:cs typeface="Georgia"/>
              </a:rPr>
              <a:t>interne </a:t>
            </a:r>
            <a:r>
              <a:rPr sz="2750" b="0" spc="-65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750" b="0" spc="-5" dirty="0">
                <a:solidFill>
                  <a:srgbClr val="000000"/>
                </a:solidFill>
                <a:latin typeface="Georgia"/>
                <a:cs typeface="Georgia"/>
              </a:rPr>
              <a:t>(2)</a:t>
            </a:r>
            <a:endParaRPr sz="275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684" y="1304035"/>
            <a:ext cx="9548495" cy="181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15"/>
              </a:lnSpc>
              <a:spcBef>
                <a:spcPts val="100"/>
              </a:spcBef>
            </a:pPr>
            <a:r>
              <a:rPr sz="2100" b="1" dirty="0">
                <a:solidFill>
                  <a:srgbClr val="BF0000"/>
                </a:solidFill>
                <a:latin typeface="Georgia"/>
                <a:cs typeface="Georgia"/>
              </a:rPr>
              <a:t>2-</a:t>
            </a:r>
            <a:r>
              <a:rPr sz="2100" b="1" spc="-10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100" b="1" spc="-5" dirty="0">
                <a:solidFill>
                  <a:srgbClr val="BF0000"/>
                </a:solidFill>
                <a:latin typeface="Georgia"/>
                <a:cs typeface="Georgia"/>
              </a:rPr>
              <a:t>l’artère</a:t>
            </a:r>
            <a:r>
              <a:rPr sz="2100" b="1" spc="-20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100" b="1" spc="-5" dirty="0">
                <a:solidFill>
                  <a:srgbClr val="BF0000"/>
                </a:solidFill>
                <a:latin typeface="Georgia"/>
                <a:cs typeface="Georgia"/>
              </a:rPr>
              <a:t>cérébrale</a:t>
            </a:r>
            <a:r>
              <a:rPr sz="2100" b="1" spc="-20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100" b="1" spc="-5" dirty="0">
                <a:solidFill>
                  <a:srgbClr val="BF0000"/>
                </a:solidFill>
                <a:latin typeface="Georgia"/>
                <a:cs typeface="Georgia"/>
              </a:rPr>
              <a:t>moyenne</a:t>
            </a:r>
            <a:r>
              <a:rPr sz="2100" b="1" spc="-25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100" b="1" spc="-5" dirty="0">
                <a:solidFill>
                  <a:srgbClr val="BF0000"/>
                </a:solidFill>
                <a:latin typeface="Georgia"/>
                <a:cs typeface="Georgia"/>
              </a:rPr>
              <a:t>ou</a:t>
            </a:r>
            <a:r>
              <a:rPr sz="2100" b="1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100" b="1" spc="-5" dirty="0">
                <a:solidFill>
                  <a:srgbClr val="BF0000"/>
                </a:solidFill>
                <a:latin typeface="Georgia"/>
                <a:cs typeface="Georgia"/>
              </a:rPr>
              <a:t>sylvienne</a:t>
            </a:r>
            <a:r>
              <a:rPr sz="2100" b="1" spc="-30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100" b="1" dirty="0">
                <a:solidFill>
                  <a:srgbClr val="BF0000"/>
                </a:solidFill>
                <a:latin typeface="Georgia"/>
                <a:cs typeface="Georgia"/>
              </a:rPr>
              <a:t>:</a:t>
            </a:r>
            <a:endParaRPr sz="2100">
              <a:latin typeface="Georgia"/>
              <a:cs typeface="Georgia"/>
            </a:endParaRPr>
          </a:p>
          <a:p>
            <a:pPr marL="314325" marR="5080" indent="-302260">
              <a:lnSpc>
                <a:spcPts val="2020"/>
              </a:lnSpc>
              <a:spcBef>
                <a:spcPts val="475"/>
              </a:spcBef>
            </a:pPr>
            <a:r>
              <a:rPr sz="2100" spc="-5" dirty="0">
                <a:latin typeface="Georgia"/>
                <a:cs typeface="Georgia"/>
              </a:rPr>
              <a:t>traverse la face inférieure du lobe frontal, puis la face latérale de l'hémisphère par </a:t>
            </a:r>
            <a:r>
              <a:rPr sz="2100" spc="-500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un</a:t>
            </a:r>
            <a:r>
              <a:rPr sz="2100" spc="-15" dirty="0">
                <a:latin typeface="Georgia"/>
                <a:cs typeface="Georgia"/>
              </a:rPr>
              <a:t> </a:t>
            </a:r>
            <a:r>
              <a:rPr sz="2100" spc="-5" dirty="0">
                <a:latin typeface="Georgia"/>
                <a:cs typeface="Georgia"/>
              </a:rPr>
              <a:t>trajet</a:t>
            </a:r>
            <a:endParaRPr sz="2100">
              <a:latin typeface="Georgia"/>
              <a:cs typeface="Georgia"/>
            </a:endParaRPr>
          </a:p>
          <a:p>
            <a:pPr marL="12700">
              <a:lnSpc>
                <a:spcPts val="2515"/>
              </a:lnSpc>
            </a:pPr>
            <a:r>
              <a:rPr sz="2100" spc="-5" dirty="0">
                <a:latin typeface="Georgia"/>
                <a:cs typeface="Georgia"/>
              </a:rPr>
              <a:t>sinueux</a:t>
            </a:r>
            <a:r>
              <a:rPr sz="2100" spc="465" dirty="0">
                <a:latin typeface="Georgia"/>
                <a:cs typeface="Georgia"/>
              </a:rPr>
              <a:t> </a:t>
            </a:r>
            <a:r>
              <a:rPr sz="2100" spc="-5" dirty="0">
                <a:latin typeface="Georgia"/>
                <a:cs typeface="Georgia"/>
              </a:rPr>
              <a:t>dans</a:t>
            </a:r>
            <a:r>
              <a:rPr sz="2100" spc="5" dirty="0">
                <a:latin typeface="Georgia"/>
                <a:cs typeface="Georgia"/>
              </a:rPr>
              <a:t> </a:t>
            </a:r>
            <a:r>
              <a:rPr sz="2100" spc="-5" dirty="0">
                <a:latin typeface="Georgia"/>
                <a:cs typeface="Georgia"/>
              </a:rPr>
              <a:t>le</a:t>
            </a:r>
            <a:r>
              <a:rPr sz="2100" spc="-10" dirty="0">
                <a:latin typeface="Georgia"/>
                <a:cs typeface="Georgia"/>
              </a:rPr>
              <a:t> </a:t>
            </a:r>
            <a:r>
              <a:rPr sz="2100" spc="-5" dirty="0">
                <a:latin typeface="Georgia"/>
                <a:cs typeface="Georgia"/>
              </a:rPr>
              <a:t>sillon</a:t>
            </a:r>
            <a:r>
              <a:rPr sz="2100" spc="-15" dirty="0">
                <a:latin typeface="Georgia"/>
                <a:cs typeface="Georgia"/>
              </a:rPr>
              <a:t> </a:t>
            </a:r>
            <a:r>
              <a:rPr sz="2100" spc="-5" dirty="0">
                <a:latin typeface="Georgia"/>
                <a:cs typeface="Georgia"/>
              </a:rPr>
              <a:t>de</a:t>
            </a:r>
            <a:r>
              <a:rPr sz="2100" spc="-10" dirty="0">
                <a:latin typeface="Georgia"/>
                <a:cs typeface="Georgia"/>
              </a:rPr>
              <a:t> </a:t>
            </a:r>
            <a:r>
              <a:rPr sz="2100" spc="-5" dirty="0">
                <a:latin typeface="Georgia"/>
                <a:cs typeface="Georgia"/>
              </a:rPr>
              <a:t>Sylvius</a:t>
            </a:r>
            <a:r>
              <a:rPr sz="2100" spc="-40" dirty="0">
                <a:latin typeface="Georgia"/>
                <a:cs typeface="Georgia"/>
              </a:rPr>
              <a:t> </a:t>
            </a:r>
            <a:r>
              <a:rPr sz="2100" spc="-5" dirty="0">
                <a:latin typeface="Georgia"/>
                <a:cs typeface="Georgia"/>
              </a:rPr>
              <a:t>puis</a:t>
            </a:r>
            <a:r>
              <a:rPr sz="2100" dirty="0">
                <a:latin typeface="Georgia"/>
                <a:cs typeface="Georgia"/>
              </a:rPr>
              <a:t> </a:t>
            </a:r>
            <a:r>
              <a:rPr sz="2100" spc="-5" dirty="0">
                <a:latin typeface="Georgia"/>
                <a:cs typeface="Georgia"/>
              </a:rPr>
              <a:t>devient</a:t>
            </a:r>
            <a:r>
              <a:rPr sz="2100" spc="465" dirty="0">
                <a:latin typeface="Georgia"/>
                <a:cs typeface="Georgia"/>
              </a:rPr>
              <a:t> </a:t>
            </a:r>
            <a:r>
              <a:rPr sz="2100" spc="-5" dirty="0">
                <a:latin typeface="Georgia"/>
                <a:cs typeface="Georgia"/>
              </a:rPr>
              <a:t>superficielle</a:t>
            </a:r>
            <a:endParaRPr sz="2100">
              <a:latin typeface="Georgia"/>
              <a:cs typeface="Georgia"/>
            </a:endParaRPr>
          </a:p>
          <a:p>
            <a:pPr marL="314325" marR="771525" indent="-302260">
              <a:lnSpc>
                <a:spcPts val="2020"/>
              </a:lnSpc>
              <a:spcBef>
                <a:spcPts val="480"/>
              </a:spcBef>
            </a:pPr>
            <a:r>
              <a:rPr sz="2100" spc="-5" dirty="0">
                <a:latin typeface="Georgia"/>
                <a:cs typeface="Georgia"/>
              </a:rPr>
              <a:t>Ce sont les plus grosses artères </a:t>
            </a:r>
            <a:r>
              <a:rPr sz="2100" spc="-10" dirty="0">
                <a:latin typeface="Georgia"/>
                <a:cs typeface="Georgia"/>
              </a:rPr>
              <a:t>cérébrales, </a:t>
            </a:r>
            <a:r>
              <a:rPr sz="2100" spc="-5" dirty="0">
                <a:latin typeface="Georgia"/>
                <a:cs typeface="Georgia"/>
              </a:rPr>
              <a:t>elles ont </a:t>
            </a:r>
            <a:r>
              <a:rPr sz="2100" dirty="0">
                <a:latin typeface="Georgia"/>
                <a:cs typeface="Georgia"/>
              </a:rPr>
              <a:t>un </a:t>
            </a:r>
            <a:r>
              <a:rPr sz="2100" spc="-5" dirty="0">
                <a:latin typeface="Georgia"/>
                <a:cs typeface="Georgia"/>
              </a:rPr>
              <a:t>très grand territoire </a:t>
            </a:r>
            <a:r>
              <a:rPr sz="2100" spc="-495" dirty="0">
                <a:latin typeface="Georgia"/>
                <a:cs typeface="Georgia"/>
              </a:rPr>
              <a:t> </a:t>
            </a:r>
            <a:r>
              <a:rPr sz="2100" spc="-5" dirty="0">
                <a:latin typeface="Georgia"/>
                <a:cs typeface="Georgia"/>
              </a:rPr>
              <a:t>d'irrigation.</a:t>
            </a:r>
            <a:endParaRPr sz="21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800" y="3477767"/>
            <a:ext cx="10067925" cy="4066540"/>
            <a:chOff x="50800" y="3477767"/>
            <a:chExt cx="10067925" cy="40665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6368" y="3931894"/>
              <a:ext cx="2952000" cy="36119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00" y="3477767"/>
              <a:ext cx="6854964" cy="406603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4136" y="231775"/>
            <a:ext cx="8168640" cy="810895"/>
          </a:xfrm>
          <a:custGeom>
            <a:avLst/>
            <a:gdLst/>
            <a:ahLst/>
            <a:cxnLst/>
            <a:rect l="l" t="t" r="r" b="b"/>
            <a:pathLst>
              <a:path w="8168640" h="810894">
                <a:moveTo>
                  <a:pt x="8165592" y="0"/>
                </a:moveTo>
                <a:lnTo>
                  <a:pt x="1523" y="0"/>
                </a:lnTo>
                <a:lnTo>
                  <a:pt x="0" y="3048"/>
                </a:lnTo>
                <a:lnTo>
                  <a:pt x="0" y="807720"/>
                </a:lnTo>
                <a:lnTo>
                  <a:pt x="1523" y="810768"/>
                </a:lnTo>
                <a:lnTo>
                  <a:pt x="8165592" y="810768"/>
                </a:lnTo>
                <a:lnTo>
                  <a:pt x="8168640" y="807720"/>
                </a:lnTo>
                <a:lnTo>
                  <a:pt x="8168640" y="804672"/>
                </a:lnTo>
                <a:lnTo>
                  <a:pt x="10667" y="804672"/>
                </a:lnTo>
                <a:lnTo>
                  <a:pt x="4571" y="800100"/>
                </a:lnTo>
                <a:lnTo>
                  <a:pt x="10667" y="800100"/>
                </a:lnTo>
                <a:lnTo>
                  <a:pt x="10667" y="10668"/>
                </a:lnTo>
                <a:lnTo>
                  <a:pt x="4571" y="10668"/>
                </a:lnTo>
                <a:lnTo>
                  <a:pt x="10667" y="4572"/>
                </a:lnTo>
                <a:lnTo>
                  <a:pt x="8168640" y="4572"/>
                </a:lnTo>
                <a:lnTo>
                  <a:pt x="8168640" y="3048"/>
                </a:lnTo>
                <a:lnTo>
                  <a:pt x="8165592" y="0"/>
                </a:lnTo>
                <a:close/>
              </a:path>
              <a:path w="8168640" h="810894">
                <a:moveTo>
                  <a:pt x="10667" y="800100"/>
                </a:moveTo>
                <a:lnTo>
                  <a:pt x="4571" y="800100"/>
                </a:lnTo>
                <a:lnTo>
                  <a:pt x="10667" y="804672"/>
                </a:lnTo>
                <a:lnTo>
                  <a:pt x="10667" y="800100"/>
                </a:lnTo>
                <a:close/>
              </a:path>
              <a:path w="8168640" h="810894">
                <a:moveTo>
                  <a:pt x="8157971" y="800100"/>
                </a:moveTo>
                <a:lnTo>
                  <a:pt x="10667" y="800100"/>
                </a:lnTo>
                <a:lnTo>
                  <a:pt x="10667" y="804672"/>
                </a:lnTo>
                <a:lnTo>
                  <a:pt x="8157971" y="804672"/>
                </a:lnTo>
                <a:lnTo>
                  <a:pt x="8157971" y="800100"/>
                </a:lnTo>
                <a:close/>
              </a:path>
              <a:path w="8168640" h="810894">
                <a:moveTo>
                  <a:pt x="8157971" y="4572"/>
                </a:moveTo>
                <a:lnTo>
                  <a:pt x="8157971" y="804672"/>
                </a:lnTo>
                <a:lnTo>
                  <a:pt x="8162544" y="800100"/>
                </a:lnTo>
                <a:lnTo>
                  <a:pt x="8168640" y="800100"/>
                </a:lnTo>
                <a:lnTo>
                  <a:pt x="8168640" y="10668"/>
                </a:lnTo>
                <a:lnTo>
                  <a:pt x="8162544" y="10668"/>
                </a:lnTo>
                <a:lnTo>
                  <a:pt x="8157971" y="4572"/>
                </a:lnTo>
                <a:close/>
              </a:path>
              <a:path w="8168640" h="810894">
                <a:moveTo>
                  <a:pt x="8168640" y="800100"/>
                </a:moveTo>
                <a:lnTo>
                  <a:pt x="8162544" y="800100"/>
                </a:lnTo>
                <a:lnTo>
                  <a:pt x="8157971" y="804672"/>
                </a:lnTo>
                <a:lnTo>
                  <a:pt x="8168640" y="804672"/>
                </a:lnTo>
                <a:lnTo>
                  <a:pt x="8168640" y="800100"/>
                </a:lnTo>
                <a:close/>
              </a:path>
              <a:path w="8168640" h="810894">
                <a:moveTo>
                  <a:pt x="10667" y="4572"/>
                </a:moveTo>
                <a:lnTo>
                  <a:pt x="4571" y="10668"/>
                </a:lnTo>
                <a:lnTo>
                  <a:pt x="10667" y="10668"/>
                </a:lnTo>
                <a:lnTo>
                  <a:pt x="10667" y="4572"/>
                </a:lnTo>
                <a:close/>
              </a:path>
              <a:path w="8168640" h="810894">
                <a:moveTo>
                  <a:pt x="8157971" y="4572"/>
                </a:moveTo>
                <a:lnTo>
                  <a:pt x="10667" y="4572"/>
                </a:lnTo>
                <a:lnTo>
                  <a:pt x="10667" y="10668"/>
                </a:lnTo>
                <a:lnTo>
                  <a:pt x="8157971" y="10668"/>
                </a:lnTo>
                <a:lnTo>
                  <a:pt x="8157971" y="4572"/>
                </a:lnTo>
                <a:close/>
              </a:path>
              <a:path w="8168640" h="810894">
                <a:moveTo>
                  <a:pt x="8168640" y="4572"/>
                </a:moveTo>
                <a:lnTo>
                  <a:pt x="8157971" y="4572"/>
                </a:lnTo>
                <a:lnTo>
                  <a:pt x="8162544" y="10668"/>
                </a:lnTo>
                <a:lnTo>
                  <a:pt x="8168640" y="10668"/>
                </a:lnTo>
                <a:lnTo>
                  <a:pt x="8168640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1411" y="121411"/>
            <a:ext cx="7044055" cy="866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8255" marR="5080" indent="-2536190">
              <a:lnSpc>
                <a:spcPct val="100400"/>
              </a:lnSpc>
              <a:spcBef>
                <a:spcPts val="95"/>
              </a:spcBef>
              <a:tabLst>
                <a:tab pos="809625" algn="l"/>
              </a:tabLst>
            </a:pPr>
            <a:r>
              <a:rPr sz="2750" spc="5" dirty="0">
                <a:solidFill>
                  <a:srgbClr val="000000"/>
                </a:solidFill>
              </a:rPr>
              <a:t>Les	</a:t>
            </a:r>
            <a:r>
              <a:rPr sz="2750" dirty="0">
                <a:solidFill>
                  <a:srgbClr val="000000"/>
                </a:solidFill>
              </a:rPr>
              <a:t>branches</a:t>
            </a:r>
            <a:r>
              <a:rPr sz="2750" spc="-35" dirty="0">
                <a:solidFill>
                  <a:srgbClr val="000000"/>
                </a:solidFill>
              </a:rPr>
              <a:t> </a:t>
            </a:r>
            <a:r>
              <a:rPr sz="2750" dirty="0">
                <a:solidFill>
                  <a:srgbClr val="000000"/>
                </a:solidFill>
              </a:rPr>
              <a:t>terminales</a:t>
            </a:r>
            <a:r>
              <a:rPr sz="2750" spc="-30" dirty="0">
                <a:solidFill>
                  <a:srgbClr val="000000"/>
                </a:solidFill>
              </a:rPr>
              <a:t> </a:t>
            </a:r>
            <a:r>
              <a:rPr sz="2750" spc="5" dirty="0">
                <a:solidFill>
                  <a:srgbClr val="000000"/>
                </a:solidFill>
              </a:rPr>
              <a:t>de</a:t>
            </a:r>
            <a:r>
              <a:rPr sz="2750" spc="-15" dirty="0">
                <a:solidFill>
                  <a:srgbClr val="000000"/>
                </a:solidFill>
              </a:rPr>
              <a:t> </a:t>
            </a:r>
            <a:r>
              <a:rPr sz="2750" dirty="0">
                <a:solidFill>
                  <a:srgbClr val="000000"/>
                </a:solidFill>
              </a:rPr>
              <a:t>la</a:t>
            </a:r>
            <a:r>
              <a:rPr sz="2750" spc="-10" dirty="0">
                <a:solidFill>
                  <a:srgbClr val="000000"/>
                </a:solidFill>
              </a:rPr>
              <a:t> </a:t>
            </a:r>
            <a:r>
              <a:rPr sz="2750" dirty="0">
                <a:solidFill>
                  <a:srgbClr val="000000"/>
                </a:solidFill>
              </a:rPr>
              <a:t>carotide </a:t>
            </a:r>
            <a:r>
              <a:rPr sz="2750" spc="-685" dirty="0">
                <a:solidFill>
                  <a:srgbClr val="000000"/>
                </a:solidFill>
              </a:rPr>
              <a:t> </a:t>
            </a:r>
            <a:r>
              <a:rPr sz="2750" dirty="0">
                <a:solidFill>
                  <a:srgbClr val="000000"/>
                </a:solidFill>
              </a:rPr>
              <a:t>interne</a:t>
            </a:r>
            <a:r>
              <a:rPr sz="2750" spc="-50" dirty="0">
                <a:solidFill>
                  <a:srgbClr val="000000"/>
                </a:solidFill>
              </a:rPr>
              <a:t> </a:t>
            </a:r>
            <a:r>
              <a:rPr sz="2750" spc="5" dirty="0">
                <a:solidFill>
                  <a:srgbClr val="000000"/>
                </a:solidFill>
              </a:rPr>
              <a:t>(3)</a:t>
            </a:r>
            <a:endParaRPr sz="2750"/>
          </a:p>
        </p:txBody>
      </p:sp>
      <p:sp>
        <p:nvSpPr>
          <p:cNvPr id="4" name="object 4"/>
          <p:cNvSpPr txBox="1"/>
          <p:nvPr/>
        </p:nvSpPr>
        <p:spPr>
          <a:xfrm>
            <a:off x="138684" y="1617650"/>
            <a:ext cx="8335645" cy="156972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b="1" dirty="0">
                <a:solidFill>
                  <a:srgbClr val="BF0000"/>
                </a:solidFill>
                <a:latin typeface="Georgia"/>
                <a:cs typeface="Georgia"/>
              </a:rPr>
              <a:t>3-l’artère</a:t>
            </a:r>
            <a:r>
              <a:rPr sz="2200" b="1" spc="-45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BF0000"/>
                </a:solidFill>
                <a:latin typeface="Georgia"/>
                <a:cs typeface="Georgia"/>
              </a:rPr>
              <a:t>choroïdienne</a:t>
            </a:r>
            <a:r>
              <a:rPr sz="2200" b="1" spc="-45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BF0000"/>
                </a:solidFill>
                <a:latin typeface="Georgia"/>
                <a:cs typeface="Georgia"/>
              </a:rPr>
              <a:t>antérieure</a:t>
            </a:r>
            <a:r>
              <a:rPr sz="2200" b="1" spc="-45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BF0000"/>
                </a:solidFill>
                <a:latin typeface="Georgia"/>
                <a:cs typeface="Georgia"/>
              </a:rPr>
              <a:t>:</a:t>
            </a:r>
            <a:endParaRPr sz="2200">
              <a:latin typeface="Georgia"/>
              <a:cs typeface="Georgia"/>
            </a:endParaRPr>
          </a:p>
          <a:p>
            <a:pPr marL="12700" marR="5080" indent="68580">
              <a:lnSpc>
                <a:spcPts val="3180"/>
              </a:lnSpc>
              <a:spcBef>
                <a:spcPts val="185"/>
              </a:spcBef>
              <a:tabLst>
                <a:tab pos="3958590" algn="l"/>
              </a:tabLst>
            </a:pPr>
            <a:r>
              <a:rPr sz="2200" dirty="0">
                <a:latin typeface="Georgia"/>
                <a:cs typeface="Georgia"/>
              </a:rPr>
              <a:t>naît directement de la carotide interne, puis pénètre dans la corne 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temporale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du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ventricule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latéral	pour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5" dirty="0">
                <a:latin typeface="Georgia"/>
                <a:cs typeface="Georgia"/>
              </a:rPr>
              <a:t>se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distribuer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aux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parois</a:t>
            </a:r>
            <a:r>
              <a:rPr sz="2200" dirty="0">
                <a:latin typeface="Georgia"/>
                <a:cs typeface="Georgia"/>
              </a:rPr>
              <a:t> et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aux</a:t>
            </a:r>
            <a:endParaRPr sz="2200">
              <a:latin typeface="Georgia"/>
              <a:cs typeface="Georgia"/>
            </a:endParaRPr>
          </a:p>
          <a:p>
            <a:pPr marL="314325">
              <a:lnSpc>
                <a:spcPts val="2445"/>
              </a:lnSpc>
            </a:pPr>
            <a:r>
              <a:rPr sz="2200" dirty="0">
                <a:latin typeface="Georgia"/>
                <a:cs typeface="Georgia"/>
              </a:rPr>
              <a:t>plexus</a:t>
            </a:r>
            <a:r>
              <a:rPr sz="2200" spc="-6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choroïdes.</a:t>
            </a:r>
            <a:endParaRPr sz="22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43136" y="2830067"/>
            <a:ext cx="5389245" cy="4714240"/>
            <a:chOff x="2643136" y="2830067"/>
            <a:chExt cx="5389245" cy="47142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3136" y="2830067"/>
              <a:ext cx="4657369" cy="47137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745732" y="5591682"/>
              <a:ext cx="1280160" cy="713740"/>
            </a:xfrm>
            <a:custGeom>
              <a:avLst/>
              <a:gdLst/>
              <a:ahLst/>
              <a:cxnLst/>
              <a:rect l="l" t="t" r="r" b="b"/>
              <a:pathLst>
                <a:path w="1280159" h="713739">
                  <a:moveTo>
                    <a:pt x="1280159" y="0"/>
                  </a:moveTo>
                  <a:lnTo>
                    <a:pt x="0" y="0"/>
                  </a:lnTo>
                  <a:lnTo>
                    <a:pt x="0" y="713232"/>
                  </a:lnTo>
                  <a:lnTo>
                    <a:pt x="1280159" y="713232"/>
                  </a:lnTo>
                  <a:lnTo>
                    <a:pt x="128015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39635" y="5587110"/>
              <a:ext cx="1292860" cy="722630"/>
            </a:xfrm>
            <a:custGeom>
              <a:avLst/>
              <a:gdLst/>
              <a:ahLst/>
              <a:cxnLst/>
              <a:rect l="l" t="t" r="r" b="b"/>
              <a:pathLst>
                <a:path w="1292859" h="722629">
                  <a:moveTo>
                    <a:pt x="1289304" y="0"/>
                  </a:moveTo>
                  <a:lnTo>
                    <a:pt x="3048" y="0"/>
                  </a:lnTo>
                  <a:lnTo>
                    <a:pt x="0" y="1524"/>
                  </a:lnTo>
                  <a:lnTo>
                    <a:pt x="0" y="720851"/>
                  </a:lnTo>
                  <a:lnTo>
                    <a:pt x="3048" y="722376"/>
                  </a:lnTo>
                  <a:lnTo>
                    <a:pt x="1289304" y="722376"/>
                  </a:lnTo>
                  <a:lnTo>
                    <a:pt x="1292352" y="720851"/>
                  </a:lnTo>
                  <a:lnTo>
                    <a:pt x="1292352" y="717804"/>
                  </a:lnTo>
                  <a:lnTo>
                    <a:pt x="10668" y="717804"/>
                  </a:lnTo>
                  <a:lnTo>
                    <a:pt x="6096" y="711707"/>
                  </a:lnTo>
                  <a:lnTo>
                    <a:pt x="10668" y="711707"/>
                  </a:lnTo>
                  <a:lnTo>
                    <a:pt x="10668" y="10668"/>
                  </a:lnTo>
                  <a:lnTo>
                    <a:pt x="6096" y="10668"/>
                  </a:lnTo>
                  <a:lnTo>
                    <a:pt x="10668" y="4571"/>
                  </a:lnTo>
                  <a:lnTo>
                    <a:pt x="1292352" y="4571"/>
                  </a:lnTo>
                  <a:lnTo>
                    <a:pt x="1292352" y="1524"/>
                  </a:lnTo>
                  <a:lnTo>
                    <a:pt x="1289304" y="0"/>
                  </a:lnTo>
                  <a:close/>
                </a:path>
                <a:path w="1292859" h="722629">
                  <a:moveTo>
                    <a:pt x="10668" y="711707"/>
                  </a:moveTo>
                  <a:lnTo>
                    <a:pt x="6096" y="711707"/>
                  </a:lnTo>
                  <a:lnTo>
                    <a:pt x="10668" y="717804"/>
                  </a:lnTo>
                  <a:lnTo>
                    <a:pt x="10668" y="711707"/>
                  </a:lnTo>
                  <a:close/>
                </a:path>
                <a:path w="1292859" h="722629">
                  <a:moveTo>
                    <a:pt x="1281684" y="711707"/>
                  </a:moveTo>
                  <a:lnTo>
                    <a:pt x="10668" y="711707"/>
                  </a:lnTo>
                  <a:lnTo>
                    <a:pt x="10668" y="717804"/>
                  </a:lnTo>
                  <a:lnTo>
                    <a:pt x="1281684" y="717804"/>
                  </a:lnTo>
                  <a:lnTo>
                    <a:pt x="1281684" y="711707"/>
                  </a:lnTo>
                  <a:close/>
                </a:path>
                <a:path w="1292859" h="722629">
                  <a:moveTo>
                    <a:pt x="1281684" y="4571"/>
                  </a:moveTo>
                  <a:lnTo>
                    <a:pt x="1281684" y="717804"/>
                  </a:lnTo>
                  <a:lnTo>
                    <a:pt x="1286256" y="711707"/>
                  </a:lnTo>
                  <a:lnTo>
                    <a:pt x="1292352" y="711707"/>
                  </a:lnTo>
                  <a:lnTo>
                    <a:pt x="1292352" y="10668"/>
                  </a:lnTo>
                  <a:lnTo>
                    <a:pt x="1286256" y="10668"/>
                  </a:lnTo>
                  <a:lnTo>
                    <a:pt x="1281684" y="4571"/>
                  </a:lnTo>
                  <a:close/>
                </a:path>
                <a:path w="1292859" h="722629">
                  <a:moveTo>
                    <a:pt x="1292352" y="711707"/>
                  </a:moveTo>
                  <a:lnTo>
                    <a:pt x="1286256" y="711707"/>
                  </a:lnTo>
                  <a:lnTo>
                    <a:pt x="1281684" y="717804"/>
                  </a:lnTo>
                  <a:lnTo>
                    <a:pt x="1292352" y="717804"/>
                  </a:lnTo>
                  <a:lnTo>
                    <a:pt x="1292352" y="711707"/>
                  </a:lnTo>
                  <a:close/>
                </a:path>
                <a:path w="1292859" h="722629">
                  <a:moveTo>
                    <a:pt x="10668" y="4571"/>
                  </a:moveTo>
                  <a:lnTo>
                    <a:pt x="6096" y="10668"/>
                  </a:lnTo>
                  <a:lnTo>
                    <a:pt x="10668" y="10668"/>
                  </a:lnTo>
                  <a:lnTo>
                    <a:pt x="10668" y="4571"/>
                  </a:lnTo>
                  <a:close/>
                </a:path>
                <a:path w="1292859" h="722629">
                  <a:moveTo>
                    <a:pt x="1281684" y="4571"/>
                  </a:moveTo>
                  <a:lnTo>
                    <a:pt x="10668" y="4571"/>
                  </a:lnTo>
                  <a:lnTo>
                    <a:pt x="10668" y="10668"/>
                  </a:lnTo>
                  <a:lnTo>
                    <a:pt x="1281684" y="10668"/>
                  </a:lnTo>
                  <a:lnTo>
                    <a:pt x="1281684" y="4571"/>
                  </a:lnTo>
                  <a:close/>
                </a:path>
                <a:path w="1292859" h="722629">
                  <a:moveTo>
                    <a:pt x="1292352" y="4571"/>
                  </a:moveTo>
                  <a:lnTo>
                    <a:pt x="1281684" y="4571"/>
                  </a:lnTo>
                  <a:lnTo>
                    <a:pt x="1286256" y="10668"/>
                  </a:lnTo>
                  <a:lnTo>
                    <a:pt x="1292352" y="10668"/>
                  </a:lnTo>
                  <a:lnTo>
                    <a:pt x="1292352" y="45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745731" y="5591683"/>
            <a:ext cx="1280160" cy="7137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99060" marR="113664">
              <a:lnSpc>
                <a:spcPct val="101499"/>
              </a:lnSpc>
              <a:spcBef>
                <a:spcPts val="365"/>
              </a:spcBef>
            </a:pPr>
            <a:r>
              <a:rPr sz="1300" b="1" spc="5" dirty="0">
                <a:latin typeface="Georgia"/>
                <a:cs typeface="Georgia"/>
              </a:rPr>
              <a:t>Artère </a:t>
            </a:r>
            <a:r>
              <a:rPr sz="1300" b="1" spc="10" dirty="0">
                <a:latin typeface="Georgia"/>
                <a:cs typeface="Georgia"/>
              </a:rPr>
              <a:t> </a:t>
            </a:r>
            <a:r>
              <a:rPr sz="1300" b="1" dirty="0">
                <a:latin typeface="Georgia"/>
                <a:cs typeface="Georgia"/>
              </a:rPr>
              <a:t>c</a:t>
            </a:r>
            <a:r>
              <a:rPr sz="1300" b="1" spc="10" dirty="0">
                <a:latin typeface="Georgia"/>
                <a:cs typeface="Georgia"/>
              </a:rPr>
              <a:t>ho</a:t>
            </a:r>
            <a:r>
              <a:rPr sz="1300" b="1" dirty="0">
                <a:latin typeface="Georgia"/>
                <a:cs typeface="Georgia"/>
              </a:rPr>
              <a:t>r</a:t>
            </a:r>
            <a:r>
              <a:rPr sz="1300" b="1" spc="5" dirty="0">
                <a:latin typeface="Georgia"/>
                <a:cs typeface="Georgia"/>
              </a:rPr>
              <a:t>oïdienn  </a:t>
            </a:r>
            <a:r>
              <a:rPr sz="1300" b="1" spc="10" dirty="0">
                <a:latin typeface="Georgia"/>
                <a:cs typeface="Georgia"/>
              </a:rPr>
              <a:t>e</a:t>
            </a:r>
            <a:r>
              <a:rPr sz="1300" b="1" spc="-45" dirty="0">
                <a:latin typeface="Georgia"/>
                <a:cs typeface="Georgia"/>
              </a:rPr>
              <a:t> </a:t>
            </a:r>
            <a:r>
              <a:rPr sz="1300" b="1" spc="5" dirty="0">
                <a:latin typeface="Georgia"/>
                <a:cs typeface="Georgia"/>
              </a:rPr>
              <a:t>antérieure</a:t>
            </a:r>
            <a:endParaRPr sz="13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672" y="298830"/>
            <a:ext cx="8168640" cy="809625"/>
          </a:xfrm>
          <a:custGeom>
            <a:avLst/>
            <a:gdLst/>
            <a:ahLst/>
            <a:cxnLst/>
            <a:rect l="l" t="t" r="r" b="b"/>
            <a:pathLst>
              <a:path w="8168640" h="809625">
                <a:moveTo>
                  <a:pt x="8165592" y="0"/>
                </a:moveTo>
                <a:lnTo>
                  <a:pt x="1523" y="0"/>
                </a:lnTo>
                <a:lnTo>
                  <a:pt x="0" y="1524"/>
                </a:lnTo>
                <a:lnTo>
                  <a:pt x="0" y="807720"/>
                </a:lnTo>
                <a:lnTo>
                  <a:pt x="1523" y="809244"/>
                </a:lnTo>
                <a:lnTo>
                  <a:pt x="8165592" y="809244"/>
                </a:lnTo>
                <a:lnTo>
                  <a:pt x="8168639" y="807720"/>
                </a:lnTo>
                <a:lnTo>
                  <a:pt x="8168639" y="804672"/>
                </a:lnTo>
                <a:lnTo>
                  <a:pt x="10668" y="804672"/>
                </a:lnTo>
                <a:lnTo>
                  <a:pt x="4571" y="798576"/>
                </a:lnTo>
                <a:lnTo>
                  <a:pt x="10668" y="798576"/>
                </a:lnTo>
                <a:lnTo>
                  <a:pt x="10668" y="10668"/>
                </a:lnTo>
                <a:lnTo>
                  <a:pt x="4571" y="10668"/>
                </a:lnTo>
                <a:lnTo>
                  <a:pt x="10668" y="4572"/>
                </a:lnTo>
                <a:lnTo>
                  <a:pt x="8168639" y="4572"/>
                </a:lnTo>
                <a:lnTo>
                  <a:pt x="8168639" y="1524"/>
                </a:lnTo>
                <a:lnTo>
                  <a:pt x="8165592" y="0"/>
                </a:lnTo>
                <a:close/>
              </a:path>
              <a:path w="8168640" h="809625">
                <a:moveTo>
                  <a:pt x="10668" y="798576"/>
                </a:moveTo>
                <a:lnTo>
                  <a:pt x="4571" y="798576"/>
                </a:lnTo>
                <a:lnTo>
                  <a:pt x="10668" y="804672"/>
                </a:lnTo>
                <a:lnTo>
                  <a:pt x="10668" y="798576"/>
                </a:lnTo>
                <a:close/>
              </a:path>
              <a:path w="8168640" h="809625">
                <a:moveTo>
                  <a:pt x="8157972" y="798576"/>
                </a:moveTo>
                <a:lnTo>
                  <a:pt x="10668" y="798576"/>
                </a:lnTo>
                <a:lnTo>
                  <a:pt x="10668" y="804672"/>
                </a:lnTo>
                <a:lnTo>
                  <a:pt x="8157972" y="804672"/>
                </a:lnTo>
                <a:lnTo>
                  <a:pt x="8157972" y="798576"/>
                </a:lnTo>
                <a:close/>
              </a:path>
              <a:path w="8168640" h="809625">
                <a:moveTo>
                  <a:pt x="8157972" y="4572"/>
                </a:moveTo>
                <a:lnTo>
                  <a:pt x="8157972" y="804672"/>
                </a:lnTo>
                <a:lnTo>
                  <a:pt x="8162544" y="798576"/>
                </a:lnTo>
                <a:lnTo>
                  <a:pt x="8168639" y="798576"/>
                </a:lnTo>
                <a:lnTo>
                  <a:pt x="8168639" y="10668"/>
                </a:lnTo>
                <a:lnTo>
                  <a:pt x="8162544" y="10668"/>
                </a:lnTo>
                <a:lnTo>
                  <a:pt x="8157972" y="4572"/>
                </a:lnTo>
                <a:close/>
              </a:path>
              <a:path w="8168640" h="809625">
                <a:moveTo>
                  <a:pt x="8168639" y="798576"/>
                </a:moveTo>
                <a:lnTo>
                  <a:pt x="8162544" y="798576"/>
                </a:lnTo>
                <a:lnTo>
                  <a:pt x="8157972" y="804672"/>
                </a:lnTo>
                <a:lnTo>
                  <a:pt x="8168639" y="804672"/>
                </a:lnTo>
                <a:lnTo>
                  <a:pt x="8168639" y="798576"/>
                </a:lnTo>
                <a:close/>
              </a:path>
              <a:path w="8168640" h="809625">
                <a:moveTo>
                  <a:pt x="10668" y="4572"/>
                </a:moveTo>
                <a:lnTo>
                  <a:pt x="4571" y="10668"/>
                </a:lnTo>
                <a:lnTo>
                  <a:pt x="10668" y="10668"/>
                </a:lnTo>
                <a:lnTo>
                  <a:pt x="10668" y="4572"/>
                </a:lnTo>
                <a:close/>
              </a:path>
              <a:path w="8168640" h="809625">
                <a:moveTo>
                  <a:pt x="8157972" y="4572"/>
                </a:moveTo>
                <a:lnTo>
                  <a:pt x="10668" y="4572"/>
                </a:lnTo>
                <a:lnTo>
                  <a:pt x="10668" y="10668"/>
                </a:lnTo>
                <a:lnTo>
                  <a:pt x="8157972" y="10668"/>
                </a:lnTo>
                <a:lnTo>
                  <a:pt x="8157972" y="4572"/>
                </a:lnTo>
                <a:close/>
              </a:path>
              <a:path w="8168640" h="809625">
                <a:moveTo>
                  <a:pt x="8168639" y="4572"/>
                </a:moveTo>
                <a:lnTo>
                  <a:pt x="8157972" y="4572"/>
                </a:lnTo>
                <a:lnTo>
                  <a:pt x="8162544" y="10668"/>
                </a:lnTo>
                <a:lnTo>
                  <a:pt x="8168639" y="10668"/>
                </a:lnTo>
                <a:lnTo>
                  <a:pt x="8168639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7947" y="188468"/>
            <a:ext cx="7044055" cy="866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5080" marR="5080" indent="-2533015">
              <a:lnSpc>
                <a:spcPct val="100400"/>
              </a:lnSpc>
              <a:spcBef>
                <a:spcPts val="95"/>
              </a:spcBef>
              <a:tabLst>
                <a:tab pos="809625" algn="l"/>
              </a:tabLst>
            </a:pPr>
            <a:r>
              <a:rPr sz="2750" spc="5" dirty="0">
                <a:solidFill>
                  <a:srgbClr val="000000"/>
                </a:solidFill>
              </a:rPr>
              <a:t>Les	</a:t>
            </a:r>
            <a:r>
              <a:rPr sz="2750" dirty="0">
                <a:solidFill>
                  <a:srgbClr val="000000"/>
                </a:solidFill>
              </a:rPr>
              <a:t>branches</a:t>
            </a:r>
            <a:r>
              <a:rPr sz="2750" spc="-35" dirty="0">
                <a:solidFill>
                  <a:srgbClr val="000000"/>
                </a:solidFill>
              </a:rPr>
              <a:t> </a:t>
            </a:r>
            <a:r>
              <a:rPr sz="2750" dirty="0">
                <a:solidFill>
                  <a:srgbClr val="000000"/>
                </a:solidFill>
              </a:rPr>
              <a:t>terminales</a:t>
            </a:r>
            <a:r>
              <a:rPr sz="2750" spc="-30" dirty="0">
                <a:solidFill>
                  <a:srgbClr val="000000"/>
                </a:solidFill>
              </a:rPr>
              <a:t> </a:t>
            </a:r>
            <a:r>
              <a:rPr sz="2750" spc="5" dirty="0">
                <a:solidFill>
                  <a:srgbClr val="000000"/>
                </a:solidFill>
              </a:rPr>
              <a:t>de</a:t>
            </a:r>
            <a:r>
              <a:rPr sz="2750" spc="-15" dirty="0">
                <a:solidFill>
                  <a:srgbClr val="000000"/>
                </a:solidFill>
              </a:rPr>
              <a:t> </a:t>
            </a:r>
            <a:r>
              <a:rPr sz="2750" dirty="0">
                <a:solidFill>
                  <a:srgbClr val="000000"/>
                </a:solidFill>
              </a:rPr>
              <a:t>la</a:t>
            </a:r>
            <a:r>
              <a:rPr sz="2750" spc="-10" dirty="0">
                <a:solidFill>
                  <a:srgbClr val="000000"/>
                </a:solidFill>
              </a:rPr>
              <a:t> </a:t>
            </a:r>
            <a:r>
              <a:rPr sz="2750" dirty="0">
                <a:solidFill>
                  <a:srgbClr val="000000"/>
                </a:solidFill>
              </a:rPr>
              <a:t>carotide </a:t>
            </a:r>
            <a:r>
              <a:rPr sz="2750" spc="-685" dirty="0">
                <a:solidFill>
                  <a:srgbClr val="000000"/>
                </a:solidFill>
              </a:rPr>
              <a:t> </a:t>
            </a:r>
            <a:r>
              <a:rPr sz="2750" dirty="0">
                <a:solidFill>
                  <a:srgbClr val="000000"/>
                </a:solidFill>
              </a:rPr>
              <a:t>interne</a:t>
            </a:r>
            <a:r>
              <a:rPr sz="2750" spc="-50" dirty="0">
                <a:solidFill>
                  <a:srgbClr val="000000"/>
                </a:solidFill>
              </a:rPr>
              <a:t> </a:t>
            </a:r>
            <a:r>
              <a:rPr sz="2750" spc="5" dirty="0">
                <a:solidFill>
                  <a:srgbClr val="000000"/>
                </a:solidFill>
              </a:rPr>
              <a:t>(4)</a:t>
            </a:r>
            <a:endParaRPr sz="2750"/>
          </a:p>
        </p:txBody>
      </p:sp>
      <p:sp>
        <p:nvSpPr>
          <p:cNvPr id="4" name="object 4"/>
          <p:cNvSpPr txBox="1"/>
          <p:nvPr/>
        </p:nvSpPr>
        <p:spPr>
          <a:xfrm>
            <a:off x="454151" y="1538401"/>
            <a:ext cx="8255634" cy="830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sz="2200" b="1" dirty="0">
                <a:solidFill>
                  <a:srgbClr val="BF0000"/>
                </a:solidFill>
                <a:latin typeface="Georgia"/>
                <a:cs typeface="Georgia"/>
              </a:rPr>
              <a:t>4-l’artère communicante postérieure </a:t>
            </a:r>
            <a:r>
              <a:rPr sz="2200" dirty="0">
                <a:latin typeface="Georgia"/>
                <a:cs typeface="Georgia"/>
              </a:rPr>
              <a:t>anastomose la carotide </a:t>
            </a:r>
            <a:r>
              <a:rPr sz="2200" spc="-52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interne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à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l’artère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cérébrale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postérieure.</a:t>
            </a:r>
            <a:endParaRPr sz="22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99767" y="2671622"/>
            <a:ext cx="5285740" cy="4523740"/>
            <a:chOff x="1699767" y="2671622"/>
            <a:chExt cx="5285740" cy="45237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7668" y="2671622"/>
              <a:ext cx="4657369" cy="45232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05863" y="5984874"/>
              <a:ext cx="1811020" cy="710565"/>
            </a:xfrm>
            <a:custGeom>
              <a:avLst/>
              <a:gdLst/>
              <a:ahLst/>
              <a:cxnLst/>
              <a:rect l="l" t="t" r="r" b="b"/>
              <a:pathLst>
                <a:path w="1811020" h="710565">
                  <a:moveTo>
                    <a:pt x="1810512" y="0"/>
                  </a:moveTo>
                  <a:lnTo>
                    <a:pt x="0" y="0"/>
                  </a:lnTo>
                  <a:lnTo>
                    <a:pt x="0" y="710057"/>
                  </a:lnTo>
                  <a:lnTo>
                    <a:pt x="1810512" y="710057"/>
                  </a:lnTo>
                  <a:lnTo>
                    <a:pt x="18105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9767" y="5980302"/>
              <a:ext cx="1821180" cy="719455"/>
            </a:xfrm>
            <a:custGeom>
              <a:avLst/>
              <a:gdLst/>
              <a:ahLst/>
              <a:cxnLst/>
              <a:rect l="l" t="t" r="r" b="b"/>
              <a:pathLst>
                <a:path w="1821179" h="719454">
                  <a:moveTo>
                    <a:pt x="1819656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716280"/>
                  </a:lnTo>
                  <a:lnTo>
                    <a:pt x="3048" y="719328"/>
                  </a:lnTo>
                  <a:lnTo>
                    <a:pt x="1819656" y="719328"/>
                  </a:lnTo>
                  <a:lnTo>
                    <a:pt x="1821180" y="716280"/>
                  </a:lnTo>
                  <a:lnTo>
                    <a:pt x="1821180" y="714756"/>
                  </a:lnTo>
                  <a:lnTo>
                    <a:pt x="10668" y="714756"/>
                  </a:lnTo>
                  <a:lnTo>
                    <a:pt x="6095" y="708660"/>
                  </a:lnTo>
                  <a:lnTo>
                    <a:pt x="10668" y="708660"/>
                  </a:lnTo>
                  <a:lnTo>
                    <a:pt x="10668" y="10668"/>
                  </a:lnTo>
                  <a:lnTo>
                    <a:pt x="6095" y="10668"/>
                  </a:lnTo>
                  <a:lnTo>
                    <a:pt x="10668" y="4572"/>
                  </a:lnTo>
                  <a:lnTo>
                    <a:pt x="1821180" y="4572"/>
                  </a:lnTo>
                  <a:lnTo>
                    <a:pt x="1821180" y="3048"/>
                  </a:lnTo>
                  <a:lnTo>
                    <a:pt x="1819656" y="0"/>
                  </a:lnTo>
                  <a:close/>
                </a:path>
                <a:path w="1821179" h="719454">
                  <a:moveTo>
                    <a:pt x="10668" y="708660"/>
                  </a:moveTo>
                  <a:lnTo>
                    <a:pt x="6095" y="708660"/>
                  </a:lnTo>
                  <a:lnTo>
                    <a:pt x="10668" y="714756"/>
                  </a:lnTo>
                  <a:lnTo>
                    <a:pt x="10668" y="708660"/>
                  </a:lnTo>
                  <a:close/>
                </a:path>
                <a:path w="1821179" h="719454">
                  <a:moveTo>
                    <a:pt x="1812035" y="708660"/>
                  </a:moveTo>
                  <a:lnTo>
                    <a:pt x="10668" y="708660"/>
                  </a:lnTo>
                  <a:lnTo>
                    <a:pt x="10668" y="714756"/>
                  </a:lnTo>
                  <a:lnTo>
                    <a:pt x="1812035" y="714756"/>
                  </a:lnTo>
                  <a:lnTo>
                    <a:pt x="1812035" y="708660"/>
                  </a:lnTo>
                  <a:close/>
                </a:path>
                <a:path w="1821179" h="719454">
                  <a:moveTo>
                    <a:pt x="1812035" y="4572"/>
                  </a:moveTo>
                  <a:lnTo>
                    <a:pt x="1812035" y="714756"/>
                  </a:lnTo>
                  <a:lnTo>
                    <a:pt x="1816608" y="708660"/>
                  </a:lnTo>
                  <a:lnTo>
                    <a:pt x="1821180" y="708660"/>
                  </a:lnTo>
                  <a:lnTo>
                    <a:pt x="1821180" y="10668"/>
                  </a:lnTo>
                  <a:lnTo>
                    <a:pt x="1816608" y="10668"/>
                  </a:lnTo>
                  <a:lnTo>
                    <a:pt x="1812035" y="4572"/>
                  </a:lnTo>
                  <a:close/>
                </a:path>
                <a:path w="1821179" h="719454">
                  <a:moveTo>
                    <a:pt x="1821180" y="708660"/>
                  </a:moveTo>
                  <a:lnTo>
                    <a:pt x="1816608" y="708660"/>
                  </a:lnTo>
                  <a:lnTo>
                    <a:pt x="1812035" y="714756"/>
                  </a:lnTo>
                  <a:lnTo>
                    <a:pt x="1821180" y="714756"/>
                  </a:lnTo>
                  <a:lnTo>
                    <a:pt x="1821180" y="708660"/>
                  </a:lnTo>
                  <a:close/>
                </a:path>
                <a:path w="1821179" h="719454">
                  <a:moveTo>
                    <a:pt x="10668" y="4572"/>
                  </a:moveTo>
                  <a:lnTo>
                    <a:pt x="6095" y="10668"/>
                  </a:lnTo>
                  <a:lnTo>
                    <a:pt x="10668" y="10668"/>
                  </a:lnTo>
                  <a:lnTo>
                    <a:pt x="10668" y="4572"/>
                  </a:lnTo>
                  <a:close/>
                </a:path>
                <a:path w="1821179" h="719454">
                  <a:moveTo>
                    <a:pt x="1812035" y="4572"/>
                  </a:moveTo>
                  <a:lnTo>
                    <a:pt x="10668" y="4572"/>
                  </a:lnTo>
                  <a:lnTo>
                    <a:pt x="10668" y="10668"/>
                  </a:lnTo>
                  <a:lnTo>
                    <a:pt x="1812035" y="10668"/>
                  </a:lnTo>
                  <a:lnTo>
                    <a:pt x="1812035" y="4572"/>
                  </a:lnTo>
                  <a:close/>
                </a:path>
                <a:path w="1821179" h="719454">
                  <a:moveTo>
                    <a:pt x="1821180" y="4572"/>
                  </a:moveTo>
                  <a:lnTo>
                    <a:pt x="1812035" y="4572"/>
                  </a:lnTo>
                  <a:lnTo>
                    <a:pt x="1816608" y="10668"/>
                  </a:lnTo>
                  <a:lnTo>
                    <a:pt x="1821180" y="10668"/>
                  </a:lnTo>
                  <a:lnTo>
                    <a:pt x="182118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705864" y="5984875"/>
            <a:ext cx="1811020" cy="71056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99060" marR="412115">
              <a:lnSpc>
                <a:spcPct val="101499"/>
              </a:lnSpc>
              <a:spcBef>
                <a:spcPts val="365"/>
              </a:spcBef>
            </a:pPr>
            <a:r>
              <a:rPr sz="1300" b="1" spc="5" dirty="0">
                <a:latin typeface="Georgia"/>
                <a:cs typeface="Georgia"/>
              </a:rPr>
              <a:t>Artère </a:t>
            </a:r>
            <a:r>
              <a:rPr sz="1300" b="1" spc="10" dirty="0">
                <a:latin typeface="Georgia"/>
                <a:cs typeface="Georgia"/>
              </a:rPr>
              <a:t> </a:t>
            </a:r>
            <a:r>
              <a:rPr sz="1300" b="1" dirty="0">
                <a:latin typeface="Georgia"/>
                <a:cs typeface="Georgia"/>
              </a:rPr>
              <a:t>c</a:t>
            </a:r>
            <a:r>
              <a:rPr sz="1300" b="1" spc="15" dirty="0">
                <a:latin typeface="Georgia"/>
                <a:cs typeface="Georgia"/>
              </a:rPr>
              <a:t>omm</a:t>
            </a:r>
            <a:r>
              <a:rPr sz="1300" b="1" dirty="0">
                <a:latin typeface="Georgia"/>
                <a:cs typeface="Georgia"/>
              </a:rPr>
              <a:t>u</a:t>
            </a:r>
            <a:r>
              <a:rPr sz="1300" b="1" spc="5" dirty="0">
                <a:latin typeface="Georgia"/>
                <a:cs typeface="Georgia"/>
              </a:rPr>
              <a:t>ni</a:t>
            </a:r>
            <a:r>
              <a:rPr sz="1300" b="1" dirty="0">
                <a:latin typeface="Georgia"/>
                <a:cs typeface="Georgia"/>
              </a:rPr>
              <a:t>c</a:t>
            </a:r>
            <a:r>
              <a:rPr sz="1300" b="1" spc="15" dirty="0">
                <a:latin typeface="Georgia"/>
                <a:cs typeface="Georgia"/>
              </a:rPr>
              <a:t>a</a:t>
            </a:r>
            <a:r>
              <a:rPr sz="1300" b="1" spc="10" dirty="0">
                <a:latin typeface="Georgia"/>
                <a:cs typeface="Georgia"/>
              </a:rPr>
              <a:t>nt</a:t>
            </a:r>
            <a:r>
              <a:rPr sz="1300" b="1" spc="5" dirty="0">
                <a:latin typeface="Georgia"/>
                <a:cs typeface="Georgia"/>
              </a:rPr>
              <a:t>e  postérieure</a:t>
            </a:r>
            <a:endParaRPr sz="13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689313" y="1600510"/>
            <a:ext cx="10075333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983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7574" r="11562"/>
          <a:stretch>
            <a:fillRect/>
          </a:stretch>
        </p:blipFill>
        <p:spPr bwMode="auto">
          <a:xfrm>
            <a:off x="2154062" y="1343379"/>
            <a:ext cx="5880776" cy="61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558800" y="251883"/>
            <a:ext cx="9067800" cy="453970"/>
          </a:xfrm>
        </p:spPr>
        <p:txBody>
          <a:bodyPr/>
          <a:lstStyle/>
          <a:p>
            <a:pPr eaLnBrk="1" hangingPunct="1"/>
            <a:r>
              <a:rPr lang="en-US" altLang="fr-FR" smtClean="0"/>
              <a:t>Arteries of the brain</a:t>
            </a:r>
          </a:p>
        </p:txBody>
      </p:sp>
    </p:spTree>
    <p:extLst>
      <p:ext uri="{BB962C8B-B14F-4D97-AF65-F5344CB8AC3E}">
        <p14:creationId xmlns:p14="http://schemas.microsoft.com/office/powerpoint/2010/main" val="28322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800" y="0"/>
            <a:ext cx="10079990" cy="7556500"/>
            <a:chOff x="50800" y="0"/>
            <a:chExt cx="10079990" cy="7556500"/>
          </a:xfrm>
        </p:grpSpPr>
        <p:sp>
          <p:nvSpPr>
            <p:cNvPr id="3" name="object 3"/>
            <p:cNvSpPr/>
            <p:nvPr/>
          </p:nvSpPr>
          <p:spPr>
            <a:xfrm>
              <a:off x="50800" y="0"/>
              <a:ext cx="10079990" cy="7393305"/>
            </a:xfrm>
            <a:custGeom>
              <a:avLst/>
              <a:gdLst/>
              <a:ahLst/>
              <a:cxnLst/>
              <a:rect l="l" t="t" r="r" b="b"/>
              <a:pathLst>
                <a:path w="10079990" h="7393305">
                  <a:moveTo>
                    <a:pt x="0" y="7393051"/>
                  </a:moveTo>
                  <a:lnTo>
                    <a:pt x="10079736" y="7393051"/>
                  </a:lnTo>
                  <a:lnTo>
                    <a:pt x="10079736" y="0"/>
                  </a:lnTo>
                  <a:lnTo>
                    <a:pt x="0" y="0"/>
                  </a:lnTo>
                  <a:lnTo>
                    <a:pt x="0" y="7393051"/>
                  </a:lnTo>
                  <a:close/>
                </a:path>
              </a:pathLst>
            </a:custGeom>
            <a:solidFill>
              <a:srgbClr val="C4D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800" y="0"/>
              <a:ext cx="10079990" cy="7556500"/>
            </a:xfrm>
            <a:custGeom>
              <a:avLst/>
              <a:gdLst/>
              <a:ahLst/>
              <a:cxnLst/>
              <a:rect l="l" t="t" r="r" b="b"/>
              <a:pathLst>
                <a:path w="10079990" h="7556500">
                  <a:moveTo>
                    <a:pt x="10079736" y="0"/>
                  </a:moveTo>
                  <a:lnTo>
                    <a:pt x="9912096" y="0"/>
                  </a:lnTo>
                  <a:lnTo>
                    <a:pt x="169164" y="0"/>
                  </a:lnTo>
                  <a:lnTo>
                    <a:pt x="0" y="0"/>
                  </a:lnTo>
                  <a:lnTo>
                    <a:pt x="0" y="1536192"/>
                  </a:lnTo>
                  <a:lnTo>
                    <a:pt x="0" y="7556500"/>
                  </a:lnTo>
                  <a:lnTo>
                    <a:pt x="169164" y="7556500"/>
                  </a:lnTo>
                  <a:lnTo>
                    <a:pt x="169164" y="1536192"/>
                  </a:lnTo>
                  <a:lnTo>
                    <a:pt x="9912096" y="1536192"/>
                  </a:lnTo>
                  <a:lnTo>
                    <a:pt x="9912096" y="7556500"/>
                  </a:lnTo>
                  <a:lnTo>
                    <a:pt x="10079736" y="7556500"/>
                  </a:lnTo>
                  <a:lnTo>
                    <a:pt x="10079736" y="1536192"/>
                  </a:lnTo>
                  <a:lnTo>
                    <a:pt x="10079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5392" y="7042531"/>
              <a:ext cx="9738360" cy="341630"/>
            </a:xfrm>
            <a:custGeom>
              <a:avLst/>
              <a:gdLst/>
              <a:ahLst/>
              <a:cxnLst/>
              <a:rect l="l" t="t" r="r" b="b"/>
              <a:pathLst>
                <a:path w="9738360" h="341629">
                  <a:moveTo>
                    <a:pt x="9738360" y="0"/>
                  </a:moveTo>
                  <a:lnTo>
                    <a:pt x="0" y="0"/>
                  </a:lnTo>
                  <a:lnTo>
                    <a:pt x="0" y="341249"/>
                  </a:lnTo>
                  <a:lnTo>
                    <a:pt x="9738360" y="341249"/>
                  </a:lnTo>
                  <a:lnTo>
                    <a:pt x="9738360" y="0"/>
                  </a:lnTo>
                  <a:close/>
                </a:path>
              </a:pathLst>
            </a:custGeom>
            <a:solidFill>
              <a:srgbClr val="8C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13868" y="166243"/>
            <a:ext cx="9747885" cy="7228840"/>
            <a:chOff x="213868" y="166243"/>
            <a:chExt cx="9747885" cy="7228840"/>
          </a:xfrm>
        </p:grpSpPr>
        <p:sp>
          <p:nvSpPr>
            <p:cNvPr id="7" name="object 7"/>
            <p:cNvSpPr/>
            <p:nvPr/>
          </p:nvSpPr>
          <p:spPr>
            <a:xfrm>
              <a:off x="213868" y="166242"/>
              <a:ext cx="9747885" cy="7228840"/>
            </a:xfrm>
            <a:custGeom>
              <a:avLst/>
              <a:gdLst/>
              <a:ahLst/>
              <a:cxnLst/>
              <a:rect l="l" t="t" r="r" b="b"/>
              <a:pathLst>
                <a:path w="9747885" h="7228840">
                  <a:moveTo>
                    <a:pt x="9747504" y="0"/>
                  </a:moveTo>
                  <a:lnTo>
                    <a:pt x="9736836" y="0"/>
                  </a:lnTo>
                  <a:lnTo>
                    <a:pt x="9736836" y="10668"/>
                  </a:lnTo>
                  <a:lnTo>
                    <a:pt x="9736836" y="7217664"/>
                  </a:lnTo>
                  <a:lnTo>
                    <a:pt x="10668" y="7217664"/>
                  </a:lnTo>
                  <a:lnTo>
                    <a:pt x="10668" y="1246632"/>
                  </a:lnTo>
                  <a:lnTo>
                    <a:pt x="36576" y="1246632"/>
                  </a:lnTo>
                  <a:lnTo>
                    <a:pt x="36576" y="1235964"/>
                  </a:lnTo>
                  <a:lnTo>
                    <a:pt x="10668" y="1235964"/>
                  </a:lnTo>
                  <a:lnTo>
                    <a:pt x="10668" y="10668"/>
                  </a:lnTo>
                  <a:lnTo>
                    <a:pt x="9736836" y="10668"/>
                  </a:lnTo>
                  <a:lnTo>
                    <a:pt x="9736836" y="0"/>
                  </a:lnTo>
                  <a:lnTo>
                    <a:pt x="0" y="0"/>
                  </a:lnTo>
                  <a:lnTo>
                    <a:pt x="0" y="7228332"/>
                  </a:lnTo>
                  <a:lnTo>
                    <a:pt x="9747504" y="7228332"/>
                  </a:lnTo>
                  <a:lnTo>
                    <a:pt x="9747504" y="7222236"/>
                  </a:lnTo>
                  <a:lnTo>
                    <a:pt x="9747504" y="7217664"/>
                  </a:lnTo>
                  <a:lnTo>
                    <a:pt x="9747504" y="10668"/>
                  </a:lnTo>
                  <a:lnTo>
                    <a:pt x="9747504" y="6096"/>
                  </a:lnTo>
                  <a:lnTo>
                    <a:pt x="9747504" y="0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1112" y="1407540"/>
              <a:ext cx="7256145" cy="0"/>
            </a:xfrm>
            <a:custGeom>
              <a:avLst/>
              <a:gdLst/>
              <a:ahLst/>
              <a:cxnLst/>
              <a:rect l="l" t="t" r="r" b="b"/>
              <a:pathLst>
                <a:path w="7256145">
                  <a:moveTo>
                    <a:pt x="0" y="0"/>
                  </a:moveTo>
                  <a:lnTo>
                    <a:pt x="7255763" y="0"/>
                  </a:lnTo>
                </a:path>
              </a:pathLst>
            </a:custGeom>
            <a:ln w="10667">
              <a:solidFill>
                <a:srgbClr val="7A96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27544" y="1402206"/>
              <a:ext cx="1207135" cy="10795"/>
            </a:xfrm>
            <a:custGeom>
              <a:avLst/>
              <a:gdLst/>
              <a:ahLst/>
              <a:cxnLst/>
              <a:rect l="l" t="t" r="r" b="b"/>
              <a:pathLst>
                <a:path w="1207134" h="10794">
                  <a:moveTo>
                    <a:pt x="30479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30479" y="10667"/>
                  </a:lnTo>
                  <a:lnTo>
                    <a:pt x="30479" y="0"/>
                  </a:lnTo>
                  <a:close/>
                </a:path>
                <a:path w="1207134" h="10794">
                  <a:moveTo>
                    <a:pt x="73151" y="0"/>
                  </a:moveTo>
                  <a:lnTo>
                    <a:pt x="41148" y="0"/>
                  </a:lnTo>
                  <a:lnTo>
                    <a:pt x="41148" y="10667"/>
                  </a:lnTo>
                  <a:lnTo>
                    <a:pt x="73151" y="10667"/>
                  </a:lnTo>
                  <a:lnTo>
                    <a:pt x="73151" y="0"/>
                  </a:lnTo>
                  <a:close/>
                </a:path>
                <a:path w="1207134" h="10794">
                  <a:moveTo>
                    <a:pt x="115824" y="0"/>
                  </a:moveTo>
                  <a:lnTo>
                    <a:pt x="83820" y="0"/>
                  </a:lnTo>
                  <a:lnTo>
                    <a:pt x="83820" y="10667"/>
                  </a:lnTo>
                  <a:lnTo>
                    <a:pt x="115824" y="10667"/>
                  </a:lnTo>
                  <a:lnTo>
                    <a:pt x="115824" y="0"/>
                  </a:lnTo>
                  <a:close/>
                </a:path>
                <a:path w="1207134" h="10794">
                  <a:moveTo>
                    <a:pt x="156972" y="0"/>
                  </a:moveTo>
                  <a:lnTo>
                    <a:pt x="124967" y="0"/>
                  </a:lnTo>
                  <a:lnTo>
                    <a:pt x="124967" y="10667"/>
                  </a:lnTo>
                  <a:lnTo>
                    <a:pt x="156972" y="10667"/>
                  </a:lnTo>
                  <a:lnTo>
                    <a:pt x="156972" y="0"/>
                  </a:lnTo>
                  <a:close/>
                </a:path>
                <a:path w="1207134" h="10794">
                  <a:moveTo>
                    <a:pt x="199644" y="0"/>
                  </a:moveTo>
                  <a:lnTo>
                    <a:pt x="167639" y="0"/>
                  </a:lnTo>
                  <a:lnTo>
                    <a:pt x="167639" y="10667"/>
                  </a:lnTo>
                  <a:lnTo>
                    <a:pt x="199644" y="10667"/>
                  </a:lnTo>
                  <a:lnTo>
                    <a:pt x="199644" y="0"/>
                  </a:lnTo>
                  <a:close/>
                </a:path>
                <a:path w="1207134" h="10794">
                  <a:moveTo>
                    <a:pt x="240791" y="0"/>
                  </a:moveTo>
                  <a:lnTo>
                    <a:pt x="210311" y="0"/>
                  </a:lnTo>
                  <a:lnTo>
                    <a:pt x="210311" y="10667"/>
                  </a:lnTo>
                  <a:lnTo>
                    <a:pt x="240791" y="10667"/>
                  </a:lnTo>
                  <a:lnTo>
                    <a:pt x="240791" y="0"/>
                  </a:lnTo>
                  <a:close/>
                </a:path>
                <a:path w="1207134" h="10794">
                  <a:moveTo>
                    <a:pt x="283463" y="0"/>
                  </a:moveTo>
                  <a:lnTo>
                    <a:pt x="251459" y="0"/>
                  </a:lnTo>
                  <a:lnTo>
                    <a:pt x="251459" y="10667"/>
                  </a:lnTo>
                  <a:lnTo>
                    <a:pt x="283463" y="10667"/>
                  </a:lnTo>
                  <a:lnTo>
                    <a:pt x="283463" y="0"/>
                  </a:lnTo>
                  <a:close/>
                </a:path>
                <a:path w="1207134" h="10794">
                  <a:moveTo>
                    <a:pt x="324611" y="0"/>
                  </a:moveTo>
                  <a:lnTo>
                    <a:pt x="294131" y="0"/>
                  </a:lnTo>
                  <a:lnTo>
                    <a:pt x="294131" y="10667"/>
                  </a:lnTo>
                  <a:lnTo>
                    <a:pt x="324611" y="10667"/>
                  </a:lnTo>
                  <a:lnTo>
                    <a:pt x="324611" y="0"/>
                  </a:lnTo>
                  <a:close/>
                </a:path>
                <a:path w="1207134" h="10794">
                  <a:moveTo>
                    <a:pt x="367283" y="0"/>
                  </a:moveTo>
                  <a:lnTo>
                    <a:pt x="335279" y="0"/>
                  </a:lnTo>
                  <a:lnTo>
                    <a:pt x="335279" y="10667"/>
                  </a:lnTo>
                  <a:lnTo>
                    <a:pt x="367283" y="10667"/>
                  </a:lnTo>
                  <a:lnTo>
                    <a:pt x="367283" y="0"/>
                  </a:lnTo>
                  <a:close/>
                </a:path>
                <a:path w="1207134" h="10794">
                  <a:moveTo>
                    <a:pt x="408431" y="0"/>
                  </a:moveTo>
                  <a:lnTo>
                    <a:pt x="377951" y="0"/>
                  </a:lnTo>
                  <a:lnTo>
                    <a:pt x="377951" y="10667"/>
                  </a:lnTo>
                  <a:lnTo>
                    <a:pt x="408431" y="10667"/>
                  </a:lnTo>
                  <a:lnTo>
                    <a:pt x="408431" y="0"/>
                  </a:lnTo>
                  <a:close/>
                </a:path>
                <a:path w="1207134" h="10794">
                  <a:moveTo>
                    <a:pt x="451103" y="0"/>
                  </a:moveTo>
                  <a:lnTo>
                    <a:pt x="419100" y="0"/>
                  </a:lnTo>
                  <a:lnTo>
                    <a:pt x="419100" y="10667"/>
                  </a:lnTo>
                  <a:lnTo>
                    <a:pt x="451103" y="10667"/>
                  </a:lnTo>
                  <a:lnTo>
                    <a:pt x="451103" y="0"/>
                  </a:lnTo>
                  <a:close/>
                </a:path>
                <a:path w="1207134" h="10794">
                  <a:moveTo>
                    <a:pt x="493775" y="0"/>
                  </a:moveTo>
                  <a:lnTo>
                    <a:pt x="461772" y="0"/>
                  </a:lnTo>
                  <a:lnTo>
                    <a:pt x="461772" y="10667"/>
                  </a:lnTo>
                  <a:lnTo>
                    <a:pt x="493775" y="10667"/>
                  </a:lnTo>
                  <a:lnTo>
                    <a:pt x="493775" y="0"/>
                  </a:lnTo>
                  <a:close/>
                </a:path>
                <a:path w="1207134" h="10794">
                  <a:moveTo>
                    <a:pt x="534924" y="0"/>
                  </a:moveTo>
                  <a:lnTo>
                    <a:pt x="502920" y="0"/>
                  </a:lnTo>
                  <a:lnTo>
                    <a:pt x="502920" y="10667"/>
                  </a:lnTo>
                  <a:lnTo>
                    <a:pt x="534924" y="10667"/>
                  </a:lnTo>
                  <a:lnTo>
                    <a:pt x="534924" y="0"/>
                  </a:lnTo>
                  <a:close/>
                </a:path>
                <a:path w="1207134" h="10794">
                  <a:moveTo>
                    <a:pt x="577596" y="0"/>
                  </a:moveTo>
                  <a:lnTo>
                    <a:pt x="545591" y="0"/>
                  </a:lnTo>
                  <a:lnTo>
                    <a:pt x="545591" y="10667"/>
                  </a:lnTo>
                  <a:lnTo>
                    <a:pt x="577596" y="10667"/>
                  </a:lnTo>
                  <a:lnTo>
                    <a:pt x="577596" y="0"/>
                  </a:lnTo>
                  <a:close/>
                </a:path>
                <a:path w="1207134" h="10794">
                  <a:moveTo>
                    <a:pt x="618744" y="0"/>
                  </a:moveTo>
                  <a:lnTo>
                    <a:pt x="588263" y="0"/>
                  </a:lnTo>
                  <a:lnTo>
                    <a:pt x="588263" y="10667"/>
                  </a:lnTo>
                  <a:lnTo>
                    <a:pt x="618744" y="10667"/>
                  </a:lnTo>
                  <a:lnTo>
                    <a:pt x="618744" y="0"/>
                  </a:lnTo>
                  <a:close/>
                </a:path>
                <a:path w="1207134" h="10794">
                  <a:moveTo>
                    <a:pt x="661415" y="0"/>
                  </a:moveTo>
                  <a:lnTo>
                    <a:pt x="629411" y="0"/>
                  </a:lnTo>
                  <a:lnTo>
                    <a:pt x="629411" y="10667"/>
                  </a:lnTo>
                  <a:lnTo>
                    <a:pt x="661415" y="10667"/>
                  </a:lnTo>
                  <a:lnTo>
                    <a:pt x="661415" y="0"/>
                  </a:lnTo>
                  <a:close/>
                </a:path>
                <a:path w="1207134" h="10794">
                  <a:moveTo>
                    <a:pt x="702563" y="0"/>
                  </a:moveTo>
                  <a:lnTo>
                    <a:pt x="672083" y="0"/>
                  </a:lnTo>
                  <a:lnTo>
                    <a:pt x="672083" y="10667"/>
                  </a:lnTo>
                  <a:lnTo>
                    <a:pt x="702563" y="10667"/>
                  </a:lnTo>
                  <a:lnTo>
                    <a:pt x="702563" y="0"/>
                  </a:lnTo>
                  <a:close/>
                </a:path>
                <a:path w="1207134" h="10794">
                  <a:moveTo>
                    <a:pt x="745235" y="0"/>
                  </a:moveTo>
                  <a:lnTo>
                    <a:pt x="713231" y="0"/>
                  </a:lnTo>
                  <a:lnTo>
                    <a:pt x="713231" y="10667"/>
                  </a:lnTo>
                  <a:lnTo>
                    <a:pt x="745235" y="10667"/>
                  </a:lnTo>
                  <a:lnTo>
                    <a:pt x="745235" y="0"/>
                  </a:lnTo>
                  <a:close/>
                </a:path>
                <a:path w="1207134" h="10794">
                  <a:moveTo>
                    <a:pt x="786383" y="0"/>
                  </a:moveTo>
                  <a:lnTo>
                    <a:pt x="755903" y="0"/>
                  </a:lnTo>
                  <a:lnTo>
                    <a:pt x="755903" y="10667"/>
                  </a:lnTo>
                  <a:lnTo>
                    <a:pt x="786383" y="10667"/>
                  </a:lnTo>
                  <a:lnTo>
                    <a:pt x="786383" y="0"/>
                  </a:lnTo>
                  <a:close/>
                </a:path>
                <a:path w="1207134" h="10794">
                  <a:moveTo>
                    <a:pt x="829055" y="0"/>
                  </a:moveTo>
                  <a:lnTo>
                    <a:pt x="797051" y="0"/>
                  </a:lnTo>
                  <a:lnTo>
                    <a:pt x="797051" y="10667"/>
                  </a:lnTo>
                  <a:lnTo>
                    <a:pt x="829055" y="10667"/>
                  </a:lnTo>
                  <a:lnTo>
                    <a:pt x="829055" y="0"/>
                  </a:lnTo>
                  <a:close/>
                </a:path>
                <a:path w="1207134" h="10794">
                  <a:moveTo>
                    <a:pt x="871727" y="0"/>
                  </a:moveTo>
                  <a:lnTo>
                    <a:pt x="839724" y="0"/>
                  </a:lnTo>
                  <a:lnTo>
                    <a:pt x="839724" y="10667"/>
                  </a:lnTo>
                  <a:lnTo>
                    <a:pt x="871727" y="10667"/>
                  </a:lnTo>
                  <a:lnTo>
                    <a:pt x="871727" y="0"/>
                  </a:lnTo>
                  <a:close/>
                </a:path>
                <a:path w="1207134" h="10794">
                  <a:moveTo>
                    <a:pt x="912876" y="0"/>
                  </a:moveTo>
                  <a:lnTo>
                    <a:pt x="880872" y="0"/>
                  </a:lnTo>
                  <a:lnTo>
                    <a:pt x="880872" y="10667"/>
                  </a:lnTo>
                  <a:lnTo>
                    <a:pt x="912876" y="10667"/>
                  </a:lnTo>
                  <a:lnTo>
                    <a:pt x="912876" y="0"/>
                  </a:lnTo>
                  <a:close/>
                </a:path>
                <a:path w="1207134" h="10794">
                  <a:moveTo>
                    <a:pt x="955548" y="0"/>
                  </a:moveTo>
                  <a:lnTo>
                    <a:pt x="923544" y="0"/>
                  </a:lnTo>
                  <a:lnTo>
                    <a:pt x="923544" y="10667"/>
                  </a:lnTo>
                  <a:lnTo>
                    <a:pt x="955548" y="10667"/>
                  </a:lnTo>
                  <a:lnTo>
                    <a:pt x="955548" y="0"/>
                  </a:lnTo>
                  <a:close/>
                </a:path>
                <a:path w="1207134" h="10794">
                  <a:moveTo>
                    <a:pt x="996696" y="0"/>
                  </a:moveTo>
                  <a:lnTo>
                    <a:pt x="966215" y="0"/>
                  </a:lnTo>
                  <a:lnTo>
                    <a:pt x="966215" y="10667"/>
                  </a:lnTo>
                  <a:lnTo>
                    <a:pt x="996696" y="10667"/>
                  </a:lnTo>
                  <a:lnTo>
                    <a:pt x="996696" y="0"/>
                  </a:lnTo>
                  <a:close/>
                </a:path>
                <a:path w="1207134" h="10794">
                  <a:moveTo>
                    <a:pt x="1039367" y="0"/>
                  </a:moveTo>
                  <a:lnTo>
                    <a:pt x="1007363" y="0"/>
                  </a:lnTo>
                  <a:lnTo>
                    <a:pt x="1007363" y="10667"/>
                  </a:lnTo>
                  <a:lnTo>
                    <a:pt x="1039367" y="10667"/>
                  </a:lnTo>
                  <a:lnTo>
                    <a:pt x="1039367" y="0"/>
                  </a:lnTo>
                  <a:close/>
                </a:path>
                <a:path w="1207134" h="10794">
                  <a:moveTo>
                    <a:pt x="1080515" y="0"/>
                  </a:moveTo>
                  <a:lnTo>
                    <a:pt x="1050035" y="0"/>
                  </a:lnTo>
                  <a:lnTo>
                    <a:pt x="1050035" y="10667"/>
                  </a:lnTo>
                  <a:lnTo>
                    <a:pt x="1080515" y="10667"/>
                  </a:lnTo>
                  <a:lnTo>
                    <a:pt x="1080515" y="0"/>
                  </a:lnTo>
                  <a:close/>
                </a:path>
                <a:path w="1207134" h="10794">
                  <a:moveTo>
                    <a:pt x="1123187" y="0"/>
                  </a:moveTo>
                  <a:lnTo>
                    <a:pt x="1091183" y="0"/>
                  </a:lnTo>
                  <a:lnTo>
                    <a:pt x="1091183" y="10667"/>
                  </a:lnTo>
                  <a:lnTo>
                    <a:pt x="1123187" y="10667"/>
                  </a:lnTo>
                  <a:lnTo>
                    <a:pt x="1123187" y="0"/>
                  </a:lnTo>
                  <a:close/>
                </a:path>
                <a:path w="1207134" h="10794">
                  <a:moveTo>
                    <a:pt x="1165859" y="0"/>
                  </a:moveTo>
                  <a:lnTo>
                    <a:pt x="1133855" y="0"/>
                  </a:lnTo>
                  <a:lnTo>
                    <a:pt x="1133855" y="10667"/>
                  </a:lnTo>
                  <a:lnTo>
                    <a:pt x="1164335" y="10667"/>
                  </a:lnTo>
                  <a:lnTo>
                    <a:pt x="1165859" y="0"/>
                  </a:lnTo>
                  <a:close/>
                </a:path>
                <a:path w="1207134" h="10794">
                  <a:moveTo>
                    <a:pt x="1207007" y="0"/>
                  </a:moveTo>
                  <a:lnTo>
                    <a:pt x="1175003" y="0"/>
                  </a:lnTo>
                  <a:lnTo>
                    <a:pt x="1175003" y="10667"/>
                  </a:lnTo>
                  <a:lnTo>
                    <a:pt x="1207007" y="10667"/>
                  </a:lnTo>
                  <a:lnTo>
                    <a:pt x="1207007" y="0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45220" y="1407540"/>
              <a:ext cx="1207135" cy="0"/>
            </a:xfrm>
            <a:custGeom>
              <a:avLst/>
              <a:gdLst/>
              <a:ahLst/>
              <a:cxnLst/>
              <a:rect l="l" t="t" r="r" b="b"/>
              <a:pathLst>
                <a:path w="1207134">
                  <a:moveTo>
                    <a:pt x="0" y="0"/>
                  </a:moveTo>
                  <a:lnTo>
                    <a:pt x="1207007" y="0"/>
                  </a:lnTo>
                </a:path>
              </a:pathLst>
            </a:custGeom>
            <a:ln w="10667">
              <a:solidFill>
                <a:srgbClr val="7A96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55388" y="1054734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4" h="672464">
                  <a:moveTo>
                    <a:pt x="672084" y="335280"/>
                  </a:moveTo>
                  <a:lnTo>
                    <a:pt x="668426" y="285915"/>
                  </a:lnTo>
                  <a:lnTo>
                    <a:pt x="657809" y="238734"/>
                  </a:lnTo>
                  <a:lnTo>
                    <a:pt x="640765" y="194271"/>
                  </a:lnTo>
                  <a:lnTo>
                    <a:pt x="617791" y="153060"/>
                  </a:lnTo>
                  <a:lnTo>
                    <a:pt x="589432" y="115633"/>
                  </a:lnTo>
                  <a:lnTo>
                    <a:pt x="556209" y="82499"/>
                  </a:lnTo>
                  <a:lnTo>
                    <a:pt x="518629" y="54216"/>
                  </a:lnTo>
                  <a:lnTo>
                    <a:pt x="477227" y="31292"/>
                  </a:lnTo>
                  <a:lnTo>
                    <a:pt x="432511" y="14262"/>
                  </a:lnTo>
                  <a:lnTo>
                    <a:pt x="385025" y="3657"/>
                  </a:lnTo>
                  <a:lnTo>
                    <a:pt x="335280" y="0"/>
                  </a:lnTo>
                  <a:lnTo>
                    <a:pt x="285902" y="3657"/>
                  </a:lnTo>
                  <a:lnTo>
                    <a:pt x="238721" y="14262"/>
                  </a:lnTo>
                  <a:lnTo>
                    <a:pt x="194259" y="31292"/>
                  </a:lnTo>
                  <a:lnTo>
                    <a:pt x="153047" y="54216"/>
                  </a:lnTo>
                  <a:lnTo>
                    <a:pt x="115620" y="82499"/>
                  </a:lnTo>
                  <a:lnTo>
                    <a:pt x="82486" y="115633"/>
                  </a:lnTo>
                  <a:lnTo>
                    <a:pt x="54203" y="153060"/>
                  </a:lnTo>
                  <a:lnTo>
                    <a:pt x="31280" y="194271"/>
                  </a:lnTo>
                  <a:lnTo>
                    <a:pt x="14249" y="238734"/>
                  </a:lnTo>
                  <a:lnTo>
                    <a:pt x="3644" y="285915"/>
                  </a:lnTo>
                  <a:lnTo>
                    <a:pt x="0" y="335280"/>
                  </a:lnTo>
                  <a:lnTo>
                    <a:pt x="3644" y="385038"/>
                  </a:lnTo>
                  <a:lnTo>
                    <a:pt x="14249" y="432523"/>
                  </a:lnTo>
                  <a:lnTo>
                    <a:pt x="31280" y="477240"/>
                  </a:lnTo>
                  <a:lnTo>
                    <a:pt x="54203" y="518642"/>
                  </a:lnTo>
                  <a:lnTo>
                    <a:pt x="82486" y="556221"/>
                  </a:lnTo>
                  <a:lnTo>
                    <a:pt x="115620" y="589445"/>
                  </a:lnTo>
                  <a:lnTo>
                    <a:pt x="153047" y="617804"/>
                  </a:lnTo>
                  <a:lnTo>
                    <a:pt x="194259" y="640778"/>
                  </a:lnTo>
                  <a:lnTo>
                    <a:pt x="238721" y="657821"/>
                  </a:lnTo>
                  <a:lnTo>
                    <a:pt x="285902" y="668439"/>
                  </a:lnTo>
                  <a:lnTo>
                    <a:pt x="335280" y="672084"/>
                  </a:lnTo>
                  <a:lnTo>
                    <a:pt x="380961" y="669010"/>
                  </a:lnTo>
                  <a:lnTo>
                    <a:pt x="424776" y="660057"/>
                  </a:lnTo>
                  <a:lnTo>
                    <a:pt x="466331" y="645617"/>
                  </a:lnTo>
                  <a:lnTo>
                    <a:pt x="505231" y="626084"/>
                  </a:lnTo>
                  <a:lnTo>
                    <a:pt x="541045" y="601891"/>
                  </a:lnTo>
                  <a:lnTo>
                    <a:pt x="573405" y="573417"/>
                  </a:lnTo>
                  <a:lnTo>
                    <a:pt x="601878" y="541058"/>
                  </a:lnTo>
                  <a:lnTo>
                    <a:pt x="626071" y="505244"/>
                  </a:lnTo>
                  <a:lnTo>
                    <a:pt x="645604" y="466356"/>
                  </a:lnTo>
                  <a:lnTo>
                    <a:pt x="660044" y="424789"/>
                  </a:lnTo>
                  <a:lnTo>
                    <a:pt x="668997" y="380974"/>
                  </a:lnTo>
                  <a:lnTo>
                    <a:pt x="672084" y="335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31588" y="1131189"/>
              <a:ext cx="520065" cy="519430"/>
            </a:xfrm>
            <a:custGeom>
              <a:avLst/>
              <a:gdLst/>
              <a:ahLst/>
              <a:cxnLst/>
              <a:rect l="l" t="t" r="r" b="b"/>
              <a:pathLst>
                <a:path w="520064" h="519430">
                  <a:moveTo>
                    <a:pt x="272796" y="0"/>
                  </a:moveTo>
                  <a:lnTo>
                    <a:pt x="245363" y="0"/>
                  </a:lnTo>
                  <a:lnTo>
                    <a:pt x="233172" y="1269"/>
                  </a:lnTo>
                  <a:lnTo>
                    <a:pt x="181356" y="12700"/>
                  </a:lnTo>
                  <a:lnTo>
                    <a:pt x="134112" y="31750"/>
                  </a:lnTo>
                  <a:lnTo>
                    <a:pt x="92963" y="60959"/>
                  </a:lnTo>
                  <a:lnTo>
                    <a:pt x="57912" y="96519"/>
                  </a:lnTo>
                  <a:lnTo>
                    <a:pt x="30479" y="137159"/>
                  </a:lnTo>
                  <a:lnTo>
                    <a:pt x="10667" y="184150"/>
                  </a:lnTo>
                  <a:lnTo>
                    <a:pt x="1524" y="233679"/>
                  </a:lnTo>
                  <a:lnTo>
                    <a:pt x="0" y="247650"/>
                  </a:lnTo>
                  <a:lnTo>
                    <a:pt x="0" y="274319"/>
                  </a:lnTo>
                  <a:lnTo>
                    <a:pt x="1524" y="287019"/>
                  </a:lnTo>
                  <a:lnTo>
                    <a:pt x="3048" y="300989"/>
                  </a:lnTo>
                  <a:lnTo>
                    <a:pt x="12191" y="339089"/>
                  </a:lnTo>
                  <a:lnTo>
                    <a:pt x="32003" y="384809"/>
                  </a:lnTo>
                  <a:lnTo>
                    <a:pt x="59436" y="426719"/>
                  </a:lnTo>
                  <a:lnTo>
                    <a:pt x="96012" y="462279"/>
                  </a:lnTo>
                  <a:lnTo>
                    <a:pt x="137160" y="488950"/>
                  </a:lnTo>
                  <a:lnTo>
                    <a:pt x="184403" y="509269"/>
                  </a:lnTo>
                  <a:lnTo>
                    <a:pt x="233172" y="518159"/>
                  </a:lnTo>
                  <a:lnTo>
                    <a:pt x="246887" y="519429"/>
                  </a:lnTo>
                  <a:lnTo>
                    <a:pt x="274320" y="519429"/>
                  </a:lnTo>
                  <a:lnTo>
                    <a:pt x="286512" y="518159"/>
                  </a:lnTo>
                  <a:lnTo>
                    <a:pt x="300227" y="516889"/>
                  </a:lnTo>
                  <a:lnTo>
                    <a:pt x="313944" y="514350"/>
                  </a:lnTo>
                  <a:lnTo>
                    <a:pt x="338327" y="508000"/>
                  </a:lnTo>
                  <a:lnTo>
                    <a:pt x="355745" y="501650"/>
                  </a:lnTo>
                  <a:lnTo>
                    <a:pt x="248412" y="501650"/>
                  </a:lnTo>
                  <a:lnTo>
                    <a:pt x="234696" y="500379"/>
                  </a:lnTo>
                  <a:lnTo>
                    <a:pt x="224027" y="499109"/>
                  </a:lnTo>
                  <a:lnTo>
                    <a:pt x="211836" y="496569"/>
                  </a:lnTo>
                  <a:lnTo>
                    <a:pt x="188975" y="491489"/>
                  </a:lnTo>
                  <a:lnTo>
                    <a:pt x="166115" y="481329"/>
                  </a:lnTo>
                  <a:lnTo>
                    <a:pt x="144779" y="472439"/>
                  </a:lnTo>
                  <a:lnTo>
                    <a:pt x="124967" y="461009"/>
                  </a:lnTo>
                  <a:lnTo>
                    <a:pt x="106679" y="447039"/>
                  </a:lnTo>
                  <a:lnTo>
                    <a:pt x="89915" y="431800"/>
                  </a:lnTo>
                  <a:lnTo>
                    <a:pt x="74675" y="412750"/>
                  </a:lnTo>
                  <a:lnTo>
                    <a:pt x="59436" y="394969"/>
                  </a:lnTo>
                  <a:lnTo>
                    <a:pt x="47244" y="374650"/>
                  </a:lnTo>
                  <a:lnTo>
                    <a:pt x="28956" y="332739"/>
                  </a:lnTo>
                  <a:lnTo>
                    <a:pt x="22860" y="309879"/>
                  </a:lnTo>
                  <a:lnTo>
                    <a:pt x="18287" y="273050"/>
                  </a:lnTo>
                  <a:lnTo>
                    <a:pt x="18287" y="248919"/>
                  </a:lnTo>
                  <a:lnTo>
                    <a:pt x="19812" y="234950"/>
                  </a:lnTo>
                  <a:lnTo>
                    <a:pt x="21336" y="224789"/>
                  </a:lnTo>
                  <a:lnTo>
                    <a:pt x="22860" y="212089"/>
                  </a:lnTo>
                  <a:lnTo>
                    <a:pt x="38100" y="166369"/>
                  </a:lnTo>
                  <a:lnTo>
                    <a:pt x="59436" y="125729"/>
                  </a:lnTo>
                  <a:lnTo>
                    <a:pt x="88391" y="90169"/>
                  </a:lnTo>
                  <a:lnTo>
                    <a:pt x="124967" y="59689"/>
                  </a:lnTo>
                  <a:lnTo>
                    <a:pt x="187451" y="29209"/>
                  </a:lnTo>
                  <a:lnTo>
                    <a:pt x="246887" y="19050"/>
                  </a:lnTo>
                  <a:lnTo>
                    <a:pt x="356180" y="19050"/>
                  </a:lnTo>
                  <a:lnTo>
                    <a:pt x="335279" y="11429"/>
                  </a:lnTo>
                  <a:lnTo>
                    <a:pt x="310896" y="5079"/>
                  </a:lnTo>
                  <a:lnTo>
                    <a:pt x="286512" y="1269"/>
                  </a:lnTo>
                  <a:lnTo>
                    <a:pt x="272796" y="0"/>
                  </a:lnTo>
                  <a:close/>
                </a:path>
                <a:path w="520064" h="519430">
                  <a:moveTo>
                    <a:pt x="356180" y="19050"/>
                  </a:moveTo>
                  <a:lnTo>
                    <a:pt x="271272" y="19050"/>
                  </a:lnTo>
                  <a:lnTo>
                    <a:pt x="284988" y="20319"/>
                  </a:lnTo>
                  <a:lnTo>
                    <a:pt x="295656" y="21589"/>
                  </a:lnTo>
                  <a:lnTo>
                    <a:pt x="353567" y="38100"/>
                  </a:lnTo>
                  <a:lnTo>
                    <a:pt x="394715" y="59689"/>
                  </a:lnTo>
                  <a:lnTo>
                    <a:pt x="429767" y="88900"/>
                  </a:lnTo>
                  <a:lnTo>
                    <a:pt x="458724" y="125729"/>
                  </a:lnTo>
                  <a:lnTo>
                    <a:pt x="481584" y="166369"/>
                  </a:lnTo>
                  <a:lnTo>
                    <a:pt x="498348" y="222250"/>
                  </a:lnTo>
                  <a:lnTo>
                    <a:pt x="499872" y="234950"/>
                  </a:lnTo>
                  <a:lnTo>
                    <a:pt x="499872" y="247650"/>
                  </a:lnTo>
                  <a:lnTo>
                    <a:pt x="501396" y="259079"/>
                  </a:lnTo>
                  <a:lnTo>
                    <a:pt x="499872" y="271779"/>
                  </a:lnTo>
                  <a:lnTo>
                    <a:pt x="499872" y="285750"/>
                  </a:lnTo>
                  <a:lnTo>
                    <a:pt x="498348" y="295909"/>
                  </a:lnTo>
                  <a:lnTo>
                    <a:pt x="495300" y="308609"/>
                  </a:lnTo>
                  <a:lnTo>
                    <a:pt x="490727" y="331469"/>
                  </a:lnTo>
                  <a:lnTo>
                    <a:pt x="481584" y="354329"/>
                  </a:lnTo>
                  <a:lnTo>
                    <a:pt x="460248" y="394969"/>
                  </a:lnTo>
                  <a:lnTo>
                    <a:pt x="429767" y="430529"/>
                  </a:lnTo>
                  <a:lnTo>
                    <a:pt x="394715" y="461009"/>
                  </a:lnTo>
                  <a:lnTo>
                    <a:pt x="332232" y="491489"/>
                  </a:lnTo>
                  <a:lnTo>
                    <a:pt x="309372" y="495300"/>
                  </a:lnTo>
                  <a:lnTo>
                    <a:pt x="297179" y="499109"/>
                  </a:lnTo>
                  <a:lnTo>
                    <a:pt x="272796" y="501650"/>
                  </a:lnTo>
                  <a:lnTo>
                    <a:pt x="355745" y="501650"/>
                  </a:lnTo>
                  <a:lnTo>
                    <a:pt x="426720" y="458469"/>
                  </a:lnTo>
                  <a:lnTo>
                    <a:pt x="461772" y="424179"/>
                  </a:lnTo>
                  <a:lnTo>
                    <a:pt x="489203" y="382269"/>
                  </a:lnTo>
                  <a:lnTo>
                    <a:pt x="509015" y="335279"/>
                  </a:lnTo>
                  <a:lnTo>
                    <a:pt x="518160" y="287019"/>
                  </a:lnTo>
                  <a:lnTo>
                    <a:pt x="519684" y="273050"/>
                  </a:lnTo>
                  <a:lnTo>
                    <a:pt x="519684" y="245109"/>
                  </a:lnTo>
                  <a:lnTo>
                    <a:pt x="518160" y="233679"/>
                  </a:lnTo>
                  <a:lnTo>
                    <a:pt x="516636" y="219709"/>
                  </a:lnTo>
                  <a:lnTo>
                    <a:pt x="507491" y="181609"/>
                  </a:lnTo>
                  <a:lnTo>
                    <a:pt x="487679" y="134619"/>
                  </a:lnTo>
                  <a:lnTo>
                    <a:pt x="458724" y="92709"/>
                  </a:lnTo>
                  <a:lnTo>
                    <a:pt x="423672" y="58419"/>
                  </a:lnTo>
                  <a:lnTo>
                    <a:pt x="382524" y="30479"/>
                  </a:lnTo>
                  <a:lnTo>
                    <a:pt x="359663" y="20319"/>
                  </a:lnTo>
                  <a:lnTo>
                    <a:pt x="356180" y="19050"/>
                  </a:lnTo>
                  <a:close/>
                </a:path>
                <a:path w="520064" h="519430">
                  <a:moveTo>
                    <a:pt x="283463" y="38100"/>
                  </a:moveTo>
                  <a:lnTo>
                    <a:pt x="237744" y="38100"/>
                  </a:lnTo>
                  <a:lnTo>
                    <a:pt x="225551" y="39369"/>
                  </a:lnTo>
                  <a:lnTo>
                    <a:pt x="173736" y="54609"/>
                  </a:lnTo>
                  <a:lnTo>
                    <a:pt x="135636" y="74929"/>
                  </a:lnTo>
                  <a:lnTo>
                    <a:pt x="102108" y="102869"/>
                  </a:lnTo>
                  <a:lnTo>
                    <a:pt x="64008" y="153669"/>
                  </a:lnTo>
                  <a:lnTo>
                    <a:pt x="47244" y="194309"/>
                  </a:lnTo>
                  <a:lnTo>
                    <a:pt x="38100" y="236219"/>
                  </a:lnTo>
                  <a:lnTo>
                    <a:pt x="38100" y="248919"/>
                  </a:lnTo>
                  <a:lnTo>
                    <a:pt x="36575" y="259079"/>
                  </a:lnTo>
                  <a:lnTo>
                    <a:pt x="38100" y="271779"/>
                  </a:lnTo>
                  <a:lnTo>
                    <a:pt x="38100" y="281939"/>
                  </a:lnTo>
                  <a:lnTo>
                    <a:pt x="39624" y="294639"/>
                  </a:lnTo>
                  <a:lnTo>
                    <a:pt x="54863" y="346709"/>
                  </a:lnTo>
                  <a:lnTo>
                    <a:pt x="74675" y="384809"/>
                  </a:lnTo>
                  <a:lnTo>
                    <a:pt x="102108" y="417829"/>
                  </a:lnTo>
                  <a:lnTo>
                    <a:pt x="135636" y="443229"/>
                  </a:lnTo>
                  <a:lnTo>
                    <a:pt x="153924" y="455929"/>
                  </a:lnTo>
                  <a:lnTo>
                    <a:pt x="172212" y="464819"/>
                  </a:lnTo>
                  <a:lnTo>
                    <a:pt x="193548" y="472439"/>
                  </a:lnTo>
                  <a:lnTo>
                    <a:pt x="225551" y="480059"/>
                  </a:lnTo>
                  <a:lnTo>
                    <a:pt x="236220" y="481329"/>
                  </a:lnTo>
                  <a:lnTo>
                    <a:pt x="281939" y="481329"/>
                  </a:lnTo>
                  <a:lnTo>
                    <a:pt x="326136" y="472439"/>
                  </a:lnTo>
                  <a:lnTo>
                    <a:pt x="348778" y="463550"/>
                  </a:lnTo>
                  <a:lnTo>
                    <a:pt x="248412" y="463550"/>
                  </a:lnTo>
                  <a:lnTo>
                    <a:pt x="237744" y="462279"/>
                  </a:lnTo>
                  <a:lnTo>
                    <a:pt x="228600" y="462279"/>
                  </a:lnTo>
                  <a:lnTo>
                    <a:pt x="217932" y="458469"/>
                  </a:lnTo>
                  <a:lnTo>
                    <a:pt x="198120" y="454659"/>
                  </a:lnTo>
                  <a:lnTo>
                    <a:pt x="161544" y="439419"/>
                  </a:lnTo>
                  <a:lnTo>
                    <a:pt x="129539" y="416559"/>
                  </a:lnTo>
                  <a:lnTo>
                    <a:pt x="102108" y="388619"/>
                  </a:lnTo>
                  <a:lnTo>
                    <a:pt x="79248" y="355600"/>
                  </a:lnTo>
                  <a:lnTo>
                    <a:pt x="64008" y="318769"/>
                  </a:lnTo>
                  <a:lnTo>
                    <a:pt x="57912" y="289559"/>
                  </a:lnTo>
                  <a:lnTo>
                    <a:pt x="56387" y="280669"/>
                  </a:lnTo>
                  <a:lnTo>
                    <a:pt x="56387" y="237489"/>
                  </a:lnTo>
                  <a:lnTo>
                    <a:pt x="57912" y="228600"/>
                  </a:lnTo>
                  <a:lnTo>
                    <a:pt x="59436" y="218439"/>
                  </a:lnTo>
                  <a:lnTo>
                    <a:pt x="80772" y="161289"/>
                  </a:lnTo>
                  <a:lnTo>
                    <a:pt x="103632" y="129539"/>
                  </a:lnTo>
                  <a:lnTo>
                    <a:pt x="146303" y="90169"/>
                  </a:lnTo>
                  <a:lnTo>
                    <a:pt x="181356" y="72389"/>
                  </a:lnTo>
                  <a:lnTo>
                    <a:pt x="219456" y="59689"/>
                  </a:lnTo>
                  <a:lnTo>
                    <a:pt x="239267" y="57150"/>
                  </a:lnTo>
                  <a:lnTo>
                    <a:pt x="352044" y="57150"/>
                  </a:lnTo>
                  <a:lnTo>
                    <a:pt x="347472" y="54609"/>
                  </a:lnTo>
                  <a:lnTo>
                    <a:pt x="326136" y="46989"/>
                  </a:lnTo>
                  <a:lnTo>
                    <a:pt x="304800" y="41909"/>
                  </a:lnTo>
                  <a:lnTo>
                    <a:pt x="283463" y="38100"/>
                  </a:lnTo>
                  <a:close/>
                </a:path>
                <a:path w="520064" h="519430">
                  <a:moveTo>
                    <a:pt x="352044" y="57150"/>
                  </a:moveTo>
                  <a:lnTo>
                    <a:pt x="281939" y="57150"/>
                  </a:lnTo>
                  <a:lnTo>
                    <a:pt x="291084" y="58419"/>
                  </a:lnTo>
                  <a:lnTo>
                    <a:pt x="301751" y="59689"/>
                  </a:lnTo>
                  <a:lnTo>
                    <a:pt x="321563" y="66039"/>
                  </a:lnTo>
                  <a:lnTo>
                    <a:pt x="358139" y="81279"/>
                  </a:lnTo>
                  <a:lnTo>
                    <a:pt x="390144" y="104139"/>
                  </a:lnTo>
                  <a:lnTo>
                    <a:pt x="417575" y="130809"/>
                  </a:lnTo>
                  <a:lnTo>
                    <a:pt x="448056" y="181609"/>
                  </a:lnTo>
                  <a:lnTo>
                    <a:pt x="454151" y="201929"/>
                  </a:lnTo>
                  <a:lnTo>
                    <a:pt x="460248" y="219709"/>
                  </a:lnTo>
                  <a:lnTo>
                    <a:pt x="461772" y="228600"/>
                  </a:lnTo>
                  <a:lnTo>
                    <a:pt x="461772" y="240029"/>
                  </a:lnTo>
                  <a:lnTo>
                    <a:pt x="463296" y="250189"/>
                  </a:lnTo>
                  <a:lnTo>
                    <a:pt x="463296" y="271779"/>
                  </a:lnTo>
                  <a:lnTo>
                    <a:pt x="461772" y="281939"/>
                  </a:lnTo>
                  <a:lnTo>
                    <a:pt x="461772" y="290829"/>
                  </a:lnTo>
                  <a:lnTo>
                    <a:pt x="458724" y="302259"/>
                  </a:lnTo>
                  <a:lnTo>
                    <a:pt x="454151" y="321309"/>
                  </a:lnTo>
                  <a:lnTo>
                    <a:pt x="438912" y="358139"/>
                  </a:lnTo>
                  <a:lnTo>
                    <a:pt x="416051" y="389889"/>
                  </a:lnTo>
                  <a:lnTo>
                    <a:pt x="388620" y="417829"/>
                  </a:lnTo>
                  <a:lnTo>
                    <a:pt x="355091" y="440689"/>
                  </a:lnTo>
                  <a:lnTo>
                    <a:pt x="318515" y="455929"/>
                  </a:lnTo>
                  <a:lnTo>
                    <a:pt x="289560" y="462279"/>
                  </a:lnTo>
                  <a:lnTo>
                    <a:pt x="280415" y="463550"/>
                  </a:lnTo>
                  <a:lnTo>
                    <a:pt x="348778" y="463550"/>
                  </a:lnTo>
                  <a:lnTo>
                    <a:pt x="365760" y="455929"/>
                  </a:lnTo>
                  <a:lnTo>
                    <a:pt x="400812" y="431800"/>
                  </a:lnTo>
                  <a:lnTo>
                    <a:pt x="431291" y="402589"/>
                  </a:lnTo>
                  <a:lnTo>
                    <a:pt x="455675" y="365759"/>
                  </a:lnTo>
                  <a:lnTo>
                    <a:pt x="472439" y="326389"/>
                  </a:lnTo>
                  <a:lnTo>
                    <a:pt x="477012" y="304800"/>
                  </a:lnTo>
                  <a:lnTo>
                    <a:pt x="480060" y="294639"/>
                  </a:lnTo>
                  <a:lnTo>
                    <a:pt x="481584" y="283209"/>
                  </a:lnTo>
                  <a:lnTo>
                    <a:pt x="481584" y="237489"/>
                  </a:lnTo>
                  <a:lnTo>
                    <a:pt x="472439" y="194309"/>
                  </a:lnTo>
                  <a:lnTo>
                    <a:pt x="455675" y="153669"/>
                  </a:lnTo>
                  <a:lnTo>
                    <a:pt x="417575" y="102869"/>
                  </a:lnTo>
                  <a:lnTo>
                    <a:pt x="384048" y="76200"/>
                  </a:lnTo>
                  <a:lnTo>
                    <a:pt x="365760" y="64769"/>
                  </a:lnTo>
                  <a:lnTo>
                    <a:pt x="352044" y="57150"/>
                  </a:lnTo>
                  <a:close/>
                </a:path>
                <a:path w="520064" h="519430">
                  <a:moveTo>
                    <a:pt x="260603" y="36829"/>
                  </a:moveTo>
                  <a:lnTo>
                    <a:pt x="248412" y="38100"/>
                  </a:lnTo>
                  <a:lnTo>
                    <a:pt x="271272" y="38100"/>
                  </a:lnTo>
                  <a:lnTo>
                    <a:pt x="260603" y="36829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6268" y="2441575"/>
              <a:ext cx="9528175" cy="2392680"/>
            </a:xfrm>
            <a:custGeom>
              <a:avLst/>
              <a:gdLst/>
              <a:ahLst/>
              <a:cxnLst/>
              <a:rect l="l" t="t" r="r" b="b"/>
              <a:pathLst>
                <a:path w="9528175" h="2392679">
                  <a:moveTo>
                    <a:pt x="9527921" y="0"/>
                  </a:moveTo>
                  <a:lnTo>
                    <a:pt x="0" y="0"/>
                  </a:lnTo>
                  <a:lnTo>
                    <a:pt x="0" y="2392553"/>
                  </a:lnTo>
                  <a:lnTo>
                    <a:pt x="9527921" y="2392553"/>
                  </a:lnTo>
                  <a:lnTo>
                    <a:pt x="952792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1696" y="2437003"/>
              <a:ext cx="9538970" cy="2402205"/>
            </a:xfrm>
            <a:custGeom>
              <a:avLst/>
              <a:gdLst/>
              <a:ahLst/>
              <a:cxnLst/>
              <a:rect l="l" t="t" r="r" b="b"/>
              <a:pathLst>
                <a:path w="9538970" h="2402204">
                  <a:moveTo>
                    <a:pt x="9535668" y="0"/>
                  </a:moveTo>
                  <a:lnTo>
                    <a:pt x="1524" y="0"/>
                  </a:lnTo>
                  <a:lnTo>
                    <a:pt x="0" y="1397"/>
                  </a:lnTo>
                  <a:lnTo>
                    <a:pt x="0" y="2400300"/>
                  </a:lnTo>
                  <a:lnTo>
                    <a:pt x="1524" y="2401697"/>
                  </a:lnTo>
                  <a:lnTo>
                    <a:pt x="9535668" y="2401697"/>
                  </a:lnTo>
                  <a:lnTo>
                    <a:pt x="9538716" y="2400300"/>
                  </a:lnTo>
                  <a:lnTo>
                    <a:pt x="9538716" y="2397252"/>
                  </a:lnTo>
                  <a:lnTo>
                    <a:pt x="10668" y="2397252"/>
                  </a:lnTo>
                  <a:lnTo>
                    <a:pt x="4572" y="2391156"/>
                  </a:lnTo>
                  <a:lnTo>
                    <a:pt x="10668" y="2391155"/>
                  </a:lnTo>
                  <a:lnTo>
                    <a:pt x="10668" y="10668"/>
                  </a:lnTo>
                  <a:lnTo>
                    <a:pt x="4572" y="10668"/>
                  </a:lnTo>
                  <a:lnTo>
                    <a:pt x="10668" y="4572"/>
                  </a:lnTo>
                  <a:lnTo>
                    <a:pt x="9538716" y="4572"/>
                  </a:lnTo>
                  <a:lnTo>
                    <a:pt x="9538716" y="1397"/>
                  </a:lnTo>
                  <a:lnTo>
                    <a:pt x="9535668" y="0"/>
                  </a:lnTo>
                  <a:close/>
                </a:path>
                <a:path w="9538970" h="2402204">
                  <a:moveTo>
                    <a:pt x="10668" y="2391156"/>
                  </a:moveTo>
                  <a:lnTo>
                    <a:pt x="4572" y="2391156"/>
                  </a:lnTo>
                  <a:lnTo>
                    <a:pt x="10668" y="2397252"/>
                  </a:lnTo>
                  <a:lnTo>
                    <a:pt x="10668" y="2391156"/>
                  </a:lnTo>
                  <a:close/>
                </a:path>
                <a:path w="9538970" h="2402204">
                  <a:moveTo>
                    <a:pt x="9528048" y="2391156"/>
                  </a:moveTo>
                  <a:lnTo>
                    <a:pt x="10668" y="2391156"/>
                  </a:lnTo>
                  <a:lnTo>
                    <a:pt x="10668" y="2397252"/>
                  </a:lnTo>
                  <a:lnTo>
                    <a:pt x="9528048" y="2397252"/>
                  </a:lnTo>
                  <a:lnTo>
                    <a:pt x="9528048" y="2391156"/>
                  </a:lnTo>
                  <a:close/>
                </a:path>
                <a:path w="9538970" h="2402204">
                  <a:moveTo>
                    <a:pt x="9528048" y="4572"/>
                  </a:moveTo>
                  <a:lnTo>
                    <a:pt x="9528048" y="2397252"/>
                  </a:lnTo>
                  <a:lnTo>
                    <a:pt x="9532620" y="2391156"/>
                  </a:lnTo>
                  <a:lnTo>
                    <a:pt x="9538716" y="2391156"/>
                  </a:lnTo>
                  <a:lnTo>
                    <a:pt x="9538716" y="10668"/>
                  </a:lnTo>
                  <a:lnTo>
                    <a:pt x="9532620" y="10668"/>
                  </a:lnTo>
                  <a:lnTo>
                    <a:pt x="9528048" y="4572"/>
                  </a:lnTo>
                  <a:close/>
                </a:path>
                <a:path w="9538970" h="2402204">
                  <a:moveTo>
                    <a:pt x="9538716" y="2391156"/>
                  </a:moveTo>
                  <a:lnTo>
                    <a:pt x="9532620" y="2391156"/>
                  </a:lnTo>
                  <a:lnTo>
                    <a:pt x="9528048" y="2397252"/>
                  </a:lnTo>
                  <a:lnTo>
                    <a:pt x="9538716" y="2397252"/>
                  </a:lnTo>
                  <a:lnTo>
                    <a:pt x="9538716" y="2391156"/>
                  </a:lnTo>
                  <a:close/>
                </a:path>
                <a:path w="9538970" h="2402204">
                  <a:moveTo>
                    <a:pt x="10668" y="4572"/>
                  </a:moveTo>
                  <a:lnTo>
                    <a:pt x="4572" y="10668"/>
                  </a:lnTo>
                  <a:lnTo>
                    <a:pt x="10668" y="10668"/>
                  </a:lnTo>
                  <a:lnTo>
                    <a:pt x="10668" y="4572"/>
                  </a:lnTo>
                  <a:close/>
                </a:path>
                <a:path w="9538970" h="2402204">
                  <a:moveTo>
                    <a:pt x="9528048" y="4572"/>
                  </a:moveTo>
                  <a:lnTo>
                    <a:pt x="10668" y="4572"/>
                  </a:lnTo>
                  <a:lnTo>
                    <a:pt x="10668" y="10668"/>
                  </a:lnTo>
                  <a:lnTo>
                    <a:pt x="9528048" y="10668"/>
                  </a:lnTo>
                  <a:lnTo>
                    <a:pt x="9528048" y="4572"/>
                  </a:lnTo>
                  <a:close/>
                </a:path>
                <a:path w="9538970" h="2402204">
                  <a:moveTo>
                    <a:pt x="9538716" y="4572"/>
                  </a:moveTo>
                  <a:lnTo>
                    <a:pt x="9528048" y="4572"/>
                  </a:lnTo>
                  <a:lnTo>
                    <a:pt x="9532620" y="10668"/>
                  </a:lnTo>
                  <a:lnTo>
                    <a:pt x="9538716" y="10668"/>
                  </a:lnTo>
                  <a:lnTo>
                    <a:pt x="9538716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54151" y="2466848"/>
            <a:ext cx="9130030" cy="23825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4325" marR="5080" indent="-302260">
              <a:lnSpc>
                <a:spcPct val="101000"/>
              </a:lnSpc>
              <a:spcBef>
                <a:spcPts val="90"/>
              </a:spcBef>
              <a:buClr>
                <a:srgbClr val="D16347"/>
              </a:buClr>
              <a:buSzPct val="84745"/>
              <a:buFont typeface="PMingLiU-ExtB"/>
              <a:buChar char="⚫"/>
              <a:tabLst>
                <a:tab pos="314960" algn="l"/>
              </a:tabLst>
            </a:pPr>
            <a:r>
              <a:rPr sz="2950" b="1" spc="15" dirty="0">
                <a:latin typeface="Georgia"/>
                <a:cs typeface="Georgia"/>
              </a:rPr>
              <a:t>En </a:t>
            </a:r>
            <a:r>
              <a:rPr sz="2950" b="1" spc="10" dirty="0">
                <a:latin typeface="Georgia"/>
                <a:cs typeface="Georgia"/>
              </a:rPr>
              <a:t>cas de </a:t>
            </a:r>
            <a:r>
              <a:rPr sz="2950" b="1" spc="15" dirty="0">
                <a:latin typeface="Georgia"/>
                <a:cs typeface="Georgia"/>
              </a:rPr>
              <a:t>thrombose </a:t>
            </a:r>
            <a:r>
              <a:rPr sz="2950" b="1" spc="10" dirty="0">
                <a:latin typeface="Georgia"/>
                <a:cs typeface="Georgia"/>
              </a:rPr>
              <a:t>de </a:t>
            </a:r>
            <a:r>
              <a:rPr sz="2950" b="1" spc="5" dirty="0">
                <a:latin typeface="Georgia"/>
                <a:cs typeface="Georgia"/>
              </a:rPr>
              <a:t>l'a. </a:t>
            </a:r>
            <a:r>
              <a:rPr sz="2950" b="1" spc="10" dirty="0">
                <a:latin typeface="Georgia"/>
                <a:cs typeface="Georgia"/>
              </a:rPr>
              <a:t>basilaire, </a:t>
            </a:r>
            <a:r>
              <a:rPr sz="2950" b="1" spc="5" dirty="0">
                <a:latin typeface="Georgia"/>
                <a:cs typeface="Georgia"/>
              </a:rPr>
              <a:t>le </a:t>
            </a:r>
            <a:r>
              <a:rPr sz="2950" b="1" spc="10" dirty="0">
                <a:latin typeface="Georgia"/>
                <a:cs typeface="Georgia"/>
              </a:rPr>
              <a:t>décès </a:t>
            </a:r>
            <a:r>
              <a:rPr sz="2950" b="1" spc="-735" dirty="0">
                <a:latin typeface="Georgia"/>
                <a:cs typeface="Georgia"/>
              </a:rPr>
              <a:t> </a:t>
            </a:r>
            <a:r>
              <a:rPr sz="2950" b="1" spc="10" dirty="0">
                <a:latin typeface="Georgia"/>
                <a:cs typeface="Georgia"/>
              </a:rPr>
              <a:t>est</a:t>
            </a:r>
            <a:r>
              <a:rPr sz="2950" b="1" spc="5" dirty="0">
                <a:latin typeface="Georgia"/>
                <a:cs typeface="Georgia"/>
              </a:rPr>
              <a:t> </a:t>
            </a:r>
            <a:r>
              <a:rPr sz="2950" b="1" spc="10" dirty="0">
                <a:latin typeface="Georgia"/>
                <a:cs typeface="Georgia"/>
              </a:rPr>
              <a:t>rapide</a:t>
            </a:r>
            <a:r>
              <a:rPr sz="2950" b="1" spc="5" dirty="0">
                <a:latin typeface="Georgia"/>
                <a:cs typeface="Georgia"/>
              </a:rPr>
              <a:t> </a:t>
            </a:r>
            <a:r>
              <a:rPr sz="2950" b="1" spc="10" dirty="0">
                <a:latin typeface="Georgia"/>
                <a:cs typeface="Georgia"/>
              </a:rPr>
              <a:t>car</a:t>
            </a:r>
            <a:r>
              <a:rPr sz="2950" b="1" spc="-5" dirty="0">
                <a:latin typeface="Georgia"/>
                <a:cs typeface="Georgia"/>
              </a:rPr>
              <a:t> </a:t>
            </a:r>
            <a:r>
              <a:rPr sz="2950" b="1" spc="5" dirty="0">
                <a:latin typeface="Georgia"/>
                <a:cs typeface="Georgia"/>
              </a:rPr>
              <a:t>le</a:t>
            </a:r>
            <a:r>
              <a:rPr sz="2950" b="1" spc="15" dirty="0">
                <a:latin typeface="Georgia"/>
                <a:cs typeface="Georgia"/>
              </a:rPr>
              <a:t> cerveau</a:t>
            </a:r>
            <a:r>
              <a:rPr sz="2950" b="1" spc="-5" dirty="0">
                <a:latin typeface="Georgia"/>
                <a:cs typeface="Georgia"/>
              </a:rPr>
              <a:t> </a:t>
            </a:r>
            <a:r>
              <a:rPr sz="2950" b="1" spc="10" dirty="0">
                <a:latin typeface="Georgia"/>
                <a:cs typeface="Georgia"/>
              </a:rPr>
              <a:t>n'est plus</a:t>
            </a:r>
            <a:r>
              <a:rPr sz="2950" b="1" spc="-15" dirty="0">
                <a:latin typeface="Georgia"/>
                <a:cs typeface="Georgia"/>
              </a:rPr>
              <a:t> </a:t>
            </a:r>
            <a:r>
              <a:rPr sz="2950" b="1" spc="10" dirty="0">
                <a:latin typeface="Georgia"/>
                <a:cs typeface="Georgia"/>
              </a:rPr>
              <a:t>perfusé.</a:t>
            </a:r>
            <a:endParaRPr sz="2950">
              <a:latin typeface="Georgia"/>
              <a:cs typeface="Georgia"/>
            </a:endParaRPr>
          </a:p>
          <a:p>
            <a:pPr marL="314325" marR="78740" indent="-302260">
              <a:lnSpc>
                <a:spcPct val="100800"/>
              </a:lnSpc>
              <a:spcBef>
                <a:spcPts val="705"/>
              </a:spcBef>
              <a:buClr>
                <a:srgbClr val="D16347"/>
              </a:buClr>
              <a:buSzPct val="84745"/>
              <a:buFont typeface="PMingLiU-ExtB"/>
              <a:buChar char="⚫"/>
              <a:tabLst>
                <a:tab pos="314960" algn="l"/>
              </a:tabLst>
            </a:pPr>
            <a:r>
              <a:rPr sz="2950" b="1" spc="15" dirty="0">
                <a:latin typeface="Georgia"/>
                <a:cs typeface="Georgia"/>
              </a:rPr>
              <a:t>En </a:t>
            </a:r>
            <a:r>
              <a:rPr sz="2950" b="1" spc="10" dirty="0">
                <a:latin typeface="Georgia"/>
                <a:cs typeface="Georgia"/>
              </a:rPr>
              <a:t>cas d'un rétrécissement de cette artère, </a:t>
            </a:r>
            <a:r>
              <a:rPr sz="2950" b="1" spc="5" dirty="0">
                <a:latin typeface="Georgia"/>
                <a:cs typeface="Georgia"/>
              </a:rPr>
              <a:t>le </a:t>
            </a:r>
            <a:r>
              <a:rPr sz="2950" b="1" spc="-735" dirty="0">
                <a:latin typeface="Georgia"/>
                <a:cs typeface="Georgia"/>
              </a:rPr>
              <a:t> </a:t>
            </a:r>
            <a:r>
              <a:rPr sz="2950" b="1" spc="15" dirty="0">
                <a:latin typeface="Georgia"/>
                <a:cs typeface="Georgia"/>
              </a:rPr>
              <a:t>patient </a:t>
            </a:r>
            <a:r>
              <a:rPr sz="2950" b="1" spc="10" dirty="0">
                <a:latin typeface="Georgia"/>
                <a:cs typeface="Georgia"/>
              </a:rPr>
              <a:t>est très </a:t>
            </a:r>
            <a:r>
              <a:rPr sz="2950" b="1" spc="5" dirty="0">
                <a:latin typeface="Georgia"/>
                <a:cs typeface="Georgia"/>
              </a:rPr>
              <a:t>fragile , il </a:t>
            </a:r>
            <a:r>
              <a:rPr sz="2950" b="1" spc="10" dirty="0">
                <a:latin typeface="Georgia"/>
                <a:cs typeface="Georgia"/>
              </a:rPr>
              <a:t>est </a:t>
            </a:r>
            <a:r>
              <a:rPr sz="2950" b="1" spc="15" dirty="0">
                <a:latin typeface="Georgia"/>
                <a:cs typeface="Georgia"/>
              </a:rPr>
              <a:t>sous un </a:t>
            </a:r>
            <a:r>
              <a:rPr sz="2950" b="1" spc="20" dirty="0">
                <a:latin typeface="Georgia"/>
                <a:cs typeface="Georgia"/>
              </a:rPr>
              <a:t> </a:t>
            </a:r>
            <a:r>
              <a:rPr sz="2950" b="1" spc="10" dirty="0">
                <a:latin typeface="Georgia"/>
                <a:cs typeface="Georgia"/>
              </a:rPr>
              <a:t>traitement</a:t>
            </a:r>
            <a:r>
              <a:rPr sz="2950" b="1" spc="-15" dirty="0">
                <a:latin typeface="Georgia"/>
                <a:cs typeface="Georgia"/>
              </a:rPr>
              <a:t> </a:t>
            </a:r>
            <a:r>
              <a:rPr sz="2950" b="1" spc="10" dirty="0">
                <a:latin typeface="Georgia"/>
                <a:cs typeface="Georgia"/>
              </a:rPr>
              <a:t>intensif</a:t>
            </a:r>
            <a:r>
              <a:rPr sz="2950" b="1" spc="-10" dirty="0">
                <a:latin typeface="Georgia"/>
                <a:cs typeface="Georgia"/>
              </a:rPr>
              <a:t> </a:t>
            </a:r>
            <a:r>
              <a:rPr sz="2950" b="1" spc="15" dirty="0">
                <a:latin typeface="Georgia"/>
                <a:cs typeface="Georgia"/>
              </a:rPr>
              <a:t>pour</a:t>
            </a:r>
            <a:r>
              <a:rPr sz="2950" b="1" dirty="0">
                <a:latin typeface="Georgia"/>
                <a:cs typeface="Georgia"/>
              </a:rPr>
              <a:t> </a:t>
            </a:r>
            <a:r>
              <a:rPr sz="2950" b="1" spc="15" dirty="0">
                <a:latin typeface="Georgia"/>
                <a:cs typeface="Georgia"/>
              </a:rPr>
              <a:t>éviter</a:t>
            </a:r>
            <a:r>
              <a:rPr sz="2950" b="1" spc="-10" dirty="0">
                <a:latin typeface="Georgia"/>
                <a:cs typeface="Georgia"/>
              </a:rPr>
              <a:t> </a:t>
            </a:r>
            <a:r>
              <a:rPr sz="2950" b="1" spc="5" dirty="0">
                <a:latin typeface="Georgia"/>
                <a:cs typeface="Georgia"/>
              </a:rPr>
              <a:t>la</a:t>
            </a:r>
            <a:r>
              <a:rPr sz="2950" b="1" spc="10" dirty="0">
                <a:latin typeface="Georgia"/>
                <a:cs typeface="Georgia"/>
              </a:rPr>
              <a:t> thrombose.</a:t>
            </a:r>
            <a:endParaRPr sz="295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096" y="222123"/>
            <a:ext cx="7175500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15" dirty="0"/>
              <a:t>L’artère</a:t>
            </a:r>
            <a:r>
              <a:rPr sz="3600" spc="-30" dirty="0"/>
              <a:t> </a:t>
            </a:r>
            <a:r>
              <a:rPr sz="3600" spc="15" dirty="0"/>
              <a:t>cérébrale</a:t>
            </a:r>
            <a:r>
              <a:rPr sz="3600" spc="-60" dirty="0"/>
              <a:t> </a:t>
            </a:r>
            <a:r>
              <a:rPr sz="3600" spc="15" dirty="0"/>
              <a:t>postérieure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38684" y="823976"/>
            <a:ext cx="9325610" cy="19304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14325" marR="494030" indent="-302260">
              <a:lnSpc>
                <a:spcPts val="2220"/>
              </a:lnSpc>
              <a:spcBef>
                <a:spcPts val="640"/>
              </a:spcBef>
              <a:buClr>
                <a:srgbClr val="D16347"/>
              </a:buClr>
              <a:buSzPct val="84782"/>
              <a:buFont typeface="PMingLiU-ExtB"/>
              <a:buChar char="⚫"/>
              <a:tabLst>
                <a:tab pos="388620" algn="l"/>
                <a:tab pos="389255" algn="l"/>
              </a:tabLst>
            </a:pPr>
            <a:r>
              <a:rPr dirty="0"/>
              <a:t>	</a:t>
            </a:r>
            <a:r>
              <a:rPr sz="2300" b="1" spc="5" dirty="0">
                <a:latin typeface="Georgia"/>
                <a:cs typeface="Georgia"/>
              </a:rPr>
              <a:t>volumineuse</a:t>
            </a:r>
            <a:r>
              <a:rPr sz="2300" b="1" spc="10" dirty="0">
                <a:latin typeface="Georgia"/>
                <a:cs typeface="Georgia"/>
              </a:rPr>
              <a:t> </a:t>
            </a:r>
            <a:r>
              <a:rPr sz="2300" b="1" dirty="0">
                <a:latin typeface="Georgia"/>
                <a:cs typeface="Georgia"/>
              </a:rPr>
              <a:t>Elle</a:t>
            </a:r>
            <a:r>
              <a:rPr sz="2300" b="1" spc="15" dirty="0">
                <a:latin typeface="Georgia"/>
                <a:cs typeface="Georgia"/>
              </a:rPr>
              <a:t> </a:t>
            </a:r>
            <a:r>
              <a:rPr sz="2300" b="1" spc="5" dirty="0">
                <a:latin typeface="Georgia"/>
                <a:cs typeface="Georgia"/>
              </a:rPr>
              <a:t>donne</a:t>
            </a:r>
            <a:r>
              <a:rPr sz="2300" b="1" dirty="0">
                <a:latin typeface="Georgia"/>
                <a:cs typeface="Georgia"/>
              </a:rPr>
              <a:t> </a:t>
            </a:r>
            <a:r>
              <a:rPr sz="2300" b="1" spc="5" dirty="0">
                <a:latin typeface="Georgia"/>
                <a:cs typeface="Georgia"/>
              </a:rPr>
              <a:t>sous </a:t>
            </a:r>
            <a:r>
              <a:rPr sz="2300" b="1" dirty="0">
                <a:latin typeface="Georgia"/>
                <a:cs typeface="Georgia"/>
              </a:rPr>
              <a:t>le</a:t>
            </a:r>
            <a:r>
              <a:rPr sz="2300" b="1" spc="15" dirty="0">
                <a:latin typeface="Georgia"/>
                <a:cs typeface="Georgia"/>
              </a:rPr>
              <a:t> </a:t>
            </a:r>
            <a:r>
              <a:rPr sz="2300" b="1" spc="5" dirty="0">
                <a:latin typeface="Georgia"/>
                <a:cs typeface="Georgia"/>
              </a:rPr>
              <a:t>nerf</a:t>
            </a:r>
            <a:r>
              <a:rPr sz="2300" b="1" spc="10" dirty="0">
                <a:latin typeface="Georgia"/>
                <a:cs typeface="Georgia"/>
              </a:rPr>
              <a:t> </a:t>
            </a:r>
            <a:r>
              <a:rPr sz="2300" b="1" spc="5" dirty="0">
                <a:latin typeface="Georgia"/>
                <a:cs typeface="Georgia"/>
              </a:rPr>
              <a:t>III,</a:t>
            </a:r>
            <a:r>
              <a:rPr sz="2300" b="1" dirty="0">
                <a:latin typeface="Georgia"/>
                <a:cs typeface="Georgia"/>
              </a:rPr>
              <a:t> l'a.cérébelleuse </a:t>
            </a:r>
            <a:r>
              <a:rPr sz="2300" b="1" spc="-565" dirty="0">
                <a:latin typeface="Georgia"/>
                <a:cs typeface="Georgia"/>
              </a:rPr>
              <a:t> </a:t>
            </a:r>
            <a:r>
              <a:rPr sz="2300" b="1" spc="5" dirty="0">
                <a:latin typeface="Georgia"/>
                <a:cs typeface="Georgia"/>
              </a:rPr>
              <a:t>supérieure.</a:t>
            </a:r>
            <a:endParaRPr sz="2300">
              <a:latin typeface="Georgia"/>
              <a:cs typeface="Georgia"/>
            </a:endParaRPr>
          </a:p>
          <a:p>
            <a:pPr marL="314325" marR="320040" indent="-302260">
              <a:lnSpc>
                <a:spcPts val="2220"/>
              </a:lnSpc>
              <a:spcBef>
                <a:spcPts val="560"/>
              </a:spcBef>
              <a:buClr>
                <a:srgbClr val="D16347"/>
              </a:buClr>
              <a:buSzPct val="84782"/>
              <a:buFont typeface="PMingLiU-ExtB"/>
              <a:buChar char="⚫"/>
              <a:tabLst>
                <a:tab pos="314325" algn="l"/>
                <a:tab pos="314960" algn="l"/>
              </a:tabLst>
            </a:pPr>
            <a:r>
              <a:rPr sz="2300" b="1" spc="5" dirty="0">
                <a:latin typeface="Georgia"/>
                <a:cs typeface="Georgia"/>
              </a:rPr>
              <a:t>Ce nerf est donc pris en pince entre </a:t>
            </a:r>
            <a:r>
              <a:rPr sz="2300" b="1" dirty="0">
                <a:latin typeface="Georgia"/>
                <a:cs typeface="Georgia"/>
              </a:rPr>
              <a:t>l'a. </a:t>
            </a:r>
            <a:r>
              <a:rPr sz="2300" b="1" spc="5" dirty="0">
                <a:latin typeface="Georgia"/>
                <a:cs typeface="Georgia"/>
              </a:rPr>
              <a:t>cérébrale </a:t>
            </a:r>
            <a:r>
              <a:rPr sz="2300" b="1" spc="10" dirty="0">
                <a:latin typeface="Georgia"/>
                <a:cs typeface="Georgia"/>
              </a:rPr>
              <a:t> </a:t>
            </a:r>
            <a:r>
              <a:rPr sz="2300" b="1" spc="5" dirty="0">
                <a:latin typeface="Georgia"/>
                <a:cs typeface="Georgia"/>
              </a:rPr>
              <a:t>postérieure</a:t>
            </a:r>
            <a:r>
              <a:rPr sz="2300" b="1" spc="-20" dirty="0">
                <a:latin typeface="Georgia"/>
                <a:cs typeface="Georgia"/>
              </a:rPr>
              <a:t> </a:t>
            </a:r>
            <a:r>
              <a:rPr sz="2300" b="1" spc="5" dirty="0">
                <a:latin typeface="Georgia"/>
                <a:cs typeface="Georgia"/>
              </a:rPr>
              <a:t>en</a:t>
            </a:r>
            <a:r>
              <a:rPr sz="2300" b="1" dirty="0">
                <a:latin typeface="Georgia"/>
                <a:cs typeface="Georgia"/>
              </a:rPr>
              <a:t> </a:t>
            </a:r>
            <a:r>
              <a:rPr sz="2300" b="1" spc="5" dirty="0">
                <a:latin typeface="Georgia"/>
                <a:cs typeface="Georgia"/>
              </a:rPr>
              <a:t>haut</a:t>
            </a:r>
            <a:r>
              <a:rPr sz="2300" b="1" dirty="0">
                <a:latin typeface="Georgia"/>
                <a:cs typeface="Georgia"/>
              </a:rPr>
              <a:t> </a:t>
            </a:r>
            <a:r>
              <a:rPr sz="2300" b="1" spc="5" dirty="0">
                <a:latin typeface="Georgia"/>
                <a:cs typeface="Georgia"/>
              </a:rPr>
              <a:t>et </a:t>
            </a:r>
            <a:r>
              <a:rPr sz="2300" b="1" dirty="0">
                <a:latin typeface="Georgia"/>
                <a:cs typeface="Georgia"/>
              </a:rPr>
              <a:t>l'a.</a:t>
            </a:r>
            <a:r>
              <a:rPr sz="2300" b="1" spc="5" dirty="0">
                <a:latin typeface="Georgia"/>
                <a:cs typeface="Georgia"/>
              </a:rPr>
              <a:t> cérébelleuse</a:t>
            </a:r>
            <a:r>
              <a:rPr sz="2300" b="1" spc="-15" dirty="0">
                <a:latin typeface="Georgia"/>
                <a:cs typeface="Georgia"/>
              </a:rPr>
              <a:t> </a:t>
            </a:r>
            <a:r>
              <a:rPr sz="2300" b="1" spc="5" dirty="0">
                <a:latin typeface="Georgia"/>
                <a:cs typeface="Georgia"/>
              </a:rPr>
              <a:t>supérieure</a:t>
            </a:r>
            <a:r>
              <a:rPr sz="2300" b="1" spc="-20" dirty="0">
                <a:latin typeface="Georgia"/>
                <a:cs typeface="Georgia"/>
              </a:rPr>
              <a:t> </a:t>
            </a:r>
            <a:r>
              <a:rPr sz="2300" b="1" spc="5" dirty="0">
                <a:latin typeface="Georgia"/>
                <a:cs typeface="Georgia"/>
              </a:rPr>
              <a:t>en</a:t>
            </a:r>
            <a:r>
              <a:rPr sz="2300" b="1" spc="10" dirty="0">
                <a:latin typeface="Georgia"/>
                <a:cs typeface="Georgia"/>
              </a:rPr>
              <a:t> </a:t>
            </a:r>
            <a:r>
              <a:rPr sz="2300" b="1" spc="5" dirty="0">
                <a:latin typeface="Georgia"/>
                <a:cs typeface="Georgia"/>
              </a:rPr>
              <a:t>bas.</a:t>
            </a:r>
            <a:endParaRPr sz="2300">
              <a:latin typeface="Georgia"/>
              <a:cs typeface="Georgia"/>
            </a:endParaRPr>
          </a:p>
          <a:p>
            <a:pPr marL="314325" marR="5080" indent="-302260">
              <a:lnSpc>
                <a:spcPts val="2220"/>
              </a:lnSpc>
              <a:spcBef>
                <a:spcPts val="555"/>
              </a:spcBef>
              <a:buClr>
                <a:srgbClr val="D16347"/>
              </a:buClr>
              <a:buSzPct val="84782"/>
              <a:buFont typeface="PMingLiU-ExtB"/>
              <a:buChar char="⚫"/>
              <a:tabLst>
                <a:tab pos="314325" algn="l"/>
                <a:tab pos="314960" algn="l"/>
              </a:tabLst>
            </a:pPr>
            <a:r>
              <a:rPr sz="2300" b="1" spc="5" dirty="0">
                <a:latin typeface="Georgia"/>
                <a:cs typeface="Georgia"/>
              </a:rPr>
              <a:t>Puis </a:t>
            </a:r>
            <a:r>
              <a:rPr sz="2300" b="1" dirty="0">
                <a:latin typeface="Georgia"/>
                <a:cs typeface="Georgia"/>
              </a:rPr>
              <a:t>l’artére </a:t>
            </a:r>
            <a:r>
              <a:rPr sz="2300" b="1" spc="5" dirty="0">
                <a:latin typeface="Georgia"/>
                <a:cs typeface="Georgia"/>
              </a:rPr>
              <a:t>contourne </a:t>
            </a:r>
            <a:r>
              <a:rPr sz="2300" b="1" dirty="0">
                <a:latin typeface="Georgia"/>
                <a:cs typeface="Georgia"/>
              </a:rPr>
              <a:t>le </a:t>
            </a:r>
            <a:r>
              <a:rPr sz="2300" b="1" spc="5" dirty="0">
                <a:latin typeface="Georgia"/>
                <a:cs typeface="Georgia"/>
              </a:rPr>
              <a:t>pédoncule cérébral puis rejoint </a:t>
            </a:r>
            <a:r>
              <a:rPr sz="2300" b="1" dirty="0">
                <a:latin typeface="Georgia"/>
                <a:cs typeface="Georgia"/>
              </a:rPr>
              <a:t>la </a:t>
            </a:r>
            <a:r>
              <a:rPr sz="2300" b="1" spc="-570" dirty="0">
                <a:latin typeface="Georgia"/>
                <a:cs typeface="Georgia"/>
              </a:rPr>
              <a:t> </a:t>
            </a:r>
            <a:r>
              <a:rPr sz="2300" b="1" spc="5" dirty="0">
                <a:latin typeface="Georgia"/>
                <a:cs typeface="Georgia"/>
              </a:rPr>
              <a:t>face</a:t>
            </a:r>
            <a:r>
              <a:rPr sz="2300" b="1" spc="-20" dirty="0">
                <a:latin typeface="Georgia"/>
                <a:cs typeface="Georgia"/>
              </a:rPr>
              <a:t> </a:t>
            </a:r>
            <a:r>
              <a:rPr sz="2300" b="1" spc="5" dirty="0">
                <a:latin typeface="Georgia"/>
                <a:cs typeface="Georgia"/>
              </a:rPr>
              <a:t>médiale</a:t>
            </a:r>
            <a:r>
              <a:rPr sz="2300" b="1" spc="-5" dirty="0">
                <a:latin typeface="Georgia"/>
                <a:cs typeface="Georgia"/>
              </a:rPr>
              <a:t> </a:t>
            </a:r>
            <a:r>
              <a:rPr sz="2300" b="1" spc="5" dirty="0">
                <a:latin typeface="Georgia"/>
                <a:cs typeface="Georgia"/>
              </a:rPr>
              <a:t>du lobe</a:t>
            </a:r>
            <a:r>
              <a:rPr sz="2300" b="1" spc="-5" dirty="0">
                <a:latin typeface="Georgia"/>
                <a:cs typeface="Georgia"/>
              </a:rPr>
              <a:t> </a:t>
            </a:r>
            <a:r>
              <a:rPr sz="2300" b="1" spc="5" dirty="0">
                <a:latin typeface="Georgia"/>
                <a:cs typeface="Georgia"/>
              </a:rPr>
              <a:t>temporal</a:t>
            </a:r>
            <a:endParaRPr sz="23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63547" y="6295771"/>
            <a:ext cx="6861175" cy="1027430"/>
            <a:chOff x="1463547" y="6295771"/>
            <a:chExt cx="6861175" cy="1027430"/>
          </a:xfrm>
        </p:grpSpPr>
        <p:sp>
          <p:nvSpPr>
            <p:cNvPr id="5" name="object 5"/>
            <p:cNvSpPr/>
            <p:nvPr/>
          </p:nvSpPr>
          <p:spPr>
            <a:xfrm>
              <a:off x="1469643" y="6300343"/>
              <a:ext cx="6850380" cy="1018540"/>
            </a:xfrm>
            <a:custGeom>
              <a:avLst/>
              <a:gdLst/>
              <a:ahLst/>
              <a:cxnLst/>
              <a:rect l="l" t="t" r="r" b="b"/>
              <a:pathLst>
                <a:path w="6850380" h="1018540">
                  <a:moveTo>
                    <a:pt x="6850253" y="0"/>
                  </a:moveTo>
                  <a:lnTo>
                    <a:pt x="0" y="0"/>
                  </a:lnTo>
                  <a:lnTo>
                    <a:pt x="0" y="1018031"/>
                  </a:lnTo>
                  <a:lnTo>
                    <a:pt x="6850253" y="1018031"/>
                  </a:lnTo>
                  <a:lnTo>
                    <a:pt x="6850253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63547" y="6295771"/>
              <a:ext cx="6861175" cy="1027430"/>
            </a:xfrm>
            <a:custGeom>
              <a:avLst/>
              <a:gdLst/>
              <a:ahLst/>
              <a:cxnLst/>
              <a:rect l="l" t="t" r="r" b="b"/>
              <a:pathLst>
                <a:path w="6861175" h="1027429">
                  <a:moveTo>
                    <a:pt x="6859524" y="0"/>
                  </a:moveTo>
                  <a:lnTo>
                    <a:pt x="3047" y="0"/>
                  </a:lnTo>
                  <a:lnTo>
                    <a:pt x="0" y="1523"/>
                  </a:lnTo>
                  <a:lnTo>
                    <a:pt x="0" y="1025651"/>
                  </a:lnTo>
                  <a:lnTo>
                    <a:pt x="3047" y="1027175"/>
                  </a:lnTo>
                  <a:lnTo>
                    <a:pt x="6859524" y="1027175"/>
                  </a:lnTo>
                  <a:lnTo>
                    <a:pt x="6861048" y="1025651"/>
                  </a:lnTo>
                  <a:lnTo>
                    <a:pt x="6861048" y="1022603"/>
                  </a:lnTo>
                  <a:lnTo>
                    <a:pt x="10668" y="1022603"/>
                  </a:lnTo>
                  <a:lnTo>
                    <a:pt x="6095" y="1018031"/>
                  </a:lnTo>
                  <a:lnTo>
                    <a:pt x="10668" y="1018031"/>
                  </a:lnTo>
                  <a:lnTo>
                    <a:pt x="10668" y="10667"/>
                  </a:lnTo>
                  <a:lnTo>
                    <a:pt x="6095" y="10667"/>
                  </a:lnTo>
                  <a:lnTo>
                    <a:pt x="10668" y="4571"/>
                  </a:lnTo>
                  <a:lnTo>
                    <a:pt x="6861048" y="4571"/>
                  </a:lnTo>
                  <a:lnTo>
                    <a:pt x="6861048" y="1523"/>
                  </a:lnTo>
                  <a:lnTo>
                    <a:pt x="6859524" y="0"/>
                  </a:lnTo>
                  <a:close/>
                </a:path>
                <a:path w="6861175" h="1027429">
                  <a:moveTo>
                    <a:pt x="10668" y="1018031"/>
                  </a:moveTo>
                  <a:lnTo>
                    <a:pt x="6095" y="1018031"/>
                  </a:lnTo>
                  <a:lnTo>
                    <a:pt x="10668" y="1022603"/>
                  </a:lnTo>
                  <a:lnTo>
                    <a:pt x="10668" y="1018031"/>
                  </a:lnTo>
                  <a:close/>
                </a:path>
                <a:path w="6861175" h="1027429">
                  <a:moveTo>
                    <a:pt x="6850380" y="1018031"/>
                  </a:moveTo>
                  <a:lnTo>
                    <a:pt x="10668" y="1018031"/>
                  </a:lnTo>
                  <a:lnTo>
                    <a:pt x="10668" y="1022603"/>
                  </a:lnTo>
                  <a:lnTo>
                    <a:pt x="6850380" y="1022603"/>
                  </a:lnTo>
                  <a:lnTo>
                    <a:pt x="6850380" y="1018031"/>
                  </a:lnTo>
                  <a:close/>
                </a:path>
                <a:path w="6861175" h="1027429">
                  <a:moveTo>
                    <a:pt x="6850380" y="4571"/>
                  </a:moveTo>
                  <a:lnTo>
                    <a:pt x="6850380" y="1022603"/>
                  </a:lnTo>
                  <a:lnTo>
                    <a:pt x="6856476" y="1018031"/>
                  </a:lnTo>
                  <a:lnTo>
                    <a:pt x="6861048" y="1018031"/>
                  </a:lnTo>
                  <a:lnTo>
                    <a:pt x="6861048" y="10667"/>
                  </a:lnTo>
                  <a:lnTo>
                    <a:pt x="6856476" y="10667"/>
                  </a:lnTo>
                  <a:lnTo>
                    <a:pt x="6850380" y="4571"/>
                  </a:lnTo>
                  <a:close/>
                </a:path>
                <a:path w="6861175" h="1027429">
                  <a:moveTo>
                    <a:pt x="6861048" y="1018031"/>
                  </a:moveTo>
                  <a:lnTo>
                    <a:pt x="6856476" y="1018031"/>
                  </a:lnTo>
                  <a:lnTo>
                    <a:pt x="6850380" y="1022603"/>
                  </a:lnTo>
                  <a:lnTo>
                    <a:pt x="6861048" y="1022603"/>
                  </a:lnTo>
                  <a:lnTo>
                    <a:pt x="6861048" y="1018031"/>
                  </a:lnTo>
                  <a:close/>
                </a:path>
                <a:path w="6861175" h="1027429">
                  <a:moveTo>
                    <a:pt x="10668" y="4571"/>
                  </a:moveTo>
                  <a:lnTo>
                    <a:pt x="6095" y="10667"/>
                  </a:lnTo>
                  <a:lnTo>
                    <a:pt x="10668" y="10667"/>
                  </a:lnTo>
                  <a:lnTo>
                    <a:pt x="10668" y="4571"/>
                  </a:lnTo>
                  <a:close/>
                </a:path>
                <a:path w="6861175" h="1027429">
                  <a:moveTo>
                    <a:pt x="6850380" y="4571"/>
                  </a:moveTo>
                  <a:lnTo>
                    <a:pt x="10668" y="4571"/>
                  </a:lnTo>
                  <a:lnTo>
                    <a:pt x="10668" y="10667"/>
                  </a:lnTo>
                  <a:lnTo>
                    <a:pt x="6850380" y="10667"/>
                  </a:lnTo>
                  <a:lnTo>
                    <a:pt x="6850380" y="4571"/>
                  </a:lnTo>
                  <a:close/>
                </a:path>
                <a:path w="6861175" h="1027429">
                  <a:moveTo>
                    <a:pt x="6861048" y="4571"/>
                  </a:moveTo>
                  <a:lnTo>
                    <a:pt x="6850380" y="4571"/>
                  </a:lnTo>
                  <a:lnTo>
                    <a:pt x="6856476" y="10667"/>
                  </a:lnTo>
                  <a:lnTo>
                    <a:pt x="6861048" y="10667"/>
                  </a:lnTo>
                  <a:lnTo>
                    <a:pt x="6861048" y="45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56003" y="6331711"/>
            <a:ext cx="6545580" cy="932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sz="1950" b="1" spc="15" dirty="0">
                <a:latin typeface="Georgia"/>
                <a:cs typeface="Georgia"/>
              </a:rPr>
              <a:t>Dans</a:t>
            </a:r>
            <a:r>
              <a:rPr sz="1950" b="1" spc="10" dirty="0">
                <a:latin typeface="Georgia"/>
                <a:cs typeface="Georgia"/>
              </a:rPr>
              <a:t> cette</a:t>
            </a:r>
            <a:r>
              <a:rPr sz="1950" b="1" dirty="0">
                <a:latin typeface="Georgia"/>
                <a:cs typeface="Georgia"/>
              </a:rPr>
              <a:t> </a:t>
            </a:r>
            <a:r>
              <a:rPr sz="1950" b="1" spc="10" dirty="0">
                <a:latin typeface="Georgia"/>
                <a:cs typeface="Georgia"/>
              </a:rPr>
              <a:t>région,</a:t>
            </a:r>
            <a:r>
              <a:rPr sz="1950" b="1" spc="35" dirty="0">
                <a:latin typeface="Georgia"/>
                <a:cs typeface="Georgia"/>
              </a:rPr>
              <a:t> </a:t>
            </a:r>
            <a:r>
              <a:rPr sz="1950" b="1" spc="5" dirty="0">
                <a:latin typeface="Georgia"/>
                <a:cs typeface="Georgia"/>
              </a:rPr>
              <a:t>il</a:t>
            </a:r>
            <a:r>
              <a:rPr sz="1950" b="1" spc="20" dirty="0">
                <a:latin typeface="Georgia"/>
                <a:cs typeface="Georgia"/>
              </a:rPr>
              <a:t> </a:t>
            </a:r>
            <a:r>
              <a:rPr sz="1950" b="1" spc="15" dirty="0">
                <a:latin typeface="Georgia"/>
                <a:cs typeface="Georgia"/>
              </a:rPr>
              <a:t>peut</a:t>
            </a:r>
            <a:r>
              <a:rPr sz="1950" b="1" dirty="0">
                <a:latin typeface="Georgia"/>
                <a:cs typeface="Georgia"/>
              </a:rPr>
              <a:t> </a:t>
            </a:r>
            <a:r>
              <a:rPr sz="1950" b="1" spc="15" dirty="0">
                <a:latin typeface="Georgia"/>
                <a:cs typeface="Georgia"/>
              </a:rPr>
              <a:t>y</a:t>
            </a:r>
            <a:r>
              <a:rPr sz="1950" b="1" spc="25" dirty="0">
                <a:latin typeface="Georgia"/>
                <a:cs typeface="Georgia"/>
              </a:rPr>
              <a:t> </a:t>
            </a:r>
            <a:r>
              <a:rPr sz="1950" b="1" spc="15" dirty="0">
                <a:latin typeface="Georgia"/>
                <a:cs typeface="Georgia"/>
              </a:rPr>
              <a:t>avoir</a:t>
            </a:r>
            <a:r>
              <a:rPr sz="1950" b="1" spc="35" dirty="0">
                <a:latin typeface="Georgia"/>
                <a:cs typeface="Georgia"/>
              </a:rPr>
              <a:t> </a:t>
            </a:r>
            <a:r>
              <a:rPr sz="1950" b="1" spc="10" dirty="0">
                <a:latin typeface="Georgia"/>
                <a:cs typeface="Georgia"/>
              </a:rPr>
              <a:t>le</a:t>
            </a:r>
            <a:r>
              <a:rPr sz="1950" b="1" spc="15" dirty="0">
                <a:latin typeface="Georgia"/>
                <a:cs typeface="Georgia"/>
              </a:rPr>
              <a:t> développement </a:t>
            </a:r>
            <a:r>
              <a:rPr sz="1950" b="1" spc="-480" dirty="0">
                <a:latin typeface="Georgia"/>
                <a:cs typeface="Georgia"/>
              </a:rPr>
              <a:t> </a:t>
            </a:r>
            <a:r>
              <a:rPr sz="1950" b="1" spc="10" dirty="0">
                <a:latin typeface="Georgia"/>
                <a:cs typeface="Georgia"/>
              </a:rPr>
              <a:t>d'un</a:t>
            </a:r>
            <a:r>
              <a:rPr sz="1950" b="1" spc="5" dirty="0">
                <a:latin typeface="Georgia"/>
                <a:cs typeface="Georgia"/>
              </a:rPr>
              <a:t> </a:t>
            </a:r>
            <a:r>
              <a:rPr sz="1950" b="1" spc="15" dirty="0">
                <a:latin typeface="Georgia"/>
                <a:cs typeface="Georgia"/>
              </a:rPr>
              <a:t>anévrisme avec</a:t>
            </a:r>
            <a:r>
              <a:rPr sz="1950" b="1" spc="35" dirty="0">
                <a:latin typeface="Georgia"/>
                <a:cs typeface="Georgia"/>
              </a:rPr>
              <a:t> </a:t>
            </a:r>
            <a:r>
              <a:rPr sz="1950" b="1" spc="15" dirty="0">
                <a:latin typeface="Georgia"/>
                <a:cs typeface="Georgia"/>
              </a:rPr>
              <a:t>compression</a:t>
            </a:r>
            <a:r>
              <a:rPr sz="1950" b="1" spc="35" dirty="0">
                <a:latin typeface="Georgia"/>
                <a:cs typeface="Georgia"/>
              </a:rPr>
              <a:t> </a:t>
            </a:r>
            <a:r>
              <a:rPr sz="1950" b="1" spc="15" dirty="0">
                <a:latin typeface="Georgia"/>
                <a:cs typeface="Georgia"/>
              </a:rPr>
              <a:t>du</a:t>
            </a:r>
            <a:r>
              <a:rPr sz="1950" b="1" dirty="0">
                <a:latin typeface="Georgia"/>
                <a:cs typeface="Georgia"/>
              </a:rPr>
              <a:t> </a:t>
            </a:r>
            <a:r>
              <a:rPr sz="1950" b="1" spc="15" dirty="0">
                <a:latin typeface="Georgia"/>
                <a:cs typeface="Georgia"/>
              </a:rPr>
              <a:t>n.</a:t>
            </a:r>
            <a:r>
              <a:rPr sz="1950" b="1" spc="5" dirty="0">
                <a:latin typeface="Georgia"/>
                <a:cs typeface="Georgia"/>
              </a:rPr>
              <a:t> </a:t>
            </a:r>
            <a:r>
              <a:rPr sz="1950" b="1" spc="15" dirty="0">
                <a:latin typeface="Georgia"/>
                <a:cs typeface="Georgia"/>
              </a:rPr>
              <a:t>III</a:t>
            </a:r>
            <a:endParaRPr sz="19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950" b="1" spc="10" dirty="0">
                <a:latin typeface="Georgia"/>
                <a:cs typeface="Georgia"/>
              </a:rPr>
              <a:t>(</a:t>
            </a:r>
            <a:r>
              <a:rPr sz="1950" b="1" spc="-10" dirty="0">
                <a:latin typeface="Georgia"/>
                <a:cs typeface="Georgia"/>
              </a:rPr>
              <a:t> </a:t>
            </a:r>
            <a:r>
              <a:rPr sz="1950" b="1" spc="15" dirty="0">
                <a:latin typeface="Georgia"/>
                <a:cs typeface="Georgia"/>
              </a:rPr>
              <a:t>diplopie</a:t>
            </a:r>
            <a:r>
              <a:rPr sz="1950" b="1" spc="25" dirty="0">
                <a:latin typeface="Georgia"/>
                <a:cs typeface="Georgia"/>
              </a:rPr>
              <a:t> </a:t>
            </a:r>
            <a:r>
              <a:rPr sz="1950" b="1" spc="20" dirty="0">
                <a:latin typeface="Georgia"/>
                <a:cs typeface="Georgia"/>
              </a:rPr>
              <a:t>+</a:t>
            </a:r>
            <a:r>
              <a:rPr sz="1950" b="1" spc="-10" dirty="0">
                <a:latin typeface="Georgia"/>
                <a:cs typeface="Georgia"/>
              </a:rPr>
              <a:t> </a:t>
            </a:r>
            <a:r>
              <a:rPr sz="1950" b="1" spc="15" dirty="0">
                <a:latin typeface="Georgia"/>
                <a:cs typeface="Georgia"/>
              </a:rPr>
              <a:t>mydriase</a:t>
            </a:r>
            <a:r>
              <a:rPr sz="1950" b="1" dirty="0">
                <a:latin typeface="Georgia"/>
                <a:cs typeface="Georgia"/>
              </a:rPr>
              <a:t> </a:t>
            </a:r>
            <a:r>
              <a:rPr sz="1950" b="1" spc="10" dirty="0">
                <a:latin typeface="Georgia"/>
                <a:cs typeface="Georgia"/>
              </a:rPr>
              <a:t>).</a:t>
            </a:r>
            <a:endParaRPr sz="1950">
              <a:latin typeface="Georgia"/>
              <a:cs typeface="Georgi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6942" y="2830080"/>
            <a:ext cx="4893563" cy="338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868" y="166243"/>
            <a:ext cx="9747885" cy="7228840"/>
            <a:chOff x="213868" y="166243"/>
            <a:chExt cx="9747885" cy="7228840"/>
          </a:xfrm>
        </p:grpSpPr>
        <p:sp>
          <p:nvSpPr>
            <p:cNvPr id="3" name="object 3"/>
            <p:cNvSpPr/>
            <p:nvPr/>
          </p:nvSpPr>
          <p:spPr>
            <a:xfrm>
              <a:off x="2414523" y="236347"/>
              <a:ext cx="4898390" cy="710565"/>
            </a:xfrm>
            <a:custGeom>
              <a:avLst/>
              <a:gdLst/>
              <a:ahLst/>
              <a:cxnLst/>
              <a:rect l="l" t="t" r="r" b="b"/>
              <a:pathLst>
                <a:path w="4898390" h="710565">
                  <a:moveTo>
                    <a:pt x="4898008" y="0"/>
                  </a:moveTo>
                  <a:lnTo>
                    <a:pt x="0" y="0"/>
                  </a:lnTo>
                  <a:lnTo>
                    <a:pt x="0" y="710183"/>
                  </a:lnTo>
                  <a:lnTo>
                    <a:pt x="4898008" y="710183"/>
                  </a:lnTo>
                  <a:lnTo>
                    <a:pt x="4898008" y="0"/>
                  </a:lnTo>
                  <a:close/>
                </a:path>
              </a:pathLst>
            </a:custGeom>
            <a:solidFill>
              <a:srgbClr val="D16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08428" y="231775"/>
              <a:ext cx="4909185" cy="719455"/>
            </a:xfrm>
            <a:custGeom>
              <a:avLst/>
              <a:gdLst/>
              <a:ahLst/>
              <a:cxnLst/>
              <a:rect l="l" t="t" r="r" b="b"/>
              <a:pathLst>
                <a:path w="4909184" h="719455">
                  <a:moveTo>
                    <a:pt x="4905756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716279"/>
                  </a:lnTo>
                  <a:lnTo>
                    <a:pt x="3048" y="719327"/>
                  </a:lnTo>
                  <a:lnTo>
                    <a:pt x="4905756" y="719327"/>
                  </a:lnTo>
                  <a:lnTo>
                    <a:pt x="4908804" y="716279"/>
                  </a:lnTo>
                  <a:lnTo>
                    <a:pt x="4908804" y="714755"/>
                  </a:lnTo>
                  <a:lnTo>
                    <a:pt x="10668" y="714755"/>
                  </a:lnTo>
                  <a:lnTo>
                    <a:pt x="6096" y="708659"/>
                  </a:lnTo>
                  <a:lnTo>
                    <a:pt x="10668" y="708659"/>
                  </a:lnTo>
                  <a:lnTo>
                    <a:pt x="10668" y="10668"/>
                  </a:lnTo>
                  <a:lnTo>
                    <a:pt x="6096" y="10668"/>
                  </a:lnTo>
                  <a:lnTo>
                    <a:pt x="10668" y="4572"/>
                  </a:lnTo>
                  <a:lnTo>
                    <a:pt x="4908804" y="4572"/>
                  </a:lnTo>
                  <a:lnTo>
                    <a:pt x="4908804" y="3048"/>
                  </a:lnTo>
                  <a:lnTo>
                    <a:pt x="4905756" y="0"/>
                  </a:lnTo>
                  <a:close/>
                </a:path>
                <a:path w="4909184" h="719455">
                  <a:moveTo>
                    <a:pt x="10668" y="708659"/>
                  </a:moveTo>
                  <a:lnTo>
                    <a:pt x="6096" y="708659"/>
                  </a:lnTo>
                  <a:lnTo>
                    <a:pt x="10668" y="714755"/>
                  </a:lnTo>
                  <a:lnTo>
                    <a:pt x="10668" y="708659"/>
                  </a:lnTo>
                  <a:close/>
                </a:path>
                <a:path w="4909184" h="719455">
                  <a:moveTo>
                    <a:pt x="4898136" y="708659"/>
                  </a:moveTo>
                  <a:lnTo>
                    <a:pt x="10668" y="708659"/>
                  </a:lnTo>
                  <a:lnTo>
                    <a:pt x="10668" y="714755"/>
                  </a:lnTo>
                  <a:lnTo>
                    <a:pt x="4898136" y="714755"/>
                  </a:lnTo>
                  <a:lnTo>
                    <a:pt x="4898136" y="708659"/>
                  </a:lnTo>
                  <a:close/>
                </a:path>
                <a:path w="4909184" h="719455">
                  <a:moveTo>
                    <a:pt x="4898136" y="4572"/>
                  </a:moveTo>
                  <a:lnTo>
                    <a:pt x="4898136" y="714755"/>
                  </a:lnTo>
                  <a:lnTo>
                    <a:pt x="4904232" y="708659"/>
                  </a:lnTo>
                  <a:lnTo>
                    <a:pt x="4908804" y="708659"/>
                  </a:lnTo>
                  <a:lnTo>
                    <a:pt x="4908804" y="10668"/>
                  </a:lnTo>
                  <a:lnTo>
                    <a:pt x="4904232" y="10668"/>
                  </a:lnTo>
                  <a:lnTo>
                    <a:pt x="4898136" y="4572"/>
                  </a:lnTo>
                  <a:close/>
                </a:path>
                <a:path w="4909184" h="719455">
                  <a:moveTo>
                    <a:pt x="4908804" y="708659"/>
                  </a:moveTo>
                  <a:lnTo>
                    <a:pt x="4904232" y="708659"/>
                  </a:lnTo>
                  <a:lnTo>
                    <a:pt x="4898136" y="714755"/>
                  </a:lnTo>
                  <a:lnTo>
                    <a:pt x="4908804" y="714755"/>
                  </a:lnTo>
                  <a:lnTo>
                    <a:pt x="4908804" y="708659"/>
                  </a:lnTo>
                  <a:close/>
                </a:path>
                <a:path w="4909184" h="719455">
                  <a:moveTo>
                    <a:pt x="10668" y="4572"/>
                  </a:moveTo>
                  <a:lnTo>
                    <a:pt x="6096" y="10668"/>
                  </a:lnTo>
                  <a:lnTo>
                    <a:pt x="10668" y="10668"/>
                  </a:lnTo>
                  <a:lnTo>
                    <a:pt x="10668" y="4572"/>
                  </a:lnTo>
                  <a:close/>
                </a:path>
                <a:path w="4909184" h="719455">
                  <a:moveTo>
                    <a:pt x="4898136" y="4572"/>
                  </a:moveTo>
                  <a:lnTo>
                    <a:pt x="10668" y="4572"/>
                  </a:lnTo>
                  <a:lnTo>
                    <a:pt x="10668" y="10668"/>
                  </a:lnTo>
                  <a:lnTo>
                    <a:pt x="4898136" y="10668"/>
                  </a:lnTo>
                  <a:lnTo>
                    <a:pt x="4898136" y="4572"/>
                  </a:lnTo>
                  <a:close/>
                </a:path>
                <a:path w="4909184" h="719455">
                  <a:moveTo>
                    <a:pt x="4908804" y="4572"/>
                  </a:moveTo>
                  <a:lnTo>
                    <a:pt x="4898136" y="4572"/>
                  </a:lnTo>
                  <a:lnTo>
                    <a:pt x="4904232" y="10668"/>
                  </a:lnTo>
                  <a:lnTo>
                    <a:pt x="4908804" y="10668"/>
                  </a:lnTo>
                  <a:lnTo>
                    <a:pt x="4908804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14523" y="236347"/>
            <a:ext cx="4898390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925" rtl="1">
              <a:lnSpc>
                <a:spcPts val="5055"/>
              </a:lnSpc>
            </a:pPr>
            <a:r>
              <a:rPr lang="ar-DZ" sz="4400" smtClean="0">
                <a:solidFill>
                  <a:srgbClr val="FF0000"/>
                </a:solidFill>
              </a:rPr>
              <a:t>مقدمة 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215900" y="2276843"/>
            <a:ext cx="6097016" cy="518962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14325" marR="5080" indent="-302260" algn="r" rtl="1">
              <a:lnSpc>
                <a:spcPct val="101899"/>
              </a:lnSpc>
              <a:spcBef>
                <a:spcPts val="80"/>
              </a:spcBef>
              <a:tabLst>
                <a:tab pos="2422525" algn="l"/>
              </a:tabLst>
            </a:pPr>
            <a:r>
              <a:rPr sz="2600" b="1" spc="15" smtClean="0">
                <a:latin typeface="Georgia"/>
                <a:cs typeface="Georgia"/>
              </a:rPr>
              <a:t>-</a:t>
            </a:r>
            <a:r>
              <a:rPr lang="ar-DZ" sz="2600" b="1" spc="15" smtClean="0">
                <a:latin typeface="Georgia"/>
                <a:cs typeface="Georgia"/>
              </a:rPr>
              <a:t>ان التروية الدماغية تعتمد على نظامين </a:t>
            </a:r>
            <a:r>
              <a:rPr sz="2600" b="1" spc="15" smtClean="0">
                <a:latin typeface="Georgia"/>
                <a:cs typeface="Georgia"/>
              </a:rPr>
              <a:t>: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3950">
              <a:latin typeface="Georgia"/>
              <a:cs typeface="Georgia"/>
            </a:endParaRPr>
          </a:p>
          <a:p>
            <a:pPr marL="755015" marR="915669" indent="-742950" algn="r" rtl="1">
              <a:lnSpc>
                <a:spcPct val="101899"/>
              </a:lnSpc>
              <a:buFont typeface="+mj-lt"/>
              <a:buAutoNum type="arabicPeriod"/>
              <a:tabLst>
                <a:tab pos="734695" algn="l"/>
              </a:tabLst>
            </a:pPr>
            <a:r>
              <a:rPr lang="ar-DZ" sz="2600" b="1" spc="15" smtClean="0">
                <a:latin typeface="Georgia"/>
                <a:cs typeface="Georgia"/>
              </a:rPr>
              <a:t>النظام السباتي من الأمام</a:t>
            </a:r>
          </a:p>
          <a:p>
            <a:pPr marL="755015" marR="915669" indent="-742950" algn="r" rtl="1">
              <a:lnSpc>
                <a:spcPct val="101899"/>
              </a:lnSpc>
              <a:buFont typeface="+mj-lt"/>
              <a:buAutoNum type="arabicPeriod"/>
              <a:tabLst>
                <a:tab pos="734695" algn="l"/>
              </a:tabLst>
            </a:pPr>
            <a:r>
              <a:rPr lang="ar-DZ" sz="2600" b="1" spc="15" smtClean="0">
                <a:latin typeface="Georgia"/>
                <a:cs typeface="Georgia"/>
              </a:rPr>
              <a:t>النظام الفقري القاعدي من الخلف </a:t>
            </a:r>
          </a:p>
          <a:p>
            <a:pPr marL="755015" marR="915669" indent="-742950" algn="r" rtl="1">
              <a:lnSpc>
                <a:spcPct val="101899"/>
              </a:lnSpc>
              <a:buFont typeface="+mj-lt"/>
              <a:buAutoNum type="arabicPeriod"/>
              <a:tabLst>
                <a:tab pos="734695" algn="l"/>
              </a:tabLst>
            </a:pPr>
            <a:r>
              <a:rPr lang="ar-DZ" sz="2800" b="1" spc="20">
                <a:latin typeface="Georgia"/>
                <a:cs typeface="Georgia"/>
              </a:rPr>
              <a:t>هذه المحاور الأربع ترتبط فيما بينها في قاعدة الدماغ عن طريق حلقة تسمى</a:t>
            </a:r>
            <a:r>
              <a:rPr lang="fr-FR" sz="2800" b="1" spc="20">
                <a:solidFill>
                  <a:srgbClr val="FF0000"/>
                </a:solidFill>
                <a:latin typeface="Georgia"/>
                <a:cs typeface="Georgia"/>
              </a:rPr>
              <a:t>«</a:t>
            </a:r>
            <a:r>
              <a:rPr lang="fr-FR" sz="2800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fr-FR" sz="2800" b="1" spc="10">
                <a:solidFill>
                  <a:srgbClr val="FF0000"/>
                </a:solidFill>
                <a:latin typeface="Georgia"/>
                <a:cs typeface="Georgia"/>
              </a:rPr>
              <a:t>polygone</a:t>
            </a:r>
            <a:r>
              <a:rPr lang="fr-FR" sz="2800" b="1" spc="2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fr-FR" sz="2800" b="1" spc="15">
                <a:solidFill>
                  <a:srgbClr val="FF0000"/>
                </a:solidFill>
                <a:latin typeface="Georgia"/>
                <a:cs typeface="Georgia"/>
              </a:rPr>
              <a:t>de</a:t>
            </a:r>
            <a:r>
              <a:rPr lang="fr-FR" sz="2800" b="1" spc="1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fr-FR" sz="2800" b="1" spc="15">
                <a:solidFill>
                  <a:srgbClr val="FF0000"/>
                </a:solidFill>
                <a:latin typeface="Georgia"/>
                <a:cs typeface="Georgia"/>
              </a:rPr>
              <a:t>Willis</a:t>
            </a:r>
            <a:r>
              <a:rPr lang="fr-FR" sz="2800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fr-FR" sz="2800" b="1" spc="20">
                <a:solidFill>
                  <a:srgbClr val="FF0000"/>
                </a:solidFill>
                <a:latin typeface="Georgia"/>
                <a:cs typeface="Georgia"/>
              </a:rPr>
              <a:t>»</a:t>
            </a:r>
          </a:p>
          <a:p>
            <a:pPr marL="12065" marR="915669" algn="r" rtl="1">
              <a:lnSpc>
                <a:spcPct val="101899"/>
              </a:lnSpc>
              <a:tabLst>
                <a:tab pos="734695" algn="l"/>
              </a:tabLst>
            </a:pPr>
            <a:endParaRPr lang="ar-DZ" sz="2600" b="1" spc="15" smtClean="0">
              <a:latin typeface="Georgia"/>
              <a:cs typeface="Georgia"/>
            </a:endParaRPr>
          </a:p>
          <a:p>
            <a:pPr marL="755015" marR="915669" indent="-742950" algn="r" rtl="1">
              <a:lnSpc>
                <a:spcPct val="101899"/>
              </a:lnSpc>
              <a:buFont typeface="+mj-lt"/>
              <a:buAutoNum type="arabicPeriod"/>
              <a:tabLst>
                <a:tab pos="734695" algn="l"/>
              </a:tabLst>
            </a:pPr>
            <a:endParaRPr sz="3950">
              <a:latin typeface="Georgia"/>
              <a:cs typeface="Georgia"/>
            </a:endParaRPr>
          </a:p>
          <a:p>
            <a:pPr marL="314325" marR="1581150" indent="-302260">
              <a:lnSpc>
                <a:spcPct val="101499"/>
              </a:lnSpc>
              <a:tabLst>
                <a:tab pos="1993264" algn="l"/>
              </a:tabLst>
            </a:pPr>
            <a:endParaRPr sz="260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1995" y="2276843"/>
            <a:ext cx="3546373" cy="3950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71" y="57724"/>
            <a:ext cx="9517342" cy="453970"/>
          </a:xfrm>
        </p:spPr>
        <p:txBody>
          <a:bodyPr/>
          <a:lstStyle/>
          <a:p>
            <a:pPr eaLnBrk="1" hangingPunct="1"/>
            <a:r>
              <a:rPr lang="en-US" altLang="fr-FR" smtClean="0"/>
              <a:t>Arteries in the subarachnoid space</a:t>
            </a:r>
          </a:p>
        </p:txBody>
      </p:sp>
      <p:pic>
        <p:nvPicPr>
          <p:cNvPr id="38915" name="Picture 3" descr="arteries of brai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2747" y="1763184"/>
            <a:ext cx="3877954" cy="498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4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459" y="236347"/>
            <a:ext cx="8395970" cy="800100"/>
          </a:xfrm>
          <a:prstGeom prst="rect">
            <a:avLst/>
          </a:prstGeom>
          <a:solidFill>
            <a:srgbClr val="BF0000"/>
          </a:solidFill>
        </p:spPr>
        <p:txBody>
          <a:bodyPr vert="horz" wrap="square" lIns="0" tIns="23431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845"/>
              </a:spcBef>
            </a:pPr>
            <a:r>
              <a:rPr sz="3300" dirty="0">
                <a:solidFill>
                  <a:srgbClr val="FFFFFF"/>
                </a:solidFill>
              </a:rPr>
              <a:t>VI-Territoires</a:t>
            </a:r>
            <a:r>
              <a:rPr sz="3300" spc="-55" dirty="0">
                <a:solidFill>
                  <a:srgbClr val="FFFFFF"/>
                </a:solidFill>
              </a:rPr>
              <a:t> </a:t>
            </a:r>
            <a:r>
              <a:rPr sz="3300" dirty="0">
                <a:solidFill>
                  <a:srgbClr val="FFFFFF"/>
                </a:solidFill>
              </a:rPr>
              <a:t>d’irrigation</a:t>
            </a:r>
            <a:r>
              <a:rPr sz="3300" spc="-35" dirty="0">
                <a:solidFill>
                  <a:srgbClr val="FFFFFF"/>
                </a:solidFill>
              </a:rPr>
              <a:t> </a:t>
            </a:r>
            <a:r>
              <a:rPr sz="3300" spc="5" dirty="0">
                <a:solidFill>
                  <a:srgbClr val="FFFFFF"/>
                </a:solidFill>
              </a:rPr>
              <a:t>du</a:t>
            </a:r>
            <a:r>
              <a:rPr sz="3300" spc="-30" dirty="0">
                <a:solidFill>
                  <a:srgbClr val="FFFFFF"/>
                </a:solidFill>
              </a:rPr>
              <a:t> </a:t>
            </a:r>
            <a:r>
              <a:rPr sz="3300" spc="5" dirty="0">
                <a:solidFill>
                  <a:srgbClr val="FFFFFF"/>
                </a:solidFill>
              </a:rPr>
              <a:t>cerveau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2251455" y="1176655"/>
            <a:ext cx="5153025" cy="520065"/>
          </a:xfrm>
          <a:custGeom>
            <a:avLst/>
            <a:gdLst/>
            <a:ahLst/>
            <a:cxnLst/>
            <a:rect l="l" t="t" r="r" b="b"/>
            <a:pathLst>
              <a:path w="5153025" h="520064">
                <a:moveTo>
                  <a:pt x="5149596" y="0"/>
                </a:moveTo>
                <a:lnTo>
                  <a:pt x="1524" y="0"/>
                </a:lnTo>
                <a:lnTo>
                  <a:pt x="0" y="3048"/>
                </a:lnTo>
                <a:lnTo>
                  <a:pt x="0" y="516636"/>
                </a:lnTo>
                <a:lnTo>
                  <a:pt x="1524" y="519684"/>
                </a:lnTo>
                <a:lnTo>
                  <a:pt x="5149596" y="519684"/>
                </a:lnTo>
                <a:lnTo>
                  <a:pt x="5152644" y="516636"/>
                </a:lnTo>
                <a:lnTo>
                  <a:pt x="5152644" y="513588"/>
                </a:lnTo>
                <a:lnTo>
                  <a:pt x="10668" y="513588"/>
                </a:lnTo>
                <a:lnTo>
                  <a:pt x="4571" y="509016"/>
                </a:lnTo>
                <a:lnTo>
                  <a:pt x="10668" y="509016"/>
                </a:lnTo>
                <a:lnTo>
                  <a:pt x="10668" y="10668"/>
                </a:lnTo>
                <a:lnTo>
                  <a:pt x="4571" y="10668"/>
                </a:lnTo>
                <a:lnTo>
                  <a:pt x="10668" y="6096"/>
                </a:lnTo>
                <a:lnTo>
                  <a:pt x="5152644" y="6096"/>
                </a:lnTo>
                <a:lnTo>
                  <a:pt x="5152644" y="3048"/>
                </a:lnTo>
                <a:lnTo>
                  <a:pt x="5149596" y="0"/>
                </a:lnTo>
                <a:close/>
              </a:path>
              <a:path w="5153025" h="520064">
                <a:moveTo>
                  <a:pt x="10668" y="509016"/>
                </a:moveTo>
                <a:lnTo>
                  <a:pt x="4571" y="509016"/>
                </a:lnTo>
                <a:lnTo>
                  <a:pt x="10668" y="513588"/>
                </a:lnTo>
                <a:lnTo>
                  <a:pt x="10668" y="509016"/>
                </a:lnTo>
                <a:close/>
              </a:path>
              <a:path w="5153025" h="520064">
                <a:moveTo>
                  <a:pt x="5141976" y="509016"/>
                </a:moveTo>
                <a:lnTo>
                  <a:pt x="10668" y="509016"/>
                </a:lnTo>
                <a:lnTo>
                  <a:pt x="10668" y="513588"/>
                </a:lnTo>
                <a:lnTo>
                  <a:pt x="5141976" y="513588"/>
                </a:lnTo>
                <a:lnTo>
                  <a:pt x="5141976" y="509016"/>
                </a:lnTo>
                <a:close/>
              </a:path>
              <a:path w="5153025" h="520064">
                <a:moveTo>
                  <a:pt x="5141976" y="6096"/>
                </a:moveTo>
                <a:lnTo>
                  <a:pt x="5141976" y="513588"/>
                </a:lnTo>
                <a:lnTo>
                  <a:pt x="5146548" y="509016"/>
                </a:lnTo>
                <a:lnTo>
                  <a:pt x="5152644" y="509016"/>
                </a:lnTo>
                <a:lnTo>
                  <a:pt x="5152644" y="10668"/>
                </a:lnTo>
                <a:lnTo>
                  <a:pt x="5146548" y="10668"/>
                </a:lnTo>
                <a:lnTo>
                  <a:pt x="5141976" y="6096"/>
                </a:lnTo>
                <a:close/>
              </a:path>
              <a:path w="5153025" h="520064">
                <a:moveTo>
                  <a:pt x="5152644" y="509016"/>
                </a:moveTo>
                <a:lnTo>
                  <a:pt x="5146548" y="509016"/>
                </a:lnTo>
                <a:lnTo>
                  <a:pt x="5141976" y="513588"/>
                </a:lnTo>
                <a:lnTo>
                  <a:pt x="5152644" y="513588"/>
                </a:lnTo>
                <a:lnTo>
                  <a:pt x="5152644" y="509016"/>
                </a:lnTo>
                <a:close/>
              </a:path>
              <a:path w="5153025" h="520064">
                <a:moveTo>
                  <a:pt x="10668" y="6096"/>
                </a:moveTo>
                <a:lnTo>
                  <a:pt x="4571" y="10668"/>
                </a:lnTo>
                <a:lnTo>
                  <a:pt x="10668" y="10668"/>
                </a:lnTo>
                <a:lnTo>
                  <a:pt x="10668" y="6096"/>
                </a:lnTo>
                <a:close/>
              </a:path>
              <a:path w="5153025" h="520064">
                <a:moveTo>
                  <a:pt x="5141976" y="6096"/>
                </a:moveTo>
                <a:lnTo>
                  <a:pt x="10668" y="6096"/>
                </a:lnTo>
                <a:lnTo>
                  <a:pt x="10668" y="10668"/>
                </a:lnTo>
                <a:lnTo>
                  <a:pt x="5141976" y="10668"/>
                </a:lnTo>
                <a:lnTo>
                  <a:pt x="5141976" y="6096"/>
                </a:lnTo>
                <a:close/>
              </a:path>
              <a:path w="5153025" h="520064">
                <a:moveTo>
                  <a:pt x="5152644" y="6096"/>
                </a:moveTo>
                <a:lnTo>
                  <a:pt x="5141976" y="6096"/>
                </a:lnTo>
                <a:lnTo>
                  <a:pt x="5146548" y="10668"/>
                </a:lnTo>
                <a:lnTo>
                  <a:pt x="5152644" y="10668"/>
                </a:lnTo>
                <a:lnTo>
                  <a:pt x="5152644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8684" y="1209675"/>
            <a:ext cx="8094345" cy="59537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217420">
              <a:lnSpc>
                <a:spcPct val="100000"/>
              </a:lnSpc>
              <a:spcBef>
                <a:spcPts val="135"/>
              </a:spcBef>
            </a:pPr>
            <a:r>
              <a:rPr sz="2600" b="1" spc="15" dirty="0">
                <a:latin typeface="Georgia"/>
                <a:cs typeface="Georgia"/>
              </a:rPr>
              <a:t>1-Territoire</a:t>
            </a:r>
            <a:r>
              <a:rPr sz="2600" b="1" spc="55" dirty="0">
                <a:latin typeface="Georgia"/>
                <a:cs typeface="Georgia"/>
              </a:rPr>
              <a:t> </a:t>
            </a:r>
            <a:r>
              <a:rPr sz="2600" b="1" spc="15" dirty="0">
                <a:latin typeface="Georgia"/>
                <a:cs typeface="Georgia"/>
              </a:rPr>
              <a:t>superficiel</a:t>
            </a:r>
            <a:r>
              <a:rPr sz="2600" b="1" spc="20" dirty="0">
                <a:latin typeface="Georgia"/>
                <a:cs typeface="Georgia"/>
              </a:rPr>
              <a:t> </a:t>
            </a:r>
            <a:r>
              <a:rPr sz="2600" b="1" spc="25" dirty="0">
                <a:latin typeface="Georgia"/>
                <a:cs typeface="Georgia"/>
              </a:rPr>
              <a:t>ou</a:t>
            </a:r>
            <a:r>
              <a:rPr sz="2600" b="1" spc="10" dirty="0">
                <a:latin typeface="Georgia"/>
                <a:cs typeface="Georgia"/>
              </a:rPr>
              <a:t> </a:t>
            </a:r>
            <a:r>
              <a:rPr sz="2600" b="1" spc="15" dirty="0">
                <a:latin typeface="Georgia"/>
                <a:cs typeface="Georgia"/>
              </a:rPr>
              <a:t>cortical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Georgia"/>
                <a:cs typeface="Georgia"/>
              </a:rPr>
              <a:t>-Le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réseau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superficiel</a:t>
            </a:r>
            <a:r>
              <a:rPr sz="2200" spc="-2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est</a:t>
            </a:r>
            <a:r>
              <a:rPr sz="2200" spc="-3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assuré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par :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dirty="0">
                <a:latin typeface="Georgia"/>
                <a:cs typeface="Georgia"/>
              </a:rPr>
              <a:t>–a.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cérébrale</a:t>
            </a:r>
            <a:r>
              <a:rPr sz="2200" spc="-2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moyenne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200" dirty="0">
                <a:latin typeface="Georgia"/>
                <a:cs typeface="Georgia"/>
              </a:rPr>
              <a:t>–a.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cérébrale</a:t>
            </a:r>
            <a:r>
              <a:rPr sz="2200" spc="-2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antérieure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dirty="0">
                <a:latin typeface="Georgia"/>
                <a:cs typeface="Georgia"/>
              </a:rPr>
              <a:t>–a.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cérébrale</a:t>
            </a:r>
            <a:r>
              <a:rPr sz="2200" spc="-2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postérieure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Georgia"/>
              <a:cs typeface="Georgia"/>
            </a:endParaRPr>
          </a:p>
          <a:p>
            <a:pPr marL="314325" marR="3030855" indent="-302260">
              <a:lnSpc>
                <a:spcPts val="2380"/>
              </a:lnSpc>
              <a:spcBef>
                <a:spcPts val="5"/>
              </a:spcBef>
            </a:pPr>
            <a:r>
              <a:rPr sz="2200" dirty="0">
                <a:latin typeface="Georgia"/>
                <a:cs typeface="Georgia"/>
              </a:rPr>
              <a:t>-Ces 3 artères </a:t>
            </a:r>
            <a:r>
              <a:rPr sz="2200" spc="5" dirty="0">
                <a:latin typeface="Georgia"/>
                <a:cs typeface="Georgia"/>
              </a:rPr>
              <a:t>se </a:t>
            </a:r>
            <a:r>
              <a:rPr sz="2200" dirty="0">
                <a:latin typeface="Georgia"/>
                <a:cs typeface="Georgia"/>
              </a:rPr>
              <a:t>terminent en superficie, </a:t>
            </a:r>
            <a:r>
              <a:rPr sz="2200" spc="-52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cheminent dans la pie-mère et </a:t>
            </a:r>
            <a:r>
              <a:rPr sz="2200" spc="-5" dirty="0">
                <a:latin typeface="Georgia"/>
                <a:cs typeface="Georgia"/>
              </a:rPr>
              <a:t>vont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s'anastomoser</a:t>
            </a:r>
            <a:r>
              <a:rPr sz="2200" b="1" spc="-4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pour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2200" b="1" dirty="0">
                <a:latin typeface="Georgia"/>
                <a:cs typeface="Georgia"/>
              </a:rPr>
              <a:t>perfuser</a:t>
            </a:r>
            <a:r>
              <a:rPr sz="2200" b="1" spc="-5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le</a:t>
            </a:r>
            <a:r>
              <a:rPr sz="2200" b="1" spc="-1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cortex</a:t>
            </a:r>
            <a:r>
              <a:rPr sz="2200" b="1" spc="-3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cérébral.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00">
              <a:latin typeface="Georgia"/>
              <a:cs typeface="Georgia"/>
            </a:endParaRPr>
          </a:p>
          <a:p>
            <a:pPr marL="314325" marR="2700655" indent="-233679">
              <a:lnSpc>
                <a:spcPts val="2390"/>
              </a:lnSpc>
              <a:spcBef>
                <a:spcPts val="5"/>
              </a:spcBef>
            </a:pPr>
            <a:r>
              <a:rPr sz="2200" dirty="0">
                <a:latin typeface="Georgia"/>
                <a:cs typeface="Georgia"/>
              </a:rPr>
              <a:t>-La vascularisation superficielle est de type </a:t>
            </a:r>
            <a:r>
              <a:rPr sz="2200" spc="-52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terminale</a:t>
            </a:r>
            <a:endParaRPr sz="2200">
              <a:latin typeface="Georgia"/>
              <a:cs typeface="Georgia"/>
            </a:endParaRPr>
          </a:p>
          <a:p>
            <a:pPr marL="314325" marR="3136900" indent="-302260">
              <a:lnSpc>
                <a:spcPct val="90200"/>
              </a:lnSpc>
              <a:spcBef>
                <a:spcPts val="480"/>
              </a:spcBef>
            </a:pPr>
            <a:r>
              <a:rPr sz="2200" dirty="0">
                <a:latin typeface="Georgia"/>
                <a:cs typeface="Georgia"/>
              </a:rPr>
              <a:t>pour la majeure partie du cortex, </a:t>
            </a:r>
            <a:r>
              <a:rPr sz="2200" spc="-5" dirty="0">
                <a:latin typeface="Georgia"/>
                <a:cs typeface="Georgia"/>
              </a:rPr>
              <a:t>en </a:t>
            </a:r>
            <a:r>
              <a:rPr sz="2200" dirty="0">
                <a:latin typeface="Georgia"/>
                <a:cs typeface="Georgia"/>
              </a:rPr>
              <a:t> conséquence chaque artère irrigue un </a:t>
            </a:r>
            <a:r>
              <a:rPr sz="2200" spc="-52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territoire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bien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déterminé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4768" y="2513076"/>
            <a:ext cx="4323600" cy="3904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800" y="12"/>
            <a:ext cx="9911080" cy="7543800"/>
            <a:chOff x="50800" y="12"/>
            <a:chExt cx="9911080" cy="7543800"/>
          </a:xfrm>
        </p:grpSpPr>
        <p:sp>
          <p:nvSpPr>
            <p:cNvPr id="3" name="object 3"/>
            <p:cNvSpPr/>
            <p:nvPr/>
          </p:nvSpPr>
          <p:spPr>
            <a:xfrm>
              <a:off x="212344" y="7047102"/>
              <a:ext cx="9737090" cy="339725"/>
            </a:xfrm>
            <a:custGeom>
              <a:avLst/>
              <a:gdLst/>
              <a:ahLst/>
              <a:cxnLst/>
              <a:rect l="l" t="t" r="r" b="b"/>
              <a:pathLst>
                <a:path w="9737090" h="339725">
                  <a:moveTo>
                    <a:pt x="9736709" y="0"/>
                  </a:moveTo>
                  <a:lnTo>
                    <a:pt x="0" y="0"/>
                  </a:lnTo>
                  <a:lnTo>
                    <a:pt x="0" y="339725"/>
                  </a:lnTo>
                  <a:lnTo>
                    <a:pt x="9736709" y="339725"/>
                  </a:lnTo>
                  <a:lnTo>
                    <a:pt x="9736709" y="0"/>
                  </a:lnTo>
                  <a:close/>
                </a:path>
              </a:pathLst>
            </a:custGeom>
            <a:solidFill>
              <a:srgbClr val="8C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3868" y="170815"/>
              <a:ext cx="9747885" cy="7226934"/>
            </a:xfrm>
            <a:custGeom>
              <a:avLst/>
              <a:gdLst/>
              <a:ahLst/>
              <a:cxnLst/>
              <a:rect l="l" t="t" r="r" b="b"/>
              <a:pathLst>
                <a:path w="9747885" h="7226934">
                  <a:moveTo>
                    <a:pt x="9747504" y="0"/>
                  </a:moveTo>
                  <a:lnTo>
                    <a:pt x="0" y="0"/>
                  </a:lnTo>
                  <a:lnTo>
                    <a:pt x="0" y="7226808"/>
                  </a:lnTo>
                  <a:lnTo>
                    <a:pt x="9747504" y="7226808"/>
                  </a:lnTo>
                  <a:lnTo>
                    <a:pt x="9747504" y="7222235"/>
                  </a:lnTo>
                  <a:lnTo>
                    <a:pt x="10667" y="7222235"/>
                  </a:lnTo>
                  <a:lnTo>
                    <a:pt x="6095" y="7216139"/>
                  </a:lnTo>
                  <a:lnTo>
                    <a:pt x="10667" y="7216139"/>
                  </a:lnTo>
                  <a:lnTo>
                    <a:pt x="10667" y="10667"/>
                  </a:lnTo>
                  <a:lnTo>
                    <a:pt x="6095" y="10667"/>
                  </a:lnTo>
                  <a:lnTo>
                    <a:pt x="10667" y="4571"/>
                  </a:lnTo>
                  <a:lnTo>
                    <a:pt x="9747504" y="4571"/>
                  </a:lnTo>
                  <a:lnTo>
                    <a:pt x="9747504" y="0"/>
                  </a:lnTo>
                  <a:close/>
                </a:path>
                <a:path w="9747885" h="7226934">
                  <a:moveTo>
                    <a:pt x="10667" y="7216139"/>
                  </a:moveTo>
                  <a:lnTo>
                    <a:pt x="6095" y="7216139"/>
                  </a:lnTo>
                  <a:lnTo>
                    <a:pt x="10667" y="7222235"/>
                  </a:lnTo>
                  <a:lnTo>
                    <a:pt x="10667" y="7216139"/>
                  </a:lnTo>
                  <a:close/>
                </a:path>
                <a:path w="9747885" h="7226934">
                  <a:moveTo>
                    <a:pt x="9736836" y="7216139"/>
                  </a:moveTo>
                  <a:lnTo>
                    <a:pt x="10667" y="7216139"/>
                  </a:lnTo>
                  <a:lnTo>
                    <a:pt x="10667" y="7222235"/>
                  </a:lnTo>
                  <a:lnTo>
                    <a:pt x="9736836" y="7222235"/>
                  </a:lnTo>
                  <a:lnTo>
                    <a:pt x="9736836" y="7216139"/>
                  </a:lnTo>
                  <a:close/>
                </a:path>
                <a:path w="9747885" h="7226934">
                  <a:moveTo>
                    <a:pt x="9736836" y="4571"/>
                  </a:moveTo>
                  <a:lnTo>
                    <a:pt x="9736836" y="7222235"/>
                  </a:lnTo>
                  <a:lnTo>
                    <a:pt x="9742932" y="7216139"/>
                  </a:lnTo>
                  <a:lnTo>
                    <a:pt x="9747504" y="7216139"/>
                  </a:lnTo>
                  <a:lnTo>
                    <a:pt x="9747504" y="10667"/>
                  </a:lnTo>
                  <a:lnTo>
                    <a:pt x="9742932" y="10667"/>
                  </a:lnTo>
                  <a:lnTo>
                    <a:pt x="9736836" y="4571"/>
                  </a:lnTo>
                  <a:close/>
                </a:path>
                <a:path w="9747885" h="7226934">
                  <a:moveTo>
                    <a:pt x="9747504" y="7216139"/>
                  </a:moveTo>
                  <a:lnTo>
                    <a:pt x="9742932" y="7216139"/>
                  </a:lnTo>
                  <a:lnTo>
                    <a:pt x="9736836" y="7222235"/>
                  </a:lnTo>
                  <a:lnTo>
                    <a:pt x="9747504" y="7222235"/>
                  </a:lnTo>
                  <a:lnTo>
                    <a:pt x="9747504" y="7216139"/>
                  </a:lnTo>
                  <a:close/>
                </a:path>
                <a:path w="9747885" h="7226934">
                  <a:moveTo>
                    <a:pt x="10667" y="4571"/>
                  </a:moveTo>
                  <a:lnTo>
                    <a:pt x="6095" y="10667"/>
                  </a:lnTo>
                  <a:lnTo>
                    <a:pt x="10667" y="10667"/>
                  </a:lnTo>
                  <a:lnTo>
                    <a:pt x="10667" y="4571"/>
                  </a:lnTo>
                  <a:close/>
                </a:path>
                <a:path w="9747885" h="7226934">
                  <a:moveTo>
                    <a:pt x="9736836" y="4571"/>
                  </a:moveTo>
                  <a:lnTo>
                    <a:pt x="10667" y="4571"/>
                  </a:lnTo>
                  <a:lnTo>
                    <a:pt x="10667" y="10667"/>
                  </a:lnTo>
                  <a:lnTo>
                    <a:pt x="9736836" y="10667"/>
                  </a:lnTo>
                  <a:lnTo>
                    <a:pt x="9736836" y="4571"/>
                  </a:lnTo>
                  <a:close/>
                </a:path>
                <a:path w="9747885" h="7226934">
                  <a:moveTo>
                    <a:pt x="9747504" y="4571"/>
                  </a:moveTo>
                  <a:lnTo>
                    <a:pt x="9736836" y="4571"/>
                  </a:lnTo>
                  <a:lnTo>
                    <a:pt x="9742932" y="10667"/>
                  </a:lnTo>
                  <a:lnTo>
                    <a:pt x="9747504" y="10667"/>
                  </a:lnTo>
                  <a:lnTo>
                    <a:pt x="9747504" y="4571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00" y="12"/>
              <a:ext cx="9846564" cy="75437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868" y="166243"/>
            <a:ext cx="9749155" cy="7228840"/>
            <a:chOff x="213868" y="166243"/>
            <a:chExt cx="9749155" cy="7228840"/>
          </a:xfrm>
        </p:grpSpPr>
        <p:sp>
          <p:nvSpPr>
            <p:cNvPr id="3" name="object 3"/>
            <p:cNvSpPr/>
            <p:nvPr/>
          </p:nvSpPr>
          <p:spPr>
            <a:xfrm>
              <a:off x="219964" y="1536191"/>
              <a:ext cx="9743440" cy="5857240"/>
            </a:xfrm>
            <a:custGeom>
              <a:avLst/>
              <a:gdLst/>
              <a:ahLst/>
              <a:cxnLst/>
              <a:rect l="l" t="t" r="r" b="b"/>
              <a:pathLst>
                <a:path w="9743440" h="5857240">
                  <a:moveTo>
                    <a:pt x="9742932" y="5847600"/>
                  </a:moveTo>
                  <a:lnTo>
                    <a:pt x="0" y="5847600"/>
                  </a:lnTo>
                  <a:lnTo>
                    <a:pt x="0" y="5856859"/>
                  </a:lnTo>
                  <a:lnTo>
                    <a:pt x="9742932" y="5856859"/>
                  </a:lnTo>
                  <a:lnTo>
                    <a:pt x="9742932" y="5847600"/>
                  </a:lnTo>
                  <a:close/>
                </a:path>
                <a:path w="9743440" h="5857240">
                  <a:moveTo>
                    <a:pt x="9742932" y="0"/>
                  </a:moveTo>
                  <a:lnTo>
                    <a:pt x="0" y="0"/>
                  </a:lnTo>
                  <a:lnTo>
                    <a:pt x="0" y="5506339"/>
                  </a:lnTo>
                  <a:lnTo>
                    <a:pt x="9742932" y="5506339"/>
                  </a:lnTo>
                  <a:lnTo>
                    <a:pt x="9742932" y="0"/>
                  </a:lnTo>
                  <a:close/>
                </a:path>
              </a:pathLst>
            </a:custGeom>
            <a:solidFill>
              <a:srgbClr val="C4D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5392" y="7042531"/>
              <a:ext cx="9738360" cy="341630"/>
            </a:xfrm>
            <a:custGeom>
              <a:avLst/>
              <a:gdLst/>
              <a:ahLst/>
              <a:cxnLst/>
              <a:rect l="l" t="t" r="r" b="b"/>
              <a:pathLst>
                <a:path w="9738360" h="341629">
                  <a:moveTo>
                    <a:pt x="9738360" y="0"/>
                  </a:moveTo>
                  <a:lnTo>
                    <a:pt x="0" y="0"/>
                  </a:lnTo>
                  <a:lnTo>
                    <a:pt x="0" y="341249"/>
                  </a:lnTo>
                  <a:lnTo>
                    <a:pt x="9738360" y="341249"/>
                  </a:lnTo>
                  <a:lnTo>
                    <a:pt x="9738360" y="0"/>
                  </a:lnTo>
                  <a:close/>
                </a:path>
              </a:pathLst>
            </a:custGeom>
            <a:solidFill>
              <a:srgbClr val="8C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3868" y="166242"/>
              <a:ext cx="9747885" cy="7228840"/>
            </a:xfrm>
            <a:custGeom>
              <a:avLst/>
              <a:gdLst/>
              <a:ahLst/>
              <a:cxnLst/>
              <a:rect l="l" t="t" r="r" b="b"/>
              <a:pathLst>
                <a:path w="9747885" h="7228840">
                  <a:moveTo>
                    <a:pt x="9747504" y="0"/>
                  </a:moveTo>
                  <a:lnTo>
                    <a:pt x="9736836" y="0"/>
                  </a:lnTo>
                  <a:lnTo>
                    <a:pt x="9736836" y="10668"/>
                  </a:lnTo>
                  <a:lnTo>
                    <a:pt x="9736836" y="7217664"/>
                  </a:lnTo>
                  <a:lnTo>
                    <a:pt x="10668" y="7217664"/>
                  </a:lnTo>
                  <a:lnTo>
                    <a:pt x="10668" y="1246632"/>
                  </a:lnTo>
                  <a:lnTo>
                    <a:pt x="36576" y="1246632"/>
                  </a:lnTo>
                  <a:lnTo>
                    <a:pt x="36576" y="1235964"/>
                  </a:lnTo>
                  <a:lnTo>
                    <a:pt x="10668" y="1235964"/>
                  </a:lnTo>
                  <a:lnTo>
                    <a:pt x="10668" y="10668"/>
                  </a:lnTo>
                  <a:lnTo>
                    <a:pt x="9736836" y="10668"/>
                  </a:lnTo>
                  <a:lnTo>
                    <a:pt x="9736836" y="0"/>
                  </a:lnTo>
                  <a:lnTo>
                    <a:pt x="0" y="0"/>
                  </a:lnTo>
                  <a:lnTo>
                    <a:pt x="0" y="7228332"/>
                  </a:lnTo>
                  <a:lnTo>
                    <a:pt x="9747504" y="7228332"/>
                  </a:lnTo>
                  <a:lnTo>
                    <a:pt x="9747504" y="7222236"/>
                  </a:lnTo>
                  <a:lnTo>
                    <a:pt x="9747504" y="7217664"/>
                  </a:lnTo>
                  <a:lnTo>
                    <a:pt x="9747504" y="10668"/>
                  </a:lnTo>
                  <a:lnTo>
                    <a:pt x="9747504" y="6096"/>
                  </a:lnTo>
                  <a:lnTo>
                    <a:pt x="9747504" y="0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55714" y="1054735"/>
            <a:ext cx="9702165" cy="684530"/>
            <a:chOff x="255714" y="1054735"/>
            <a:chExt cx="9702165" cy="684530"/>
          </a:xfrm>
        </p:grpSpPr>
        <p:sp>
          <p:nvSpPr>
            <p:cNvPr id="7" name="object 7"/>
            <p:cNvSpPr/>
            <p:nvPr/>
          </p:nvSpPr>
          <p:spPr>
            <a:xfrm>
              <a:off x="261112" y="1407541"/>
              <a:ext cx="9691370" cy="0"/>
            </a:xfrm>
            <a:custGeom>
              <a:avLst/>
              <a:gdLst/>
              <a:ahLst/>
              <a:cxnLst/>
              <a:rect l="l" t="t" r="r" b="b"/>
              <a:pathLst>
                <a:path w="9691370">
                  <a:moveTo>
                    <a:pt x="0" y="0"/>
                  </a:moveTo>
                  <a:lnTo>
                    <a:pt x="9691116" y="0"/>
                  </a:lnTo>
                </a:path>
              </a:pathLst>
            </a:custGeom>
            <a:ln w="10667">
              <a:solidFill>
                <a:srgbClr val="7A96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55388" y="1054734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4" h="672464">
                  <a:moveTo>
                    <a:pt x="672084" y="335280"/>
                  </a:moveTo>
                  <a:lnTo>
                    <a:pt x="668426" y="285915"/>
                  </a:lnTo>
                  <a:lnTo>
                    <a:pt x="657809" y="238734"/>
                  </a:lnTo>
                  <a:lnTo>
                    <a:pt x="640765" y="194271"/>
                  </a:lnTo>
                  <a:lnTo>
                    <a:pt x="617791" y="153060"/>
                  </a:lnTo>
                  <a:lnTo>
                    <a:pt x="589432" y="115633"/>
                  </a:lnTo>
                  <a:lnTo>
                    <a:pt x="556209" y="82499"/>
                  </a:lnTo>
                  <a:lnTo>
                    <a:pt x="518629" y="54216"/>
                  </a:lnTo>
                  <a:lnTo>
                    <a:pt x="477227" y="31292"/>
                  </a:lnTo>
                  <a:lnTo>
                    <a:pt x="432511" y="14262"/>
                  </a:lnTo>
                  <a:lnTo>
                    <a:pt x="385025" y="3657"/>
                  </a:lnTo>
                  <a:lnTo>
                    <a:pt x="335280" y="0"/>
                  </a:lnTo>
                  <a:lnTo>
                    <a:pt x="285902" y="3657"/>
                  </a:lnTo>
                  <a:lnTo>
                    <a:pt x="238721" y="14262"/>
                  </a:lnTo>
                  <a:lnTo>
                    <a:pt x="194259" y="31292"/>
                  </a:lnTo>
                  <a:lnTo>
                    <a:pt x="153047" y="54216"/>
                  </a:lnTo>
                  <a:lnTo>
                    <a:pt x="115620" y="82499"/>
                  </a:lnTo>
                  <a:lnTo>
                    <a:pt x="82486" y="115633"/>
                  </a:lnTo>
                  <a:lnTo>
                    <a:pt x="54203" y="153060"/>
                  </a:lnTo>
                  <a:lnTo>
                    <a:pt x="31280" y="194271"/>
                  </a:lnTo>
                  <a:lnTo>
                    <a:pt x="14249" y="238734"/>
                  </a:lnTo>
                  <a:lnTo>
                    <a:pt x="3644" y="285915"/>
                  </a:lnTo>
                  <a:lnTo>
                    <a:pt x="0" y="335280"/>
                  </a:lnTo>
                  <a:lnTo>
                    <a:pt x="3644" y="385038"/>
                  </a:lnTo>
                  <a:lnTo>
                    <a:pt x="14249" y="432523"/>
                  </a:lnTo>
                  <a:lnTo>
                    <a:pt x="31280" y="477240"/>
                  </a:lnTo>
                  <a:lnTo>
                    <a:pt x="54203" y="518642"/>
                  </a:lnTo>
                  <a:lnTo>
                    <a:pt x="82486" y="556221"/>
                  </a:lnTo>
                  <a:lnTo>
                    <a:pt x="115620" y="589445"/>
                  </a:lnTo>
                  <a:lnTo>
                    <a:pt x="153047" y="617804"/>
                  </a:lnTo>
                  <a:lnTo>
                    <a:pt x="194259" y="640778"/>
                  </a:lnTo>
                  <a:lnTo>
                    <a:pt x="238721" y="657821"/>
                  </a:lnTo>
                  <a:lnTo>
                    <a:pt x="285902" y="668439"/>
                  </a:lnTo>
                  <a:lnTo>
                    <a:pt x="335280" y="672084"/>
                  </a:lnTo>
                  <a:lnTo>
                    <a:pt x="380961" y="669010"/>
                  </a:lnTo>
                  <a:lnTo>
                    <a:pt x="424776" y="660057"/>
                  </a:lnTo>
                  <a:lnTo>
                    <a:pt x="466331" y="645617"/>
                  </a:lnTo>
                  <a:lnTo>
                    <a:pt x="505231" y="626084"/>
                  </a:lnTo>
                  <a:lnTo>
                    <a:pt x="541045" y="601891"/>
                  </a:lnTo>
                  <a:lnTo>
                    <a:pt x="573405" y="573417"/>
                  </a:lnTo>
                  <a:lnTo>
                    <a:pt x="601878" y="541058"/>
                  </a:lnTo>
                  <a:lnTo>
                    <a:pt x="626071" y="505244"/>
                  </a:lnTo>
                  <a:lnTo>
                    <a:pt x="645604" y="466356"/>
                  </a:lnTo>
                  <a:lnTo>
                    <a:pt x="660044" y="424789"/>
                  </a:lnTo>
                  <a:lnTo>
                    <a:pt x="668997" y="380974"/>
                  </a:lnTo>
                  <a:lnTo>
                    <a:pt x="672084" y="335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31587" y="1131189"/>
              <a:ext cx="520065" cy="519430"/>
            </a:xfrm>
            <a:custGeom>
              <a:avLst/>
              <a:gdLst/>
              <a:ahLst/>
              <a:cxnLst/>
              <a:rect l="l" t="t" r="r" b="b"/>
              <a:pathLst>
                <a:path w="520064" h="519430">
                  <a:moveTo>
                    <a:pt x="272796" y="0"/>
                  </a:moveTo>
                  <a:lnTo>
                    <a:pt x="245363" y="0"/>
                  </a:lnTo>
                  <a:lnTo>
                    <a:pt x="233172" y="1269"/>
                  </a:lnTo>
                  <a:lnTo>
                    <a:pt x="181356" y="12700"/>
                  </a:lnTo>
                  <a:lnTo>
                    <a:pt x="134112" y="31750"/>
                  </a:lnTo>
                  <a:lnTo>
                    <a:pt x="92963" y="60959"/>
                  </a:lnTo>
                  <a:lnTo>
                    <a:pt x="57912" y="96519"/>
                  </a:lnTo>
                  <a:lnTo>
                    <a:pt x="30479" y="137159"/>
                  </a:lnTo>
                  <a:lnTo>
                    <a:pt x="10667" y="184150"/>
                  </a:lnTo>
                  <a:lnTo>
                    <a:pt x="1524" y="233679"/>
                  </a:lnTo>
                  <a:lnTo>
                    <a:pt x="0" y="247650"/>
                  </a:lnTo>
                  <a:lnTo>
                    <a:pt x="0" y="274319"/>
                  </a:lnTo>
                  <a:lnTo>
                    <a:pt x="1524" y="287019"/>
                  </a:lnTo>
                  <a:lnTo>
                    <a:pt x="3048" y="300989"/>
                  </a:lnTo>
                  <a:lnTo>
                    <a:pt x="12191" y="339089"/>
                  </a:lnTo>
                  <a:lnTo>
                    <a:pt x="32003" y="384809"/>
                  </a:lnTo>
                  <a:lnTo>
                    <a:pt x="59436" y="426719"/>
                  </a:lnTo>
                  <a:lnTo>
                    <a:pt x="96012" y="462279"/>
                  </a:lnTo>
                  <a:lnTo>
                    <a:pt x="137160" y="488950"/>
                  </a:lnTo>
                  <a:lnTo>
                    <a:pt x="184403" y="509269"/>
                  </a:lnTo>
                  <a:lnTo>
                    <a:pt x="233172" y="518159"/>
                  </a:lnTo>
                  <a:lnTo>
                    <a:pt x="246887" y="519429"/>
                  </a:lnTo>
                  <a:lnTo>
                    <a:pt x="274320" y="519429"/>
                  </a:lnTo>
                  <a:lnTo>
                    <a:pt x="286512" y="518159"/>
                  </a:lnTo>
                  <a:lnTo>
                    <a:pt x="300227" y="516889"/>
                  </a:lnTo>
                  <a:lnTo>
                    <a:pt x="313944" y="514350"/>
                  </a:lnTo>
                  <a:lnTo>
                    <a:pt x="338327" y="508000"/>
                  </a:lnTo>
                  <a:lnTo>
                    <a:pt x="355745" y="501650"/>
                  </a:lnTo>
                  <a:lnTo>
                    <a:pt x="248412" y="501650"/>
                  </a:lnTo>
                  <a:lnTo>
                    <a:pt x="234696" y="500379"/>
                  </a:lnTo>
                  <a:lnTo>
                    <a:pt x="224027" y="499109"/>
                  </a:lnTo>
                  <a:lnTo>
                    <a:pt x="211836" y="496569"/>
                  </a:lnTo>
                  <a:lnTo>
                    <a:pt x="188975" y="491489"/>
                  </a:lnTo>
                  <a:lnTo>
                    <a:pt x="166115" y="481329"/>
                  </a:lnTo>
                  <a:lnTo>
                    <a:pt x="144779" y="472439"/>
                  </a:lnTo>
                  <a:lnTo>
                    <a:pt x="124967" y="461009"/>
                  </a:lnTo>
                  <a:lnTo>
                    <a:pt x="106679" y="447039"/>
                  </a:lnTo>
                  <a:lnTo>
                    <a:pt x="89915" y="431800"/>
                  </a:lnTo>
                  <a:lnTo>
                    <a:pt x="74675" y="412750"/>
                  </a:lnTo>
                  <a:lnTo>
                    <a:pt x="59436" y="394969"/>
                  </a:lnTo>
                  <a:lnTo>
                    <a:pt x="47244" y="374650"/>
                  </a:lnTo>
                  <a:lnTo>
                    <a:pt x="28956" y="332739"/>
                  </a:lnTo>
                  <a:lnTo>
                    <a:pt x="22860" y="309879"/>
                  </a:lnTo>
                  <a:lnTo>
                    <a:pt x="18287" y="273050"/>
                  </a:lnTo>
                  <a:lnTo>
                    <a:pt x="18287" y="248919"/>
                  </a:lnTo>
                  <a:lnTo>
                    <a:pt x="19812" y="234950"/>
                  </a:lnTo>
                  <a:lnTo>
                    <a:pt x="21336" y="224789"/>
                  </a:lnTo>
                  <a:lnTo>
                    <a:pt x="22860" y="212089"/>
                  </a:lnTo>
                  <a:lnTo>
                    <a:pt x="38100" y="166369"/>
                  </a:lnTo>
                  <a:lnTo>
                    <a:pt x="59436" y="125729"/>
                  </a:lnTo>
                  <a:lnTo>
                    <a:pt x="88391" y="90169"/>
                  </a:lnTo>
                  <a:lnTo>
                    <a:pt x="124967" y="59689"/>
                  </a:lnTo>
                  <a:lnTo>
                    <a:pt x="187451" y="29209"/>
                  </a:lnTo>
                  <a:lnTo>
                    <a:pt x="246887" y="19050"/>
                  </a:lnTo>
                  <a:lnTo>
                    <a:pt x="356180" y="19050"/>
                  </a:lnTo>
                  <a:lnTo>
                    <a:pt x="335279" y="11429"/>
                  </a:lnTo>
                  <a:lnTo>
                    <a:pt x="310896" y="5079"/>
                  </a:lnTo>
                  <a:lnTo>
                    <a:pt x="286512" y="1269"/>
                  </a:lnTo>
                  <a:lnTo>
                    <a:pt x="272796" y="0"/>
                  </a:lnTo>
                  <a:close/>
                </a:path>
                <a:path w="520064" h="519430">
                  <a:moveTo>
                    <a:pt x="356180" y="19050"/>
                  </a:moveTo>
                  <a:lnTo>
                    <a:pt x="271272" y="19050"/>
                  </a:lnTo>
                  <a:lnTo>
                    <a:pt x="284988" y="20319"/>
                  </a:lnTo>
                  <a:lnTo>
                    <a:pt x="295656" y="21589"/>
                  </a:lnTo>
                  <a:lnTo>
                    <a:pt x="353567" y="38100"/>
                  </a:lnTo>
                  <a:lnTo>
                    <a:pt x="394715" y="59689"/>
                  </a:lnTo>
                  <a:lnTo>
                    <a:pt x="429767" y="88900"/>
                  </a:lnTo>
                  <a:lnTo>
                    <a:pt x="458724" y="125729"/>
                  </a:lnTo>
                  <a:lnTo>
                    <a:pt x="481584" y="166369"/>
                  </a:lnTo>
                  <a:lnTo>
                    <a:pt x="498348" y="222250"/>
                  </a:lnTo>
                  <a:lnTo>
                    <a:pt x="499872" y="234950"/>
                  </a:lnTo>
                  <a:lnTo>
                    <a:pt x="499872" y="247650"/>
                  </a:lnTo>
                  <a:lnTo>
                    <a:pt x="501396" y="259079"/>
                  </a:lnTo>
                  <a:lnTo>
                    <a:pt x="499872" y="271779"/>
                  </a:lnTo>
                  <a:lnTo>
                    <a:pt x="499872" y="285750"/>
                  </a:lnTo>
                  <a:lnTo>
                    <a:pt x="498348" y="295909"/>
                  </a:lnTo>
                  <a:lnTo>
                    <a:pt x="495300" y="308609"/>
                  </a:lnTo>
                  <a:lnTo>
                    <a:pt x="490727" y="331469"/>
                  </a:lnTo>
                  <a:lnTo>
                    <a:pt x="481584" y="354329"/>
                  </a:lnTo>
                  <a:lnTo>
                    <a:pt x="460248" y="394969"/>
                  </a:lnTo>
                  <a:lnTo>
                    <a:pt x="429767" y="430529"/>
                  </a:lnTo>
                  <a:lnTo>
                    <a:pt x="394715" y="461009"/>
                  </a:lnTo>
                  <a:lnTo>
                    <a:pt x="332232" y="491489"/>
                  </a:lnTo>
                  <a:lnTo>
                    <a:pt x="309372" y="495300"/>
                  </a:lnTo>
                  <a:lnTo>
                    <a:pt x="297179" y="499109"/>
                  </a:lnTo>
                  <a:lnTo>
                    <a:pt x="272796" y="501650"/>
                  </a:lnTo>
                  <a:lnTo>
                    <a:pt x="355745" y="501650"/>
                  </a:lnTo>
                  <a:lnTo>
                    <a:pt x="426720" y="458469"/>
                  </a:lnTo>
                  <a:lnTo>
                    <a:pt x="461772" y="424179"/>
                  </a:lnTo>
                  <a:lnTo>
                    <a:pt x="489203" y="382269"/>
                  </a:lnTo>
                  <a:lnTo>
                    <a:pt x="509015" y="335279"/>
                  </a:lnTo>
                  <a:lnTo>
                    <a:pt x="518160" y="287019"/>
                  </a:lnTo>
                  <a:lnTo>
                    <a:pt x="519684" y="273050"/>
                  </a:lnTo>
                  <a:lnTo>
                    <a:pt x="519684" y="245109"/>
                  </a:lnTo>
                  <a:lnTo>
                    <a:pt x="518160" y="233679"/>
                  </a:lnTo>
                  <a:lnTo>
                    <a:pt x="516636" y="219709"/>
                  </a:lnTo>
                  <a:lnTo>
                    <a:pt x="507491" y="181609"/>
                  </a:lnTo>
                  <a:lnTo>
                    <a:pt x="487679" y="134619"/>
                  </a:lnTo>
                  <a:lnTo>
                    <a:pt x="458724" y="92709"/>
                  </a:lnTo>
                  <a:lnTo>
                    <a:pt x="423672" y="58419"/>
                  </a:lnTo>
                  <a:lnTo>
                    <a:pt x="382524" y="30479"/>
                  </a:lnTo>
                  <a:lnTo>
                    <a:pt x="359663" y="20319"/>
                  </a:lnTo>
                  <a:lnTo>
                    <a:pt x="356180" y="19050"/>
                  </a:lnTo>
                  <a:close/>
                </a:path>
                <a:path w="520064" h="519430">
                  <a:moveTo>
                    <a:pt x="283463" y="38100"/>
                  </a:moveTo>
                  <a:lnTo>
                    <a:pt x="237744" y="38100"/>
                  </a:lnTo>
                  <a:lnTo>
                    <a:pt x="225551" y="39369"/>
                  </a:lnTo>
                  <a:lnTo>
                    <a:pt x="173736" y="54609"/>
                  </a:lnTo>
                  <a:lnTo>
                    <a:pt x="135636" y="74929"/>
                  </a:lnTo>
                  <a:lnTo>
                    <a:pt x="102108" y="102869"/>
                  </a:lnTo>
                  <a:lnTo>
                    <a:pt x="64008" y="153669"/>
                  </a:lnTo>
                  <a:lnTo>
                    <a:pt x="47244" y="194309"/>
                  </a:lnTo>
                  <a:lnTo>
                    <a:pt x="38100" y="236219"/>
                  </a:lnTo>
                  <a:lnTo>
                    <a:pt x="38100" y="248919"/>
                  </a:lnTo>
                  <a:lnTo>
                    <a:pt x="36575" y="259079"/>
                  </a:lnTo>
                  <a:lnTo>
                    <a:pt x="38100" y="271779"/>
                  </a:lnTo>
                  <a:lnTo>
                    <a:pt x="38100" y="281939"/>
                  </a:lnTo>
                  <a:lnTo>
                    <a:pt x="39624" y="294639"/>
                  </a:lnTo>
                  <a:lnTo>
                    <a:pt x="54863" y="346709"/>
                  </a:lnTo>
                  <a:lnTo>
                    <a:pt x="74675" y="384809"/>
                  </a:lnTo>
                  <a:lnTo>
                    <a:pt x="102108" y="417829"/>
                  </a:lnTo>
                  <a:lnTo>
                    <a:pt x="135636" y="443229"/>
                  </a:lnTo>
                  <a:lnTo>
                    <a:pt x="153924" y="455929"/>
                  </a:lnTo>
                  <a:lnTo>
                    <a:pt x="172212" y="464819"/>
                  </a:lnTo>
                  <a:lnTo>
                    <a:pt x="193548" y="472439"/>
                  </a:lnTo>
                  <a:lnTo>
                    <a:pt x="225551" y="480059"/>
                  </a:lnTo>
                  <a:lnTo>
                    <a:pt x="236220" y="481329"/>
                  </a:lnTo>
                  <a:lnTo>
                    <a:pt x="281939" y="481329"/>
                  </a:lnTo>
                  <a:lnTo>
                    <a:pt x="326136" y="472439"/>
                  </a:lnTo>
                  <a:lnTo>
                    <a:pt x="348778" y="463550"/>
                  </a:lnTo>
                  <a:lnTo>
                    <a:pt x="248412" y="463550"/>
                  </a:lnTo>
                  <a:lnTo>
                    <a:pt x="237744" y="462279"/>
                  </a:lnTo>
                  <a:lnTo>
                    <a:pt x="228600" y="462279"/>
                  </a:lnTo>
                  <a:lnTo>
                    <a:pt x="217932" y="458469"/>
                  </a:lnTo>
                  <a:lnTo>
                    <a:pt x="198120" y="454659"/>
                  </a:lnTo>
                  <a:lnTo>
                    <a:pt x="161544" y="439419"/>
                  </a:lnTo>
                  <a:lnTo>
                    <a:pt x="129539" y="416559"/>
                  </a:lnTo>
                  <a:lnTo>
                    <a:pt x="102108" y="388619"/>
                  </a:lnTo>
                  <a:lnTo>
                    <a:pt x="79248" y="355600"/>
                  </a:lnTo>
                  <a:lnTo>
                    <a:pt x="64008" y="318769"/>
                  </a:lnTo>
                  <a:lnTo>
                    <a:pt x="57912" y="289559"/>
                  </a:lnTo>
                  <a:lnTo>
                    <a:pt x="56387" y="280669"/>
                  </a:lnTo>
                  <a:lnTo>
                    <a:pt x="56387" y="237489"/>
                  </a:lnTo>
                  <a:lnTo>
                    <a:pt x="57912" y="228600"/>
                  </a:lnTo>
                  <a:lnTo>
                    <a:pt x="59436" y="218439"/>
                  </a:lnTo>
                  <a:lnTo>
                    <a:pt x="80772" y="161289"/>
                  </a:lnTo>
                  <a:lnTo>
                    <a:pt x="103632" y="129539"/>
                  </a:lnTo>
                  <a:lnTo>
                    <a:pt x="146303" y="90169"/>
                  </a:lnTo>
                  <a:lnTo>
                    <a:pt x="181356" y="72389"/>
                  </a:lnTo>
                  <a:lnTo>
                    <a:pt x="219456" y="59689"/>
                  </a:lnTo>
                  <a:lnTo>
                    <a:pt x="239267" y="57150"/>
                  </a:lnTo>
                  <a:lnTo>
                    <a:pt x="352044" y="57150"/>
                  </a:lnTo>
                  <a:lnTo>
                    <a:pt x="347472" y="54609"/>
                  </a:lnTo>
                  <a:lnTo>
                    <a:pt x="326136" y="46989"/>
                  </a:lnTo>
                  <a:lnTo>
                    <a:pt x="304800" y="41909"/>
                  </a:lnTo>
                  <a:lnTo>
                    <a:pt x="283463" y="38100"/>
                  </a:lnTo>
                  <a:close/>
                </a:path>
                <a:path w="520064" h="519430">
                  <a:moveTo>
                    <a:pt x="352044" y="57150"/>
                  </a:moveTo>
                  <a:lnTo>
                    <a:pt x="281939" y="57150"/>
                  </a:lnTo>
                  <a:lnTo>
                    <a:pt x="291084" y="58419"/>
                  </a:lnTo>
                  <a:lnTo>
                    <a:pt x="301751" y="59689"/>
                  </a:lnTo>
                  <a:lnTo>
                    <a:pt x="321563" y="66039"/>
                  </a:lnTo>
                  <a:lnTo>
                    <a:pt x="358139" y="81279"/>
                  </a:lnTo>
                  <a:lnTo>
                    <a:pt x="390144" y="104139"/>
                  </a:lnTo>
                  <a:lnTo>
                    <a:pt x="417575" y="130809"/>
                  </a:lnTo>
                  <a:lnTo>
                    <a:pt x="448056" y="181609"/>
                  </a:lnTo>
                  <a:lnTo>
                    <a:pt x="454151" y="201929"/>
                  </a:lnTo>
                  <a:lnTo>
                    <a:pt x="460248" y="219709"/>
                  </a:lnTo>
                  <a:lnTo>
                    <a:pt x="461772" y="228600"/>
                  </a:lnTo>
                  <a:lnTo>
                    <a:pt x="461772" y="240029"/>
                  </a:lnTo>
                  <a:lnTo>
                    <a:pt x="463296" y="250189"/>
                  </a:lnTo>
                  <a:lnTo>
                    <a:pt x="463296" y="271779"/>
                  </a:lnTo>
                  <a:lnTo>
                    <a:pt x="461772" y="281939"/>
                  </a:lnTo>
                  <a:lnTo>
                    <a:pt x="461772" y="290829"/>
                  </a:lnTo>
                  <a:lnTo>
                    <a:pt x="458724" y="302259"/>
                  </a:lnTo>
                  <a:lnTo>
                    <a:pt x="454151" y="321309"/>
                  </a:lnTo>
                  <a:lnTo>
                    <a:pt x="438912" y="358139"/>
                  </a:lnTo>
                  <a:lnTo>
                    <a:pt x="416051" y="389889"/>
                  </a:lnTo>
                  <a:lnTo>
                    <a:pt x="388620" y="417829"/>
                  </a:lnTo>
                  <a:lnTo>
                    <a:pt x="355091" y="440689"/>
                  </a:lnTo>
                  <a:lnTo>
                    <a:pt x="318515" y="455929"/>
                  </a:lnTo>
                  <a:lnTo>
                    <a:pt x="289560" y="462279"/>
                  </a:lnTo>
                  <a:lnTo>
                    <a:pt x="280415" y="463550"/>
                  </a:lnTo>
                  <a:lnTo>
                    <a:pt x="348778" y="463550"/>
                  </a:lnTo>
                  <a:lnTo>
                    <a:pt x="365760" y="455929"/>
                  </a:lnTo>
                  <a:lnTo>
                    <a:pt x="400812" y="431800"/>
                  </a:lnTo>
                  <a:lnTo>
                    <a:pt x="431291" y="402589"/>
                  </a:lnTo>
                  <a:lnTo>
                    <a:pt x="455675" y="365759"/>
                  </a:lnTo>
                  <a:lnTo>
                    <a:pt x="472439" y="326389"/>
                  </a:lnTo>
                  <a:lnTo>
                    <a:pt x="477012" y="304800"/>
                  </a:lnTo>
                  <a:lnTo>
                    <a:pt x="480060" y="294639"/>
                  </a:lnTo>
                  <a:lnTo>
                    <a:pt x="481584" y="283209"/>
                  </a:lnTo>
                  <a:lnTo>
                    <a:pt x="481584" y="237489"/>
                  </a:lnTo>
                  <a:lnTo>
                    <a:pt x="472439" y="194309"/>
                  </a:lnTo>
                  <a:lnTo>
                    <a:pt x="455675" y="153669"/>
                  </a:lnTo>
                  <a:lnTo>
                    <a:pt x="417575" y="102869"/>
                  </a:lnTo>
                  <a:lnTo>
                    <a:pt x="384048" y="76200"/>
                  </a:lnTo>
                  <a:lnTo>
                    <a:pt x="365760" y="64769"/>
                  </a:lnTo>
                  <a:lnTo>
                    <a:pt x="352044" y="57150"/>
                  </a:lnTo>
                  <a:close/>
                </a:path>
                <a:path w="520064" h="519430">
                  <a:moveTo>
                    <a:pt x="260603" y="36829"/>
                  </a:moveTo>
                  <a:lnTo>
                    <a:pt x="248412" y="38100"/>
                  </a:lnTo>
                  <a:lnTo>
                    <a:pt x="271272" y="38100"/>
                  </a:lnTo>
                  <a:lnTo>
                    <a:pt x="260603" y="36829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80868" y="1097407"/>
              <a:ext cx="4735195" cy="641985"/>
            </a:xfrm>
            <a:custGeom>
              <a:avLst/>
              <a:gdLst/>
              <a:ahLst/>
              <a:cxnLst/>
              <a:rect l="l" t="t" r="r" b="b"/>
              <a:pathLst>
                <a:path w="4735195" h="641985">
                  <a:moveTo>
                    <a:pt x="4733543" y="0"/>
                  </a:moveTo>
                  <a:lnTo>
                    <a:pt x="3048" y="0"/>
                  </a:lnTo>
                  <a:lnTo>
                    <a:pt x="0" y="3047"/>
                  </a:lnTo>
                  <a:lnTo>
                    <a:pt x="0" y="638555"/>
                  </a:lnTo>
                  <a:lnTo>
                    <a:pt x="3048" y="641603"/>
                  </a:lnTo>
                  <a:lnTo>
                    <a:pt x="4733543" y="641603"/>
                  </a:lnTo>
                  <a:lnTo>
                    <a:pt x="4735067" y="638555"/>
                  </a:lnTo>
                  <a:lnTo>
                    <a:pt x="4735067" y="635507"/>
                  </a:lnTo>
                  <a:lnTo>
                    <a:pt x="10668" y="635507"/>
                  </a:lnTo>
                  <a:lnTo>
                    <a:pt x="6095" y="630935"/>
                  </a:lnTo>
                  <a:lnTo>
                    <a:pt x="10668" y="630935"/>
                  </a:lnTo>
                  <a:lnTo>
                    <a:pt x="10668" y="10667"/>
                  </a:lnTo>
                  <a:lnTo>
                    <a:pt x="6095" y="10667"/>
                  </a:lnTo>
                  <a:lnTo>
                    <a:pt x="10668" y="6095"/>
                  </a:lnTo>
                  <a:lnTo>
                    <a:pt x="4735067" y="6095"/>
                  </a:lnTo>
                  <a:lnTo>
                    <a:pt x="4735067" y="3047"/>
                  </a:lnTo>
                  <a:lnTo>
                    <a:pt x="4733543" y="0"/>
                  </a:lnTo>
                  <a:close/>
                </a:path>
                <a:path w="4735195" h="641985">
                  <a:moveTo>
                    <a:pt x="10668" y="630935"/>
                  </a:moveTo>
                  <a:lnTo>
                    <a:pt x="6095" y="630935"/>
                  </a:lnTo>
                  <a:lnTo>
                    <a:pt x="10668" y="635507"/>
                  </a:lnTo>
                  <a:lnTo>
                    <a:pt x="10668" y="630935"/>
                  </a:lnTo>
                  <a:close/>
                </a:path>
                <a:path w="4735195" h="641985">
                  <a:moveTo>
                    <a:pt x="4724400" y="630935"/>
                  </a:moveTo>
                  <a:lnTo>
                    <a:pt x="10668" y="630935"/>
                  </a:lnTo>
                  <a:lnTo>
                    <a:pt x="10668" y="635507"/>
                  </a:lnTo>
                  <a:lnTo>
                    <a:pt x="4724400" y="635507"/>
                  </a:lnTo>
                  <a:lnTo>
                    <a:pt x="4724400" y="630935"/>
                  </a:lnTo>
                  <a:close/>
                </a:path>
                <a:path w="4735195" h="641985">
                  <a:moveTo>
                    <a:pt x="4724400" y="6095"/>
                  </a:moveTo>
                  <a:lnTo>
                    <a:pt x="4724400" y="635507"/>
                  </a:lnTo>
                  <a:lnTo>
                    <a:pt x="4730496" y="630935"/>
                  </a:lnTo>
                  <a:lnTo>
                    <a:pt x="4735067" y="630935"/>
                  </a:lnTo>
                  <a:lnTo>
                    <a:pt x="4735067" y="10667"/>
                  </a:lnTo>
                  <a:lnTo>
                    <a:pt x="4730496" y="10667"/>
                  </a:lnTo>
                  <a:lnTo>
                    <a:pt x="4724400" y="6095"/>
                  </a:lnTo>
                  <a:close/>
                </a:path>
                <a:path w="4735195" h="641985">
                  <a:moveTo>
                    <a:pt x="4735067" y="630935"/>
                  </a:moveTo>
                  <a:lnTo>
                    <a:pt x="4730496" y="630935"/>
                  </a:lnTo>
                  <a:lnTo>
                    <a:pt x="4724400" y="635507"/>
                  </a:lnTo>
                  <a:lnTo>
                    <a:pt x="4735067" y="635507"/>
                  </a:lnTo>
                  <a:lnTo>
                    <a:pt x="4735067" y="630935"/>
                  </a:lnTo>
                  <a:close/>
                </a:path>
                <a:path w="4735195" h="641985">
                  <a:moveTo>
                    <a:pt x="10668" y="6095"/>
                  </a:moveTo>
                  <a:lnTo>
                    <a:pt x="6095" y="10667"/>
                  </a:lnTo>
                  <a:lnTo>
                    <a:pt x="10668" y="10667"/>
                  </a:lnTo>
                  <a:lnTo>
                    <a:pt x="10668" y="6095"/>
                  </a:lnTo>
                  <a:close/>
                </a:path>
                <a:path w="4735195" h="641985">
                  <a:moveTo>
                    <a:pt x="4724400" y="6095"/>
                  </a:moveTo>
                  <a:lnTo>
                    <a:pt x="10668" y="6095"/>
                  </a:lnTo>
                  <a:lnTo>
                    <a:pt x="10668" y="10667"/>
                  </a:lnTo>
                  <a:lnTo>
                    <a:pt x="4724400" y="10667"/>
                  </a:lnTo>
                  <a:lnTo>
                    <a:pt x="4724400" y="6095"/>
                  </a:lnTo>
                  <a:close/>
                </a:path>
                <a:path w="4735195" h="641985">
                  <a:moveTo>
                    <a:pt x="4735067" y="6095"/>
                  </a:moveTo>
                  <a:lnTo>
                    <a:pt x="4724400" y="6095"/>
                  </a:lnTo>
                  <a:lnTo>
                    <a:pt x="4730496" y="10667"/>
                  </a:lnTo>
                  <a:lnTo>
                    <a:pt x="4735067" y="10667"/>
                  </a:lnTo>
                  <a:lnTo>
                    <a:pt x="4735067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01923" y="1238503"/>
            <a:ext cx="4089400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dirty="0">
                <a:solidFill>
                  <a:srgbClr val="000000"/>
                </a:solidFill>
              </a:rPr>
              <a:t>2-Territoires</a:t>
            </a:r>
            <a:r>
              <a:rPr sz="2750" spc="-80" dirty="0">
                <a:solidFill>
                  <a:srgbClr val="000000"/>
                </a:solidFill>
              </a:rPr>
              <a:t> </a:t>
            </a:r>
            <a:r>
              <a:rPr sz="2750" dirty="0">
                <a:solidFill>
                  <a:srgbClr val="000000"/>
                </a:solidFill>
              </a:rPr>
              <a:t>profonds</a:t>
            </a:r>
            <a:endParaRPr sz="2750"/>
          </a:p>
        </p:txBody>
      </p:sp>
      <p:sp>
        <p:nvSpPr>
          <p:cNvPr id="12" name="object 12"/>
          <p:cNvSpPr txBox="1"/>
          <p:nvPr/>
        </p:nvSpPr>
        <p:spPr>
          <a:xfrm>
            <a:off x="374904" y="1870963"/>
            <a:ext cx="8496935" cy="22028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14325" marR="5080" indent="-302260">
              <a:lnSpc>
                <a:spcPts val="3220"/>
              </a:lnSpc>
              <a:spcBef>
                <a:spcPts val="500"/>
              </a:spcBef>
              <a:buClr>
                <a:srgbClr val="D16347"/>
              </a:buClr>
              <a:buSzPct val="84745"/>
              <a:buFont typeface="PMingLiU-ExtB"/>
              <a:buChar char="⚫"/>
              <a:tabLst>
                <a:tab pos="314960" algn="l"/>
              </a:tabLst>
            </a:pPr>
            <a:r>
              <a:rPr sz="2950" spc="10" dirty="0">
                <a:latin typeface="Georgia"/>
                <a:cs typeface="Georgia"/>
              </a:rPr>
              <a:t>Les</a:t>
            </a:r>
            <a:r>
              <a:rPr sz="2950" spc="-25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branches</a:t>
            </a:r>
            <a:r>
              <a:rPr sz="2950" spc="-20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profondes</a:t>
            </a:r>
            <a:r>
              <a:rPr sz="2950" spc="-45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ou</a:t>
            </a:r>
            <a:r>
              <a:rPr sz="2950" spc="-20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centrales</a:t>
            </a:r>
            <a:r>
              <a:rPr sz="2950" spc="-30" dirty="0">
                <a:latin typeface="Georgia"/>
                <a:cs typeface="Georgia"/>
              </a:rPr>
              <a:t> </a:t>
            </a:r>
            <a:r>
              <a:rPr sz="2950" spc="5" dirty="0">
                <a:latin typeface="Georgia"/>
                <a:cs typeface="Georgia"/>
              </a:rPr>
              <a:t>irriguent</a:t>
            </a:r>
            <a:r>
              <a:rPr sz="2950" spc="-25" dirty="0">
                <a:latin typeface="Georgia"/>
                <a:cs typeface="Georgia"/>
              </a:rPr>
              <a:t> </a:t>
            </a:r>
            <a:r>
              <a:rPr sz="2950" spc="5" dirty="0">
                <a:latin typeface="Georgia"/>
                <a:cs typeface="Georgia"/>
              </a:rPr>
              <a:t>les </a:t>
            </a:r>
            <a:r>
              <a:rPr sz="2950" spc="-700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noyaux</a:t>
            </a:r>
            <a:r>
              <a:rPr sz="2950" spc="-25" dirty="0">
                <a:latin typeface="Georgia"/>
                <a:cs typeface="Georgia"/>
              </a:rPr>
              <a:t> </a:t>
            </a:r>
            <a:r>
              <a:rPr sz="2950" spc="5" dirty="0">
                <a:latin typeface="Georgia"/>
                <a:cs typeface="Georgia"/>
              </a:rPr>
              <a:t>gris</a:t>
            </a:r>
            <a:r>
              <a:rPr sz="2950" spc="-20" dirty="0">
                <a:latin typeface="Georgia"/>
                <a:cs typeface="Georgia"/>
              </a:rPr>
              <a:t> </a:t>
            </a:r>
            <a:r>
              <a:rPr sz="2950" spc="5" dirty="0">
                <a:latin typeface="Georgia"/>
                <a:cs typeface="Georgia"/>
              </a:rPr>
              <a:t>et</a:t>
            </a:r>
            <a:r>
              <a:rPr sz="2950" spc="-5" dirty="0">
                <a:latin typeface="Georgia"/>
                <a:cs typeface="Georgia"/>
              </a:rPr>
              <a:t> </a:t>
            </a:r>
            <a:r>
              <a:rPr sz="2950" spc="5" dirty="0">
                <a:latin typeface="Georgia"/>
                <a:cs typeface="Georgia"/>
              </a:rPr>
              <a:t>la </a:t>
            </a:r>
            <a:r>
              <a:rPr sz="2950" spc="10" dirty="0">
                <a:latin typeface="Georgia"/>
                <a:cs typeface="Georgia"/>
              </a:rPr>
              <a:t>substance</a:t>
            </a:r>
            <a:r>
              <a:rPr sz="2950" spc="-30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blanche</a:t>
            </a:r>
            <a:r>
              <a:rPr sz="2950" spc="-10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centrale.</a:t>
            </a:r>
            <a:endParaRPr sz="2950">
              <a:latin typeface="Georgia"/>
              <a:cs typeface="Georgia"/>
            </a:endParaRPr>
          </a:p>
          <a:p>
            <a:pPr marL="314325" marR="246379" indent="-302260">
              <a:lnSpc>
                <a:spcPts val="3220"/>
              </a:lnSpc>
              <a:spcBef>
                <a:spcPts val="700"/>
              </a:spcBef>
              <a:buClr>
                <a:srgbClr val="D16347"/>
              </a:buClr>
              <a:buSzPct val="84745"/>
              <a:buFont typeface="PMingLiU-ExtB"/>
              <a:buChar char="⚫"/>
              <a:tabLst>
                <a:tab pos="314960" algn="l"/>
              </a:tabLst>
            </a:pPr>
            <a:r>
              <a:rPr sz="2950" spc="5" dirty="0">
                <a:latin typeface="Georgia"/>
                <a:cs typeface="Georgia"/>
              </a:rPr>
              <a:t>Il </a:t>
            </a:r>
            <a:r>
              <a:rPr sz="2950" spc="10" dirty="0">
                <a:latin typeface="Georgia"/>
                <a:cs typeface="Georgia"/>
              </a:rPr>
              <a:t>n’y a aucune anastomose à ce niveau, </a:t>
            </a:r>
            <a:r>
              <a:rPr sz="2950" spc="5" dirty="0">
                <a:latin typeface="Georgia"/>
                <a:cs typeface="Georgia"/>
              </a:rPr>
              <a:t>c’est </a:t>
            </a:r>
            <a:r>
              <a:rPr sz="2950" spc="10" dirty="0">
                <a:latin typeface="Georgia"/>
                <a:cs typeface="Georgia"/>
              </a:rPr>
              <a:t> pourquoi</a:t>
            </a:r>
            <a:r>
              <a:rPr sz="2950" spc="-45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ces</a:t>
            </a:r>
            <a:r>
              <a:rPr sz="2950" spc="-20" dirty="0">
                <a:latin typeface="Georgia"/>
                <a:cs typeface="Georgia"/>
              </a:rPr>
              <a:t> </a:t>
            </a:r>
            <a:r>
              <a:rPr sz="2950" spc="5" dirty="0">
                <a:latin typeface="Georgia"/>
                <a:cs typeface="Georgia"/>
              </a:rPr>
              <a:t>territoires</a:t>
            </a:r>
            <a:r>
              <a:rPr sz="2950" spc="-45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sont</a:t>
            </a:r>
            <a:r>
              <a:rPr sz="2950" spc="-15" dirty="0">
                <a:latin typeface="Georgia"/>
                <a:cs typeface="Georgia"/>
              </a:rPr>
              <a:t> </a:t>
            </a:r>
            <a:r>
              <a:rPr sz="2950" spc="5" dirty="0">
                <a:latin typeface="Georgia"/>
                <a:cs typeface="Georgia"/>
              </a:rPr>
              <a:t>les</a:t>
            </a:r>
            <a:r>
              <a:rPr sz="2950" spc="-10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plus</a:t>
            </a:r>
            <a:r>
              <a:rPr sz="2950" spc="-20" dirty="0">
                <a:latin typeface="Georgia"/>
                <a:cs typeface="Georgia"/>
              </a:rPr>
              <a:t> </a:t>
            </a:r>
            <a:r>
              <a:rPr sz="2950" spc="5" dirty="0">
                <a:latin typeface="Georgia"/>
                <a:cs typeface="Georgia"/>
              </a:rPr>
              <a:t>sensibles</a:t>
            </a:r>
            <a:r>
              <a:rPr sz="2950" spc="-30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à </a:t>
            </a:r>
            <a:r>
              <a:rPr sz="2950" spc="-695" dirty="0">
                <a:latin typeface="Georgia"/>
                <a:cs typeface="Georgia"/>
              </a:rPr>
              <a:t> </a:t>
            </a:r>
            <a:r>
              <a:rPr sz="2950" spc="5" dirty="0">
                <a:latin typeface="Georgia"/>
                <a:cs typeface="Georgia"/>
              </a:rPr>
              <a:t>l’hypoxie.</a:t>
            </a:r>
            <a:endParaRPr sz="2950">
              <a:latin typeface="Georgia"/>
              <a:cs typeface="Georg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81736" y="236347"/>
            <a:ext cx="9070975" cy="788035"/>
            <a:chOff x="681736" y="236347"/>
            <a:chExt cx="9070975" cy="788035"/>
          </a:xfrm>
        </p:grpSpPr>
        <p:sp>
          <p:nvSpPr>
            <p:cNvPr id="14" name="object 14"/>
            <p:cNvSpPr/>
            <p:nvPr/>
          </p:nvSpPr>
          <p:spPr>
            <a:xfrm>
              <a:off x="681736" y="236347"/>
              <a:ext cx="9070975" cy="788035"/>
            </a:xfrm>
            <a:custGeom>
              <a:avLst/>
              <a:gdLst/>
              <a:ahLst/>
              <a:cxnLst/>
              <a:rect l="l" t="t" r="r" b="b"/>
              <a:pathLst>
                <a:path w="9070975" h="788035">
                  <a:moveTo>
                    <a:pt x="9070721" y="0"/>
                  </a:moveTo>
                  <a:lnTo>
                    <a:pt x="0" y="0"/>
                  </a:lnTo>
                  <a:lnTo>
                    <a:pt x="0" y="787780"/>
                  </a:lnTo>
                  <a:lnTo>
                    <a:pt x="9070721" y="787780"/>
                  </a:lnTo>
                  <a:lnTo>
                    <a:pt x="907072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1801" y="402348"/>
              <a:ext cx="8406396" cy="437400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6242" y="3773398"/>
            <a:ext cx="5692178" cy="3770401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597916" y="5428615"/>
            <a:ext cx="3632200" cy="978535"/>
            <a:chOff x="597916" y="5428615"/>
            <a:chExt cx="3632200" cy="978535"/>
          </a:xfrm>
        </p:grpSpPr>
        <p:sp>
          <p:nvSpPr>
            <p:cNvPr id="18" name="object 18"/>
            <p:cNvSpPr/>
            <p:nvPr/>
          </p:nvSpPr>
          <p:spPr>
            <a:xfrm>
              <a:off x="602488" y="5434711"/>
              <a:ext cx="3622675" cy="966469"/>
            </a:xfrm>
            <a:custGeom>
              <a:avLst/>
              <a:gdLst/>
              <a:ahLst/>
              <a:cxnLst/>
              <a:rect l="l" t="t" r="r" b="b"/>
              <a:pathLst>
                <a:path w="3622675" h="966470">
                  <a:moveTo>
                    <a:pt x="3622548" y="0"/>
                  </a:moveTo>
                  <a:lnTo>
                    <a:pt x="0" y="0"/>
                  </a:lnTo>
                  <a:lnTo>
                    <a:pt x="0" y="966088"/>
                  </a:lnTo>
                  <a:lnTo>
                    <a:pt x="3622548" y="966088"/>
                  </a:lnTo>
                  <a:lnTo>
                    <a:pt x="3622548" y="0"/>
                  </a:lnTo>
                  <a:close/>
                </a:path>
              </a:pathLst>
            </a:custGeom>
            <a:solidFill>
              <a:srgbClr val="C4D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7916" y="5428615"/>
              <a:ext cx="3632200" cy="978535"/>
            </a:xfrm>
            <a:custGeom>
              <a:avLst/>
              <a:gdLst/>
              <a:ahLst/>
              <a:cxnLst/>
              <a:rect l="l" t="t" r="r" b="b"/>
              <a:pathLst>
                <a:path w="3632200" h="978535">
                  <a:moveTo>
                    <a:pt x="3630168" y="0"/>
                  </a:moveTo>
                  <a:lnTo>
                    <a:pt x="1524" y="0"/>
                  </a:lnTo>
                  <a:lnTo>
                    <a:pt x="0" y="3048"/>
                  </a:lnTo>
                  <a:lnTo>
                    <a:pt x="0" y="975360"/>
                  </a:lnTo>
                  <a:lnTo>
                    <a:pt x="1524" y="978408"/>
                  </a:lnTo>
                  <a:lnTo>
                    <a:pt x="3630168" y="978408"/>
                  </a:lnTo>
                  <a:lnTo>
                    <a:pt x="3631692" y="975360"/>
                  </a:lnTo>
                  <a:lnTo>
                    <a:pt x="3631692" y="972185"/>
                  </a:lnTo>
                  <a:lnTo>
                    <a:pt x="10668" y="972185"/>
                  </a:lnTo>
                  <a:lnTo>
                    <a:pt x="4571" y="967740"/>
                  </a:lnTo>
                  <a:lnTo>
                    <a:pt x="10668" y="967740"/>
                  </a:lnTo>
                  <a:lnTo>
                    <a:pt x="10668" y="10668"/>
                  </a:lnTo>
                  <a:lnTo>
                    <a:pt x="4571" y="10668"/>
                  </a:lnTo>
                  <a:lnTo>
                    <a:pt x="10668" y="6096"/>
                  </a:lnTo>
                  <a:lnTo>
                    <a:pt x="3631692" y="6096"/>
                  </a:lnTo>
                  <a:lnTo>
                    <a:pt x="3631692" y="3048"/>
                  </a:lnTo>
                  <a:lnTo>
                    <a:pt x="3630168" y="0"/>
                  </a:lnTo>
                  <a:close/>
                </a:path>
                <a:path w="3632200" h="978535">
                  <a:moveTo>
                    <a:pt x="10668" y="967740"/>
                  </a:moveTo>
                  <a:lnTo>
                    <a:pt x="4571" y="967740"/>
                  </a:lnTo>
                  <a:lnTo>
                    <a:pt x="10668" y="972185"/>
                  </a:lnTo>
                  <a:lnTo>
                    <a:pt x="10668" y="967740"/>
                  </a:lnTo>
                  <a:close/>
                </a:path>
                <a:path w="3632200" h="978535">
                  <a:moveTo>
                    <a:pt x="3622548" y="967740"/>
                  </a:moveTo>
                  <a:lnTo>
                    <a:pt x="10668" y="967740"/>
                  </a:lnTo>
                  <a:lnTo>
                    <a:pt x="10668" y="972185"/>
                  </a:lnTo>
                  <a:lnTo>
                    <a:pt x="3622548" y="972185"/>
                  </a:lnTo>
                  <a:lnTo>
                    <a:pt x="3622548" y="967740"/>
                  </a:lnTo>
                  <a:close/>
                </a:path>
                <a:path w="3632200" h="978535">
                  <a:moveTo>
                    <a:pt x="3622548" y="6096"/>
                  </a:moveTo>
                  <a:lnTo>
                    <a:pt x="3622548" y="972185"/>
                  </a:lnTo>
                  <a:lnTo>
                    <a:pt x="3627120" y="967740"/>
                  </a:lnTo>
                  <a:lnTo>
                    <a:pt x="3631692" y="967740"/>
                  </a:lnTo>
                  <a:lnTo>
                    <a:pt x="3631692" y="10668"/>
                  </a:lnTo>
                  <a:lnTo>
                    <a:pt x="3627120" y="10668"/>
                  </a:lnTo>
                  <a:lnTo>
                    <a:pt x="3622548" y="6096"/>
                  </a:lnTo>
                  <a:close/>
                </a:path>
                <a:path w="3632200" h="978535">
                  <a:moveTo>
                    <a:pt x="3631692" y="967740"/>
                  </a:moveTo>
                  <a:lnTo>
                    <a:pt x="3627120" y="967740"/>
                  </a:lnTo>
                  <a:lnTo>
                    <a:pt x="3622548" y="972185"/>
                  </a:lnTo>
                  <a:lnTo>
                    <a:pt x="3631692" y="972185"/>
                  </a:lnTo>
                  <a:lnTo>
                    <a:pt x="3631692" y="967740"/>
                  </a:lnTo>
                  <a:close/>
                </a:path>
                <a:path w="3632200" h="978535">
                  <a:moveTo>
                    <a:pt x="10668" y="6096"/>
                  </a:moveTo>
                  <a:lnTo>
                    <a:pt x="4571" y="10668"/>
                  </a:lnTo>
                  <a:lnTo>
                    <a:pt x="10668" y="10668"/>
                  </a:lnTo>
                  <a:lnTo>
                    <a:pt x="10668" y="6096"/>
                  </a:lnTo>
                  <a:close/>
                </a:path>
                <a:path w="3632200" h="978535">
                  <a:moveTo>
                    <a:pt x="3622548" y="6096"/>
                  </a:moveTo>
                  <a:lnTo>
                    <a:pt x="10668" y="6096"/>
                  </a:lnTo>
                  <a:lnTo>
                    <a:pt x="10668" y="10668"/>
                  </a:lnTo>
                  <a:lnTo>
                    <a:pt x="3622548" y="10668"/>
                  </a:lnTo>
                  <a:lnTo>
                    <a:pt x="3622548" y="6096"/>
                  </a:lnTo>
                  <a:close/>
                </a:path>
                <a:path w="3632200" h="978535">
                  <a:moveTo>
                    <a:pt x="3631692" y="6096"/>
                  </a:moveTo>
                  <a:lnTo>
                    <a:pt x="3622548" y="6096"/>
                  </a:lnTo>
                  <a:lnTo>
                    <a:pt x="3627120" y="10668"/>
                  </a:lnTo>
                  <a:lnTo>
                    <a:pt x="3631692" y="10668"/>
                  </a:lnTo>
                  <a:lnTo>
                    <a:pt x="3631692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02487" y="5434710"/>
            <a:ext cx="3622675" cy="966469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355"/>
              </a:spcBef>
            </a:pPr>
            <a:r>
              <a:rPr sz="1000" b="1" spc="-5" dirty="0">
                <a:latin typeface="Arial"/>
                <a:cs typeface="Arial"/>
              </a:rPr>
              <a:t>1: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Artère</a:t>
            </a:r>
            <a:r>
              <a:rPr sz="1000" b="1" spc="3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choroïdienne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antérieure(A.cérébrale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antérieure)</a:t>
            </a:r>
            <a:endParaRPr sz="1000">
              <a:latin typeface="Arial"/>
              <a:cs typeface="Arial"/>
            </a:endParaRPr>
          </a:p>
          <a:p>
            <a:pPr marL="100330" marR="1677670">
              <a:lnSpc>
                <a:spcPct val="154000"/>
              </a:lnSpc>
              <a:spcBef>
                <a:spcPts val="10"/>
              </a:spcBef>
            </a:pPr>
            <a:r>
              <a:rPr sz="1000" b="1" spc="-5" dirty="0">
                <a:latin typeface="Arial"/>
                <a:cs typeface="Arial"/>
              </a:rPr>
              <a:t>2: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Artère</a:t>
            </a:r>
            <a:r>
              <a:rPr sz="1000" b="1" spc="24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cérébrale</a:t>
            </a:r>
            <a:r>
              <a:rPr sz="1000" b="1" spc="26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moyenne </a:t>
            </a:r>
            <a:r>
              <a:rPr sz="1000" b="1" spc="-5" dirty="0">
                <a:latin typeface="Arial"/>
                <a:cs typeface="Arial"/>
              </a:rPr>
              <a:t> 3: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Artère</a:t>
            </a:r>
            <a:r>
              <a:rPr sz="1000" b="1" spc="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cérébrale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postérieure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650"/>
              </a:spcBef>
            </a:pPr>
            <a:r>
              <a:rPr sz="1000" b="1" spc="-5" dirty="0">
                <a:latin typeface="Arial"/>
                <a:cs typeface="Arial"/>
              </a:rPr>
              <a:t>4: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Artères</a:t>
            </a:r>
            <a:r>
              <a:rPr sz="1000" b="1" spc="3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thalamique(A.cérébrale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postérieure)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868" y="166243"/>
            <a:ext cx="9749155" cy="7228840"/>
            <a:chOff x="213868" y="166243"/>
            <a:chExt cx="9749155" cy="7228840"/>
          </a:xfrm>
        </p:grpSpPr>
        <p:sp>
          <p:nvSpPr>
            <p:cNvPr id="3" name="object 3"/>
            <p:cNvSpPr/>
            <p:nvPr/>
          </p:nvSpPr>
          <p:spPr>
            <a:xfrm>
              <a:off x="219964" y="1536191"/>
              <a:ext cx="9743440" cy="5857240"/>
            </a:xfrm>
            <a:custGeom>
              <a:avLst/>
              <a:gdLst/>
              <a:ahLst/>
              <a:cxnLst/>
              <a:rect l="l" t="t" r="r" b="b"/>
              <a:pathLst>
                <a:path w="9743440" h="5857240">
                  <a:moveTo>
                    <a:pt x="9742932" y="5847600"/>
                  </a:moveTo>
                  <a:lnTo>
                    <a:pt x="0" y="5847600"/>
                  </a:lnTo>
                  <a:lnTo>
                    <a:pt x="0" y="5856859"/>
                  </a:lnTo>
                  <a:lnTo>
                    <a:pt x="9742932" y="5856859"/>
                  </a:lnTo>
                  <a:lnTo>
                    <a:pt x="9742932" y="5847600"/>
                  </a:lnTo>
                  <a:close/>
                </a:path>
                <a:path w="9743440" h="5857240">
                  <a:moveTo>
                    <a:pt x="9742932" y="0"/>
                  </a:moveTo>
                  <a:lnTo>
                    <a:pt x="0" y="0"/>
                  </a:lnTo>
                  <a:lnTo>
                    <a:pt x="0" y="5506339"/>
                  </a:lnTo>
                  <a:lnTo>
                    <a:pt x="9742932" y="5506339"/>
                  </a:lnTo>
                  <a:lnTo>
                    <a:pt x="9742932" y="0"/>
                  </a:lnTo>
                  <a:close/>
                </a:path>
              </a:pathLst>
            </a:custGeom>
            <a:solidFill>
              <a:srgbClr val="C4D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5392" y="7042531"/>
              <a:ext cx="9738360" cy="341630"/>
            </a:xfrm>
            <a:custGeom>
              <a:avLst/>
              <a:gdLst/>
              <a:ahLst/>
              <a:cxnLst/>
              <a:rect l="l" t="t" r="r" b="b"/>
              <a:pathLst>
                <a:path w="9738360" h="341629">
                  <a:moveTo>
                    <a:pt x="9738360" y="0"/>
                  </a:moveTo>
                  <a:lnTo>
                    <a:pt x="0" y="0"/>
                  </a:lnTo>
                  <a:lnTo>
                    <a:pt x="0" y="341249"/>
                  </a:lnTo>
                  <a:lnTo>
                    <a:pt x="9738360" y="341249"/>
                  </a:lnTo>
                  <a:lnTo>
                    <a:pt x="9738360" y="0"/>
                  </a:lnTo>
                  <a:close/>
                </a:path>
              </a:pathLst>
            </a:custGeom>
            <a:solidFill>
              <a:srgbClr val="8C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3868" y="166242"/>
              <a:ext cx="9747885" cy="7228840"/>
            </a:xfrm>
            <a:custGeom>
              <a:avLst/>
              <a:gdLst/>
              <a:ahLst/>
              <a:cxnLst/>
              <a:rect l="l" t="t" r="r" b="b"/>
              <a:pathLst>
                <a:path w="9747885" h="7228840">
                  <a:moveTo>
                    <a:pt x="9747504" y="0"/>
                  </a:moveTo>
                  <a:lnTo>
                    <a:pt x="9736836" y="0"/>
                  </a:lnTo>
                  <a:lnTo>
                    <a:pt x="9736836" y="10668"/>
                  </a:lnTo>
                  <a:lnTo>
                    <a:pt x="9736836" y="7217664"/>
                  </a:lnTo>
                  <a:lnTo>
                    <a:pt x="10668" y="7217664"/>
                  </a:lnTo>
                  <a:lnTo>
                    <a:pt x="10668" y="1246632"/>
                  </a:lnTo>
                  <a:lnTo>
                    <a:pt x="36576" y="1246632"/>
                  </a:lnTo>
                  <a:lnTo>
                    <a:pt x="36576" y="1235964"/>
                  </a:lnTo>
                  <a:lnTo>
                    <a:pt x="10668" y="1235964"/>
                  </a:lnTo>
                  <a:lnTo>
                    <a:pt x="10668" y="10668"/>
                  </a:lnTo>
                  <a:lnTo>
                    <a:pt x="9736836" y="10668"/>
                  </a:lnTo>
                  <a:lnTo>
                    <a:pt x="9736836" y="0"/>
                  </a:lnTo>
                  <a:lnTo>
                    <a:pt x="0" y="0"/>
                  </a:lnTo>
                  <a:lnTo>
                    <a:pt x="0" y="7228332"/>
                  </a:lnTo>
                  <a:lnTo>
                    <a:pt x="9747504" y="7228332"/>
                  </a:lnTo>
                  <a:lnTo>
                    <a:pt x="9747504" y="7222236"/>
                  </a:lnTo>
                  <a:lnTo>
                    <a:pt x="9747504" y="7217664"/>
                  </a:lnTo>
                  <a:lnTo>
                    <a:pt x="9747504" y="10668"/>
                  </a:lnTo>
                  <a:lnTo>
                    <a:pt x="9747504" y="6096"/>
                  </a:lnTo>
                  <a:lnTo>
                    <a:pt x="9747504" y="0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61111" y="310908"/>
            <a:ext cx="9857740" cy="4585970"/>
            <a:chOff x="261111" y="310908"/>
            <a:chExt cx="9857740" cy="4585970"/>
          </a:xfrm>
        </p:grpSpPr>
        <p:sp>
          <p:nvSpPr>
            <p:cNvPr id="7" name="object 7"/>
            <p:cNvSpPr/>
            <p:nvPr/>
          </p:nvSpPr>
          <p:spPr>
            <a:xfrm>
              <a:off x="261111" y="1407540"/>
              <a:ext cx="9691370" cy="0"/>
            </a:xfrm>
            <a:custGeom>
              <a:avLst/>
              <a:gdLst/>
              <a:ahLst/>
              <a:cxnLst/>
              <a:rect l="l" t="t" r="r" b="b"/>
              <a:pathLst>
                <a:path w="9691370">
                  <a:moveTo>
                    <a:pt x="0" y="0"/>
                  </a:moveTo>
                  <a:lnTo>
                    <a:pt x="9691116" y="0"/>
                  </a:lnTo>
                </a:path>
              </a:pathLst>
            </a:custGeom>
            <a:ln w="10667">
              <a:solidFill>
                <a:srgbClr val="7A96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55388" y="1054734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4" h="672464">
                  <a:moveTo>
                    <a:pt x="672084" y="335280"/>
                  </a:moveTo>
                  <a:lnTo>
                    <a:pt x="668426" y="285915"/>
                  </a:lnTo>
                  <a:lnTo>
                    <a:pt x="657809" y="238734"/>
                  </a:lnTo>
                  <a:lnTo>
                    <a:pt x="640765" y="194271"/>
                  </a:lnTo>
                  <a:lnTo>
                    <a:pt x="617791" y="153060"/>
                  </a:lnTo>
                  <a:lnTo>
                    <a:pt x="589432" y="115633"/>
                  </a:lnTo>
                  <a:lnTo>
                    <a:pt x="556209" y="82499"/>
                  </a:lnTo>
                  <a:lnTo>
                    <a:pt x="518629" y="54216"/>
                  </a:lnTo>
                  <a:lnTo>
                    <a:pt x="477227" y="31292"/>
                  </a:lnTo>
                  <a:lnTo>
                    <a:pt x="432511" y="14262"/>
                  </a:lnTo>
                  <a:lnTo>
                    <a:pt x="385025" y="3657"/>
                  </a:lnTo>
                  <a:lnTo>
                    <a:pt x="335280" y="0"/>
                  </a:lnTo>
                  <a:lnTo>
                    <a:pt x="285902" y="3657"/>
                  </a:lnTo>
                  <a:lnTo>
                    <a:pt x="238721" y="14262"/>
                  </a:lnTo>
                  <a:lnTo>
                    <a:pt x="194259" y="31292"/>
                  </a:lnTo>
                  <a:lnTo>
                    <a:pt x="153047" y="54216"/>
                  </a:lnTo>
                  <a:lnTo>
                    <a:pt x="115620" y="82499"/>
                  </a:lnTo>
                  <a:lnTo>
                    <a:pt x="82486" y="115633"/>
                  </a:lnTo>
                  <a:lnTo>
                    <a:pt x="54203" y="153060"/>
                  </a:lnTo>
                  <a:lnTo>
                    <a:pt x="31280" y="194271"/>
                  </a:lnTo>
                  <a:lnTo>
                    <a:pt x="14249" y="238734"/>
                  </a:lnTo>
                  <a:lnTo>
                    <a:pt x="3644" y="285915"/>
                  </a:lnTo>
                  <a:lnTo>
                    <a:pt x="0" y="335280"/>
                  </a:lnTo>
                  <a:lnTo>
                    <a:pt x="3644" y="385038"/>
                  </a:lnTo>
                  <a:lnTo>
                    <a:pt x="14249" y="432523"/>
                  </a:lnTo>
                  <a:lnTo>
                    <a:pt x="31280" y="477240"/>
                  </a:lnTo>
                  <a:lnTo>
                    <a:pt x="54203" y="518642"/>
                  </a:lnTo>
                  <a:lnTo>
                    <a:pt x="82486" y="556221"/>
                  </a:lnTo>
                  <a:lnTo>
                    <a:pt x="115620" y="589445"/>
                  </a:lnTo>
                  <a:lnTo>
                    <a:pt x="153047" y="617804"/>
                  </a:lnTo>
                  <a:lnTo>
                    <a:pt x="194259" y="640778"/>
                  </a:lnTo>
                  <a:lnTo>
                    <a:pt x="238721" y="657821"/>
                  </a:lnTo>
                  <a:lnTo>
                    <a:pt x="285902" y="668439"/>
                  </a:lnTo>
                  <a:lnTo>
                    <a:pt x="335280" y="672084"/>
                  </a:lnTo>
                  <a:lnTo>
                    <a:pt x="380961" y="669010"/>
                  </a:lnTo>
                  <a:lnTo>
                    <a:pt x="424776" y="660057"/>
                  </a:lnTo>
                  <a:lnTo>
                    <a:pt x="466331" y="645617"/>
                  </a:lnTo>
                  <a:lnTo>
                    <a:pt x="505231" y="626084"/>
                  </a:lnTo>
                  <a:lnTo>
                    <a:pt x="541045" y="601891"/>
                  </a:lnTo>
                  <a:lnTo>
                    <a:pt x="573405" y="573417"/>
                  </a:lnTo>
                  <a:lnTo>
                    <a:pt x="601878" y="541058"/>
                  </a:lnTo>
                  <a:lnTo>
                    <a:pt x="626071" y="505244"/>
                  </a:lnTo>
                  <a:lnTo>
                    <a:pt x="645604" y="466356"/>
                  </a:lnTo>
                  <a:lnTo>
                    <a:pt x="660044" y="424789"/>
                  </a:lnTo>
                  <a:lnTo>
                    <a:pt x="668997" y="380974"/>
                  </a:lnTo>
                  <a:lnTo>
                    <a:pt x="672084" y="335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31588" y="1131188"/>
              <a:ext cx="520065" cy="519430"/>
            </a:xfrm>
            <a:custGeom>
              <a:avLst/>
              <a:gdLst/>
              <a:ahLst/>
              <a:cxnLst/>
              <a:rect l="l" t="t" r="r" b="b"/>
              <a:pathLst>
                <a:path w="520064" h="519430">
                  <a:moveTo>
                    <a:pt x="272796" y="0"/>
                  </a:moveTo>
                  <a:lnTo>
                    <a:pt x="245363" y="0"/>
                  </a:lnTo>
                  <a:lnTo>
                    <a:pt x="233172" y="1269"/>
                  </a:lnTo>
                  <a:lnTo>
                    <a:pt x="181356" y="12700"/>
                  </a:lnTo>
                  <a:lnTo>
                    <a:pt x="134112" y="31750"/>
                  </a:lnTo>
                  <a:lnTo>
                    <a:pt x="92963" y="60959"/>
                  </a:lnTo>
                  <a:lnTo>
                    <a:pt x="57912" y="96519"/>
                  </a:lnTo>
                  <a:lnTo>
                    <a:pt x="30479" y="137159"/>
                  </a:lnTo>
                  <a:lnTo>
                    <a:pt x="10667" y="184150"/>
                  </a:lnTo>
                  <a:lnTo>
                    <a:pt x="1524" y="233679"/>
                  </a:lnTo>
                  <a:lnTo>
                    <a:pt x="0" y="247650"/>
                  </a:lnTo>
                  <a:lnTo>
                    <a:pt x="0" y="274319"/>
                  </a:lnTo>
                  <a:lnTo>
                    <a:pt x="1524" y="287019"/>
                  </a:lnTo>
                  <a:lnTo>
                    <a:pt x="3048" y="300989"/>
                  </a:lnTo>
                  <a:lnTo>
                    <a:pt x="12191" y="339089"/>
                  </a:lnTo>
                  <a:lnTo>
                    <a:pt x="32003" y="384809"/>
                  </a:lnTo>
                  <a:lnTo>
                    <a:pt x="59436" y="426719"/>
                  </a:lnTo>
                  <a:lnTo>
                    <a:pt x="96012" y="462279"/>
                  </a:lnTo>
                  <a:lnTo>
                    <a:pt x="137160" y="488950"/>
                  </a:lnTo>
                  <a:lnTo>
                    <a:pt x="184403" y="509269"/>
                  </a:lnTo>
                  <a:lnTo>
                    <a:pt x="233172" y="518159"/>
                  </a:lnTo>
                  <a:lnTo>
                    <a:pt x="246887" y="519429"/>
                  </a:lnTo>
                  <a:lnTo>
                    <a:pt x="274320" y="519429"/>
                  </a:lnTo>
                  <a:lnTo>
                    <a:pt x="286512" y="518159"/>
                  </a:lnTo>
                  <a:lnTo>
                    <a:pt x="300227" y="516889"/>
                  </a:lnTo>
                  <a:lnTo>
                    <a:pt x="313944" y="514350"/>
                  </a:lnTo>
                  <a:lnTo>
                    <a:pt x="338327" y="508000"/>
                  </a:lnTo>
                  <a:lnTo>
                    <a:pt x="355745" y="501650"/>
                  </a:lnTo>
                  <a:lnTo>
                    <a:pt x="248412" y="501650"/>
                  </a:lnTo>
                  <a:lnTo>
                    <a:pt x="234696" y="500379"/>
                  </a:lnTo>
                  <a:lnTo>
                    <a:pt x="224027" y="499109"/>
                  </a:lnTo>
                  <a:lnTo>
                    <a:pt x="211836" y="496569"/>
                  </a:lnTo>
                  <a:lnTo>
                    <a:pt x="188975" y="491489"/>
                  </a:lnTo>
                  <a:lnTo>
                    <a:pt x="166115" y="481329"/>
                  </a:lnTo>
                  <a:lnTo>
                    <a:pt x="144779" y="472439"/>
                  </a:lnTo>
                  <a:lnTo>
                    <a:pt x="124967" y="461009"/>
                  </a:lnTo>
                  <a:lnTo>
                    <a:pt x="106679" y="447039"/>
                  </a:lnTo>
                  <a:lnTo>
                    <a:pt x="89915" y="431800"/>
                  </a:lnTo>
                  <a:lnTo>
                    <a:pt x="74675" y="412750"/>
                  </a:lnTo>
                  <a:lnTo>
                    <a:pt x="59436" y="394969"/>
                  </a:lnTo>
                  <a:lnTo>
                    <a:pt x="47244" y="374650"/>
                  </a:lnTo>
                  <a:lnTo>
                    <a:pt x="28956" y="332739"/>
                  </a:lnTo>
                  <a:lnTo>
                    <a:pt x="22860" y="309879"/>
                  </a:lnTo>
                  <a:lnTo>
                    <a:pt x="18287" y="273050"/>
                  </a:lnTo>
                  <a:lnTo>
                    <a:pt x="18287" y="248919"/>
                  </a:lnTo>
                  <a:lnTo>
                    <a:pt x="19812" y="234950"/>
                  </a:lnTo>
                  <a:lnTo>
                    <a:pt x="21336" y="224789"/>
                  </a:lnTo>
                  <a:lnTo>
                    <a:pt x="22860" y="212089"/>
                  </a:lnTo>
                  <a:lnTo>
                    <a:pt x="38100" y="166369"/>
                  </a:lnTo>
                  <a:lnTo>
                    <a:pt x="59436" y="125729"/>
                  </a:lnTo>
                  <a:lnTo>
                    <a:pt x="88391" y="90169"/>
                  </a:lnTo>
                  <a:lnTo>
                    <a:pt x="124967" y="59689"/>
                  </a:lnTo>
                  <a:lnTo>
                    <a:pt x="187451" y="29209"/>
                  </a:lnTo>
                  <a:lnTo>
                    <a:pt x="246887" y="19050"/>
                  </a:lnTo>
                  <a:lnTo>
                    <a:pt x="356180" y="19050"/>
                  </a:lnTo>
                  <a:lnTo>
                    <a:pt x="335279" y="11429"/>
                  </a:lnTo>
                  <a:lnTo>
                    <a:pt x="310896" y="5079"/>
                  </a:lnTo>
                  <a:lnTo>
                    <a:pt x="286512" y="1269"/>
                  </a:lnTo>
                  <a:lnTo>
                    <a:pt x="272796" y="0"/>
                  </a:lnTo>
                  <a:close/>
                </a:path>
                <a:path w="520064" h="519430">
                  <a:moveTo>
                    <a:pt x="356180" y="19050"/>
                  </a:moveTo>
                  <a:lnTo>
                    <a:pt x="271272" y="19050"/>
                  </a:lnTo>
                  <a:lnTo>
                    <a:pt x="284988" y="20319"/>
                  </a:lnTo>
                  <a:lnTo>
                    <a:pt x="295656" y="21589"/>
                  </a:lnTo>
                  <a:lnTo>
                    <a:pt x="353567" y="38100"/>
                  </a:lnTo>
                  <a:lnTo>
                    <a:pt x="394715" y="59689"/>
                  </a:lnTo>
                  <a:lnTo>
                    <a:pt x="429767" y="88900"/>
                  </a:lnTo>
                  <a:lnTo>
                    <a:pt x="458724" y="125729"/>
                  </a:lnTo>
                  <a:lnTo>
                    <a:pt x="481584" y="166369"/>
                  </a:lnTo>
                  <a:lnTo>
                    <a:pt x="498348" y="222250"/>
                  </a:lnTo>
                  <a:lnTo>
                    <a:pt x="499872" y="234950"/>
                  </a:lnTo>
                  <a:lnTo>
                    <a:pt x="499872" y="247650"/>
                  </a:lnTo>
                  <a:lnTo>
                    <a:pt x="501396" y="259079"/>
                  </a:lnTo>
                  <a:lnTo>
                    <a:pt x="499872" y="271779"/>
                  </a:lnTo>
                  <a:lnTo>
                    <a:pt x="499872" y="285750"/>
                  </a:lnTo>
                  <a:lnTo>
                    <a:pt x="498348" y="295909"/>
                  </a:lnTo>
                  <a:lnTo>
                    <a:pt x="495300" y="308609"/>
                  </a:lnTo>
                  <a:lnTo>
                    <a:pt x="490727" y="331469"/>
                  </a:lnTo>
                  <a:lnTo>
                    <a:pt x="481584" y="354329"/>
                  </a:lnTo>
                  <a:lnTo>
                    <a:pt x="460248" y="394969"/>
                  </a:lnTo>
                  <a:lnTo>
                    <a:pt x="429767" y="430529"/>
                  </a:lnTo>
                  <a:lnTo>
                    <a:pt x="394715" y="461009"/>
                  </a:lnTo>
                  <a:lnTo>
                    <a:pt x="332232" y="491489"/>
                  </a:lnTo>
                  <a:lnTo>
                    <a:pt x="309372" y="495300"/>
                  </a:lnTo>
                  <a:lnTo>
                    <a:pt x="297179" y="499109"/>
                  </a:lnTo>
                  <a:lnTo>
                    <a:pt x="272796" y="501650"/>
                  </a:lnTo>
                  <a:lnTo>
                    <a:pt x="355745" y="501650"/>
                  </a:lnTo>
                  <a:lnTo>
                    <a:pt x="426720" y="458469"/>
                  </a:lnTo>
                  <a:lnTo>
                    <a:pt x="461772" y="424179"/>
                  </a:lnTo>
                  <a:lnTo>
                    <a:pt x="489203" y="382269"/>
                  </a:lnTo>
                  <a:lnTo>
                    <a:pt x="509015" y="335279"/>
                  </a:lnTo>
                  <a:lnTo>
                    <a:pt x="518160" y="287019"/>
                  </a:lnTo>
                  <a:lnTo>
                    <a:pt x="519684" y="273050"/>
                  </a:lnTo>
                  <a:lnTo>
                    <a:pt x="519684" y="245109"/>
                  </a:lnTo>
                  <a:lnTo>
                    <a:pt x="518160" y="233679"/>
                  </a:lnTo>
                  <a:lnTo>
                    <a:pt x="516636" y="219709"/>
                  </a:lnTo>
                  <a:lnTo>
                    <a:pt x="507491" y="181609"/>
                  </a:lnTo>
                  <a:lnTo>
                    <a:pt x="487679" y="134619"/>
                  </a:lnTo>
                  <a:lnTo>
                    <a:pt x="458724" y="92709"/>
                  </a:lnTo>
                  <a:lnTo>
                    <a:pt x="423672" y="58419"/>
                  </a:lnTo>
                  <a:lnTo>
                    <a:pt x="382524" y="30479"/>
                  </a:lnTo>
                  <a:lnTo>
                    <a:pt x="359663" y="20319"/>
                  </a:lnTo>
                  <a:lnTo>
                    <a:pt x="356180" y="19050"/>
                  </a:lnTo>
                  <a:close/>
                </a:path>
                <a:path w="520064" h="519430">
                  <a:moveTo>
                    <a:pt x="283463" y="38100"/>
                  </a:moveTo>
                  <a:lnTo>
                    <a:pt x="237744" y="38100"/>
                  </a:lnTo>
                  <a:lnTo>
                    <a:pt x="225551" y="39369"/>
                  </a:lnTo>
                  <a:lnTo>
                    <a:pt x="173736" y="54609"/>
                  </a:lnTo>
                  <a:lnTo>
                    <a:pt x="135636" y="74929"/>
                  </a:lnTo>
                  <a:lnTo>
                    <a:pt x="102108" y="102869"/>
                  </a:lnTo>
                  <a:lnTo>
                    <a:pt x="64008" y="153669"/>
                  </a:lnTo>
                  <a:lnTo>
                    <a:pt x="47244" y="194309"/>
                  </a:lnTo>
                  <a:lnTo>
                    <a:pt x="38100" y="236219"/>
                  </a:lnTo>
                  <a:lnTo>
                    <a:pt x="38100" y="248919"/>
                  </a:lnTo>
                  <a:lnTo>
                    <a:pt x="36575" y="259079"/>
                  </a:lnTo>
                  <a:lnTo>
                    <a:pt x="38100" y="271779"/>
                  </a:lnTo>
                  <a:lnTo>
                    <a:pt x="38100" y="281939"/>
                  </a:lnTo>
                  <a:lnTo>
                    <a:pt x="39624" y="294639"/>
                  </a:lnTo>
                  <a:lnTo>
                    <a:pt x="54863" y="346709"/>
                  </a:lnTo>
                  <a:lnTo>
                    <a:pt x="74675" y="384809"/>
                  </a:lnTo>
                  <a:lnTo>
                    <a:pt x="102108" y="417829"/>
                  </a:lnTo>
                  <a:lnTo>
                    <a:pt x="135636" y="443229"/>
                  </a:lnTo>
                  <a:lnTo>
                    <a:pt x="153924" y="455929"/>
                  </a:lnTo>
                  <a:lnTo>
                    <a:pt x="172212" y="464819"/>
                  </a:lnTo>
                  <a:lnTo>
                    <a:pt x="193548" y="472439"/>
                  </a:lnTo>
                  <a:lnTo>
                    <a:pt x="225551" y="480059"/>
                  </a:lnTo>
                  <a:lnTo>
                    <a:pt x="236220" y="481329"/>
                  </a:lnTo>
                  <a:lnTo>
                    <a:pt x="281939" y="481329"/>
                  </a:lnTo>
                  <a:lnTo>
                    <a:pt x="326136" y="472439"/>
                  </a:lnTo>
                  <a:lnTo>
                    <a:pt x="348778" y="463550"/>
                  </a:lnTo>
                  <a:lnTo>
                    <a:pt x="248412" y="463550"/>
                  </a:lnTo>
                  <a:lnTo>
                    <a:pt x="237744" y="462279"/>
                  </a:lnTo>
                  <a:lnTo>
                    <a:pt x="228600" y="462279"/>
                  </a:lnTo>
                  <a:lnTo>
                    <a:pt x="217932" y="458469"/>
                  </a:lnTo>
                  <a:lnTo>
                    <a:pt x="198120" y="454659"/>
                  </a:lnTo>
                  <a:lnTo>
                    <a:pt x="161544" y="439419"/>
                  </a:lnTo>
                  <a:lnTo>
                    <a:pt x="129539" y="416559"/>
                  </a:lnTo>
                  <a:lnTo>
                    <a:pt x="102108" y="388619"/>
                  </a:lnTo>
                  <a:lnTo>
                    <a:pt x="79248" y="355600"/>
                  </a:lnTo>
                  <a:lnTo>
                    <a:pt x="64008" y="318769"/>
                  </a:lnTo>
                  <a:lnTo>
                    <a:pt x="57912" y="289559"/>
                  </a:lnTo>
                  <a:lnTo>
                    <a:pt x="56387" y="280669"/>
                  </a:lnTo>
                  <a:lnTo>
                    <a:pt x="56387" y="237489"/>
                  </a:lnTo>
                  <a:lnTo>
                    <a:pt x="57912" y="228600"/>
                  </a:lnTo>
                  <a:lnTo>
                    <a:pt x="59436" y="218439"/>
                  </a:lnTo>
                  <a:lnTo>
                    <a:pt x="80772" y="161289"/>
                  </a:lnTo>
                  <a:lnTo>
                    <a:pt x="103632" y="129539"/>
                  </a:lnTo>
                  <a:lnTo>
                    <a:pt x="146303" y="90169"/>
                  </a:lnTo>
                  <a:lnTo>
                    <a:pt x="181356" y="72389"/>
                  </a:lnTo>
                  <a:lnTo>
                    <a:pt x="219456" y="59689"/>
                  </a:lnTo>
                  <a:lnTo>
                    <a:pt x="239267" y="57150"/>
                  </a:lnTo>
                  <a:lnTo>
                    <a:pt x="352044" y="57150"/>
                  </a:lnTo>
                  <a:lnTo>
                    <a:pt x="347472" y="54609"/>
                  </a:lnTo>
                  <a:lnTo>
                    <a:pt x="326136" y="46989"/>
                  </a:lnTo>
                  <a:lnTo>
                    <a:pt x="304800" y="41909"/>
                  </a:lnTo>
                  <a:lnTo>
                    <a:pt x="283463" y="38100"/>
                  </a:lnTo>
                  <a:close/>
                </a:path>
                <a:path w="520064" h="519430">
                  <a:moveTo>
                    <a:pt x="352044" y="57150"/>
                  </a:moveTo>
                  <a:lnTo>
                    <a:pt x="281939" y="57150"/>
                  </a:lnTo>
                  <a:lnTo>
                    <a:pt x="291084" y="58419"/>
                  </a:lnTo>
                  <a:lnTo>
                    <a:pt x="301751" y="59689"/>
                  </a:lnTo>
                  <a:lnTo>
                    <a:pt x="321563" y="66039"/>
                  </a:lnTo>
                  <a:lnTo>
                    <a:pt x="358139" y="81279"/>
                  </a:lnTo>
                  <a:lnTo>
                    <a:pt x="390144" y="104139"/>
                  </a:lnTo>
                  <a:lnTo>
                    <a:pt x="417575" y="130809"/>
                  </a:lnTo>
                  <a:lnTo>
                    <a:pt x="448056" y="181609"/>
                  </a:lnTo>
                  <a:lnTo>
                    <a:pt x="454151" y="201929"/>
                  </a:lnTo>
                  <a:lnTo>
                    <a:pt x="460248" y="219709"/>
                  </a:lnTo>
                  <a:lnTo>
                    <a:pt x="461772" y="228600"/>
                  </a:lnTo>
                  <a:lnTo>
                    <a:pt x="461772" y="240029"/>
                  </a:lnTo>
                  <a:lnTo>
                    <a:pt x="463296" y="250189"/>
                  </a:lnTo>
                  <a:lnTo>
                    <a:pt x="463296" y="271779"/>
                  </a:lnTo>
                  <a:lnTo>
                    <a:pt x="461772" y="281939"/>
                  </a:lnTo>
                  <a:lnTo>
                    <a:pt x="461772" y="290829"/>
                  </a:lnTo>
                  <a:lnTo>
                    <a:pt x="458724" y="302259"/>
                  </a:lnTo>
                  <a:lnTo>
                    <a:pt x="454151" y="321309"/>
                  </a:lnTo>
                  <a:lnTo>
                    <a:pt x="438912" y="358139"/>
                  </a:lnTo>
                  <a:lnTo>
                    <a:pt x="416051" y="389889"/>
                  </a:lnTo>
                  <a:lnTo>
                    <a:pt x="388620" y="417829"/>
                  </a:lnTo>
                  <a:lnTo>
                    <a:pt x="355091" y="440689"/>
                  </a:lnTo>
                  <a:lnTo>
                    <a:pt x="318515" y="455929"/>
                  </a:lnTo>
                  <a:lnTo>
                    <a:pt x="289560" y="462279"/>
                  </a:lnTo>
                  <a:lnTo>
                    <a:pt x="280415" y="463550"/>
                  </a:lnTo>
                  <a:lnTo>
                    <a:pt x="348778" y="463550"/>
                  </a:lnTo>
                  <a:lnTo>
                    <a:pt x="365760" y="455929"/>
                  </a:lnTo>
                  <a:lnTo>
                    <a:pt x="400812" y="431800"/>
                  </a:lnTo>
                  <a:lnTo>
                    <a:pt x="431291" y="402589"/>
                  </a:lnTo>
                  <a:lnTo>
                    <a:pt x="455675" y="365759"/>
                  </a:lnTo>
                  <a:lnTo>
                    <a:pt x="472439" y="326389"/>
                  </a:lnTo>
                  <a:lnTo>
                    <a:pt x="477012" y="304800"/>
                  </a:lnTo>
                  <a:lnTo>
                    <a:pt x="480060" y="294639"/>
                  </a:lnTo>
                  <a:lnTo>
                    <a:pt x="481584" y="283209"/>
                  </a:lnTo>
                  <a:lnTo>
                    <a:pt x="481584" y="237489"/>
                  </a:lnTo>
                  <a:lnTo>
                    <a:pt x="472439" y="194309"/>
                  </a:lnTo>
                  <a:lnTo>
                    <a:pt x="455675" y="153669"/>
                  </a:lnTo>
                  <a:lnTo>
                    <a:pt x="417575" y="102869"/>
                  </a:lnTo>
                  <a:lnTo>
                    <a:pt x="384048" y="76200"/>
                  </a:lnTo>
                  <a:lnTo>
                    <a:pt x="365760" y="64769"/>
                  </a:lnTo>
                  <a:lnTo>
                    <a:pt x="352044" y="57150"/>
                  </a:lnTo>
                  <a:close/>
                </a:path>
                <a:path w="520064" h="519430">
                  <a:moveTo>
                    <a:pt x="260603" y="36829"/>
                  </a:moveTo>
                  <a:lnTo>
                    <a:pt x="248412" y="38100"/>
                  </a:lnTo>
                  <a:lnTo>
                    <a:pt x="271272" y="38100"/>
                  </a:lnTo>
                  <a:lnTo>
                    <a:pt x="260603" y="36829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1569" y="310908"/>
              <a:ext cx="4876800" cy="4585741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8684" y="1842007"/>
            <a:ext cx="3656329" cy="932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sz="1950" spc="10" dirty="0"/>
              <a:t>1-Territoire</a:t>
            </a:r>
            <a:r>
              <a:rPr sz="1950" spc="25" dirty="0"/>
              <a:t> </a:t>
            </a:r>
            <a:r>
              <a:rPr sz="1950" spc="15" dirty="0"/>
              <a:t>de</a:t>
            </a:r>
            <a:r>
              <a:rPr sz="1950" spc="5" dirty="0"/>
              <a:t> l'a.</a:t>
            </a:r>
            <a:r>
              <a:rPr sz="1950" spc="20" dirty="0"/>
              <a:t> </a:t>
            </a:r>
            <a:r>
              <a:rPr sz="1950" spc="15" dirty="0"/>
              <a:t>cérébrale </a:t>
            </a:r>
            <a:r>
              <a:rPr sz="1950" spc="-480" dirty="0"/>
              <a:t> </a:t>
            </a:r>
            <a:r>
              <a:rPr sz="1950" spc="10" dirty="0"/>
              <a:t>antérieure</a:t>
            </a:r>
            <a:endParaRPr sz="1950"/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950" b="0" spc="5" dirty="0">
                <a:solidFill>
                  <a:srgbClr val="000000"/>
                </a:solidFill>
                <a:latin typeface="Georgia"/>
                <a:cs typeface="Georgia"/>
              </a:rPr>
              <a:t>–moitié</a:t>
            </a:r>
            <a:r>
              <a:rPr sz="1950" b="0" spc="3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950" b="0" spc="15" dirty="0">
                <a:solidFill>
                  <a:srgbClr val="000000"/>
                </a:solidFill>
                <a:latin typeface="Georgia"/>
                <a:cs typeface="Georgia"/>
              </a:rPr>
              <a:t>du </a:t>
            </a:r>
            <a:r>
              <a:rPr sz="1950" b="0" spc="10" dirty="0">
                <a:solidFill>
                  <a:srgbClr val="000000"/>
                </a:solidFill>
                <a:latin typeface="Georgia"/>
                <a:cs typeface="Georgia"/>
              </a:rPr>
              <a:t>noyau</a:t>
            </a:r>
            <a:r>
              <a:rPr sz="1950" b="0" spc="3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950" b="0" spc="10" dirty="0">
                <a:solidFill>
                  <a:srgbClr val="000000"/>
                </a:solidFill>
                <a:latin typeface="Georgia"/>
                <a:cs typeface="Georgia"/>
              </a:rPr>
              <a:t>caudé</a:t>
            </a:r>
            <a:endParaRPr sz="195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8684" y="2748787"/>
            <a:ext cx="4395470" cy="21393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10" dirty="0">
                <a:latin typeface="Georgia"/>
                <a:cs typeface="Georgia"/>
              </a:rPr>
              <a:t>–région</a:t>
            </a:r>
            <a:r>
              <a:rPr sz="1950" spc="20" dirty="0">
                <a:latin typeface="Georgia"/>
                <a:cs typeface="Georgia"/>
              </a:rPr>
              <a:t> </a:t>
            </a:r>
            <a:r>
              <a:rPr sz="1950" spc="5" dirty="0">
                <a:latin typeface="Georgia"/>
                <a:cs typeface="Georgia"/>
              </a:rPr>
              <a:t>frontale</a:t>
            </a:r>
            <a:r>
              <a:rPr sz="1950" spc="30" dirty="0">
                <a:latin typeface="Georgia"/>
                <a:cs typeface="Georgia"/>
              </a:rPr>
              <a:t> </a:t>
            </a:r>
            <a:r>
              <a:rPr sz="1950" spc="10" dirty="0">
                <a:latin typeface="Georgia"/>
                <a:cs typeface="Georgia"/>
              </a:rPr>
              <a:t>para-médiale</a:t>
            </a:r>
            <a:endParaRPr sz="195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Georgia"/>
              <a:cs typeface="Georgia"/>
            </a:endParaRPr>
          </a:p>
          <a:p>
            <a:pPr marL="12700" marR="5080">
              <a:lnSpc>
                <a:spcPct val="101499"/>
              </a:lnSpc>
              <a:spcBef>
                <a:spcPts val="5"/>
              </a:spcBef>
            </a:pPr>
            <a:r>
              <a:rPr sz="1950" b="1" spc="10" dirty="0">
                <a:solidFill>
                  <a:srgbClr val="BF0000"/>
                </a:solidFill>
                <a:latin typeface="Georgia"/>
                <a:cs typeface="Georgia"/>
              </a:rPr>
              <a:t>2-</a:t>
            </a:r>
            <a:r>
              <a:rPr sz="1950" b="1" spc="25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1950" b="1" spc="10" dirty="0">
                <a:solidFill>
                  <a:srgbClr val="BF0000"/>
                </a:solidFill>
                <a:latin typeface="Georgia"/>
                <a:cs typeface="Georgia"/>
              </a:rPr>
              <a:t>territoire</a:t>
            </a:r>
            <a:r>
              <a:rPr sz="1950" b="1" spc="15" dirty="0">
                <a:solidFill>
                  <a:srgbClr val="BF0000"/>
                </a:solidFill>
                <a:latin typeface="Georgia"/>
                <a:cs typeface="Georgia"/>
              </a:rPr>
              <a:t> de </a:t>
            </a:r>
            <a:r>
              <a:rPr sz="1950" b="1" spc="5" dirty="0">
                <a:solidFill>
                  <a:srgbClr val="BF0000"/>
                </a:solidFill>
                <a:latin typeface="Georgia"/>
                <a:cs typeface="Georgia"/>
              </a:rPr>
              <a:t>l'a.</a:t>
            </a:r>
            <a:r>
              <a:rPr sz="1950" b="1" spc="30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1950" b="1" spc="15" dirty="0">
                <a:solidFill>
                  <a:srgbClr val="BF0000"/>
                </a:solidFill>
                <a:latin typeface="Georgia"/>
                <a:cs typeface="Georgia"/>
              </a:rPr>
              <a:t>communicante </a:t>
            </a:r>
            <a:r>
              <a:rPr sz="1950" b="1" spc="-480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1950" b="1" spc="15" dirty="0">
                <a:solidFill>
                  <a:srgbClr val="BF0000"/>
                </a:solidFill>
                <a:latin typeface="Georgia"/>
                <a:cs typeface="Georgia"/>
              </a:rPr>
              <a:t>postérieure</a:t>
            </a:r>
            <a:endParaRPr sz="1950">
              <a:latin typeface="Georgia"/>
              <a:cs typeface="Georgia"/>
            </a:endParaRPr>
          </a:p>
          <a:p>
            <a:pPr marL="12700" marR="229870">
              <a:lnSpc>
                <a:spcPct val="101499"/>
              </a:lnSpc>
            </a:pPr>
            <a:r>
              <a:rPr sz="1950" spc="10" dirty="0">
                <a:latin typeface="Georgia"/>
                <a:cs typeface="Georgia"/>
              </a:rPr>
              <a:t>–branches</a:t>
            </a:r>
            <a:r>
              <a:rPr sz="1950" spc="25" dirty="0">
                <a:latin typeface="Georgia"/>
                <a:cs typeface="Georgia"/>
              </a:rPr>
              <a:t> </a:t>
            </a:r>
            <a:r>
              <a:rPr sz="1950" spc="10" dirty="0">
                <a:latin typeface="Georgia"/>
                <a:cs typeface="Georgia"/>
              </a:rPr>
              <a:t>perforantes</a:t>
            </a:r>
            <a:r>
              <a:rPr sz="1950" spc="30" dirty="0">
                <a:latin typeface="Georgia"/>
                <a:cs typeface="Georgia"/>
              </a:rPr>
              <a:t> </a:t>
            </a:r>
            <a:r>
              <a:rPr sz="1950" spc="10" dirty="0">
                <a:latin typeface="Georgia"/>
                <a:cs typeface="Georgia"/>
              </a:rPr>
              <a:t>pour</a:t>
            </a:r>
            <a:r>
              <a:rPr sz="1950" spc="15" dirty="0">
                <a:latin typeface="Georgia"/>
                <a:cs typeface="Georgia"/>
              </a:rPr>
              <a:t> </a:t>
            </a:r>
            <a:r>
              <a:rPr sz="1950" spc="5" dirty="0">
                <a:latin typeface="Georgia"/>
                <a:cs typeface="Georgia"/>
              </a:rPr>
              <a:t>la </a:t>
            </a:r>
            <a:r>
              <a:rPr sz="1950" spc="10" dirty="0">
                <a:latin typeface="Georgia"/>
                <a:cs typeface="Georgia"/>
              </a:rPr>
              <a:t>moitié </a:t>
            </a:r>
            <a:r>
              <a:rPr sz="1950" spc="-455" dirty="0">
                <a:latin typeface="Georgia"/>
                <a:cs typeface="Georgia"/>
              </a:rPr>
              <a:t> </a:t>
            </a:r>
            <a:r>
              <a:rPr sz="1950" spc="10" dirty="0">
                <a:latin typeface="Georgia"/>
                <a:cs typeface="Georgia"/>
              </a:rPr>
              <a:t>antérieure</a:t>
            </a:r>
            <a:r>
              <a:rPr sz="1950" spc="35" dirty="0">
                <a:latin typeface="Georgia"/>
                <a:cs typeface="Georgia"/>
              </a:rPr>
              <a:t> </a:t>
            </a:r>
            <a:r>
              <a:rPr sz="1950" spc="15" dirty="0">
                <a:latin typeface="Georgia"/>
                <a:cs typeface="Georgia"/>
              </a:rPr>
              <a:t>du</a:t>
            </a:r>
            <a:r>
              <a:rPr sz="1950" spc="5" dirty="0">
                <a:latin typeface="Georgia"/>
                <a:cs typeface="Georgia"/>
              </a:rPr>
              <a:t> </a:t>
            </a:r>
            <a:r>
              <a:rPr sz="1950" spc="10" dirty="0">
                <a:latin typeface="Georgia"/>
                <a:cs typeface="Georgia"/>
              </a:rPr>
              <a:t>thalamus</a:t>
            </a:r>
            <a:r>
              <a:rPr sz="1950" spc="50" dirty="0">
                <a:latin typeface="Georgia"/>
                <a:cs typeface="Georgia"/>
              </a:rPr>
              <a:t> </a:t>
            </a:r>
            <a:r>
              <a:rPr sz="1950" spc="30" dirty="0">
                <a:latin typeface="Times New Roman"/>
                <a:cs typeface="Times New Roman"/>
              </a:rPr>
              <a:t>→</a:t>
            </a:r>
            <a:r>
              <a:rPr sz="1950" spc="-2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Georgia"/>
                <a:cs typeface="Georgia"/>
              </a:rPr>
              <a:t>profond</a:t>
            </a:r>
            <a:endParaRPr sz="195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8684" y="5469128"/>
            <a:ext cx="4486275" cy="1536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02895">
              <a:lnSpc>
                <a:spcPct val="101499"/>
              </a:lnSpc>
              <a:spcBef>
                <a:spcPts val="95"/>
              </a:spcBef>
            </a:pPr>
            <a:r>
              <a:rPr sz="1950" b="1" spc="15" dirty="0">
                <a:solidFill>
                  <a:srgbClr val="BF0000"/>
                </a:solidFill>
                <a:latin typeface="Georgia"/>
                <a:cs typeface="Georgia"/>
              </a:rPr>
              <a:t>3- </a:t>
            </a:r>
            <a:r>
              <a:rPr sz="1950" b="1" spc="10" dirty="0">
                <a:solidFill>
                  <a:srgbClr val="BF0000"/>
                </a:solidFill>
                <a:latin typeface="Georgia"/>
                <a:cs typeface="Georgia"/>
              </a:rPr>
              <a:t>territoire </a:t>
            </a:r>
            <a:r>
              <a:rPr sz="1950" b="1" spc="15" dirty="0">
                <a:solidFill>
                  <a:srgbClr val="BF0000"/>
                </a:solidFill>
                <a:latin typeface="Georgia"/>
                <a:cs typeface="Georgia"/>
              </a:rPr>
              <a:t>de </a:t>
            </a:r>
            <a:r>
              <a:rPr sz="1950" b="1" spc="5" dirty="0">
                <a:solidFill>
                  <a:srgbClr val="BF0000"/>
                </a:solidFill>
                <a:latin typeface="Georgia"/>
                <a:cs typeface="Georgia"/>
              </a:rPr>
              <a:t>l'a. </a:t>
            </a:r>
            <a:r>
              <a:rPr sz="1950" b="1" spc="15" dirty="0">
                <a:solidFill>
                  <a:srgbClr val="BF0000"/>
                </a:solidFill>
                <a:latin typeface="Georgia"/>
                <a:cs typeface="Georgia"/>
              </a:rPr>
              <a:t>choroïdienne </a:t>
            </a:r>
            <a:r>
              <a:rPr sz="1950" b="1" spc="-484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1950" b="1" spc="10" dirty="0">
                <a:solidFill>
                  <a:srgbClr val="BF0000"/>
                </a:solidFill>
                <a:latin typeface="Georgia"/>
                <a:cs typeface="Georgia"/>
              </a:rPr>
              <a:t>antérieure</a:t>
            </a:r>
            <a:endParaRPr sz="19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950" spc="10" dirty="0">
                <a:latin typeface="Georgia"/>
                <a:cs typeface="Georgia"/>
              </a:rPr>
              <a:t>–pallidum</a:t>
            </a:r>
            <a:endParaRPr sz="1950">
              <a:latin typeface="Georgia"/>
              <a:cs typeface="Georgia"/>
            </a:endParaRPr>
          </a:p>
          <a:p>
            <a:pPr marL="12700" marR="5080">
              <a:lnSpc>
                <a:spcPts val="2390"/>
              </a:lnSpc>
              <a:spcBef>
                <a:spcPts val="75"/>
              </a:spcBef>
            </a:pPr>
            <a:r>
              <a:rPr sz="1950" spc="10" dirty="0">
                <a:latin typeface="Georgia"/>
                <a:cs typeface="Georgia"/>
              </a:rPr>
              <a:t>–genou</a:t>
            </a:r>
            <a:r>
              <a:rPr sz="1950" spc="35" dirty="0">
                <a:latin typeface="Georgia"/>
                <a:cs typeface="Georgia"/>
              </a:rPr>
              <a:t> </a:t>
            </a:r>
            <a:r>
              <a:rPr sz="1950" spc="15" dirty="0">
                <a:latin typeface="Georgia"/>
                <a:cs typeface="Georgia"/>
              </a:rPr>
              <a:t>de</a:t>
            </a:r>
            <a:r>
              <a:rPr sz="1950" spc="20" dirty="0">
                <a:latin typeface="Georgia"/>
                <a:cs typeface="Georgia"/>
              </a:rPr>
              <a:t> </a:t>
            </a:r>
            <a:r>
              <a:rPr sz="1950" spc="5" dirty="0">
                <a:latin typeface="Georgia"/>
                <a:cs typeface="Georgia"/>
              </a:rPr>
              <a:t>la</a:t>
            </a:r>
            <a:r>
              <a:rPr sz="1950" spc="15" dirty="0">
                <a:latin typeface="Georgia"/>
                <a:cs typeface="Georgia"/>
              </a:rPr>
              <a:t> </a:t>
            </a:r>
            <a:r>
              <a:rPr sz="1950" spc="5" dirty="0">
                <a:latin typeface="Georgia"/>
                <a:cs typeface="Georgia"/>
              </a:rPr>
              <a:t>capsule</a:t>
            </a:r>
            <a:r>
              <a:rPr sz="1950" spc="20" dirty="0">
                <a:latin typeface="Georgia"/>
                <a:cs typeface="Georgia"/>
              </a:rPr>
              <a:t> </a:t>
            </a:r>
            <a:r>
              <a:rPr sz="1950" spc="5" dirty="0">
                <a:latin typeface="Georgia"/>
                <a:cs typeface="Georgia"/>
              </a:rPr>
              <a:t>interne</a:t>
            </a:r>
            <a:r>
              <a:rPr sz="1950" spc="50" dirty="0">
                <a:latin typeface="Georgia"/>
                <a:cs typeface="Georgia"/>
              </a:rPr>
              <a:t> </a:t>
            </a:r>
            <a:r>
              <a:rPr sz="1950" spc="30" dirty="0">
                <a:latin typeface="Times New Roman"/>
                <a:cs typeface="Times New Roman"/>
              </a:rPr>
              <a:t>→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Georgia"/>
                <a:cs typeface="Georgia"/>
              </a:rPr>
              <a:t>profond </a:t>
            </a:r>
            <a:r>
              <a:rPr sz="1950" spc="-455" dirty="0">
                <a:latin typeface="Georgia"/>
                <a:cs typeface="Georgia"/>
              </a:rPr>
              <a:t> </a:t>
            </a:r>
            <a:r>
              <a:rPr sz="1950" spc="5" dirty="0">
                <a:latin typeface="Georgia"/>
                <a:cs typeface="Georgia"/>
              </a:rPr>
              <a:t>exclusif</a:t>
            </a:r>
            <a:endParaRPr sz="195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51728" y="5664834"/>
            <a:ext cx="3115310" cy="1130935"/>
            <a:chOff x="5951728" y="5664834"/>
            <a:chExt cx="3115310" cy="1130935"/>
          </a:xfrm>
        </p:grpSpPr>
        <p:sp>
          <p:nvSpPr>
            <p:cNvPr id="15" name="object 15"/>
            <p:cNvSpPr/>
            <p:nvPr/>
          </p:nvSpPr>
          <p:spPr>
            <a:xfrm>
              <a:off x="5957824" y="5670930"/>
              <a:ext cx="3103245" cy="1118870"/>
            </a:xfrm>
            <a:custGeom>
              <a:avLst/>
              <a:gdLst/>
              <a:ahLst/>
              <a:cxnLst/>
              <a:rect l="l" t="t" r="r" b="b"/>
              <a:pathLst>
                <a:path w="3103245" h="1118870">
                  <a:moveTo>
                    <a:pt x="3102864" y="0"/>
                  </a:moveTo>
                  <a:lnTo>
                    <a:pt x="0" y="0"/>
                  </a:lnTo>
                  <a:lnTo>
                    <a:pt x="0" y="1118489"/>
                  </a:lnTo>
                  <a:lnTo>
                    <a:pt x="3102864" y="1118489"/>
                  </a:lnTo>
                  <a:lnTo>
                    <a:pt x="3102864" y="0"/>
                  </a:lnTo>
                  <a:close/>
                </a:path>
              </a:pathLst>
            </a:custGeom>
            <a:solidFill>
              <a:srgbClr val="C4D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51728" y="5664834"/>
              <a:ext cx="3115310" cy="1130935"/>
            </a:xfrm>
            <a:custGeom>
              <a:avLst/>
              <a:gdLst/>
              <a:ahLst/>
              <a:cxnLst/>
              <a:rect l="l" t="t" r="r" b="b"/>
              <a:pathLst>
                <a:path w="3115309" h="1130934">
                  <a:moveTo>
                    <a:pt x="3112007" y="0"/>
                  </a:moveTo>
                  <a:lnTo>
                    <a:pt x="3048" y="0"/>
                  </a:lnTo>
                  <a:lnTo>
                    <a:pt x="0" y="3047"/>
                  </a:lnTo>
                  <a:lnTo>
                    <a:pt x="0" y="1127759"/>
                  </a:lnTo>
                  <a:lnTo>
                    <a:pt x="3048" y="1130808"/>
                  </a:lnTo>
                  <a:lnTo>
                    <a:pt x="3112007" y="1130808"/>
                  </a:lnTo>
                  <a:lnTo>
                    <a:pt x="3115055" y="1127759"/>
                  </a:lnTo>
                  <a:lnTo>
                    <a:pt x="3115055" y="1124711"/>
                  </a:lnTo>
                  <a:lnTo>
                    <a:pt x="10668" y="1124711"/>
                  </a:lnTo>
                  <a:lnTo>
                    <a:pt x="6096" y="1120139"/>
                  </a:lnTo>
                  <a:lnTo>
                    <a:pt x="10668" y="1120139"/>
                  </a:lnTo>
                  <a:lnTo>
                    <a:pt x="10668" y="10667"/>
                  </a:lnTo>
                  <a:lnTo>
                    <a:pt x="6096" y="10667"/>
                  </a:lnTo>
                  <a:lnTo>
                    <a:pt x="10668" y="6095"/>
                  </a:lnTo>
                  <a:lnTo>
                    <a:pt x="3115055" y="6095"/>
                  </a:lnTo>
                  <a:lnTo>
                    <a:pt x="3115055" y="3047"/>
                  </a:lnTo>
                  <a:lnTo>
                    <a:pt x="3112007" y="0"/>
                  </a:lnTo>
                  <a:close/>
                </a:path>
                <a:path w="3115309" h="1130934">
                  <a:moveTo>
                    <a:pt x="10668" y="1120139"/>
                  </a:moveTo>
                  <a:lnTo>
                    <a:pt x="6096" y="1120139"/>
                  </a:lnTo>
                  <a:lnTo>
                    <a:pt x="10668" y="1124711"/>
                  </a:lnTo>
                  <a:lnTo>
                    <a:pt x="10668" y="1120139"/>
                  </a:lnTo>
                  <a:close/>
                </a:path>
                <a:path w="3115309" h="1130934">
                  <a:moveTo>
                    <a:pt x="3104388" y="1120139"/>
                  </a:moveTo>
                  <a:lnTo>
                    <a:pt x="10668" y="1120139"/>
                  </a:lnTo>
                  <a:lnTo>
                    <a:pt x="10668" y="1124711"/>
                  </a:lnTo>
                  <a:lnTo>
                    <a:pt x="3104388" y="1124711"/>
                  </a:lnTo>
                  <a:lnTo>
                    <a:pt x="3104388" y="1120139"/>
                  </a:lnTo>
                  <a:close/>
                </a:path>
                <a:path w="3115309" h="1130934">
                  <a:moveTo>
                    <a:pt x="3104388" y="6095"/>
                  </a:moveTo>
                  <a:lnTo>
                    <a:pt x="3104388" y="1124711"/>
                  </a:lnTo>
                  <a:lnTo>
                    <a:pt x="3108960" y="1120139"/>
                  </a:lnTo>
                  <a:lnTo>
                    <a:pt x="3115055" y="1120139"/>
                  </a:lnTo>
                  <a:lnTo>
                    <a:pt x="3115055" y="10667"/>
                  </a:lnTo>
                  <a:lnTo>
                    <a:pt x="3108960" y="10667"/>
                  </a:lnTo>
                  <a:lnTo>
                    <a:pt x="3104388" y="6095"/>
                  </a:lnTo>
                  <a:close/>
                </a:path>
                <a:path w="3115309" h="1130934">
                  <a:moveTo>
                    <a:pt x="3115055" y="1120139"/>
                  </a:moveTo>
                  <a:lnTo>
                    <a:pt x="3108960" y="1120139"/>
                  </a:lnTo>
                  <a:lnTo>
                    <a:pt x="3104388" y="1124711"/>
                  </a:lnTo>
                  <a:lnTo>
                    <a:pt x="3115055" y="1124711"/>
                  </a:lnTo>
                  <a:lnTo>
                    <a:pt x="3115055" y="1120139"/>
                  </a:lnTo>
                  <a:close/>
                </a:path>
                <a:path w="3115309" h="1130934">
                  <a:moveTo>
                    <a:pt x="10668" y="6095"/>
                  </a:moveTo>
                  <a:lnTo>
                    <a:pt x="6096" y="10667"/>
                  </a:lnTo>
                  <a:lnTo>
                    <a:pt x="10668" y="10667"/>
                  </a:lnTo>
                  <a:lnTo>
                    <a:pt x="10668" y="6095"/>
                  </a:lnTo>
                  <a:close/>
                </a:path>
                <a:path w="3115309" h="1130934">
                  <a:moveTo>
                    <a:pt x="3104388" y="6095"/>
                  </a:moveTo>
                  <a:lnTo>
                    <a:pt x="10668" y="6095"/>
                  </a:lnTo>
                  <a:lnTo>
                    <a:pt x="10668" y="10667"/>
                  </a:lnTo>
                  <a:lnTo>
                    <a:pt x="3104388" y="10667"/>
                  </a:lnTo>
                  <a:lnTo>
                    <a:pt x="3104388" y="6095"/>
                  </a:lnTo>
                  <a:close/>
                </a:path>
                <a:path w="3115309" h="1130934">
                  <a:moveTo>
                    <a:pt x="3115055" y="6095"/>
                  </a:moveTo>
                  <a:lnTo>
                    <a:pt x="3104388" y="6095"/>
                  </a:lnTo>
                  <a:lnTo>
                    <a:pt x="3108960" y="10667"/>
                  </a:lnTo>
                  <a:lnTo>
                    <a:pt x="3115055" y="10667"/>
                  </a:lnTo>
                  <a:lnTo>
                    <a:pt x="3115055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957823" y="5670930"/>
            <a:ext cx="3103245" cy="111887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401955" marR="280035" indent="-302260">
              <a:lnSpc>
                <a:spcPct val="100000"/>
              </a:lnSpc>
              <a:spcBef>
                <a:spcPts val="355"/>
              </a:spcBef>
            </a:pPr>
            <a:r>
              <a:rPr sz="1000" b="1" spc="-5" dirty="0">
                <a:latin typeface="Arial"/>
                <a:cs typeface="Arial"/>
              </a:rPr>
              <a:t>1: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Artère</a:t>
            </a:r>
            <a:r>
              <a:rPr sz="1000" b="1" spc="3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choroïdienne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antérieure(A.cérébrale </a:t>
            </a:r>
            <a:r>
              <a:rPr sz="1000" b="1" spc="-26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antérieure)</a:t>
            </a:r>
            <a:endParaRPr sz="1000">
              <a:latin typeface="Arial"/>
              <a:cs typeface="Arial"/>
            </a:endParaRPr>
          </a:p>
          <a:p>
            <a:pPr marL="100330" marR="1157605">
              <a:lnSpc>
                <a:spcPct val="154000"/>
              </a:lnSpc>
            </a:pPr>
            <a:r>
              <a:rPr sz="1000" b="1" spc="-5" dirty="0">
                <a:latin typeface="Arial"/>
                <a:cs typeface="Arial"/>
              </a:rPr>
              <a:t>2: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Artère</a:t>
            </a:r>
            <a:r>
              <a:rPr sz="1000" b="1" spc="24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cérébrale</a:t>
            </a:r>
            <a:r>
              <a:rPr sz="1000" b="1" spc="26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moyenne </a:t>
            </a:r>
            <a:r>
              <a:rPr sz="1000" b="1" spc="-5" dirty="0">
                <a:latin typeface="Arial"/>
                <a:cs typeface="Arial"/>
              </a:rPr>
              <a:t> 3: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Artère</a:t>
            </a:r>
            <a:r>
              <a:rPr sz="1000" b="1" spc="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cérébrale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postérieure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645"/>
              </a:spcBef>
            </a:pPr>
            <a:r>
              <a:rPr sz="1000" b="1" spc="-5" dirty="0">
                <a:latin typeface="Arial"/>
                <a:cs typeface="Arial"/>
              </a:rPr>
              <a:t>4: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Artères</a:t>
            </a:r>
            <a:r>
              <a:rPr sz="1000" b="1" spc="3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thalamique(A.cérébrale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postérieure)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868" y="166243"/>
            <a:ext cx="9749155" cy="7228840"/>
            <a:chOff x="213868" y="166243"/>
            <a:chExt cx="9749155" cy="7228840"/>
          </a:xfrm>
        </p:grpSpPr>
        <p:sp>
          <p:nvSpPr>
            <p:cNvPr id="3" name="object 3"/>
            <p:cNvSpPr/>
            <p:nvPr/>
          </p:nvSpPr>
          <p:spPr>
            <a:xfrm>
              <a:off x="219964" y="1536191"/>
              <a:ext cx="9743440" cy="5857240"/>
            </a:xfrm>
            <a:custGeom>
              <a:avLst/>
              <a:gdLst/>
              <a:ahLst/>
              <a:cxnLst/>
              <a:rect l="l" t="t" r="r" b="b"/>
              <a:pathLst>
                <a:path w="9743440" h="5857240">
                  <a:moveTo>
                    <a:pt x="9742932" y="5847600"/>
                  </a:moveTo>
                  <a:lnTo>
                    <a:pt x="0" y="5847600"/>
                  </a:lnTo>
                  <a:lnTo>
                    <a:pt x="0" y="5856859"/>
                  </a:lnTo>
                  <a:lnTo>
                    <a:pt x="9742932" y="5856859"/>
                  </a:lnTo>
                  <a:lnTo>
                    <a:pt x="9742932" y="5847600"/>
                  </a:lnTo>
                  <a:close/>
                </a:path>
                <a:path w="9743440" h="5857240">
                  <a:moveTo>
                    <a:pt x="9742932" y="0"/>
                  </a:moveTo>
                  <a:lnTo>
                    <a:pt x="0" y="0"/>
                  </a:lnTo>
                  <a:lnTo>
                    <a:pt x="0" y="5506339"/>
                  </a:lnTo>
                  <a:lnTo>
                    <a:pt x="9742932" y="5506339"/>
                  </a:lnTo>
                  <a:lnTo>
                    <a:pt x="9742932" y="0"/>
                  </a:lnTo>
                  <a:close/>
                </a:path>
              </a:pathLst>
            </a:custGeom>
            <a:solidFill>
              <a:srgbClr val="C4D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5392" y="7042531"/>
              <a:ext cx="9738360" cy="341630"/>
            </a:xfrm>
            <a:custGeom>
              <a:avLst/>
              <a:gdLst/>
              <a:ahLst/>
              <a:cxnLst/>
              <a:rect l="l" t="t" r="r" b="b"/>
              <a:pathLst>
                <a:path w="9738360" h="341629">
                  <a:moveTo>
                    <a:pt x="9738360" y="0"/>
                  </a:moveTo>
                  <a:lnTo>
                    <a:pt x="0" y="0"/>
                  </a:lnTo>
                  <a:lnTo>
                    <a:pt x="0" y="341249"/>
                  </a:lnTo>
                  <a:lnTo>
                    <a:pt x="9738360" y="341249"/>
                  </a:lnTo>
                  <a:lnTo>
                    <a:pt x="9738360" y="0"/>
                  </a:lnTo>
                  <a:close/>
                </a:path>
              </a:pathLst>
            </a:custGeom>
            <a:solidFill>
              <a:srgbClr val="8C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3868" y="166242"/>
              <a:ext cx="9747885" cy="7228840"/>
            </a:xfrm>
            <a:custGeom>
              <a:avLst/>
              <a:gdLst/>
              <a:ahLst/>
              <a:cxnLst/>
              <a:rect l="l" t="t" r="r" b="b"/>
              <a:pathLst>
                <a:path w="9747885" h="7228840">
                  <a:moveTo>
                    <a:pt x="9747504" y="0"/>
                  </a:moveTo>
                  <a:lnTo>
                    <a:pt x="9736836" y="0"/>
                  </a:lnTo>
                  <a:lnTo>
                    <a:pt x="9736836" y="10668"/>
                  </a:lnTo>
                  <a:lnTo>
                    <a:pt x="9736836" y="7217664"/>
                  </a:lnTo>
                  <a:lnTo>
                    <a:pt x="10668" y="7217664"/>
                  </a:lnTo>
                  <a:lnTo>
                    <a:pt x="10668" y="1246632"/>
                  </a:lnTo>
                  <a:lnTo>
                    <a:pt x="36576" y="1246632"/>
                  </a:lnTo>
                  <a:lnTo>
                    <a:pt x="36576" y="1235964"/>
                  </a:lnTo>
                  <a:lnTo>
                    <a:pt x="10668" y="1235964"/>
                  </a:lnTo>
                  <a:lnTo>
                    <a:pt x="10668" y="10668"/>
                  </a:lnTo>
                  <a:lnTo>
                    <a:pt x="9736836" y="10668"/>
                  </a:lnTo>
                  <a:lnTo>
                    <a:pt x="9736836" y="0"/>
                  </a:lnTo>
                  <a:lnTo>
                    <a:pt x="0" y="0"/>
                  </a:lnTo>
                  <a:lnTo>
                    <a:pt x="0" y="7228332"/>
                  </a:lnTo>
                  <a:lnTo>
                    <a:pt x="9747504" y="7228332"/>
                  </a:lnTo>
                  <a:lnTo>
                    <a:pt x="9747504" y="7222236"/>
                  </a:lnTo>
                  <a:lnTo>
                    <a:pt x="9747504" y="7217664"/>
                  </a:lnTo>
                  <a:lnTo>
                    <a:pt x="9747504" y="10668"/>
                  </a:lnTo>
                  <a:lnTo>
                    <a:pt x="9747504" y="6096"/>
                  </a:lnTo>
                  <a:lnTo>
                    <a:pt x="9747504" y="0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61111" y="1054735"/>
            <a:ext cx="9691370" cy="672465"/>
            <a:chOff x="261111" y="1054735"/>
            <a:chExt cx="9691370" cy="672465"/>
          </a:xfrm>
        </p:grpSpPr>
        <p:sp>
          <p:nvSpPr>
            <p:cNvPr id="7" name="object 7"/>
            <p:cNvSpPr/>
            <p:nvPr/>
          </p:nvSpPr>
          <p:spPr>
            <a:xfrm>
              <a:off x="261111" y="1407541"/>
              <a:ext cx="9691370" cy="0"/>
            </a:xfrm>
            <a:custGeom>
              <a:avLst/>
              <a:gdLst/>
              <a:ahLst/>
              <a:cxnLst/>
              <a:rect l="l" t="t" r="r" b="b"/>
              <a:pathLst>
                <a:path w="9691370">
                  <a:moveTo>
                    <a:pt x="0" y="0"/>
                  </a:moveTo>
                  <a:lnTo>
                    <a:pt x="9691116" y="0"/>
                  </a:lnTo>
                </a:path>
              </a:pathLst>
            </a:custGeom>
            <a:ln w="10667">
              <a:solidFill>
                <a:srgbClr val="7A96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55388" y="1054734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4" h="672464">
                  <a:moveTo>
                    <a:pt x="672084" y="335280"/>
                  </a:moveTo>
                  <a:lnTo>
                    <a:pt x="668426" y="285915"/>
                  </a:lnTo>
                  <a:lnTo>
                    <a:pt x="657809" y="238734"/>
                  </a:lnTo>
                  <a:lnTo>
                    <a:pt x="640765" y="194271"/>
                  </a:lnTo>
                  <a:lnTo>
                    <a:pt x="617791" y="153060"/>
                  </a:lnTo>
                  <a:lnTo>
                    <a:pt x="589432" y="115633"/>
                  </a:lnTo>
                  <a:lnTo>
                    <a:pt x="556209" y="82499"/>
                  </a:lnTo>
                  <a:lnTo>
                    <a:pt x="518629" y="54216"/>
                  </a:lnTo>
                  <a:lnTo>
                    <a:pt x="477227" y="31292"/>
                  </a:lnTo>
                  <a:lnTo>
                    <a:pt x="432511" y="14262"/>
                  </a:lnTo>
                  <a:lnTo>
                    <a:pt x="385025" y="3657"/>
                  </a:lnTo>
                  <a:lnTo>
                    <a:pt x="335280" y="0"/>
                  </a:lnTo>
                  <a:lnTo>
                    <a:pt x="285902" y="3657"/>
                  </a:lnTo>
                  <a:lnTo>
                    <a:pt x="238721" y="14262"/>
                  </a:lnTo>
                  <a:lnTo>
                    <a:pt x="194259" y="31292"/>
                  </a:lnTo>
                  <a:lnTo>
                    <a:pt x="153047" y="54216"/>
                  </a:lnTo>
                  <a:lnTo>
                    <a:pt x="115620" y="82499"/>
                  </a:lnTo>
                  <a:lnTo>
                    <a:pt x="82486" y="115633"/>
                  </a:lnTo>
                  <a:lnTo>
                    <a:pt x="54203" y="153060"/>
                  </a:lnTo>
                  <a:lnTo>
                    <a:pt x="31280" y="194271"/>
                  </a:lnTo>
                  <a:lnTo>
                    <a:pt x="14249" y="238734"/>
                  </a:lnTo>
                  <a:lnTo>
                    <a:pt x="3644" y="285915"/>
                  </a:lnTo>
                  <a:lnTo>
                    <a:pt x="0" y="335280"/>
                  </a:lnTo>
                  <a:lnTo>
                    <a:pt x="3644" y="385038"/>
                  </a:lnTo>
                  <a:lnTo>
                    <a:pt x="14249" y="432523"/>
                  </a:lnTo>
                  <a:lnTo>
                    <a:pt x="31280" y="477240"/>
                  </a:lnTo>
                  <a:lnTo>
                    <a:pt x="54203" y="518642"/>
                  </a:lnTo>
                  <a:lnTo>
                    <a:pt x="82486" y="556221"/>
                  </a:lnTo>
                  <a:lnTo>
                    <a:pt x="115620" y="589445"/>
                  </a:lnTo>
                  <a:lnTo>
                    <a:pt x="153047" y="617804"/>
                  </a:lnTo>
                  <a:lnTo>
                    <a:pt x="194259" y="640778"/>
                  </a:lnTo>
                  <a:lnTo>
                    <a:pt x="238721" y="657821"/>
                  </a:lnTo>
                  <a:lnTo>
                    <a:pt x="285902" y="668439"/>
                  </a:lnTo>
                  <a:lnTo>
                    <a:pt x="335280" y="672084"/>
                  </a:lnTo>
                  <a:lnTo>
                    <a:pt x="380961" y="669010"/>
                  </a:lnTo>
                  <a:lnTo>
                    <a:pt x="424776" y="660057"/>
                  </a:lnTo>
                  <a:lnTo>
                    <a:pt x="466331" y="645617"/>
                  </a:lnTo>
                  <a:lnTo>
                    <a:pt x="505231" y="626084"/>
                  </a:lnTo>
                  <a:lnTo>
                    <a:pt x="541045" y="601891"/>
                  </a:lnTo>
                  <a:lnTo>
                    <a:pt x="573405" y="573417"/>
                  </a:lnTo>
                  <a:lnTo>
                    <a:pt x="601878" y="541058"/>
                  </a:lnTo>
                  <a:lnTo>
                    <a:pt x="626071" y="505244"/>
                  </a:lnTo>
                  <a:lnTo>
                    <a:pt x="645604" y="466356"/>
                  </a:lnTo>
                  <a:lnTo>
                    <a:pt x="660044" y="424789"/>
                  </a:lnTo>
                  <a:lnTo>
                    <a:pt x="668997" y="380974"/>
                  </a:lnTo>
                  <a:lnTo>
                    <a:pt x="672084" y="335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31588" y="1131189"/>
              <a:ext cx="520065" cy="519430"/>
            </a:xfrm>
            <a:custGeom>
              <a:avLst/>
              <a:gdLst/>
              <a:ahLst/>
              <a:cxnLst/>
              <a:rect l="l" t="t" r="r" b="b"/>
              <a:pathLst>
                <a:path w="520064" h="519430">
                  <a:moveTo>
                    <a:pt x="272796" y="0"/>
                  </a:moveTo>
                  <a:lnTo>
                    <a:pt x="245363" y="0"/>
                  </a:lnTo>
                  <a:lnTo>
                    <a:pt x="233172" y="1269"/>
                  </a:lnTo>
                  <a:lnTo>
                    <a:pt x="181356" y="12700"/>
                  </a:lnTo>
                  <a:lnTo>
                    <a:pt x="134112" y="31750"/>
                  </a:lnTo>
                  <a:lnTo>
                    <a:pt x="92963" y="60959"/>
                  </a:lnTo>
                  <a:lnTo>
                    <a:pt x="57912" y="96519"/>
                  </a:lnTo>
                  <a:lnTo>
                    <a:pt x="30479" y="137159"/>
                  </a:lnTo>
                  <a:lnTo>
                    <a:pt x="10667" y="184150"/>
                  </a:lnTo>
                  <a:lnTo>
                    <a:pt x="1524" y="233679"/>
                  </a:lnTo>
                  <a:lnTo>
                    <a:pt x="0" y="247650"/>
                  </a:lnTo>
                  <a:lnTo>
                    <a:pt x="0" y="274319"/>
                  </a:lnTo>
                  <a:lnTo>
                    <a:pt x="1524" y="287019"/>
                  </a:lnTo>
                  <a:lnTo>
                    <a:pt x="3048" y="300989"/>
                  </a:lnTo>
                  <a:lnTo>
                    <a:pt x="12191" y="339089"/>
                  </a:lnTo>
                  <a:lnTo>
                    <a:pt x="32003" y="384809"/>
                  </a:lnTo>
                  <a:lnTo>
                    <a:pt x="59436" y="426719"/>
                  </a:lnTo>
                  <a:lnTo>
                    <a:pt x="96012" y="462279"/>
                  </a:lnTo>
                  <a:lnTo>
                    <a:pt x="137160" y="488950"/>
                  </a:lnTo>
                  <a:lnTo>
                    <a:pt x="184403" y="509269"/>
                  </a:lnTo>
                  <a:lnTo>
                    <a:pt x="233172" y="518159"/>
                  </a:lnTo>
                  <a:lnTo>
                    <a:pt x="246887" y="519429"/>
                  </a:lnTo>
                  <a:lnTo>
                    <a:pt x="274320" y="519429"/>
                  </a:lnTo>
                  <a:lnTo>
                    <a:pt x="286512" y="518159"/>
                  </a:lnTo>
                  <a:lnTo>
                    <a:pt x="300227" y="516889"/>
                  </a:lnTo>
                  <a:lnTo>
                    <a:pt x="313944" y="514350"/>
                  </a:lnTo>
                  <a:lnTo>
                    <a:pt x="338327" y="508000"/>
                  </a:lnTo>
                  <a:lnTo>
                    <a:pt x="355745" y="501650"/>
                  </a:lnTo>
                  <a:lnTo>
                    <a:pt x="248412" y="501650"/>
                  </a:lnTo>
                  <a:lnTo>
                    <a:pt x="234696" y="500379"/>
                  </a:lnTo>
                  <a:lnTo>
                    <a:pt x="224027" y="499109"/>
                  </a:lnTo>
                  <a:lnTo>
                    <a:pt x="211836" y="496569"/>
                  </a:lnTo>
                  <a:lnTo>
                    <a:pt x="188975" y="491489"/>
                  </a:lnTo>
                  <a:lnTo>
                    <a:pt x="166115" y="481329"/>
                  </a:lnTo>
                  <a:lnTo>
                    <a:pt x="144779" y="472439"/>
                  </a:lnTo>
                  <a:lnTo>
                    <a:pt x="124967" y="461009"/>
                  </a:lnTo>
                  <a:lnTo>
                    <a:pt x="106679" y="447039"/>
                  </a:lnTo>
                  <a:lnTo>
                    <a:pt x="89915" y="431800"/>
                  </a:lnTo>
                  <a:lnTo>
                    <a:pt x="74675" y="412750"/>
                  </a:lnTo>
                  <a:lnTo>
                    <a:pt x="59436" y="394969"/>
                  </a:lnTo>
                  <a:lnTo>
                    <a:pt x="47244" y="374650"/>
                  </a:lnTo>
                  <a:lnTo>
                    <a:pt x="28956" y="332739"/>
                  </a:lnTo>
                  <a:lnTo>
                    <a:pt x="22860" y="309879"/>
                  </a:lnTo>
                  <a:lnTo>
                    <a:pt x="18287" y="273050"/>
                  </a:lnTo>
                  <a:lnTo>
                    <a:pt x="18287" y="248919"/>
                  </a:lnTo>
                  <a:lnTo>
                    <a:pt x="19812" y="234950"/>
                  </a:lnTo>
                  <a:lnTo>
                    <a:pt x="21336" y="224789"/>
                  </a:lnTo>
                  <a:lnTo>
                    <a:pt x="22860" y="212089"/>
                  </a:lnTo>
                  <a:lnTo>
                    <a:pt x="38100" y="166369"/>
                  </a:lnTo>
                  <a:lnTo>
                    <a:pt x="59436" y="125729"/>
                  </a:lnTo>
                  <a:lnTo>
                    <a:pt x="88391" y="90169"/>
                  </a:lnTo>
                  <a:lnTo>
                    <a:pt x="124967" y="59689"/>
                  </a:lnTo>
                  <a:lnTo>
                    <a:pt x="187451" y="29209"/>
                  </a:lnTo>
                  <a:lnTo>
                    <a:pt x="246887" y="19050"/>
                  </a:lnTo>
                  <a:lnTo>
                    <a:pt x="356180" y="19050"/>
                  </a:lnTo>
                  <a:lnTo>
                    <a:pt x="335279" y="11429"/>
                  </a:lnTo>
                  <a:lnTo>
                    <a:pt x="310896" y="5079"/>
                  </a:lnTo>
                  <a:lnTo>
                    <a:pt x="286512" y="1269"/>
                  </a:lnTo>
                  <a:lnTo>
                    <a:pt x="272796" y="0"/>
                  </a:lnTo>
                  <a:close/>
                </a:path>
                <a:path w="520064" h="519430">
                  <a:moveTo>
                    <a:pt x="356180" y="19050"/>
                  </a:moveTo>
                  <a:lnTo>
                    <a:pt x="271272" y="19050"/>
                  </a:lnTo>
                  <a:lnTo>
                    <a:pt x="284988" y="20319"/>
                  </a:lnTo>
                  <a:lnTo>
                    <a:pt x="295656" y="21589"/>
                  </a:lnTo>
                  <a:lnTo>
                    <a:pt x="353567" y="38100"/>
                  </a:lnTo>
                  <a:lnTo>
                    <a:pt x="394715" y="59689"/>
                  </a:lnTo>
                  <a:lnTo>
                    <a:pt x="429767" y="88900"/>
                  </a:lnTo>
                  <a:lnTo>
                    <a:pt x="458724" y="125729"/>
                  </a:lnTo>
                  <a:lnTo>
                    <a:pt x="481584" y="166369"/>
                  </a:lnTo>
                  <a:lnTo>
                    <a:pt x="498348" y="222250"/>
                  </a:lnTo>
                  <a:lnTo>
                    <a:pt x="499872" y="234950"/>
                  </a:lnTo>
                  <a:lnTo>
                    <a:pt x="499872" y="247650"/>
                  </a:lnTo>
                  <a:lnTo>
                    <a:pt x="501396" y="259079"/>
                  </a:lnTo>
                  <a:lnTo>
                    <a:pt x="499872" y="271779"/>
                  </a:lnTo>
                  <a:lnTo>
                    <a:pt x="499872" y="285750"/>
                  </a:lnTo>
                  <a:lnTo>
                    <a:pt x="498348" y="295909"/>
                  </a:lnTo>
                  <a:lnTo>
                    <a:pt x="495300" y="308609"/>
                  </a:lnTo>
                  <a:lnTo>
                    <a:pt x="490727" y="331469"/>
                  </a:lnTo>
                  <a:lnTo>
                    <a:pt x="481584" y="354329"/>
                  </a:lnTo>
                  <a:lnTo>
                    <a:pt x="460248" y="394969"/>
                  </a:lnTo>
                  <a:lnTo>
                    <a:pt x="429767" y="430529"/>
                  </a:lnTo>
                  <a:lnTo>
                    <a:pt x="394715" y="461009"/>
                  </a:lnTo>
                  <a:lnTo>
                    <a:pt x="332232" y="491489"/>
                  </a:lnTo>
                  <a:lnTo>
                    <a:pt x="309372" y="495300"/>
                  </a:lnTo>
                  <a:lnTo>
                    <a:pt x="297179" y="499109"/>
                  </a:lnTo>
                  <a:lnTo>
                    <a:pt x="272796" y="501650"/>
                  </a:lnTo>
                  <a:lnTo>
                    <a:pt x="355745" y="501650"/>
                  </a:lnTo>
                  <a:lnTo>
                    <a:pt x="426720" y="458469"/>
                  </a:lnTo>
                  <a:lnTo>
                    <a:pt x="461772" y="424179"/>
                  </a:lnTo>
                  <a:lnTo>
                    <a:pt x="489203" y="382269"/>
                  </a:lnTo>
                  <a:lnTo>
                    <a:pt x="509015" y="335279"/>
                  </a:lnTo>
                  <a:lnTo>
                    <a:pt x="518160" y="287019"/>
                  </a:lnTo>
                  <a:lnTo>
                    <a:pt x="519684" y="273050"/>
                  </a:lnTo>
                  <a:lnTo>
                    <a:pt x="519684" y="245109"/>
                  </a:lnTo>
                  <a:lnTo>
                    <a:pt x="518160" y="233679"/>
                  </a:lnTo>
                  <a:lnTo>
                    <a:pt x="516636" y="219709"/>
                  </a:lnTo>
                  <a:lnTo>
                    <a:pt x="507491" y="181609"/>
                  </a:lnTo>
                  <a:lnTo>
                    <a:pt x="487679" y="134619"/>
                  </a:lnTo>
                  <a:lnTo>
                    <a:pt x="458724" y="92709"/>
                  </a:lnTo>
                  <a:lnTo>
                    <a:pt x="423672" y="58419"/>
                  </a:lnTo>
                  <a:lnTo>
                    <a:pt x="382524" y="30479"/>
                  </a:lnTo>
                  <a:lnTo>
                    <a:pt x="359663" y="20319"/>
                  </a:lnTo>
                  <a:lnTo>
                    <a:pt x="356180" y="19050"/>
                  </a:lnTo>
                  <a:close/>
                </a:path>
                <a:path w="520064" h="519430">
                  <a:moveTo>
                    <a:pt x="283463" y="38100"/>
                  </a:moveTo>
                  <a:lnTo>
                    <a:pt x="237744" y="38100"/>
                  </a:lnTo>
                  <a:lnTo>
                    <a:pt x="225551" y="39369"/>
                  </a:lnTo>
                  <a:lnTo>
                    <a:pt x="173736" y="54609"/>
                  </a:lnTo>
                  <a:lnTo>
                    <a:pt x="135636" y="74929"/>
                  </a:lnTo>
                  <a:lnTo>
                    <a:pt x="102108" y="102869"/>
                  </a:lnTo>
                  <a:lnTo>
                    <a:pt x="64008" y="153669"/>
                  </a:lnTo>
                  <a:lnTo>
                    <a:pt x="47244" y="194309"/>
                  </a:lnTo>
                  <a:lnTo>
                    <a:pt x="38100" y="236219"/>
                  </a:lnTo>
                  <a:lnTo>
                    <a:pt x="38100" y="248919"/>
                  </a:lnTo>
                  <a:lnTo>
                    <a:pt x="36575" y="259079"/>
                  </a:lnTo>
                  <a:lnTo>
                    <a:pt x="38100" y="271779"/>
                  </a:lnTo>
                  <a:lnTo>
                    <a:pt x="38100" y="281939"/>
                  </a:lnTo>
                  <a:lnTo>
                    <a:pt x="39624" y="294639"/>
                  </a:lnTo>
                  <a:lnTo>
                    <a:pt x="54863" y="346709"/>
                  </a:lnTo>
                  <a:lnTo>
                    <a:pt x="74675" y="384809"/>
                  </a:lnTo>
                  <a:lnTo>
                    <a:pt x="102108" y="417829"/>
                  </a:lnTo>
                  <a:lnTo>
                    <a:pt x="135636" y="443229"/>
                  </a:lnTo>
                  <a:lnTo>
                    <a:pt x="153924" y="455929"/>
                  </a:lnTo>
                  <a:lnTo>
                    <a:pt x="172212" y="464819"/>
                  </a:lnTo>
                  <a:lnTo>
                    <a:pt x="193548" y="472439"/>
                  </a:lnTo>
                  <a:lnTo>
                    <a:pt x="225551" y="480059"/>
                  </a:lnTo>
                  <a:lnTo>
                    <a:pt x="236220" y="481329"/>
                  </a:lnTo>
                  <a:lnTo>
                    <a:pt x="281939" y="481329"/>
                  </a:lnTo>
                  <a:lnTo>
                    <a:pt x="326136" y="472439"/>
                  </a:lnTo>
                  <a:lnTo>
                    <a:pt x="348778" y="463550"/>
                  </a:lnTo>
                  <a:lnTo>
                    <a:pt x="248412" y="463550"/>
                  </a:lnTo>
                  <a:lnTo>
                    <a:pt x="237744" y="462279"/>
                  </a:lnTo>
                  <a:lnTo>
                    <a:pt x="228600" y="462279"/>
                  </a:lnTo>
                  <a:lnTo>
                    <a:pt x="217932" y="458469"/>
                  </a:lnTo>
                  <a:lnTo>
                    <a:pt x="198120" y="454659"/>
                  </a:lnTo>
                  <a:lnTo>
                    <a:pt x="161544" y="439419"/>
                  </a:lnTo>
                  <a:lnTo>
                    <a:pt x="129539" y="416559"/>
                  </a:lnTo>
                  <a:lnTo>
                    <a:pt x="102108" y="388619"/>
                  </a:lnTo>
                  <a:lnTo>
                    <a:pt x="79248" y="355600"/>
                  </a:lnTo>
                  <a:lnTo>
                    <a:pt x="64008" y="318769"/>
                  </a:lnTo>
                  <a:lnTo>
                    <a:pt x="57912" y="289559"/>
                  </a:lnTo>
                  <a:lnTo>
                    <a:pt x="56387" y="280669"/>
                  </a:lnTo>
                  <a:lnTo>
                    <a:pt x="56387" y="237489"/>
                  </a:lnTo>
                  <a:lnTo>
                    <a:pt x="57912" y="228600"/>
                  </a:lnTo>
                  <a:lnTo>
                    <a:pt x="59436" y="218439"/>
                  </a:lnTo>
                  <a:lnTo>
                    <a:pt x="80772" y="161289"/>
                  </a:lnTo>
                  <a:lnTo>
                    <a:pt x="103632" y="129539"/>
                  </a:lnTo>
                  <a:lnTo>
                    <a:pt x="146303" y="90169"/>
                  </a:lnTo>
                  <a:lnTo>
                    <a:pt x="181356" y="72389"/>
                  </a:lnTo>
                  <a:lnTo>
                    <a:pt x="219456" y="59689"/>
                  </a:lnTo>
                  <a:lnTo>
                    <a:pt x="239267" y="57150"/>
                  </a:lnTo>
                  <a:lnTo>
                    <a:pt x="352044" y="57150"/>
                  </a:lnTo>
                  <a:lnTo>
                    <a:pt x="347472" y="54609"/>
                  </a:lnTo>
                  <a:lnTo>
                    <a:pt x="326136" y="46989"/>
                  </a:lnTo>
                  <a:lnTo>
                    <a:pt x="304800" y="41909"/>
                  </a:lnTo>
                  <a:lnTo>
                    <a:pt x="283463" y="38100"/>
                  </a:lnTo>
                  <a:close/>
                </a:path>
                <a:path w="520064" h="519430">
                  <a:moveTo>
                    <a:pt x="352044" y="57150"/>
                  </a:moveTo>
                  <a:lnTo>
                    <a:pt x="281939" y="57150"/>
                  </a:lnTo>
                  <a:lnTo>
                    <a:pt x="291084" y="58419"/>
                  </a:lnTo>
                  <a:lnTo>
                    <a:pt x="301751" y="59689"/>
                  </a:lnTo>
                  <a:lnTo>
                    <a:pt x="321563" y="66039"/>
                  </a:lnTo>
                  <a:lnTo>
                    <a:pt x="358139" y="81279"/>
                  </a:lnTo>
                  <a:lnTo>
                    <a:pt x="390144" y="104139"/>
                  </a:lnTo>
                  <a:lnTo>
                    <a:pt x="417575" y="130809"/>
                  </a:lnTo>
                  <a:lnTo>
                    <a:pt x="448056" y="181609"/>
                  </a:lnTo>
                  <a:lnTo>
                    <a:pt x="454151" y="201929"/>
                  </a:lnTo>
                  <a:lnTo>
                    <a:pt x="460248" y="219709"/>
                  </a:lnTo>
                  <a:lnTo>
                    <a:pt x="461772" y="228600"/>
                  </a:lnTo>
                  <a:lnTo>
                    <a:pt x="461772" y="240029"/>
                  </a:lnTo>
                  <a:lnTo>
                    <a:pt x="463296" y="250189"/>
                  </a:lnTo>
                  <a:lnTo>
                    <a:pt x="463296" y="271779"/>
                  </a:lnTo>
                  <a:lnTo>
                    <a:pt x="461772" y="281939"/>
                  </a:lnTo>
                  <a:lnTo>
                    <a:pt x="461772" y="290829"/>
                  </a:lnTo>
                  <a:lnTo>
                    <a:pt x="458724" y="302259"/>
                  </a:lnTo>
                  <a:lnTo>
                    <a:pt x="454151" y="321309"/>
                  </a:lnTo>
                  <a:lnTo>
                    <a:pt x="438912" y="358139"/>
                  </a:lnTo>
                  <a:lnTo>
                    <a:pt x="416051" y="389889"/>
                  </a:lnTo>
                  <a:lnTo>
                    <a:pt x="388620" y="417829"/>
                  </a:lnTo>
                  <a:lnTo>
                    <a:pt x="355091" y="440689"/>
                  </a:lnTo>
                  <a:lnTo>
                    <a:pt x="318515" y="455929"/>
                  </a:lnTo>
                  <a:lnTo>
                    <a:pt x="289560" y="462279"/>
                  </a:lnTo>
                  <a:lnTo>
                    <a:pt x="280415" y="463550"/>
                  </a:lnTo>
                  <a:lnTo>
                    <a:pt x="348778" y="463550"/>
                  </a:lnTo>
                  <a:lnTo>
                    <a:pt x="365760" y="455929"/>
                  </a:lnTo>
                  <a:lnTo>
                    <a:pt x="400812" y="431800"/>
                  </a:lnTo>
                  <a:lnTo>
                    <a:pt x="431291" y="402589"/>
                  </a:lnTo>
                  <a:lnTo>
                    <a:pt x="455675" y="365759"/>
                  </a:lnTo>
                  <a:lnTo>
                    <a:pt x="472439" y="326389"/>
                  </a:lnTo>
                  <a:lnTo>
                    <a:pt x="477012" y="304800"/>
                  </a:lnTo>
                  <a:lnTo>
                    <a:pt x="480060" y="294639"/>
                  </a:lnTo>
                  <a:lnTo>
                    <a:pt x="481584" y="283209"/>
                  </a:lnTo>
                  <a:lnTo>
                    <a:pt x="481584" y="237489"/>
                  </a:lnTo>
                  <a:lnTo>
                    <a:pt x="472439" y="194309"/>
                  </a:lnTo>
                  <a:lnTo>
                    <a:pt x="455675" y="153669"/>
                  </a:lnTo>
                  <a:lnTo>
                    <a:pt x="417575" y="102869"/>
                  </a:lnTo>
                  <a:lnTo>
                    <a:pt x="384048" y="76200"/>
                  </a:lnTo>
                  <a:lnTo>
                    <a:pt x="365760" y="64769"/>
                  </a:lnTo>
                  <a:lnTo>
                    <a:pt x="352044" y="57150"/>
                  </a:lnTo>
                  <a:close/>
                </a:path>
                <a:path w="520064" h="519430">
                  <a:moveTo>
                    <a:pt x="260603" y="36829"/>
                  </a:moveTo>
                  <a:lnTo>
                    <a:pt x="248412" y="38100"/>
                  </a:lnTo>
                  <a:lnTo>
                    <a:pt x="271272" y="38100"/>
                  </a:lnTo>
                  <a:lnTo>
                    <a:pt x="260603" y="36829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8684" y="894206"/>
            <a:ext cx="6581140" cy="8318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14325" marR="5080" indent="-302260">
              <a:lnSpc>
                <a:spcPct val="101899"/>
              </a:lnSpc>
              <a:spcBef>
                <a:spcPts val="80"/>
              </a:spcBef>
            </a:pPr>
            <a:r>
              <a:rPr sz="2600" spc="20" dirty="0"/>
              <a:t>4-</a:t>
            </a:r>
            <a:r>
              <a:rPr sz="2600" spc="10" dirty="0"/>
              <a:t> </a:t>
            </a:r>
            <a:r>
              <a:rPr sz="2600" spc="15" dirty="0"/>
              <a:t>territoire</a:t>
            </a:r>
            <a:r>
              <a:rPr sz="2600" spc="55" dirty="0"/>
              <a:t> </a:t>
            </a:r>
            <a:r>
              <a:rPr sz="2600" spc="20" dirty="0"/>
              <a:t>de</a:t>
            </a:r>
            <a:r>
              <a:rPr sz="2600" spc="5" dirty="0"/>
              <a:t> </a:t>
            </a:r>
            <a:r>
              <a:rPr sz="2600" spc="10" dirty="0"/>
              <a:t>l'a.</a:t>
            </a:r>
            <a:r>
              <a:rPr sz="2600" spc="15" dirty="0"/>
              <a:t> cérébrale</a:t>
            </a:r>
            <a:r>
              <a:rPr sz="2600" spc="35" dirty="0"/>
              <a:t> </a:t>
            </a:r>
            <a:r>
              <a:rPr sz="2600" spc="25" dirty="0"/>
              <a:t>moyenne </a:t>
            </a:r>
            <a:r>
              <a:rPr sz="2600" spc="-645" dirty="0"/>
              <a:t> </a:t>
            </a:r>
            <a:r>
              <a:rPr sz="2600" spc="15" dirty="0"/>
              <a:t>(a.Sylvienne</a:t>
            </a:r>
            <a:r>
              <a:rPr sz="2600" spc="25" dirty="0"/>
              <a:t> </a:t>
            </a:r>
            <a:r>
              <a:rPr sz="2600" spc="15" dirty="0"/>
              <a:t>)</a:t>
            </a:r>
            <a:r>
              <a:rPr sz="2600" spc="25" dirty="0"/>
              <a:t> </a:t>
            </a:r>
            <a:r>
              <a:rPr sz="2600" b="0" spc="25" dirty="0">
                <a:solidFill>
                  <a:srgbClr val="000000"/>
                </a:solidFill>
                <a:latin typeface="Georgia"/>
                <a:cs typeface="Georgia"/>
              </a:rPr>
              <a:t>=</a:t>
            </a:r>
            <a:r>
              <a:rPr sz="2600" b="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600" spc="15" dirty="0">
                <a:solidFill>
                  <a:srgbClr val="000000"/>
                </a:solidFill>
              </a:rPr>
              <a:t>le</a:t>
            </a:r>
            <a:r>
              <a:rPr sz="2600" spc="10" dirty="0">
                <a:solidFill>
                  <a:srgbClr val="000000"/>
                </a:solidFill>
              </a:rPr>
              <a:t> </a:t>
            </a:r>
            <a:r>
              <a:rPr sz="2600" spc="20" dirty="0">
                <a:solidFill>
                  <a:srgbClr val="000000"/>
                </a:solidFill>
              </a:rPr>
              <a:t>plus</a:t>
            </a:r>
            <a:r>
              <a:rPr sz="2600" dirty="0">
                <a:solidFill>
                  <a:srgbClr val="000000"/>
                </a:solidFill>
              </a:rPr>
              <a:t> </a:t>
            </a:r>
            <a:r>
              <a:rPr sz="2600" spc="20" dirty="0">
                <a:solidFill>
                  <a:srgbClr val="000000"/>
                </a:solidFill>
              </a:rPr>
              <a:t>étendu</a:t>
            </a:r>
            <a:r>
              <a:rPr sz="2600" spc="10" dirty="0">
                <a:solidFill>
                  <a:srgbClr val="000000"/>
                </a:solidFill>
              </a:rPr>
              <a:t> !!!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pc="15" dirty="0"/>
              <a:t>–partie</a:t>
            </a:r>
            <a:r>
              <a:rPr spc="20" dirty="0"/>
              <a:t> </a:t>
            </a:r>
            <a:r>
              <a:rPr spc="10" dirty="0"/>
              <a:t>latérale</a:t>
            </a:r>
            <a:r>
              <a:rPr spc="25" dirty="0"/>
              <a:t> </a:t>
            </a:r>
            <a:r>
              <a:rPr spc="15" dirty="0"/>
              <a:t>du</a:t>
            </a:r>
            <a:r>
              <a:rPr spc="5" dirty="0"/>
              <a:t> </a:t>
            </a:r>
            <a:r>
              <a:rPr spc="20" dirty="0"/>
              <a:t>noyau</a:t>
            </a:r>
            <a:r>
              <a:rPr spc="10" dirty="0"/>
              <a:t> </a:t>
            </a:r>
            <a:r>
              <a:rPr spc="15" dirty="0"/>
              <a:t>caudé</a:t>
            </a: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pc="15" dirty="0"/>
              <a:t>–partie antérieure de</a:t>
            </a:r>
            <a:r>
              <a:rPr spc="5" dirty="0"/>
              <a:t> </a:t>
            </a:r>
            <a:r>
              <a:rPr spc="10" dirty="0"/>
              <a:t>la</a:t>
            </a:r>
            <a:r>
              <a:rPr dirty="0"/>
              <a:t> </a:t>
            </a:r>
            <a:r>
              <a:rPr spc="15" dirty="0"/>
              <a:t>capsule</a:t>
            </a:r>
            <a:r>
              <a:rPr spc="5" dirty="0"/>
              <a:t> </a:t>
            </a:r>
            <a:r>
              <a:rPr spc="15" dirty="0"/>
              <a:t>interne</a:t>
            </a: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pc="15" dirty="0"/>
              <a:t>–partie</a:t>
            </a:r>
            <a:r>
              <a:rPr spc="20" dirty="0"/>
              <a:t> </a:t>
            </a:r>
            <a:r>
              <a:rPr spc="10" dirty="0"/>
              <a:t>latérale</a:t>
            </a:r>
            <a:r>
              <a:rPr spc="25" dirty="0"/>
              <a:t> </a:t>
            </a:r>
            <a:r>
              <a:rPr spc="15" dirty="0"/>
              <a:t>du</a:t>
            </a:r>
            <a:r>
              <a:rPr spc="10" dirty="0"/>
              <a:t> </a:t>
            </a:r>
            <a:r>
              <a:rPr spc="20" dirty="0"/>
              <a:t>noyau</a:t>
            </a:r>
            <a:r>
              <a:rPr spc="10" dirty="0"/>
              <a:t> lenticulaire</a:t>
            </a: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pc="15" dirty="0"/>
              <a:t>–région</a:t>
            </a:r>
            <a:r>
              <a:rPr dirty="0"/>
              <a:t> </a:t>
            </a:r>
            <a:r>
              <a:rPr spc="10" dirty="0"/>
              <a:t>insulaire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2248433" y="4009644"/>
            <a:ext cx="7879080" cy="3545204"/>
            <a:chOff x="2248433" y="4009644"/>
            <a:chExt cx="7879080" cy="3545204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8433" y="4009644"/>
              <a:ext cx="4893563" cy="324766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027672" y="6440551"/>
              <a:ext cx="3100070" cy="1114425"/>
            </a:xfrm>
            <a:custGeom>
              <a:avLst/>
              <a:gdLst/>
              <a:ahLst/>
              <a:cxnLst/>
              <a:rect l="l" t="t" r="r" b="b"/>
              <a:pathLst>
                <a:path w="3100070" h="1114425">
                  <a:moveTo>
                    <a:pt x="3099689" y="0"/>
                  </a:moveTo>
                  <a:lnTo>
                    <a:pt x="0" y="0"/>
                  </a:lnTo>
                  <a:lnTo>
                    <a:pt x="0" y="1114044"/>
                  </a:lnTo>
                  <a:lnTo>
                    <a:pt x="3099689" y="1114044"/>
                  </a:lnTo>
                  <a:lnTo>
                    <a:pt x="3099689" y="0"/>
                  </a:lnTo>
                  <a:close/>
                </a:path>
              </a:pathLst>
            </a:custGeom>
            <a:solidFill>
              <a:srgbClr val="C4D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21576" y="6435979"/>
              <a:ext cx="3106420" cy="1118870"/>
            </a:xfrm>
            <a:custGeom>
              <a:avLst/>
              <a:gdLst/>
              <a:ahLst/>
              <a:cxnLst/>
              <a:rect l="l" t="t" r="r" b="b"/>
              <a:pathLst>
                <a:path w="3106420" h="1118870">
                  <a:moveTo>
                    <a:pt x="3105912" y="0"/>
                  </a:moveTo>
                  <a:lnTo>
                    <a:pt x="3048" y="0"/>
                  </a:lnTo>
                  <a:lnTo>
                    <a:pt x="0" y="1524"/>
                  </a:lnTo>
                  <a:lnTo>
                    <a:pt x="0" y="1118616"/>
                  </a:lnTo>
                  <a:lnTo>
                    <a:pt x="10668" y="1118616"/>
                  </a:lnTo>
                  <a:lnTo>
                    <a:pt x="10668" y="10668"/>
                  </a:lnTo>
                  <a:lnTo>
                    <a:pt x="6096" y="10668"/>
                  </a:lnTo>
                  <a:lnTo>
                    <a:pt x="10668" y="4572"/>
                  </a:lnTo>
                  <a:lnTo>
                    <a:pt x="3105912" y="4572"/>
                  </a:lnTo>
                  <a:lnTo>
                    <a:pt x="3105912" y="0"/>
                  </a:lnTo>
                  <a:close/>
                </a:path>
                <a:path w="3106420" h="1118870">
                  <a:moveTo>
                    <a:pt x="3104388" y="4572"/>
                  </a:moveTo>
                  <a:lnTo>
                    <a:pt x="3104388" y="1118616"/>
                  </a:lnTo>
                  <a:lnTo>
                    <a:pt x="3105912" y="1118616"/>
                  </a:lnTo>
                  <a:lnTo>
                    <a:pt x="3105912" y="6604"/>
                  </a:lnTo>
                  <a:lnTo>
                    <a:pt x="3104388" y="4572"/>
                  </a:lnTo>
                  <a:close/>
                </a:path>
                <a:path w="3106420" h="1118870">
                  <a:moveTo>
                    <a:pt x="10668" y="4572"/>
                  </a:moveTo>
                  <a:lnTo>
                    <a:pt x="6096" y="10668"/>
                  </a:lnTo>
                  <a:lnTo>
                    <a:pt x="10668" y="10668"/>
                  </a:lnTo>
                  <a:lnTo>
                    <a:pt x="10668" y="4572"/>
                  </a:lnTo>
                  <a:close/>
                </a:path>
                <a:path w="3106420" h="1118870">
                  <a:moveTo>
                    <a:pt x="3104388" y="4572"/>
                  </a:moveTo>
                  <a:lnTo>
                    <a:pt x="10668" y="4572"/>
                  </a:lnTo>
                  <a:lnTo>
                    <a:pt x="10668" y="10668"/>
                  </a:lnTo>
                  <a:lnTo>
                    <a:pt x="3104388" y="10668"/>
                  </a:lnTo>
                  <a:lnTo>
                    <a:pt x="3104388" y="4572"/>
                  </a:lnTo>
                  <a:close/>
                </a:path>
                <a:path w="3106420" h="1118870">
                  <a:moveTo>
                    <a:pt x="3105912" y="4572"/>
                  </a:moveTo>
                  <a:lnTo>
                    <a:pt x="3104388" y="4572"/>
                  </a:lnTo>
                  <a:lnTo>
                    <a:pt x="3105912" y="6604"/>
                  </a:lnTo>
                  <a:lnTo>
                    <a:pt x="3105912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114031" y="6474967"/>
            <a:ext cx="2806065" cy="1033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325" marR="71120" indent="-30226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1: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Artère</a:t>
            </a:r>
            <a:r>
              <a:rPr sz="1000" b="1" spc="3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choroïdienne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antérieure(A.cérébrale </a:t>
            </a:r>
            <a:r>
              <a:rPr sz="1000" b="1" spc="-26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antérieure)</a:t>
            </a:r>
            <a:endParaRPr sz="1000">
              <a:latin typeface="Arial"/>
              <a:cs typeface="Arial"/>
            </a:endParaRPr>
          </a:p>
          <a:p>
            <a:pPr marL="12700" marR="948690">
              <a:lnSpc>
                <a:spcPct val="154000"/>
              </a:lnSpc>
            </a:pPr>
            <a:r>
              <a:rPr sz="1000" b="1" spc="-5" dirty="0">
                <a:latin typeface="Arial"/>
                <a:cs typeface="Arial"/>
              </a:rPr>
              <a:t>2: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Artère</a:t>
            </a:r>
            <a:r>
              <a:rPr sz="1000" b="1" spc="24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cérébrale</a:t>
            </a:r>
            <a:r>
              <a:rPr sz="1000" b="1" spc="26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moyenne </a:t>
            </a:r>
            <a:r>
              <a:rPr sz="1000" b="1" spc="-5" dirty="0">
                <a:latin typeface="Arial"/>
                <a:cs typeface="Arial"/>
              </a:rPr>
              <a:t> 3: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Artère</a:t>
            </a:r>
            <a:r>
              <a:rPr sz="1000" b="1" spc="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cérébrale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postérieure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000" b="1" spc="-5" dirty="0">
                <a:latin typeface="Arial"/>
                <a:cs typeface="Arial"/>
              </a:rPr>
              <a:t>4: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Artères</a:t>
            </a:r>
            <a:r>
              <a:rPr sz="1000" b="1" spc="4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thalamique(A.cérébrale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postérieure)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868" y="166243"/>
            <a:ext cx="9749155" cy="7228840"/>
            <a:chOff x="213868" y="166243"/>
            <a:chExt cx="9749155" cy="7228840"/>
          </a:xfrm>
        </p:grpSpPr>
        <p:sp>
          <p:nvSpPr>
            <p:cNvPr id="3" name="object 3"/>
            <p:cNvSpPr/>
            <p:nvPr/>
          </p:nvSpPr>
          <p:spPr>
            <a:xfrm>
              <a:off x="219964" y="1536191"/>
              <a:ext cx="9743440" cy="5857240"/>
            </a:xfrm>
            <a:custGeom>
              <a:avLst/>
              <a:gdLst/>
              <a:ahLst/>
              <a:cxnLst/>
              <a:rect l="l" t="t" r="r" b="b"/>
              <a:pathLst>
                <a:path w="9743440" h="5857240">
                  <a:moveTo>
                    <a:pt x="9742932" y="5847600"/>
                  </a:moveTo>
                  <a:lnTo>
                    <a:pt x="0" y="5847600"/>
                  </a:lnTo>
                  <a:lnTo>
                    <a:pt x="0" y="5856859"/>
                  </a:lnTo>
                  <a:lnTo>
                    <a:pt x="9742932" y="5856859"/>
                  </a:lnTo>
                  <a:lnTo>
                    <a:pt x="9742932" y="5847600"/>
                  </a:lnTo>
                  <a:close/>
                </a:path>
                <a:path w="9743440" h="5857240">
                  <a:moveTo>
                    <a:pt x="9742932" y="0"/>
                  </a:moveTo>
                  <a:lnTo>
                    <a:pt x="0" y="0"/>
                  </a:lnTo>
                  <a:lnTo>
                    <a:pt x="0" y="5506339"/>
                  </a:lnTo>
                  <a:lnTo>
                    <a:pt x="9742932" y="5506339"/>
                  </a:lnTo>
                  <a:lnTo>
                    <a:pt x="9742932" y="0"/>
                  </a:lnTo>
                  <a:close/>
                </a:path>
              </a:pathLst>
            </a:custGeom>
            <a:solidFill>
              <a:srgbClr val="C4D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5392" y="7042531"/>
              <a:ext cx="9738360" cy="341630"/>
            </a:xfrm>
            <a:custGeom>
              <a:avLst/>
              <a:gdLst/>
              <a:ahLst/>
              <a:cxnLst/>
              <a:rect l="l" t="t" r="r" b="b"/>
              <a:pathLst>
                <a:path w="9738360" h="341629">
                  <a:moveTo>
                    <a:pt x="9738360" y="0"/>
                  </a:moveTo>
                  <a:lnTo>
                    <a:pt x="0" y="0"/>
                  </a:lnTo>
                  <a:lnTo>
                    <a:pt x="0" y="341249"/>
                  </a:lnTo>
                  <a:lnTo>
                    <a:pt x="9738360" y="341249"/>
                  </a:lnTo>
                  <a:lnTo>
                    <a:pt x="9738360" y="0"/>
                  </a:lnTo>
                  <a:close/>
                </a:path>
              </a:pathLst>
            </a:custGeom>
            <a:solidFill>
              <a:srgbClr val="8C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3868" y="166242"/>
              <a:ext cx="9747885" cy="7228840"/>
            </a:xfrm>
            <a:custGeom>
              <a:avLst/>
              <a:gdLst/>
              <a:ahLst/>
              <a:cxnLst/>
              <a:rect l="l" t="t" r="r" b="b"/>
              <a:pathLst>
                <a:path w="9747885" h="7228840">
                  <a:moveTo>
                    <a:pt x="9747504" y="0"/>
                  </a:moveTo>
                  <a:lnTo>
                    <a:pt x="9736836" y="0"/>
                  </a:lnTo>
                  <a:lnTo>
                    <a:pt x="9736836" y="10668"/>
                  </a:lnTo>
                  <a:lnTo>
                    <a:pt x="9736836" y="7217664"/>
                  </a:lnTo>
                  <a:lnTo>
                    <a:pt x="10668" y="7217664"/>
                  </a:lnTo>
                  <a:lnTo>
                    <a:pt x="10668" y="1246632"/>
                  </a:lnTo>
                  <a:lnTo>
                    <a:pt x="36576" y="1246632"/>
                  </a:lnTo>
                  <a:lnTo>
                    <a:pt x="36576" y="1235964"/>
                  </a:lnTo>
                  <a:lnTo>
                    <a:pt x="10668" y="1235964"/>
                  </a:lnTo>
                  <a:lnTo>
                    <a:pt x="10668" y="10668"/>
                  </a:lnTo>
                  <a:lnTo>
                    <a:pt x="9736836" y="10668"/>
                  </a:lnTo>
                  <a:lnTo>
                    <a:pt x="9736836" y="0"/>
                  </a:lnTo>
                  <a:lnTo>
                    <a:pt x="0" y="0"/>
                  </a:lnTo>
                  <a:lnTo>
                    <a:pt x="0" y="7228332"/>
                  </a:lnTo>
                  <a:lnTo>
                    <a:pt x="9747504" y="7228332"/>
                  </a:lnTo>
                  <a:lnTo>
                    <a:pt x="9747504" y="7222236"/>
                  </a:lnTo>
                  <a:lnTo>
                    <a:pt x="9747504" y="7217664"/>
                  </a:lnTo>
                  <a:lnTo>
                    <a:pt x="9747504" y="10668"/>
                  </a:lnTo>
                  <a:lnTo>
                    <a:pt x="9747504" y="6096"/>
                  </a:lnTo>
                  <a:lnTo>
                    <a:pt x="9747504" y="0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61111" y="1054735"/>
            <a:ext cx="9691370" cy="672465"/>
            <a:chOff x="261111" y="1054735"/>
            <a:chExt cx="9691370" cy="672465"/>
          </a:xfrm>
        </p:grpSpPr>
        <p:sp>
          <p:nvSpPr>
            <p:cNvPr id="7" name="object 7"/>
            <p:cNvSpPr/>
            <p:nvPr/>
          </p:nvSpPr>
          <p:spPr>
            <a:xfrm>
              <a:off x="261111" y="1407541"/>
              <a:ext cx="9691370" cy="0"/>
            </a:xfrm>
            <a:custGeom>
              <a:avLst/>
              <a:gdLst/>
              <a:ahLst/>
              <a:cxnLst/>
              <a:rect l="l" t="t" r="r" b="b"/>
              <a:pathLst>
                <a:path w="9691370">
                  <a:moveTo>
                    <a:pt x="0" y="0"/>
                  </a:moveTo>
                  <a:lnTo>
                    <a:pt x="9691116" y="0"/>
                  </a:lnTo>
                </a:path>
              </a:pathLst>
            </a:custGeom>
            <a:ln w="10667">
              <a:solidFill>
                <a:srgbClr val="7A96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55388" y="1054734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4" h="672464">
                  <a:moveTo>
                    <a:pt x="672084" y="335280"/>
                  </a:moveTo>
                  <a:lnTo>
                    <a:pt x="668426" y="285915"/>
                  </a:lnTo>
                  <a:lnTo>
                    <a:pt x="657809" y="238734"/>
                  </a:lnTo>
                  <a:lnTo>
                    <a:pt x="640765" y="194271"/>
                  </a:lnTo>
                  <a:lnTo>
                    <a:pt x="617791" y="153060"/>
                  </a:lnTo>
                  <a:lnTo>
                    <a:pt x="589432" y="115633"/>
                  </a:lnTo>
                  <a:lnTo>
                    <a:pt x="556209" y="82499"/>
                  </a:lnTo>
                  <a:lnTo>
                    <a:pt x="518629" y="54216"/>
                  </a:lnTo>
                  <a:lnTo>
                    <a:pt x="477227" y="31292"/>
                  </a:lnTo>
                  <a:lnTo>
                    <a:pt x="432511" y="14262"/>
                  </a:lnTo>
                  <a:lnTo>
                    <a:pt x="385025" y="3657"/>
                  </a:lnTo>
                  <a:lnTo>
                    <a:pt x="335280" y="0"/>
                  </a:lnTo>
                  <a:lnTo>
                    <a:pt x="285902" y="3657"/>
                  </a:lnTo>
                  <a:lnTo>
                    <a:pt x="238721" y="14262"/>
                  </a:lnTo>
                  <a:lnTo>
                    <a:pt x="194259" y="31292"/>
                  </a:lnTo>
                  <a:lnTo>
                    <a:pt x="153047" y="54216"/>
                  </a:lnTo>
                  <a:lnTo>
                    <a:pt x="115620" y="82499"/>
                  </a:lnTo>
                  <a:lnTo>
                    <a:pt x="82486" y="115633"/>
                  </a:lnTo>
                  <a:lnTo>
                    <a:pt x="54203" y="153060"/>
                  </a:lnTo>
                  <a:lnTo>
                    <a:pt x="31280" y="194271"/>
                  </a:lnTo>
                  <a:lnTo>
                    <a:pt x="14249" y="238734"/>
                  </a:lnTo>
                  <a:lnTo>
                    <a:pt x="3644" y="285915"/>
                  </a:lnTo>
                  <a:lnTo>
                    <a:pt x="0" y="335280"/>
                  </a:lnTo>
                  <a:lnTo>
                    <a:pt x="3644" y="385038"/>
                  </a:lnTo>
                  <a:lnTo>
                    <a:pt x="14249" y="432523"/>
                  </a:lnTo>
                  <a:lnTo>
                    <a:pt x="31280" y="477240"/>
                  </a:lnTo>
                  <a:lnTo>
                    <a:pt x="54203" y="518642"/>
                  </a:lnTo>
                  <a:lnTo>
                    <a:pt x="82486" y="556221"/>
                  </a:lnTo>
                  <a:lnTo>
                    <a:pt x="115620" y="589445"/>
                  </a:lnTo>
                  <a:lnTo>
                    <a:pt x="153047" y="617804"/>
                  </a:lnTo>
                  <a:lnTo>
                    <a:pt x="194259" y="640778"/>
                  </a:lnTo>
                  <a:lnTo>
                    <a:pt x="238721" y="657821"/>
                  </a:lnTo>
                  <a:lnTo>
                    <a:pt x="285902" y="668439"/>
                  </a:lnTo>
                  <a:lnTo>
                    <a:pt x="335280" y="672084"/>
                  </a:lnTo>
                  <a:lnTo>
                    <a:pt x="380961" y="669010"/>
                  </a:lnTo>
                  <a:lnTo>
                    <a:pt x="424776" y="660057"/>
                  </a:lnTo>
                  <a:lnTo>
                    <a:pt x="466331" y="645617"/>
                  </a:lnTo>
                  <a:lnTo>
                    <a:pt x="505231" y="626084"/>
                  </a:lnTo>
                  <a:lnTo>
                    <a:pt x="541045" y="601891"/>
                  </a:lnTo>
                  <a:lnTo>
                    <a:pt x="573405" y="573417"/>
                  </a:lnTo>
                  <a:lnTo>
                    <a:pt x="601878" y="541058"/>
                  </a:lnTo>
                  <a:lnTo>
                    <a:pt x="626071" y="505244"/>
                  </a:lnTo>
                  <a:lnTo>
                    <a:pt x="645604" y="466356"/>
                  </a:lnTo>
                  <a:lnTo>
                    <a:pt x="660044" y="424789"/>
                  </a:lnTo>
                  <a:lnTo>
                    <a:pt x="668997" y="380974"/>
                  </a:lnTo>
                  <a:lnTo>
                    <a:pt x="672084" y="335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31588" y="1131189"/>
              <a:ext cx="520065" cy="519430"/>
            </a:xfrm>
            <a:custGeom>
              <a:avLst/>
              <a:gdLst/>
              <a:ahLst/>
              <a:cxnLst/>
              <a:rect l="l" t="t" r="r" b="b"/>
              <a:pathLst>
                <a:path w="520064" h="519430">
                  <a:moveTo>
                    <a:pt x="272796" y="0"/>
                  </a:moveTo>
                  <a:lnTo>
                    <a:pt x="245363" y="0"/>
                  </a:lnTo>
                  <a:lnTo>
                    <a:pt x="233172" y="1269"/>
                  </a:lnTo>
                  <a:lnTo>
                    <a:pt x="181356" y="12700"/>
                  </a:lnTo>
                  <a:lnTo>
                    <a:pt x="134112" y="31750"/>
                  </a:lnTo>
                  <a:lnTo>
                    <a:pt x="92963" y="60959"/>
                  </a:lnTo>
                  <a:lnTo>
                    <a:pt x="57912" y="96519"/>
                  </a:lnTo>
                  <a:lnTo>
                    <a:pt x="30479" y="137159"/>
                  </a:lnTo>
                  <a:lnTo>
                    <a:pt x="10667" y="184150"/>
                  </a:lnTo>
                  <a:lnTo>
                    <a:pt x="1524" y="233679"/>
                  </a:lnTo>
                  <a:lnTo>
                    <a:pt x="0" y="247650"/>
                  </a:lnTo>
                  <a:lnTo>
                    <a:pt x="0" y="274319"/>
                  </a:lnTo>
                  <a:lnTo>
                    <a:pt x="1524" y="287019"/>
                  </a:lnTo>
                  <a:lnTo>
                    <a:pt x="3048" y="300989"/>
                  </a:lnTo>
                  <a:lnTo>
                    <a:pt x="12191" y="339089"/>
                  </a:lnTo>
                  <a:lnTo>
                    <a:pt x="32003" y="384809"/>
                  </a:lnTo>
                  <a:lnTo>
                    <a:pt x="59436" y="426719"/>
                  </a:lnTo>
                  <a:lnTo>
                    <a:pt x="96012" y="462279"/>
                  </a:lnTo>
                  <a:lnTo>
                    <a:pt x="137160" y="488950"/>
                  </a:lnTo>
                  <a:lnTo>
                    <a:pt x="184403" y="509269"/>
                  </a:lnTo>
                  <a:lnTo>
                    <a:pt x="233172" y="518159"/>
                  </a:lnTo>
                  <a:lnTo>
                    <a:pt x="246887" y="519429"/>
                  </a:lnTo>
                  <a:lnTo>
                    <a:pt x="274320" y="519429"/>
                  </a:lnTo>
                  <a:lnTo>
                    <a:pt x="286512" y="518159"/>
                  </a:lnTo>
                  <a:lnTo>
                    <a:pt x="300227" y="516889"/>
                  </a:lnTo>
                  <a:lnTo>
                    <a:pt x="313944" y="514350"/>
                  </a:lnTo>
                  <a:lnTo>
                    <a:pt x="338327" y="508000"/>
                  </a:lnTo>
                  <a:lnTo>
                    <a:pt x="355745" y="501650"/>
                  </a:lnTo>
                  <a:lnTo>
                    <a:pt x="248412" y="501650"/>
                  </a:lnTo>
                  <a:lnTo>
                    <a:pt x="234696" y="500379"/>
                  </a:lnTo>
                  <a:lnTo>
                    <a:pt x="224027" y="499109"/>
                  </a:lnTo>
                  <a:lnTo>
                    <a:pt x="211836" y="496569"/>
                  </a:lnTo>
                  <a:lnTo>
                    <a:pt x="188975" y="491489"/>
                  </a:lnTo>
                  <a:lnTo>
                    <a:pt x="166115" y="481329"/>
                  </a:lnTo>
                  <a:lnTo>
                    <a:pt x="144779" y="472439"/>
                  </a:lnTo>
                  <a:lnTo>
                    <a:pt x="124967" y="461009"/>
                  </a:lnTo>
                  <a:lnTo>
                    <a:pt x="106679" y="447039"/>
                  </a:lnTo>
                  <a:lnTo>
                    <a:pt x="89915" y="431800"/>
                  </a:lnTo>
                  <a:lnTo>
                    <a:pt x="74675" y="412750"/>
                  </a:lnTo>
                  <a:lnTo>
                    <a:pt x="59436" y="394969"/>
                  </a:lnTo>
                  <a:lnTo>
                    <a:pt x="47244" y="374650"/>
                  </a:lnTo>
                  <a:lnTo>
                    <a:pt x="28956" y="332739"/>
                  </a:lnTo>
                  <a:lnTo>
                    <a:pt x="22860" y="309879"/>
                  </a:lnTo>
                  <a:lnTo>
                    <a:pt x="18287" y="273050"/>
                  </a:lnTo>
                  <a:lnTo>
                    <a:pt x="18287" y="248919"/>
                  </a:lnTo>
                  <a:lnTo>
                    <a:pt x="19812" y="234950"/>
                  </a:lnTo>
                  <a:lnTo>
                    <a:pt x="21336" y="224789"/>
                  </a:lnTo>
                  <a:lnTo>
                    <a:pt x="22860" y="212089"/>
                  </a:lnTo>
                  <a:lnTo>
                    <a:pt x="38100" y="166369"/>
                  </a:lnTo>
                  <a:lnTo>
                    <a:pt x="59436" y="125729"/>
                  </a:lnTo>
                  <a:lnTo>
                    <a:pt x="88391" y="90169"/>
                  </a:lnTo>
                  <a:lnTo>
                    <a:pt x="124967" y="59689"/>
                  </a:lnTo>
                  <a:lnTo>
                    <a:pt x="187451" y="29209"/>
                  </a:lnTo>
                  <a:lnTo>
                    <a:pt x="246887" y="19050"/>
                  </a:lnTo>
                  <a:lnTo>
                    <a:pt x="356180" y="19050"/>
                  </a:lnTo>
                  <a:lnTo>
                    <a:pt x="335279" y="11429"/>
                  </a:lnTo>
                  <a:lnTo>
                    <a:pt x="310896" y="5079"/>
                  </a:lnTo>
                  <a:lnTo>
                    <a:pt x="286512" y="1269"/>
                  </a:lnTo>
                  <a:lnTo>
                    <a:pt x="272796" y="0"/>
                  </a:lnTo>
                  <a:close/>
                </a:path>
                <a:path w="520064" h="519430">
                  <a:moveTo>
                    <a:pt x="356180" y="19050"/>
                  </a:moveTo>
                  <a:lnTo>
                    <a:pt x="271272" y="19050"/>
                  </a:lnTo>
                  <a:lnTo>
                    <a:pt x="284988" y="20319"/>
                  </a:lnTo>
                  <a:lnTo>
                    <a:pt x="295656" y="21589"/>
                  </a:lnTo>
                  <a:lnTo>
                    <a:pt x="353567" y="38100"/>
                  </a:lnTo>
                  <a:lnTo>
                    <a:pt x="394715" y="59689"/>
                  </a:lnTo>
                  <a:lnTo>
                    <a:pt x="429767" y="88900"/>
                  </a:lnTo>
                  <a:lnTo>
                    <a:pt x="458724" y="125729"/>
                  </a:lnTo>
                  <a:lnTo>
                    <a:pt x="481584" y="166369"/>
                  </a:lnTo>
                  <a:lnTo>
                    <a:pt x="498348" y="222250"/>
                  </a:lnTo>
                  <a:lnTo>
                    <a:pt x="499872" y="234950"/>
                  </a:lnTo>
                  <a:lnTo>
                    <a:pt x="499872" y="247650"/>
                  </a:lnTo>
                  <a:lnTo>
                    <a:pt x="501396" y="259079"/>
                  </a:lnTo>
                  <a:lnTo>
                    <a:pt x="499872" y="271779"/>
                  </a:lnTo>
                  <a:lnTo>
                    <a:pt x="499872" y="285750"/>
                  </a:lnTo>
                  <a:lnTo>
                    <a:pt x="498348" y="295909"/>
                  </a:lnTo>
                  <a:lnTo>
                    <a:pt x="495300" y="308609"/>
                  </a:lnTo>
                  <a:lnTo>
                    <a:pt x="490727" y="331469"/>
                  </a:lnTo>
                  <a:lnTo>
                    <a:pt x="481584" y="354329"/>
                  </a:lnTo>
                  <a:lnTo>
                    <a:pt x="460248" y="394969"/>
                  </a:lnTo>
                  <a:lnTo>
                    <a:pt x="429767" y="430529"/>
                  </a:lnTo>
                  <a:lnTo>
                    <a:pt x="394715" y="461009"/>
                  </a:lnTo>
                  <a:lnTo>
                    <a:pt x="332232" y="491489"/>
                  </a:lnTo>
                  <a:lnTo>
                    <a:pt x="309372" y="495300"/>
                  </a:lnTo>
                  <a:lnTo>
                    <a:pt x="297179" y="499109"/>
                  </a:lnTo>
                  <a:lnTo>
                    <a:pt x="272796" y="501650"/>
                  </a:lnTo>
                  <a:lnTo>
                    <a:pt x="355745" y="501650"/>
                  </a:lnTo>
                  <a:lnTo>
                    <a:pt x="426720" y="458469"/>
                  </a:lnTo>
                  <a:lnTo>
                    <a:pt x="461772" y="424179"/>
                  </a:lnTo>
                  <a:lnTo>
                    <a:pt x="489203" y="382269"/>
                  </a:lnTo>
                  <a:lnTo>
                    <a:pt x="509015" y="335279"/>
                  </a:lnTo>
                  <a:lnTo>
                    <a:pt x="518160" y="287019"/>
                  </a:lnTo>
                  <a:lnTo>
                    <a:pt x="519684" y="273050"/>
                  </a:lnTo>
                  <a:lnTo>
                    <a:pt x="519684" y="245109"/>
                  </a:lnTo>
                  <a:lnTo>
                    <a:pt x="518160" y="233679"/>
                  </a:lnTo>
                  <a:lnTo>
                    <a:pt x="516636" y="219709"/>
                  </a:lnTo>
                  <a:lnTo>
                    <a:pt x="507491" y="181609"/>
                  </a:lnTo>
                  <a:lnTo>
                    <a:pt x="487679" y="134619"/>
                  </a:lnTo>
                  <a:lnTo>
                    <a:pt x="458724" y="92709"/>
                  </a:lnTo>
                  <a:lnTo>
                    <a:pt x="423672" y="58419"/>
                  </a:lnTo>
                  <a:lnTo>
                    <a:pt x="382524" y="30479"/>
                  </a:lnTo>
                  <a:lnTo>
                    <a:pt x="359663" y="20319"/>
                  </a:lnTo>
                  <a:lnTo>
                    <a:pt x="356180" y="19050"/>
                  </a:lnTo>
                  <a:close/>
                </a:path>
                <a:path w="520064" h="519430">
                  <a:moveTo>
                    <a:pt x="283463" y="38100"/>
                  </a:moveTo>
                  <a:lnTo>
                    <a:pt x="237744" y="38100"/>
                  </a:lnTo>
                  <a:lnTo>
                    <a:pt x="225551" y="39369"/>
                  </a:lnTo>
                  <a:lnTo>
                    <a:pt x="173736" y="54609"/>
                  </a:lnTo>
                  <a:lnTo>
                    <a:pt x="135636" y="74929"/>
                  </a:lnTo>
                  <a:lnTo>
                    <a:pt x="102108" y="102869"/>
                  </a:lnTo>
                  <a:lnTo>
                    <a:pt x="64008" y="153669"/>
                  </a:lnTo>
                  <a:lnTo>
                    <a:pt x="47244" y="194309"/>
                  </a:lnTo>
                  <a:lnTo>
                    <a:pt x="38100" y="236219"/>
                  </a:lnTo>
                  <a:lnTo>
                    <a:pt x="38100" y="248919"/>
                  </a:lnTo>
                  <a:lnTo>
                    <a:pt x="36575" y="259079"/>
                  </a:lnTo>
                  <a:lnTo>
                    <a:pt x="38100" y="271779"/>
                  </a:lnTo>
                  <a:lnTo>
                    <a:pt x="38100" y="281939"/>
                  </a:lnTo>
                  <a:lnTo>
                    <a:pt x="39624" y="294639"/>
                  </a:lnTo>
                  <a:lnTo>
                    <a:pt x="54863" y="346709"/>
                  </a:lnTo>
                  <a:lnTo>
                    <a:pt x="74675" y="384809"/>
                  </a:lnTo>
                  <a:lnTo>
                    <a:pt x="102108" y="417829"/>
                  </a:lnTo>
                  <a:lnTo>
                    <a:pt x="135636" y="443229"/>
                  </a:lnTo>
                  <a:lnTo>
                    <a:pt x="153924" y="455929"/>
                  </a:lnTo>
                  <a:lnTo>
                    <a:pt x="172212" y="464819"/>
                  </a:lnTo>
                  <a:lnTo>
                    <a:pt x="193548" y="472439"/>
                  </a:lnTo>
                  <a:lnTo>
                    <a:pt x="225551" y="480059"/>
                  </a:lnTo>
                  <a:lnTo>
                    <a:pt x="236220" y="481329"/>
                  </a:lnTo>
                  <a:lnTo>
                    <a:pt x="281939" y="481329"/>
                  </a:lnTo>
                  <a:lnTo>
                    <a:pt x="326136" y="472439"/>
                  </a:lnTo>
                  <a:lnTo>
                    <a:pt x="348778" y="463550"/>
                  </a:lnTo>
                  <a:lnTo>
                    <a:pt x="248412" y="463550"/>
                  </a:lnTo>
                  <a:lnTo>
                    <a:pt x="237744" y="462279"/>
                  </a:lnTo>
                  <a:lnTo>
                    <a:pt x="228600" y="462279"/>
                  </a:lnTo>
                  <a:lnTo>
                    <a:pt x="217932" y="458469"/>
                  </a:lnTo>
                  <a:lnTo>
                    <a:pt x="198120" y="454659"/>
                  </a:lnTo>
                  <a:lnTo>
                    <a:pt x="161544" y="439419"/>
                  </a:lnTo>
                  <a:lnTo>
                    <a:pt x="129539" y="416559"/>
                  </a:lnTo>
                  <a:lnTo>
                    <a:pt x="102108" y="388619"/>
                  </a:lnTo>
                  <a:lnTo>
                    <a:pt x="79248" y="355600"/>
                  </a:lnTo>
                  <a:lnTo>
                    <a:pt x="64008" y="318769"/>
                  </a:lnTo>
                  <a:lnTo>
                    <a:pt x="57912" y="289559"/>
                  </a:lnTo>
                  <a:lnTo>
                    <a:pt x="56387" y="280669"/>
                  </a:lnTo>
                  <a:lnTo>
                    <a:pt x="56387" y="237489"/>
                  </a:lnTo>
                  <a:lnTo>
                    <a:pt x="57912" y="228600"/>
                  </a:lnTo>
                  <a:lnTo>
                    <a:pt x="59436" y="218439"/>
                  </a:lnTo>
                  <a:lnTo>
                    <a:pt x="80772" y="161289"/>
                  </a:lnTo>
                  <a:lnTo>
                    <a:pt x="103632" y="129539"/>
                  </a:lnTo>
                  <a:lnTo>
                    <a:pt x="146303" y="90169"/>
                  </a:lnTo>
                  <a:lnTo>
                    <a:pt x="181356" y="72389"/>
                  </a:lnTo>
                  <a:lnTo>
                    <a:pt x="219456" y="59689"/>
                  </a:lnTo>
                  <a:lnTo>
                    <a:pt x="239267" y="57150"/>
                  </a:lnTo>
                  <a:lnTo>
                    <a:pt x="352044" y="57150"/>
                  </a:lnTo>
                  <a:lnTo>
                    <a:pt x="347472" y="54609"/>
                  </a:lnTo>
                  <a:lnTo>
                    <a:pt x="326136" y="46989"/>
                  </a:lnTo>
                  <a:lnTo>
                    <a:pt x="304800" y="41909"/>
                  </a:lnTo>
                  <a:lnTo>
                    <a:pt x="283463" y="38100"/>
                  </a:lnTo>
                  <a:close/>
                </a:path>
                <a:path w="520064" h="519430">
                  <a:moveTo>
                    <a:pt x="352044" y="57150"/>
                  </a:moveTo>
                  <a:lnTo>
                    <a:pt x="281939" y="57150"/>
                  </a:lnTo>
                  <a:lnTo>
                    <a:pt x="291084" y="58419"/>
                  </a:lnTo>
                  <a:lnTo>
                    <a:pt x="301751" y="59689"/>
                  </a:lnTo>
                  <a:lnTo>
                    <a:pt x="321563" y="66039"/>
                  </a:lnTo>
                  <a:lnTo>
                    <a:pt x="358139" y="81279"/>
                  </a:lnTo>
                  <a:lnTo>
                    <a:pt x="390144" y="104139"/>
                  </a:lnTo>
                  <a:lnTo>
                    <a:pt x="417575" y="130809"/>
                  </a:lnTo>
                  <a:lnTo>
                    <a:pt x="448056" y="181609"/>
                  </a:lnTo>
                  <a:lnTo>
                    <a:pt x="454151" y="201929"/>
                  </a:lnTo>
                  <a:lnTo>
                    <a:pt x="460248" y="219709"/>
                  </a:lnTo>
                  <a:lnTo>
                    <a:pt x="461772" y="228600"/>
                  </a:lnTo>
                  <a:lnTo>
                    <a:pt x="461772" y="240029"/>
                  </a:lnTo>
                  <a:lnTo>
                    <a:pt x="463296" y="250189"/>
                  </a:lnTo>
                  <a:lnTo>
                    <a:pt x="463296" y="271779"/>
                  </a:lnTo>
                  <a:lnTo>
                    <a:pt x="461772" y="281939"/>
                  </a:lnTo>
                  <a:lnTo>
                    <a:pt x="461772" y="290829"/>
                  </a:lnTo>
                  <a:lnTo>
                    <a:pt x="458724" y="302259"/>
                  </a:lnTo>
                  <a:lnTo>
                    <a:pt x="454151" y="321309"/>
                  </a:lnTo>
                  <a:lnTo>
                    <a:pt x="438912" y="358139"/>
                  </a:lnTo>
                  <a:lnTo>
                    <a:pt x="416051" y="389889"/>
                  </a:lnTo>
                  <a:lnTo>
                    <a:pt x="388620" y="417829"/>
                  </a:lnTo>
                  <a:lnTo>
                    <a:pt x="355091" y="440689"/>
                  </a:lnTo>
                  <a:lnTo>
                    <a:pt x="318515" y="455929"/>
                  </a:lnTo>
                  <a:lnTo>
                    <a:pt x="289560" y="462279"/>
                  </a:lnTo>
                  <a:lnTo>
                    <a:pt x="280415" y="463550"/>
                  </a:lnTo>
                  <a:lnTo>
                    <a:pt x="348778" y="463550"/>
                  </a:lnTo>
                  <a:lnTo>
                    <a:pt x="365760" y="455929"/>
                  </a:lnTo>
                  <a:lnTo>
                    <a:pt x="400812" y="431800"/>
                  </a:lnTo>
                  <a:lnTo>
                    <a:pt x="431291" y="402589"/>
                  </a:lnTo>
                  <a:lnTo>
                    <a:pt x="455675" y="365759"/>
                  </a:lnTo>
                  <a:lnTo>
                    <a:pt x="472439" y="326389"/>
                  </a:lnTo>
                  <a:lnTo>
                    <a:pt x="477012" y="304800"/>
                  </a:lnTo>
                  <a:lnTo>
                    <a:pt x="480060" y="294639"/>
                  </a:lnTo>
                  <a:lnTo>
                    <a:pt x="481584" y="283209"/>
                  </a:lnTo>
                  <a:lnTo>
                    <a:pt x="481584" y="237489"/>
                  </a:lnTo>
                  <a:lnTo>
                    <a:pt x="472439" y="194309"/>
                  </a:lnTo>
                  <a:lnTo>
                    <a:pt x="455675" y="153669"/>
                  </a:lnTo>
                  <a:lnTo>
                    <a:pt x="417575" y="102869"/>
                  </a:lnTo>
                  <a:lnTo>
                    <a:pt x="384048" y="76200"/>
                  </a:lnTo>
                  <a:lnTo>
                    <a:pt x="365760" y="64769"/>
                  </a:lnTo>
                  <a:lnTo>
                    <a:pt x="352044" y="57150"/>
                  </a:lnTo>
                  <a:close/>
                </a:path>
                <a:path w="520064" h="519430">
                  <a:moveTo>
                    <a:pt x="260603" y="36829"/>
                  </a:moveTo>
                  <a:lnTo>
                    <a:pt x="248412" y="38100"/>
                  </a:lnTo>
                  <a:lnTo>
                    <a:pt x="271272" y="38100"/>
                  </a:lnTo>
                  <a:lnTo>
                    <a:pt x="260603" y="36829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0" dirty="0"/>
              <a:t>5-territoire</a:t>
            </a:r>
            <a:r>
              <a:rPr spc="-30" dirty="0"/>
              <a:t> </a:t>
            </a:r>
            <a:r>
              <a:rPr spc="10" dirty="0"/>
              <a:t>de</a:t>
            </a:r>
            <a:r>
              <a:rPr spc="25" dirty="0"/>
              <a:t> </a:t>
            </a:r>
            <a:r>
              <a:rPr spc="5" dirty="0"/>
              <a:t>l'a.</a:t>
            </a:r>
            <a:r>
              <a:rPr spc="10" dirty="0"/>
              <a:t> cérébrale postérieure</a:t>
            </a:r>
            <a:r>
              <a:rPr spc="-20" dirty="0"/>
              <a:t> </a:t>
            </a:r>
            <a:r>
              <a:rPr b="0" spc="15" dirty="0">
                <a:solidFill>
                  <a:srgbClr val="000000"/>
                </a:solidFill>
                <a:latin typeface="Georgia"/>
                <a:cs typeface="Georgia"/>
              </a:rPr>
              <a:t>=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4904" y="1504593"/>
            <a:ext cx="6017895" cy="111379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2950" spc="10" dirty="0">
                <a:latin typeface="Georgia"/>
                <a:cs typeface="Georgia"/>
              </a:rPr>
              <a:t>–moitié</a:t>
            </a:r>
            <a:r>
              <a:rPr sz="2950" spc="-40" dirty="0">
                <a:latin typeface="Georgia"/>
                <a:cs typeface="Georgia"/>
              </a:rPr>
              <a:t> </a:t>
            </a:r>
            <a:r>
              <a:rPr sz="2950" spc="5" dirty="0">
                <a:latin typeface="Georgia"/>
                <a:cs typeface="Georgia"/>
              </a:rPr>
              <a:t>postérieure</a:t>
            </a:r>
            <a:r>
              <a:rPr sz="2950" spc="-50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du</a:t>
            </a:r>
            <a:r>
              <a:rPr sz="2950" spc="-10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thalamus</a:t>
            </a:r>
            <a:endParaRPr sz="29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950" spc="10" dirty="0">
                <a:latin typeface="Georgia"/>
                <a:cs typeface="Georgia"/>
              </a:rPr>
              <a:t>–partie</a:t>
            </a:r>
            <a:r>
              <a:rPr sz="2950" spc="-45" dirty="0">
                <a:latin typeface="Georgia"/>
                <a:cs typeface="Georgia"/>
              </a:rPr>
              <a:t> </a:t>
            </a:r>
            <a:r>
              <a:rPr sz="2950" spc="5" dirty="0">
                <a:latin typeface="Georgia"/>
                <a:cs typeface="Georgia"/>
              </a:rPr>
              <a:t>postérieure</a:t>
            </a:r>
            <a:r>
              <a:rPr sz="2950" spc="-50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du</a:t>
            </a:r>
            <a:r>
              <a:rPr sz="2950" spc="-5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corps</a:t>
            </a:r>
            <a:r>
              <a:rPr sz="2950" spc="-40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calleux</a:t>
            </a:r>
            <a:endParaRPr sz="2950">
              <a:latin typeface="Georgia"/>
              <a:cs typeface="Georg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818883" y="4878451"/>
            <a:ext cx="3114040" cy="1129665"/>
            <a:chOff x="6818883" y="4878451"/>
            <a:chExt cx="3114040" cy="1129665"/>
          </a:xfrm>
        </p:grpSpPr>
        <p:sp>
          <p:nvSpPr>
            <p:cNvPr id="13" name="object 13"/>
            <p:cNvSpPr/>
            <p:nvPr/>
          </p:nvSpPr>
          <p:spPr>
            <a:xfrm>
              <a:off x="6823455" y="4883023"/>
              <a:ext cx="3104515" cy="1120140"/>
            </a:xfrm>
            <a:custGeom>
              <a:avLst/>
              <a:gdLst/>
              <a:ahLst/>
              <a:cxnLst/>
              <a:rect l="l" t="t" r="r" b="b"/>
              <a:pathLst>
                <a:path w="3104515" h="1120139">
                  <a:moveTo>
                    <a:pt x="3104388" y="0"/>
                  </a:moveTo>
                  <a:lnTo>
                    <a:pt x="0" y="0"/>
                  </a:lnTo>
                  <a:lnTo>
                    <a:pt x="0" y="1120140"/>
                  </a:lnTo>
                  <a:lnTo>
                    <a:pt x="3104388" y="1120140"/>
                  </a:lnTo>
                  <a:lnTo>
                    <a:pt x="3104388" y="0"/>
                  </a:lnTo>
                  <a:close/>
                </a:path>
              </a:pathLst>
            </a:custGeom>
            <a:solidFill>
              <a:srgbClr val="C4D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18883" y="4878451"/>
              <a:ext cx="3114040" cy="1129665"/>
            </a:xfrm>
            <a:custGeom>
              <a:avLst/>
              <a:gdLst/>
              <a:ahLst/>
              <a:cxnLst/>
              <a:rect l="l" t="t" r="r" b="b"/>
              <a:pathLst>
                <a:path w="3114040" h="1129664">
                  <a:moveTo>
                    <a:pt x="3112008" y="0"/>
                  </a:moveTo>
                  <a:lnTo>
                    <a:pt x="1524" y="0"/>
                  </a:lnTo>
                  <a:lnTo>
                    <a:pt x="0" y="1524"/>
                  </a:lnTo>
                  <a:lnTo>
                    <a:pt x="0" y="1127760"/>
                  </a:lnTo>
                  <a:lnTo>
                    <a:pt x="1524" y="1129284"/>
                  </a:lnTo>
                  <a:lnTo>
                    <a:pt x="3112008" y="1129284"/>
                  </a:lnTo>
                  <a:lnTo>
                    <a:pt x="3113532" y="1127760"/>
                  </a:lnTo>
                  <a:lnTo>
                    <a:pt x="3113532" y="1124712"/>
                  </a:lnTo>
                  <a:lnTo>
                    <a:pt x="10668" y="1124712"/>
                  </a:lnTo>
                  <a:lnTo>
                    <a:pt x="4572" y="1118616"/>
                  </a:lnTo>
                  <a:lnTo>
                    <a:pt x="10668" y="1118616"/>
                  </a:lnTo>
                  <a:lnTo>
                    <a:pt x="10668" y="10668"/>
                  </a:lnTo>
                  <a:lnTo>
                    <a:pt x="4572" y="10668"/>
                  </a:lnTo>
                  <a:lnTo>
                    <a:pt x="10668" y="4572"/>
                  </a:lnTo>
                  <a:lnTo>
                    <a:pt x="3113532" y="4572"/>
                  </a:lnTo>
                  <a:lnTo>
                    <a:pt x="3113532" y="1524"/>
                  </a:lnTo>
                  <a:lnTo>
                    <a:pt x="3112008" y="0"/>
                  </a:lnTo>
                  <a:close/>
                </a:path>
                <a:path w="3114040" h="1129664">
                  <a:moveTo>
                    <a:pt x="10668" y="1118616"/>
                  </a:moveTo>
                  <a:lnTo>
                    <a:pt x="4572" y="1118616"/>
                  </a:lnTo>
                  <a:lnTo>
                    <a:pt x="10668" y="1124712"/>
                  </a:lnTo>
                  <a:lnTo>
                    <a:pt x="10668" y="1118616"/>
                  </a:lnTo>
                  <a:close/>
                </a:path>
                <a:path w="3114040" h="1129664">
                  <a:moveTo>
                    <a:pt x="3102864" y="1118616"/>
                  </a:moveTo>
                  <a:lnTo>
                    <a:pt x="10668" y="1118616"/>
                  </a:lnTo>
                  <a:lnTo>
                    <a:pt x="10668" y="1124712"/>
                  </a:lnTo>
                  <a:lnTo>
                    <a:pt x="3102864" y="1124712"/>
                  </a:lnTo>
                  <a:lnTo>
                    <a:pt x="3102864" y="1118616"/>
                  </a:lnTo>
                  <a:close/>
                </a:path>
                <a:path w="3114040" h="1129664">
                  <a:moveTo>
                    <a:pt x="3102864" y="4572"/>
                  </a:moveTo>
                  <a:lnTo>
                    <a:pt x="3102864" y="1124712"/>
                  </a:lnTo>
                  <a:lnTo>
                    <a:pt x="3108960" y="1118616"/>
                  </a:lnTo>
                  <a:lnTo>
                    <a:pt x="3113532" y="1118616"/>
                  </a:lnTo>
                  <a:lnTo>
                    <a:pt x="3113532" y="10668"/>
                  </a:lnTo>
                  <a:lnTo>
                    <a:pt x="3108960" y="10668"/>
                  </a:lnTo>
                  <a:lnTo>
                    <a:pt x="3102864" y="4572"/>
                  </a:lnTo>
                  <a:close/>
                </a:path>
                <a:path w="3114040" h="1129664">
                  <a:moveTo>
                    <a:pt x="3113532" y="1118616"/>
                  </a:moveTo>
                  <a:lnTo>
                    <a:pt x="3108960" y="1118616"/>
                  </a:lnTo>
                  <a:lnTo>
                    <a:pt x="3102864" y="1124712"/>
                  </a:lnTo>
                  <a:lnTo>
                    <a:pt x="3113532" y="1124712"/>
                  </a:lnTo>
                  <a:lnTo>
                    <a:pt x="3113532" y="1118616"/>
                  </a:lnTo>
                  <a:close/>
                </a:path>
                <a:path w="3114040" h="1129664">
                  <a:moveTo>
                    <a:pt x="10668" y="4572"/>
                  </a:moveTo>
                  <a:lnTo>
                    <a:pt x="4572" y="10668"/>
                  </a:lnTo>
                  <a:lnTo>
                    <a:pt x="10668" y="10668"/>
                  </a:lnTo>
                  <a:lnTo>
                    <a:pt x="10668" y="4572"/>
                  </a:lnTo>
                  <a:close/>
                </a:path>
                <a:path w="3114040" h="1129664">
                  <a:moveTo>
                    <a:pt x="3102864" y="4572"/>
                  </a:moveTo>
                  <a:lnTo>
                    <a:pt x="10668" y="4572"/>
                  </a:lnTo>
                  <a:lnTo>
                    <a:pt x="10668" y="10668"/>
                  </a:lnTo>
                  <a:lnTo>
                    <a:pt x="3102864" y="10668"/>
                  </a:lnTo>
                  <a:lnTo>
                    <a:pt x="3102864" y="4572"/>
                  </a:lnTo>
                  <a:close/>
                </a:path>
                <a:path w="3114040" h="1129664">
                  <a:moveTo>
                    <a:pt x="3113532" y="4572"/>
                  </a:moveTo>
                  <a:lnTo>
                    <a:pt x="3102864" y="4572"/>
                  </a:lnTo>
                  <a:lnTo>
                    <a:pt x="3108960" y="10668"/>
                  </a:lnTo>
                  <a:lnTo>
                    <a:pt x="3113532" y="10668"/>
                  </a:lnTo>
                  <a:lnTo>
                    <a:pt x="3113532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823456" y="4883022"/>
            <a:ext cx="3130550" cy="11201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401955" marR="307340" indent="-302260">
              <a:lnSpc>
                <a:spcPct val="100000"/>
              </a:lnSpc>
              <a:spcBef>
                <a:spcPts val="365"/>
              </a:spcBef>
            </a:pPr>
            <a:r>
              <a:rPr sz="1000" b="1" spc="-5" dirty="0">
                <a:latin typeface="Arial"/>
                <a:cs typeface="Arial"/>
              </a:rPr>
              <a:t>1: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Artère</a:t>
            </a:r>
            <a:r>
              <a:rPr sz="1000" b="1" spc="3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choroïdienne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antérieure(A.cérébrale </a:t>
            </a:r>
            <a:r>
              <a:rPr sz="1000" b="1" spc="-26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antérieure)</a:t>
            </a:r>
            <a:endParaRPr sz="1000">
              <a:latin typeface="Arial"/>
              <a:cs typeface="Arial"/>
            </a:endParaRPr>
          </a:p>
          <a:p>
            <a:pPr marL="100330" marR="1185545">
              <a:lnSpc>
                <a:spcPct val="154000"/>
              </a:lnSpc>
            </a:pPr>
            <a:r>
              <a:rPr sz="1000" b="1" spc="-5" dirty="0">
                <a:latin typeface="Arial"/>
                <a:cs typeface="Arial"/>
              </a:rPr>
              <a:t>2: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Artère</a:t>
            </a:r>
            <a:r>
              <a:rPr sz="1000" b="1" spc="24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cérébrale</a:t>
            </a:r>
            <a:r>
              <a:rPr sz="1000" b="1" spc="26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moyenne </a:t>
            </a:r>
            <a:r>
              <a:rPr sz="1000" b="1" spc="-5" dirty="0">
                <a:latin typeface="Arial"/>
                <a:cs typeface="Arial"/>
              </a:rPr>
              <a:t> 3: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Artère</a:t>
            </a:r>
            <a:r>
              <a:rPr sz="1000" b="1" spc="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cérébrale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postérieure</a:t>
            </a:r>
            <a:endParaRPr sz="1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650"/>
              </a:spcBef>
            </a:pPr>
            <a:r>
              <a:rPr sz="1000" b="1" spc="-5" dirty="0">
                <a:latin typeface="Arial"/>
                <a:cs typeface="Arial"/>
              </a:rPr>
              <a:t>4: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Artères</a:t>
            </a:r>
            <a:r>
              <a:rPr sz="1000" b="1" spc="3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thalamique(A.cérébrale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postérieure)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8832" y="3852684"/>
            <a:ext cx="4893564" cy="325069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017" y="6681917"/>
            <a:ext cx="815031" cy="3328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3394" y="2612371"/>
            <a:ext cx="1887081" cy="22630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5501" y="395451"/>
            <a:ext cx="6443998" cy="1302055"/>
          </a:xfrm>
          <a:prstGeom prst="rect">
            <a:avLst/>
          </a:prstGeom>
        </p:spPr>
        <p:txBody>
          <a:bodyPr vert="horz" wrap="square" lIns="0" tIns="12097" rIns="0" bIns="0" rtlCol="0">
            <a:spAutoFit/>
          </a:bodyPr>
          <a:lstStyle/>
          <a:p>
            <a:pPr marL="12097">
              <a:spcBef>
                <a:spcPts val="95"/>
              </a:spcBef>
            </a:pPr>
            <a:r>
              <a:rPr sz="4191" spc="-5"/>
              <a:t>Territoires</a:t>
            </a:r>
            <a:r>
              <a:rPr sz="4191" spc="-57"/>
              <a:t> </a:t>
            </a:r>
            <a:r>
              <a:rPr sz="4191" smtClean="0"/>
              <a:t>vasculaires</a:t>
            </a:r>
            <a:r>
              <a:rPr lang="ar-DZ" sz="4191" smtClean="0"/>
              <a:t/>
            </a:r>
            <a:br>
              <a:rPr lang="ar-DZ" sz="4191" smtClean="0"/>
            </a:br>
            <a:r>
              <a:rPr lang="ar-DZ" sz="4191" smtClean="0"/>
              <a:t>المنطقة الشريانية</a:t>
            </a:r>
            <a:endParaRPr sz="4191" dirty="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3259" y="2131893"/>
            <a:ext cx="2615044" cy="17564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9386" y="4258487"/>
            <a:ext cx="2911915" cy="213966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842404" y="4561386"/>
            <a:ext cx="664712" cy="158247"/>
          </a:xfrm>
          <a:prstGeom prst="rect">
            <a:avLst/>
          </a:prstGeom>
        </p:spPr>
        <p:txBody>
          <a:bodyPr vert="horz" wrap="square" lIns="0" tIns="11492" rIns="0" bIns="0" rtlCol="0">
            <a:spAutoFit/>
          </a:bodyPr>
          <a:lstStyle/>
          <a:p>
            <a:pPr marL="12097">
              <a:spcBef>
                <a:spcPts val="90"/>
              </a:spcBef>
            </a:pPr>
            <a:r>
              <a:rPr sz="953" spc="-10" dirty="0">
                <a:latin typeface="Arial MT"/>
                <a:cs typeface="Arial MT"/>
              </a:rPr>
              <a:t>Vue</a:t>
            </a:r>
            <a:r>
              <a:rPr sz="953" spc="-43" dirty="0">
                <a:latin typeface="Arial MT"/>
                <a:cs typeface="Arial MT"/>
              </a:rPr>
              <a:t> </a:t>
            </a:r>
            <a:r>
              <a:rPr sz="953" spc="-10" dirty="0">
                <a:latin typeface="Arial MT"/>
                <a:cs typeface="Arial MT"/>
              </a:rPr>
              <a:t>latérale</a:t>
            </a:r>
            <a:endParaRPr sz="953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257736" y="1651413"/>
            <a:ext cx="3090700" cy="4800565"/>
            <a:chOff x="6569842" y="1545336"/>
            <a:chExt cx="3244850" cy="503999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0022" y="1545336"/>
              <a:ext cx="1804416" cy="37383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69842" y="4282439"/>
              <a:ext cx="1731264" cy="230276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3298521" y="6873184"/>
            <a:ext cx="310449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97">
              <a:lnSpc>
                <a:spcPts val="1357"/>
              </a:lnSpc>
            </a:pPr>
            <a:r>
              <a:rPr spc="-5" dirty="0"/>
              <a:t>D.</a:t>
            </a:r>
            <a:r>
              <a:rPr spc="-33" dirty="0"/>
              <a:t> </a:t>
            </a:r>
            <a:r>
              <a:rPr spc="-5" dirty="0"/>
              <a:t>Hasboun</a:t>
            </a:r>
            <a:r>
              <a:rPr spc="-33" dirty="0"/>
              <a:t> </a:t>
            </a:r>
            <a:r>
              <a:rPr spc="-5" dirty="0"/>
              <a:t>2007-2008</a:t>
            </a:r>
          </a:p>
        </p:txBody>
      </p:sp>
    </p:spTree>
    <p:extLst>
      <p:ext uri="{BB962C8B-B14F-4D97-AF65-F5344CB8AC3E}">
        <p14:creationId xmlns:p14="http://schemas.microsoft.com/office/powerpoint/2010/main" val="39958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1111" y="704215"/>
            <a:ext cx="9691370" cy="3397250"/>
            <a:chOff x="261111" y="704215"/>
            <a:chExt cx="9691370" cy="3397250"/>
          </a:xfrm>
        </p:grpSpPr>
        <p:sp>
          <p:nvSpPr>
            <p:cNvPr id="3" name="object 3"/>
            <p:cNvSpPr/>
            <p:nvPr/>
          </p:nvSpPr>
          <p:spPr>
            <a:xfrm>
              <a:off x="261111" y="1407541"/>
              <a:ext cx="9691370" cy="0"/>
            </a:xfrm>
            <a:custGeom>
              <a:avLst/>
              <a:gdLst/>
              <a:ahLst/>
              <a:cxnLst/>
              <a:rect l="l" t="t" r="r" b="b"/>
              <a:pathLst>
                <a:path w="9691370">
                  <a:moveTo>
                    <a:pt x="0" y="0"/>
                  </a:moveTo>
                  <a:lnTo>
                    <a:pt x="9691116" y="0"/>
                  </a:lnTo>
                </a:path>
              </a:pathLst>
            </a:custGeom>
            <a:ln w="10667">
              <a:solidFill>
                <a:srgbClr val="7A96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2487" y="708787"/>
              <a:ext cx="8568055" cy="3386454"/>
            </a:xfrm>
            <a:custGeom>
              <a:avLst/>
              <a:gdLst/>
              <a:ahLst/>
              <a:cxnLst/>
              <a:rect l="l" t="t" r="r" b="b"/>
              <a:pathLst>
                <a:path w="8568055" h="3386454">
                  <a:moveTo>
                    <a:pt x="8567927" y="0"/>
                  </a:moveTo>
                  <a:lnTo>
                    <a:pt x="0" y="0"/>
                  </a:lnTo>
                  <a:lnTo>
                    <a:pt x="0" y="3386328"/>
                  </a:lnTo>
                  <a:lnTo>
                    <a:pt x="8567927" y="3386328"/>
                  </a:lnTo>
                  <a:lnTo>
                    <a:pt x="856792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7915" y="704215"/>
              <a:ext cx="8577580" cy="3397250"/>
            </a:xfrm>
            <a:custGeom>
              <a:avLst/>
              <a:gdLst/>
              <a:ahLst/>
              <a:cxnLst/>
              <a:rect l="l" t="t" r="r" b="b"/>
              <a:pathLst>
                <a:path w="8577580" h="3397250">
                  <a:moveTo>
                    <a:pt x="8575548" y="0"/>
                  </a:moveTo>
                  <a:lnTo>
                    <a:pt x="1524" y="0"/>
                  </a:lnTo>
                  <a:lnTo>
                    <a:pt x="0" y="3048"/>
                  </a:lnTo>
                  <a:lnTo>
                    <a:pt x="0" y="3393947"/>
                  </a:lnTo>
                  <a:lnTo>
                    <a:pt x="1524" y="3396995"/>
                  </a:lnTo>
                  <a:lnTo>
                    <a:pt x="8575548" y="3396995"/>
                  </a:lnTo>
                  <a:lnTo>
                    <a:pt x="8577072" y="3393947"/>
                  </a:lnTo>
                  <a:lnTo>
                    <a:pt x="8577072" y="3390900"/>
                  </a:lnTo>
                  <a:lnTo>
                    <a:pt x="10668" y="3390899"/>
                  </a:lnTo>
                  <a:lnTo>
                    <a:pt x="4571" y="3386327"/>
                  </a:lnTo>
                  <a:lnTo>
                    <a:pt x="10668" y="3386327"/>
                  </a:lnTo>
                  <a:lnTo>
                    <a:pt x="10668" y="10667"/>
                  </a:lnTo>
                  <a:lnTo>
                    <a:pt x="4571" y="10667"/>
                  </a:lnTo>
                  <a:lnTo>
                    <a:pt x="10668" y="4571"/>
                  </a:lnTo>
                  <a:lnTo>
                    <a:pt x="8577072" y="4571"/>
                  </a:lnTo>
                  <a:lnTo>
                    <a:pt x="8577072" y="3048"/>
                  </a:lnTo>
                  <a:lnTo>
                    <a:pt x="8575548" y="0"/>
                  </a:lnTo>
                  <a:close/>
                </a:path>
                <a:path w="8577580" h="3397250">
                  <a:moveTo>
                    <a:pt x="10668" y="3386327"/>
                  </a:moveTo>
                  <a:lnTo>
                    <a:pt x="4571" y="3386327"/>
                  </a:lnTo>
                  <a:lnTo>
                    <a:pt x="10668" y="3390899"/>
                  </a:lnTo>
                  <a:lnTo>
                    <a:pt x="10668" y="3386327"/>
                  </a:lnTo>
                  <a:close/>
                </a:path>
                <a:path w="8577580" h="3397250">
                  <a:moveTo>
                    <a:pt x="8567928" y="3386327"/>
                  </a:moveTo>
                  <a:lnTo>
                    <a:pt x="10668" y="3386327"/>
                  </a:lnTo>
                  <a:lnTo>
                    <a:pt x="10668" y="3390899"/>
                  </a:lnTo>
                  <a:lnTo>
                    <a:pt x="8567928" y="3390899"/>
                  </a:lnTo>
                  <a:lnTo>
                    <a:pt x="8567928" y="3386327"/>
                  </a:lnTo>
                  <a:close/>
                </a:path>
                <a:path w="8577580" h="3397250">
                  <a:moveTo>
                    <a:pt x="8567928" y="4571"/>
                  </a:moveTo>
                  <a:lnTo>
                    <a:pt x="8567928" y="3390899"/>
                  </a:lnTo>
                  <a:lnTo>
                    <a:pt x="8572500" y="3386327"/>
                  </a:lnTo>
                  <a:lnTo>
                    <a:pt x="8577072" y="3386327"/>
                  </a:lnTo>
                  <a:lnTo>
                    <a:pt x="8577072" y="10667"/>
                  </a:lnTo>
                  <a:lnTo>
                    <a:pt x="8572500" y="10667"/>
                  </a:lnTo>
                  <a:lnTo>
                    <a:pt x="8567928" y="4571"/>
                  </a:lnTo>
                  <a:close/>
                </a:path>
                <a:path w="8577580" h="3397250">
                  <a:moveTo>
                    <a:pt x="8577072" y="3386327"/>
                  </a:moveTo>
                  <a:lnTo>
                    <a:pt x="8572500" y="3386327"/>
                  </a:lnTo>
                  <a:lnTo>
                    <a:pt x="8567928" y="3390899"/>
                  </a:lnTo>
                  <a:lnTo>
                    <a:pt x="8577072" y="3390900"/>
                  </a:lnTo>
                  <a:lnTo>
                    <a:pt x="8577072" y="3386327"/>
                  </a:lnTo>
                  <a:close/>
                </a:path>
                <a:path w="8577580" h="3397250">
                  <a:moveTo>
                    <a:pt x="10668" y="4571"/>
                  </a:moveTo>
                  <a:lnTo>
                    <a:pt x="4571" y="10667"/>
                  </a:lnTo>
                  <a:lnTo>
                    <a:pt x="10668" y="10667"/>
                  </a:lnTo>
                  <a:lnTo>
                    <a:pt x="10668" y="4571"/>
                  </a:lnTo>
                  <a:close/>
                </a:path>
                <a:path w="8577580" h="3397250">
                  <a:moveTo>
                    <a:pt x="8567928" y="4571"/>
                  </a:moveTo>
                  <a:lnTo>
                    <a:pt x="10668" y="4571"/>
                  </a:lnTo>
                  <a:lnTo>
                    <a:pt x="10668" y="10667"/>
                  </a:lnTo>
                  <a:lnTo>
                    <a:pt x="8567928" y="10667"/>
                  </a:lnTo>
                  <a:lnTo>
                    <a:pt x="8567928" y="4571"/>
                  </a:lnTo>
                  <a:close/>
                </a:path>
                <a:path w="8577580" h="3397250">
                  <a:moveTo>
                    <a:pt x="8577072" y="4571"/>
                  </a:moveTo>
                  <a:lnTo>
                    <a:pt x="8567928" y="4571"/>
                  </a:lnTo>
                  <a:lnTo>
                    <a:pt x="8572500" y="10667"/>
                  </a:lnTo>
                  <a:lnTo>
                    <a:pt x="8577072" y="10667"/>
                  </a:lnTo>
                  <a:lnTo>
                    <a:pt x="8577072" y="45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90372" y="706628"/>
            <a:ext cx="8305800" cy="328104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14325" marR="5080" indent="-302260">
              <a:lnSpc>
                <a:spcPct val="89800"/>
              </a:lnSpc>
              <a:spcBef>
                <a:spcPts val="355"/>
              </a:spcBef>
              <a:buClr>
                <a:srgbClr val="D16347"/>
              </a:buClr>
              <a:buSzPct val="83333"/>
              <a:buFont typeface="PMingLiU-ExtB"/>
              <a:buChar char="⚫"/>
              <a:tabLst>
                <a:tab pos="314325" algn="l"/>
                <a:tab pos="314960" algn="l"/>
              </a:tabLst>
            </a:pPr>
            <a:r>
              <a:rPr sz="2100" b="1" dirty="0">
                <a:latin typeface="Georgia"/>
                <a:cs typeface="Georgia"/>
              </a:rPr>
              <a:t>Les </a:t>
            </a:r>
            <a:r>
              <a:rPr sz="2100" b="1" spc="-5" dirty="0">
                <a:latin typeface="Georgia"/>
                <a:cs typeface="Georgia"/>
              </a:rPr>
              <a:t>artères perforantes du polygone de Willis vont former </a:t>
            </a:r>
            <a:r>
              <a:rPr sz="2100" b="1" spc="-520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la circulation profonde destinée au thalamus, </a:t>
            </a:r>
            <a:r>
              <a:rPr sz="2100" b="1" dirty="0">
                <a:latin typeface="Georgia"/>
                <a:cs typeface="Georgia"/>
              </a:rPr>
              <a:t>à </a:t>
            </a:r>
            <a:r>
              <a:rPr sz="2100" b="1" spc="5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l'hypothalamus, au noyau caudé </a:t>
            </a:r>
            <a:r>
              <a:rPr sz="2100" b="1" dirty="0">
                <a:latin typeface="Georgia"/>
                <a:cs typeface="Georgia"/>
              </a:rPr>
              <a:t>et </a:t>
            </a:r>
            <a:r>
              <a:rPr sz="2100" b="1" spc="-5" dirty="0">
                <a:latin typeface="Georgia"/>
                <a:cs typeface="Georgia"/>
              </a:rPr>
              <a:t>lenticulaire. Elles n'ont </a:t>
            </a:r>
            <a:r>
              <a:rPr sz="2100" b="1" spc="-520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pas de nom précis </a:t>
            </a:r>
            <a:r>
              <a:rPr sz="2100" b="1" dirty="0">
                <a:latin typeface="Georgia"/>
                <a:cs typeface="Georgia"/>
              </a:rPr>
              <a:t>; </a:t>
            </a:r>
            <a:r>
              <a:rPr sz="2100" b="1" spc="-5" dirty="0">
                <a:latin typeface="Georgia"/>
                <a:cs typeface="Georgia"/>
              </a:rPr>
              <a:t>ce sont des rameaux multiples </a:t>
            </a:r>
            <a:r>
              <a:rPr sz="2100" b="1" dirty="0">
                <a:latin typeface="Georgia"/>
                <a:cs typeface="Georgia"/>
              </a:rPr>
              <a:t>et très </a:t>
            </a:r>
            <a:r>
              <a:rPr sz="2100" b="1" spc="5" dirty="0">
                <a:latin typeface="Georgia"/>
                <a:cs typeface="Georgia"/>
              </a:rPr>
              <a:t> </a:t>
            </a:r>
            <a:r>
              <a:rPr sz="2100" b="1" dirty="0">
                <a:latin typeface="Georgia"/>
                <a:cs typeface="Georgia"/>
              </a:rPr>
              <a:t>fins.</a:t>
            </a:r>
            <a:endParaRPr sz="2100">
              <a:latin typeface="Georgia"/>
              <a:cs typeface="Georgia"/>
            </a:endParaRPr>
          </a:p>
          <a:p>
            <a:pPr marL="314325" marR="346075" indent="-302260">
              <a:lnSpc>
                <a:spcPct val="89700"/>
              </a:lnSpc>
              <a:spcBef>
                <a:spcPts val="500"/>
              </a:spcBef>
              <a:buClr>
                <a:srgbClr val="D16347"/>
              </a:buClr>
              <a:buSzPct val="83333"/>
              <a:buFont typeface="PMingLiU-ExtB"/>
              <a:buChar char="⚫"/>
              <a:tabLst>
                <a:tab pos="314325" algn="l"/>
                <a:tab pos="314960" algn="l"/>
              </a:tabLst>
            </a:pPr>
            <a:r>
              <a:rPr sz="2100" spc="-5" dirty="0">
                <a:latin typeface="Georgia"/>
                <a:cs typeface="Georgia"/>
              </a:rPr>
              <a:t>Elles représentent la région de </a:t>
            </a:r>
            <a:r>
              <a:rPr sz="2100" spc="-10" dirty="0">
                <a:latin typeface="Georgia"/>
                <a:cs typeface="Georgia"/>
              </a:rPr>
              <a:t>développement </a:t>
            </a:r>
            <a:r>
              <a:rPr sz="2100" spc="-5" dirty="0">
                <a:latin typeface="Georgia"/>
                <a:cs typeface="Georgia"/>
              </a:rPr>
              <a:t>des </a:t>
            </a:r>
            <a:r>
              <a:rPr sz="2100" b="1" spc="-5" dirty="0">
                <a:latin typeface="Georgia"/>
                <a:cs typeface="Georgia"/>
              </a:rPr>
              <a:t>MICRO- </a:t>
            </a:r>
            <a:r>
              <a:rPr sz="2100" b="1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ANEVRISMES de Charcot </a:t>
            </a:r>
            <a:r>
              <a:rPr sz="2100" b="1" dirty="0">
                <a:latin typeface="Georgia"/>
                <a:cs typeface="Georgia"/>
              </a:rPr>
              <a:t>et </a:t>
            </a:r>
            <a:r>
              <a:rPr sz="2100" b="1" spc="-5" dirty="0">
                <a:latin typeface="Georgia"/>
                <a:cs typeface="Georgia"/>
              </a:rPr>
              <a:t>Bouchard </a:t>
            </a:r>
            <a:r>
              <a:rPr sz="2100" b="1" dirty="0">
                <a:latin typeface="Georgia"/>
                <a:cs typeface="Georgia"/>
              </a:rPr>
              <a:t>( </a:t>
            </a:r>
            <a:r>
              <a:rPr sz="2100" b="1" spc="-5" dirty="0">
                <a:latin typeface="Georgia"/>
                <a:cs typeface="Georgia"/>
              </a:rPr>
              <a:t>différent des </a:t>
            </a:r>
            <a:r>
              <a:rPr sz="2100" b="1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anévrismes</a:t>
            </a:r>
            <a:r>
              <a:rPr sz="2100" b="1" spc="-35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).</a:t>
            </a:r>
            <a:r>
              <a:rPr sz="2100" b="1" spc="15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Ce sont</a:t>
            </a:r>
            <a:r>
              <a:rPr sz="2100" b="1" spc="-10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des</a:t>
            </a:r>
            <a:r>
              <a:rPr sz="2100" b="1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micros</a:t>
            </a:r>
            <a:r>
              <a:rPr sz="2100" b="1" spc="-10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lésions</a:t>
            </a:r>
            <a:r>
              <a:rPr sz="2100" b="1" spc="-10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de</a:t>
            </a:r>
            <a:r>
              <a:rPr sz="2100" b="1" spc="10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ces</a:t>
            </a:r>
            <a:r>
              <a:rPr sz="2100" b="1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artères </a:t>
            </a:r>
            <a:r>
              <a:rPr sz="2100" b="1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perforantes qui, lorsqu'elles </a:t>
            </a:r>
            <a:r>
              <a:rPr sz="2100" b="1" dirty="0">
                <a:latin typeface="Georgia"/>
                <a:cs typeface="Georgia"/>
              </a:rPr>
              <a:t>se </a:t>
            </a:r>
            <a:r>
              <a:rPr sz="2100" b="1" spc="-5" dirty="0">
                <a:latin typeface="Georgia"/>
                <a:cs typeface="Georgia"/>
              </a:rPr>
              <a:t>rompent, </a:t>
            </a:r>
            <a:r>
              <a:rPr sz="2100" b="1" dirty="0">
                <a:latin typeface="Georgia"/>
                <a:cs typeface="Georgia"/>
              </a:rPr>
              <a:t>entraînent </a:t>
            </a:r>
            <a:r>
              <a:rPr sz="2100" b="1" spc="-5" dirty="0">
                <a:latin typeface="Georgia"/>
                <a:cs typeface="Georgia"/>
              </a:rPr>
              <a:t>des </a:t>
            </a:r>
            <a:r>
              <a:rPr sz="2100" b="1" spc="-520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hématomes intra-parenchymateux profonds </a:t>
            </a:r>
            <a:r>
              <a:rPr sz="2100" b="1" dirty="0">
                <a:latin typeface="Georgia"/>
                <a:cs typeface="Georgia"/>
              </a:rPr>
              <a:t>( </a:t>
            </a:r>
            <a:r>
              <a:rPr sz="2100" b="1" spc="-5" dirty="0">
                <a:latin typeface="Georgia"/>
                <a:cs typeface="Georgia"/>
              </a:rPr>
              <a:t>AVC </a:t>
            </a:r>
            <a:r>
              <a:rPr sz="2100" b="1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hémorragiques</a:t>
            </a:r>
            <a:r>
              <a:rPr sz="2100" b="1" spc="-20" dirty="0">
                <a:latin typeface="Georgia"/>
                <a:cs typeface="Georgia"/>
              </a:rPr>
              <a:t> </a:t>
            </a:r>
            <a:r>
              <a:rPr sz="2100" b="1" dirty="0">
                <a:latin typeface="Georgia"/>
                <a:cs typeface="Georgia"/>
              </a:rPr>
              <a:t>)</a:t>
            </a:r>
            <a:r>
              <a:rPr sz="2100" b="1" spc="-10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chez les</a:t>
            </a:r>
            <a:r>
              <a:rPr sz="2100" b="1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personnes</a:t>
            </a:r>
            <a:r>
              <a:rPr sz="2100" b="1" spc="-30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hypertendues.</a:t>
            </a:r>
            <a:endParaRPr sz="210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0141" y="4293108"/>
            <a:ext cx="4485132" cy="325069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1111" y="1054735"/>
            <a:ext cx="9691370" cy="5674360"/>
            <a:chOff x="261111" y="1054735"/>
            <a:chExt cx="9691370" cy="5674360"/>
          </a:xfrm>
        </p:grpSpPr>
        <p:sp>
          <p:nvSpPr>
            <p:cNvPr id="3" name="object 3"/>
            <p:cNvSpPr/>
            <p:nvPr/>
          </p:nvSpPr>
          <p:spPr>
            <a:xfrm>
              <a:off x="261111" y="1407541"/>
              <a:ext cx="7256145" cy="0"/>
            </a:xfrm>
            <a:custGeom>
              <a:avLst/>
              <a:gdLst/>
              <a:ahLst/>
              <a:cxnLst/>
              <a:rect l="l" t="t" r="r" b="b"/>
              <a:pathLst>
                <a:path w="7256145">
                  <a:moveTo>
                    <a:pt x="0" y="0"/>
                  </a:moveTo>
                  <a:lnTo>
                    <a:pt x="7255763" y="0"/>
                  </a:lnTo>
                </a:path>
              </a:pathLst>
            </a:custGeom>
            <a:ln w="10667">
              <a:solidFill>
                <a:srgbClr val="7A96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27543" y="1402207"/>
              <a:ext cx="1207135" cy="10795"/>
            </a:xfrm>
            <a:custGeom>
              <a:avLst/>
              <a:gdLst/>
              <a:ahLst/>
              <a:cxnLst/>
              <a:rect l="l" t="t" r="r" b="b"/>
              <a:pathLst>
                <a:path w="1207134" h="10794">
                  <a:moveTo>
                    <a:pt x="30479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30479" y="10667"/>
                  </a:lnTo>
                  <a:lnTo>
                    <a:pt x="30479" y="0"/>
                  </a:lnTo>
                  <a:close/>
                </a:path>
                <a:path w="1207134" h="10794">
                  <a:moveTo>
                    <a:pt x="73151" y="0"/>
                  </a:moveTo>
                  <a:lnTo>
                    <a:pt x="41148" y="0"/>
                  </a:lnTo>
                  <a:lnTo>
                    <a:pt x="41148" y="10667"/>
                  </a:lnTo>
                  <a:lnTo>
                    <a:pt x="73151" y="10667"/>
                  </a:lnTo>
                  <a:lnTo>
                    <a:pt x="73151" y="0"/>
                  </a:lnTo>
                  <a:close/>
                </a:path>
                <a:path w="1207134" h="10794">
                  <a:moveTo>
                    <a:pt x="115824" y="0"/>
                  </a:moveTo>
                  <a:lnTo>
                    <a:pt x="83820" y="0"/>
                  </a:lnTo>
                  <a:lnTo>
                    <a:pt x="83820" y="10667"/>
                  </a:lnTo>
                  <a:lnTo>
                    <a:pt x="115824" y="10667"/>
                  </a:lnTo>
                  <a:lnTo>
                    <a:pt x="115824" y="0"/>
                  </a:lnTo>
                  <a:close/>
                </a:path>
                <a:path w="1207134" h="10794">
                  <a:moveTo>
                    <a:pt x="156972" y="0"/>
                  </a:moveTo>
                  <a:lnTo>
                    <a:pt x="124967" y="0"/>
                  </a:lnTo>
                  <a:lnTo>
                    <a:pt x="124967" y="10667"/>
                  </a:lnTo>
                  <a:lnTo>
                    <a:pt x="156972" y="10667"/>
                  </a:lnTo>
                  <a:lnTo>
                    <a:pt x="156972" y="0"/>
                  </a:lnTo>
                  <a:close/>
                </a:path>
                <a:path w="1207134" h="10794">
                  <a:moveTo>
                    <a:pt x="199644" y="0"/>
                  </a:moveTo>
                  <a:lnTo>
                    <a:pt x="167639" y="0"/>
                  </a:lnTo>
                  <a:lnTo>
                    <a:pt x="167639" y="10667"/>
                  </a:lnTo>
                  <a:lnTo>
                    <a:pt x="199644" y="10667"/>
                  </a:lnTo>
                  <a:lnTo>
                    <a:pt x="199644" y="0"/>
                  </a:lnTo>
                  <a:close/>
                </a:path>
                <a:path w="1207134" h="10794">
                  <a:moveTo>
                    <a:pt x="240791" y="0"/>
                  </a:moveTo>
                  <a:lnTo>
                    <a:pt x="210311" y="0"/>
                  </a:lnTo>
                  <a:lnTo>
                    <a:pt x="210311" y="10667"/>
                  </a:lnTo>
                  <a:lnTo>
                    <a:pt x="240791" y="10667"/>
                  </a:lnTo>
                  <a:lnTo>
                    <a:pt x="240791" y="0"/>
                  </a:lnTo>
                  <a:close/>
                </a:path>
                <a:path w="1207134" h="10794">
                  <a:moveTo>
                    <a:pt x="283463" y="0"/>
                  </a:moveTo>
                  <a:lnTo>
                    <a:pt x="251459" y="0"/>
                  </a:lnTo>
                  <a:lnTo>
                    <a:pt x="251459" y="10667"/>
                  </a:lnTo>
                  <a:lnTo>
                    <a:pt x="283463" y="10667"/>
                  </a:lnTo>
                  <a:lnTo>
                    <a:pt x="283463" y="0"/>
                  </a:lnTo>
                  <a:close/>
                </a:path>
                <a:path w="1207134" h="10794">
                  <a:moveTo>
                    <a:pt x="324611" y="0"/>
                  </a:moveTo>
                  <a:lnTo>
                    <a:pt x="294131" y="0"/>
                  </a:lnTo>
                  <a:lnTo>
                    <a:pt x="294131" y="10667"/>
                  </a:lnTo>
                  <a:lnTo>
                    <a:pt x="324611" y="10667"/>
                  </a:lnTo>
                  <a:lnTo>
                    <a:pt x="324611" y="0"/>
                  </a:lnTo>
                  <a:close/>
                </a:path>
                <a:path w="1207134" h="10794">
                  <a:moveTo>
                    <a:pt x="367283" y="0"/>
                  </a:moveTo>
                  <a:lnTo>
                    <a:pt x="335279" y="0"/>
                  </a:lnTo>
                  <a:lnTo>
                    <a:pt x="335279" y="10667"/>
                  </a:lnTo>
                  <a:lnTo>
                    <a:pt x="367283" y="10667"/>
                  </a:lnTo>
                  <a:lnTo>
                    <a:pt x="367283" y="0"/>
                  </a:lnTo>
                  <a:close/>
                </a:path>
                <a:path w="1207134" h="10794">
                  <a:moveTo>
                    <a:pt x="408431" y="0"/>
                  </a:moveTo>
                  <a:lnTo>
                    <a:pt x="377951" y="0"/>
                  </a:lnTo>
                  <a:lnTo>
                    <a:pt x="377951" y="10667"/>
                  </a:lnTo>
                  <a:lnTo>
                    <a:pt x="408431" y="10667"/>
                  </a:lnTo>
                  <a:lnTo>
                    <a:pt x="408431" y="0"/>
                  </a:lnTo>
                  <a:close/>
                </a:path>
                <a:path w="1207134" h="10794">
                  <a:moveTo>
                    <a:pt x="451103" y="0"/>
                  </a:moveTo>
                  <a:lnTo>
                    <a:pt x="419100" y="0"/>
                  </a:lnTo>
                  <a:lnTo>
                    <a:pt x="419100" y="10667"/>
                  </a:lnTo>
                  <a:lnTo>
                    <a:pt x="451103" y="10667"/>
                  </a:lnTo>
                  <a:lnTo>
                    <a:pt x="451103" y="0"/>
                  </a:lnTo>
                  <a:close/>
                </a:path>
                <a:path w="1207134" h="10794">
                  <a:moveTo>
                    <a:pt x="493775" y="0"/>
                  </a:moveTo>
                  <a:lnTo>
                    <a:pt x="461772" y="0"/>
                  </a:lnTo>
                  <a:lnTo>
                    <a:pt x="461772" y="10667"/>
                  </a:lnTo>
                  <a:lnTo>
                    <a:pt x="493775" y="10667"/>
                  </a:lnTo>
                  <a:lnTo>
                    <a:pt x="493775" y="0"/>
                  </a:lnTo>
                  <a:close/>
                </a:path>
                <a:path w="1207134" h="10794">
                  <a:moveTo>
                    <a:pt x="534924" y="0"/>
                  </a:moveTo>
                  <a:lnTo>
                    <a:pt x="502920" y="0"/>
                  </a:lnTo>
                  <a:lnTo>
                    <a:pt x="502920" y="10667"/>
                  </a:lnTo>
                  <a:lnTo>
                    <a:pt x="534924" y="10667"/>
                  </a:lnTo>
                  <a:lnTo>
                    <a:pt x="534924" y="0"/>
                  </a:lnTo>
                  <a:close/>
                </a:path>
                <a:path w="1207134" h="10794">
                  <a:moveTo>
                    <a:pt x="577596" y="0"/>
                  </a:moveTo>
                  <a:lnTo>
                    <a:pt x="545591" y="0"/>
                  </a:lnTo>
                  <a:lnTo>
                    <a:pt x="545591" y="10667"/>
                  </a:lnTo>
                  <a:lnTo>
                    <a:pt x="577596" y="10667"/>
                  </a:lnTo>
                  <a:lnTo>
                    <a:pt x="577596" y="0"/>
                  </a:lnTo>
                  <a:close/>
                </a:path>
                <a:path w="1207134" h="10794">
                  <a:moveTo>
                    <a:pt x="618744" y="0"/>
                  </a:moveTo>
                  <a:lnTo>
                    <a:pt x="588263" y="0"/>
                  </a:lnTo>
                  <a:lnTo>
                    <a:pt x="588263" y="10667"/>
                  </a:lnTo>
                  <a:lnTo>
                    <a:pt x="618744" y="10667"/>
                  </a:lnTo>
                  <a:lnTo>
                    <a:pt x="618744" y="0"/>
                  </a:lnTo>
                  <a:close/>
                </a:path>
                <a:path w="1207134" h="10794">
                  <a:moveTo>
                    <a:pt x="661415" y="0"/>
                  </a:moveTo>
                  <a:lnTo>
                    <a:pt x="629411" y="0"/>
                  </a:lnTo>
                  <a:lnTo>
                    <a:pt x="629411" y="10667"/>
                  </a:lnTo>
                  <a:lnTo>
                    <a:pt x="661415" y="10667"/>
                  </a:lnTo>
                  <a:lnTo>
                    <a:pt x="661415" y="0"/>
                  </a:lnTo>
                  <a:close/>
                </a:path>
                <a:path w="1207134" h="10794">
                  <a:moveTo>
                    <a:pt x="702563" y="0"/>
                  </a:moveTo>
                  <a:lnTo>
                    <a:pt x="672083" y="0"/>
                  </a:lnTo>
                  <a:lnTo>
                    <a:pt x="672083" y="10667"/>
                  </a:lnTo>
                  <a:lnTo>
                    <a:pt x="702563" y="10667"/>
                  </a:lnTo>
                  <a:lnTo>
                    <a:pt x="702563" y="0"/>
                  </a:lnTo>
                  <a:close/>
                </a:path>
                <a:path w="1207134" h="10794">
                  <a:moveTo>
                    <a:pt x="745235" y="0"/>
                  </a:moveTo>
                  <a:lnTo>
                    <a:pt x="713231" y="0"/>
                  </a:lnTo>
                  <a:lnTo>
                    <a:pt x="713231" y="10667"/>
                  </a:lnTo>
                  <a:lnTo>
                    <a:pt x="745235" y="10667"/>
                  </a:lnTo>
                  <a:lnTo>
                    <a:pt x="745235" y="0"/>
                  </a:lnTo>
                  <a:close/>
                </a:path>
                <a:path w="1207134" h="10794">
                  <a:moveTo>
                    <a:pt x="786383" y="0"/>
                  </a:moveTo>
                  <a:lnTo>
                    <a:pt x="755903" y="0"/>
                  </a:lnTo>
                  <a:lnTo>
                    <a:pt x="755903" y="10667"/>
                  </a:lnTo>
                  <a:lnTo>
                    <a:pt x="786383" y="10667"/>
                  </a:lnTo>
                  <a:lnTo>
                    <a:pt x="786383" y="0"/>
                  </a:lnTo>
                  <a:close/>
                </a:path>
                <a:path w="1207134" h="10794">
                  <a:moveTo>
                    <a:pt x="829055" y="0"/>
                  </a:moveTo>
                  <a:lnTo>
                    <a:pt x="797051" y="0"/>
                  </a:lnTo>
                  <a:lnTo>
                    <a:pt x="797051" y="10667"/>
                  </a:lnTo>
                  <a:lnTo>
                    <a:pt x="829055" y="10667"/>
                  </a:lnTo>
                  <a:lnTo>
                    <a:pt x="829055" y="0"/>
                  </a:lnTo>
                  <a:close/>
                </a:path>
                <a:path w="1207134" h="10794">
                  <a:moveTo>
                    <a:pt x="871727" y="0"/>
                  </a:moveTo>
                  <a:lnTo>
                    <a:pt x="839724" y="0"/>
                  </a:lnTo>
                  <a:lnTo>
                    <a:pt x="839724" y="10667"/>
                  </a:lnTo>
                  <a:lnTo>
                    <a:pt x="871727" y="10667"/>
                  </a:lnTo>
                  <a:lnTo>
                    <a:pt x="871727" y="0"/>
                  </a:lnTo>
                  <a:close/>
                </a:path>
                <a:path w="1207134" h="10794">
                  <a:moveTo>
                    <a:pt x="912876" y="0"/>
                  </a:moveTo>
                  <a:lnTo>
                    <a:pt x="880872" y="0"/>
                  </a:lnTo>
                  <a:lnTo>
                    <a:pt x="880872" y="10667"/>
                  </a:lnTo>
                  <a:lnTo>
                    <a:pt x="912876" y="10667"/>
                  </a:lnTo>
                  <a:lnTo>
                    <a:pt x="912876" y="0"/>
                  </a:lnTo>
                  <a:close/>
                </a:path>
                <a:path w="1207134" h="10794">
                  <a:moveTo>
                    <a:pt x="955548" y="0"/>
                  </a:moveTo>
                  <a:lnTo>
                    <a:pt x="923544" y="0"/>
                  </a:lnTo>
                  <a:lnTo>
                    <a:pt x="923544" y="10667"/>
                  </a:lnTo>
                  <a:lnTo>
                    <a:pt x="955548" y="10667"/>
                  </a:lnTo>
                  <a:lnTo>
                    <a:pt x="955548" y="0"/>
                  </a:lnTo>
                  <a:close/>
                </a:path>
                <a:path w="1207134" h="10794">
                  <a:moveTo>
                    <a:pt x="996696" y="0"/>
                  </a:moveTo>
                  <a:lnTo>
                    <a:pt x="966215" y="0"/>
                  </a:lnTo>
                  <a:lnTo>
                    <a:pt x="966215" y="10667"/>
                  </a:lnTo>
                  <a:lnTo>
                    <a:pt x="996696" y="10667"/>
                  </a:lnTo>
                  <a:lnTo>
                    <a:pt x="996696" y="0"/>
                  </a:lnTo>
                  <a:close/>
                </a:path>
                <a:path w="1207134" h="10794">
                  <a:moveTo>
                    <a:pt x="1039367" y="0"/>
                  </a:moveTo>
                  <a:lnTo>
                    <a:pt x="1007363" y="0"/>
                  </a:lnTo>
                  <a:lnTo>
                    <a:pt x="1007363" y="10667"/>
                  </a:lnTo>
                  <a:lnTo>
                    <a:pt x="1039367" y="10667"/>
                  </a:lnTo>
                  <a:lnTo>
                    <a:pt x="1039367" y="0"/>
                  </a:lnTo>
                  <a:close/>
                </a:path>
                <a:path w="1207134" h="10794">
                  <a:moveTo>
                    <a:pt x="1080515" y="0"/>
                  </a:moveTo>
                  <a:lnTo>
                    <a:pt x="1050035" y="0"/>
                  </a:lnTo>
                  <a:lnTo>
                    <a:pt x="1050035" y="10667"/>
                  </a:lnTo>
                  <a:lnTo>
                    <a:pt x="1080515" y="10667"/>
                  </a:lnTo>
                  <a:lnTo>
                    <a:pt x="1080515" y="0"/>
                  </a:lnTo>
                  <a:close/>
                </a:path>
                <a:path w="1207134" h="10794">
                  <a:moveTo>
                    <a:pt x="1123187" y="0"/>
                  </a:moveTo>
                  <a:lnTo>
                    <a:pt x="1091183" y="0"/>
                  </a:lnTo>
                  <a:lnTo>
                    <a:pt x="1091183" y="10667"/>
                  </a:lnTo>
                  <a:lnTo>
                    <a:pt x="1123187" y="10667"/>
                  </a:lnTo>
                  <a:lnTo>
                    <a:pt x="1123187" y="0"/>
                  </a:lnTo>
                  <a:close/>
                </a:path>
                <a:path w="1207134" h="10794">
                  <a:moveTo>
                    <a:pt x="1165859" y="0"/>
                  </a:moveTo>
                  <a:lnTo>
                    <a:pt x="1133855" y="0"/>
                  </a:lnTo>
                  <a:lnTo>
                    <a:pt x="1133855" y="10667"/>
                  </a:lnTo>
                  <a:lnTo>
                    <a:pt x="1164335" y="10667"/>
                  </a:lnTo>
                  <a:lnTo>
                    <a:pt x="1165859" y="0"/>
                  </a:lnTo>
                  <a:close/>
                </a:path>
                <a:path w="1207134" h="10794">
                  <a:moveTo>
                    <a:pt x="1207007" y="0"/>
                  </a:moveTo>
                  <a:lnTo>
                    <a:pt x="1175003" y="0"/>
                  </a:lnTo>
                  <a:lnTo>
                    <a:pt x="1175003" y="10667"/>
                  </a:lnTo>
                  <a:lnTo>
                    <a:pt x="1207007" y="10667"/>
                  </a:lnTo>
                  <a:lnTo>
                    <a:pt x="1207007" y="0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45219" y="1407541"/>
              <a:ext cx="1207135" cy="0"/>
            </a:xfrm>
            <a:custGeom>
              <a:avLst/>
              <a:gdLst/>
              <a:ahLst/>
              <a:cxnLst/>
              <a:rect l="l" t="t" r="r" b="b"/>
              <a:pathLst>
                <a:path w="1207134">
                  <a:moveTo>
                    <a:pt x="0" y="0"/>
                  </a:moveTo>
                  <a:lnTo>
                    <a:pt x="1207007" y="0"/>
                  </a:lnTo>
                </a:path>
              </a:pathLst>
            </a:custGeom>
            <a:ln w="10667">
              <a:solidFill>
                <a:srgbClr val="7A96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55388" y="1054734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4" h="672464">
                  <a:moveTo>
                    <a:pt x="672084" y="335280"/>
                  </a:moveTo>
                  <a:lnTo>
                    <a:pt x="668426" y="285915"/>
                  </a:lnTo>
                  <a:lnTo>
                    <a:pt x="657809" y="238734"/>
                  </a:lnTo>
                  <a:lnTo>
                    <a:pt x="640765" y="194271"/>
                  </a:lnTo>
                  <a:lnTo>
                    <a:pt x="617791" y="153060"/>
                  </a:lnTo>
                  <a:lnTo>
                    <a:pt x="589432" y="115633"/>
                  </a:lnTo>
                  <a:lnTo>
                    <a:pt x="556209" y="82499"/>
                  </a:lnTo>
                  <a:lnTo>
                    <a:pt x="518629" y="54216"/>
                  </a:lnTo>
                  <a:lnTo>
                    <a:pt x="477227" y="31292"/>
                  </a:lnTo>
                  <a:lnTo>
                    <a:pt x="432511" y="14262"/>
                  </a:lnTo>
                  <a:lnTo>
                    <a:pt x="385025" y="3657"/>
                  </a:lnTo>
                  <a:lnTo>
                    <a:pt x="335280" y="0"/>
                  </a:lnTo>
                  <a:lnTo>
                    <a:pt x="285902" y="3657"/>
                  </a:lnTo>
                  <a:lnTo>
                    <a:pt x="238721" y="14262"/>
                  </a:lnTo>
                  <a:lnTo>
                    <a:pt x="194259" y="31292"/>
                  </a:lnTo>
                  <a:lnTo>
                    <a:pt x="153047" y="54216"/>
                  </a:lnTo>
                  <a:lnTo>
                    <a:pt x="115620" y="82499"/>
                  </a:lnTo>
                  <a:lnTo>
                    <a:pt x="82486" y="115633"/>
                  </a:lnTo>
                  <a:lnTo>
                    <a:pt x="54203" y="153060"/>
                  </a:lnTo>
                  <a:lnTo>
                    <a:pt x="31280" y="194271"/>
                  </a:lnTo>
                  <a:lnTo>
                    <a:pt x="14249" y="238734"/>
                  </a:lnTo>
                  <a:lnTo>
                    <a:pt x="3644" y="285915"/>
                  </a:lnTo>
                  <a:lnTo>
                    <a:pt x="0" y="335280"/>
                  </a:lnTo>
                  <a:lnTo>
                    <a:pt x="3644" y="385038"/>
                  </a:lnTo>
                  <a:lnTo>
                    <a:pt x="14249" y="432523"/>
                  </a:lnTo>
                  <a:lnTo>
                    <a:pt x="31280" y="477240"/>
                  </a:lnTo>
                  <a:lnTo>
                    <a:pt x="54203" y="518642"/>
                  </a:lnTo>
                  <a:lnTo>
                    <a:pt x="82486" y="556221"/>
                  </a:lnTo>
                  <a:lnTo>
                    <a:pt x="115620" y="589445"/>
                  </a:lnTo>
                  <a:lnTo>
                    <a:pt x="153047" y="617804"/>
                  </a:lnTo>
                  <a:lnTo>
                    <a:pt x="194259" y="640778"/>
                  </a:lnTo>
                  <a:lnTo>
                    <a:pt x="238721" y="657821"/>
                  </a:lnTo>
                  <a:lnTo>
                    <a:pt x="285902" y="668439"/>
                  </a:lnTo>
                  <a:lnTo>
                    <a:pt x="335280" y="672084"/>
                  </a:lnTo>
                  <a:lnTo>
                    <a:pt x="380961" y="669010"/>
                  </a:lnTo>
                  <a:lnTo>
                    <a:pt x="424776" y="660057"/>
                  </a:lnTo>
                  <a:lnTo>
                    <a:pt x="466331" y="645617"/>
                  </a:lnTo>
                  <a:lnTo>
                    <a:pt x="505231" y="626084"/>
                  </a:lnTo>
                  <a:lnTo>
                    <a:pt x="541045" y="601891"/>
                  </a:lnTo>
                  <a:lnTo>
                    <a:pt x="573405" y="573417"/>
                  </a:lnTo>
                  <a:lnTo>
                    <a:pt x="601878" y="541058"/>
                  </a:lnTo>
                  <a:lnTo>
                    <a:pt x="626071" y="505244"/>
                  </a:lnTo>
                  <a:lnTo>
                    <a:pt x="645604" y="466356"/>
                  </a:lnTo>
                  <a:lnTo>
                    <a:pt x="660044" y="424789"/>
                  </a:lnTo>
                  <a:lnTo>
                    <a:pt x="668997" y="380974"/>
                  </a:lnTo>
                  <a:lnTo>
                    <a:pt x="672084" y="335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31588" y="1131189"/>
              <a:ext cx="520065" cy="519430"/>
            </a:xfrm>
            <a:custGeom>
              <a:avLst/>
              <a:gdLst/>
              <a:ahLst/>
              <a:cxnLst/>
              <a:rect l="l" t="t" r="r" b="b"/>
              <a:pathLst>
                <a:path w="520064" h="519430">
                  <a:moveTo>
                    <a:pt x="272796" y="0"/>
                  </a:moveTo>
                  <a:lnTo>
                    <a:pt x="245363" y="0"/>
                  </a:lnTo>
                  <a:lnTo>
                    <a:pt x="233172" y="1269"/>
                  </a:lnTo>
                  <a:lnTo>
                    <a:pt x="181356" y="12700"/>
                  </a:lnTo>
                  <a:lnTo>
                    <a:pt x="134112" y="31750"/>
                  </a:lnTo>
                  <a:lnTo>
                    <a:pt x="92963" y="60959"/>
                  </a:lnTo>
                  <a:lnTo>
                    <a:pt x="57912" y="96519"/>
                  </a:lnTo>
                  <a:lnTo>
                    <a:pt x="30479" y="137159"/>
                  </a:lnTo>
                  <a:lnTo>
                    <a:pt x="10667" y="184150"/>
                  </a:lnTo>
                  <a:lnTo>
                    <a:pt x="1524" y="233679"/>
                  </a:lnTo>
                  <a:lnTo>
                    <a:pt x="0" y="247650"/>
                  </a:lnTo>
                  <a:lnTo>
                    <a:pt x="0" y="274319"/>
                  </a:lnTo>
                  <a:lnTo>
                    <a:pt x="1524" y="287019"/>
                  </a:lnTo>
                  <a:lnTo>
                    <a:pt x="3048" y="300989"/>
                  </a:lnTo>
                  <a:lnTo>
                    <a:pt x="12191" y="339089"/>
                  </a:lnTo>
                  <a:lnTo>
                    <a:pt x="32003" y="384809"/>
                  </a:lnTo>
                  <a:lnTo>
                    <a:pt x="59436" y="426719"/>
                  </a:lnTo>
                  <a:lnTo>
                    <a:pt x="96012" y="462279"/>
                  </a:lnTo>
                  <a:lnTo>
                    <a:pt x="137160" y="488950"/>
                  </a:lnTo>
                  <a:lnTo>
                    <a:pt x="184403" y="509269"/>
                  </a:lnTo>
                  <a:lnTo>
                    <a:pt x="233172" y="518159"/>
                  </a:lnTo>
                  <a:lnTo>
                    <a:pt x="246887" y="519429"/>
                  </a:lnTo>
                  <a:lnTo>
                    <a:pt x="274320" y="519429"/>
                  </a:lnTo>
                  <a:lnTo>
                    <a:pt x="286512" y="518159"/>
                  </a:lnTo>
                  <a:lnTo>
                    <a:pt x="300227" y="516889"/>
                  </a:lnTo>
                  <a:lnTo>
                    <a:pt x="313944" y="514350"/>
                  </a:lnTo>
                  <a:lnTo>
                    <a:pt x="338327" y="508000"/>
                  </a:lnTo>
                  <a:lnTo>
                    <a:pt x="355745" y="501650"/>
                  </a:lnTo>
                  <a:lnTo>
                    <a:pt x="248412" y="501650"/>
                  </a:lnTo>
                  <a:lnTo>
                    <a:pt x="234696" y="500379"/>
                  </a:lnTo>
                  <a:lnTo>
                    <a:pt x="224027" y="499109"/>
                  </a:lnTo>
                  <a:lnTo>
                    <a:pt x="211836" y="496569"/>
                  </a:lnTo>
                  <a:lnTo>
                    <a:pt x="188975" y="491489"/>
                  </a:lnTo>
                  <a:lnTo>
                    <a:pt x="166115" y="481329"/>
                  </a:lnTo>
                  <a:lnTo>
                    <a:pt x="144779" y="472439"/>
                  </a:lnTo>
                  <a:lnTo>
                    <a:pt x="124967" y="461009"/>
                  </a:lnTo>
                  <a:lnTo>
                    <a:pt x="106679" y="447039"/>
                  </a:lnTo>
                  <a:lnTo>
                    <a:pt x="89915" y="431800"/>
                  </a:lnTo>
                  <a:lnTo>
                    <a:pt x="74675" y="412750"/>
                  </a:lnTo>
                  <a:lnTo>
                    <a:pt x="59436" y="394969"/>
                  </a:lnTo>
                  <a:lnTo>
                    <a:pt x="47244" y="374650"/>
                  </a:lnTo>
                  <a:lnTo>
                    <a:pt x="28956" y="332739"/>
                  </a:lnTo>
                  <a:lnTo>
                    <a:pt x="22860" y="309879"/>
                  </a:lnTo>
                  <a:lnTo>
                    <a:pt x="18287" y="273050"/>
                  </a:lnTo>
                  <a:lnTo>
                    <a:pt x="18287" y="248919"/>
                  </a:lnTo>
                  <a:lnTo>
                    <a:pt x="19812" y="234950"/>
                  </a:lnTo>
                  <a:lnTo>
                    <a:pt x="21336" y="224789"/>
                  </a:lnTo>
                  <a:lnTo>
                    <a:pt x="22860" y="212089"/>
                  </a:lnTo>
                  <a:lnTo>
                    <a:pt x="38100" y="166369"/>
                  </a:lnTo>
                  <a:lnTo>
                    <a:pt x="59436" y="125729"/>
                  </a:lnTo>
                  <a:lnTo>
                    <a:pt x="88391" y="90169"/>
                  </a:lnTo>
                  <a:lnTo>
                    <a:pt x="124967" y="59689"/>
                  </a:lnTo>
                  <a:lnTo>
                    <a:pt x="187451" y="29209"/>
                  </a:lnTo>
                  <a:lnTo>
                    <a:pt x="246887" y="19050"/>
                  </a:lnTo>
                  <a:lnTo>
                    <a:pt x="356180" y="19050"/>
                  </a:lnTo>
                  <a:lnTo>
                    <a:pt x="335279" y="11429"/>
                  </a:lnTo>
                  <a:lnTo>
                    <a:pt x="310896" y="5079"/>
                  </a:lnTo>
                  <a:lnTo>
                    <a:pt x="286512" y="1269"/>
                  </a:lnTo>
                  <a:lnTo>
                    <a:pt x="272796" y="0"/>
                  </a:lnTo>
                  <a:close/>
                </a:path>
                <a:path w="520064" h="519430">
                  <a:moveTo>
                    <a:pt x="356180" y="19050"/>
                  </a:moveTo>
                  <a:lnTo>
                    <a:pt x="271272" y="19050"/>
                  </a:lnTo>
                  <a:lnTo>
                    <a:pt x="284988" y="20319"/>
                  </a:lnTo>
                  <a:lnTo>
                    <a:pt x="295656" y="21589"/>
                  </a:lnTo>
                  <a:lnTo>
                    <a:pt x="353567" y="38100"/>
                  </a:lnTo>
                  <a:lnTo>
                    <a:pt x="394715" y="59689"/>
                  </a:lnTo>
                  <a:lnTo>
                    <a:pt x="429767" y="88900"/>
                  </a:lnTo>
                  <a:lnTo>
                    <a:pt x="458724" y="125729"/>
                  </a:lnTo>
                  <a:lnTo>
                    <a:pt x="481584" y="166369"/>
                  </a:lnTo>
                  <a:lnTo>
                    <a:pt x="498348" y="222250"/>
                  </a:lnTo>
                  <a:lnTo>
                    <a:pt x="499872" y="234950"/>
                  </a:lnTo>
                  <a:lnTo>
                    <a:pt x="499872" y="247650"/>
                  </a:lnTo>
                  <a:lnTo>
                    <a:pt x="501396" y="259079"/>
                  </a:lnTo>
                  <a:lnTo>
                    <a:pt x="499872" y="271779"/>
                  </a:lnTo>
                  <a:lnTo>
                    <a:pt x="499872" y="285750"/>
                  </a:lnTo>
                  <a:lnTo>
                    <a:pt x="498348" y="295909"/>
                  </a:lnTo>
                  <a:lnTo>
                    <a:pt x="495300" y="308609"/>
                  </a:lnTo>
                  <a:lnTo>
                    <a:pt x="490727" y="331469"/>
                  </a:lnTo>
                  <a:lnTo>
                    <a:pt x="481584" y="354329"/>
                  </a:lnTo>
                  <a:lnTo>
                    <a:pt x="460248" y="394969"/>
                  </a:lnTo>
                  <a:lnTo>
                    <a:pt x="429767" y="430529"/>
                  </a:lnTo>
                  <a:lnTo>
                    <a:pt x="394715" y="461009"/>
                  </a:lnTo>
                  <a:lnTo>
                    <a:pt x="332232" y="491489"/>
                  </a:lnTo>
                  <a:lnTo>
                    <a:pt x="309372" y="495300"/>
                  </a:lnTo>
                  <a:lnTo>
                    <a:pt x="297179" y="499109"/>
                  </a:lnTo>
                  <a:lnTo>
                    <a:pt x="272796" y="501650"/>
                  </a:lnTo>
                  <a:lnTo>
                    <a:pt x="355745" y="501650"/>
                  </a:lnTo>
                  <a:lnTo>
                    <a:pt x="426720" y="458469"/>
                  </a:lnTo>
                  <a:lnTo>
                    <a:pt x="461772" y="424179"/>
                  </a:lnTo>
                  <a:lnTo>
                    <a:pt x="489203" y="382269"/>
                  </a:lnTo>
                  <a:lnTo>
                    <a:pt x="509015" y="335279"/>
                  </a:lnTo>
                  <a:lnTo>
                    <a:pt x="518160" y="287019"/>
                  </a:lnTo>
                  <a:lnTo>
                    <a:pt x="519684" y="273050"/>
                  </a:lnTo>
                  <a:lnTo>
                    <a:pt x="519684" y="245109"/>
                  </a:lnTo>
                  <a:lnTo>
                    <a:pt x="518160" y="233679"/>
                  </a:lnTo>
                  <a:lnTo>
                    <a:pt x="516636" y="219709"/>
                  </a:lnTo>
                  <a:lnTo>
                    <a:pt x="507491" y="181609"/>
                  </a:lnTo>
                  <a:lnTo>
                    <a:pt x="487679" y="134619"/>
                  </a:lnTo>
                  <a:lnTo>
                    <a:pt x="458724" y="92709"/>
                  </a:lnTo>
                  <a:lnTo>
                    <a:pt x="423672" y="58419"/>
                  </a:lnTo>
                  <a:lnTo>
                    <a:pt x="382524" y="30479"/>
                  </a:lnTo>
                  <a:lnTo>
                    <a:pt x="359663" y="20319"/>
                  </a:lnTo>
                  <a:lnTo>
                    <a:pt x="356180" y="19050"/>
                  </a:lnTo>
                  <a:close/>
                </a:path>
                <a:path w="520064" h="519430">
                  <a:moveTo>
                    <a:pt x="283463" y="38100"/>
                  </a:moveTo>
                  <a:lnTo>
                    <a:pt x="237744" y="38100"/>
                  </a:lnTo>
                  <a:lnTo>
                    <a:pt x="225551" y="39369"/>
                  </a:lnTo>
                  <a:lnTo>
                    <a:pt x="173736" y="54609"/>
                  </a:lnTo>
                  <a:lnTo>
                    <a:pt x="135636" y="74929"/>
                  </a:lnTo>
                  <a:lnTo>
                    <a:pt x="102108" y="102869"/>
                  </a:lnTo>
                  <a:lnTo>
                    <a:pt x="64008" y="153669"/>
                  </a:lnTo>
                  <a:lnTo>
                    <a:pt x="47244" y="194309"/>
                  </a:lnTo>
                  <a:lnTo>
                    <a:pt x="38100" y="236219"/>
                  </a:lnTo>
                  <a:lnTo>
                    <a:pt x="38100" y="248919"/>
                  </a:lnTo>
                  <a:lnTo>
                    <a:pt x="36575" y="259079"/>
                  </a:lnTo>
                  <a:lnTo>
                    <a:pt x="38100" y="271779"/>
                  </a:lnTo>
                  <a:lnTo>
                    <a:pt x="38100" y="281939"/>
                  </a:lnTo>
                  <a:lnTo>
                    <a:pt x="39624" y="294639"/>
                  </a:lnTo>
                  <a:lnTo>
                    <a:pt x="54863" y="346709"/>
                  </a:lnTo>
                  <a:lnTo>
                    <a:pt x="74675" y="384809"/>
                  </a:lnTo>
                  <a:lnTo>
                    <a:pt x="102108" y="417829"/>
                  </a:lnTo>
                  <a:lnTo>
                    <a:pt x="135636" y="443229"/>
                  </a:lnTo>
                  <a:lnTo>
                    <a:pt x="153924" y="455929"/>
                  </a:lnTo>
                  <a:lnTo>
                    <a:pt x="172212" y="464819"/>
                  </a:lnTo>
                  <a:lnTo>
                    <a:pt x="193548" y="472439"/>
                  </a:lnTo>
                  <a:lnTo>
                    <a:pt x="225551" y="480059"/>
                  </a:lnTo>
                  <a:lnTo>
                    <a:pt x="236220" y="481329"/>
                  </a:lnTo>
                  <a:lnTo>
                    <a:pt x="281939" y="481329"/>
                  </a:lnTo>
                  <a:lnTo>
                    <a:pt x="326136" y="472439"/>
                  </a:lnTo>
                  <a:lnTo>
                    <a:pt x="348778" y="463550"/>
                  </a:lnTo>
                  <a:lnTo>
                    <a:pt x="248412" y="463550"/>
                  </a:lnTo>
                  <a:lnTo>
                    <a:pt x="237744" y="462279"/>
                  </a:lnTo>
                  <a:lnTo>
                    <a:pt x="228600" y="462279"/>
                  </a:lnTo>
                  <a:lnTo>
                    <a:pt x="217932" y="458469"/>
                  </a:lnTo>
                  <a:lnTo>
                    <a:pt x="198120" y="454659"/>
                  </a:lnTo>
                  <a:lnTo>
                    <a:pt x="161544" y="439419"/>
                  </a:lnTo>
                  <a:lnTo>
                    <a:pt x="129539" y="416559"/>
                  </a:lnTo>
                  <a:lnTo>
                    <a:pt x="102108" y="388619"/>
                  </a:lnTo>
                  <a:lnTo>
                    <a:pt x="79248" y="355600"/>
                  </a:lnTo>
                  <a:lnTo>
                    <a:pt x="64008" y="318769"/>
                  </a:lnTo>
                  <a:lnTo>
                    <a:pt x="57912" y="289559"/>
                  </a:lnTo>
                  <a:lnTo>
                    <a:pt x="56387" y="280669"/>
                  </a:lnTo>
                  <a:lnTo>
                    <a:pt x="56387" y="237489"/>
                  </a:lnTo>
                  <a:lnTo>
                    <a:pt x="57912" y="228600"/>
                  </a:lnTo>
                  <a:lnTo>
                    <a:pt x="59436" y="218439"/>
                  </a:lnTo>
                  <a:lnTo>
                    <a:pt x="80772" y="161289"/>
                  </a:lnTo>
                  <a:lnTo>
                    <a:pt x="103632" y="129539"/>
                  </a:lnTo>
                  <a:lnTo>
                    <a:pt x="146303" y="90169"/>
                  </a:lnTo>
                  <a:lnTo>
                    <a:pt x="181356" y="72389"/>
                  </a:lnTo>
                  <a:lnTo>
                    <a:pt x="219456" y="59689"/>
                  </a:lnTo>
                  <a:lnTo>
                    <a:pt x="239267" y="57150"/>
                  </a:lnTo>
                  <a:lnTo>
                    <a:pt x="352044" y="57150"/>
                  </a:lnTo>
                  <a:lnTo>
                    <a:pt x="347472" y="54609"/>
                  </a:lnTo>
                  <a:lnTo>
                    <a:pt x="326136" y="46989"/>
                  </a:lnTo>
                  <a:lnTo>
                    <a:pt x="304800" y="41909"/>
                  </a:lnTo>
                  <a:lnTo>
                    <a:pt x="283463" y="38100"/>
                  </a:lnTo>
                  <a:close/>
                </a:path>
                <a:path w="520064" h="519430">
                  <a:moveTo>
                    <a:pt x="352044" y="57150"/>
                  </a:moveTo>
                  <a:lnTo>
                    <a:pt x="281939" y="57150"/>
                  </a:lnTo>
                  <a:lnTo>
                    <a:pt x="291084" y="58419"/>
                  </a:lnTo>
                  <a:lnTo>
                    <a:pt x="301751" y="59689"/>
                  </a:lnTo>
                  <a:lnTo>
                    <a:pt x="321563" y="66039"/>
                  </a:lnTo>
                  <a:lnTo>
                    <a:pt x="358139" y="81279"/>
                  </a:lnTo>
                  <a:lnTo>
                    <a:pt x="390144" y="104139"/>
                  </a:lnTo>
                  <a:lnTo>
                    <a:pt x="417575" y="130809"/>
                  </a:lnTo>
                  <a:lnTo>
                    <a:pt x="448056" y="181609"/>
                  </a:lnTo>
                  <a:lnTo>
                    <a:pt x="454151" y="201929"/>
                  </a:lnTo>
                  <a:lnTo>
                    <a:pt x="460248" y="219709"/>
                  </a:lnTo>
                  <a:lnTo>
                    <a:pt x="461772" y="228600"/>
                  </a:lnTo>
                  <a:lnTo>
                    <a:pt x="461772" y="240029"/>
                  </a:lnTo>
                  <a:lnTo>
                    <a:pt x="463296" y="250189"/>
                  </a:lnTo>
                  <a:lnTo>
                    <a:pt x="463296" y="271779"/>
                  </a:lnTo>
                  <a:lnTo>
                    <a:pt x="461772" y="281939"/>
                  </a:lnTo>
                  <a:lnTo>
                    <a:pt x="461772" y="290829"/>
                  </a:lnTo>
                  <a:lnTo>
                    <a:pt x="458724" y="302259"/>
                  </a:lnTo>
                  <a:lnTo>
                    <a:pt x="454151" y="321309"/>
                  </a:lnTo>
                  <a:lnTo>
                    <a:pt x="438912" y="358139"/>
                  </a:lnTo>
                  <a:lnTo>
                    <a:pt x="416051" y="389889"/>
                  </a:lnTo>
                  <a:lnTo>
                    <a:pt x="388620" y="417829"/>
                  </a:lnTo>
                  <a:lnTo>
                    <a:pt x="355091" y="440689"/>
                  </a:lnTo>
                  <a:lnTo>
                    <a:pt x="318515" y="455929"/>
                  </a:lnTo>
                  <a:lnTo>
                    <a:pt x="289560" y="462279"/>
                  </a:lnTo>
                  <a:lnTo>
                    <a:pt x="280415" y="463550"/>
                  </a:lnTo>
                  <a:lnTo>
                    <a:pt x="348778" y="463550"/>
                  </a:lnTo>
                  <a:lnTo>
                    <a:pt x="365760" y="455929"/>
                  </a:lnTo>
                  <a:lnTo>
                    <a:pt x="400812" y="431800"/>
                  </a:lnTo>
                  <a:lnTo>
                    <a:pt x="431291" y="402589"/>
                  </a:lnTo>
                  <a:lnTo>
                    <a:pt x="455675" y="365759"/>
                  </a:lnTo>
                  <a:lnTo>
                    <a:pt x="472439" y="326389"/>
                  </a:lnTo>
                  <a:lnTo>
                    <a:pt x="477012" y="304800"/>
                  </a:lnTo>
                  <a:lnTo>
                    <a:pt x="480060" y="294639"/>
                  </a:lnTo>
                  <a:lnTo>
                    <a:pt x="481584" y="283209"/>
                  </a:lnTo>
                  <a:lnTo>
                    <a:pt x="481584" y="237489"/>
                  </a:lnTo>
                  <a:lnTo>
                    <a:pt x="472439" y="194309"/>
                  </a:lnTo>
                  <a:lnTo>
                    <a:pt x="455675" y="153669"/>
                  </a:lnTo>
                  <a:lnTo>
                    <a:pt x="417575" y="102869"/>
                  </a:lnTo>
                  <a:lnTo>
                    <a:pt x="384048" y="76200"/>
                  </a:lnTo>
                  <a:lnTo>
                    <a:pt x="365760" y="64769"/>
                  </a:lnTo>
                  <a:lnTo>
                    <a:pt x="352044" y="57150"/>
                  </a:lnTo>
                  <a:close/>
                </a:path>
                <a:path w="520064" h="519430">
                  <a:moveTo>
                    <a:pt x="260603" y="36829"/>
                  </a:moveTo>
                  <a:lnTo>
                    <a:pt x="248412" y="38100"/>
                  </a:lnTo>
                  <a:lnTo>
                    <a:pt x="271272" y="38100"/>
                  </a:lnTo>
                  <a:lnTo>
                    <a:pt x="260603" y="36829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4555" y="1684147"/>
              <a:ext cx="9374505" cy="5039995"/>
            </a:xfrm>
            <a:custGeom>
              <a:avLst/>
              <a:gdLst/>
              <a:ahLst/>
              <a:cxnLst/>
              <a:rect l="l" t="t" r="r" b="b"/>
              <a:pathLst>
                <a:path w="9374505" h="5039995">
                  <a:moveTo>
                    <a:pt x="9374124" y="0"/>
                  </a:moveTo>
                  <a:lnTo>
                    <a:pt x="0" y="0"/>
                  </a:lnTo>
                  <a:lnTo>
                    <a:pt x="0" y="5039741"/>
                  </a:lnTo>
                  <a:lnTo>
                    <a:pt x="9374124" y="5039741"/>
                  </a:lnTo>
                  <a:lnTo>
                    <a:pt x="937412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8459" y="1679575"/>
              <a:ext cx="9385300" cy="5049520"/>
            </a:xfrm>
            <a:custGeom>
              <a:avLst/>
              <a:gdLst/>
              <a:ahLst/>
              <a:cxnLst/>
              <a:rect l="l" t="t" r="r" b="b"/>
              <a:pathLst>
                <a:path w="9385300" h="5049520">
                  <a:moveTo>
                    <a:pt x="9383268" y="0"/>
                  </a:moveTo>
                  <a:lnTo>
                    <a:pt x="3048" y="0"/>
                  </a:lnTo>
                  <a:lnTo>
                    <a:pt x="0" y="1524"/>
                  </a:lnTo>
                  <a:lnTo>
                    <a:pt x="0" y="5047488"/>
                  </a:lnTo>
                  <a:lnTo>
                    <a:pt x="3048" y="5049012"/>
                  </a:lnTo>
                  <a:lnTo>
                    <a:pt x="9383268" y="5049012"/>
                  </a:lnTo>
                  <a:lnTo>
                    <a:pt x="9384792" y="5047488"/>
                  </a:lnTo>
                  <a:lnTo>
                    <a:pt x="9384792" y="5044439"/>
                  </a:lnTo>
                  <a:lnTo>
                    <a:pt x="10668" y="5044440"/>
                  </a:lnTo>
                  <a:lnTo>
                    <a:pt x="6096" y="5038344"/>
                  </a:lnTo>
                  <a:lnTo>
                    <a:pt x="10668" y="5038344"/>
                  </a:lnTo>
                  <a:lnTo>
                    <a:pt x="10668" y="9144"/>
                  </a:lnTo>
                  <a:lnTo>
                    <a:pt x="6096" y="9144"/>
                  </a:lnTo>
                  <a:lnTo>
                    <a:pt x="10668" y="4572"/>
                  </a:lnTo>
                  <a:lnTo>
                    <a:pt x="9384792" y="4572"/>
                  </a:lnTo>
                  <a:lnTo>
                    <a:pt x="9384792" y="1524"/>
                  </a:lnTo>
                  <a:lnTo>
                    <a:pt x="9383268" y="0"/>
                  </a:lnTo>
                  <a:close/>
                </a:path>
                <a:path w="9385300" h="5049520">
                  <a:moveTo>
                    <a:pt x="10668" y="5038344"/>
                  </a:moveTo>
                  <a:lnTo>
                    <a:pt x="6096" y="5038344"/>
                  </a:lnTo>
                  <a:lnTo>
                    <a:pt x="10668" y="5044440"/>
                  </a:lnTo>
                  <a:lnTo>
                    <a:pt x="10668" y="5038344"/>
                  </a:lnTo>
                  <a:close/>
                </a:path>
                <a:path w="9385300" h="5049520">
                  <a:moveTo>
                    <a:pt x="9374124" y="5038344"/>
                  </a:moveTo>
                  <a:lnTo>
                    <a:pt x="10668" y="5038344"/>
                  </a:lnTo>
                  <a:lnTo>
                    <a:pt x="10668" y="5044440"/>
                  </a:lnTo>
                  <a:lnTo>
                    <a:pt x="9374124" y="5044440"/>
                  </a:lnTo>
                  <a:lnTo>
                    <a:pt x="9374124" y="5038344"/>
                  </a:lnTo>
                  <a:close/>
                </a:path>
                <a:path w="9385300" h="5049520">
                  <a:moveTo>
                    <a:pt x="9374124" y="4572"/>
                  </a:moveTo>
                  <a:lnTo>
                    <a:pt x="9374124" y="5044440"/>
                  </a:lnTo>
                  <a:lnTo>
                    <a:pt x="9380219" y="5038344"/>
                  </a:lnTo>
                  <a:lnTo>
                    <a:pt x="9384792" y="5038344"/>
                  </a:lnTo>
                  <a:lnTo>
                    <a:pt x="9384792" y="9144"/>
                  </a:lnTo>
                  <a:lnTo>
                    <a:pt x="9380220" y="9144"/>
                  </a:lnTo>
                  <a:lnTo>
                    <a:pt x="9374124" y="4572"/>
                  </a:lnTo>
                  <a:close/>
                </a:path>
                <a:path w="9385300" h="5049520">
                  <a:moveTo>
                    <a:pt x="9384792" y="5038344"/>
                  </a:moveTo>
                  <a:lnTo>
                    <a:pt x="9380219" y="5038344"/>
                  </a:lnTo>
                  <a:lnTo>
                    <a:pt x="9374124" y="5044440"/>
                  </a:lnTo>
                  <a:lnTo>
                    <a:pt x="9384792" y="5044439"/>
                  </a:lnTo>
                  <a:lnTo>
                    <a:pt x="9384792" y="5038344"/>
                  </a:lnTo>
                  <a:close/>
                </a:path>
                <a:path w="9385300" h="5049520">
                  <a:moveTo>
                    <a:pt x="10668" y="4572"/>
                  </a:moveTo>
                  <a:lnTo>
                    <a:pt x="6096" y="9144"/>
                  </a:lnTo>
                  <a:lnTo>
                    <a:pt x="10668" y="9144"/>
                  </a:lnTo>
                  <a:lnTo>
                    <a:pt x="10668" y="4572"/>
                  </a:lnTo>
                  <a:close/>
                </a:path>
                <a:path w="9385300" h="5049520">
                  <a:moveTo>
                    <a:pt x="9374124" y="4572"/>
                  </a:moveTo>
                  <a:lnTo>
                    <a:pt x="10668" y="4572"/>
                  </a:lnTo>
                  <a:lnTo>
                    <a:pt x="10668" y="9144"/>
                  </a:lnTo>
                  <a:lnTo>
                    <a:pt x="9374124" y="9144"/>
                  </a:lnTo>
                  <a:lnTo>
                    <a:pt x="9374124" y="4572"/>
                  </a:lnTo>
                  <a:close/>
                </a:path>
                <a:path w="9385300" h="5049520">
                  <a:moveTo>
                    <a:pt x="9384792" y="4572"/>
                  </a:moveTo>
                  <a:lnTo>
                    <a:pt x="9374124" y="4572"/>
                  </a:lnTo>
                  <a:lnTo>
                    <a:pt x="9380220" y="9144"/>
                  </a:lnTo>
                  <a:lnTo>
                    <a:pt x="9384792" y="9144"/>
                  </a:lnTo>
                  <a:lnTo>
                    <a:pt x="9384792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70916" y="1663700"/>
            <a:ext cx="9165590" cy="48317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14325" marR="906144" indent="-302260">
              <a:lnSpc>
                <a:spcPts val="3220"/>
              </a:lnSpc>
              <a:spcBef>
                <a:spcPts val="500"/>
              </a:spcBef>
              <a:buClr>
                <a:srgbClr val="D16347"/>
              </a:buClr>
              <a:buSzPct val="84745"/>
              <a:buFont typeface="PMingLiU-ExtB"/>
              <a:buChar char="⚫"/>
              <a:tabLst>
                <a:tab pos="314960" algn="l"/>
              </a:tabLst>
            </a:pPr>
            <a:r>
              <a:rPr sz="2950" spc="5" dirty="0">
                <a:latin typeface="Georgia"/>
                <a:cs typeface="Georgia"/>
              </a:rPr>
              <a:t>Si</a:t>
            </a:r>
            <a:r>
              <a:rPr sz="2950" spc="-10" dirty="0">
                <a:latin typeface="Georgia"/>
                <a:cs typeface="Georgia"/>
              </a:rPr>
              <a:t> </a:t>
            </a:r>
            <a:r>
              <a:rPr sz="2950" spc="15" dirty="0">
                <a:latin typeface="Georgia"/>
                <a:cs typeface="Georgia"/>
              </a:rPr>
              <a:t>une</a:t>
            </a:r>
            <a:r>
              <a:rPr sz="2950" spc="-20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artère</a:t>
            </a:r>
            <a:r>
              <a:rPr sz="2950" spc="-35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cérébrale</a:t>
            </a:r>
            <a:r>
              <a:rPr sz="2950" spc="-45" dirty="0">
                <a:latin typeface="Georgia"/>
                <a:cs typeface="Georgia"/>
              </a:rPr>
              <a:t> </a:t>
            </a:r>
            <a:r>
              <a:rPr sz="2950" spc="5" dirty="0">
                <a:latin typeface="Georgia"/>
                <a:cs typeface="Georgia"/>
              </a:rPr>
              <a:t>se</a:t>
            </a:r>
            <a:r>
              <a:rPr sz="2950" spc="-10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bouche</a:t>
            </a:r>
            <a:r>
              <a:rPr sz="2950" spc="-35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à</a:t>
            </a:r>
            <a:r>
              <a:rPr sz="2950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son</a:t>
            </a:r>
            <a:r>
              <a:rPr sz="2950" spc="-15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origine</a:t>
            </a:r>
            <a:r>
              <a:rPr sz="2950" spc="-45" dirty="0">
                <a:latin typeface="Georgia"/>
                <a:cs typeface="Georgia"/>
              </a:rPr>
              <a:t> </a:t>
            </a:r>
            <a:r>
              <a:rPr sz="2950" spc="5" dirty="0">
                <a:latin typeface="Georgia"/>
                <a:cs typeface="Georgia"/>
              </a:rPr>
              <a:t>( </a:t>
            </a:r>
            <a:r>
              <a:rPr sz="2950" spc="-695" dirty="0">
                <a:latin typeface="Georgia"/>
                <a:cs typeface="Georgia"/>
              </a:rPr>
              <a:t> </a:t>
            </a:r>
            <a:r>
              <a:rPr sz="2950" spc="5" dirty="0">
                <a:latin typeface="Georgia"/>
                <a:cs typeface="Georgia"/>
              </a:rPr>
              <a:t>occlusion </a:t>
            </a:r>
            <a:r>
              <a:rPr sz="2950" spc="10" dirty="0">
                <a:latin typeface="Georgia"/>
                <a:cs typeface="Georgia"/>
              </a:rPr>
              <a:t>proximale </a:t>
            </a:r>
            <a:r>
              <a:rPr sz="2950" spc="5" dirty="0">
                <a:latin typeface="Georgia"/>
                <a:cs typeface="Georgia"/>
              </a:rPr>
              <a:t>) </a:t>
            </a:r>
            <a:r>
              <a:rPr sz="2950" spc="10" dirty="0">
                <a:latin typeface="Georgia"/>
                <a:cs typeface="Georgia"/>
              </a:rPr>
              <a:t>=&gt; AVC </a:t>
            </a:r>
            <a:r>
              <a:rPr sz="2950" spc="5" dirty="0">
                <a:latin typeface="Georgia"/>
                <a:cs typeface="Georgia"/>
              </a:rPr>
              <a:t>superficiel </a:t>
            </a:r>
            <a:r>
              <a:rPr sz="2950" spc="10" dirty="0">
                <a:latin typeface="Georgia"/>
                <a:cs typeface="Georgia"/>
              </a:rPr>
              <a:t>ET </a:t>
            </a:r>
            <a:r>
              <a:rPr sz="2950" spc="15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profond.</a:t>
            </a:r>
            <a:endParaRPr sz="2950">
              <a:latin typeface="Georgia"/>
              <a:cs typeface="Georgia"/>
            </a:endParaRPr>
          </a:p>
          <a:p>
            <a:pPr marL="314325" marR="948690" indent="-302260">
              <a:lnSpc>
                <a:spcPts val="3220"/>
              </a:lnSpc>
              <a:spcBef>
                <a:spcPts val="695"/>
              </a:spcBef>
              <a:buClr>
                <a:srgbClr val="D16347"/>
              </a:buClr>
              <a:buSzPct val="84745"/>
              <a:buFont typeface="PMingLiU-ExtB"/>
              <a:buChar char="⚫"/>
              <a:tabLst>
                <a:tab pos="314960" algn="l"/>
              </a:tabLst>
            </a:pPr>
            <a:r>
              <a:rPr sz="2950" i="1" spc="10" dirty="0">
                <a:latin typeface="Georgia"/>
                <a:cs typeface="Georgia"/>
              </a:rPr>
              <a:t>En</a:t>
            </a:r>
            <a:r>
              <a:rPr sz="2950" i="1" spc="-10" dirty="0">
                <a:latin typeface="Georgia"/>
                <a:cs typeface="Georgia"/>
              </a:rPr>
              <a:t> </a:t>
            </a:r>
            <a:r>
              <a:rPr sz="2950" i="1" spc="5" dirty="0">
                <a:latin typeface="Georgia"/>
                <a:cs typeface="Georgia"/>
              </a:rPr>
              <a:t>effet,</a:t>
            </a:r>
            <a:r>
              <a:rPr sz="2950" i="1" spc="20" dirty="0">
                <a:latin typeface="Georgia"/>
                <a:cs typeface="Georgia"/>
              </a:rPr>
              <a:t> </a:t>
            </a:r>
            <a:r>
              <a:rPr sz="2950" i="1" spc="10" dirty="0">
                <a:latin typeface="Georgia"/>
                <a:cs typeface="Georgia"/>
              </a:rPr>
              <a:t>les</a:t>
            </a:r>
            <a:r>
              <a:rPr sz="2950" i="1" spc="-5" dirty="0">
                <a:latin typeface="Georgia"/>
                <a:cs typeface="Georgia"/>
              </a:rPr>
              <a:t> </a:t>
            </a:r>
            <a:r>
              <a:rPr sz="2950" i="1" spc="5" dirty="0">
                <a:latin typeface="Georgia"/>
                <a:cs typeface="Georgia"/>
              </a:rPr>
              <a:t>artères</a:t>
            </a:r>
            <a:r>
              <a:rPr sz="2950" i="1" spc="35" dirty="0">
                <a:latin typeface="Georgia"/>
                <a:cs typeface="Georgia"/>
              </a:rPr>
              <a:t> </a:t>
            </a:r>
            <a:r>
              <a:rPr sz="2950" i="1" spc="5" dirty="0">
                <a:latin typeface="Georgia"/>
                <a:cs typeface="Georgia"/>
              </a:rPr>
              <a:t>perforantes</a:t>
            </a:r>
            <a:r>
              <a:rPr sz="2950" i="1" spc="30" dirty="0">
                <a:latin typeface="Georgia"/>
                <a:cs typeface="Georgia"/>
              </a:rPr>
              <a:t> </a:t>
            </a:r>
            <a:r>
              <a:rPr sz="2950" i="1" spc="5" dirty="0">
                <a:latin typeface="Georgia"/>
                <a:cs typeface="Georgia"/>
              </a:rPr>
              <a:t>profondes </a:t>
            </a:r>
            <a:r>
              <a:rPr sz="2950" i="1" spc="10" dirty="0">
                <a:latin typeface="Georgia"/>
                <a:cs typeface="Georgia"/>
              </a:rPr>
              <a:t>et</a:t>
            </a:r>
            <a:r>
              <a:rPr sz="2950" i="1" spc="5" dirty="0">
                <a:latin typeface="Georgia"/>
                <a:cs typeface="Georgia"/>
              </a:rPr>
              <a:t> le </a:t>
            </a:r>
            <a:r>
              <a:rPr sz="2950" i="1" spc="-695" dirty="0">
                <a:latin typeface="Georgia"/>
                <a:cs typeface="Georgia"/>
              </a:rPr>
              <a:t> </a:t>
            </a:r>
            <a:r>
              <a:rPr sz="2950" i="1" spc="10" dirty="0">
                <a:latin typeface="Georgia"/>
                <a:cs typeface="Georgia"/>
              </a:rPr>
              <a:t>réseau</a:t>
            </a:r>
            <a:r>
              <a:rPr sz="2950" i="1" spc="5" dirty="0">
                <a:latin typeface="Georgia"/>
                <a:cs typeface="Georgia"/>
              </a:rPr>
              <a:t> superficiel</a:t>
            </a:r>
            <a:r>
              <a:rPr sz="2950" i="1" spc="10" dirty="0">
                <a:latin typeface="Georgia"/>
                <a:cs typeface="Georgia"/>
              </a:rPr>
              <a:t> </a:t>
            </a:r>
            <a:r>
              <a:rPr sz="2950" i="1" spc="5" dirty="0">
                <a:latin typeface="Georgia"/>
                <a:cs typeface="Georgia"/>
              </a:rPr>
              <a:t>seront </a:t>
            </a:r>
            <a:r>
              <a:rPr sz="2950" i="1" spc="10" dirty="0">
                <a:latin typeface="Georgia"/>
                <a:cs typeface="Georgia"/>
              </a:rPr>
              <a:t>bouchés.</a:t>
            </a:r>
            <a:endParaRPr sz="2950">
              <a:latin typeface="Georgia"/>
              <a:cs typeface="Georgia"/>
            </a:endParaRPr>
          </a:p>
          <a:p>
            <a:pPr marL="314325" marR="5080" indent="-302260">
              <a:lnSpc>
                <a:spcPct val="90700"/>
              </a:lnSpc>
              <a:spcBef>
                <a:spcPts val="655"/>
              </a:spcBef>
              <a:buClr>
                <a:srgbClr val="D16347"/>
              </a:buClr>
              <a:buSzPct val="84745"/>
              <a:buFont typeface="PMingLiU-ExtB"/>
              <a:buChar char="⚫"/>
              <a:tabLst>
                <a:tab pos="314960" algn="l"/>
              </a:tabLst>
            </a:pPr>
            <a:r>
              <a:rPr sz="2950" spc="10" dirty="0">
                <a:latin typeface="Georgia"/>
                <a:cs typeface="Georgia"/>
              </a:rPr>
              <a:t>En </a:t>
            </a:r>
            <a:r>
              <a:rPr sz="2950" spc="5" dirty="0">
                <a:latin typeface="Georgia"/>
                <a:cs typeface="Georgia"/>
              </a:rPr>
              <a:t>revanche, si l'occlusion est </a:t>
            </a:r>
            <a:r>
              <a:rPr sz="2950" spc="10" dirty="0">
                <a:latin typeface="Georgia"/>
                <a:cs typeface="Georgia"/>
              </a:rPr>
              <a:t>plus </a:t>
            </a:r>
            <a:r>
              <a:rPr sz="2950" spc="5" dirty="0">
                <a:latin typeface="Georgia"/>
                <a:cs typeface="Georgia"/>
              </a:rPr>
              <a:t>distale, les </a:t>
            </a:r>
            <a:r>
              <a:rPr sz="2950" spc="10" dirty="0">
                <a:latin typeface="Georgia"/>
                <a:cs typeface="Georgia"/>
              </a:rPr>
              <a:t>artères </a:t>
            </a:r>
            <a:r>
              <a:rPr sz="2950" spc="-700" dirty="0">
                <a:latin typeface="Georgia"/>
                <a:cs typeface="Georgia"/>
              </a:rPr>
              <a:t> </a:t>
            </a:r>
            <a:r>
              <a:rPr sz="2950" spc="5" dirty="0">
                <a:latin typeface="Georgia"/>
                <a:cs typeface="Georgia"/>
              </a:rPr>
              <a:t>perforantes </a:t>
            </a:r>
            <a:r>
              <a:rPr sz="2950" spc="10" dirty="0">
                <a:latin typeface="Georgia"/>
                <a:cs typeface="Georgia"/>
              </a:rPr>
              <a:t>sont </a:t>
            </a:r>
            <a:r>
              <a:rPr sz="2950" spc="5" dirty="0">
                <a:latin typeface="Georgia"/>
                <a:cs typeface="Georgia"/>
              </a:rPr>
              <a:t>préservées et il </a:t>
            </a:r>
            <a:r>
              <a:rPr sz="2950" spc="10" dirty="0">
                <a:latin typeface="Georgia"/>
                <a:cs typeface="Georgia"/>
              </a:rPr>
              <a:t>y aura </a:t>
            </a:r>
            <a:r>
              <a:rPr sz="2950" spc="15" dirty="0">
                <a:latin typeface="Georgia"/>
                <a:cs typeface="Georgia"/>
              </a:rPr>
              <a:t>un </a:t>
            </a:r>
            <a:r>
              <a:rPr sz="2950" spc="10" dirty="0">
                <a:latin typeface="Georgia"/>
                <a:cs typeface="Georgia"/>
              </a:rPr>
              <a:t>AVC </a:t>
            </a:r>
            <a:r>
              <a:rPr sz="2950" spc="15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uniquement</a:t>
            </a:r>
            <a:r>
              <a:rPr sz="2950" spc="-30" dirty="0">
                <a:latin typeface="Georgia"/>
                <a:cs typeface="Georgia"/>
              </a:rPr>
              <a:t> </a:t>
            </a:r>
            <a:r>
              <a:rPr sz="2950" spc="5" dirty="0">
                <a:latin typeface="Georgia"/>
                <a:cs typeface="Georgia"/>
              </a:rPr>
              <a:t>superficiel.</a:t>
            </a:r>
            <a:endParaRPr sz="2950">
              <a:latin typeface="Georgia"/>
              <a:cs typeface="Georgia"/>
            </a:endParaRPr>
          </a:p>
          <a:p>
            <a:pPr marL="314325" marR="14604" indent="-302260">
              <a:lnSpc>
                <a:spcPts val="3220"/>
              </a:lnSpc>
              <a:spcBef>
                <a:spcPts val="760"/>
              </a:spcBef>
              <a:buClr>
                <a:srgbClr val="D16347"/>
              </a:buClr>
              <a:buSzPct val="84745"/>
              <a:buFont typeface="PMingLiU-ExtB"/>
              <a:buChar char="⚫"/>
              <a:tabLst>
                <a:tab pos="314960" algn="l"/>
              </a:tabLst>
            </a:pPr>
            <a:r>
              <a:rPr sz="2950" spc="5" dirty="0">
                <a:latin typeface="Georgia"/>
                <a:cs typeface="Georgia"/>
              </a:rPr>
              <a:t>Si </a:t>
            </a:r>
            <a:r>
              <a:rPr sz="2950" spc="15" dirty="0">
                <a:latin typeface="Georgia"/>
                <a:cs typeface="Georgia"/>
              </a:rPr>
              <a:t>un </a:t>
            </a:r>
            <a:r>
              <a:rPr sz="2950" spc="10" dirty="0">
                <a:latin typeface="Georgia"/>
                <a:cs typeface="Georgia"/>
              </a:rPr>
              <a:t>AVC concerne </a:t>
            </a:r>
            <a:r>
              <a:rPr sz="2950" spc="5" dirty="0">
                <a:latin typeface="Georgia"/>
                <a:cs typeface="Georgia"/>
              </a:rPr>
              <a:t>les </a:t>
            </a:r>
            <a:r>
              <a:rPr sz="2950" spc="10" dirty="0">
                <a:latin typeface="Georgia"/>
                <a:cs typeface="Georgia"/>
              </a:rPr>
              <a:t>noyaux </a:t>
            </a:r>
            <a:r>
              <a:rPr sz="2950" spc="5" dirty="0">
                <a:latin typeface="Georgia"/>
                <a:cs typeface="Georgia"/>
              </a:rPr>
              <a:t>gris </a:t>
            </a:r>
            <a:r>
              <a:rPr sz="2950" spc="10" dirty="0">
                <a:latin typeface="Georgia"/>
                <a:cs typeface="Georgia"/>
              </a:rPr>
              <a:t>centraux </a:t>
            </a:r>
            <a:r>
              <a:rPr sz="2950" spc="5" dirty="0">
                <a:latin typeface="Georgia"/>
                <a:cs typeface="Georgia"/>
              </a:rPr>
              <a:t>et la </a:t>
            </a:r>
            <a:r>
              <a:rPr sz="2950" spc="10" dirty="0">
                <a:latin typeface="Georgia"/>
                <a:cs typeface="Georgia"/>
              </a:rPr>
              <a:t> substance</a:t>
            </a:r>
            <a:r>
              <a:rPr sz="2950" spc="-35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blanche</a:t>
            </a:r>
            <a:r>
              <a:rPr sz="2950" spc="-10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profonde</a:t>
            </a:r>
            <a:r>
              <a:rPr sz="2950" spc="-45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alors</a:t>
            </a:r>
            <a:r>
              <a:rPr sz="2950" spc="-25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on</a:t>
            </a:r>
            <a:r>
              <a:rPr sz="2950" dirty="0">
                <a:latin typeface="Georgia"/>
                <a:cs typeface="Georgia"/>
              </a:rPr>
              <a:t> </a:t>
            </a:r>
            <a:r>
              <a:rPr sz="2950" spc="5" dirty="0">
                <a:latin typeface="Georgia"/>
                <a:cs typeface="Georgia"/>
              </a:rPr>
              <a:t>sait</a:t>
            </a:r>
            <a:r>
              <a:rPr sz="2950" spc="-15" dirty="0">
                <a:latin typeface="Georgia"/>
                <a:cs typeface="Georgia"/>
              </a:rPr>
              <a:t> </a:t>
            </a:r>
            <a:r>
              <a:rPr sz="2950" spc="15" dirty="0">
                <a:latin typeface="Georgia"/>
                <a:cs typeface="Georgia"/>
              </a:rPr>
              <a:t>que</a:t>
            </a:r>
            <a:r>
              <a:rPr sz="2950" spc="-10" dirty="0">
                <a:latin typeface="Georgia"/>
                <a:cs typeface="Georgia"/>
              </a:rPr>
              <a:t> </a:t>
            </a:r>
            <a:r>
              <a:rPr sz="2950" spc="5" dirty="0">
                <a:latin typeface="Georgia"/>
                <a:cs typeface="Georgia"/>
              </a:rPr>
              <a:t>c'est</a:t>
            </a:r>
            <a:r>
              <a:rPr sz="2950" spc="-5" dirty="0">
                <a:latin typeface="Georgia"/>
                <a:cs typeface="Georgia"/>
              </a:rPr>
              <a:t> </a:t>
            </a:r>
            <a:r>
              <a:rPr sz="2950" spc="15" dirty="0">
                <a:latin typeface="Georgia"/>
                <a:cs typeface="Georgia"/>
              </a:rPr>
              <a:t>un </a:t>
            </a:r>
            <a:r>
              <a:rPr sz="2950" spc="-695" dirty="0">
                <a:latin typeface="Georgia"/>
                <a:cs typeface="Georgia"/>
              </a:rPr>
              <a:t> </a:t>
            </a:r>
            <a:r>
              <a:rPr sz="2950" spc="10" dirty="0">
                <a:latin typeface="Georgia"/>
                <a:cs typeface="Georgia"/>
              </a:rPr>
              <a:t>AVC profond</a:t>
            </a:r>
            <a:r>
              <a:rPr sz="2950" spc="-35" dirty="0">
                <a:latin typeface="Georgia"/>
                <a:cs typeface="Georgia"/>
              </a:rPr>
              <a:t> </a:t>
            </a:r>
            <a:r>
              <a:rPr sz="2950" spc="5" dirty="0">
                <a:latin typeface="Georgia"/>
                <a:cs typeface="Georgia"/>
              </a:rPr>
              <a:t>et</a:t>
            </a:r>
            <a:r>
              <a:rPr sz="2950" dirty="0">
                <a:latin typeface="Georgia"/>
                <a:cs typeface="Georgia"/>
              </a:rPr>
              <a:t> </a:t>
            </a:r>
            <a:r>
              <a:rPr sz="2950" spc="5" dirty="0">
                <a:latin typeface="Georgia"/>
                <a:cs typeface="Georgia"/>
              </a:rPr>
              <a:t>superficiel.</a:t>
            </a:r>
            <a:endParaRPr sz="29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01340" y="1499784"/>
            <a:ext cx="3258843" cy="5348545"/>
            <a:chOff x="6396106" y="1528572"/>
            <a:chExt cx="3421379" cy="5615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4070" y="6521195"/>
              <a:ext cx="1422878" cy="6222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6106" y="1690115"/>
              <a:ext cx="2380488" cy="48950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41470" y="4700016"/>
              <a:ext cx="289560" cy="172720"/>
            </a:xfrm>
            <a:custGeom>
              <a:avLst/>
              <a:gdLst/>
              <a:ahLst/>
              <a:cxnLst/>
              <a:rect l="l" t="t" r="r" b="b"/>
              <a:pathLst>
                <a:path w="289559" h="172720">
                  <a:moveTo>
                    <a:pt x="146304" y="114300"/>
                  </a:moveTo>
                  <a:lnTo>
                    <a:pt x="146304" y="57912"/>
                  </a:lnTo>
                  <a:lnTo>
                    <a:pt x="0" y="57912"/>
                  </a:lnTo>
                  <a:lnTo>
                    <a:pt x="0" y="114300"/>
                  </a:lnTo>
                  <a:lnTo>
                    <a:pt x="146304" y="114300"/>
                  </a:lnTo>
                  <a:close/>
                </a:path>
                <a:path w="289559" h="172720">
                  <a:moveTo>
                    <a:pt x="289560" y="85344"/>
                  </a:moveTo>
                  <a:lnTo>
                    <a:pt x="117348" y="0"/>
                  </a:lnTo>
                  <a:lnTo>
                    <a:pt x="117348" y="57912"/>
                  </a:lnTo>
                  <a:lnTo>
                    <a:pt x="146304" y="57912"/>
                  </a:lnTo>
                  <a:lnTo>
                    <a:pt x="146304" y="157605"/>
                  </a:lnTo>
                  <a:lnTo>
                    <a:pt x="289560" y="85344"/>
                  </a:lnTo>
                  <a:close/>
                </a:path>
                <a:path w="289559" h="172720">
                  <a:moveTo>
                    <a:pt x="146304" y="157605"/>
                  </a:moveTo>
                  <a:lnTo>
                    <a:pt x="146304" y="114300"/>
                  </a:lnTo>
                  <a:lnTo>
                    <a:pt x="117348" y="114300"/>
                  </a:lnTo>
                  <a:lnTo>
                    <a:pt x="117348" y="172212"/>
                  </a:lnTo>
                  <a:lnTo>
                    <a:pt x="146304" y="157605"/>
                  </a:lnTo>
                  <a:close/>
                </a:path>
              </a:pathLst>
            </a:custGeom>
            <a:solidFill>
              <a:srgbClr val="FF3200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6" name="object 6"/>
            <p:cNvSpPr/>
            <p:nvPr/>
          </p:nvSpPr>
          <p:spPr>
            <a:xfrm>
              <a:off x="7135246" y="3669792"/>
              <a:ext cx="289560" cy="172720"/>
            </a:xfrm>
            <a:custGeom>
              <a:avLst/>
              <a:gdLst/>
              <a:ahLst/>
              <a:cxnLst/>
              <a:rect l="l" t="t" r="r" b="b"/>
              <a:pathLst>
                <a:path w="289559" h="172720">
                  <a:moveTo>
                    <a:pt x="146304" y="114300"/>
                  </a:moveTo>
                  <a:lnTo>
                    <a:pt x="146304" y="57912"/>
                  </a:lnTo>
                  <a:lnTo>
                    <a:pt x="0" y="57912"/>
                  </a:lnTo>
                  <a:lnTo>
                    <a:pt x="0" y="114300"/>
                  </a:lnTo>
                  <a:lnTo>
                    <a:pt x="146304" y="114300"/>
                  </a:lnTo>
                  <a:close/>
                </a:path>
                <a:path w="289559" h="172720">
                  <a:moveTo>
                    <a:pt x="289560" y="85344"/>
                  </a:moveTo>
                  <a:lnTo>
                    <a:pt x="117348" y="0"/>
                  </a:lnTo>
                  <a:lnTo>
                    <a:pt x="117348" y="57912"/>
                  </a:lnTo>
                  <a:lnTo>
                    <a:pt x="146304" y="57912"/>
                  </a:lnTo>
                  <a:lnTo>
                    <a:pt x="146304" y="157605"/>
                  </a:lnTo>
                  <a:lnTo>
                    <a:pt x="289560" y="85344"/>
                  </a:lnTo>
                  <a:close/>
                </a:path>
                <a:path w="289559" h="172720">
                  <a:moveTo>
                    <a:pt x="146304" y="157605"/>
                  </a:moveTo>
                  <a:lnTo>
                    <a:pt x="146304" y="114300"/>
                  </a:lnTo>
                  <a:lnTo>
                    <a:pt x="117348" y="114300"/>
                  </a:lnTo>
                  <a:lnTo>
                    <a:pt x="117348" y="172212"/>
                  </a:lnTo>
                  <a:lnTo>
                    <a:pt x="146304" y="157605"/>
                  </a:lnTo>
                  <a:close/>
                </a:path>
              </a:pathLst>
            </a:custGeom>
            <a:solidFill>
              <a:srgbClr val="00007D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7" name="object 7"/>
            <p:cNvSpPr/>
            <p:nvPr/>
          </p:nvSpPr>
          <p:spPr>
            <a:xfrm>
              <a:off x="7052950" y="2607563"/>
              <a:ext cx="309880" cy="378460"/>
            </a:xfrm>
            <a:custGeom>
              <a:avLst/>
              <a:gdLst/>
              <a:ahLst/>
              <a:cxnLst/>
              <a:rect l="l" t="t" r="r" b="b"/>
              <a:pathLst>
                <a:path w="309879" h="378460">
                  <a:moveTo>
                    <a:pt x="224704" y="226329"/>
                  </a:moveTo>
                  <a:lnTo>
                    <a:pt x="44196" y="0"/>
                  </a:lnTo>
                  <a:lnTo>
                    <a:pt x="0" y="35052"/>
                  </a:lnTo>
                  <a:lnTo>
                    <a:pt x="179884" y="261982"/>
                  </a:lnTo>
                  <a:lnTo>
                    <a:pt x="224704" y="226329"/>
                  </a:lnTo>
                  <a:close/>
                </a:path>
                <a:path w="309879" h="378460">
                  <a:moveTo>
                    <a:pt x="242316" y="346776"/>
                  </a:moveTo>
                  <a:lnTo>
                    <a:pt x="242316" y="248412"/>
                  </a:lnTo>
                  <a:lnTo>
                    <a:pt x="198120" y="284988"/>
                  </a:lnTo>
                  <a:lnTo>
                    <a:pt x="179884" y="261982"/>
                  </a:lnTo>
                  <a:lnTo>
                    <a:pt x="135636" y="297180"/>
                  </a:lnTo>
                  <a:lnTo>
                    <a:pt x="242316" y="346776"/>
                  </a:lnTo>
                  <a:close/>
                </a:path>
                <a:path w="309879" h="378460">
                  <a:moveTo>
                    <a:pt x="242316" y="248412"/>
                  </a:moveTo>
                  <a:lnTo>
                    <a:pt x="224704" y="226329"/>
                  </a:lnTo>
                  <a:lnTo>
                    <a:pt x="179884" y="261982"/>
                  </a:lnTo>
                  <a:lnTo>
                    <a:pt x="198120" y="284988"/>
                  </a:lnTo>
                  <a:lnTo>
                    <a:pt x="242316" y="248412"/>
                  </a:lnTo>
                  <a:close/>
                </a:path>
                <a:path w="309879" h="378460">
                  <a:moveTo>
                    <a:pt x="309372" y="377952"/>
                  </a:moveTo>
                  <a:lnTo>
                    <a:pt x="269748" y="190500"/>
                  </a:lnTo>
                  <a:lnTo>
                    <a:pt x="224704" y="226329"/>
                  </a:lnTo>
                  <a:lnTo>
                    <a:pt x="242316" y="248412"/>
                  </a:lnTo>
                  <a:lnTo>
                    <a:pt x="242316" y="346776"/>
                  </a:lnTo>
                  <a:lnTo>
                    <a:pt x="309372" y="377952"/>
                  </a:lnTo>
                  <a:close/>
                </a:path>
              </a:pathLst>
            </a:custGeom>
            <a:solidFill>
              <a:srgbClr val="6AE550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6766" y="3057144"/>
              <a:ext cx="236220" cy="2377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39462" y="1528572"/>
              <a:ext cx="241300" cy="304800"/>
            </a:xfrm>
            <a:custGeom>
              <a:avLst/>
              <a:gdLst/>
              <a:ahLst/>
              <a:cxnLst/>
              <a:rect l="l" t="t" r="r" b="b"/>
              <a:pathLst>
                <a:path w="241300" h="304800">
                  <a:moveTo>
                    <a:pt x="159469" y="150784"/>
                  </a:moveTo>
                  <a:lnTo>
                    <a:pt x="45720" y="0"/>
                  </a:lnTo>
                  <a:lnTo>
                    <a:pt x="0" y="35052"/>
                  </a:lnTo>
                  <a:lnTo>
                    <a:pt x="114143" y="185030"/>
                  </a:lnTo>
                  <a:lnTo>
                    <a:pt x="159469" y="150784"/>
                  </a:lnTo>
                  <a:close/>
                </a:path>
                <a:path w="241300" h="304800">
                  <a:moveTo>
                    <a:pt x="176784" y="273079"/>
                  </a:moveTo>
                  <a:lnTo>
                    <a:pt x="176784" y="173736"/>
                  </a:lnTo>
                  <a:lnTo>
                    <a:pt x="131064" y="207264"/>
                  </a:lnTo>
                  <a:lnTo>
                    <a:pt x="114143" y="185030"/>
                  </a:lnTo>
                  <a:lnTo>
                    <a:pt x="68580" y="219456"/>
                  </a:lnTo>
                  <a:lnTo>
                    <a:pt x="176784" y="273079"/>
                  </a:lnTo>
                  <a:close/>
                </a:path>
                <a:path w="241300" h="304800">
                  <a:moveTo>
                    <a:pt x="176784" y="173736"/>
                  </a:moveTo>
                  <a:lnTo>
                    <a:pt x="159469" y="150784"/>
                  </a:lnTo>
                  <a:lnTo>
                    <a:pt x="114143" y="185030"/>
                  </a:lnTo>
                  <a:lnTo>
                    <a:pt x="131064" y="207264"/>
                  </a:lnTo>
                  <a:lnTo>
                    <a:pt x="176784" y="173736"/>
                  </a:lnTo>
                  <a:close/>
                </a:path>
                <a:path w="241300" h="304800">
                  <a:moveTo>
                    <a:pt x="240792" y="304800"/>
                  </a:moveTo>
                  <a:lnTo>
                    <a:pt x="205740" y="115824"/>
                  </a:lnTo>
                  <a:lnTo>
                    <a:pt x="159469" y="150784"/>
                  </a:lnTo>
                  <a:lnTo>
                    <a:pt x="176784" y="173736"/>
                  </a:lnTo>
                  <a:lnTo>
                    <a:pt x="176784" y="273079"/>
                  </a:lnTo>
                  <a:lnTo>
                    <a:pt x="240792" y="304800"/>
                  </a:lnTo>
                  <a:close/>
                </a:path>
              </a:pathLst>
            </a:custGeom>
            <a:solidFill>
              <a:srgbClr val="FBC93B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5017" y="6681917"/>
            <a:ext cx="815031" cy="33282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90801" y="632904"/>
            <a:ext cx="6029831" cy="657135"/>
          </a:xfrm>
          <a:prstGeom prst="rect">
            <a:avLst/>
          </a:prstGeom>
        </p:spPr>
        <p:txBody>
          <a:bodyPr vert="horz" wrap="square" lIns="0" tIns="12097" rIns="0" bIns="0" rtlCol="0">
            <a:spAutoFit/>
          </a:bodyPr>
          <a:lstStyle/>
          <a:p>
            <a:pPr marL="12097">
              <a:spcBef>
                <a:spcPts val="95"/>
              </a:spcBef>
            </a:pPr>
            <a:r>
              <a:rPr lang="ar-DZ" sz="4191" smtClean="0"/>
              <a:t>التروية</a:t>
            </a:r>
            <a:endParaRPr sz="4191" dirty="0"/>
          </a:p>
        </p:txBody>
      </p:sp>
      <p:sp>
        <p:nvSpPr>
          <p:cNvPr id="12" name="object 12"/>
          <p:cNvSpPr txBox="1"/>
          <p:nvPr/>
        </p:nvSpPr>
        <p:spPr>
          <a:xfrm>
            <a:off x="444500" y="2312997"/>
            <a:ext cx="4985823" cy="3110972"/>
          </a:xfrm>
          <a:prstGeom prst="rect">
            <a:avLst/>
          </a:prstGeom>
        </p:spPr>
        <p:txBody>
          <a:bodyPr vert="horz" wrap="square" lIns="0" tIns="81653" rIns="0" bIns="0" rtlCol="0">
            <a:spAutoFit/>
          </a:bodyPr>
          <a:lstStyle/>
          <a:p>
            <a:pPr marL="338709" indent="-326612">
              <a:spcBef>
                <a:spcPts val="643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38104" algn="l"/>
                <a:tab pos="338709" algn="l"/>
              </a:tabLst>
            </a:pPr>
            <a:r>
              <a:rPr lang="ar-DZ" sz="2286" b="1" spc="-5" smtClean="0">
                <a:latin typeface="Arial"/>
                <a:cs typeface="Arial"/>
              </a:rPr>
              <a:t> طرق الامدادات</a:t>
            </a:r>
            <a:endParaRPr sz="2286" smtClean="0">
              <a:latin typeface="Arial"/>
              <a:cs typeface="Arial"/>
            </a:endParaRPr>
          </a:p>
          <a:p>
            <a:pPr marL="720361" lvl="1" indent="-273387">
              <a:spcBef>
                <a:spcPts val="457"/>
              </a:spcBef>
              <a:buClr>
                <a:srgbClr val="9999CC"/>
              </a:buClr>
              <a:buSzPct val="80000"/>
              <a:buFont typeface="Wingdings"/>
              <a:buChar char=""/>
              <a:tabLst>
                <a:tab pos="720966" algn="l"/>
              </a:tabLst>
            </a:pPr>
            <a:r>
              <a:rPr sz="1905" b="1" spc="-5" smtClean="0">
                <a:latin typeface="Arial"/>
                <a:cs typeface="Arial"/>
              </a:rPr>
              <a:t>Artères</a:t>
            </a:r>
            <a:r>
              <a:rPr sz="1905" b="1" spc="-24" smtClean="0">
                <a:latin typeface="Arial"/>
                <a:cs typeface="Arial"/>
              </a:rPr>
              <a:t> </a:t>
            </a:r>
            <a:r>
              <a:rPr sz="1905" b="1" spc="-5" dirty="0">
                <a:latin typeface="Arial"/>
                <a:cs typeface="Arial"/>
              </a:rPr>
              <a:t>carotides</a:t>
            </a:r>
            <a:r>
              <a:rPr sz="1905" b="1" spc="-29" dirty="0">
                <a:latin typeface="Arial"/>
                <a:cs typeface="Arial"/>
              </a:rPr>
              <a:t> </a:t>
            </a:r>
            <a:r>
              <a:rPr sz="1905" b="1" spc="-5" dirty="0">
                <a:latin typeface="Arial"/>
                <a:cs typeface="Arial"/>
              </a:rPr>
              <a:t>internes</a:t>
            </a:r>
            <a:endParaRPr sz="1905">
              <a:latin typeface="Arial"/>
              <a:cs typeface="Arial"/>
            </a:endParaRPr>
          </a:p>
          <a:p>
            <a:pPr marL="720361" marR="20564" lvl="1" indent="-273387">
              <a:spcBef>
                <a:spcPts val="457"/>
              </a:spcBef>
              <a:buClr>
                <a:srgbClr val="9999CC"/>
              </a:buClr>
              <a:buSzPct val="80000"/>
              <a:buFont typeface="Wingdings"/>
              <a:buChar char=""/>
              <a:tabLst>
                <a:tab pos="720966" algn="l"/>
              </a:tabLst>
            </a:pPr>
            <a:r>
              <a:rPr sz="1905" spc="-5" dirty="0">
                <a:latin typeface="Arial MT"/>
                <a:cs typeface="Arial MT"/>
              </a:rPr>
              <a:t>Artères</a:t>
            </a:r>
            <a:r>
              <a:rPr sz="1905" spc="-24" dirty="0">
                <a:latin typeface="Arial MT"/>
                <a:cs typeface="Arial MT"/>
              </a:rPr>
              <a:t> </a:t>
            </a:r>
            <a:r>
              <a:rPr sz="1905" spc="-5" dirty="0">
                <a:latin typeface="Arial MT"/>
                <a:cs typeface="Arial MT"/>
              </a:rPr>
              <a:t>vertébrales</a:t>
            </a:r>
            <a:r>
              <a:rPr sz="1905" spc="-24" dirty="0">
                <a:latin typeface="Arial MT"/>
                <a:cs typeface="Arial MT"/>
              </a:rPr>
              <a:t> </a:t>
            </a:r>
            <a:r>
              <a:rPr sz="1905" dirty="0">
                <a:latin typeface="Arial MT"/>
                <a:cs typeface="Arial MT"/>
              </a:rPr>
              <a:t>et</a:t>
            </a:r>
            <a:r>
              <a:rPr sz="1905" spc="-43" dirty="0">
                <a:latin typeface="Arial MT"/>
                <a:cs typeface="Arial MT"/>
              </a:rPr>
              <a:t> </a:t>
            </a:r>
            <a:r>
              <a:rPr sz="1905" b="1" spc="-5" dirty="0">
                <a:latin typeface="Arial"/>
                <a:cs typeface="Arial"/>
              </a:rPr>
              <a:t>tronc </a:t>
            </a:r>
            <a:r>
              <a:rPr sz="1905" b="1" spc="-514" dirty="0">
                <a:latin typeface="Arial"/>
                <a:cs typeface="Arial"/>
              </a:rPr>
              <a:t> </a:t>
            </a:r>
            <a:r>
              <a:rPr sz="1905" b="1" spc="-5" dirty="0">
                <a:latin typeface="Arial"/>
                <a:cs typeface="Arial"/>
              </a:rPr>
              <a:t>basilaire</a:t>
            </a:r>
            <a:endParaRPr sz="1905">
              <a:latin typeface="Arial"/>
              <a:cs typeface="Arial"/>
            </a:endParaRPr>
          </a:p>
          <a:p>
            <a:pPr marL="338709" indent="-326612">
              <a:spcBef>
                <a:spcPts val="524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38104" algn="l"/>
                <a:tab pos="338709" algn="l"/>
              </a:tabLst>
            </a:pPr>
            <a:r>
              <a:rPr sz="2286" b="1" spc="-10" dirty="0">
                <a:latin typeface="Arial"/>
                <a:cs typeface="Arial"/>
              </a:rPr>
              <a:t>polygone</a:t>
            </a:r>
            <a:r>
              <a:rPr sz="2286" b="1" spc="-5" dirty="0">
                <a:latin typeface="Arial"/>
                <a:cs typeface="Arial"/>
              </a:rPr>
              <a:t> de</a:t>
            </a:r>
            <a:r>
              <a:rPr sz="2286" b="1" spc="-10" dirty="0">
                <a:latin typeface="Arial"/>
                <a:cs typeface="Arial"/>
              </a:rPr>
              <a:t> Willis</a:t>
            </a:r>
            <a:endParaRPr sz="2286">
              <a:latin typeface="Arial"/>
              <a:cs typeface="Arial"/>
            </a:endParaRPr>
          </a:p>
          <a:p>
            <a:pPr marL="338709" indent="-326612">
              <a:spcBef>
                <a:spcPts val="548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38104" algn="l"/>
                <a:tab pos="338709" algn="l"/>
              </a:tabLst>
            </a:pPr>
            <a:r>
              <a:rPr lang="ar-DZ" sz="2286" b="1" spc="-5" smtClean="0">
                <a:latin typeface="Arial"/>
                <a:cs typeface="Arial"/>
              </a:rPr>
              <a:t>الشرايين الدماغية</a:t>
            </a:r>
            <a:endParaRPr sz="2286" smtClean="0">
              <a:latin typeface="Arial"/>
              <a:cs typeface="Arial"/>
            </a:endParaRPr>
          </a:p>
          <a:p>
            <a:pPr marL="720361" lvl="1" indent="-273387">
              <a:spcBef>
                <a:spcPts val="461"/>
              </a:spcBef>
              <a:buClr>
                <a:srgbClr val="9999CC"/>
              </a:buClr>
              <a:buSzPct val="80000"/>
              <a:buFont typeface="Wingdings"/>
              <a:buChar char=""/>
              <a:tabLst>
                <a:tab pos="720966" algn="l"/>
              </a:tabLst>
            </a:pPr>
            <a:r>
              <a:rPr sz="1905" i="1" spc="-5" smtClean="0">
                <a:latin typeface="Arial"/>
                <a:cs typeface="Arial"/>
              </a:rPr>
              <a:t>trajet</a:t>
            </a:r>
            <a:r>
              <a:rPr sz="1905" i="1" spc="-57" smtClean="0">
                <a:latin typeface="Arial"/>
                <a:cs typeface="Arial"/>
              </a:rPr>
              <a:t> </a:t>
            </a:r>
            <a:r>
              <a:rPr sz="1905" i="1" dirty="0">
                <a:latin typeface="Arial"/>
                <a:cs typeface="Arial"/>
              </a:rPr>
              <a:t>basal</a:t>
            </a:r>
            <a:endParaRPr sz="1905">
              <a:latin typeface="Arial"/>
              <a:cs typeface="Arial"/>
            </a:endParaRPr>
          </a:p>
          <a:p>
            <a:pPr marL="720361" lvl="1" indent="-273387">
              <a:spcBef>
                <a:spcPts val="457"/>
              </a:spcBef>
              <a:buClr>
                <a:srgbClr val="9999CC"/>
              </a:buClr>
              <a:buSzPct val="80000"/>
              <a:buFont typeface="Wingdings"/>
              <a:buChar char=""/>
              <a:tabLst>
                <a:tab pos="720966" algn="l"/>
              </a:tabLst>
            </a:pPr>
            <a:r>
              <a:rPr sz="1905" i="1" spc="-5" dirty="0">
                <a:latin typeface="Arial"/>
                <a:cs typeface="Arial"/>
              </a:rPr>
              <a:t>trajet</a:t>
            </a:r>
            <a:r>
              <a:rPr sz="1905" i="1" spc="-38" dirty="0">
                <a:latin typeface="Arial"/>
                <a:cs typeface="Arial"/>
              </a:rPr>
              <a:t> </a:t>
            </a:r>
            <a:r>
              <a:rPr sz="1905" i="1" spc="-5" dirty="0">
                <a:latin typeface="Arial"/>
                <a:cs typeface="Arial"/>
              </a:rPr>
              <a:t>périphérique</a:t>
            </a:r>
            <a:endParaRPr sz="1905">
              <a:latin typeface="Arial"/>
              <a:cs typeface="Arial"/>
            </a:endParaRPr>
          </a:p>
          <a:p>
            <a:pPr marL="338709" indent="-326612">
              <a:spcBef>
                <a:spcPts val="533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38104" algn="l"/>
                <a:tab pos="338709" algn="l"/>
              </a:tabLst>
            </a:pPr>
            <a:r>
              <a:rPr sz="2286" b="1" spc="-5" dirty="0">
                <a:latin typeface="Arial"/>
                <a:cs typeface="Arial"/>
              </a:rPr>
              <a:t>anastomoses</a:t>
            </a:r>
            <a:endParaRPr sz="2286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74360" y="2899790"/>
            <a:ext cx="275804" cy="162700"/>
          </a:xfrm>
          <a:custGeom>
            <a:avLst/>
            <a:gdLst/>
            <a:ahLst/>
            <a:cxnLst/>
            <a:rect l="l" t="t" r="r" b="b"/>
            <a:pathLst>
              <a:path w="289560" h="170814">
                <a:moveTo>
                  <a:pt x="146304" y="114300"/>
                </a:moveTo>
                <a:lnTo>
                  <a:pt x="146304" y="56388"/>
                </a:lnTo>
                <a:lnTo>
                  <a:pt x="0" y="56388"/>
                </a:lnTo>
                <a:lnTo>
                  <a:pt x="0" y="114300"/>
                </a:lnTo>
                <a:lnTo>
                  <a:pt x="146304" y="114300"/>
                </a:lnTo>
                <a:close/>
              </a:path>
              <a:path w="289560" h="170814">
                <a:moveTo>
                  <a:pt x="289560" y="85344"/>
                </a:moveTo>
                <a:lnTo>
                  <a:pt x="117348" y="0"/>
                </a:lnTo>
                <a:lnTo>
                  <a:pt x="117348" y="56388"/>
                </a:lnTo>
                <a:lnTo>
                  <a:pt x="146304" y="56388"/>
                </a:lnTo>
                <a:lnTo>
                  <a:pt x="146304" y="156338"/>
                </a:lnTo>
                <a:lnTo>
                  <a:pt x="289560" y="85344"/>
                </a:lnTo>
                <a:close/>
              </a:path>
              <a:path w="289560" h="170814">
                <a:moveTo>
                  <a:pt x="146304" y="156338"/>
                </a:moveTo>
                <a:lnTo>
                  <a:pt x="146304" y="114300"/>
                </a:lnTo>
                <a:lnTo>
                  <a:pt x="117348" y="114300"/>
                </a:lnTo>
                <a:lnTo>
                  <a:pt x="117348" y="170688"/>
                </a:lnTo>
                <a:lnTo>
                  <a:pt x="146304" y="156338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14" name="object 14"/>
          <p:cNvSpPr/>
          <p:nvPr/>
        </p:nvSpPr>
        <p:spPr>
          <a:xfrm>
            <a:off x="5473111" y="3208545"/>
            <a:ext cx="274595" cy="164515"/>
          </a:xfrm>
          <a:custGeom>
            <a:avLst/>
            <a:gdLst/>
            <a:ahLst/>
            <a:cxnLst/>
            <a:rect l="l" t="t" r="r" b="b"/>
            <a:pathLst>
              <a:path w="288289" h="172720">
                <a:moveTo>
                  <a:pt x="144780" y="114300"/>
                </a:moveTo>
                <a:lnTo>
                  <a:pt x="144780" y="57912"/>
                </a:lnTo>
                <a:lnTo>
                  <a:pt x="0" y="57912"/>
                </a:lnTo>
                <a:lnTo>
                  <a:pt x="0" y="114300"/>
                </a:lnTo>
                <a:lnTo>
                  <a:pt x="144780" y="114300"/>
                </a:lnTo>
                <a:close/>
              </a:path>
              <a:path w="288289" h="172720">
                <a:moveTo>
                  <a:pt x="288036" y="85344"/>
                </a:moveTo>
                <a:lnTo>
                  <a:pt x="117348" y="0"/>
                </a:lnTo>
                <a:lnTo>
                  <a:pt x="117348" y="57912"/>
                </a:lnTo>
                <a:lnTo>
                  <a:pt x="144780" y="57912"/>
                </a:lnTo>
                <a:lnTo>
                  <a:pt x="144780" y="158251"/>
                </a:lnTo>
                <a:lnTo>
                  <a:pt x="288036" y="85344"/>
                </a:lnTo>
                <a:close/>
              </a:path>
              <a:path w="288289" h="172720">
                <a:moveTo>
                  <a:pt x="144780" y="158251"/>
                </a:moveTo>
                <a:lnTo>
                  <a:pt x="144780" y="114300"/>
                </a:lnTo>
                <a:lnTo>
                  <a:pt x="117348" y="114300"/>
                </a:lnTo>
                <a:lnTo>
                  <a:pt x="117348" y="172212"/>
                </a:lnTo>
                <a:lnTo>
                  <a:pt x="144780" y="158251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15" name="object 15"/>
          <p:cNvSpPr/>
          <p:nvPr/>
        </p:nvSpPr>
        <p:spPr>
          <a:xfrm>
            <a:off x="3682400" y="3647503"/>
            <a:ext cx="274595" cy="164515"/>
          </a:xfrm>
          <a:custGeom>
            <a:avLst/>
            <a:gdLst/>
            <a:ahLst/>
            <a:cxnLst/>
            <a:rect l="l" t="t" r="r" b="b"/>
            <a:pathLst>
              <a:path w="288289" h="172720">
                <a:moveTo>
                  <a:pt x="146304" y="114300"/>
                </a:moveTo>
                <a:lnTo>
                  <a:pt x="146304" y="57912"/>
                </a:lnTo>
                <a:lnTo>
                  <a:pt x="0" y="57912"/>
                </a:lnTo>
                <a:lnTo>
                  <a:pt x="0" y="114300"/>
                </a:lnTo>
                <a:lnTo>
                  <a:pt x="146304" y="114300"/>
                </a:lnTo>
                <a:close/>
              </a:path>
              <a:path w="288289" h="172720">
                <a:moveTo>
                  <a:pt x="288036" y="86868"/>
                </a:moveTo>
                <a:lnTo>
                  <a:pt x="117348" y="0"/>
                </a:lnTo>
                <a:lnTo>
                  <a:pt x="117348" y="57912"/>
                </a:lnTo>
                <a:lnTo>
                  <a:pt x="146304" y="57912"/>
                </a:lnTo>
                <a:lnTo>
                  <a:pt x="146304" y="157734"/>
                </a:lnTo>
                <a:lnTo>
                  <a:pt x="288036" y="86868"/>
                </a:lnTo>
                <a:close/>
              </a:path>
              <a:path w="288289" h="172720">
                <a:moveTo>
                  <a:pt x="146304" y="157734"/>
                </a:moveTo>
                <a:lnTo>
                  <a:pt x="146304" y="114300"/>
                </a:lnTo>
                <a:lnTo>
                  <a:pt x="117348" y="114300"/>
                </a:lnTo>
                <a:lnTo>
                  <a:pt x="117348" y="172212"/>
                </a:lnTo>
                <a:lnTo>
                  <a:pt x="146304" y="157734"/>
                </a:lnTo>
                <a:close/>
              </a:path>
            </a:pathLst>
          </a:custGeom>
          <a:solidFill>
            <a:srgbClr val="6AE550"/>
          </a:solidFill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16" name="object 16"/>
          <p:cNvSpPr/>
          <p:nvPr/>
        </p:nvSpPr>
        <p:spPr>
          <a:xfrm>
            <a:off x="2661607" y="4384433"/>
            <a:ext cx="275804" cy="164515"/>
          </a:xfrm>
          <a:custGeom>
            <a:avLst/>
            <a:gdLst/>
            <a:ahLst/>
            <a:cxnLst/>
            <a:rect l="l" t="t" r="r" b="b"/>
            <a:pathLst>
              <a:path w="289560" h="172720">
                <a:moveTo>
                  <a:pt x="146304" y="114300"/>
                </a:moveTo>
                <a:lnTo>
                  <a:pt x="146304" y="57912"/>
                </a:lnTo>
                <a:lnTo>
                  <a:pt x="0" y="57912"/>
                </a:lnTo>
                <a:lnTo>
                  <a:pt x="0" y="114300"/>
                </a:lnTo>
                <a:lnTo>
                  <a:pt x="146304" y="114300"/>
                </a:lnTo>
                <a:close/>
              </a:path>
              <a:path w="289560" h="172720">
                <a:moveTo>
                  <a:pt x="289560" y="85344"/>
                </a:moveTo>
                <a:lnTo>
                  <a:pt x="117348" y="0"/>
                </a:lnTo>
                <a:lnTo>
                  <a:pt x="117348" y="57912"/>
                </a:lnTo>
                <a:lnTo>
                  <a:pt x="146304" y="57912"/>
                </a:lnTo>
                <a:lnTo>
                  <a:pt x="146304" y="157605"/>
                </a:lnTo>
                <a:lnTo>
                  <a:pt x="289560" y="85344"/>
                </a:lnTo>
                <a:close/>
              </a:path>
              <a:path w="289560" h="172720">
                <a:moveTo>
                  <a:pt x="146304" y="157605"/>
                </a:moveTo>
                <a:lnTo>
                  <a:pt x="146304" y="114300"/>
                </a:lnTo>
                <a:lnTo>
                  <a:pt x="117348" y="114300"/>
                </a:lnTo>
                <a:lnTo>
                  <a:pt x="117348" y="172212"/>
                </a:lnTo>
                <a:lnTo>
                  <a:pt x="146304" y="157605"/>
                </a:lnTo>
                <a:close/>
              </a:path>
            </a:pathLst>
          </a:custGeom>
          <a:solidFill>
            <a:srgbClr val="D13DF9"/>
          </a:solidFill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17" name="object 17"/>
          <p:cNvSpPr/>
          <p:nvPr/>
        </p:nvSpPr>
        <p:spPr>
          <a:xfrm>
            <a:off x="3406596" y="4826212"/>
            <a:ext cx="275804" cy="162700"/>
          </a:xfrm>
          <a:custGeom>
            <a:avLst/>
            <a:gdLst/>
            <a:ahLst/>
            <a:cxnLst/>
            <a:rect l="l" t="t" r="r" b="b"/>
            <a:pathLst>
              <a:path w="289560" h="170814">
                <a:moveTo>
                  <a:pt x="146304" y="114300"/>
                </a:moveTo>
                <a:lnTo>
                  <a:pt x="146304" y="56388"/>
                </a:lnTo>
                <a:lnTo>
                  <a:pt x="0" y="56388"/>
                </a:lnTo>
                <a:lnTo>
                  <a:pt x="0" y="114300"/>
                </a:lnTo>
                <a:lnTo>
                  <a:pt x="146304" y="114300"/>
                </a:lnTo>
                <a:close/>
              </a:path>
              <a:path w="289560" h="170814">
                <a:moveTo>
                  <a:pt x="289560" y="85344"/>
                </a:moveTo>
                <a:lnTo>
                  <a:pt x="117348" y="0"/>
                </a:lnTo>
                <a:lnTo>
                  <a:pt x="117348" y="56388"/>
                </a:lnTo>
                <a:lnTo>
                  <a:pt x="146304" y="56388"/>
                </a:lnTo>
                <a:lnTo>
                  <a:pt x="146304" y="156338"/>
                </a:lnTo>
                <a:lnTo>
                  <a:pt x="289560" y="85344"/>
                </a:lnTo>
                <a:close/>
              </a:path>
              <a:path w="289560" h="170814">
                <a:moveTo>
                  <a:pt x="146304" y="156338"/>
                </a:moveTo>
                <a:lnTo>
                  <a:pt x="146304" y="114300"/>
                </a:lnTo>
                <a:lnTo>
                  <a:pt x="117348" y="114300"/>
                </a:lnTo>
                <a:lnTo>
                  <a:pt x="117348" y="170688"/>
                </a:lnTo>
                <a:lnTo>
                  <a:pt x="146304" y="156338"/>
                </a:lnTo>
                <a:close/>
              </a:path>
            </a:pathLst>
          </a:custGeom>
          <a:solidFill>
            <a:srgbClr val="FBC93B"/>
          </a:solidFill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3298521" y="6873184"/>
            <a:ext cx="310449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97">
              <a:lnSpc>
                <a:spcPts val="1357"/>
              </a:lnSpc>
            </a:pPr>
            <a:r>
              <a:rPr spc="-5" dirty="0"/>
              <a:t>D.</a:t>
            </a:r>
            <a:r>
              <a:rPr spc="-33" dirty="0"/>
              <a:t> </a:t>
            </a:r>
            <a:r>
              <a:rPr spc="-5" dirty="0"/>
              <a:t>Hasboun</a:t>
            </a:r>
            <a:r>
              <a:rPr spc="-33" dirty="0"/>
              <a:t> </a:t>
            </a:r>
            <a:r>
              <a:rPr spc="-5" dirty="0"/>
              <a:t>2007-2008</a:t>
            </a:r>
          </a:p>
        </p:txBody>
      </p:sp>
    </p:spTree>
    <p:extLst>
      <p:ext uri="{BB962C8B-B14F-4D97-AF65-F5344CB8AC3E}">
        <p14:creationId xmlns:p14="http://schemas.microsoft.com/office/powerpoint/2010/main" val="22730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868" y="166243"/>
            <a:ext cx="9749155" cy="7228840"/>
            <a:chOff x="213868" y="166243"/>
            <a:chExt cx="9749155" cy="7228840"/>
          </a:xfrm>
        </p:grpSpPr>
        <p:sp>
          <p:nvSpPr>
            <p:cNvPr id="3" name="object 3"/>
            <p:cNvSpPr/>
            <p:nvPr/>
          </p:nvSpPr>
          <p:spPr>
            <a:xfrm>
              <a:off x="219964" y="1536191"/>
              <a:ext cx="9743440" cy="5857240"/>
            </a:xfrm>
            <a:custGeom>
              <a:avLst/>
              <a:gdLst/>
              <a:ahLst/>
              <a:cxnLst/>
              <a:rect l="l" t="t" r="r" b="b"/>
              <a:pathLst>
                <a:path w="9743440" h="5857240">
                  <a:moveTo>
                    <a:pt x="9742932" y="5847600"/>
                  </a:moveTo>
                  <a:lnTo>
                    <a:pt x="0" y="5847600"/>
                  </a:lnTo>
                  <a:lnTo>
                    <a:pt x="0" y="5856859"/>
                  </a:lnTo>
                  <a:lnTo>
                    <a:pt x="9742932" y="5856859"/>
                  </a:lnTo>
                  <a:lnTo>
                    <a:pt x="9742932" y="5847600"/>
                  </a:lnTo>
                  <a:close/>
                </a:path>
                <a:path w="9743440" h="5857240">
                  <a:moveTo>
                    <a:pt x="9742932" y="0"/>
                  </a:moveTo>
                  <a:lnTo>
                    <a:pt x="0" y="0"/>
                  </a:lnTo>
                  <a:lnTo>
                    <a:pt x="0" y="5506339"/>
                  </a:lnTo>
                  <a:lnTo>
                    <a:pt x="9742932" y="5506339"/>
                  </a:lnTo>
                  <a:lnTo>
                    <a:pt x="9742932" y="0"/>
                  </a:lnTo>
                  <a:close/>
                </a:path>
              </a:pathLst>
            </a:custGeom>
            <a:solidFill>
              <a:srgbClr val="C4D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5392" y="7042531"/>
              <a:ext cx="9738360" cy="341630"/>
            </a:xfrm>
            <a:custGeom>
              <a:avLst/>
              <a:gdLst/>
              <a:ahLst/>
              <a:cxnLst/>
              <a:rect l="l" t="t" r="r" b="b"/>
              <a:pathLst>
                <a:path w="9738360" h="341629">
                  <a:moveTo>
                    <a:pt x="9738360" y="0"/>
                  </a:moveTo>
                  <a:lnTo>
                    <a:pt x="0" y="0"/>
                  </a:lnTo>
                  <a:lnTo>
                    <a:pt x="0" y="341249"/>
                  </a:lnTo>
                  <a:lnTo>
                    <a:pt x="9738360" y="341249"/>
                  </a:lnTo>
                  <a:lnTo>
                    <a:pt x="9738360" y="0"/>
                  </a:lnTo>
                  <a:close/>
                </a:path>
              </a:pathLst>
            </a:custGeom>
            <a:solidFill>
              <a:srgbClr val="8C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3868" y="166242"/>
              <a:ext cx="9747885" cy="7228840"/>
            </a:xfrm>
            <a:custGeom>
              <a:avLst/>
              <a:gdLst/>
              <a:ahLst/>
              <a:cxnLst/>
              <a:rect l="l" t="t" r="r" b="b"/>
              <a:pathLst>
                <a:path w="9747885" h="7228840">
                  <a:moveTo>
                    <a:pt x="9747504" y="0"/>
                  </a:moveTo>
                  <a:lnTo>
                    <a:pt x="9736836" y="0"/>
                  </a:lnTo>
                  <a:lnTo>
                    <a:pt x="9736836" y="10668"/>
                  </a:lnTo>
                  <a:lnTo>
                    <a:pt x="9736836" y="7217664"/>
                  </a:lnTo>
                  <a:lnTo>
                    <a:pt x="10668" y="7217664"/>
                  </a:lnTo>
                  <a:lnTo>
                    <a:pt x="10668" y="1246632"/>
                  </a:lnTo>
                  <a:lnTo>
                    <a:pt x="36576" y="1246632"/>
                  </a:lnTo>
                  <a:lnTo>
                    <a:pt x="36576" y="1235964"/>
                  </a:lnTo>
                  <a:lnTo>
                    <a:pt x="10668" y="1235964"/>
                  </a:lnTo>
                  <a:lnTo>
                    <a:pt x="10668" y="10668"/>
                  </a:lnTo>
                  <a:lnTo>
                    <a:pt x="9736836" y="10668"/>
                  </a:lnTo>
                  <a:lnTo>
                    <a:pt x="9736836" y="0"/>
                  </a:lnTo>
                  <a:lnTo>
                    <a:pt x="0" y="0"/>
                  </a:lnTo>
                  <a:lnTo>
                    <a:pt x="0" y="7228332"/>
                  </a:lnTo>
                  <a:lnTo>
                    <a:pt x="9747504" y="7228332"/>
                  </a:lnTo>
                  <a:lnTo>
                    <a:pt x="9747504" y="7222236"/>
                  </a:lnTo>
                  <a:lnTo>
                    <a:pt x="9747504" y="7217664"/>
                  </a:lnTo>
                  <a:lnTo>
                    <a:pt x="9747504" y="10668"/>
                  </a:lnTo>
                  <a:lnTo>
                    <a:pt x="9747504" y="6096"/>
                  </a:lnTo>
                  <a:lnTo>
                    <a:pt x="9747504" y="0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55714" y="236347"/>
            <a:ext cx="9702165" cy="1490980"/>
            <a:chOff x="255714" y="236347"/>
            <a:chExt cx="9702165" cy="1490980"/>
          </a:xfrm>
        </p:grpSpPr>
        <p:sp>
          <p:nvSpPr>
            <p:cNvPr id="7" name="object 7"/>
            <p:cNvSpPr/>
            <p:nvPr/>
          </p:nvSpPr>
          <p:spPr>
            <a:xfrm>
              <a:off x="261112" y="1407541"/>
              <a:ext cx="9691370" cy="0"/>
            </a:xfrm>
            <a:custGeom>
              <a:avLst/>
              <a:gdLst/>
              <a:ahLst/>
              <a:cxnLst/>
              <a:rect l="l" t="t" r="r" b="b"/>
              <a:pathLst>
                <a:path w="9691370">
                  <a:moveTo>
                    <a:pt x="0" y="0"/>
                  </a:moveTo>
                  <a:lnTo>
                    <a:pt x="9691116" y="0"/>
                  </a:lnTo>
                </a:path>
              </a:pathLst>
            </a:custGeom>
            <a:ln w="10667">
              <a:solidFill>
                <a:srgbClr val="7A96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55388" y="1054734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4" h="672464">
                  <a:moveTo>
                    <a:pt x="672084" y="335280"/>
                  </a:moveTo>
                  <a:lnTo>
                    <a:pt x="668426" y="285915"/>
                  </a:lnTo>
                  <a:lnTo>
                    <a:pt x="657809" y="238734"/>
                  </a:lnTo>
                  <a:lnTo>
                    <a:pt x="640765" y="194271"/>
                  </a:lnTo>
                  <a:lnTo>
                    <a:pt x="617791" y="153060"/>
                  </a:lnTo>
                  <a:lnTo>
                    <a:pt x="589432" y="115633"/>
                  </a:lnTo>
                  <a:lnTo>
                    <a:pt x="556209" y="82499"/>
                  </a:lnTo>
                  <a:lnTo>
                    <a:pt x="518629" y="54216"/>
                  </a:lnTo>
                  <a:lnTo>
                    <a:pt x="477227" y="31292"/>
                  </a:lnTo>
                  <a:lnTo>
                    <a:pt x="432511" y="14262"/>
                  </a:lnTo>
                  <a:lnTo>
                    <a:pt x="385025" y="3657"/>
                  </a:lnTo>
                  <a:lnTo>
                    <a:pt x="335280" y="0"/>
                  </a:lnTo>
                  <a:lnTo>
                    <a:pt x="285902" y="3657"/>
                  </a:lnTo>
                  <a:lnTo>
                    <a:pt x="238721" y="14262"/>
                  </a:lnTo>
                  <a:lnTo>
                    <a:pt x="194259" y="31292"/>
                  </a:lnTo>
                  <a:lnTo>
                    <a:pt x="153047" y="54216"/>
                  </a:lnTo>
                  <a:lnTo>
                    <a:pt x="115620" y="82499"/>
                  </a:lnTo>
                  <a:lnTo>
                    <a:pt x="82486" y="115633"/>
                  </a:lnTo>
                  <a:lnTo>
                    <a:pt x="54203" y="153060"/>
                  </a:lnTo>
                  <a:lnTo>
                    <a:pt x="31280" y="194271"/>
                  </a:lnTo>
                  <a:lnTo>
                    <a:pt x="14249" y="238734"/>
                  </a:lnTo>
                  <a:lnTo>
                    <a:pt x="3644" y="285915"/>
                  </a:lnTo>
                  <a:lnTo>
                    <a:pt x="0" y="335280"/>
                  </a:lnTo>
                  <a:lnTo>
                    <a:pt x="3644" y="385038"/>
                  </a:lnTo>
                  <a:lnTo>
                    <a:pt x="14249" y="432523"/>
                  </a:lnTo>
                  <a:lnTo>
                    <a:pt x="31280" y="477240"/>
                  </a:lnTo>
                  <a:lnTo>
                    <a:pt x="54203" y="518642"/>
                  </a:lnTo>
                  <a:lnTo>
                    <a:pt x="82486" y="556221"/>
                  </a:lnTo>
                  <a:lnTo>
                    <a:pt x="115620" y="589445"/>
                  </a:lnTo>
                  <a:lnTo>
                    <a:pt x="153047" y="617804"/>
                  </a:lnTo>
                  <a:lnTo>
                    <a:pt x="194259" y="640778"/>
                  </a:lnTo>
                  <a:lnTo>
                    <a:pt x="238721" y="657821"/>
                  </a:lnTo>
                  <a:lnTo>
                    <a:pt x="285902" y="668439"/>
                  </a:lnTo>
                  <a:lnTo>
                    <a:pt x="335280" y="672084"/>
                  </a:lnTo>
                  <a:lnTo>
                    <a:pt x="380961" y="669010"/>
                  </a:lnTo>
                  <a:lnTo>
                    <a:pt x="424776" y="660057"/>
                  </a:lnTo>
                  <a:lnTo>
                    <a:pt x="466331" y="645617"/>
                  </a:lnTo>
                  <a:lnTo>
                    <a:pt x="505231" y="626084"/>
                  </a:lnTo>
                  <a:lnTo>
                    <a:pt x="541045" y="601891"/>
                  </a:lnTo>
                  <a:lnTo>
                    <a:pt x="573405" y="573417"/>
                  </a:lnTo>
                  <a:lnTo>
                    <a:pt x="601878" y="541058"/>
                  </a:lnTo>
                  <a:lnTo>
                    <a:pt x="626071" y="505244"/>
                  </a:lnTo>
                  <a:lnTo>
                    <a:pt x="645604" y="466356"/>
                  </a:lnTo>
                  <a:lnTo>
                    <a:pt x="660044" y="424789"/>
                  </a:lnTo>
                  <a:lnTo>
                    <a:pt x="668997" y="380974"/>
                  </a:lnTo>
                  <a:lnTo>
                    <a:pt x="672084" y="335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31587" y="1131188"/>
              <a:ext cx="520065" cy="519430"/>
            </a:xfrm>
            <a:custGeom>
              <a:avLst/>
              <a:gdLst/>
              <a:ahLst/>
              <a:cxnLst/>
              <a:rect l="l" t="t" r="r" b="b"/>
              <a:pathLst>
                <a:path w="520064" h="519430">
                  <a:moveTo>
                    <a:pt x="272796" y="0"/>
                  </a:moveTo>
                  <a:lnTo>
                    <a:pt x="245363" y="0"/>
                  </a:lnTo>
                  <a:lnTo>
                    <a:pt x="233172" y="1269"/>
                  </a:lnTo>
                  <a:lnTo>
                    <a:pt x="181356" y="12700"/>
                  </a:lnTo>
                  <a:lnTo>
                    <a:pt x="134112" y="31750"/>
                  </a:lnTo>
                  <a:lnTo>
                    <a:pt x="92963" y="60959"/>
                  </a:lnTo>
                  <a:lnTo>
                    <a:pt x="57912" y="96519"/>
                  </a:lnTo>
                  <a:lnTo>
                    <a:pt x="30479" y="137159"/>
                  </a:lnTo>
                  <a:lnTo>
                    <a:pt x="10667" y="184150"/>
                  </a:lnTo>
                  <a:lnTo>
                    <a:pt x="1524" y="233679"/>
                  </a:lnTo>
                  <a:lnTo>
                    <a:pt x="0" y="247650"/>
                  </a:lnTo>
                  <a:lnTo>
                    <a:pt x="0" y="274319"/>
                  </a:lnTo>
                  <a:lnTo>
                    <a:pt x="1524" y="287019"/>
                  </a:lnTo>
                  <a:lnTo>
                    <a:pt x="3048" y="300989"/>
                  </a:lnTo>
                  <a:lnTo>
                    <a:pt x="12191" y="339089"/>
                  </a:lnTo>
                  <a:lnTo>
                    <a:pt x="32003" y="384809"/>
                  </a:lnTo>
                  <a:lnTo>
                    <a:pt x="59436" y="426719"/>
                  </a:lnTo>
                  <a:lnTo>
                    <a:pt x="96012" y="462279"/>
                  </a:lnTo>
                  <a:lnTo>
                    <a:pt x="137160" y="488950"/>
                  </a:lnTo>
                  <a:lnTo>
                    <a:pt x="184403" y="509269"/>
                  </a:lnTo>
                  <a:lnTo>
                    <a:pt x="233172" y="518159"/>
                  </a:lnTo>
                  <a:lnTo>
                    <a:pt x="246887" y="519429"/>
                  </a:lnTo>
                  <a:lnTo>
                    <a:pt x="274320" y="519429"/>
                  </a:lnTo>
                  <a:lnTo>
                    <a:pt x="286512" y="518159"/>
                  </a:lnTo>
                  <a:lnTo>
                    <a:pt x="300227" y="516889"/>
                  </a:lnTo>
                  <a:lnTo>
                    <a:pt x="313944" y="514350"/>
                  </a:lnTo>
                  <a:lnTo>
                    <a:pt x="338327" y="508000"/>
                  </a:lnTo>
                  <a:lnTo>
                    <a:pt x="355745" y="501650"/>
                  </a:lnTo>
                  <a:lnTo>
                    <a:pt x="248412" y="501650"/>
                  </a:lnTo>
                  <a:lnTo>
                    <a:pt x="234696" y="500379"/>
                  </a:lnTo>
                  <a:lnTo>
                    <a:pt x="224027" y="499109"/>
                  </a:lnTo>
                  <a:lnTo>
                    <a:pt x="211836" y="496569"/>
                  </a:lnTo>
                  <a:lnTo>
                    <a:pt x="188975" y="491489"/>
                  </a:lnTo>
                  <a:lnTo>
                    <a:pt x="166115" y="481329"/>
                  </a:lnTo>
                  <a:lnTo>
                    <a:pt x="144779" y="472439"/>
                  </a:lnTo>
                  <a:lnTo>
                    <a:pt x="124967" y="461009"/>
                  </a:lnTo>
                  <a:lnTo>
                    <a:pt x="106679" y="447039"/>
                  </a:lnTo>
                  <a:lnTo>
                    <a:pt x="89915" y="431800"/>
                  </a:lnTo>
                  <a:lnTo>
                    <a:pt x="74675" y="412750"/>
                  </a:lnTo>
                  <a:lnTo>
                    <a:pt x="59436" y="394969"/>
                  </a:lnTo>
                  <a:lnTo>
                    <a:pt x="47244" y="374650"/>
                  </a:lnTo>
                  <a:lnTo>
                    <a:pt x="28956" y="332739"/>
                  </a:lnTo>
                  <a:lnTo>
                    <a:pt x="22860" y="309879"/>
                  </a:lnTo>
                  <a:lnTo>
                    <a:pt x="18287" y="273050"/>
                  </a:lnTo>
                  <a:lnTo>
                    <a:pt x="18287" y="248919"/>
                  </a:lnTo>
                  <a:lnTo>
                    <a:pt x="19812" y="234950"/>
                  </a:lnTo>
                  <a:lnTo>
                    <a:pt x="21336" y="224789"/>
                  </a:lnTo>
                  <a:lnTo>
                    <a:pt x="22860" y="212089"/>
                  </a:lnTo>
                  <a:lnTo>
                    <a:pt x="38100" y="166369"/>
                  </a:lnTo>
                  <a:lnTo>
                    <a:pt x="59436" y="125729"/>
                  </a:lnTo>
                  <a:lnTo>
                    <a:pt x="88391" y="90169"/>
                  </a:lnTo>
                  <a:lnTo>
                    <a:pt x="124967" y="59689"/>
                  </a:lnTo>
                  <a:lnTo>
                    <a:pt x="187451" y="29209"/>
                  </a:lnTo>
                  <a:lnTo>
                    <a:pt x="246887" y="19050"/>
                  </a:lnTo>
                  <a:lnTo>
                    <a:pt x="356180" y="19050"/>
                  </a:lnTo>
                  <a:lnTo>
                    <a:pt x="335279" y="11429"/>
                  </a:lnTo>
                  <a:lnTo>
                    <a:pt x="310896" y="5079"/>
                  </a:lnTo>
                  <a:lnTo>
                    <a:pt x="286512" y="1269"/>
                  </a:lnTo>
                  <a:lnTo>
                    <a:pt x="272796" y="0"/>
                  </a:lnTo>
                  <a:close/>
                </a:path>
                <a:path w="520064" h="519430">
                  <a:moveTo>
                    <a:pt x="356180" y="19050"/>
                  </a:moveTo>
                  <a:lnTo>
                    <a:pt x="271272" y="19050"/>
                  </a:lnTo>
                  <a:lnTo>
                    <a:pt x="284988" y="20319"/>
                  </a:lnTo>
                  <a:lnTo>
                    <a:pt x="295656" y="21589"/>
                  </a:lnTo>
                  <a:lnTo>
                    <a:pt x="353567" y="38100"/>
                  </a:lnTo>
                  <a:lnTo>
                    <a:pt x="394715" y="59689"/>
                  </a:lnTo>
                  <a:lnTo>
                    <a:pt x="429767" y="88900"/>
                  </a:lnTo>
                  <a:lnTo>
                    <a:pt x="458724" y="125729"/>
                  </a:lnTo>
                  <a:lnTo>
                    <a:pt x="481584" y="166369"/>
                  </a:lnTo>
                  <a:lnTo>
                    <a:pt x="498348" y="222250"/>
                  </a:lnTo>
                  <a:lnTo>
                    <a:pt x="499872" y="234950"/>
                  </a:lnTo>
                  <a:lnTo>
                    <a:pt x="499872" y="247650"/>
                  </a:lnTo>
                  <a:lnTo>
                    <a:pt x="501396" y="259079"/>
                  </a:lnTo>
                  <a:lnTo>
                    <a:pt x="499872" y="271779"/>
                  </a:lnTo>
                  <a:lnTo>
                    <a:pt x="499872" y="285750"/>
                  </a:lnTo>
                  <a:lnTo>
                    <a:pt x="498348" y="295909"/>
                  </a:lnTo>
                  <a:lnTo>
                    <a:pt x="495300" y="308609"/>
                  </a:lnTo>
                  <a:lnTo>
                    <a:pt x="490727" y="331469"/>
                  </a:lnTo>
                  <a:lnTo>
                    <a:pt x="481584" y="354329"/>
                  </a:lnTo>
                  <a:lnTo>
                    <a:pt x="460248" y="394969"/>
                  </a:lnTo>
                  <a:lnTo>
                    <a:pt x="429767" y="430529"/>
                  </a:lnTo>
                  <a:lnTo>
                    <a:pt x="394715" y="461009"/>
                  </a:lnTo>
                  <a:lnTo>
                    <a:pt x="332232" y="491489"/>
                  </a:lnTo>
                  <a:lnTo>
                    <a:pt x="309372" y="495300"/>
                  </a:lnTo>
                  <a:lnTo>
                    <a:pt x="297179" y="499109"/>
                  </a:lnTo>
                  <a:lnTo>
                    <a:pt x="272796" y="501650"/>
                  </a:lnTo>
                  <a:lnTo>
                    <a:pt x="355745" y="501650"/>
                  </a:lnTo>
                  <a:lnTo>
                    <a:pt x="426720" y="458469"/>
                  </a:lnTo>
                  <a:lnTo>
                    <a:pt x="461772" y="424179"/>
                  </a:lnTo>
                  <a:lnTo>
                    <a:pt x="489203" y="382269"/>
                  </a:lnTo>
                  <a:lnTo>
                    <a:pt x="509015" y="335279"/>
                  </a:lnTo>
                  <a:lnTo>
                    <a:pt x="518160" y="287019"/>
                  </a:lnTo>
                  <a:lnTo>
                    <a:pt x="519684" y="273050"/>
                  </a:lnTo>
                  <a:lnTo>
                    <a:pt x="519684" y="245109"/>
                  </a:lnTo>
                  <a:lnTo>
                    <a:pt x="518160" y="233679"/>
                  </a:lnTo>
                  <a:lnTo>
                    <a:pt x="516636" y="219709"/>
                  </a:lnTo>
                  <a:lnTo>
                    <a:pt x="507491" y="181609"/>
                  </a:lnTo>
                  <a:lnTo>
                    <a:pt x="487679" y="134619"/>
                  </a:lnTo>
                  <a:lnTo>
                    <a:pt x="458724" y="92709"/>
                  </a:lnTo>
                  <a:lnTo>
                    <a:pt x="423672" y="58419"/>
                  </a:lnTo>
                  <a:lnTo>
                    <a:pt x="382524" y="30479"/>
                  </a:lnTo>
                  <a:lnTo>
                    <a:pt x="359663" y="20319"/>
                  </a:lnTo>
                  <a:lnTo>
                    <a:pt x="356180" y="19050"/>
                  </a:lnTo>
                  <a:close/>
                </a:path>
                <a:path w="520064" h="519430">
                  <a:moveTo>
                    <a:pt x="283463" y="38100"/>
                  </a:moveTo>
                  <a:lnTo>
                    <a:pt x="237744" y="38100"/>
                  </a:lnTo>
                  <a:lnTo>
                    <a:pt x="225551" y="39369"/>
                  </a:lnTo>
                  <a:lnTo>
                    <a:pt x="173736" y="54609"/>
                  </a:lnTo>
                  <a:lnTo>
                    <a:pt x="135636" y="74929"/>
                  </a:lnTo>
                  <a:lnTo>
                    <a:pt x="102108" y="102869"/>
                  </a:lnTo>
                  <a:lnTo>
                    <a:pt x="64008" y="153669"/>
                  </a:lnTo>
                  <a:lnTo>
                    <a:pt x="47244" y="194309"/>
                  </a:lnTo>
                  <a:lnTo>
                    <a:pt x="38100" y="236219"/>
                  </a:lnTo>
                  <a:lnTo>
                    <a:pt x="38100" y="248919"/>
                  </a:lnTo>
                  <a:lnTo>
                    <a:pt x="36575" y="259079"/>
                  </a:lnTo>
                  <a:lnTo>
                    <a:pt x="38100" y="271779"/>
                  </a:lnTo>
                  <a:lnTo>
                    <a:pt x="38100" y="281939"/>
                  </a:lnTo>
                  <a:lnTo>
                    <a:pt x="39624" y="294639"/>
                  </a:lnTo>
                  <a:lnTo>
                    <a:pt x="54863" y="346709"/>
                  </a:lnTo>
                  <a:lnTo>
                    <a:pt x="74675" y="384809"/>
                  </a:lnTo>
                  <a:lnTo>
                    <a:pt x="102108" y="417829"/>
                  </a:lnTo>
                  <a:lnTo>
                    <a:pt x="135636" y="443229"/>
                  </a:lnTo>
                  <a:lnTo>
                    <a:pt x="153924" y="455929"/>
                  </a:lnTo>
                  <a:lnTo>
                    <a:pt x="172212" y="464819"/>
                  </a:lnTo>
                  <a:lnTo>
                    <a:pt x="193548" y="472439"/>
                  </a:lnTo>
                  <a:lnTo>
                    <a:pt x="225551" y="480059"/>
                  </a:lnTo>
                  <a:lnTo>
                    <a:pt x="236220" y="481329"/>
                  </a:lnTo>
                  <a:lnTo>
                    <a:pt x="281939" y="481329"/>
                  </a:lnTo>
                  <a:lnTo>
                    <a:pt x="326136" y="472439"/>
                  </a:lnTo>
                  <a:lnTo>
                    <a:pt x="348778" y="463550"/>
                  </a:lnTo>
                  <a:lnTo>
                    <a:pt x="248412" y="463550"/>
                  </a:lnTo>
                  <a:lnTo>
                    <a:pt x="237744" y="462279"/>
                  </a:lnTo>
                  <a:lnTo>
                    <a:pt x="228600" y="462279"/>
                  </a:lnTo>
                  <a:lnTo>
                    <a:pt x="217932" y="458469"/>
                  </a:lnTo>
                  <a:lnTo>
                    <a:pt x="198120" y="454659"/>
                  </a:lnTo>
                  <a:lnTo>
                    <a:pt x="161544" y="439419"/>
                  </a:lnTo>
                  <a:lnTo>
                    <a:pt x="129539" y="416559"/>
                  </a:lnTo>
                  <a:lnTo>
                    <a:pt x="102108" y="388619"/>
                  </a:lnTo>
                  <a:lnTo>
                    <a:pt x="79248" y="355600"/>
                  </a:lnTo>
                  <a:lnTo>
                    <a:pt x="64008" y="318769"/>
                  </a:lnTo>
                  <a:lnTo>
                    <a:pt x="57912" y="289559"/>
                  </a:lnTo>
                  <a:lnTo>
                    <a:pt x="56387" y="280669"/>
                  </a:lnTo>
                  <a:lnTo>
                    <a:pt x="56387" y="237489"/>
                  </a:lnTo>
                  <a:lnTo>
                    <a:pt x="57912" y="228600"/>
                  </a:lnTo>
                  <a:lnTo>
                    <a:pt x="59436" y="218439"/>
                  </a:lnTo>
                  <a:lnTo>
                    <a:pt x="80772" y="161289"/>
                  </a:lnTo>
                  <a:lnTo>
                    <a:pt x="103632" y="129539"/>
                  </a:lnTo>
                  <a:lnTo>
                    <a:pt x="146303" y="90169"/>
                  </a:lnTo>
                  <a:lnTo>
                    <a:pt x="181356" y="72389"/>
                  </a:lnTo>
                  <a:lnTo>
                    <a:pt x="219456" y="59689"/>
                  </a:lnTo>
                  <a:lnTo>
                    <a:pt x="239267" y="57150"/>
                  </a:lnTo>
                  <a:lnTo>
                    <a:pt x="352044" y="57150"/>
                  </a:lnTo>
                  <a:lnTo>
                    <a:pt x="347472" y="54609"/>
                  </a:lnTo>
                  <a:lnTo>
                    <a:pt x="326136" y="46989"/>
                  </a:lnTo>
                  <a:lnTo>
                    <a:pt x="304800" y="41909"/>
                  </a:lnTo>
                  <a:lnTo>
                    <a:pt x="283463" y="38100"/>
                  </a:lnTo>
                  <a:close/>
                </a:path>
                <a:path w="520064" h="519430">
                  <a:moveTo>
                    <a:pt x="352044" y="57150"/>
                  </a:moveTo>
                  <a:lnTo>
                    <a:pt x="281939" y="57150"/>
                  </a:lnTo>
                  <a:lnTo>
                    <a:pt x="291084" y="58419"/>
                  </a:lnTo>
                  <a:lnTo>
                    <a:pt x="301751" y="59689"/>
                  </a:lnTo>
                  <a:lnTo>
                    <a:pt x="321563" y="66039"/>
                  </a:lnTo>
                  <a:lnTo>
                    <a:pt x="358139" y="81279"/>
                  </a:lnTo>
                  <a:lnTo>
                    <a:pt x="390144" y="104139"/>
                  </a:lnTo>
                  <a:lnTo>
                    <a:pt x="417575" y="130809"/>
                  </a:lnTo>
                  <a:lnTo>
                    <a:pt x="448056" y="181609"/>
                  </a:lnTo>
                  <a:lnTo>
                    <a:pt x="454151" y="201929"/>
                  </a:lnTo>
                  <a:lnTo>
                    <a:pt x="460248" y="219709"/>
                  </a:lnTo>
                  <a:lnTo>
                    <a:pt x="461772" y="228600"/>
                  </a:lnTo>
                  <a:lnTo>
                    <a:pt x="461772" y="240029"/>
                  </a:lnTo>
                  <a:lnTo>
                    <a:pt x="463296" y="250189"/>
                  </a:lnTo>
                  <a:lnTo>
                    <a:pt x="463296" y="271779"/>
                  </a:lnTo>
                  <a:lnTo>
                    <a:pt x="461772" y="281939"/>
                  </a:lnTo>
                  <a:lnTo>
                    <a:pt x="461772" y="290829"/>
                  </a:lnTo>
                  <a:lnTo>
                    <a:pt x="458724" y="302259"/>
                  </a:lnTo>
                  <a:lnTo>
                    <a:pt x="454151" y="321309"/>
                  </a:lnTo>
                  <a:lnTo>
                    <a:pt x="438912" y="358139"/>
                  </a:lnTo>
                  <a:lnTo>
                    <a:pt x="416051" y="389889"/>
                  </a:lnTo>
                  <a:lnTo>
                    <a:pt x="388620" y="417829"/>
                  </a:lnTo>
                  <a:lnTo>
                    <a:pt x="355091" y="440689"/>
                  </a:lnTo>
                  <a:lnTo>
                    <a:pt x="318515" y="455929"/>
                  </a:lnTo>
                  <a:lnTo>
                    <a:pt x="289560" y="462279"/>
                  </a:lnTo>
                  <a:lnTo>
                    <a:pt x="280415" y="463550"/>
                  </a:lnTo>
                  <a:lnTo>
                    <a:pt x="348778" y="463550"/>
                  </a:lnTo>
                  <a:lnTo>
                    <a:pt x="365760" y="455929"/>
                  </a:lnTo>
                  <a:lnTo>
                    <a:pt x="400812" y="431800"/>
                  </a:lnTo>
                  <a:lnTo>
                    <a:pt x="431291" y="402589"/>
                  </a:lnTo>
                  <a:lnTo>
                    <a:pt x="455675" y="365759"/>
                  </a:lnTo>
                  <a:lnTo>
                    <a:pt x="472439" y="326389"/>
                  </a:lnTo>
                  <a:lnTo>
                    <a:pt x="477012" y="304800"/>
                  </a:lnTo>
                  <a:lnTo>
                    <a:pt x="480060" y="294639"/>
                  </a:lnTo>
                  <a:lnTo>
                    <a:pt x="481584" y="283209"/>
                  </a:lnTo>
                  <a:lnTo>
                    <a:pt x="481584" y="237489"/>
                  </a:lnTo>
                  <a:lnTo>
                    <a:pt x="472439" y="194309"/>
                  </a:lnTo>
                  <a:lnTo>
                    <a:pt x="455675" y="153669"/>
                  </a:lnTo>
                  <a:lnTo>
                    <a:pt x="417575" y="102869"/>
                  </a:lnTo>
                  <a:lnTo>
                    <a:pt x="384048" y="76200"/>
                  </a:lnTo>
                  <a:lnTo>
                    <a:pt x="365760" y="64769"/>
                  </a:lnTo>
                  <a:lnTo>
                    <a:pt x="352044" y="57150"/>
                  </a:lnTo>
                  <a:close/>
                </a:path>
                <a:path w="520064" h="519430">
                  <a:moveTo>
                    <a:pt x="260603" y="36829"/>
                  </a:moveTo>
                  <a:lnTo>
                    <a:pt x="248412" y="38100"/>
                  </a:lnTo>
                  <a:lnTo>
                    <a:pt x="271272" y="38100"/>
                  </a:lnTo>
                  <a:lnTo>
                    <a:pt x="260603" y="36829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2596" y="236347"/>
              <a:ext cx="4174490" cy="775970"/>
            </a:xfrm>
            <a:custGeom>
              <a:avLst/>
              <a:gdLst/>
              <a:ahLst/>
              <a:cxnLst/>
              <a:rect l="l" t="t" r="r" b="b"/>
              <a:pathLst>
                <a:path w="4174490" h="775969">
                  <a:moveTo>
                    <a:pt x="4174109" y="0"/>
                  </a:moveTo>
                  <a:lnTo>
                    <a:pt x="0" y="0"/>
                  </a:lnTo>
                  <a:lnTo>
                    <a:pt x="0" y="775716"/>
                  </a:lnTo>
                  <a:lnTo>
                    <a:pt x="4174109" y="775716"/>
                  </a:lnTo>
                  <a:lnTo>
                    <a:pt x="4174109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361688" y="121411"/>
            <a:ext cx="2950210" cy="8324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300" spc="-10" dirty="0">
                <a:solidFill>
                  <a:srgbClr val="FFFFFF"/>
                </a:solidFill>
              </a:rPr>
              <a:t>Cli</a:t>
            </a:r>
            <a:r>
              <a:rPr sz="5300" spc="-20" dirty="0">
                <a:solidFill>
                  <a:srgbClr val="FFFFFF"/>
                </a:solidFill>
              </a:rPr>
              <a:t>n</a:t>
            </a:r>
            <a:r>
              <a:rPr sz="5300" spc="-5" dirty="0">
                <a:solidFill>
                  <a:srgbClr val="FFFFFF"/>
                </a:solidFill>
              </a:rPr>
              <a:t>iq</a:t>
            </a:r>
            <a:r>
              <a:rPr sz="5300" spc="-15" dirty="0">
                <a:solidFill>
                  <a:srgbClr val="FFFFFF"/>
                </a:solidFill>
              </a:rPr>
              <a:t>u</a:t>
            </a:r>
            <a:r>
              <a:rPr sz="5300" spc="-5" dirty="0">
                <a:solidFill>
                  <a:srgbClr val="FFFFFF"/>
                </a:solidFill>
              </a:rPr>
              <a:t>e</a:t>
            </a:r>
            <a:endParaRPr sz="5300"/>
          </a:p>
        </p:txBody>
      </p:sp>
      <p:sp>
        <p:nvSpPr>
          <p:cNvPr id="12" name="object 12"/>
          <p:cNvSpPr txBox="1"/>
          <p:nvPr/>
        </p:nvSpPr>
        <p:spPr>
          <a:xfrm>
            <a:off x="138684" y="1439671"/>
            <a:ext cx="6677659" cy="4559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4325" indent="-302260">
              <a:lnSpc>
                <a:spcPct val="100000"/>
              </a:lnSpc>
              <a:spcBef>
                <a:spcPts val="110"/>
              </a:spcBef>
              <a:buClr>
                <a:srgbClr val="D16347"/>
              </a:buClr>
              <a:buSzPct val="83636"/>
              <a:buFont typeface="PMingLiU-ExtB"/>
              <a:buChar char="⚫"/>
              <a:tabLst>
                <a:tab pos="314325" algn="l"/>
                <a:tab pos="314960" algn="l"/>
              </a:tabLst>
            </a:pPr>
            <a:r>
              <a:rPr sz="2750" b="1" spc="5" dirty="0">
                <a:latin typeface="Georgia"/>
                <a:cs typeface="Georgia"/>
              </a:rPr>
              <a:t>QU’EST-CE</a:t>
            </a:r>
            <a:r>
              <a:rPr sz="2750" b="1" spc="-50" dirty="0">
                <a:latin typeface="Georgia"/>
                <a:cs typeface="Georgia"/>
              </a:rPr>
              <a:t> </a:t>
            </a:r>
            <a:r>
              <a:rPr sz="2750" b="1" spc="5" dirty="0">
                <a:latin typeface="Georgia"/>
                <a:cs typeface="Georgia"/>
              </a:rPr>
              <a:t>QU’UN</a:t>
            </a:r>
            <a:r>
              <a:rPr sz="2750" b="1" spc="-45" dirty="0">
                <a:latin typeface="Georgia"/>
                <a:cs typeface="Georgia"/>
              </a:rPr>
              <a:t> </a:t>
            </a:r>
            <a:r>
              <a:rPr sz="2750" b="1" dirty="0">
                <a:latin typeface="Georgia"/>
                <a:cs typeface="Georgia"/>
              </a:rPr>
              <a:t>AVC</a:t>
            </a:r>
            <a:r>
              <a:rPr sz="2750" b="1" spc="-15" dirty="0">
                <a:latin typeface="Georgia"/>
                <a:cs typeface="Georgia"/>
              </a:rPr>
              <a:t> </a:t>
            </a:r>
            <a:r>
              <a:rPr sz="2750" b="1" spc="5" dirty="0">
                <a:latin typeface="Georgia"/>
                <a:cs typeface="Georgia"/>
              </a:rPr>
              <a:t>?</a:t>
            </a:r>
            <a:endParaRPr sz="2750">
              <a:latin typeface="Georgia"/>
              <a:cs typeface="Georgia"/>
            </a:endParaRPr>
          </a:p>
          <a:p>
            <a:pPr marL="314325" marR="5080" indent="-302260">
              <a:lnSpc>
                <a:spcPct val="80100"/>
              </a:lnSpc>
              <a:spcBef>
                <a:spcPts val="665"/>
              </a:spcBef>
            </a:pPr>
            <a:r>
              <a:rPr sz="2750" i="1" dirty="0">
                <a:latin typeface="Georgia"/>
                <a:cs typeface="Georgia"/>
              </a:rPr>
              <a:t>Un accident vasculaire </a:t>
            </a:r>
            <a:r>
              <a:rPr sz="2750" i="1" spc="-5" dirty="0">
                <a:latin typeface="Georgia"/>
                <a:cs typeface="Georgia"/>
              </a:rPr>
              <a:t>cérébral survient </a:t>
            </a:r>
            <a:r>
              <a:rPr sz="2750" i="1" dirty="0">
                <a:latin typeface="Georgia"/>
                <a:cs typeface="Georgia"/>
              </a:rPr>
              <a:t> lorsque</a:t>
            </a:r>
            <a:r>
              <a:rPr sz="2750" i="1" spc="-20" dirty="0">
                <a:latin typeface="Georgia"/>
                <a:cs typeface="Georgia"/>
              </a:rPr>
              <a:t> </a:t>
            </a:r>
            <a:r>
              <a:rPr sz="2750" b="1" i="1" spc="5" dirty="0">
                <a:latin typeface="Georgia"/>
                <a:cs typeface="Georgia"/>
              </a:rPr>
              <a:t>la</a:t>
            </a:r>
            <a:r>
              <a:rPr sz="2750" b="1" i="1" spc="-10" dirty="0">
                <a:latin typeface="Georgia"/>
                <a:cs typeface="Georgia"/>
              </a:rPr>
              <a:t> </a:t>
            </a:r>
            <a:r>
              <a:rPr sz="2750" b="1" i="1" dirty="0">
                <a:latin typeface="Georgia"/>
                <a:cs typeface="Georgia"/>
              </a:rPr>
              <a:t>circulation</a:t>
            </a:r>
            <a:r>
              <a:rPr sz="2750" b="1" i="1" spc="-20" dirty="0">
                <a:latin typeface="Georgia"/>
                <a:cs typeface="Georgia"/>
              </a:rPr>
              <a:t> </a:t>
            </a:r>
            <a:r>
              <a:rPr sz="2750" b="1" i="1" dirty="0">
                <a:latin typeface="Georgia"/>
                <a:cs typeface="Georgia"/>
              </a:rPr>
              <a:t>sanguine</a:t>
            </a:r>
            <a:r>
              <a:rPr sz="2750" b="1" i="1" spc="-50" dirty="0">
                <a:latin typeface="Georgia"/>
                <a:cs typeface="Georgia"/>
              </a:rPr>
              <a:t> </a:t>
            </a:r>
            <a:r>
              <a:rPr sz="2750" b="1" i="1" dirty="0">
                <a:latin typeface="Georgia"/>
                <a:cs typeface="Georgia"/>
              </a:rPr>
              <a:t>vers </a:t>
            </a:r>
            <a:r>
              <a:rPr sz="2750" b="1" i="1" spc="-685" dirty="0">
                <a:latin typeface="Georgia"/>
                <a:cs typeface="Georgia"/>
              </a:rPr>
              <a:t> </a:t>
            </a:r>
            <a:r>
              <a:rPr sz="2750" b="1" i="1" dirty="0">
                <a:latin typeface="Georgia"/>
                <a:cs typeface="Georgia"/>
              </a:rPr>
              <a:t>ou</a:t>
            </a:r>
            <a:r>
              <a:rPr sz="2750" b="1" i="1" spc="85" dirty="0">
                <a:latin typeface="Georgia"/>
                <a:cs typeface="Georgia"/>
              </a:rPr>
              <a:t> </a:t>
            </a:r>
            <a:r>
              <a:rPr sz="2750" b="1" i="1" spc="5" dirty="0">
                <a:latin typeface="Georgia"/>
                <a:cs typeface="Georgia"/>
              </a:rPr>
              <a:t>dans</a:t>
            </a:r>
            <a:r>
              <a:rPr sz="2750" b="1" i="1" spc="95" dirty="0">
                <a:latin typeface="Georgia"/>
                <a:cs typeface="Georgia"/>
              </a:rPr>
              <a:t> </a:t>
            </a:r>
            <a:r>
              <a:rPr sz="2750" b="1" i="1" spc="5" dirty="0">
                <a:latin typeface="Georgia"/>
                <a:cs typeface="Georgia"/>
              </a:rPr>
              <a:t>le</a:t>
            </a:r>
            <a:r>
              <a:rPr sz="2750" b="1" i="1" spc="80" dirty="0">
                <a:latin typeface="Georgia"/>
                <a:cs typeface="Georgia"/>
              </a:rPr>
              <a:t> </a:t>
            </a:r>
            <a:r>
              <a:rPr sz="2750" b="1" i="1" dirty="0">
                <a:latin typeface="Georgia"/>
                <a:cs typeface="Georgia"/>
              </a:rPr>
              <a:t>cerveau</a:t>
            </a:r>
            <a:r>
              <a:rPr sz="2750" b="1" i="1" spc="90" dirty="0">
                <a:latin typeface="Georgia"/>
                <a:cs typeface="Georgia"/>
              </a:rPr>
              <a:t> </a:t>
            </a:r>
            <a:r>
              <a:rPr sz="2750" b="1" i="1" spc="-5" dirty="0">
                <a:latin typeface="Georgia"/>
                <a:cs typeface="Georgia"/>
              </a:rPr>
              <a:t>est </a:t>
            </a:r>
            <a:r>
              <a:rPr sz="2750" b="1" i="1" dirty="0">
                <a:latin typeface="Georgia"/>
                <a:cs typeface="Georgia"/>
              </a:rPr>
              <a:t> interrompue</a:t>
            </a:r>
            <a:r>
              <a:rPr sz="2750" b="1" i="1" spc="-85" dirty="0">
                <a:latin typeface="Georgia"/>
                <a:cs typeface="Georgia"/>
              </a:rPr>
              <a:t> </a:t>
            </a:r>
            <a:r>
              <a:rPr sz="2750" i="1" dirty="0">
                <a:latin typeface="Georgia"/>
                <a:cs typeface="Georgia"/>
              </a:rPr>
              <a:t>par:</a:t>
            </a:r>
            <a:endParaRPr sz="2750">
              <a:latin typeface="Georgia"/>
              <a:cs typeface="Georgia"/>
            </a:endParaRPr>
          </a:p>
          <a:p>
            <a:pPr marL="314325" marR="763905" indent="-302260">
              <a:lnSpc>
                <a:spcPct val="80200"/>
              </a:lnSpc>
              <a:spcBef>
                <a:spcPts val="655"/>
              </a:spcBef>
            </a:pPr>
            <a:r>
              <a:rPr sz="2750" b="1" i="1" spc="5" dirty="0">
                <a:latin typeface="Georgia"/>
                <a:cs typeface="Georgia"/>
              </a:rPr>
              <a:t>Un</a:t>
            </a:r>
            <a:r>
              <a:rPr sz="2750" b="1" i="1" spc="-10" dirty="0">
                <a:latin typeface="Georgia"/>
                <a:cs typeface="Georgia"/>
              </a:rPr>
              <a:t> </a:t>
            </a:r>
            <a:r>
              <a:rPr sz="2750" b="1" i="1" spc="-5" dirty="0">
                <a:latin typeface="Georgia"/>
                <a:cs typeface="Georgia"/>
              </a:rPr>
              <a:t>vaisseau</a:t>
            </a:r>
            <a:r>
              <a:rPr sz="2750" b="1" i="1" spc="-15" dirty="0">
                <a:latin typeface="Georgia"/>
                <a:cs typeface="Georgia"/>
              </a:rPr>
              <a:t> </a:t>
            </a:r>
            <a:r>
              <a:rPr sz="2750" b="1" i="1" dirty="0">
                <a:latin typeface="Georgia"/>
                <a:cs typeface="Georgia"/>
              </a:rPr>
              <a:t>sanguin</a:t>
            </a:r>
            <a:r>
              <a:rPr sz="2750" b="1" i="1" spc="-90" dirty="0">
                <a:latin typeface="Georgia"/>
                <a:cs typeface="Georgia"/>
              </a:rPr>
              <a:t> </a:t>
            </a:r>
            <a:r>
              <a:rPr sz="2750" i="1" dirty="0">
                <a:latin typeface="Georgia"/>
                <a:cs typeface="Georgia"/>
              </a:rPr>
              <a:t>bouché</a:t>
            </a:r>
            <a:r>
              <a:rPr sz="2750" i="1" spc="-5" dirty="0">
                <a:latin typeface="Georgia"/>
                <a:cs typeface="Georgia"/>
              </a:rPr>
              <a:t> </a:t>
            </a:r>
            <a:r>
              <a:rPr sz="2750" i="1" dirty="0">
                <a:latin typeface="Georgia"/>
                <a:cs typeface="Georgia"/>
              </a:rPr>
              <a:t>(AVC </a:t>
            </a:r>
            <a:r>
              <a:rPr sz="2750" i="1" spc="-645" dirty="0">
                <a:latin typeface="Georgia"/>
                <a:cs typeface="Georgia"/>
              </a:rPr>
              <a:t> </a:t>
            </a:r>
            <a:r>
              <a:rPr sz="2750" i="1" spc="-5" dirty="0">
                <a:latin typeface="Georgia"/>
                <a:cs typeface="Georgia"/>
              </a:rPr>
              <a:t>ischémique </a:t>
            </a:r>
            <a:r>
              <a:rPr sz="2750" i="1" spc="5" dirty="0">
                <a:latin typeface="Georgia"/>
                <a:cs typeface="Georgia"/>
              </a:rPr>
              <a:t>ou </a:t>
            </a:r>
            <a:r>
              <a:rPr sz="2750" i="1" dirty="0">
                <a:latin typeface="Georgia"/>
                <a:cs typeface="Georgia"/>
              </a:rPr>
              <a:t>encore infarctus </a:t>
            </a:r>
            <a:r>
              <a:rPr sz="2750" i="1" spc="5" dirty="0">
                <a:latin typeface="Georgia"/>
                <a:cs typeface="Georgia"/>
              </a:rPr>
              <a:t> </a:t>
            </a:r>
            <a:r>
              <a:rPr sz="2750" i="1" dirty="0">
                <a:latin typeface="Georgia"/>
                <a:cs typeface="Georgia"/>
              </a:rPr>
              <a:t>cérébral)</a:t>
            </a:r>
            <a:endParaRPr sz="27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Georgia"/>
              <a:cs typeface="Georgia"/>
            </a:endParaRPr>
          </a:p>
          <a:p>
            <a:pPr marL="12700" marR="642620">
              <a:lnSpc>
                <a:spcPct val="100000"/>
              </a:lnSpc>
              <a:spcBef>
                <a:spcPts val="5"/>
              </a:spcBef>
            </a:pPr>
            <a:r>
              <a:rPr sz="2750" b="1" i="1" spc="5" dirty="0">
                <a:latin typeface="Georgia"/>
                <a:cs typeface="Georgia"/>
              </a:rPr>
              <a:t>Un </a:t>
            </a:r>
            <a:r>
              <a:rPr sz="2750" b="1" i="1" dirty="0">
                <a:latin typeface="Georgia"/>
                <a:cs typeface="Georgia"/>
              </a:rPr>
              <a:t>éclatement </a:t>
            </a:r>
            <a:r>
              <a:rPr sz="2750" b="1" i="1" spc="5" dirty="0">
                <a:latin typeface="Georgia"/>
                <a:cs typeface="Georgia"/>
              </a:rPr>
              <a:t>d’un </a:t>
            </a:r>
            <a:r>
              <a:rPr sz="2750" b="1" i="1" dirty="0">
                <a:latin typeface="Georgia"/>
                <a:cs typeface="Georgia"/>
              </a:rPr>
              <a:t>vaisseau </a:t>
            </a:r>
            <a:r>
              <a:rPr sz="2750" b="1" i="1" spc="5" dirty="0">
                <a:latin typeface="Georgia"/>
                <a:cs typeface="Georgia"/>
              </a:rPr>
              <a:t> sanguin</a:t>
            </a:r>
            <a:r>
              <a:rPr sz="2750" b="1" i="1" spc="-85" dirty="0">
                <a:latin typeface="Georgia"/>
                <a:cs typeface="Georgia"/>
              </a:rPr>
              <a:t> </a:t>
            </a:r>
            <a:r>
              <a:rPr sz="2750" i="1" dirty="0">
                <a:latin typeface="Georgia"/>
                <a:cs typeface="Georgia"/>
              </a:rPr>
              <a:t>provoquant</a:t>
            </a:r>
            <a:r>
              <a:rPr sz="2750" i="1" spc="-60" dirty="0">
                <a:latin typeface="Georgia"/>
                <a:cs typeface="Georgia"/>
              </a:rPr>
              <a:t> </a:t>
            </a:r>
            <a:r>
              <a:rPr sz="2750" i="1" dirty="0">
                <a:latin typeface="Georgia"/>
                <a:cs typeface="Georgia"/>
              </a:rPr>
              <a:t>une</a:t>
            </a:r>
            <a:r>
              <a:rPr sz="2750" i="1" spc="-35" dirty="0">
                <a:latin typeface="Georgia"/>
                <a:cs typeface="Georgia"/>
              </a:rPr>
              <a:t> </a:t>
            </a:r>
            <a:r>
              <a:rPr sz="2750" i="1" dirty="0">
                <a:latin typeface="Georgia"/>
                <a:cs typeface="Georgia"/>
              </a:rPr>
              <a:t>hémorragie</a:t>
            </a:r>
            <a:endParaRPr sz="2750">
              <a:latin typeface="Georgia"/>
              <a:cs typeface="Georgia"/>
            </a:endParaRPr>
          </a:p>
          <a:p>
            <a:pPr marL="314325">
              <a:lnSpc>
                <a:spcPts val="2640"/>
              </a:lnSpc>
            </a:pPr>
            <a:r>
              <a:rPr sz="2750" i="1" dirty="0">
                <a:latin typeface="Georgia"/>
                <a:cs typeface="Georgia"/>
              </a:rPr>
              <a:t>(AVC</a:t>
            </a:r>
            <a:r>
              <a:rPr sz="2750" i="1" spc="-40" dirty="0">
                <a:latin typeface="Georgia"/>
                <a:cs typeface="Georgia"/>
              </a:rPr>
              <a:t> </a:t>
            </a:r>
            <a:r>
              <a:rPr sz="2750" i="1" dirty="0">
                <a:latin typeface="Georgia"/>
                <a:cs typeface="Georgia"/>
              </a:rPr>
              <a:t>hémorragique)</a:t>
            </a:r>
            <a:r>
              <a:rPr sz="2750" i="1" spc="-50" dirty="0">
                <a:latin typeface="Georgia"/>
                <a:cs typeface="Georgia"/>
              </a:rPr>
              <a:t> </a:t>
            </a:r>
            <a:r>
              <a:rPr sz="2750" i="1" spc="5" dirty="0">
                <a:latin typeface="Georgia"/>
                <a:cs typeface="Georgia"/>
              </a:rPr>
              <a:t>dans</a:t>
            </a:r>
            <a:r>
              <a:rPr sz="2750" i="1" spc="-30" dirty="0">
                <a:latin typeface="Georgia"/>
                <a:cs typeface="Georgia"/>
              </a:rPr>
              <a:t> </a:t>
            </a:r>
            <a:r>
              <a:rPr sz="2750" i="1" dirty="0">
                <a:latin typeface="Georgia"/>
                <a:cs typeface="Georgia"/>
              </a:rPr>
              <a:t>le</a:t>
            </a:r>
            <a:r>
              <a:rPr sz="2750" i="1" spc="-40" dirty="0">
                <a:latin typeface="Georgia"/>
                <a:cs typeface="Georgia"/>
              </a:rPr>
              <a:t> </a:t>
            </a:r>
            <a:r>
              <a:rPr sz="2750" i="1" dirty="0">
                <a:latin typeface="Georgia"/>
                <a:cs typeface="Georgia"/>
              </a:rPr>
              <a:t>cerveau</a:t>
            </a:r>
            <a:endParaRPr sz="2750">
              <a:latin typeface="Georgia"/>
              <a:cs typeface="Georgi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5096" y="1648980"/>
            <a:ext cx="2479573" cy="247957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4200" y="4326648"/>
            <a:ext cx="3156242" cy="236983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1111" y="1054735"/>
            <a:ext cx="9691370" cy="672465"/>
            <a:chOff x="261111" y="1054735"/>
            <a:chExt cx="9691370" cy="672465"/>
          </a:xfrm>
        </p:grpSpPr>
        <p:sp>
          <p:nvSpPr>
            <p:cNvPr id="3" name="object 3"/>
            <p:cNvSpPr/>
            <p:nvPr/>
          </p:nvSpPr>
          <p:spPr>
            <a:xfrm>
              <a:off x="261111" y="1407541"/>
              <a:ext cx="7256145" cy="0"/>
            </a:xfrm>
            <a:custGeom>
              <a:avLst/>
              <a:gdLst/>
              <a:ahLst/>
              <a:cxnLst/>
              <a:rect l="l" t="t" r="r" b="b"/>
              <a:pathLst>
                <a:path w="7256145">
                  <a:moveTo>
                    <a:pt x="0" y="0"/>
                  </a:moveTo>
                  <a:lnTo>
                    <a:pt x="7255763" y="0"/>
                  </a:lnTo>
                </a:path>
              </a:pathLst>
            </a:custGeom>
            <a:ln w="10667">
              <a:solidFill>
                <a:srgbClr val="7A96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27543" y="1402207"/>
              <a:ext cx="1207135" cy="10795"/>
            </a:xfrm>
            <a:custGeom>
              <a:avLst/>
              <a:gdLst/>
              <a:ahLst/>
              <a:cxnLst/>
              <a:rect l="l" t="t" r="r" b="b"/>
              <a:pathLst>
                <a:path w="1207134" h="10794">
                  <a:moveTo>
                    <a:pt x="30479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30479" y="10667"/>
                  </a:lnTo>
                  <a:lnTo>
                    <a:pt x="30479" y="0"/>
                  </a:lnTo>
                  <a:close/>
                </a:path>
                <a:path w="1207134" h="10794">
                  <a:moveTo>
                    <a:pt x="73151" y="0"/>
                  </a:moveTo>
                  <a:lnTo>
                    <a:pt x="41148" y="0"/>
                  </a:lnTo>
                  <a:lnTo>
                    <a:pt x="41148" y="10667"/>
                  </a:lnTo>
                  <a:lnTo>
                    <a:pt x="73151" y="10667"/>
                  </a:lnTo>
                  <a:lnTo>
                    <a:pt x="73151" y="0"/>
                  </a:lnTo>
                  <a:close/>
                </a:path>
                <a:path w="1207134" h="10794">
                  <a:moveTo>
                    <a:pt x="115824" y="0"/>
                  </a:moveTo>
                  <a:lnTo>
                    <a:pt x="83820" y="0"/>
                  </a:lnTo>
                  <a:lnTo>
                    <a:pt x="83820" y="10667"/>
                  </a:lnTo>
                  <a:lnTo>
                    <a:pt x="115824" y="10667"/>
                  </a:lnTo>
                  <a:lnTo>
                    <a:pt x="115824" y="0"/>
                  </a:lnTo>
                  <a:close/>
                </a:path>
                <a:path w="1207134" h="10794">
                  <a:moveTo>
                    <a:pt x="156972" y="0"/>
                  </a:moveTo>
                  <a:lnTo>
                    <a:pt x="124967" y="0"/>
                  </a:lnTo>
                  <a:lnTo>
                    <a:pt x="124967" y="10667"/>
                  </a:lnTo>
                  <a:lnTo>
                    <a:pt x="156972" y="10667"/>
                  </a:lnTo>
                  <a:lnTo>
                    <a:pt x="156972" y="0"/>
                  </a:lnTo>
                  <a:close/>
                </a:path>
                <a:path w="1207134" h="10794">
                  <a:moveTo>
                    <a:pt x="199644" y="0"/>
                  </a:moveTo>
                  <a:lnTo>
                    <a:pt x="167639" y="0"/>
                  </a:lnTo>
                  <a:lnTo>
                    <a:pt x="167639" y="10667"/>
                  </a:lnTo>
                  <a:lnTo>
                    <a:pt x="199644" y="10667"/>
                  </a:lnTo>
                  <a:lnTo>
                    <a:pt x="199644" y="0"/>
                  </a:lnTo>
                  <a:close/>
                </a:path>
                <a:path w="1207134" h="10794">
                  <a:moveTo>
                    <a:pt x="240791" y="0"/>
                  </a:moveTo>
                  <a:lnTo>
                    <a:pt x="210311" y="0"/>
                  </a:lnTo>
                  <a:lnTo>
                    <a:pt x="210311" y="10667"/>
                  </a:lnTo>
                  <a:lnTo>
                    <a:pt x="240791" y="10667"/>
                  </a:lnTo>
                  <a:lnTo>
                    <a:pt x="240791" y="0"/>
                  </a:lnTo>
                  <a:close/>
                </a:path>
                <a:path w="1207134" h="10794">
                  <a:moveTo>
                    <a:pt x="283463" y="0"/>
                  </a:moveTo>
                  <a:lnTo>
                    <a:pt x="251459" y="0"/>
                  </a:lnTo>
                  <a:lnTo>
                    <a:pt x="251459" y="10667"/>
                  </a:lnTo>
                  <a:lnTo>
                    <a:pt x="283463" y="10667"/>
                  </a:lnTo>
                  <a:lnTo>
                    <a:pt x="283463" y="0"/>
                  </a:lnTo>
                  <a:close/>
                </a:path>
                <a:path w="1207134" h="10794">
                  <a:moveTo>
                    <a:pt x="324611" y="0"/>
                  </a:moveTo>
                  <a:lnTo>
                    <a:pt x="294131" y="0"/>
                  </a:lnTo>
                  <a:lnTo>
                    <a:pt x="294131" y="10667"/>
                  </a:lnTo>
                  <a:lnTo>
                    <a:pt x="324611" y="10667"/>
                  </a:lnTo>
                  <a:lnTo>
                    <a:pt x="324611" y="0"/>
                  </a:lnTo>
                  <a:close/>
                </a:path>
                <a:path w="1207134" h="10794">
                  <a:moveTo>
                    <a:pt x="367283" y="0"/>
                  </a:moveTo>
                  <a:lnTo>
                    <a:pt x="335279" y="0"/>
                  </a:lnTo>
                  <a:lnTo>
                    <a:pt x="335279" y="10667"/>
                  </a:lnTo>
                  <a:lnTo>
                    <a:pt x="367283" y="10667"/>
                  </a:lnTo>
                  <a:lnTo>
                    <a:pt x="367283" y="0"/>
                  </a:lnTo>
                  <a:close/>
                </a:path>
                <a:path w="1207134" h="10794">
                  <a:moveTo>
                    <a:pt x="408431" y="0"/>
                  </a:moveTo>
                  <a:lnTo>
                    <a:pt x="377951" y="0"/>
                  </a:lnTo>
                  <a:lnTo>
                    <a:pt x="377951" y="10667"/>
                  </a:lnTo>
                  <a:lnTo>
                    <a:pt x="408431" y="10667"/>
                  </a:lnTo>
                  <a:lnTo>
                    <a:pt x="408431" y="0"/>
                  </a:lnTo>
                  <a:close/>
                </a:path>
                <a:path w="1207134" h="10794">
                  <a:moveTo>
                    <a:pt x="451103" y="0"/>
                  </a:moveTo>
                  <a:lnTo>
                    <a:pt x="419100" y="0"/>
                  </a:lnTo>
                  <a:lnTo>
                    <a:pt x="419100" y="10667"/>
                  </a:lnTo>
                  <a:lnTo>
                    <a:pt x="451103" y="10667"/>
                  </a:lnTo>
                  <a:lnTo>
                    <a:pt x="451103" y="0"/>
                  </a:lnTo>
                  <a:close/>
                </a:path>
                <a:path w="1207134" h="10794">
                  <a:moveTo>
                    <a:pt x="493775" y="0"/>
                  </a:moveTo>
                  <a:lnTo>
                    <a:pt x="461772" y="0"/>
                  </a:lnTo>
                  <a:lnTo>
                    <a:pt x="461772" y="10667"/>
                  </a:lnTo>
                  <a:lnTo>
                    <a:pt x="493775" y="10667"/>
                  </a:lnTo>
                  <a:lnTo>
                    <a:pt x="493775" y="0"/>
                  </a:lnTo>
                  <a:close/>
                </a:path>
                <a:path w="1207134" h="10794">
                  <a:moveTo>
                    <a:pt x="534924" y="0"/>
                  </a:moveTo>
                  <a:lnTo>
                    <a:pt x="502920" y="0"/>
                  </a:lnTo>
                  <a:lnTo>
                    <a:pt x="502920" y="10667"/>
                  </a:lnTo>
                  <a:lnTo>
                    <a:pt x="534924" y="10667"/>
                  </a:lnTo>
                  <a:lnTo>
                    <a:pt x="534924" y="0"/>
                  </a:lnTo>
                  <a:close/>
                </a:path>
                <a:path w="1207134" h="10794">
                  <a:moveTo>
                    <a:pt x="577596" y="0"/>
                  </a:moveTo>
                  <a:lnTo>
                    <a:pt x="545591" y="0"/>
                  </a:lnTo>
                  <a:lnTo>
                    <a:pt x="545591" y="10667"/>
                  </a:lnTo>
                  <a:lnTo>
                    <a:pt x="577596" y="10667"/>
                  </a:lnTo>
                  <a:lnTo>
                    <a:pt x="577596" y="0"/>
                  </a:lnTo>
                  <a:close/>
                </a:path>
                <a:path w="1207134" h="10794">
                  <a:moveTo>
                    <a:pt x="618744" y="0"/>
                  </a:moveTo>
                  <a:lnTo>
                    <a:pt x="588263" y="0"/>
                  </a:lnTo>
                  <a:lnTo>
                    <a:pt x="588263" y="10667"/>
                  </a:lnTo>
                  <a:lnTo>
                    <a:pt x="618744" y="10667"/>
                  </a:lnTo>
                  <a:lnTo>
                    <a:pt x="618744" y="0"/>
                  </a:lnTo>
                  <a:close/>
                </a:path>
                <a:path w="1207134" h="10794">
                  <a:moveTo>
                    <a:pt x="661415" y="0"/>
                  </a:moveTo>
                  <a:lnTo>
                    <a:pt x="629411" y="0"/>
                  </a:lnTo>
                  <a:lnTo>
                    <a:pt x="629411" y="10667"/>
                  </a:lnTo>
                  <a:lnTo>
                    <a:pt x="661415" y="10667"/>
                  </a:lnTo>
                  <a:lnTo>
                    <a:pt x="661415" y="0"/>
                  </a:lnTo>
                  <a:close/>
                </a:path>
                <a:path w="1207134" h="10794">
                  <a:moveTo>
                    <a:pt x="702563" y="0"/>
                  </a:moveTo>
                  <a:lnTo>
                    <a:pt x="672083" y="0"/>
                  </a:lnTo>
                  <a:lnTo>
                    <a:pt x="672083" y="10667"/>
                  </a:lnTo>
                  <a:lnTo>
                    <a:pt x="702563" y="10667"/>
                  </a:lnTo>
                  <a:lnTo>
                    <a:pt x="702563" y="0"/>
                  </a:lnTo>
                  <a:close/>
                </a:path>
                <a:path w="1207134" h="10794">
                  <a:moveTo>
                    <a:pt x="745235" y="0"/>
                  </a:moveTo>
                  <a:lnTo>
                    <a:pt x="713231" y="0"/>
                  </a:lnTo>
                  <a:lnTo>
                    <a:pt x="713231" y="10667"/>
                  </a:lnTo>
                  <a:lnTo>
                    <a:pt x="745235" y="10667"/>
                  </a:lnTo>
                  <a:lnTo>
                    <a:pt x="745235" y="0"/>
                  </a:lnTo>
                  <a:close/>
                </a:path>
                <a:path w="1207134" h="10794">
                  <a:moveTo>
                    <a:pt x="786383" y="0"/>
                  </a:moveTo>
                  <a:lnTo>
                    <a:pt x="755903" y="0"/>
                  </a:lnTo>
                  <a:lnTo>
                    <a:pt x="755903" y="10667"/>
                  </a:lnTo>
                  <a:lnTo>
                    <a:pt x="786383" y="10667"/>
                  </a:lnTo>
                  <a:lnTo>
                    <a:pt x="786383" y="0"/>
                  </a:lnTo>
                  <a:close/>
                </a:path>
                <a:path w="1207134" h="10794">
                  <a:moveTo>
                    <a:pt x="829055" y="0"/>
                  </a:moveTo>
                  <a:lnTo>
                    <a:pt x="797051" y="0"/>
                  </a:lnTo>
                  <a:lnTo>
                    <a:pt x="797051" y="10667"/>
                  </a:lnTo>
                  <a:lnTo>
                    <a:pt x="829055" y="10667"/>
                  </a:lnTo>
                  <a:lnTo>
                    <a:pt x="829055" y="0"/>
                  </a:lnTo>
                  <a:close/>
                </a:path>
                <a:path w="1207134" h="10794">
                  <a:moveTo>
                    <a:pt x="871727" y="0"/>
                  </a:moveTo>
                  <a:lnTo>
                    <a:pt x="839724" y="0"/>
                  </a:lnTo>
                  <a:lnTo>
                    <a:pt x="839724" y="10667"/>
                  </a:lnTo>
                  <a:lnTo>
                    <a:pt x="871727" y="10667"/>
                  </a:lnTo>
                  <a:lnTo>
                    <a:pt x="871727" y="0"/>
                  </a:lnTo>
                  <a:close/>
                </a:path>
                <a:path w="1207134" h="10794">
                  <a:moveTo>
                    <a:pt x="912876" y="0"/>
                  </a:moveTo>
                  <a:lnTo>
                    <a:pt x="880872" y="0"/>
                  </a:lnTo>
                  <a:lnTo>
                    <a:pt x="880872" y="10667"/>
                  </a:lnTo>
                  <a:lnTo>
                    <a:pt x="912876" y="10667"/>
                  </a:lnTo>
                  <a:lnTo>
                    <a:pt x="912876" y="0"/>
                  </a:lnTo>
                  <a:close/>
                </a:path>
                <a:path w="1207134" h="10794">
                  <a:moveTo>
                    <a:pt x="955548" y="0"/>
                  </a:moveTo>
                  <a:lnTo>
                    <a:pt x="923544" y="0"/>
                  </a:lnTo>
                  <a:lnTo>
                    <a:pt x="923544" y="10667"/>
                  </a:lnTo>
                  <a:lnTo>
                    <a:pt x="955548" y="10667"/>
                  </a:lnTo>
                  <a:lnTo>
                    <a:pt x="955548" y="0"/>
                  </a:lnTo>
                  <a:close/>
                </a:path>
                <a:path w="1207134" h="10794">
                  <a:moveTo>
                    <a:pt x="996696" y="0"/>
                  </a:moveTo>
                  <a:lnTo>
                    <a:pt x="966215" y="0"/>
                  </a:lnTo>
                  <a:lnTo>
                    <a:pt x="966215" y="10667"/>
                  </a:lnTo>
                  <a:lnTo>
                    <a:pt x="996696" y="10667"/>
                  </a:lnTo>
                  <a:lnTo>
                    <a:pt x="996696" y="0"/>
                  </a:lnTo>
                  <a:close/>
                </a:path>
                <a:path w="1207134" h="10794">
                  <a:moveTo>
                    <a:pt x="1039367" y="0"/>
                  </a:moveTo>
                  <a:lnTo>
                    <a:pt x="1007363" y="0"/>
                  </a:lnTo>
                  <a:lnTo>
                    <a:pt x="1007363" y="10667"/>
                  </a:lnTo>
                  <a:lnTo>
                    <a:pt x="1039367" y="10667"/>
                  </a:lnTo>
                  <a:lnTo>
                    <a:pt x="1039367" y="0"/>
                  </a:lnTo>
                  <a:close/>
                </a:path>
                <a:path w="1207134" h="10794">
                  <a:moveTo>
                    <a:pt x="1080515" y="0"/>
                  </a:moveTo>
                  <a:lnTo>
                    <a:pt x="1050035" y="0"/>
                  </a:lnTo>
                  <a:lnTo>
                    <a:pt x="1050035" y="10667"/>
                  </a:lnTo>
                  <a:lnTo>
                    <a:pt x="1080515" y="10667"/>
                  </a:lnTo>
                  <a:lnTo>
                    <a:pt x="1080515" y="0"/>
                  </a:lnTo>
                  <a:close/>
                </a:path>
                <a:path w="1207134" h="10794">
                  <a:moveTo>
                    <a:pt x="1123187" y="0"/>
                  </a:moveTo>
                  <a:lnTo>
                    <a:pt x="1091183" y="0"/>
                  </a:lnTo>
                  <a:lnTo>
                    <a:pt x="1091183" y="10667"/>
                  </a:lnTo>
                  <a:lnTo>
                    <a:pt x="1123187" y="10667"/>
                  </a:lnTo>
                  <a:lnTo>
                    <a:pt x="1123187" y="0"/>
                  </a:lnTo>
                  <a:close/>
                </a:path>
                <a:path w="1207134" h="10794">
                  <a:moveTo>
                    <a:pt x="1165859" y="0"/>
                  </a:moveTo>
                  <a:lnTo>
                    <a:pt x="1133855" y="0"/>
                  </a:lnTo>
                  <a:lnTo>
                    <a:pt x="1133855" y="10667"/>
                  </a:lnTo>
                  <a:lnTo>
                    <a:pt x="1164335" y="10667"/>
                  </a:lnTo>
                  <a:lnTo>
                    <a:pt x="1165859" y="0"/>
                  </a:lnTo>
                  <a:close/>
                </a:path>
                <a:path w="1207134" h="10794">
                  <a:moveTo>
                    <a:pt x="1207007" y="0"/>
                  </a:moveTo>
                  <a:lnTo>
                    <a:pt x="1175003" y="0"/>
                  </a:lnTo>
                  <a:lnTo>
                    <a:pt x="1175003" y="10667"/>
                  </a:lnTo>
                  <a:lnTo>
                    <a:pt x="1207007" y="10667"/>
                  </a:lnTo>
                  <a:lnTo>
                    <a:pt x="1207007" y="0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45219" y="1407541"/>
              <a:ext cx="1207135" cy="0"/>
            </a:xfrm>
            <a:custGeom>
              <a:avLst/>
              <a:gdLst/>
              <a:ahLst/>
              <a:cxnLst/>
              <a:rect l="l" t="t" r="r" b="b"/>
              <a:pathLst>
                <a:path w="1207134">
                  <a:moveTo>
                    <a:pt x="0" y="0"/>
                  </a:moveTo>
                  <a:lnTo>
                    <a:pt x="1207007" y="0"/>
                  </a:lnTo>
                </a:path>
              </a:pathLst>
            </a:custGeom>
            <a:ln w="10667">
              <a:solidFill>
                <a:srgbClr val="7A96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55388" y="1054734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4" h="672464">
                  <a:moveTo>
                    <a:pt x="672084" y="335280"/>
                  </a:moveTo>
                  <a:lnTo>
                    <a:pt x="668426" y="285915"/>
                  </a:lnTo>
                  <a:lnTo>
                    <a:pt x="657809" y="238734"/>
                  </a:lnTo>
                  <a:lnTo>
                    <a:pt x="640765" y="194271"/>
                  </a:lnTo>
                  <a:lnTo>
                    <a:pt x="617791" y="153060"/>
                  </a:lnTo>
                  <a:lnTo>
                    <a:pt x="589432" y="115633"/>
                  </a:lnTo>
                  <a:lnTo>
                    <a:pt x="556209" y="82499"/>
                  </a:lnTo>
                  <a:lnTo>
                    <a:pt x="518629" y="54216"/>
                  </a:lnTo>
                  <a:lnTo>
                    <a:pt x="477227" y="31292"/>
                  </a:lnTo>
                  <a:lnTo>
                    <a:pt x="432511" y="14262"/>
                  </a:lnTo>
                  <a:lnTo>
                    <a:pt x="385025" y="3657"/>
                  </a:lnTo>
                  <a:lnTo>
                    <a:pt x="335280" y="0"/>
                  </a:lnTo>
                  <a:lnTo>
                    <a:pt x="285902" y="3657"/>
                  </a:lnTo>
                  <a:lnTo>
                    <a:pt x="238721" y="14262"/>
                  </a:lnTo>
                  <a:lnTo>
                    <a:pt x="194259" y="31292"/>
                  </a:lnTo>
                  <a:lnTo>
                    <a:pt x="153047" y="54216"/>
                  </a:lnTo>
                  <a:lnTo>
                    <a:pt x="115620" y="82499"/>
                  </a:lnTo>
                  <a:lnTo>
                    <a:pt x="82486" y="115633"/>
                  </a:lnTo>
                  <a:lnTo>
                    <a:pt x="54203" y="153060"/>
                  </a:lnTo>
                  <a:lnTo>
                    <a:pt x="31280" y="194271"/>
                  </a:lnTo>
                  <a:lnTo>
                    <a:pt x="14249" y="238734"/>
                  </a:lnTo>
                  <a:lnTo>
                    <a:pt x="3644" y="285915"/>
                  </a:lnTo>
                  <a:lnTo>
                    <a:pt x="0" y="335280"/>
                  </a:lnTo>
                  <a:lnTo>
                    <a:pt x="3644" y="385038"/>
                  </a:lnTo>
                  <a:lnTo>
                    <a:pt x="14249" y="432523"/>
                  </a:lnTo>
                  <a:lnTo>
                    <a:pt x="31280" y="477240"/>
                  </a:lnTo>
                  <a:lnTo>
                    <a:pt x="54203" y="518642"/>
                  </a:lnTo>
                  <a:lnTo>
                    <a:pt x="82486" y="556221"/>
                  </a:lnTo>
                  <a:lnTo>
                    <a:pt x="115620" y="589445"/>
                  </a:lnTo>
                  <a:lnTo>
                    <a:pt x="153047" y="617804"/>
                  </a:lnTo>
                  <a:lnTo>
                    <a:pt x="194259" y="640778"/>
                  </a:lnTo>
                  <a:lnTo>
                    <a:pt x="238721" y="657821"/>
                  </a:lnTo>
                  <a:lnTo>
                    <a:pt x="285902" y="668439"/>
                  </a:lnTo>
                  <a:lnTo>
                    <a:pt x="335280" y="672084"/>
                  </a:lnTo>
                  <a:lnTo>
                    <a:pt x="380961" y="669010"/>
                  </a:lnTo>
                  <a:lnTo>
                    <a:pt x="424776" y="660057"/>
                  </a:lnTo>
                  <a:lnTo>
                    <a:pt x="466331" y="645617"/>
                  </a:lnTo>
                  <a:lnTo>
                    <a:pt x="505231" y="626084"/>
                  </a:lnTo>
                  <a:lnTo>
                    <a:pt x="541045" y="601891"/>
                  </a:lnTo>
                  <a:lnTo>
                    <a:pt x="573405" y="573417"/>
                  </a:lnTo>
                  <a:lnTo>
                    <a:pt x="601878" y="541058"/>
                  </a:lnTo>
                  <a:lnTo>
                    <a:pt x="626071" y="505244"/>
                  </a:lnTo>
                  <a:lnTo>
                    <a:pt x="645604" y="466356"/>
                  </a:lnTo>
                  <a:lnTo>
                    <a:pt x="660044" y="424789"/>
                  </a:lnTo>
                  <a:lnTo>
                    <a:pt x="668997" y="380974"/>
                  </a:lnTo>
                  <a:lnTo>
                    <a:pt x="672084" y="335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31588" y="1131189"/>
              <a:ext cx="520065" cy="519430"/>
            </a:xfrm>
            <a:custGeom>
              <a:avLst/>
              <a:gdLst/>
              <a:ahLst/>
              <a:cxnLst/>
              <a:rect l="l" t="t" r="r" b="b"/>
              <a:pathLst>
                <a:path w="520064" h="519430">
                  <a:moveTo>
                    <a:pt x="272796" y="0"/>
                  </a:moveTo>
                  <a:lnTo>
                    <a:pt x="245363" y="0"/>
                  </a:lnTo>
                  <a:lnTo>
                    <a:pt x="233172" y="1269"/>
                  </a:lnTo>
                  <a:lnTo>
                    <a:pt x="181356" y="12700"/>
                  </a:lnTo>
                  <a:lnTo>
                    <a:pt x="134112" y="31750"/>
                  </a:lnTo>
                  <a:lnTo>
                    <a:pt x="92963" y="60959"/>
                  </a:lnTo>
                  <a:lnTo>
                    <a:pt x="57912" y="96519"/>
                  </a:lnTo>
                  <a:lnTo>
                    <a:pt x="30479" y="137159"/>
                  </a:lnTo>
                  <a:lnTo>
                    <a:pt x="10667" y="184150"/>
                  </a:lnTo>
                  <a:lnTo>
                    <a:pt x="1524" y="233679"/>
                  </a:lnTo>
                  <a:lnTo>
                    <a:pt x="0" y="247650"/>
                  </a:lnTo>
                  <a:lnTo>
                    <a:pt x="0" y="274319"/>
                  </a:lnTo>
                  <a:lnTo>
                    <a:pt x="1524" y="287019"/>
                  </a:lnTo>
                  <a:lnTo>
                    <a:pt x="3048" y="300989"/>
                  </a:lnTo>
                  <a:lnTo>
                    <a:pt x="12191" y="339089"/>
                  </a:lnTo>
                  <a:lnTo>
                    <a:pt x="32003" y="384809"/>
                  </a:lnTo>
                  <a:lnTo>
                    <a:pt x="59436" y="426719"/>
                  </a:lnTo>
                  <a:lnTo>
                    <a:pt x="96012" y="462279"/>
                  </a:lnTo>
                  <a:lnTo>
                    <a:pt x="137160" y="488950"/>
                  </a:lnTo>
                  <a:lnTo>
                    <a:pt x="184403" y="509269"/>
                  </a:lnTo>
                  <a:lnTo>
                    <a:pt x="233172" y="518159"/>
                  </a:lnTo>
                  <a:lnTo>
                    <a:pt x="246887" y="519429"/>
                  </a:lnTo>
                  <a:lnTo>
                    <a:pt x="274320" y="519429"/>
                  </a:lnTo>
                  <a:lnTo>
                    <a:pt x="286512" y="518159"/>
                  </a:lnTo>
                  <a:lnTo>
                    <a:pt x="300227" y="516889"/>
                  </a:lnTo>
                  <a:lnTo>
                    <a:pt x="313944" y="514350"/>
                  </a:lnTo>
                  <a:lnTo>
                    <a:pt x="338327" y="508000"/>
                  </a:lnTo>
                  <a:lnTo>
                    <a:pt x="355745" y="501650"/>
                  </a:lnTo>
                  <a:lnTo>
                    <a:pt x="248412" y="501650"/>
                  </a:lnTo>
                  <a:lnTo>
                    <a:pt x="234696" y="500379"/>
                  </a:lnTo>
                  <a:lnTo>
                    <a:pt x="224027" y="499109"/>
                  </a:lnTo>
                  <a:lnTo>
                    <a:pt x="211836" y="496569"/>
                  </a:lnTo>
                  <a:lnTo>
                    <a:pt x="188975" y="491489"/>
                  </a:lnTo>
                  <a:lnTo>
                    <a:pt x="166115" y="481329"/>
                  </a:lnTo>
                  <a:lnTo>
                    <a:pt x="144779" y="472439"/>
                  </a:lnTo>
                  <a:lnTo>
                    <a:pt x="124967" y="461009"/>
                  </a:lnTo>
                  <a:lnTo>
                    <a:pt x="106679" y="447039"/>
                  </a:lnTo>
                  <a:lnTo>
                    <a:pt x="89915" y="431800"/>
                  </a:lnTo>
                  <a:lnTo>
                    <a:pt x="74675" y="412750"/>
                  </a:lnTo>
                  <a:lnTo>
                    <a:pt x="59436" y="394969"/>
                  </a:lnTo>
                  <a:lnTo>
                    <a:pt x="47244" y="374650"/>
                  </a:lnTo>
                  <a:lnTo>
                    <a:pt x="28956" y="332739"/>
                  </a:lnTo>
                  <a:lnTo>
                    <a:pt x="22860" y="309879"/>
                  </a:lnTo>
                  <a:lnTo>
                    <a:pt x="18287" y="273050"/>
                  </a:lnTo>
                  <a:lnTo>
                    <a:pt x="18287" y="248919"/>
                  </a:lnTo>
                  <a:lnTo>
                    <a:pt x="19812" y="234950"/>
                  </a:lnTo>
                  <a:lnTo>
                    <a:pt x="21336" y="224789"/>
                  </a:lnTo>
                  <a:lnTo>
                    <a:pt x="22860" y="212089"/>
                  </a:lnTo>
                  <a:lnTo>
                    <a:pt x="38100" y="166369"/>
                  </a:lnTo>
                  <a:lnTo>
                    <a:pt x="59436" y="125729"/>
                  </a:lnTo>
                  <a:lnTo>
                    <a:pt x="88391" y="90169"/>
                  </a:lnTo>
                  <a:lnTo>
                    <a:pt x="124967" y="59689"/>
                  </a:lnTo>
                  <a:lnTo>
                    <a:pt x="187451" y="29209"/>
                  </a:lnTo>
                  <a:lnTo>
                    <a:pt x="246887" y="19050"/>
                  </a:lnTo>
                  <a:lnTo>
                    <a:pt x="356180" y="19050"/>
                  </a:lnTo>
                  <a:lnTo>
                    <a:pt x="335279" y="11429"/>
                  </a:lnTo>
                  <a:lnTo>
                    <a:pt x="310896" y="5079"/>
                  </a:lnTo>
                  <a:lnTo>
                    <a:pt x="286512" y="1269"/>
                  </a:lnTo>
                  <a:lnTo>
                    <a:pt x="272796" y="0"/>
                  </a:lnTo>
                  <a:close/>
                </a:path>
                <a:path w="520064" h="519430">
                  <a:moveTo>
                    <a:pt x="356180" y="19050"/>
                  </a:moveTo>
                  <a:lnTo>
                    <a:pt x="271272" y="19050"/>
                  </a:lnTo>
                  <a:lnTo>
                    <a:pt x="284988" y="20319"/>
                  </a:lnTo>
                  <a:lnTo>
                    <a:pt x="295656" y="21589"/>
                  </a:lnTo>
                  <a:lnTo>
                    <a:pt x="353567" y="38100"/>
                  </a:lnTo>
                  <a:lnTo>
                    <a:pt x="394715" y="59689"/>
                  </a:lnTo>
                  <a:lnTo>
                    <a:pt x="429767" y="88900"/>
                  </a:lnTo>
                  <a:lnTo>
                    <a:pt x="458724" y="125729"/>
                  </a:lnTo>
                  <a:lnTo>
                    <a:pt x="481584" y="166369"/>
                  </a:lnTo>
                  <a:lnTo>
                    <a:pt x="498348" y="222250"/>
                  </a:lnTo>
                  <a:lnTo>
                    <a:pt x="499872" y="234950"/>
                  </a:lnTo>
                  <a:lnTo>
                    <a:pt x="499872" y="247650"/>
                  </a:lnTo>
                  <a:lnTo>
                    <a:pt x="501396" y="259079"/>
                  </a:lnTo>
                  <a:lnTo>
                    <a:pt x="499872" y="271779"/>
                  </a:lnTo>
                  <a:lnTo>
                    <a:pt x="499872" y="285750"/>
                  </a:lnTo>
                  <a:lnTo>
                    <a:pt x="498348" y="295909"/>
                  </a:lnTo>
                  <a:lnTo>
                    <a:pt x="495300" y="308609"/>
                  </a:lnTo>
                  <a:lnTo>
                    <a:pt x="490727" y="331469"/>
                  </a:lnTo>
                  <a:lnTo>
                    <a:pt x="481584" y="354329"/>
                  </a:lnTo>
                  <a:lnTo>
                    <a:pt x="460248" y="394969"/>
                  </a:lnTo>
                  <a:lnTo>
                    <a:pt x="429767" y="430529"/>
                  </a:lnTo>
                  <a:lnTo>
                    <a:pt x="394715" y="461009"/>
                  </a:lnTo>
                  <a:lnTo>
                    <a:pt x="332232" y="491489"/>
                  </a:lnTo>
                  <a:lnTo>
                    <a:pt x="309372" y="495300"/>
                  </a:lnTo>
                  <a:lnTo>
                    <a:pt x="297179" y="499109"/>
                  </a:lnTo>
                  <a:lnTo>
                    <a:pt x="272796" y="501650"/>
                  </a:lnTo>
                  <a:lnTo>
                    <a:pt x="355745" y="501650"/>
                  </a:lnTo>
                  <a:lnTo>
                    <a:pt x="426720" y="458469"/>
                  </a:lnTo>
                  <a:lnTo>
                    <a:pt x="461772" y="424179"/>
                  </a:lnTo>
                  <a:lnTo>
                    <a:pt x="489203" y="382269"/>
                  </a:lnTo>
                  <a:lnTo>
                    <a:pt x="509015" y="335279"/>
                  </a:lnTo>
                  <a:lnTo>
                    <a:pt x="518160" y="287019"/>
                  </a:lnTo>
                  <a:lnTo>
                    <a:pt x="519684" y="273050"/>
                  </a:lnTo>
                  <a:lnTo>
                    <a:pt x="519684" y="245109"/>
                  </a:lnTo>
                  <a:lnTo>
                    <a:pt x="518160" y="233679"/>
                  </a:lnTo>
                  <a:lnTo>
                    <a:pt x="516636" y="219709"/>
                  </a:lnTo>
                  <a:lnTo>
                    <a:pt x="507491" y="181609"/>
                  </a:lnTo>
                  <a:lnTo>
                    <a:pt x="487679" y="134619"/>
                  </a:lnTo>
                  <a:lnTo>
                    <a:pt x="458724" y="92709"/>
                  </a:lnTo>
                  <a:lnTo>
                    <a:pt x="423672" y="58419"/>
                  </a:lnTo>
                  <a:lnTo>
                    <a:pt x="382524" y="30479"/>
                  </a:lnTo>
                  <a:lnTo>
                    <a:pt x="359663" y="20319"/>
                  </a:lnTo>
                  <a:lnTo>
                    <a:pt x="356180" y="19050"/>
                  </a:lnTo>
                  <a:close/>
                </a:path>
                <a:path w="520064" h="519430">
                  <a:moveTo>
                    <a:pt x="283463" y="38100"/>
                  </a:moveTo>
                  <a:lnTo>
                    <a:pt x="237744" y="38100"/>
                  </a:lnTo>
                  <a:lnTo>
                    <a:pt x="225551" y="39369"/>
                  </a:lnTo>
                  <a:lnTo>
                    <a:pt x="173736" y="54609"/>
                  </a:lnTo>
                  <a:lnTo>
                    <a:pt x="135636" y="74929"/>
                  </a:lnTo>
                  <a:lnTo>
                    <a:pt x="102108" y="102869"/>
                  </a:lnTo>
                  <a:lnTo>
                    <a:pt x="64008" y="153669"/>
                  </a:lnTo>
                  <a:lnTo>
                    <a:pt x="47244" y="194309"/>
                  </a:lnTo>
                  <a:lnTo>
                    <a:pt x="38100" y="236219"/>
                  </a:lnTo>
                  <a:lnTo>
                    <a:pt x="38100" y="248919"/>
                  </a:lnTo>
                  <a:lnTo>
                    <a:pt x="36575" y="259079"/>
                  </a:lnTo>
                  <a:lnTo>
                    <a:pt x="38100" y="271779"/>
                  </a:lnTo>
                  <a:lnTo>
                    <a:pt x="38100" y="281939"/>
                  </a:lnTo>
                  <a:lnTo>
                    <a:pt x="39624" y="294639"/>
                  </a:lnTo>
                  <a:lnTo>
                    <a:pt x="54863" y="346709"/>
                  </a:lnTo>
                  <a:lnTo>
                    <a:pt x="74675" y="384809"/>
                  </a:lnTo>
                  <a:lnTo>
                    <a:pt x="102108" y="417829"/>
                  </a:lnTo>
                  <a:lnTo>
                    <a:pt x="135636" y="443229"/>
                  </a:lnTo>
                  <a:lnTo>
                    <a:pt x="153924" y="455929"/>
                  </a:lnTo>
                  <a:lnTo>
                    <a:pt x="172212" y="464819"/>
                  </a:lnTo>
                  <a:lnTo>
                    <a:pt x="193548" y="472439"/>
                  </a:lnTo>
                  <a:lnTo>
                    <a:pt x="225551" y="480059"/>
                  </a:lnTo>
                  <a:lnTo>
                    <a:pt x="236220" y="481329"/>
                  </a:lnTo>
                  <a:lnTo>
                    <a:pt x="281939" y="481329"/>
                  </a:lnTo>
                  <a:lnTo>
                    <a:pt x="326136" y="472439"/>
                  </a:lnTo>
                  <a:lnTo>
                    <a:pt x="348778" y="463550"/>
                  </a:lnTo>
                  <a:lnTo>
                    <a:pt x="248412" y="463550"/>
                  </a:lnTo>
                  <a:lnTo>
                    <a:pt x="237744" y="462279"/>
                  </a:lnTo>
                  <a:lnTo>
                    <a:pt x="228600" y="462279"/>
                  </a:lnTo>
                  <a:lnTo>
                    <a:pt x="217932" y="458469"/>
                  </a:lnTo>
                  <a:lnTo>
                    <a:pt x="198120" y="454659"/>
                  </a:lnTo>
                  <a:lnTo>
                    <a:pt x="161544" y="439419"/>
                  </a:lnTo>
                  <a:lnTo>
                    <a:pt x="129539" y="416559"/>
                  </a:lnTo>
                  <a:lnTo>
                    <a:pt x="102108" y="388619"/>
                  </a:lnTo>
                  <a:lnTo>
                    <a:pt x="79248" y="355600"/>
                  </a:lnTo>
                  <a:lnTo>
                    <a:pt x="64008" y="318769"/>
                  </a:lnTo>
                  <a:lnTo>
                    <a:pt x="57912" y="289559"/>
                  </a:lnTo>
                  <a:lnTo>
                    <a:pt x="56387" y="280669"/>
                  </a:lnTo>
                  <a:lnTo>
                    <a:pt x="56387" y="237489"/>
                  </a:lnTo>
                  <a:lnTo>
                    <a:pt x="57912" y="228600"/>
                  </a:lnTo>
                  <a:lnTo>
                    <a:pt x="59436" y="218439"/>
                  </a:lnTo>
                  <a:lnTo>
                    <a:pt x="80772" y="161289"/>
                  </a:lnTo>
                  <a:lnTo>
                    <a:pt x="103632" y="129539"/>
                  </a:lnTo>
                  <a:lnTo>
                    <a:pt x="146303" y="90169"/>
                  </a:lnTo>
                  <a:lnTo>
                    <a:pt x="181356" y="72389"/>
                  </a:lnTo>
                  <a:lnTo>
                    <a:pt x="219456" y="59689"/>
                  </a:lnTo>
                  <a:lnTo>
                    <a:pt x="239267" y="57150"/>
                  </a:lnTo>
                  <a:lnTo>
                    <a:pt x="352044" y="57150"/>
                  </a:lnTo>
                  <a:lnTo>
                    <a:pt x="347472" y="54609"/>
                  </a:lnTo>
                  <a:lnTo>
                    <a:pt x="326136" y="46989"/>
                  </a:lnTo>
                  <a:lnTo>
                    <a:pt x="304800" y="41909"/>
                  </a:lnTo>
                  <a:lnTo>
                    <a:pt x="283463" y="38100"/>
                  </a:lnTo>
                  <a:close/>
                </a:path>
                <a:path w="520064" h="519430">
                  <a:moveTo>
                    <a:pt x="352044" y="57150"/>
                  </a:moveTo>
                  <a:lnTo>
                    <a:pt x="281939" y="57150"/>
                  </a:lnTo>
                  <a:lnTo>
                    <a:pt x="291084" y="58419"/>
                  </a:lnTo>
                  <a:lnTo>
                    <a:pt x="301751" y="59689"/>
                  </a:lnTo>
                  <a:lnTo>
                    <a:pt x="321563" y="66039"/>
                  </a:lnTo>
                  <a:lnTo>
                    <a:pt x="358139" y="81279"/>
                  </a:lnTo>
                  <a:lnTo>
                    <a:pt x="390144" y="104139"/>
                  </a:lnTo>
                  <a:lnTo>
                    <a:pt x="417575" y="130809"/>
                  </a:lnTo>
                  <a:lnTo>
                    <a:pt x="448056" y="181609"/>
                  </a:lnTo>
                  <a:lnTo>
                    <a:pt x="454151" y="201929"/>
                  </a:lnTo>
                  <a:lnTo>
                    <a:pt x="460248" y="219709"/>
                  </a:lnTo>
                  <a:lnTo>
                    <a:pt x="461772" y="228600"/>
                  </a:lnTo>
                  <a:lnTo>
                    <a:pt x="461772" y="240029"/>
                  </a:lnTo>
                  <a:lnTo>
                    <a:pt x="463296" y="250189"/>
                  </a:lnTo>
                  <a:lnTo>
                    <a:pt x="463296" y="271779"/>
                  </a:lnTo>
                  <a:lnTo>
                    <a:pt x="461772" y="281939"/>
                  </a:lnTo>
                  <a:lnTo>
                    <a:pt x="461772" y="290829"/>
                  </a:lnTo>
                  <a:lnTo>
                    <a:pt x="458724" y="302259"/>
                  </a:lnTo>
                  <a:lnTo>
                    <a:pt x="454151" y="321309"/>
                  </a:lnTo>
                  <a:lnTo>
                    <a:pt x="438912" y="358139"/>
                  </a:lnTo>
                  <a:lnTo>
                    <a:pt x="416051" y="389889"/>
                  </a:lnTo>
                  <a:lnTo>
                    <a:pt x="388620" y="417829"/>
                  </a:lnTo>
                  <a:lnTo>
                    <a:pt x="355091" y="440689"/>
                  </a:lnTo>
                  <a:lnTo>
                    <a:pt x="318515" y="455929"/>
                  </a:lnTo>
                  <a:lnTo>
                    <a:pt x="289560" y="462279"/>
                  </a:lnTo>
                  <a:lnTo>
                    <a:pt x="280415" y="463550"/>
                  </a:lnTo>
                  <a:lnTo>
                    <a:pt x="348778" y="463550"/>
                  </a:lnTo>
                  <a:lnTo>
                    <a:pt x="365760" y="455929"/>
                  </a:lnTo>
                  <a:lnTo>
                    <a:pt x="400812" y="431800"/>
                  </a:lnTo>
                  <a:lnTo>
                    <a:pt x="431291" y="402589"/>
                  </a:lnTo>
                  <a:lnTo>
                    <a:pt x="455675" y="365759"/>
                  </a:lnTo>
                  <a:lnTo>
                    <a:pt x="472439" y="326389"/>
                  </a:lnTo>
                  <a:lnTo>
                    <a:pt x="477012" y="304800"/>
                  </a:lnTo>
                  <a:lnTo>
                    <a:pt x="480060" y="294639"/>
                  </a:lnTo>
                  <a:lnTo>
                    <a:pt x="481584" y="283209"/>
                  </a:lnTo>
                  <a:lnTo>
                    <a:pt x="481584" y="237489"/>
                  </a:lnTo>
                  <a:lnTo>
                    <a:pt x="472439" y="194309"/>
                  </a:lnTo>
                  <a:lnTo>
                    <a:pt x="455675" y="153669"/>
                  </a:lnTo>
                  <a:lnTo>
                    <a:pt x="417575" y="102869"/>
                  </a:lnTo>
                  <a:lnTo>
                    <a:pt x="384048" y="76200"/>
                  </a:lnTo>
                  <a:lnTo>
                    <a:pt x="365760" y="64769"/>
                  </a:lnTo>
                  <a:lnTo>
                    <a:pt x="352044" y="57150"/>
                  </a:lnTo>
                  <a:close/>
                </a:path>
                <a:path w="520064" h="519430">
                  <a:moveTo>
                    <a:pt x="260603" y="36829"/>
                  </a:moveTo>
                  <a:lnTo>
                    <a:pt x="248412" y="38100"/>
                  </a:lnTo>
                  <a:lnTo>
                    <a:pt x="271272" y="38100"/>
                  </a:lnTo>
                  <a:lnTo>
                    <a:pt x="260603" y="36829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05839" y="2235200"/>
            <a:ext cx="7832090" cy="13379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14325" marR="5080" indent="-302260">
              <a:lnSpc>
                <a:spcPct val="81100"/>
              </a:lnSpc>
              <a:spcBef>
                <a:spcPts val="700"/>
              </a:spcBef>
              <a:buClr>
                <a:srgbClr val="D16347"/>
              </a:buClr>
              <a:buSzPct val="86000"/>
              <a:buFont typeface="PMingLiU-ExtB"/>
              <a:buChar char="⚫"/>
              <a:tabLst>
                <a:tab pos="314325" algn="l"/>
                <a:tab pos="314960" algn="l"/>
              </a:tabLst>
            </a:pPr>
            <a:r>
              <a:rPr sz="2500" b="1" i="1" spc="15" dirty="0">
                <a:solidFill>
                  <a:srgbClr val="BF0000"/>
                </a:solidFill>
                <a:latin typeface="Georgia"/>
                <a:cs typeface="Georgia"/>
              </a:rPr>
              <a:t>Conséquence </a:t>
            </a:r>
            <a:r>
              <a:rPr sz="2500" b="1" i="1" spc="10" dirty="0">
                <a:solidFill>
                  <a:srgbClr val="BF0000"/>
                </a:solidFill>
                <a:latin typeface="Georgia"/>
                <a:cs typeface="Georgia"/>
              </a:rPr>
              <a:t>: </a:t>
            </a:r>
            <a:r>
              <a:rPr sz="2500" i="1" spc="10" dirty="0">
                <a:latin typeface="Georgia"/>
                <a:cs typeface="Georgia"/>
              </a:rPr>
              <a:t>les cellules </a:t>
            </a:r>
            <a:r>
              <a:rPr sz="2500" i="1" spc="15" dirty="0">
                <a:latin typeface="Georgia"/>
                <a:cs typeface="Georgia"/>
              </a:rPr>
              <a:t>du cerveau </a:t>
            </a:r>
            <a:r>
              <a:rPr sz="2500" i="1" spc="10" dirty="0">
                <a:latin typeface="Georgia"/>
                <a:cs typeface="Georgia"/>
              </a:rPr>
              <a:t>ne reçoivent </a:t>
            </a:r>
            <a:r>
              <a:rPr sz="2500" i="1" spc="-590" dirty="0">
                <a:latin typeface="Georgia"/>
                <a:cs typeface="Georgia"/>
              </a:rPr>
              <a:t> </a:t>
            </a:r>
            <a:r>
              <a:rPr sz="2500" i="1" spc="10" dirty="0">
                <a:latin typeface="Georgia"/>
                <a:cs typeface="Georgia"/>
              </a:rPr>
              <a:t>plus</a:t>
            </a:r>
            <a:r>
              <a:rPr sz="2500" i="1" spc="-5" dirty="0">
                <a:latin typeface="Georgia"/>
                <a:cs typeface="Georgia"/>
              </a:rPr>
              <a:t> </a:t>
            </a:r>
            <a:r>
              <a:rPr sz="2500" i="1" spc="10" dirty="0">
                <a:latin typeface="Georgia"/>
                <a:cs typeface="Georgia"/>
              </a:rPr>
              <a:t>l’oxygène </a:t>
            </a:r>
            <a:r>
              <a:rPr sz="2500" i="1" spc="15" dirty="0">
                <a:latin typeface="Georgia"/>
                <a:cs typeface="Georgia"/>
              </a:rPr>
              <a:t>et</a:t>
            </a:r>
            <a:r>
              <a:rPr sz="2500" i="1" spc="5" dirty="0">
                <a:latin typeface="Georgia"/>
                <a:cs typeface="Georgia"/>
              </a:rPr>
              <a:t> </a:t>
            </a:r>
            <a:r>
              <a:rPr sz="2500" i="1" spc="10" dirty="0">
                <a:latin typeface="Georgia"/>
                <a:cs typeface="Georgia"/>
              </a:rPr>
              <a:t>les</a:t>
            </a:r>
            <a:r>
              <a:rPr sz="2500" i="1" spc="-5" dirty="0">
                <a:latin typeface="Georgia"/>
                <a:cs typeface="Georgia"/>
              </a:rPr>
              <a:t> </a:t>
            </a:r>
            <a:r>
              <a:rPr sz="2500" i="1" spc="10" dirty="0">
                <a:latin typeface="Georgia"/>
                <a:cs typeface="Georgia"/>
              </a:rPr>
              <a:t>nutriments</a:t>
            </a:r>
            <a:r>
              <a:rPr sz="2500" i="1" spc="45" dirty="0">
                <a:latin typeface="Georgia"/>
                <a:cs typeface="Georgia"/>
              </a:rPr>
              <a:t> </a:t>
            </a:r>
            <a:r>
              <a:rPr sz="2500" i="1" spc="10" dirty="0">
                <a:latin typeface="Georgia"/>
                <a:cs typeface="Georgia"/>
              </a:rPr>
              <a:t>dont</a:t>
            </a:r>
            <a:r>
              <a:rPr sz="2500" i="1" spc="25" dirty="0">
                <a:latin typeface="Georgia"/>
                <a:cs typeface="Georgia"/>
              </a:rPr>
              <a:t> </a:t>
            </a:r>
            <a:r>
              <a:rPr sz="2500" i="1" spc="10" dirty="0">
                <a:latin typeface="Georgia"/>
                <a:cs typeface="Georgia"/>
              </a:rPr>
              <a:t>elles</a:t>
            </a:r>
            <a:r>
              <a:rPr sz="2500" i="1" spc="-15" dirty="0">
                <a:latin typeface="Georgia"/>
                <a:cs typeface="Georgia"/>
              </a:rPr>
              <a:t> </a:t>
            </a:r>
            <a:r>
              <a:rPr sz="2500" i="1" spc="10" dirty="0">
                <a:latin typeface="Georgia"/>
                <a:cs typeface="Georgia"/>
              </a:rPr>
              <a:t>ont</a:t>
            </a:r>
            <a:r>
              <a:rPr sz="2500" i="1" spc="25" dirty="0">
                <a:latin typeface="Georgia"/>
                <a:cs typeface="Georgia"/>
              </a:rPr>
              <a:t> </a:t>
            </a:r>
            <a:r>
              <a:rPr sz="2500" i="1" spc="10" dirty="0">
                <a:latin typeface="Georgia"/>
                <a:cs typeface="Georgia"/>
              </a:rPr>
              <a:t>besoin </a:t>
            </a:r>
            <a:r>
              <a:rPr sz="2500" i="1" spc="-585" dirty="0">
                <a:latin typeface="Georgia"/>
                <a:cs typeface="Georgia"/>
              </a:rPr>
              <a:t> </a:t>
            </a:r>
            <a:r>
              <a:rPr sz="2500" i="1" spc="10" dirty="0">
                <a:latin typeface="Georgia"/>
                <a:cs typeface="Georgia"/>
              </a:rPr>
              <a:t>pour fonctionner</a:t>
            </a:r>
            <a:r>
              <a:rPr sz="2500" i="1" spc="50" dirty="0">
                <a:latin typeface="Georgia"/>
                <a:cs typeface="Georgia"/>
              </a:rPr>
              <a:t> </a:t>
            </a:r>
            <a:r>
              <a:rPr sz="2500" i="1" spc="15" dirty="0">
                <a:latin typeface="Georgia"/>
                <a:cs typeface="Georgia"/>
              </a:rPr>
              <a:t>normalement.</a:t>
            </a:r>
            <a:r>
              <a:rPr sz="2500" i="1" spc="25" dirty="0">
                <a:latin typeface="Georgia"/>
                <a:cs typeface="Georgia"/>
              </a:rPr>
              <a:t> </a:t>
            </a:r>
            <a:r>
              <a:rPr sz="2500" i="1" spc="10" dirty="0">
                <a:latin typeface="Georgia"/>
                <a:cs typeface="Georgia"/>
              </a:rPr>
              <a:t>Certaines</a:t>
            </a:r>
            <a:r>
              <a:rPr sz="2500" i="1" spc="20" dirty="0">
                <a:latin typeface="Georgia"/>
                <a:cs typeface="Georgia"/>
              </a:rPr>
              <a:t> </a:t>
            </a:r>
            <a:r>
              <a:rPr sz="2500" i="1" spc="10" dirty="0">
                <a:latin typeface="Georgia"/>
                <a:cs typeface="Georgia"/>
              </a:rPr>
              <a:t>sont </a:t>
            </a:r>
            <a:r>
              <a:rPr sz="2500" i="1" spc="15" dirty="0">
                <a:latin typeface="Georgia"/>
                <a:cs typeface="Georgia"/>
              </a:rPr>
              <a:t> endommagées,</a:t>
            </a:r>
            <a:r>
              <a:rPr sz="2500" i="1" dirty="0">
                <a:latin typeface="Georgia"/>
                <a:cs typeface="Georgia"/>
              </a:rPr>
              <a:t> </a:t>
            </a:r>
            <a:r>
              <a:rPr sz="2500" i="1" spc="10" dirty="0">
                <a:latin typeface="Georgia"/>
                <a:cs typeface="Georgia"/>
              </a:rPr>
              <a:t>d’autres</a:t>
            </a:r>
            <a:r>
              <a:rPr sz="2500" i="1" spc="20" dirty="0">
                <a:latin typeface="Georgia"/>
                <a:cs typeface="Georgia"/>
              </a:rPr>
              <a:t> </a:t>
            </a:r>
            <a:r>
              <a:rPr sz="2500" i="1" spc="15" dirty="0">
                <a:latin typeface="Georgia"/>
                <a:cs typeface="Georgia"/>
              </a:rPr>
              <a:t>meurent.</a:t>
            </a:r>
            <a:endParaRPr sz="25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5522" y="1320931"/>
            <a:ext cx="6902363" cy="5461649"/>
            <a:chOff x="1759089" y="1198372"/>
            <a:chExt cx="7246620" cy="5734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2029" y="1401317"/>
              <a:ext cx="6840473" cy="53279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60689" y="1299972"/>
              <a:ext cx="7043420" cy="5530850"/>
            </a:xfrm>
            <a:custGeom>
              <a:avLst/>
              <a:gdLst/>
              <a:ahLst/>
              <a:cxnLst/>
              <a:rect l="l" t="t" r="r" b="b"/>
              <a:pathLst>
                <a:path w="7043420" h="5530850">
                  <a:moveTo>
                    <a:pt x="0" y="5530596"/>
                  </a:moveTo>
                  <a:lnTo>
                    <a:pt x="0" y="0"/>
                  </a:lnTo>
                  <a:lnTo>
                    <a:pt x="7043166" y="0"/>
                  </a:lnTo>
                  <a:lnTo>
                    <a:pt x="7043166" y="5530596"/>
                  </a:lnTo>
                  <a:lnTo>
                    <a:pt x="0" y="5530596"/>
                  </a:lnTo>
                  <a:close/>
                </a:path>
              </a:pathLst>
            </a:custGeom>
            <a:ln w="203199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 sz="1715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5418467" y="2527553"/>
              <a:ext cx="2242185" cy="2531745"/>
            </a:xfrm>
            <a:custGeom>
              <a:avLst/>
              <a:gdLst/>
              <a:ahLst/>
              <a:cxnLst/>
              <a:rect l="l" t="t" r="r" b="b"/>
              <a:pathLst>
                <a:path w="2242184" h="2531745">
                  <a:moveTo>
                    <a:pt x="387096" y="1817370"/>
                  </a:moveTo>
                  <a:lnTo>
                    <a:pt x="297053" y="1546567"/>
                  </a:lnTo>
                  <a:lnTo>
                    <a:pt x="351282" y="1528572"/>
                  </a:lnTo>
                  <a:lnTo>
                    <a:pt x="215646" y="1392936"/>
                  </a:lnTo>
                  <a:lnTo>
                    <a:pt x="188214" y="1582674"/>
                  </a:lnTo>
                  <a:lnTo>
                    <a:pt x="233934" y="1567510"/>
                  </a:lnTo>
                  <a:lnTo>
                    <a:pt x="242849" y="1564551"/>
                  </a:lnTo>
                  <a:lnTo>
                    <a:pt x="332994" y="1835658"/>
                  </a:lnTo>
                  <a:lnTo>
                    <a:pt x="387096" y="1817370"/>
                  </a:lnTo>
                  <a:close/>
                </a:path>
                <a:path w="2242184" h="2531745">
                  <a:moveTo>
                    <a:pt x="941057" y="2358390"/>
                  </a:moveTo>
                  <a:lnTo>
                    <a:pt x="931926" y="2302002"/>
                  </a:lnTo>
                  <a:lnTo>
                    <a:pt x="164871" y="2418829"/>
                  </a:lnTo>
                  <a:lnTo>
                    <a:pt x="156210" y="2362200"/>
                  </a:lnTo>
                  <a:lnTo>
                    <a:pt x="0" y="2472690"/>
                  </a:lnTo>
                  <a:lnTo>
                    <a:pt x="136398" y="2516644"/>
                  </a:lnTo>
                  <a:lnTo>
                    <a:pt x="182118" y="2531364"/>
                  </a:lnTo>
                  <a:lnTo>
                    <a:pt x="173520" y="2475293"/>
                  </a:lnTo>
                  <a:lnTo>
                    <a:pt x="941057" y="2358390"/>
                  </a:lnTo>
                  <a:close/>
                </a:path>
                <a:path w="2242184" h="2531745">
                  <a:moveTo>
                    <a:pt x="1089660" y="53340"/>
                  </a:moveTo>
                  <a:lnTo>
                    <a:pt x="1069086" y="0"/>
                  </a:lnTo>
                  <a:lnTo>
                    <a:pt x="294017" y="296913"/>
                  </a:lnTo>
                  <a:lnTo>
                    <a:pt x="273558" y="243840"/>
                  </a:lnTo>
                  <a:lnTo>
                    <a:pt x="144018" y="385572"/>
                  </a:lnTo>
                  <a:lnTo>
                    <a:pt x="267462" y="397383"/>
                  </a:lnTo>
                  <a:lnTo>
                    <a:pt x="335280" y="403860"/>
                  </a:lnTo>
                  <a:lnTo>
                    <a:pt x="314591" y="350253"/>
                  </a:lnTo>
                  <a:lnTo>
                    <a:pt x="1089660" y="53340"/>
                  </a:lnTo>
                  <a:close/>
                </a:path>
                <a:path w="2242184" h="2531745">
                  <a:moveTo>
                    <a:pt x="1445514" y="991362"/>
                  </a:moveTo>
                  <a:lnTo>
                    <a:pt x="1437119" y="934974"/>
                  </a:lnTo>
                  <a:lnTo>
                    <a:pt x="669798" y="1050378"/>
                  </a:lnTo>
                  <a:lnTo>
                    <a:pt x="661416" y="993648"/>
                  </a:lnTo>
                  <a:lnTo>
                    <a:pt x="504444" y="1104138"/>
                  </a:lnTo>
                  <a:lnTo>
                    <a:pt x="641604" y="1148905"/>
                  </a:lnTo>
                  <a:lnTo>
                    <a:pt x="686562" y="1163574"/>
                  </a:lnTo>
                  <a:lnTo>
                    <a:pt x="678141" y="1106766"/>
                  </a:lnTo>
                  <a:lnTo>
                    <a:pt x="1445514" y="991362"/>
                  </a:lnTo>
                  <a:close/>
                </a:path>
                <a:path w="2242184" h="2531745">
                  <a:moveTo>
                    <a:pt x="1517129" y="630936"/>
                  </a:moveTo>
                  <a:lnTo>
                    <a:pt x="1507998" y="574548"/>
                  </a:lnTo>
                  <a:lnTo>
                    <a:pt x="813295" y="689597"/>
                  </a:lnTo>
                  <a:lnTo>
                    <a:pt x="803910" y="633222"/>
                  </a:lnTo>
                  <a:lnTo>
                    <a:pt x="649224" y="745236"/>
                  </a:lnTo>
                  <a:lnTo>
                    <a:pt x="785622" y="787869"/>
                  </a:lnTo>
                  <a:lnTo>
                    <a:pt x="832104" y="802386"/>
                  </a:lnTo>
                  <a:lnTo>
                    <a:pt x="822693" y="745947"/>
                  </a:lnTo>
                  <a:lnTo>
                    <a:pt x="1517129" y="630936"/>
                  </a:lnTo>
                  <a:close/>
                </a:path>
                <a:path w="2242184" h="2531745">
                  <a:moveTo>
                    <a:pt x="2241804" y="53340"/>
                  </a:moveTo>
                  <a:lnTo>
                    <a:pt x="2221230" y="0"/>
                  </a:lnTo>
                  <a:lnTo>
                    <a:pt x="1446606" y="296735"/>
                  </a:lnTo>
                  <a:lnTo>
                    <a:pt x="1426464" y="243840"/>
                  </a:lnTo>
                  <a:lnTo>
                    <a:pt x="1296924" y="385572"/>
                  </a:lnTo>
                  <a:lnTo>
                    <a:pt x="1419593" y="397357"/>
                  </a:lnTo>
                  <a:lnTo>
                    <a:pt x="1487424" y="403860"/>
                  </a:lnTo>
                  <a:lnTo>
                    <a:pt x="1466964" y="350164"/>
                  </a:lnTo>
                  <a:lnTo>
                    <a:pt x="2241804" y="5334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 sz="1715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5707265" y="3272789"/>
              <a:ext cx="144145" cy="577215"/>
            </a:xfrm>
            <a:custGeom>
              <a:avLst/>
              <a:gdLst/>
              <a:ahLst/>
              <a:cxnLst/>
              <a:rect l="l" t="t" r="r" b="b"/>
              <a:pathLst>
                <a:path w="144145" h="577214">
                  <a:moveTo>
                    <a:pt x="0" y="576834"/>
                  </a:moveTo>
                  <a:lnTo>
                    <a:pt x="144017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15"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4986413" y="2841498"/>
              <a:ext cx="864869" cy="1008380"/>
            </a:xfrm>
            <a:custGeom>
              <a:avLst/>
              <a:gdLst/>
              <a:ahLst/>
              <a:cxnLst/>
              <a:rect l="l" t="t" r="r" b="b"/>
              <a:pathLst>
                <a:path w="864870" h="1008379">
                  <a:moveTo>
                    <a:pt x="288798" y="0"/>
                  </a:moveTo>
                  <a:lnTo>
                    <a:pt x="0" y="431291"/>
                  </a:lnTo>
                  <a:lnTo>
                    <a:pt x="144780" y="1008126"/>
                  </a:lnTo>
                  <a:lnTo>
                    <a:pt x="720852" y="1008126"/>
                  </a:lnTo>
                </a:path>
                <a:path w="864870" h="1008379">
                  <a:moveTo>
                    <a:pt x="288798" y="0"/>
                  </a:moveTo>
                  <a:lnTo>
                    <a:pt x="505206" y="0"/>
                  </a:lnTo>
                  <a:lnTo>
                    <a:pt x="864870" y="431291"/>
                  </a:lnTo>
                  <a:lnTo>
                    <a:pt x="720852" y="1008126"/>
                  </a:lnTo>
                </a:path>
              </a:pathLst>
            </a:custGeom>
            <a:ln w="152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715"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5333885" y="2044446"/>
              <a:ext cx="226695" cy="581025"/>
            </a:xfrm>
            <a:custGeom>
              <a:avLst/>
              <a:gdLst/>
              <a:ahLst/>
              <a:cxnLst/>
              <a:rect l="l" t="t" r="r" b="b"/>
              <a:pathLst>
                <a:path w="226695" h="581025">
                  <a:moveTo>
                    <a:pt x="75599" y="349524"/>
                  </a:moveTo>
                  <a:lnTo>
                    <a:pt x="0" y="339852"/>
                  </a:lnTo>
                  <a:lnTo>
                    <a:pt x="70866" y="541596"/>
                  </a:lnTo>
                  <a:lnTo>
                    <a:pt x="70866" y="387096"/>
                  </a:lnTo>
                  <a:lnTo>
                    <a:pt x="75599" y="349524"/>
                  </a:lnTo>
                  <a:close/>
                </a:path>
                <a:path w="226695" h="581025">
                  <a:moveTo>
                    <a:pt x="151068" y="359180"/>
                  </a:moveTo>
                  <a:lnTo>
                    <a:pt x="75599" y="349524"/>
                  </a:lnTo>
                  <a:lnTo>
                    <a:pt x="70866" y="387096"/>
                  </a:lnTo>
                  <a:lnTo>
                    <a:pt x="146304" y="397002"/>
                  </a:lnTo>
                  <a:lnTo>
                    <a:pt x="151068" y="359180"/>
                  </a:lnTo>
                  <a:close/>
                </a:path>
                <a:path w="226695" h="581025">
                  <a:moveTo>
                    <a:pt x="226313" y="368808"/>
                  </a:moveTo>
                  <a:lnTo>
                    <a:pt x="151068" y="359180"/>
                  </a:lnTo>
                  <a:lnTo>
                    <a:pt x="146304" y="397002"/>
                  </a:lnTo>
                  <a:lnTo>
                    <a:pt x="70866" y="387096"/>
                  </a:lnTo>
                  <a:lnTo>
                    <a:pt x="70866" y="541596"/>
                  </a:lnTo>
                  <a:lnTo>
                    <a:pt x="84582" y="580644"/>
                  </a:lnTo>
                  <a:lnTo>
                    <a:pt x="226313" y="368808"/>
                  </a:lnTo>
                  <a:close/>
                </a:path>
                <a:path w="226695" h="581025">
                  <a:moveTo>
                    <a:pt x="195072" y="9906"/>
                  </a:moveTo>
                  <a:lnTo>
                    <a:pt x="119634" y="0"/>
                  </a:lnTo>
                  <a:lnTo>
                    <a:pt x="75599" y="349524"/>
                  </a:lnTo>
                  <a:lnTo>
                    <a:pt x="151068" y="359180"/>
                  </a:lnTo>
                  <a:lnTo>
                    <a:pt x="195072" y="9906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 sz="1715" dirty="0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110182" y="714647"/>
            <a:ext cx="4318513" cy="422649"/>
          </a:xfrm>
          <a:prstGeom prst="rect">
            <a:avLst/>
          </a:prstGeom>
        </p:spPr>
        <p:txBody>
          <a:bodyPr vert="horz" wrap="square" lIns="0" tIns="12097" rIns="0" bIns="0" rtlCol="0">
            <a:spAutoFit/>
          </a:bodyPr>
          <a:lstStyle/>
          <a:p>
            <a:pPr marL="12097">
              <a:spcBef>
                <a:spcPts val="95"/>
              </a:spcBef>
            </a:pPr>
            <a:r>
              <a:rPr sz="2667" spc="-5" dirty="0">
                <a:solidFill>
                  <a:srgbClr val="FFFFFF"/>
                </a:solidFill>
                <a:latin typeface="Arial"/>
                <a:cs typeface="Arial"/>
              </a:rPr>
              <a:t>Polygone</a:t>
            </a:r>
            <a:r>
              <a:rPr sz="2667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5" dirty="0">
                <a:solidFill>
                  <a:srgbClr val="FFFFFF"/>
                </a:solidFill>
                <a:latin typeface="Arial"/>
                <a:cs typeface="Arial"/>
              </a:rPr>
              <a:t>(cercle)</a:t>
            </a:r>
            <a:r>
              <a:rPr sz="2667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667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5" dirty="0">
                <a:solidFill>
                  <a:srgbClr val="FFFFFF"/>
                </a:solidFill>
                <a:latin typeface="Arial"/>
                <a:cs typeface="Arial"/>
              </a:rPr>
              <a:t>Willis</a:t>
            </a:r>
            <a:endParaRPr sz="2667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7908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1111" y="1054735"/>
            <a:ext cx="9691370" cy="6489065"/>
            <a:chOff x="261111" y="1054735"/>
            <a:chExt cx="9691370" cy="6489065"/>
          </a:xfrm>
        </p:grpSpPr>
        <p:sp>
          <p:nvSpPr>
            <p:cNvPr id="3" name="object 3"/>
            <p:cNvSpPr/>
            <p:nvPr/>
          </p:nvSpPr>
          <p:spPr>
            <a:xfrm>
              <a:off x="261111" y="1407541"/>
              <a:ext cx="9691370" cy="0"/>
            </a:xfrm>
            <a:custGeom>
              <a:avLst/>
              <a:gdLst/>
              <a:ahLst/>
              <a:cxnLst/>
              <a:rect l="l" t="t" r="r" b="b"/>
              <a:pathLst>
                <a:path w="9691370">
                  <a:moveTo>
                    <a:pt x="0" y="0"/>
                  </a:moveTo>
                  <a:lnTo>
                    <a:pt x="9691116" y="0"/>
                  </a:lnTo>
                </a:path>
              </a:pathLst>
            </a:custGeom>
            <a:ln w="10667">
              <a:solidFill>
                <a:srgbClr val="7A96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55388" y="1054734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4" h="672464">
                  <a:moveTo>
                    <a:pt x="672084" y="335280"/>
                  </a:moveTo>
                  <a:lnTo>
                    <a:pt x="668426" y="285915"/>
                  </a:lnTo>
                  <a:lnTo>
                    <a:pt x="657809" y="238734"/>
                  </a:lnTo>
                  <a:lnTo>
                    <a:pt x="640765" y="194271"/>
                  </a:lnTo>
                  <a:lnTo>
                    <a:pt x="617791" y="153060"/>
                  </a:lnTo>
                  <a:lnTo>
                    <a:pt x="589432" y="115633"/>
                  </a:lnTo>
                  <a:lnTo>
                    <a:pt x="556209" y="82499"/>
                  </a:lnTo>
                  <a:lnTo>
                    <a:pt x="518629" y="54216"/>
                  </a:lnTo>
                  <a:lnTo>
                    <a:pt x="477227" y="31292"/>
                  </a:lnTo>
                  <a:lnTo>
                    <a:pt x="432511" y="14262"/>
                  </a:lnTo>
                  <a:lnTo>
                    <a:pt x="385025" y="3657"/>
                  </a:lnTo>
                  <a:lnTo>
                    <a:pt x="335280" y="0"/>
                  </a:lnTo>
                  <a:lnTo>
                    <a:pt x="285902" y="3657"/>
                  </a:lnTo>
                  <a:lnTo>
                    <a:pt x="238721" y="14262"/>
                  </a:lnTo>
                  <a:lnTo>
                    <a:pt x="194259" y="31292"/>
                  </a:lnTo>
                  <a:lnTo>
                    <a:pt x="153047" y="54216"/>
                  </a:lnTo>
                  <a:lnTo>
                    <a:pt x="115620" y="82499"/>
                  </a:lnTo>
                  <a:lnTo>
                    <a:pt x="82486" y="115633"/>
                  </a:lnTo>
                  <a:lnTo>
                    <a:pt x="54203" y="153060"/>
                  </a:lnTo>
                  <a:lnTo>
                    <a:pt x="31280" y="194271"/>
                  </a:lnTo>
                  <a:lnTo>
                    <a:pt x="14249" y="238734"/>
                  </a:lnTo>
                  <a:lnTo>
                    <a:pt x="3644" y="285915"/>
                  </a:lnTo>
                  <a:lnTo>
                    <a:pt x="0" y="335280"/>
                  </a:lnTo>
                  <a:lnTo>
                    <a:pt x="3644" y="385038"/>
                  </a:lnTo>
                  <a:lnTo>
                    <a:pt x="14249" y="432523"/>
                  </a:lnTo>
                  <a:lnTo>
                    <a:pt x="31280" y="477240"/>
                  </a:lnTo>
                  <a:lnTo>
                    <a:pt x="54203" y="518642"/>
                  </a:lnTo>
                  <a:lnTo>
                    <a:pt x="82486" y="556221"/>
                  </a:lnTo>
                  <a:lnTo>
                    <a:pt x="115620" y="589445"/>
                  </a:lnTo>
                  <a:lnTo>
                    <a:pt x="153047" y="617804"/>
                  </a:lnTo>
                  <a:lnTo>
                    <a:pt x="194259" y="640778"/>
                  </a:lnTo>
                  <a:lnTo>
                    <a:pt x="238721" y="657821"/>
                  </a:lnTo>
                  <a:lnTo>
                    <a:pt x="285902" y="668439"/>
                  </a:lnTo>
                  <a:lnTo>
                    <a:pt x="335280" y="672084"/>
                  </a:lnTo>
                  <a:lnTo>
                    <a:pt x="380961" y="669010"/>
                  </a:lnTo>
                  <a:lnTo>
                    <a:pt x="424776" y="660057"/>
                  </a:lnTo>
                  <a:lnTo>
                    <a:pt x="466331" y="645617"/>
                  </a:lnTo>
                  <a:lnTo>
                    <a:pt x="505231" y="626084"/>
                  </a:lnTo>
                  <a:lnTo>
                    <a:pt x="541045" y="601891"/>
                  </a:lnTo>
                  <a:lnTo>
                    <a:pt x="573405" y="573417"/>
                  </a:lnTo>
                  <a:lnTo>
                    <a:pt x="601878" y="541058"/>
                  </a:lnTo>
                  <a:lnTo>
                    <a:pt x="626071" y="505244"/>
                  </a:lnTo>
                  <a:lnTo>
                    <a:pt x="645604" y="466356"/>
                  </a:lnTo>
                  <a:lnTo>
                    <a:pt x="660044" y="424789"/>
                  </a:lnTo>
                  <a:lnTo>
                    <a:pt x="668997" y="380974"/>
                  </a:lnTo>
                  <a:lnTo>
                    <a:pt x="672084" y="335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31588" y="1131189"/>
              <a:ext cx="520065" cy="519430"/>
            </a:xfrm>
            <a:custGeom>
              <a:avLst/>
              <a:gdLst/>
              <a:ahLst/>
              <a:cxnLst/>
              <a:rect l="l" t="t" r="r" b="b"/>
              <a:pathLst>
                <a:path w="520064" h="519430">
                  <a:moveTo>
                    <a:pt x="272796" y="0"/>
                  </a:moveTo>
                  <a:lnTo>
                    <a:pt x="245363" y="0"/>
                  </a:lnTo>
                  <a:lnTo>
                    <a:pt x="233172" y="1269"/>
                  </a:lnTo>
                  <a:lnTo>
                    <a:pt x="181356" y="12700"/>
                  </a:lnTo>
                  <a:lnTo>
                    <a:pt x="134112" y="31750"/>
                  </a:lnTo>
                  <a:lnTo>
                    <a:pt x="92963" y="60959"/>
                  </a:lnTo>
                  <a:lnTo>
                    <a:pt x="57912" y="96519"/>
                  </a:lnTo>
                  <a:lnTo>
                    <a:pt x="30479" y="137159"/>
                  </a:lnTo>
                  <a:lnTo>
                    <a:pt x="10667" y="184150"/>
                  </a:lnTo>
                  <a:lnTo>
                    <a:pt x="1524" y="233679"/>
                  </a:lnTo>
                  <a:lnTo>
                    <a:pt x="0" y="247650"/>
                  </a:lnTo>
                  <a:lnTo>
                    <a:pt x="0" y="274319"/>
                  </a:lnTo>
                  <a:lnTo>
                    <a:pt x="1524" y="287019"/>
                  </a:lnTo>
                  <a:lnTo>
                    <a:pt x="3048" y="300989"/>
                  </a:lnTo>
                  <a:lnTo>
                    <a:pt x="12191" y="339089"/>
                  </a:lnTo>
                  <a:lnTo>
                    <a:pt x="32003" y="384809"/>
                  </a:lnTo>
                  <a:lnTo>
                    <a:pt x="59436" y="426719"/>
                  </a:lnTo>
                  <a:lnTo>
                    <a:pt x="96012" y="462279"/>
                  </a:lnTo>
                  <a:lnTo>
                    <a:pt x="137160" y="488950"/>
                  </a:lnTo>
                  <a:lnTo>
                    <a:pt x="184403" y="509269"/>
                  </a:lnTo>
                  <a:lnTo>
                    <a:pt x="233172" y="518159"/>
                  </a:lnTo>
                  <a:lnTo>
                    <a:pt x="246887" y="519429"/>
                  </a:lnTo>
                  <a:lnTo>
                    <a:pt x="274320" y="519429"/>
                  </a:lnTo>
                  <a:lnTo>
                    <a:pt x="286512" y="518159"/>
                  </a:lnTo>
                  <a:lnTo>
                    <a:pt x="300227" y="516889"/>
                  </a:lnTo>
                  <a:lnTo>
                    <a:pt x="313944" y="514350"/>
                  </a:lnTo>
                  <a:lnTo>
                    <a:pt x="338327" y="508000"/>
                  </a:lnTo>
                  <a:lnTo>
                    <a:pt x="355745" y="501650"/>
                  </a:lnTo>
                  <a:lnTo>
                    <a:pt x="248412" y="501650"/>
                  </a:lnTo>
                  <a:lnTo>
                    <a:pt x="234696" y="500379"/>
                  </a:lnTo>
                  <a:lnTo>
                    <a:pt x="224027" y="499109"/>
                  </a:lnTo>
                  <a:lnTo>
                    <a:pt x="211836" y="496569"/>
                  </a:lnTo>
                  <a:lnTo>
                    <a:pt x="188975" y="491489"/>
                  </a:lnTo>
                  <a:lnTo>
                    <a:pt x="166115" y="481329"/>
                  </a:lnTo>
                  <a:lnTo>
                    <a:pt x="144779" y="472439"/>
                  </a:lnTo>
                  <a:lnTo>
                    <a:pt x="124967" y="461009"/>
                  </a:lnTo>
                  <a:lnTo>
                    <a:pt x="106679" y="447039"/>
                  </a:lnTo>
                  <a:lnTo>
                    <a:pt x="89915" y="431800"/>
                  </a:lnTo>
                  <a:lnTo>
                    <a:pt x="74675" y="412750"/>
                  </a:lnTo>
                  <a:lnTo>
                    <a:pt x="59436" y="394969"/>
                  </a:lnTo>
                  <a:lnTo>
                    <a:pt x="47244" y="374650"/>
                  </a:lnTo>
                  <a:lnTo>
                    <a:pt x="28956" y="332739"/>
                  </a:lnTo>
                  <a:lnTo>
                    <a:pt x="22860" y="309879"/>
                  </a:lnTo>
                  <a:lnTo>
                    <a:pt x="18287" y="273050"/>
                  </a:lnTo>
                  <a:lnTo>
                    <a:pt x="18287" y="248919"/>
                  </a:lnTo>
                  <a:lnTo>
                    <a:pt x="19812" y="234950"/>
                  </a:lnTo>
                  <a:lnTo>
                    <a:pt x="21336" y="224789"/>
                  </a:lnTo>
                  <a:lnTo>
                    <a:pt x="22860" y="212089"/>
                  </a:lnTo>
                  <a:lnTo>
                    <a:pt x="38100" y="166369"/>
                  </a:lnTo>
                  <a:lnTo>
                    <a:pt x="59436" y="125729"/>
                  </a:lnTo>
                  <a:lnTo>
                    <a:pt x="88391" y="90169"/>
                  </a:lnTo>
                  <a:lnTo>
                    <a:pt x="124967" y="59689"/>
                  </a:lnTo>
                  <a:lnTo>
                    <a:pt x="187451" y="29209"/>
                  </a:lnTo>
                  <a:lnTo>
                    <a:pt x="246887" y="19050"/>
                  </a:lnTo>
                  <a:lnTo>
                    <a:pt x="356180" y="19050"/>
                  </a:lnTo>
                  <a:lnTo>
                    <a:pt x="335279" y="11429"/>
                  </a:lnTo>
                  <a:lnTo>
                    <a:pt x="310896" y="5079"/>
                  </a:lnTo>
                  <a:lnTo>
                    <a:pt x="286512" y="1269"/>
                  </a:lnTo>
                  <a:lnTo>
                    <a:pt x="272796" y="0"/>
                  </a:lnTo>
                  <a:close/>
                </a:path>
                <a:path w="520064" h="519430">
                  <a:moveTo>
                    <a:pt x="356180" y="19050"/>
                  </a:moveTo>
                  <a:lnTo>
                    <a:pt x="271272" y="19050"/>
                  </a:lnTo>
                  <a:lnTo>
                    <a:pt x="284988" y="20319"/>
                  </a:lnTo>
                  <a:lnTo>
                    <a:pt x="295656" y="21589"/>
                  </a:lnTo>
                  <a:lnTo>
                    <a:pt x="353567" y="38100"/>
                  </a:lnTo>
                  <a:lnTo>
                    <a:pt x="394715" y="59689"/>
                  </a:lnTo>
                  <a:lnTo>
                    <a:pt x="429767" y="88900"/>
                  </a:lnTo>
                  <a:lnTo>
                    <a:pt x="458724" y="125729"/>
                  </a:lnTo>
                  <a:lnTo>
                    <a:pt x="481584" y="166369"/>
                  </a:lnTo>
                  <a:lnTo>
                    <a:pt x="498348" y="222250"/>
                  </a:lnTo>
                  <a:lnTo>
                    <a:pt x="499872" y="234950"/>
                  </a:lnTo>
                  <a:lnTo>
                    <a:pt x="499872" y="247650"/>
                  </a:lnTo>
                  <a:lnTo>
                    <a:pt x="501396" y="259079"/>
                  </a:lnTo>
                  <a:lnTo>
                    <a:pt x="499872" y="271779"/>
                  </a:lnTo>
                  <a:lnTo>
                    <a:pt x="499872" y="285750"/>
                  </a:lnTo>
                  <a:lnTo>
                    <a:pt x="498348" y="295909"/>
                  </a:lnTo>
                  <a:lnTo>
                    <a:pt x="495300" y="308609"/>
                  </a:lnTo>
                  <a:lnTo>
                    <a:pt x="490727" y="331469"/>
                  </a:lnTo>
                  <a:lnTo>
                    <a:pt x="481584" y="354329"/>
                  </a:lnTo>
                  <a:lnTo>
                    <a:pt x="460248" y="394969"/>
                  </a:lnTo>
                  <a:lnTo>
                    <a:pt x="429767" y="430529"/>
                  </a:lnTo>
                  <a:lnTo>
                    <a:pt x="394715" y="461009"/>
                  </a:lnTo>
                  <a:lnTo>
                    <a:pt x="332232" y="491489"/>
                  </a:lnTo>
                  <a:lnTo>
                    <a:pt x="309372" y="495300"/>
                  </a:lnTo>
                  <a:lnTo>
                    <a:pt x="297179" y="499109"/>
                  </a:lnTo>
                  <a:lnTo>
                    <a:pt x="272796" y="501650"/>
                  </a:lnTo>
                  <a:lnTo>
                    <a:pt x="355745" y="501650"/>
                  </a:lnTo>
                  <a:lnTo>
                    <a:pt x="426720" y="458469"/>
                  </a:lnTo>
                  <a:lnTo>
                    <a:pt x="461772" y="424179"/>
                  </a:lnTo>
                  <a:lnTo>
                    <a:pt x="489203" y="382269"/>
                  </a:lnTo>
                  <a:lnTo>
                    <a:pt x="509015" y="335279"/>
                  </a:lnTo>
                  <a:lnTo>
                    <a:pt x="518160" y="287019"/>
                  </a:lnTo>
                  <a:lnTo>
                    <a:pt x="519684" y="273050"/>
                  </a:lnTo>
                  <a:lnTo>
                    <a:pt x="519684" y="245109"/>
                  </a:lnTo>
                  <a:lnTo>
                    <a:pt x="518160" y="233679"/>
                  </a:lnTo>
                  <a:lnTo>
                    <a:pt x="516636" y="219709"/>
                  </a:lnTo>
                  <a:lnTo>
                    <a:pt x="507491" y="181609"/>
                  </a:lnTo>
                  <a:lnTo>
                    <a:pt x="487679" y="134619"/>
                  </a:lnTo>
                  <a:lnTo>
                    <a:pt x="458724" y="92709"/>
                  </a:lnTo>
                  <a:lnTo>
                    <a:pt x="423672" y="58419"/>
                  </a:lnTo>
                  <a:lnTo>
                    <a:pt x="382524" y="30479"/>
                  </a:lnTo>
                  <a:lnTo>
                    <a:pt x="359663" y="20319"/>
                  </a:lnTo>
                  <a:lnTo>
                    <a:pt x="356180" y="19050"/>
                  </a:lnTo>
                  <a:close/>
                </a:path>
                <a:path w="520064" h="519430">
                  <a:moveTo>
                    <a:pt x="283463" y="38100"/>
                  </a:moveTo>
                  <a:lnTo>
                    <a:pt x="237744" y="38100"/>
                  </a:lnTo>
                  <a:lnTo>
                    <a:pt x="225551" y="39369"/>
                  </a:lnTo>
                  <a:lnTo>
                    <a:pt x="173736" y="54609"/>
                  </a:lnTo>
                  <a:lnTo>
                    <a:pt x="135636" y="74929"/>
                  </a:lnTo>
                  <a:lnTo>
                    <a:pt x="102108" y="102869"/>
                  </a:lnTo>
                  <a:lnTo>
                    <a:pt x="64008" y="153669"/>
                  </a:lnTo>
                  <a:lnTo>
                    <a:pt x="47244" y="194309"/>
                  </a:lnTo>
                  <a:lnTo>
                    <a:pt x="38100" y="236219"/>
                  </a:lnTo>
                  <a:lnTo>
                    <a:pt x="38100" y="248919"/>
                  </a:lnTo>
                  <a:lnTo>
                    <a:pt x="36575" y="259079"/>
                  </a:lnTo>
                  <a:lnTo>
                    <a:pt x="38100" y="271779"/>
                  </a:lnTo>
                  <a:lnTo>
                    <a:pt x="38100" y="281939"/>
                  </a:lnTo>
                  <a:lnTo>
                    <a:pt x="39624" y="294639"/>
                  </a:lnTo>
                  <a:lnTo>
                    <a:pt x="54863" y="346709"/>
                  </a:lnTo>
                  <a:lnTo>
                    <a:pt x="74675" y="384809"/>
                  </a:lnTo>
                  <a:lnTo>
                    <a:pt x="102108" y="417829"/>
                  </a:lnTo>
                  <a:lnTo>
                    <a:pt x="135636" y="443229"/>
                  </a:lnTo>
                  <a:lnTo>
                    <a:pt x="153924" y="455929"/>
                  </a:lnTo>
                  <a:lnTo>
                    <a:pt x="172212" y="464819"/>
                  </a:lnTo>
                  <a:lnTo>
                    <a:pt x="193548" y="472439"/>
                  </a:lnTo>
                  <a:lnTo>
                    <a:pt x="225551" y="480059"/>
                  </a:lnTo>
                  <a:lnTo>
                    <a:pt x="236220" y="481329"/>
                  </a:lnTo>
                  <a:lnTo>
                    <a:pt x="281939" y="481329"/>
                  </a:lnTo>
                  <a:lnTo>
                    <a:pt x="326136" y="472439"/>
                  </a:lnTo>
                  <a:lnTo>
                    <a:pt x="348778" y="463550"/>
                  </a:lnTo>
                  <a:lnTo>
                    <a:pt x="248412" y="463550"/>
                  </a:lnTo>
                  <a:lnTo>
                    <a:pt x="237744" y="462279"/>
                  </a:lnTo>
                  <a:lnTo>
                    <a:pt x="228600" y="462279"/>
                  </a:lnTo>
                  <a:lnTo>
                    <a:pt x="217932" y="458469"/>
                  </a:lnTo>
                  <a:lnTo>
                    <a:pt x="198120" y="454659"/>
                  </a:lnTo>
                  <a:lnTo>
                    <a:pt x="161544" y="439419"/>
                  </a:lnTo>
                  <a:lnTo>
                    <a:pt x="129539" y="416559"/>
                  </a:lnTo>
                  <a:lnTo>
                    <a:pt x="102108" y="388619"/>
                  </a:lnTo>
                  <a:lnTo>
                    <a:pt x="79248" y="355600"/>
                  </a:lnTo>
                  <a:lnTo>
                    <a:pt x="64008" y="318769"/>
                  </a:lnTo>
                  <a:lnTo>
                    <a:pt x="57912" y="289559"/>
                  </a:lnTo>
                  <a:lnTo>
                    <a:pt x="56387" y="280669"/>
                  </a:lnTo>
                  <a:lnTo>
                    <a:pt x="56387" y="237489"/>
                  </a:lnTo>
                  <a:lnTo>
                    <a:pt x="57912" y="228600"/>
                  </a:lnTo>
                  <a:lnTo>
                    <a:pt x="59436" y="218439"/>
                  </a:lnTo>
                  <a:lnTo>
                    <a:pt x="80772" y="161289"/>
                  </a:lnTo>
                  <a:lnTo>
                    <a:pt x="103632" y="129539"/>
                  </a:lnTo>
                  <a:lnTo>
                    <a:pt x="146303" y="90169"/>
                  </a:lnTo>
                  <a:lnTo>
                    <a:pt x="181356" y="72389"/>
                  </a:lnTo>
                  <a:lnTo>
                    <a:pt x="219456" y="59689"/>
                  </a:lnTo>
                  <a:lnTo>
                    <a:pt x="239267" y="57150"/>
                  </a:lnTo>
                  <a:lnTo>
                    <a:pt x="352044" y="57150"/>
                  </a:lnTo>
                  <a:lnTo>
                    <a:pt x="347472" y="54609"/>
                  </a:lnTo>
                  <a:lnTo>
                    <a:pt x="326136" y="46989"/>
                  </a:lnTo>
                  <a:lnTo>
                    <a:pt x="304800" y="41909"/>
                  </a:lnTo>
                  <a:lnTo>
                    <a:pt x="283463" y="38100"/>
                  </a:lnTo>
                  <a:close/>
                </a:path>
                <a:path w="520064" h="519430">
                  <a:moveTo>
                    <a:pt x="352044" y="57150"/>
                  </a:moveTo>
                  <a:lnTo>
                    <a:pt x="281939" y="57150"/>
                  </a:lnTo>
                  <a:lnTo>
                    <a:pt x="291084" y="58419"/>
                  </a:lnTo>
                  <a:lnTo>
                    <a:pt x="301751" y="59689"/>
                  </a:lnTo>
                  <a:lnTo>
                    <a:pt x="321563" y="66039"/>
                  </a:lnTo>
                  <a:lnTo>
                    <a:pt x="358139" y="81279"/>
                  </a:lnTo>
                  <a:lnTo>
                    <a:pt x="390144" y="104139"/>
                  </a:lnTo>
                  <a:lnTo>
                    <a:pt x="417575" y="130809"/>
                  </a:lnTo>
                  <a:lnTo>
                    <a:pt x="448056" y="181609"/>
                  </a:lnTo>
                  <a:lnTo>
                    <a:pt x="454151" y="201929"/>
                  </a:lnTo>
                  <a:lnTo>
                    <a:pt x="460248" y="219709"/>
                  </a:lnTo>
                  <a:lnTo>
                    <a:pt x="461772" y="228600"/>
                  </a:lnTo>
                  <a:lnTo>
                    <a:pt x="461772" y="240029"/>
                  </a:lnTo>
                  <a:lnTo>
                    <a:pt x="463296" y="250189"/>
                  </a:lnTo>
                  <a:lnTo>
                    <a:pt x="463296" y="271779"/>
                  </a:lnTo>
                  <a:lnTo>
                    <a:pt x="461772" y="281939"/>
                  </a:lnTo>
                  <a:lnTo>
                    <a:pt x="461772" y="290829"/>
                  </a:lnTo>
                  <a:lnTo>
                    <a:pt x="458724" y="302259"/>
                  </a:lnTo>
                  <a:lnTo>
                    <a:pt x="454151" y="321309"/>
                  </a:lnTo>
                  <a:lnTo>
                    <a:pt x="438912" y="358139"/>
                  </a:lnTo>
                  <a:lnTo>
                    <a:pt x="416051" y="389889"/>
                  </a:lnTo>
                  <a:lnTo>
                    <a:pt x="388620" y="417829"/>
                  </a:lnTo>
                  <a:lnTo>
                    <a:pt x="355091" y="440689"/>
                  </a:lnTo>
                  <a:lnTo>
                    <a:pt x="318515" y="455929"/>
                  </a:lnTo>
                  <a:lnTo>
                    <a:pt x="289560" y="462279"/>
                  </a:lnTo>
                  <a:lnTo>
                    <a:pt x="280415" y="463550"/>
                  </a:lnTo>
                  <a:lnTo>
                    <a:pt x="348778" y="463550"/>
                  </a:lnTo>
                  <a:lnTo>
                    <a:pt x="365760" y="455929"/>
                  </a:lnTo>
                  <a:lnTo>
                    <a:pt x="400812" y="431800"/>
                  </a:lnTo>
                  <a:lnTo>
                    <a:pt x="431291" y="402589"/>
                  </a:lnTo>
                  <a:lnTo>
                    <a:pt x="455675" y="365759"/>
                  </a:lnTo>
                  <a:lnTo>
                    <a:pt x="472439" y="326389"/>
                  </a:lnTo>
                  <a:lnTo>
                    <a:pt x="477012" y="304800"/>
                  </a:lnTo>
                  <a:lnTo>
                    <a:pt x="480060" y="294639"/>
                  </a:lnTo>
                  <a:lnTo>
                    <a:pt x="481584" y="283209"/>
                  </a:lnTo>
                  <a:lnTo>
                    <a:pt x="481584" y="237489"/>
                  </a:lnTo>
                  <a:lnTo>
                    <a:pt x="472439" y="194309"/>
                  </a:lnTo>
                  <a:lnTo>
                    <a:pt x="455675" y="153669"/>
                  </a:lnTo>
                  <a:lnTo>
                    <a:pt x="417575" y="102869"/>
                  </a:lnTo>
                  <a:lnTo>
                    <a:pt x="384048" y="76200"/>
                  </a:lnTo>
                  <a:lnTo>
                    <a:pt x="365760" y="64769"/>
                  </a:lnTo>
                  <a:lnTo>
                    <a:pt x="352044" y="57150"/>
                  </a:lnTo>
                  <a:close/>
                </a:path>
                <a:path w="520064" h="519430">
                  <a:moveTo>
                    <a:pt x="260603" y="36829"/>
                  </a:moveTo>
                  <a:lnTo>
                    <a:pt x="248412" y="38100"/>
                  </a:lnTo>
                  <a:lnTo>
                    <a:pt x="271272" y="38100"/>
                  </a:lnTo>
                  <a:lnTo>
                    <a:pt x="260603" y="36829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1100" y="1728254"/>
              <a:ext cx="7965973" cy="58155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1111" y="1054735"/>
            <a:ext cx="9691370" cy="6195060"/>
            <a:chOff x="261111" y="1054735"/>
            <a:chExt cx="9691370" cy="6195060"/>
          </a:xfrm>
        </p:grpSpPr>
        <p:sp>
          <p:nvSpPr>
            <p:cNvPr id="3" name="object 3"/>
            <p:cNvSpPr/>
            <p:nvPr/>
          </p:nvSpPr>
          <p:spPr>
            <a:xfrm>
              <a:off x="261111" y="1407541"/>
              <a:ext cx="9691370" cy="0"/>
            </a:xfrm>
            <a:custGeom>
              <a:avLst/>
              <a:gdLst/>
              <a:ahLst/>
              <a:cxnLst/>
              <a:rect l="l" t="t" r="r" b="b"/>
              <a:pathLst>
                <a:path w="9691370">
                  <a:moveTo>
                    <a:pt x="0" y="0"/>
                  </a:moveTo>
                  <a:lnTo>
                    <a:pt x="9691116" y="0"/>
                  </a:lnTo>
                </a:path>
              </a:pathLst>
            </a:custGeom>
            <a:ln w="10667">
              <a:solidFill>
                <a:srgbClr val="7A96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55388" y="1054734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4" h="672464">
                  <a:moveTo>
                    <a:pt x="672084" y="335280"/>
                  </a:moveTo>
                  <a:lnTo>
                    <a:pt x="668426" y="285915"/>
                  </a:lnTo>
                  <a:lnTo>
                    <a:pt x="657809" y="238734"/>
                  </a:lnTo>
                  <a:lnTo>
                    <a:pt x="640765" y="194271"/>
                  </a:lnTo>
                  <a:lnTo>
                    <a:pt x="617791" y="153060"/>
                  </a:lnTo>
                  <a:lnTo>
                    <a:pt x="589432" y="115633"/>
                  </a:lnTo>
                  <a:lnTo>
                    <a:pt x="556209" y="82499"/>
                  </a:lnTo>
                  <a:lnTo>
                    <a:pt x="518629" y="54216"/>
                  </a:lnTo>
                  <a:lnTo>
                    <a:pt x="477227" y="31292"/>
                  </a:lnTo>
                  <a:lnTo>
                    <a:pt x="432511" y="14262"/>
                  </a:lnTo>
                  <a:lnTo>
                    <a:pt x="385025" y="3657"/>
                  </a:lnTo>
                  <a:lnTo>
                    <a:pt x="335280" y="0"/>
                  </a:lnTo>
                  <a:lnTo>
                    <a:pt x="285902" y="3657"/>
                  </a:lnTo>
                  <a:lnTo>
                    <a:pt x="238721" y="14262"/>
                  </a:lnTo>
                  <a:lnTo>
                    <a:pt x="194259" y="31292"/>
                  </a:lnTo>
                  <a:lnTo>
                    <a:pt x="153047" y="54216"/>
                  </a:lnTo>
                  <a:lnTo>
                    <a:pt x="115620" y="82499"/>
                  </a:lnTo>
                  <a:lnTo>
                    <a:pt x="82486" y="115633"/>
                  </a:lnTo>
                  <a:lnTo>
                    <a:pt x="54203" y="153060"/>
                  </a:lnTo>
                  <a:lnTo>
                    <a:pt x="31280" y="194271"/>
                  </a:lnTo>
                  <a:lnTo>
                    <a:pt x="14249" y="238734"/>
                  </a:lnTo>
                  <a:lnTo>
                    <a:pt x="3644" y="285915"/>
                  </a:lnTo>
                  <a:lnTo>
                    <a:pt x="0" y="335280"/>
                  </a:lnTo>
                  <a:lnTo>
                    <a:pt x="3644" y="385038"/>
                  </a:lnTo>
                  <a:lnTo>
                    <a:pt x="14249" y="432523"/>
                  </a:lnTo>
                  <a:lnTo>
                    <a:pt x="31280" y="477240"/>
                  </a:lnTo>
                  <a:lnTo>
                    <a:pt x="54203" y="518642"/>
                  </a:lnTo>
                  <a:lnTo>
                    <a:pt x="82486" y="556221"/>
                  </a:lnTo>
                  <a:lnTo>
                    <a:pt x="115620" y="589445"/>
                  </a:lnTo>
                  <a:lnTo>
                    <a:pt x="153047" y="617804"/>
                  </a:lnTo>
                  <a:lnTo>
                    <a:pt x="194259" y="640778"/>
                  </a:lnTo>
                  <a:lnTo>
                    <a:pt x="238721" y="657821"/>
                  </a:lnTo>
                  <a:lnTo>
                    <a:pt x="285902" y="668439"/>
                  </a:lnTo>
                  <a:lnTo>
                    <a:pt x="335280" y="672084"/>
                  </a:lnTo>
                  <a:lnTo>
                    <a:pt x="380961" y="669010"/>
                  </a:lnTo>
                  <a:lnTo>
                    <a:pt x="424776" y="660057"/>
                  </a:lnTo>
                  <a:lnTo>
                    <a:pt x="466331" y="645617"/>
                  </a:lnTo>
                  <a:lnTo>
                    <a:pt x="505231" y="626084"/>
                  </a:lnTo>
                  <a:lnTo>
                    <a:pt x="541045" y="601891"/>
                  </a:lnTo>
                  <a:lnTo>
                    <a:pt x="573405" y="573417"/>
                  </a:lnTo>
                  <a:lnTo>
                    <a:pt x="601878" y="541058"/>
                  </a:lnTo>
                  <a:lnTo>
                    <a:pt x="626071" y="505244"/>
                  </a:lnTo>
                  <a:lnTo>
                    <a:pt x="645604" y="466356"/>
                  </a:lnTo>
                  <a:lnTo>
                    <a:pt x="660044" y="424789"/>
                  </a:lnTo>
                  <a:lnTo>
                    <a:pt x="668997" y="380974"/>
                  </a:lnTo>
                  <a:lnTo>
                    <a:pt x="672084" y="335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31588" y="1131189"/>
              <a:ext cx="520065" cy="519430"/>
            </a:xfrm>
            <a:custGeom>
              <a:avLst/>
              <a:gdLst/>
              <a:ahLst/>
              <a:cxnLst/>
              <a:rect l="l" t="t" r="r" b="b"/>
              <a:pathLst>
                <a:path w="520064" h="519430">
                  <a:moveTo>
                    <a:pt x="272796" y="0"/>
                  </a:moveTo>
                  <a:lnTo>
                    <a:pt x="245363" y="0"/>
                  </a:lnTo>
                  <a:lnTo>
                    <a:pt x="233172" y="1269"/>
                  </a:lnTo>
                  <a:lnTo>
                    <a:pt x="181356" y="12700"/>
                  </a:lnTo>
                  <a:lnTo>
                    <a:pt x="134112" y="31750"/>
                  </a:lnTo>
                  <a:lnTo>
                    <a:pt x="92963" y="60959"/>
                  </a:lnTo>
                  <a:lnTo>
                    <a:pt x="57912" y="96519"/>
                  </a:lnTo>
                  <a:lnTo>
                    <a:pt x="30479" y="137159"/>
                  </a:lnTo>
                  <a:lnTo>
                    <a:pt x="10667" y="184150"/>
                  </a:lnTo>
                  <a:lnTo>
                    <a:pt x="1524" y="233679"/>
                  </a:lnTo>
                  <a:lnTo>
                    <a:pt x="0" y="247650"/>
                  </a:lnTo>
                  <a:lnTo>
                    <a:pt x="0" y="274319"/>
                  </a:lnTo>
                  <a:lnTo>
                    <a:pt x="1524" y="287019"/>
                  </a:lnTo>
                  <a:lnTo>
                    <a:pt x="3048" y="300989"/>
                  </a:lnTo>
                  <a:lnTo>
                    <a:pt x="12191" y="339089"/>
                  </a:lnTo>
                  <a:lnTo>
                    <a:pt x="32003" y="384809"/>
                  </a:lnTo>
                  <a:lnTo>
                    <a:pt x="59436" y="426719"/>
                  </a:lnTo>
                  <a:lnTo>
                    <a:pt x="96012" y="462279"/>
                  </a:lnTo>
                  <a:lnTo>
                    <a:pt x="137160" y="488950"/>
                  </a:lnTo>
                  <a:lnTo>
                    <a:pt x="184403" y="509269"/>
                  </a:lnTo>
                  <a:lnTo>
                    <a:pt x="233172" y="518159"/>
                  </a:lnTo>
                  <a:lnTo>
                    <a:pt x="246887" y="519429"/>
                  </a:lnTo>
                  <a:lnTo>
                    <a:pt x="274320" y="519429"/>
                  </a:lnTo>
                  <a:lnTo>
                    <a:pt x="286512" y="518159"/>
                  </a:lnTo>
                  <a:lnTo>
                    <a:pt x="300227" y="516889"/>
                  </a:lnTo>
                  <a:lnTo>
                    <a:pt x="313944" y="514350"/>
                  </a:lnTo>
                  <a:lnTo>
                    <a:pt x="338327" y="508000"/>
                  </a:lnTo>
                  <a:lnTo>
                    <a:pt x="355745" y="501650"/>
                  </a:lnTo>
                  <a:lnTo>
                    <a:pt x="248412" y="501650"/>
                  </a:lnTo>
                  <a:lnTo>
                    <a:pt x="234696" y="500379"/>
                  </a:lnTo>
                  <a:lnTo>
                    <a:pt x="224027" y="499109"/>
                  </a:lnTo>
                  <a:lnTo>
                    <a:pt x="211836" y="496569"/>
                  </a:lnTo>
                  <a:lnTo>
                    <a:pt x="188975" y="491489"/>
                  </a:lnTo>
                  <a:lnTo>
                    <a:pt x="166115" y="481329"/>
                  </a:lnTo>
                  <a:lnTo>
                    <a:pt x="144779" y="472439"/>
                  </a:lnTo>
                  <a:lnTo>
                    <a:pt x="124967" y="461009"/>
                  </a:lnTo>
                  <a:lnTo>
                    <a:pt x="106679" y="447039"/>
                  </a:lnTo>
                  <a:lnTo>
                    <a:pt x="89915" y="431800"/>
                  </a:lnTo>
                  <a:lnTo>
                    <a:pt x="74675" y="412750"/>
                  </a:lnTo>
                  <a:lnTo>
                    <a:pt x="59436" y="394969"/>
                  </a:lnTo>
                  <a:lnTo>
                    <a:pt x="47244" y="374650"/>
                  </a:lnTo>
                  <a:lnTo>
                    <a:pt x="28956" y="332739"/>
                  </a:lnTo>
                  <a:lnTo>
                    <a:pt x="22860" y="309879"/>
                  </a:lnTo>
                  <a:lnTo>
                    <a:pt x="18287" y="273050"/>
                  </a:lnTo>
                  <a:lnTo>
                    <a:pt x="18287" y="248919"/>
                  </a:lnTo>
                  <a:lnTo>
                    <a:pt x="19812" y="234950"/>
                  </a:lnTo>
                  <a:lnTo>
                    <a:pt x="21336" y="224789"/>
                  </a:lnTo>
                  <a:lnTo>
                    <a:pt x="22860" y="212089"/>
                  </a:lnTo>
                  <a:lnTo>
                    <a:pt x="38100" y="166369"/>
                  </a:lnTo>
                  <a:lnTo>
                    <a:pt x="59436" y="125729"/>
                  </a:lnTo>
                  <a:lnTo>
                    <a:pt x="88391" y="90169"/>
                  </a:lnTo>
                  <a:lnTo>
                    <a:pt x="124967" y="59689"/>
                  </a:lnTo>
                  <a:lnTo>
                    <a:pt x="187451" y="29209"/>
                  </a:lnTo>
                  <a:lnTo>
                    <a:pt x="246887" y="19050"/>
                  </a:lnTo>
                  <a:lnTo>
                    <a:pt x="356180" y="19050"/>
                  </a:lnTo>
                  <a:lnTo>
                    <a:pt x="335279" y="11429"/>
                  </a:lnTo>
                  <a:lnTo>
                    <a:pt x="310896" y="5079"/>
                  </a:lnTo>
                  <a:lnTo>
                    <a:pt x="286512" y="1269"/>
                  </a:lnTo>
                  <a:lnTo>
                    <a:pt x="272796" y="0"/>
                  </a:lnTo>
                  <a:close/>
                </a:path>
                <a:path w="520064" h="519430">
                  <a:moveTo>
                    <a:pt x="356180" y="19050"/>
                  </a:moveTo>
                  <a:lnTo>
                    <a:pt x="271272" y="19050"/>
                  </a:lnTo>
                  <a:lnTo>
                    <a:pt x="284988" y="20319"/>
                  </a:lnTo>
                  <a:lnTo>
                    <a:pt x="295656" y="21589"/>
                  </a:lnTo>
                  <a:lnTo>
                    <a:pt x="353567" y="38100"/>
                  </a:lnTo>
                  <a:lnTo>
                    <a:pt x="394715" y="59689"/>
                  </a:lnTo>
                  <a:lnTo>
                    <a:pt x="429767" y="88900"/>
                  </a:lnTo>
                  <a:lnTo>
                    <a:pt x="458724" y="125729"/>
                  </a:lnTo>
                  <a:lnTo>
                    <a:pt x="481584" y="166369"/>
                  </a:lnTo>
                  <a:lnTo>
                    <a:pt x="498348" y="222250"/>
                  </a:lnTo>
                  <a:lnTo>
                    <a:pt x="499872" y="234950"/>
                  </a:lnTo>
                  <a:lnTo>
                    <a:pt x="499872" y="247650"/>
                  </a:lnTo>
                  <a:lnTo>
                    <a:pt x="501396" y="259079"/>
                  </a:lnTo>
                  <a:lnTo>
                    <a:pt x="499872" y="271779"/>
                  </a:lnTo>
                  <a:lnTo>
                    <a:pt x="499872" y="285750"/>
                  </a:lnTo>
                  <a:lnTo>
                    <a:pt x="498348" y="295909"/>
                  </a:lnTo>
                  <a:lnTo>
                    <a:pt x="495300" y="308609"/>
                  </a:lnTo>
                  <a:lnTo>
                    <a:pt x="490727" y="331469"/>
                  </a:lnTo>
                  <a:lnTo>
                    <a:pt x="481584" y="354329"/>
                  </a:lnTo>
                  <a:lnTo>
                    <a:pt x="460248" y="394969"/>
                  </a:lnTo>
                  <a:lnTo>
                    <a:pt x="429767" y="430529"/>
                  </a:lnTo>
                  <a:lnTo>
                    <a:pt x="394715" y="461009"/>
                  </a:lnTo>
                  <a:lnTo>
                    <a:pt x="332232" y="491489"/>
                  </a:lnTo>
                  <a:lnTo>
                    <a:pt x="309372" y="495300"/>
                  </a:lnTo>
                  <a:lnTo>
                    <a:pt x="297179" y="499109"/>
                  </a:lnTo>
                  <a:lnTo>
                    <a:pt x="272796" y="501650"/>
                  </a:lnTo>
                  <a:lnTo>
                    <a:pt x="355745" y="501650"/>
                  </a:lnTo>
                  <a:lnTo>
                    <a:pt x="426720" y="458469"/>
                  </a:lnTo>
                  <a:lnTo>
                    <a:pt x="461772" y="424179"/>
                  </a:lnTo>
                  <a:lnTo>
                    <a:pt x="489203" y="382269"/>
                  </a:lnTo>
                  <a:lnTo>
                    <a:pt x="509015" y="335279"/>
                  </a:lnTo>
                  <a:lnTo>
                    <a:pt x="518160" y="287019"/>
                  </a:lnTo>
                  <a:lnTo>
                    <a:pt x="519684" y="273050"/>
                  </a:lnTo>
                  <a:lnTo>
                    <a:pt x="519684" y="245109"/>
                  </a:lnTo>
                  <a:lnTo>
                    <a:pt x="518160" y="233679"/>
                  </a:lnTo>
                  <a:lnTo>
                    <a:pt x="516636" y="219709"/>
                  </a:lnTo>
                  <a:lnTo>
                    <a:pt x="507491" y="181609"/>
                  </a:lnTo>
                  <a:lnTo>
                    <a:pt x="487679" y="134619"/>
                  </a:lnTo>
                  <a:lnTo>
                    <a:pt x="458724" y="92709"/>
                  </a:lnTo>
                  <a:lnTo>
                    <a:pt x="423672" y="58419"/>
                  </a:lnTo>
                  <a:lnTo>
                    <a:pt x="382524" y="30479"/>
                  </a:lnTo>
                  <a:lnTo>
                    <a:pt x="359663" y="20319"/>
                  </a:lnTo>
                  <a:lnTo>
                    <a:pt x="356180" y="19050"/>
                  </a:lnTo>
                  <a:close/>
                </a:path>
                <a:path w="520064" h="519430">
                  <a:moveTo>
                    <a:pt x="283463" y="38100"/>
                  </a:moveTo>
                  <a:lnTo>
                    <a:pt x="237744" y="38100"/>
                  </a:lnTo>
                  <a:lnTo>
                    <a:pt x="225551" y="39369"/>
                  </a:lnTo>
                  <a:lnTo>
                    <a:pt x="173736" y="54609"/>
                  </a:lnTo>
                  <a:lnTo>
                    <a:pt x="135636" y="74929"/>
                  </a:lnTo>
                  <a:lnTo>
                    <a:pt x="102108" y="102869"/>
                  </a:lnTo>
                  <a:lnTo>
                    <a:pt x="64008" y="153669"/>
                  </a:lnTo>
                  <a:lnTo>
                    <a:pt x="47244" y="194309"/>
                  </a:lnTo>
                  <a:lnTo>
                    <a:pt x="38100" y="236219"/>
                  </a:lnTo>
                  <a:lnTo>
                    <a:pt x="38100" y="248919"/>
                  </a:lnTo>
                  <a:lnTo>
                    <a:pt x="36575" y="259079"/>
                  </a:lnTo>
                  <a:lnTo>
                    <a:pt x="38100" y="271779"/>
                  </a:lnTo>
                  <a:lnTo>
                    <a:pt x="38100" y="281939"/>
                  </a:lnTo>
                  <a:lnTo>
                    <a:pt x="39624" y="294639"/>
                  </a:lnTo>
                  <a:lnTo>
                    <a:pt x="54863" y="346709"/>
                  </a:lnTo>
                  <a:lnTo>
                    <a:pt x="74675" y="384809"/>
                  </a:lnTo>
                  <a:lnTo>
                    <a:pt x="102108" y="417829"/>
                  </a:lnTo>
                  <a:lnTo>
                    <a:pt x="135636" y="443229"/>
                  </a:lnTo>
                  <a:lnTo>
                    <a:pt x="153924" y="455929"/>
                  </a:lnTo>
                  <a:lnTo>
                    <a:pt x="172212" y="464819"/>
                  </a:lnTo>
                  <a:lnTo>
                    <a:pt x="193548" y="472439"/>
                  </a:lnTo>
                  <a:lnTo>
                    <a:pt x="225551" y="480059"/>
                  </a:lnTo>
                  <a:lnTo>
                    <a:pt x="236220" y="481329"/>
                  </a:lnTo>
                  <a:lnTo>
                    <a:pt x="281939" y="481329"/>
                  </a:lnTo>
                  <a:lnTo>
                    <a:pt x="326136" y="472439"/>
                  </a:lnTo>
                  <a:lnTo>
                    <a:pt x="348778" y="463550"/>
                  </a:lnTo>
                  <a:lnTo>
                    <a:pt x="248412" y="463550"/>
                  </a:lnTo>
                  <a:lnTo>
                    <a:pt x="237744" y="462279"/>
                  </a:lnTo>
                  <a:lnTo>
                    <a:pt x="228600" y="462279"/>
                  </a:lnTo>
                  <a:lnTo>
                    <a:pt x="217932" y="458469"/>
                  </a:lnTo>
                  <a:lnTo>
                    <a:pt x="198120" y="454659"/>
                  </a:lnTo>
                  <a:lnTo>
                    <a:pt x="161544" y="439419"/>
                  </a:lnTo>
                  <a:lnTo>
                    <a:pt x="129539" y="416559"/>
                  </a:lnTo>
                  <a:lnTo>
                    <a:pt x="102108" y="388619"/>
                  </a:lnTo>
                  <a:lnTo>
                    <a:pt x="79248" y="355600"/>
                  </a:lnTo>
                  <a:lnTo>
                    <a:pt x="64008" y="318769"/>
                  </a:lnTo>
                  <a:lnTo>
                    <a:pt x="57912" y="289559"/>
                  </a:lnTo>
                  <a:lnTo>
                    <a:pt x="56387" y="280669"/>
                  </a:lnTo>
                  <a:lnTo>
                    <a:pt x="56387" y="237489"/>
                  </a:lnTo>
                  <a:lnTo>
                    <a:pt x="57912" y="228600"/>
                  </a:lnTo>
                  <a:lnTo>
                    <a:pt x="59436" y="218439"/>
                  </a:lnTo>
                  <a:lnTo>
                    <a:pt x="80772" y="161289"/>
                  </a:lnTo>
                  <a:lnTo>
                    <a:pt x="103632" y="129539"/>
                  </a:lnTo>
                  <a:lnTo>
                    <a:pt x="146303" y="90169"/>
                  </a:lnTo>
                  <a:lnTo>
                    <a:pt x="181356" y="72389"/>
                  </a:lnTo>
                  <a:lnTo>
                    <a:pt x="219456" y="59689"/>
                  </a:lnTo>
                  <a:lnTo>
                    <a:pt x="239267" y="57150"/>
                  </a:lnTo>
                  <a:lnTo>
                    <a:pt x="352044" y="57150"/>
                  </a:lnTo>
                  <a:lnTo>
                    <a:pt x="347472" y="54609"/>
                  </a:lnTo>
                  <a:lnTo>
                    <a:pt x="326136" y="46989"/>
                  </a:lnTo>
                  <a:lnTo>
                    <a:pt x="304800" y="41909"/>
                  </a:lnTo>
                  <a:lnTo>
                    <a:pt x="283463" y="38100"/>
                  </a:lnTo>
                  <a:close/>
                </a:path>
                <a:path w="520064" h="519430">
                  <a:moveTo>
                    <a:pt x="352044" y="57150"/>
                  </a:moveTo>
                  <a:lnTo>
                    <a:pt x="281939" y="57150"/>
                  </a:lnTo>
                  <a:lnTo>
                    <a:pt x="291084" y="58419"/>
                  </a:lnTo>
                  <a:lnTo>
                    <a:pt x="301751" y="59689"/>
                  </a:lnTo>
                  <a:lnTo>
                    <a:pt x="321563" y="66039"/>
                  </a:lnTo>
                  <a:lnTo>
                    <a:pt x="358139" y="81279"/>
                  </a:lnTo>
                  <a:lnTo>
                    <a:pt x="390144" y="104139"/>
                  </a:lnTo>
                  <a:lnTo>
                    <a:pt x="417575" y="130809"/>
                  </a:lnTo>
                  <a:lnTo>
                    <a:pt x="448056" y="181609"/>
                  </a:lnTo>
                  <a:lnTo>
                    <a:pt x="454151" y="201929"/>
                  </a:lnTo>
                  <a:lnTo>
                    <a:pt x="460248" y="219709"/>
                  </a:lnTo>
                  <a:lnTo>
                    <a:pt x="461772" y="228600"/>
                  </a:lnTo>
                  <a:lnTo>
                    <a:pt x="461772" y="240029"/>
                  </a:lnTo>
                  <a:lnTo>
                    <a:pt x="463296" y="250189"/>
                  </a:lnTo>
                  <a:lnTo>
                    <a:pt x="463296" y="271779"/>
                  </a:lnTo>
                  <a:lnTo>
                    <a:pt x="461772" y="281939"/>
                  </a:lnTo>
                  <a:lnTo>
                    <a:pt x="461772" y="290829"/>
                  </a:lnTo>
                  <a:lnTo>
                    <a:pt x="458724" y="302259"/>
                  </a:lnTo>
                  <a:lnTo>
                    <a:pt x="454151" y="321309"/>
                  </a:lnTo>
                  <a:lnTo>
                    <a:pt x="438912" y="358139"/>
                  </a:lnTo>
                  <a:lnTo>
                    <a:pt x="416051" y="389889"/>
                  </a:lnTo>
                  <a:lnTo>
                    <a:pt x="388620" y="417829"/>
                  </a:lnTo>
                  <a:lnTo>
                    <a:pt x="355091" y="440689"/>
                  </a:lnTo>
                  <a:lnTo>
                    <a:pt x="318515" y="455929"/>
                  </a:lnTo>
                  <a:lnTo>
                    <a:pt x="289560" y="462279"/>
                  </a:lnTo>
                  <a:lnTo>
                    <a:pt x="280415" y="463550"/>
                  </a:lnTo>
                  <a:lnTo>
                    <a:pt x="348778" y="463550"/>
                  </a:lnTo>
                  <a:lnTo>
                    <a:pt x="365760" y="455929"/>
                  </a:lnTo>
                  <a:lnTo>
                    <a:pt x="400812" y="431800"/>
                  </a:lnTo>
                  <a:lnTo>
                    <a:pt x="431291" y="402589"/>
                  </a:lnTo>
                  <a:lnTo>
                    <a:pt x="455675" y="365759"/>
                  </a:lnTo>
                  <a:lnTo>
                    <a:pt x="472439" y="326389"/>
                  </a:lnTo>
                  <a:lnTo>
                    <a:pt x="477012" y="304800"/>
                  </a:lnTo>
                  <a:lnTo>
                    <a:pt x="480060" y="294639"/>
                  </a:lnTo>
                  <a:lnTo>
                    <a:pt x="481584" y="283209"/>
                  </a:lnTo>
                  <a:lnTo>
                    <a:pt x="481584" y="237489"/>
                  </a:lnTo>
                  <a:lnTo>
                    <a:pt x="472439" y="194309"/>
                  </a:lnTo>
                  <a:lnTo>
                    <a:pt x="455675" y="153669"/>
                  </a:lnTo>
                  <a:lnTo>
                    <a:pt x="417575" y="102869"/>
                  </a:lnTo>
                  <a:lnTo>
                    <a:pt x="384048" y="76200"/>
                  </a:lnTo>
                  <a:lnTo>
                    <a:pt x="365760" y="64769"/>
                  </a:lnTo>
                  <a:lnTo>
                    <a:pt x="352044" y="57150"/>
                  </a:lnTo>
                  <a:close/>
                </a:path>
                <a:path w="520064" h="519430">
                  <a:moveTo>
                    <a:pt x="260603" y="36829"/>
                  </a:moveTo>
                  <a:lnTo>
                    <a:pt x="248412" y="38100"/>
                  </a:lnTo>
                  <a:lnTo>
                    <a:pt x="271272" y="38100"/>
                  </a:lnTo>
                  <a:lnTo>
                    <a:pt x="260603" y="36829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0374" y="1492008"/>
              <a:ext cx="8202206" cy="57577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1111" y="1054735"/>
            <a:ext cx="9691370" cy="5721350"/>
            <a:chOff x="261111" y="1054735"/>
            <a:chExt cx="9691370" cy="5721350"/>
          </a:xfrm>
        </p:grpSpPr>
        <p:sp>
          <p:nvSpPr>
            <p:cNvPr id="3" name="object 3"/>
            <p:cNvSpPr/>
            <p:nvPr/>
          </p:nvSpPr>
          <p:spPr>
            <a:xfrm>
              <a:off x="261111" y="1407541"/>
              <a:ext cx="9691370" cy="0"/>
            </a:xfrm>
            <a:custGeom>
              <a:avLst/>
              <a:gdLst/>
              <a:ahLst/>
              <a:cxnLst/>
              <a:rect l="l" t="t" r="r" b="b"/>
              <a:pathLst>
                <a:path w="9691370">
                  <a:moveTo>
                    <a:pt x="0" y="0"/>
                  </a:moveTo>
                  <a:lnTo>
                    <a:pt x="9691116" y="0"/>
                  </a:lnTo>
                </a:path>
              </a:pathLst>
            </a:custGeom>
            <a:ln w="10667">
              <a:solidFill>
                <a:srgbClr val="7A96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55388" y="1054734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4" h="672464">
                  <a:moveTo>
                    <a:pt x="672084" y="335280"/>
                  </a:moveTo>
                  <a:lnTo>
                    <a:pt x="668426" y="285915"/>
                  </a:lnTo>
                  <a:lnTo>
                    <a:pt x="657809" y="238734"/>
                  </a:lnTo>
                  <a:lnTo>
                    <a:pt x="640765" y="194271"/>
                  </a:lnTo>
                  <a:lnTo>
                    <a:pt x="617791" y="153060"/>
                  </a:lnTo>
                  <a:lnTo>
                    <a:pt x="589432" y="115633"/>
                  </a:lnTo>
                  <a:lnTo>
                    <a:pt x="556209" y="82499"/>
                  </a:lnTo>
                  <a:lnTo>
                    <a:pt x="518629" y="54216"/>
                  </a:lnTo>
                  <a:lnTo>
                    <a:pt x="477227" y="31292"/>
                  </a:lnTo>
                  <a:lnTo>
                    <a:pt x="432511" y="14262"/>
                  </a:lnTo>
                  <a:lnTo>
                    <a:pt x="385025" y="3657"/>
                  </a:lnTo>
                  <a:lnTo>
                    <a:pt x="335280" y="0"/>
                  </a:lnTo>
                  <a:lnTo>
                    <a:pt x="285902" y="3657"/>
                  </a:lnTo>
                  <a:lnTo>
                    <a:pt x="238721" y="14262"/>
                  </a:lnTo>
                  <a:lnTo>
                    <a:pt x="194259" y="31292"/>
                  </a:lnTo>
                  <a:lnTo>
                    <a:pt x="153047" y="54216"/>
                  </a:lnTo>
                  <a:lnTo>
                    <a:pt x="115620" y="82499"/>
                  </a:lnTo>
                  <a:lnTo>
                    <a:pt x="82486" y="115633"/>
                  </a:lnTo>
                  <a:lnTo>
                    <a:pt x="54203" y="153060"/>
                  </a:lnTo>
                  <a:lnTo>
                    <a:pt x="31280" y="194271"/>
                  </a:lnTo>
                  <a:lnTo>
                    <a:pt x="14249" y="238734"/>
                  </a:lnTo>
                  <a:lnTo>
                    <a:pt x="3644" y="285915"/>
                  </a:lnTo>
                  <a:lnTo>
                    <a:pt x="0" y="335280"/>
                  </a:lnTo>
                  <a:lnTo>
                    <a:pt x="3644" y="385038"/>
                  </a:lnTo>
                  <a:lnTo>
                    <a:pt x="14249" y="432523"/>
                  </a:lnTo>
                  <a:lnTo>
                    <a:pt x="31280" y="477240"/>
                  </a:lnTo>
                  <a:lnTo>
                    <a:pt x="54203" y="518642"/>
                  </a:lnTo>
                  <a:lnTo>
                    <a:pt x="82486" y="556221"/>
                  </a:lnTo>
                  <a:lnTo>
                    <a:pt x="115620" y="589445"/>
                  </a:lnTo>
                  <a:lnTo>
                    <a:pt x="153047" y="617804"/>
                  </a:lnTo>
                  <a:lnTo>
                    <a:pt x="194259" y="640778"/>
                  </a:lnTo>
                  <a:lnTo>
                    <a:pt x="238721" y="657821"/>
                  </a:lnTo>
                  <a:lnTo>
                    <a:pt x="285902" y="668439"/>
                  </a:lnTo>
                  <a:lnTo>
                    <a:pt x="335280" y="672084"/>
                  </a:lnTo>
                  <a:lnTo>
                    <a:pt x="380961" y="669010"/>
                  </a:lnTo>
                  <a:lnTo>
                    <a:pt x="424776" y="660057"/>
                  </a:lnTo>
                  <a:lnTo>
                    <a:pt x="466331" y="645617"/>
                  </a:lnTo>
                  <a:lnTo>
                    <a:pt x="505231" y="626084"/>
                  </a:lnTo>
                  <a:lnTo>
                    <a:pt x="541045" y="601891"/>
                  </a:lnTo>
                  <a:lnTo>
                    <a:pt x="573405" y="573417"/>
                  </a:lnTo>
                  <a:lnTo>
                    <a:pt x="601878" y="541058"/>
                  </a:lnTo>
                  <a:lnTo>
                    <a:pt x="626071" y="505244"/>
                  </a:lnTo>
                  <a:lnTo>
                    <a:pt x="645604" y="466356"/>
                  </a:lnTo>
                  <a:lnTo>
                    <a:pt x="660044" y="424789"/>
                  </a:lnTo>
                  <a:lnTo>
                    <a:pt x="668997" y="380974"/>
                  </a:lnTo>
                  <a:lnTo>
                    <a:pt x="672084" y="335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31588" y="1131189"/>
              <a:ext cx="520065" cy="519430"/>
            </a:xfrm>
            <a:custGeom>
              <a:avLst/>
              <a:gdLst/>
              <a:ahLst/>
              <a:cxnLst/>
              <a:rect l="l" t="t" r="r" b="b"/>
              <a:pathLst>
                <a:path w="520064" h="519430">
                  <a:moveTo>
                    <a:pt x="272796" y="0"/>
                  </a:moveTo>
                  <a:lnTo>
                    <a:pt x="245363" y="0"/>
                  </a:lnTo>
                  <a:lnTo>
                    <a:pt x="233172" y="1269"/>
                  </a:lnTo>
                  <a:lnTo>
                    <a:pt x="181356" y="12700"/>
                  </a:lnTo>
                  <a:lnTo>
                    <a:pt x="134112" y="31750"/>
                  </a:lnTo>
                  <a:lnTo>
                    <a:pt x="92963" y="60959"/>
                  </a:lnTo>
                  <a:lnTo>
                    <a:pt x="57912" y="96519"/>
                  </a:lnTo>
                  <a:lnTo>
                    <a:pt x="30479" y="137159"/>
                  </a:lnTo>
                  <a:lnTo>
                    <a:pt x="10667" y="184150"/>
                  </a:lnTo>
                  <a:lnTo>
                    <a:pt x="1524" y="233679"/>
                  </a:lnTo>
                  <a:lnTo>
                    <a:pt x="0" y="247650"/>
                  </a:lnTo>
                  <a:lnTo>
                    <a:pt x="0" y="274319"/>
                  </a:lnTo>
                  <a:lnTo>
                    <a:pt x="1524" y="287019"/>
                  </a:lnTo>
                  <a:lnTo>
                    <a:pt x="3048" y="300989"/>
                  </a:lnTo>
                  <a:lnTo>
                    <a:pt x="12191" y="339089"/>
                  </a:lnTo>
                  <a:lnTo>
                    <a:pt x="32003" y="384809"/>
                  </a:lnTo>
                  <a:lnTo>
                    <a:pt x="59436" y="426719"/>
                  </a:lnTo>
                  <a:lnTo>
                    <a:pt x="96012" y="462279"/>
                  </a:lnTo>
                  <a:lnTo>
                    <a:pt x="137160" y="488950"/>
                  </a:lnTo>
                  <a:lnTo>
                    <a:pt x="184403" y="509269"/>
                  </a:lnTo>
                  <a:lnTo>
                    <a:pt x="233172" y="518159"/>
                  </a:lnTo>
                  <a:lnTo>
                    <a:pt x="246887" y="519429"/>
                  </a:lnTo>
                  <a:lnTo>
                    <a:pt x="274320" y="519429"/>
                  </a:lnTo>
                  <a:lnTo>
                    <a:pt x="286512" y="518159"/>
                  </a:lnTo>
                  <a:lnTo>
                    <a:pt x="300227" y="516889"/>
                  </a:lnTo>
                  <a:lnTo>
                    <a:pt x="313944" y="514350"/>
                  </a:lnTo>
                  <a:lnTo>
                    <a:pt x="338327" y="508000"/>
                  </a:lnTo>
                  <a:lnTo>
                    <a:pt x="355745" y="501650"/>
                  </a:lnTo>
                  <a:lnTo>
                    <a:pt x="248412" y="501650"/>
                  </a:lnTo>
                  <a:lnTo>
                    <a:pt x="234696" y="500379"/>
                  </a:lnTo>
                  <a:lnTo>
                    <a:pt x="224027" y="499109"/>
                  </a:lnTo>
                  <a:lnTo>
                    <a:pt x="211836" y="496569"/>
                  </a:lnTo>
                  <a:lnTo>
                    <a:pt x="188975" y="491489"/>
                  </a:lnTo>
                  <a:lnTo>
                    <a:pt x="166115" y="481329"/>
                  </a:lnTo>
                  <a:lnTo>
                    <a:pt x="144779" y="472439"/>
                  </a:lnTo>
                  <a:lnTo>
                    <a:pt x="124967" y="461009"/>
                  </a:lnTo>
                  <a:lnTo>
                    <a:pt x="106679" y="447039"/>
                  </a:lnTo>
                  <a:lnTo>
                    <a:pt x="89915" y="431800"/>
                  </a:lnTo>
                  <a:lnTo>
                    <a:pt x="74675" y="412750"/>
                  </a:lnTo>
                  <a:lnTo>
                    <a:pt x="59436" y="394969"/>
                  </a:lnTo>
                  <a:lnTo>
                    <a:pt x="47244" y="374650"/>
                  </a:lnTo>
                  <a:lnTo>
                    <a:pt x="28956" y="332739"/>
                  </a:lnTo>
                  <a:lnTo>
                    <a:pt x="22860" y="309879"/>
                  </a:lnTo>
                  <a:lnTo>
                    <a:pt x="18287" y="273050"/>
                  </a:lnTo>
                  <a:lnTo>
                    <a:pt x="18287" y="248919"/>
                  </a:lnTo>
                  <a:lnTo>
                    <a:pt x="19812" y="234950"/>
                  </a:lnTo>
                  <a:lnTo>
                    <a:pt x="21336" y="224789"/>
                  </a:lnTo>
                  <a:lnTo>
                    <a:pt x="22860" y="212089"/>
                  </a:lnTo>
                  <a:lnTo>
                    <a:pt x="38100" y="166369"/>
                  </a:lnTo>
                  <a:lnTo>
                    <a:pt x="59436" y="125729"/>
                  </a:lnTo>
                  <a:lnTo>
                    <a:pt x="88391" y="90169"/>
                  </a:lnTo>
                  <a:lnTo>
                    <a:pt x="124967" y="59689"/>
                  </a:lnTo>
                  <a:lnTo>
                    <a:pt x="187451" y="29209"/>
                  </a:lnTo>
                  <a:lnTo>
                    <a:pt x="246887" y="19050"/>
                  </a:lnTo>
                  <a:lnTo>
                    <a:pt x="356180" y="19050"/>
                  </a:lnTo>
                  <a:lnTo>
                    <a:pt x="335279" y="11429"/>
                  </a:lnTo>
                  <a:lnTo>
                    <a:pt x="310896" y="5079"/>
                  </a:lnTo>
                  <a:lnTo>
                    <a:pt x="286512" y="1269"/>
                  </a:lnTo>
                  <a:lnTo>
                    <a:pt x="272796" y="0"/>
                  </a:lnTo>
                  <a:close/>
                </a:path>
                <a:path w="520064" h="519430">
                  <a:moveTo>
                    <a:pt x="356180" y="19050"/>
                  </a:moveTo>
                  <a:lnTo>
                    <a:pt x="271272" y="19050"/>
                  </a:lnTo>
                  <a:lnTo>
                    <a:pt x="284988" y="20319"/>
                  </a:lnTo>
                  <a:lnTo>
                    <a:pt x="295656" y="21589"/>
                  </a:lnTo>
                  <a:lnTo>
                    <a:pt x="353567" y="38100"/>
                  </a:lnTo>
                  <a:lnTo>
                    <a:pt x="394715" y="59689"/>
                  </a:lnTo>
                  <a:lnTo>
                    <a:pt x="429767" y="88900"/>
                  </a:lnTo>
                  <a:lnTo>
                    <a:pt x="458724" y="125729"/>
                  </a:lnTo>
                  <a:lnTo>
                    <a:pt x="481584" y="166369"/>
                  </a:lnTo>
                  <a:lnTo>
                    <a:pt x="498348" y="222250"/>
                  </a:lnTo>
                  <a:lnTo>
                    <a:pt x="499872" y="234950"/>
                  </a:lnTo>
                  <a:lnTo>
                    <a:pt x="499872" y="247650"/>
                  </a:lnTo>
                  <a:lnTo>
                    <a:pt x="501396" y="259079"/>
                  </a:lnTo>
                  <a:lnTo>
                    <a:pt x="499872" y="271779"/>
                  </a:lnTo>
                  <a:lnTo>
                    <a:pt x="499872" y="285750"/>
                  </a:lnTo>
                  <a:lnTo>
                    <a:pt x="498348" y="295909"/>
                  </a:lnTo>
                  <a:lnTo>
                    <a:pt x="495300" y="308609"/>
                  </a:lnTo>
                  <a:lnTo>
                    <a:pt x="490727" y="331469"/>
                  </a:lnTo>
                  <a:lnTo>
                    <a:pt x="481584" y="354329"/>
                  </a:lnTo>
                  <a:lnTo>
                    <a:pt x="460248" y="394969"/>
                  </a:lnTo>
                  <a:lnTo>
                    <a:pt x="429767" y="430529"/>
                  </a:lnTo>
                  <a:lnTo>
                    <a:pt x="394715" y="461009"/>
                  </a:lnTo>
                  <a:lnTo>
                    <a:pt x="332232" y="491489"/>
                  </a:lnTo>
                  <a:lnTo>
                    <a:pt x="309372" y="495300"/>
                  </a:lnTo>
                  <a:lnTo>
                    <a:pt x="297179" y="499109"/>
                  </a:lnTo>
                  <a:lnTo>
                    <a:pt x="272796" y="501650"/>
                  </a:lnTo>
                  <a:lnTo>
                    <a:pt x="355745" y="501650"/>
                  </a:lnTo>
                  <a:lnTo>
                    <a:pt x="426720" y="458469"/>
                  </a:lnTo>
                  <a:lnTo>
                    <a:pt x="461772" y="424179"/>
                  </a:lnTo>
                  <a:lnTo>
                    <a:pt x="489203" y="382269"/>
                  </a:lnTo>
                  <a:lnTo>
                    <a:pt x="509015" y="335279"/>
                  </a:lnTo>
                  <a:lnTo>
                    <a:pt x="518160" y="287019"/>
                  </a:lnTo>
                  <a:lnTo>
                    <a:pt x="519684" y="273050"/>
                  </a:lnTo>
                  <a:lnTo>
                    <a:pt x="519684" y="245109"/>
                  </a:lnTo>
                  <a:lnTo>
                    <a:pt x="518160" y="233679"/>
                  </a:lnTo>
                  <a:lnTo>
                    <a:pt x="516636" y="219709"/>
                  </a:lnTo>
                  <a:lnTo>
                    <a:pt x="507491" y="181609"/>
                  </a:lnTo>
                  <a:lnTo>
                    <a:pt x="487679" y="134619"/>
                  </a:lnTo>
                  <a:lnTo>
                    <a:pt x="458724" y="92709"/>
                  </a:lnTo>
                  <a:lnTo>
                    <a:pt x="423672" y="58419"/>
                  </a:lnTo>
                  <a:lnTo>
                    <a:pt x="382524" y="30479"/>
                  </a:lnTo>
                  <a:lnTo>
                    <a:pt x="359663" y="20319"/>
                  </a:lnTo>
                  <a:lnTo>
                    <a:pt x="356180" y="19050"/>
                  </a:lnTo>
                  <a:close/>
                </a:path>
                <a:path w="520064" h="519430">
                  <a:moveTo>
                    <a:pt x="283463" y="38100"/>
                  </a:moveTo>
                  <a:lnTo>
                    <a:pt x="237744" y="38100"/>
                  </a:lnTo>
                  <a:lnTo>
                    <a:pt x="225551" y="39369"/>
                  </a:lnTo>
                  <a:lnTo>
                    <a:pt x="173736" y="54609"/>
                  </a:lnTo>
                  <a:lnTo>
                    <a:pt x="135636" y="74929"/>
                  </a:lnTo>
                  <a:lnTo>
                    <a:pt x="102108" y="102869"/>
                  </a:lnTo>
                  <a:lnTo>
                    <a:pt x="64008" y="153669"/>
                  </a:lnTo>
                  <a:lnTo>
                    <a:pt x="47244" y="194309"/>
                  </a:lnTo>
                  <a:lnTo>
                    <a:pt x="38100" y="236219"/>
                  </a:lnTo>
                  <a:lnTo>
                    <a:pt x="38100" y="248919"/>
                  </a:lnTo>
                  <a:lnTo>
                    <a:pt x="36575" y="259079"/>
                  </a:lnTo>
                  <a:lnTo>
                    <a:pt x="38100" y="271779"/>
                  </a:lnTo>
                  <a:lnTo>
                    <a:pt x="38100" y="281939"/>
                  </a:lnTo>
                  <a:lnTo>
                    <a:pt x="39624" y="294639"/>
                  </a:lnTo>
                  <a:lnTo>
                    <a:pt x="54863" y="346709"/>
                  </a:lnTo>
                  <a:lnTo>
                    <a:pt x="74675" y="384809"/>
                  </a:lnTo>
                  <a:lnTo>
                    <a:pt x="102108" y="417829"/>
                  </a:lnTo>
                  <a:lnTo>
                    <a:pt x="135636" y="443229"/>
                  </a:lnTo>
                  <a:lnTo>
                    <a:pt x="153924" y="455929"/>
                  </a:lnTo>
                  <a:lnTo>
                    <a:pt x="172212" y="464819"/>
                  </a:lnTo>
                  <a:lnTo>
                    <a:pt x="193548" y="472439"/>
                  </a:lnTo>
                  <a:lnTo>
                    <a:pt x="225551" y="480059"/>
                  </a:lnTo>
                  <a:lnTo>
                    <a:pt x="236220" y="481329"/>
                  </a:lnTo>
                  <a:lnTo>
                    <a:pt x="281939" y="481329"/>
                  </a:lnTo>
                  <a:lnTo>
                    <a:pt x="326136" y="472439"/>
                  </a:lnTo>
                  <a:lnTo>
                    <a:pt x="348778" y="463550"/>
                  </a:lnTo>
                  <a:lnTo>
                    <a:pt x="248412" y="463550"/>
                  </a:lnTo>
                  <a:lnTo>
                    <a:pt x="237744" y="462279"/>
                  </a:lnTo>
                  <a:lnTo>
                    <a:pt x="228600" y="462279"/>
                  </a:lnTo>
                  <a:lnTo>
                    <a:pt x="217932" y="458469"/>
                  </a:lnTo>
                  <a:lnTo>
                    <a:pt x="198120" y="454659"/>
                  </a:lnTo>
                  <a:lnTo>
                    <a:pt x="161544" y="439419"/>
                  </a:lnTo>
                  <a:lnTo>
                    <a:pt x="129539" y="416559"/>
                  </a:lnTo>
                  <a:lnTo>
                    <a:pt x="102108" y="388619"/>
                  </a:lnTo>
                  <a:lnTo>
                    <a:pt x="79248" y="355600"/>
                  </a:lnTo>
                  <a:lnTo>
                    <a:pt x="64008" y="318769"/>
                  </a:lnTo>
                  <a:lnTo>
                    <a:pt x="57912" y="289559"/>
                  </a:lnTo>
                  <a:lnTo>
                    <a:pt x="56387" y="280669"/>
                  </a:lnTo>
                  <a:lnTo>
                    <a:pt x="56387" y="237489"/>
                  </a:lnTo>
                  <a:lnTo>
                    <a:pt x="57912" y="228600"/>
                  </a:lnTo>
                  <a:lnTo>
                    <a:pt x="59436" y="218439"/>
                  </a:lnTo>
                  <a:lnTo>
                    <a:pt x="80772" y="161289"/>
                  </a:lnTo>
                  <a:lnTo>
                    <a:pt x="103632" y="129539"/>
                  </a:lnTo>
                  <a:lnTo>
                    <a:pt x="146303" y="90169"/>
                  </a:lnTo>
                  <a:lnTo>
                    <a:pt x="181356" y="72389"/>
                  </a:lnTo>
                  <a:lnTo>
                    <a:pt x="219456" y="59689"/>
                  </a:lnTo>
                  <a:lnTo>
                    <a:pt x="239267" y="57150"/>
                  </a:lnTo>
                  <a:lnTo>
                    <a:pt x="352044" y="57150"/>
                  </a:lnTo>
                  <a:lnTo>
                    <a:pt x="347472" y="54609"/>
                  </a:lnTo>
                  <a:lnTo>
                    <a:pt x="326136" y="46989"/>
                  </a:lnTo>
                  <a:lnTo>
                    <a:pt x="304800" y="41909"/>
                  </a:lnTo>
                  <a:lnTo>
                    <a:pt x="283463" y="38100"/>
                  </a:lnTo>
                  <a:close/>
                </a:path>
                <a:path w="520064" h="519430">
                  <a:moveTo>
                    <a:pt x="352044" y="57150"/>
                  </a:moveTo>
                  <a:lnTo>
                    <a:pt x="281939" y="57150"/>
                  </a:lnTo>
                  <a:lnTo>
                    <a:pt x="291084" y="58419"/>
                  </a:lnTo>
                  <a:lnTo>
                    <a:pt x="301751" y="59689"/>
                  </a:lnTo>
                  <a:lnTo>
                    <a:pt x="321563" y="66039"/>
                  </a:lnTo>
                  <a:lnTo>
                    <a:pt x="358139" y="81279"/>
                  </a:lnTo>
                  <a:lnTo>
                    <a:pt x="390144" y="104139"/>
                  </a:lnTo>
                  <a:lnTo>
                    <a:pt x="417575" y="130809"/>
                  </a:lnTo>
                  <a:lnTo>
                    <a:pt x="448056" y="181609"/>
                  </a:lnTo>
                  <a:lnTo>
                    <a:pt x="454151" y="201929"/>
                  </a:lnTo>
                  <a:lnTo>
                    <a:pt x="460248" y="219709"/>
                  </a:lnTo>
                  <a:lnTo>
                    <a:pt x="461772" y="228600"/>
                  </a:lnTo>
                  <a:lnTo>
                    <a:pt x="461772" y="240029"/>
                  </a:lnTo>
                  <a:lnTo>
                    <a:pt x="463296" y="250189"/>
                  </a:lnTo>
                  <a:lnTo>
                    <a:pt x="463296" y="271779"/>
                  </a:lnTo>
                  <a:lnTo>
                    <a:pt x="461772" y="281939"/>
                  </a:lnTo>
                  <a:lnTo>
                    <a:pt x="461772" y="290829"/>
                  </a:lnTo>
                  <a:lnTo>
                    <a:pt x="458724" y="302259"/>
                  </a:lnTo>
                  <a:lnTo>
                    <a:pt x="454151" y="321309"/>
                  </a:lnTo>
                  <a:lnTo>
                    <a:pt x="438912" y="358139"/>
                  </a:lnTo>
                  <a:lnTo>
                    <a:pt x="416051" y="389889"/>
                  </a:lnTo>
                  <a:lnTo>
                    <a:pt x="388620" y="417829"/>
                  </a:lnTo>
                  <a:lnTo>
                    <a:pt x="355091" y="440689"/>
                  </a:lnTo>
                  <a:lnTo>
                    <a:pt x="318515" y="455929"/>
                  </a:lnTo>
                  <a:lnTo>
                    <a:pt x="289560" y="462279"/>
                  </a:lnTo>
                  <a:lnTo>
                    <a:pt x="280415" y="463550"/>
                  </a:lnTo>
                  <a:lnTo>
                    <a:pt x="348778" y="463550"/>
                  </a:lnTo>
                  <a:lnTo>
                    <a:pt x="365760" y="455929"/>
                  </a:lnTo>
                  <a:lnTo>
                    <a:pt x="400812" y="431800"/>
                  </a:lnTo>
                  <a:lnTo>
                    <a:pt x="431291" y="402589"/>
                  </a:lnTo>
                  <a:lnTo>
                    <a:pt x="455675" y="365759"/>
                  </a:lnTo>
                  <a:lnTo>
                    <a:pt x="472439" y="326389"/>
                  </a:lnTo>
                  <a:lnTo>
                    <a:pt x="477012" y="304800"/>
                  </a:lnTo>
                  <a:lnTo>
                    <a:pt x="480060" y="294639"/>
                  </a:lnTo>
                  <a:lnTo>
                    <a:pt x="481584" y="283209"/>
                  </a:lnTo>
                  <a:lnTo>
                    <a:pt x="481584" y="237489"/>
                  </a:lnTo>
                  <a:lnTo>
                    <a:pt x="472439" y="194309"/>
                  </a:lnTo>
                  <a:lnTo>
                    <a:pt x="455675" y="153669"/>
                  </a:lnTo>
                  <a:lnTo>
                    <a:pt x="417575" y="102869"/>
                  </a:lnTo>
                  <a:lnTo>
                    <a:pt x="384048" y="76200"/>
                  </a:lnTo>
                  <a:lnTo>
                    <a:pt x="365760" y="64769"/>
                  </a:lnTo>
                  <a:lnTo>
                    <a:pt x="352044" y="57150"/>
                  </a:lnTo>
                  <a:close/>
                </a:path>
                <a:path w="520064" h="519430">
                  <a:moveTo>
                    <a:pt x="260603" y="36829"/>
                  </a:moveTo>
                  <a:lnTo>
                    <a:pt x="248412" y="38100"/>
                  </a:lnTo>
                  <a:lnTo>
                    <a:pt x="271272" y="38100"/>
                  </a:lnTo>
                  <a:lnTo>
                    <a:pt x="260603" y="36829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5473" y="1569707"/>
              <a:ext cx="7287806" cy="52060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761" y="-419805"/>
            <a:ext cx="9067800" cy="453970"/>
          </a:xfrm>
        </p:spPr>
        <p:txBody>
          <a:bodyPr/>
          <a:lstStyle/>
          <a:p>
            <a:pPr eaLnBrk="1" hangingPunct="1"/>
            <a:r>
              <a:rPr lang="en-US" altLang="fr-FR" smtClean="0"/>
              <a:t>Physiology</a:t>
            </a:r>
          </a:p>
        </p:txBody>
      </p:sp>
    </p:spTree>
    <p:extLst>
      <p:ext uri="{BB962C8B-B14F-4D97-AF65-F5344CB8AC3E}">
        <p14:creationId xmlns:p14="http://schemas.microsoft.com/office/powerpoint/2010/main" val="16274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2460" y="654050"/>
            <a:ext cx="8657590" cy="453970"/>
          </a:xfrm>
        </p:spPr>
        <p:txBody>
          <a:bodyPr/>
          <a:lstStyle/>
          <a:p>
            <a:pPr eaLnBrk="1" hangingPunct="1"/>
            <a:r>
              <a:rPr lang="en-US" altLang="fr-FR" dirty="0" smtClean="0"/>
              <a:t>Blood supply to the brain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2567" y="1763184"/>
            <a:ext cx="8312150" cy="498694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fr-FR" sz="3085" dirty="0"/>
              <a:t>The brain gets 15% of the cardiac output and 20% of the oxygen consumption</a:t>
            </a:r>
          </a:p>
          <a:p>
            <a:pPr eaLnBrk="1" hangingPunct="1"/>
            <a:r>
              <a:rPr lang="en-US" altLang="fr-FR" sz="3085" dirty="0"/>
              <a:t>The brain tissue gets in average 50ml of blood per 100gr of tissue per minute. The gray matter receives  about 3 to 4 times more then the white matter</a:t>
            </a:r>
          </a:p>
          <a:p>
            <a:pPr eaLnBrk="1" hangingPunct="1"/>
            <a:r>
              <a:rPr lang="en-US" altLang="fr-FR" sz="3085" dirty="0"/>
              <a:t>Total blood supply to the brain is about 500-600ml per minute</a:t>
            </a:r>
          </a:p>
          <a:p>
            <a:pPr eaLnBrk="1" hangingPunct="1"/>
            <a:endParaRPr lang="en-US" altLang="fr-FR" sz="3085" dirty="0"/>
          </a:p>
        </p:txBody>
      </p:sp>
    </p:spTree>
    <p:extLst>
      <p:ext uri="{BB962C8B-B14F-4D97-AF65-F5344CB8AC3E}">
        <p14:creationId xmlns:p14="http://schemas.microsoft.com/office/powerpoint/2010/main" val="5067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7127" y="730250"/>
            <a:ext cx="8657590" cy="453970"/>
          </a:xfrm>
        </p:spPr>
        <p:txBody>
          <a:bodyPr/>
          <a:lstStyle/>
          <a:p>
            <a:pPr eaLnBrk="1" hangingPunct="1"/>
            <a:r>
              <a:rPr lang="en-US" altLang="fr-FR" smtClean="0"/>
              <a:t>Factors Affecting the blood supply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2567" y="2569560"/>
            <a:ext cx="8312150" cy="498694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fr-FR" smtClean="0"/>
              <a:t>Autoregulation</a:t>
            </a:r>
          </a:p>
          <a:p>
            <a:pPr eaLnBrk="1" hangingPunct="1"/>
            <a:r>
              <a:rPr lang="en-US" altLang="fr-FR" smtClean="0"/>
              <a:t>Biochemical changes – O</a:t>
            </a:r>
            <a:r>
              <a:rPr lang="en-US" altLang="fr-FR" baseline="-25000" smtClean="0"/>
              <a:t>2</a:t>
            </a:r>
            <a:r>
              <a:rPr lang="en-US" altLang="fr-FR" smtClean="0"/>
              <a:t> and CO</a:t>
            </a:r>
            <a:r>
              <a:rPr lang="en-US" altLang="fr-FR" baseline="-25000" smtClean="0"/>
              <a:t>2</a:t>
            </a:r>
          </a:p>
          <a:p>
            <a:pPr eaLnBrk="1" hangingPunct="1"/>
            <a:r>
              <a:rPr lang="en-US" altLang="fr-FR" smtClean="0"/>
              <a:t>Blood brain barrier</a:t>
            </a:r>
            <a:r>
              <a:rPr lang="en-US" altLang="fr-FR" baseline="-25000" smtClean="0"/>
              <a:t> </a:t>
            </a:r>
            <a:r>
              <a:rPr lang="en-US" altLang="fr-FR" smtClean="0"/>
              <a:t>- BBB</a:t>
            </a:r>
            <a:endParaRPr lang="en-US" altLang="fr-FR" baseline="-25000" smtClean="0"/>
          </a:p>
        </p:txBody>
      </p:sp>
    </p:spTree>
    <p:extLst>
      <p:ext uri="{BB962C8B-B14F-4D97-AF65-F5344CB8AC3E}">
        <p14:creationId xmlns:p14="http://schemas.microsoft.com/office/powerpoint/2010/main" val="36551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8522" y="349250"/>
            <a:ext cx="8657590" cy="453970"/>
          </a:xfrm>
        </p:spPr>
        <p:txBody>
          <a:bodyPr/>
          <a:lstStyle/>
          <a:p>
            <a:pPr eaLnBrk="1" hangingPunct="1"/>
            <a:r>
              <a:rPr lang="en-US" altLang="fr-FR" smtClean="0"/>
              <a:t>Autoregulation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8522" y="1568450"/>
            <a:ext cx="8312150" cy="498694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fr-FR" smtClean="0"/>
              <a:t>Maintains a regular blood supply to the brain in changing blood pressures</a:t>
            </a:r>
          </a:p>
          <a:p>
            <a:pPr eaLnBrk="1" hangingPunct="1"/>
            <a:r>
              <a:rPr lang="en-US" altLang="fr-FR" smtClean="0"/>
              <a:t>The range is 50-130 mm mercury</a:t>
            </a:r>
          </a:p>
          <a:p>
            <a:pPr eaLnBrk="1" hangingPunct="1"/>
            <a:r>
              <a:rPr lang="en-US" altLang="fr-FR" smtClean="0"/>
              <a:t>Possible mechanisms are the myogenic control, neurogenic and biochemichal control</a:t>
            </a:r>
          </a:p>
          <a:p>
            <a:pPr eaLnBrk="1" hangingPunct="1"/>
            <a:endParaRPr lang="en-US" altLang="fr-FR" smtClean="0"/>
          </a:p>
        </p:txBody>
      </p:sp>
    </p:spTree>
    <p:extLst>
      <p:ext uri="{BB962C8B-B14F-4D97-AF65-F5344CB8AC3E}">
        <p14:creationId xmlns:p14="http://schemas.microsoft.com/office/powerpoint/2010/main" val="10242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758" y="-76501"/>
            <a:ext cx="10393078" cy="7633001"/>
            <a:chOff x="215392" y="-170434"/>
            <a:chExt cx="10393078" cy="7633001"/>
          </a:xfrm>
        </p:grpSpPr>
        <p:sp>
          <p:nvSpPr>
            <p:cNvPr id="3" name="object 3"/>
            <p:cNvSpPr/>
            <p:nvPr/>
          </p:nvSpPr>
          <p:spPr>
            <a:xfrm>
              <a:off x="254338" y="69262"/>
              <a:ext cx="10076815" cy="7393305"/>
            </a:xfrm>
            <a:custGeom>
              <a:avLst/>
              <a:gdLst/>
              <a:ahLst/>
              <a:cxnLst/>
              <a:rect l="l" t="t" r="r" b="b"/>
              <a:pathLst>
                <a:path w="10076815" h="7393305">
                  <a:moveTo>
                    <a:pt x="0" y="7393051"/>
                  </a:moveTo>
                  <a:lnTo>
                    <a:pt x="10076688" y="7393051"/>
                  </a:lnTo>
                  <a:lnTo>
                    <a:pt x="10076688" y="0"/>
                  </a:lnTo>
                  <a:lnTo>
                    <a:pt x="0" y="0"/>
                  </a:lnTo>
                  <a:lnTo>
                    <a:pt x="0" y="7393051"/>
                  </a:lnTo>
                  <a:close/>
                </a:path>
              </a:pathLst>
            </a:custGeom>
            <a:solidFill>
              <a:srgbClr val="C4D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1655" y="-170434"/>
              <a:ext cx="10076815" cy="7554595"/>
            </a:xfrm>
            <a:custGeom>
              <a:avLst/>
              <a:gdLst/>
              <a:ahLst/>
              <a:cxnLst/>
              <a:rect l="l" t="t" r="r" b="b"/>
              <a:pathLst>
                <a:path w="10076815" h="7554595">
                  <a:moveTo>
                    <a:pt x="10076688" y="0"/>
                  </a:moveTo>
                  <a:lnTo>
                    <a:pt x="9912096" y="0"/>
                  </a:lnTo>
                  <a:lnTo>
                    <a:pt x="169164" y="0"/>
                  </a:lnTo>
                  <a:lnTo>
                    <a:pt x="0" y="0"/>
                  </a:lnTo>
                  <a:lnTo>
                    <a:pt x="0" y="1536192"/>
                  </a:lnTo>
                  <a:lnTo>
                    <a:pt x="0" y="7554481"/>
                  </a:lnTo>
                  <a:lnTo>
                    <a:pt x="169164" y="7554481"/>
                  </a:lnTo>
                  <a:lnTo>
                    <a:pt x="169164" y="1536192"/>
                  </a:lnTo>
                  <a:lnTo>
                    <a:pt x="9912096" y="1536192"/>
                  </a:lnTo>
                  <a:lnTo>
                    <a:pt x="9912096" y="7554481"/>
                  </a:lnTo>
                  <a:lnTo>
                    <a:pt x="10076688" y="7554481"/>
                  </a:lnTo>
                  <a:lnTo>
                    <a:pt x="10076688" y="1536192"/>
                  </a:lnTo>
                  <a:lnTo>
                    <a:pt x="10076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 rtl="1"/>
              <a:r>
                <a:rPr lang="fr-FR" sz="4800" smtClean="0">
                  <a:solidFill>
                    <a:srgbClr val="FF0000"/>
                  </a:solidFill>
                </a:rPr>
                <a:t>I- </a:t>
              </a:r>
              <a:r>
                <a:rPr lang="ar-DZ" sz="4800" smtClean="0">
                  <a:solidFill>
                    <a:srgbClr val="FF0000"/>
                  </a:solidFill>
                </a:rPr>
                <a:t> </a:t>
              </a:r>
              <a:r>
                <a:rPr lang="ar-DZ" sz="4000" b="1" smtClean="0">
                  <a:solidFill>
                    <a:srgbClr val="FF0000"/>
                  </a:solidFill>
                </a:rPr>
                <a:t> ن</a:t>
              </a:r>
              <a:r>
                <a:rPr lang="ar-DZ" sz="4000" b="1" smtClean="0">
                  <a:solidFill>
                    <a:srgbClr val="FF0000"/>
                  </a:solidFill>
                </a:rPr>
                <a:t>ظام الامدادات الأولية</a:t>
              </a:r>
            </a:p>
            <a:p>
              <a:pPr algn="ctr" rtl="1"/>
              <a:r>
                <a:rPr lang="ar-DZ" sz="2400" b="1" smtClean="0">
                  <a:solidFill>
                    <a:srgbClr val="FF0000"/>
                  </a:solidFill>
                </a:rPr>
                <a:t>أولا النظام السباتي الامامي</a:t>
              </a:r>
              <a:endParaRPr sz="2400">
                <a:solidFill>
                  <a:srgbClr val="FF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15392" y="7042531"/>
              <a:ext cx="9738360" cy="341630"/>
            </a:xfrm>
            <a:custGeom>
              <a:avLst/>
              <a:gdLst/>
              <a:ahLst/>
              <a:cxnLst/>
              <a:rect l="l" t="t" r="r" b="b"/>
              <a:pathLst>
                <a:path w="9738360" h="341629">
                  <a:moveTo>
                    <a:pt x="9738360" y="0"/>
                  </a:moveTo>
                  <a:lnTo>
                    <a:pt x="0" y="0"/>
                  </a:lnTo>
                  <a:lnTo>
                    <a:pt x="0" y="341249"/>
                  </a:lnTo>
                  <a:lnTo>
                    <a:pt x="9738360" y="341249"/>
                  </a:lnTo>
                  <a:lnTo>
                    <a:pt x="9738360" y="0"/>
                  </a:lnTo>
                  <a:close/>
                </a:path>
              </a:pathLst>
            </a:custGeom>
            <a:solidFill>
              <a:srgbClr val="8C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12972" y="1111250"/>
            <a:ext cx="10067925" cy="7543800"/>
            <a:chOff x="50800" y="12"/>
            <a:chExt cx="10067925" cy="7543800"/>
          </a:xfrm>
        </p:grpSpPr>
        <p:sp>
          <p:nvSpPr>
            <p:cNvPr id="7" name="object 7"/>
            <p:cNvSpPr/>
            <p:nvPr/>
          </p:nvSpPr>
          <p:spPr>
            <a:xfrm>
              <a:off x="213868" y="166242"/>
              <a:ext cx="9747885" cy="7228840"/>
            </a:xfrm>
            <a:custGeom>
              <a:avLst/>
              <a:gdLst/>
              <a:ahLst/>
              <a:cxnLst/>
              <a:rect l="l" t="t" r="r" b="b"/>
              <a:pathLst>
                <a:path w="9747885" h="7228840">
                  <a:moveTo>
                    <a:pt x="9747504" y="0"/>
                  </a:moveTo>
                  <a:lnTo>
                    <a:pt x="9736836" y="0"/>
                  </a:lnTo>
                  <a:lnTo>
                    <a:pt x="9736836" y="10668"/>
                  </a:lnTo>
                  <a:lnTo>
                    <a:pt x="9736836" y="7217664"/>
                  </a:lnTo>
                  <a:lnTo>
                    <a:pt x="10668" y="7217664"/>
                  </a:lnTo>
                  <a:lnTo>
                    <a:pt x="10668" y="1246632"/>
                  </a:lnTo>
                  <a:lnTo>
                    <a:pt x="36576" y="1246632"/>
                  </a:lnTo>
                  <a:lnTo>
                    <a:pt x="36576" y="1235964"/>
                  </a:lnTo>
                  <a:lnTo>
                    <a:pt x="10668" y="1235964"/>
                  </a:lnTo>
                  <a:lnTo>
                    <a:pt x="10668" y="10668"/>
                  </a:lnTo>
                  <a:lnTo>
                    <a:pt x="9736836" y="10668"/>
                  </a:lnTo>
                  <a:lnTo>
                    <a:pt x="9736836" y="0"/>
                  </a:lnTo>
                  <a:lnTo>
                    <a:pt x="0" y="0"/>
                  </a:lnTo>
                  <a:lnTo>
                    <a:pt x="0" y="7228332"/>
                  </a:lnTo>
                  <a:lnTo>
                    <a:pt x="9747504" y="7228332"/>
                  </a:lnTo>
                  <a:lnTo>
                    <a:pt x="9747504" y="7222236"/>
                  </a:lnTo>
                  <a:lnTo>
                    <a:pt x="9747504" y="7217664"/>
                  </a:lnTo>
                  <a:lnTo>
                    <a:pt x="9747504" y="10668"/>
                  </a:lnTo>
                  <a:lnTo>
                    <a:pt x="9747504" y="6096"/>
                  </a:lnTo>
                  <a:lnTo>
                    <a:pt x="9747504" y="0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1111" y="1407541"/>
              <a:ext cx="9691370" cy="0"/>
            </a:xfrm>
            <a:custGeom>
              <a:avLst/>
              <a:gdLst/>
              <a:ahLst/>
              <a:cxnLst/>
              <a:rect l="l" t="t" r="r" b="b"/>
              <a:pathLst>
                <a:path w="9691370">
                  <a:moveTo>
                    <a:pt x="0" y="0"/>
                  </a:moveTo>
                  <a:lnTo>
                    <a:pt x="9691116" y="0"/>
                  </a:lnTo>
                </a:path>
              </a:pathLst>
            </a:custGeom>
            <a:ln w="10667">
              <a:solidFill>
                <a:srgbClr val="7A96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55388" y="1054734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4" h="672464">
                  <a:moveTo>
                    <a:pt x="672084" y="335280"/>
                  </a:moveTo>
                  <a:lnTo>
                    <a:pt x="668426" y="285915"/>
                  </a:lnTo>
                  <a:lnTo>
                    <a:pt x="657809" y="238734"/>
                  </a:lnTo>
                  <a:lnTo>
                    <a:pt x="640765" y="194271"/>
                  </a:lnTo>
                  <a:lnTo>
                    <a:pt x="617791" y="153060"/>
                  </a:lnTo>
                  <a:lnTo>
                    <a:pt x="589432" y="115633"/>
                  </a:lnTo>
                  <a:lnTo>
                    <a:pt x="556209" y="82499"/>
                  </a:lnTo>
                  <a:lnTo>
                    <a:pt x="518629" y="54216"/>
                  </a:lnTo>
                  <a:lnTo>
                    <a:pt x="477227" y="31292"/>
                  </a:lnTo>
                  <a:lnTo>
                    <a:pt x="432511" y="14262"/>
                  </a:lnTo>
                  <a:lnTo>
                    <a:pt x="385025" y="3657"/>
                  </a:lnTo>
                  <a:lnTo>
                    <a:pt x="335280" y="0"/>
                  </a:lnTo>
                  <a:lnTo>
                    <a:pt x="285902" y="3657"/>
                  </a:lnTo>
                  <a:lnTo>
                    <a:pt x="238721" y="14262"/>
                  </a:lnTo>
                  <a:lnTo>
                    <a:pt x="194259" y="31292"/>
                  </a:lnTo>
                  <a:lnTo>
                    <a:pt x="153047" y="54216"/>
                  </a:lnTo>
                  <a:lnTo>
                    <a:pt x="115620" y="82499"/>
                  </a:lnTo>
                  <a:lnTo>
                    <a:pt x="82486" y="115633"/>
                  </a:lnTo>
                  <a:lnTo>
                    <a:pt x="54203" y="153060"/>
                  </a:lnTo>
                  <a:lnTo>
                    <a:pt x="31280" y="194271"/>
                  </a:lnTo>
                  <a:lnTo>
                    <a:pt x="14249" y="238734"/>
                  </a:lnTo>
                  <a:lnTo>
                    <a:pt x="3644" y="285915"/>
                  </a:lnTo>
                  <a:lnTo>
                    <a:pt x="0" y="335280"/>
                  </a:lnTo>
                  <a:lnTo>
                    <a:pt x="3644" y="385038"/>
                  </a:lnTo>
                  <a:lnTo>
                    <a:pt x="14249" y="432523"/>
                  </a:lnTo>
                  <a:lnTo>
                    <a:pt x="31280" y="477240"/>
                  </a:lnTo>
                  <a:lnTo>
                    <a:pt x="54203" y="518642"/>
                  </a:lnTo>
                  <a:lnTo>
                    <a:pt x="82486" y="556221"/>
                  </a:lnTo>
                  <a:lnTo>
                    <a:pt x="115620" y="589445"/>
                  </a:lnTo>
                  <a:lnTo>
                    <a:pt x="153047" y="617804"/>
                  </a:lnTo>
                  <a:lnTo>
                    <a:pt x="194259" y="640778"/>
                  </a:lnTo>
                  <a:lnTo>
                    <a:pt x="238721" y="657821"/>
                  </a:lnTo>
                  <a:lnTo>
                    <a:pt x="285902" y="668439"/>
                  </a:lnTo>
                  <a:lnTo>
                    <a:pt x="335280" y="672084"/>
                  </a:lnTo>
                  <a:lnTo>
                    <a:pt x="380961" y="669010"/>
                  </a:lnTo>
                  <a:lnTo>
                    <a:pt x="424776" y="660057"/>
                  </a:lnTo>
                  <a:lnTo>
                    <a:pt x="466331" y="645617"/>
                  </a:lnTo>
                  <a:lnTo>
                    <a:pt x="505231" y="626084"/>
                  </a:lnTo>
                  <a:lnTo>
                    <a:pt x="541045" y="601891"/>
                  </a:lnTo>
                  <a:lnTo>
                    <a:pt x="573405" y="573417"/>
                  </a:lnTo>
                  <a:lnTo>
                    <a:pt x="601878" y="541058"/>
                  </a:lnTo>
                  <a:lnTo>
                    <a:pt x="626071" y="505244"/>
                  </a:lnTo>
                  <a:lnTo>
                    <a:pt x="645604" y="466356"/>
                  </a:lnTo>
                  <a:lnTo>
                    <a:pt x="660044" y="424789"/>
                  </a:lnTo>
                  <a:lnTo>
                    <a:pt x="668997" y="380974"/>
                  </a:lnTo>
                  <a:lnTo>
                    <a:pt x="672084" y="335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31588" y="1131189"/>
              <a:ext cx="520065" cy="519430"/>
            </a:xfrm>
            <a:custGeom>
              <a:avLst/>
              <a:gdLst/>
              <a:ahLst/>
              <a:cxnLst/>
              <a:rect l="l" t="t" r="r" b="b"/>
              <a:pathLst>
                <a:path w="520064" h="519430">
                  <a:moveTo>
                    <a:pt x="272796" y="0"/>
                  </a:moveTo>
                  <a:lnTo>
                    <a:pt x="245363" y="0"/>
                  </a:lnTo>
                  <a:lnTo>
                    <a:pt x="233172" y="1269"/>
                  </a:lnTo>
                  <a:lnTo>
                    <a:pt x="181356" y="12700"/>
                  </a:lnTo>
                  <a:lnTo>
                    <a:pt x="134112" y="31750"/>
                  </a:lnTo>
                  <a:lnTo>
                    <a:pt x="92963" y="60959"/>
                  </a:lnTo>
                  <a:lnTo>
                    <a:pt x="57912" y="96519"/>
                  </a:lnTo>
                  <a:lnTo>
                    <a:pt x="30479" y="137159"/>
                  </a:lnTo>
                  <a:lnTo>
                    <a:pt x="10667" y="184150"/>
                  </a:lnTo>
                  <a:lnTo>
                    <a:pt x="1524" y="233679"/>
                  </a:lnTo>
                  <a:lnTo>
                    <a:pt x="0" y="247650"/>
                  </a:lnTo>
                  <a:lnTo>
                    <a:pt x="0" y="274319"/>
                  </a:lnTo>
                  <a:lnTo>
                    <a:pt x="1524" y="287019"/>
                  </a:lnTo>
                  <a:lnTo>
                    <a:pt x="3048" y="300989"/>
                  </a:lnTo>
                  <a:lnTo>
                    <a:pt x="12191" y="339089"/>
                  </a:lnTo>
                  <a:lnTo>
                    <a:pt x="32003" y="384809"/>
                  </a:lnTo>
                  <a:lnTo>
                    <a:pt x="59436" y="426719"/>
                  </a:lnTo>
                  <a:lnTo>
                    <a:pt x="96012" y="462279"/>
                  </a:lnTo>
                  <a:lnTo>
                    <a:pt x="137160" y="488950"/>
                  </a:lnTo>
                  <a:lnTo>
                    <a:pt x="184403" y="509269"/>
                  </a:lnTo>
                  <a:lnTo>
                    <a:pt x="233172" y="518159"/>
                  </a:lnTo>
                  <a:lnTo>
                    <a:pt x="246887" y="519429"/>
                  </a:lnTo>
                  <a:lnTo>
                    <a:pt x="274320" y="519429"/>
                  </a:lnTo>
                  <a:lnTo>
                    <a:pt x="286512" y="518159"/>
                  </a:lnTo>
                  <a:lnTo>
                    <a:pt x="300227" y="516889"/>
                  </a:lnTo>
                  <a:lnTo>
                    <a:pt x="313944" y="514350"/>
                  </a:lnTo>
                  <a:lnTo>
                    <a:pt x="338327" y="508000"/>
                  </a:lnTo>
                  <a:lnTo>
                    <a:pt x="355745" y="501650"/>
                  </a:lnTo>
                  <a:lnTo>
                    <a:pt x="248412" y="501650"/>
                  </a:lnTo>
                  <a:lnTo>
                    <a:pt x="234696" y="500379"/>
                  </a:lnTo>
                  <a:lnTo>
                    <a:pt x="224027" y="499109"/>
                  </a:lnTo>
                  <a:lnTo>
                    <a:pt x="211836" y="496569"/>
                  </a:lnTo>
                  <a:lnTo>
                    <a:pt x="188975" y="491489"/>
                  </a:lnTo>
                  <a:lnTo>
                    <a:pt x="166115" y="481329"/>
                  </a:lnTo>
                  <a:lnTo>
                    <a:pt x="144779" y="472439"/>
                  </a:lnTo>
                  <a:lnTo>
                    <a:pt x="124967" y="461009"/>
                  </a:lnTo>
                  <a:lnTo>
                    <a:pt x="106679" y="447039"/>
                  </a:lnTo>
                  <a:lnTo>
                    <a:pt x="89915" y="431800"/>
                  </a:lnTo>
                  <a:lnTo>
                    <a:pt x="74675" y="412750"/>
                  </a:lnTo>
                  <a:lnTo>
                    <a:pt x="59436" y="394969"/>
                  </a:lnTo>
                  <a:lnTo>
                    <a:pt x="47244" y="374650"/>
                  </a:lnTo>
                  <a:lnTo>
                    <a:pt x="28956" y="332739"/>
                  </a:lnTo>
                  <a:lnTo>
                    <a:pt x="22860" y="309879"/>
                  </a:lnTo>
                  <a:lnTo>
                    <a:pt x="18287" y="273050"/>
                  </a:lnTo>
                  <a:lnTo>
                    <a:pt x="18287" y="248919"/>
                  </a:lnTo>
                  <a:lnTo>
                    <a:pt x="19812" y="234950"/>
                  </a:lnTo>
                  <a:lnTo>
                    <a:pt x="21336" y="224789"/>
                  </a:lnTo>
                  <a:lnTo>
                    <a:pt x="22860" y="212089"/>
                  </a:lnTo>
                  <a:lnTo>
                    <a:pt x="38100" y="166369"/>
                  </a:lnTo>
                  <a:lnTo>
                    <a:pt x="59436" y="125729"/>
                  </a:lnTo>
                  <a:lnTo>
                    <a:pt x="88391" y="90169"/>
                  </a:lnTo>
                  <a:lnTo>
                    <a:pt x="124967" y="59689"/>
                  </a:lnTo>
                  <a:lnTo>
                    <a:pt x="187451" y="29209"/>
                  </a:lnTo>
                  <a:lnTo>
                    <a:pt x="246887" y="19050"/>
                  </a:lnTo>
                  <a:lnTo>
                    <a:pt x="356180" y="19050"/>
                  </a:lnTo>
                  <a:lnTo>
                    <a:pt x="335279" y="11429"/>
                  </a:lnTo>
                  <a:lnTo>
                    <a:pt x="310896" y="5079"/>
                  </a:lnTo>
                  <a:lnTo>
                    <a:pt x="286512" y="1269"/>
                  </a:lnTo>
                  <a:lnTo>
                    <a:pt x="272796" y="0"/>
                  </a:lnTo>
                  <a:close/>
                </a:path>
                <a:path w="520064" h="519430">
                  <a:moveTo>
                    <a:pt x="356180" y="19050"/>
                  </a:moveTo>
                  <a:lnTo>
                    <a:pt x="271272" y="19050"/>
                  </a:lnTo>
                  <a:lnTo>
                    <a:pt x="284988" y="20319"/>
                  </a:lnTo>
                  <a:lnTo>
                    <a:pt x="295656" y="21589"/>
                  </a:lnTo>
                  <a:lnTo>
                    <a:pt x="353567" y="38100"/>
                  </a:lnTo>
                  <a:lnTo>
                    <a:pt x="394715" y="59689"/>
                  </a:lnTo>
                  <a:lnTo>
                    <a:pt x="429767" y="88900"/>
                  </a:lnTo>
                  <a:lnTo>
                    <a:pt x="458724" y="125729"/>
                  </a:lnTo>
                  <a:lnTo>
                    <a:pt x="481584" y="166369"/>
                  </a:lnTo>
                  <a:lnTo>
                    <a:pt x="498348" y="222250"/>
                  </a:lnTo>
                  <a:lnTo>
                    <a:pt x="499872" y="234950"/>
                  </a:lnTo>
                  <a:lnTo>
                    <a:pt x="499872" y="247650"/>
                  </a:lnTo>
                  <a:lnTo>
                    <a:pt x="501396" y="259079"/>
                  </a:lnTo>
                  <a:lnTo>
                    <a:pt x="499872" y="271779"/>
                  </a:lnTo>
                  <a:lnTo>
                    <a:pt x="499872" y="285750"/>
                  </a:lnTo>
                  <a:lnTo>
                    <a:pt x="498348" y="295909"/>
                  </a:lnTo>
                  <a:lnTo>
                    <a:pt x="495300" y="308609"/>
                  </a:lnTo>
                  <a:lnTo>
                    <a:pt x="490727" y="331469"/>
                  </a:lnTo>
                  <a:lnTo>
                    <a:pt x="481584" y="354329"/>
                  </a:lnTo>
                  <a:lnTo>
                    <a:pt x="460248" y="394969"/>
                  </a:lnTo>
                  <a:lnTo>
                    <a:pt x="429767" y="430529"/>
                  </a:lnTo>
                  <a:lnTo>
                    <a:pt x="394715" y="461009"/>
                  </a:lnTo>
                  <a:lnTo>
                    <a:pt x="332232" y="491489"/>
                  </a:lnTo>
                  <a:lnTo>
                    <a:pt x="309372" y="495300"/>
                  </a:lnTo>
                  <a:lnTo>
                    <a:pt x="297179" y="499109"/>
                  </a:lnTo>
                  <a:lnTo>
                    <a:pt x="272796" y="501650"/>
                  </a:lnTo>
                  <a:lnTo>
                    <a:pt x="355745" y="501650"/>
                  </a:lnTo>
                  <a:lnTo>
                    <a:pt x="426720" y="458469"/>
                  </a:lnTo>
                  <a:lnTo>
                    <a:pt x="461772" y="424179"/>
                  </a:lnTo>
                  <a:lnTo>
                    <a:pt x="489203" y="382269"/>
                  </a:lnTo>
                  <a:lnTo>
                    <a:pt x="509015" y="335279"/>
                  </a:lnTo>
                  <a:lnTo>
                    <a:pt x="518160" y="287019"/>
                  </a:lnTo>
                  <a:lnTo>
                    <a:pt x="519684" y="273050"/>
                  </a:lnTo>
                  <a:lnTo>
                    <a:pt x="519684" y="245109"/>
                  </a:lnTo>
                  <a:lnTo>
                    <a:pt x="518160" y="233679"/>
                  </a:lnTo>
                  <a:lnTo>
                    <a:pt x="516636" y="219709"/>
                  </a:lnTo>
                  <a:lnTo>
                    <a:pt x="507491" y="181609"/>
                  </a:lnTo>
                  <a:lnTo>
                    <a:pt x="487679" y="134619"/>
                  </a:lnTo>
                  <a:lnTo>
                    <a:pt x="458724" y="92709"/>
                  </a:lnTo>
                  <a:lnTo>
                    <a:pt x="423672" y="58419"/>
                  </a:lnTo>
                  <a:lnTo>
                    <a:pt x="382524" y="30479"/>
                  </a:lnTo>
                  <a:lnTo>
                    <a:pt x="359663" y="20319"/>
                  </a:lnTo>
                  <a:lnTo>
                    <a:pt x="356180" y="19050"/>
                  </a:lnTo>
                  <a:close/>
                </a:path>
                <a:path w="520064" h="519430">
                  <a:moveTo>
                    <a:pt x="283463" y="38100"/>
                  </a:moveTo>
                  <a:lnTo>
                    <a:pt x="237744" y="38100"/>
                  </a:lnTo>
                  <a:lnTo>
                    <a:pt x="225551" y="39369"/>
                  </a:lnTo>
                  <a:lnTo>
                    <a:pt x="173736" y="54609"/>
                  </a:lnTo>
                  <a:lnTo>
                    <a:pt x="135636" y="74929"/>
                  </a:lnTo>
                  <a:lnTo>
                    <a:pt x="102108" y="102869"/>
                  </a:lnTo>
                  <a:lnTo>
                    <a:pt x="64008" y="153669"/>
                  </a:lnTo>
                  <a:lnTo>
                    <a:pt x="47244" y="194309"/>
                  </a:lnTo>
                  <a:lnTo>
                    <a:pt x="38100" y="236219"/>
                  </a:lnTo>
                  <a:lnTo>
                    <a:pt x="38100" y="248919"/>
                  </a:lnTo>
                  <a:lnTo>
                    <a:pt x="36575" y="259079"/>
                  </a:lnTo>
                  <a:lnTo>
                    <a:pt x="38100" y="271779"/>
                  </a:lnTo>
                  <a:lnTo>
                    <a:pt x="38100" y="281939"/>
                  </a:lnTo>
                  <a:lnTo>
                    <a:pt x="39624" y="294639"/>
                  </a:lnTo>
                  <a:lnTo>
                    <a:pt x="54863" y="346709"/>
                  </a:lnTo>
                  <a:lnTo>
                    <a:pt x="74675" y="384809"/>
                  </a:lnTo>
                  <a:lnTo>
                    <a:pt x="102108" y="417829"/>
                  </a:lnTo>
                  <a:lnTo>
                    <a:pt x="135636" y="443229"/>
                  </a:lnTo>
                  <a:lnTo>
                    <a:pt x="153924" y="455929"/>
                  </a:lnTo>
                  <a:lnTo>
                    <a:pt x="172212" y="464819"/>
                  </a:lnTo>
                  <a:lnTo>
                    <a:pt x="193548" y="472439"/>
                  </a:lnTo>
                  <a:lnTo>
                    <a:pt x="225551" y="480059"/>
                  </a:lnTo>
                  <a:lnTo>
                    <a:pt x="236220" y="481329"/>
                  </a:lnTo>
                  <a:lnTo>
                    <a:pt x="281939" y="481329"/>
                  </a:lnTo>
                  <a:lnTo>
                    <a:pt x="326136" y="472439"/>
                  </a:lnTo>
                  <a:lnTo>
                    <a:pt x="348778" y="463550"/>
                  </a:lnTo>
                  <a:lnTo>
                    <a:pt x="248412" y="463550"/>
                  </a:lnTo>
                  <a:lnTo>
                    <a:pt x="237744" y="462279"/>
                  </a:lnTo>
                  <a:lnTo>
                    <a:pt x="228600" y="462279"/>
                  </a:lnTo>
                  <a:lnTo>
                    <a:pt x="217932" y="458469"/>
                  </a:lnTo>
                  <a:lnTo>
                    <a:pt x="198120" y="454659"/>
                  </a:lnTo>
                  <a:lnTo>
                    <a:pt x="161544" y="439419"/>
                  </a:lnTo>
                  <a:lnTo>
                    <a:pt x="129539" y="416559"/>
                  </a:lnTo>
                  <a:lnTo>
                    <a:pt x="102108" y="388619"/>
                  </a:lnTo>
                  <a:lnTo>
                    <a:pt x="79248" y="355600"/>
                  </a:lnTo>
                  <a:lnTo>
                    <a:pt x="64008" y="318769"/>
                  </a:lnTo>
                  <a:lnTo>
                    <a:pt x="57912" y="289559"/>
                  </a:lnTo>
                  <a:lnTo>
                    <a:pt x="56387" y="280669"/>
                  </a:lnTo>
                  <a:lnTo>
                    <a:pt x="56387" y="237489"/>
                  </a:lnTo>
                  <a:lnTo>
                    <a:pt x="57912" y="228600"/>
                  </a:lnTo>
                  <a:lnTo>
                    <a:pt x="59436" y="218439"/>
                  </a:lnTo>
                  <a:lnTo>
                    <a:pt x="80772" y="161289"/>
                  </a:lnTo>
                  <a:lnTo>
                    <a:pt x="103632" y="129539"/>
                  </a:lnTo>
                  <a:lnTo>
                    <a:pt x="146303" y="90169"/>
                  </a:lnTo>
                  <a:lnTo>
                    <a:pt x="181356" y="72389"/>
                  </a:lnTo>
                  <a:lnTo>
                    <a:pt x="219456" y="59689"/>
                  </a:lnTo>
                  <a:lnTo>
                    <a:pt x="239267" y="57150"/>
                  </a:lnTo>
                  <a:lnTo>
                    <a:pt x="352044" y="57150"/>
                  </a:lnTo>
                  <a:lnTo>
                    <a:pt x="347472" y="54609"/>
                  </a:lnTo>
                  <a:lnTo>
                    <a:pt x="326136" y="46989"/>
                  </a:lnTo>
                  <a:lnTo>
                    <a:pt x="304800" y="41909"/>
                  </a:lnTo>
                  <a:lnTo>
                    <a:pt x="283463" y="38100"/>
                  </a:lnTo>
                  <a:close/>
                </a:path>
                <a:path w="520064" h="519430">
                  <a:moveTo>
                    <a:pt x="352044" y="57150"/>
                  </a:moveTo>
                  <a:lnTo>
                    <a:pt x="281939" y="57150"/>
                  </a:lnTo>
                  <a:lnTo>
                    <a:pt x="291084" y="58419"/>
                  </a:lnTo>
                  <a:lnTo>
                    <a:pt x="301751" y="59689"/>
                  </a:lnTo>
                  <a:lnTo>
                    <a:pt x="321563" y="66039"/>
                  </a:lnTo>
                  <a:lnTo>
                    <a:pt x="358139" y="81279"/>
                  </a:lnTo>
                  <a:lnTo>
                    <a:pt x="390144" y="104139"/>
                  </a:lnTo>
                  <a:lnTo>
                    <a:pt x="417575" y="130809"/>
                  </a:lnTo>
                  <a:lnTo>
                    <a:pt x="448056" y="181609"/>
                  </a:lnTo>
                  <a:lnTo>
                    <a:pt x="454151" y="201929"/>
                  </a:lnTo>
                  <a:lnTo>
                    <a:pt x="460248" y="219709"/>
                  </a:lnTo>
                  <a:lnTo>
                    <a:pt x="461772" y="228600"/>
                  </a:lnTo>
                  <a:lnTo>
                    <a:pt x="461772" y="240029"/>
                  </a:lnTo>
                  <a:lnTo>
                    <a:pt x="463296" y="250189"/>
                  </a:lnTo>
                  <a:lnTo>
                    <a:pt x="463296" y="271779"/>
                  </a:lnTo>
                  <a:lnTo>
                    <a:pt x="461772" y="281939"/>
                  </a:lnTo>
                  <a:lnTo>
                    <a:pt x="461772" y="290829"/>
                  </a:lnTo>
                  <a:lnTo>
                    <a:pt x="458724" y="302259"/>
                  </a:lnTo>
                  <a:lnTo>
                    <a:pt x="454151" y="321309"/>
                  </a:lnTo>
                  <a:lnTo>
                    <a:pt x="438912" y="358139"/>
                  </a:lnTo>
                  <a:lnTo>
                    <a:pt x="416051" y="389889"/>
                  </a:lnTo>
                  <a:lnTo>
                    <a:pt x="388620" y="417829"/>
                  </a:lnTo>
                  <a:lnTo>
                    <a:pt x="355091" y="440689"/>
                  </a:lnTo>
                  <a:lnTo>
                    <a:pt x="318515" y="455929"/>
                  </a:lnTo>
                  <a:lnTo>
                    <a:pt x="289560" y="462279"/>
                  </a:lnTo>
                  <a:lnTo>
                    <a:pt x="280415" y="463550"/>
                  </a:lnTo>
                  <a:lnTo>
                    <a:pt x="348778" y="463550"/>
                  </a:lnTo>
                  <a:lnTo>
                    <a:pt x="365760" y="455929"/>
                  </a:lnTo>
                  <a:lnTo>
                    <a:pt x="400812" y="431800"/>
                  </a:lnTo>
                  <a:lnTo>
                    <a:pt x="431291" y="402589"/>
                  </a:lnTo>
                  <a:lnTo>
                    <a:pt x="455675" y="365759"/>
                  </a:lnTo>
                  <a:lnTo>
                    <a:pt x="472439" y="326389"/>
                  </a:lnTo>
                  <a:lnTo>
                    <a:pt x="477012" y="304800"/>
                  </a:lnTo>
                  <a:lnTo>
                    <a:pt x="480060" y="294639"/>
                  </a:lnTo>
                  <a:lnTo>
                    <a:pt x="481584" y="283209"/>
                  </a:lnTo>
                  <a:lnTo>
                    <a:pt x="481584" y="237489"/>
                  </a:lnTo>
                  <a:lnTo>
                    <a:pt x="472439" y="194309"/>
                  </a:lnTo>
                  <a:lnTo>
                    <a:pt x="455675" y="153669"/>
                  </a:lnTo>
                  <a:lnTo>
                    <a:pt x="417575" y="102869"/>
                  </a:lnTo>
                  <a:lnTo>
                    <a:pt x="384048" y="76200"/>
                  </a:lnTo>
                  <a:lnTo>
                    <a:pt x="365760" y="64769"/>
                  </a:lnTo>
                  <a:lnTo>
                    <a:pt x="352044" y="57150"/>
                  </a:lnTo>
                  <a:close/>
                </a:path>
                <a:path w="520064" h="519430">
                  <a:moveTo>
                    <a:pt x="260603" y="36829"/>
                  </a:moveTo>
                  <a:lnTo>
                    <a:pt x="248412" y="38100"/>
                  </a:lnTo>
                  <a:lnTo>
                    <a:pt x="271272" y="38100"/>
                  </a:lnTo>
                  <a:lnTo>
                    <a:pt x="260603" y="36829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00" y="12"/>
              <a:ext cx="4099560" cy="75437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7764" y="12"/>
              <a:ext cx="4640605" cy="656390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132828" y="6768211"/>
              <a:ext cx="2391410" cy="417830"/>
            </a:xfrm>
            <a:custGeom>
              <a:avLst/>
              <a:gdLst/>
              <a:ahLst/>
              <a:cxnLst/>
              <a:rect l="l" t="t" r="r" b="b"/>
              <a:pathLst>
                <a:path w="2391409" h="417829">
                  <a:moveTo>
                    <a:pt x="2388107" y="0"/>
                  </a:moveTo>
                  <a:lnTo>
                    <a:pt x="3048" y="0"/>
                  </a:lnTo>
                  <a:lnTo>
                    <a:pt x="0" y="1524"/>
                  </a:lnTo>
                  <a:lnTo>
                    <a:pt x="0" y="414528"/>
                  </a:lnTo>
                  <a:lnTo>
                    <a:pt x="3048" y="417576"/>
                  </a:lnTo>
                  <a:lnTo>
                    <a:pt x="2388107" y="417576"/>
                  </a:lnTo>
                  <a:lnTo>
                    <a:pt x="2391155" y="414528"/>
                  </a:lnTo>
                  <a:lnTo>
                    <a:pt x="2391155" y="411480"/>
                  </a:lnTo>
                  <a:lnTo>
                    <a:pt x="10668" y="411480"/>
                  </a:lnTo>
                  <a:lnTo>
                    <a:pt x="6096" y="406908"/>
                  </a:lnTo>
                  <a:lnTo>
                    <a:pt x="10668" y="406908"/>
                  </a:lnTo>
                  <a:lnTo>
                    <a:pt x="10668" y="10668"/>
                  </a:lnTo>
                  <a:lnTo>
                    <a:pt x="6096" y="10668"/>
                  </a:lnTo>
                  <a:lnTo>
                    <a:pt x="10668" y="4572"/>
                  </a:lnTo>
                  <a:lnTo>
                    <a:pt x="2391155" y="4572"/>
                  </a:lnTo>
                  <a:lnTo>
                    <a:pt x="2391155" y="1524"/>
                  </a:lnTo>
                  <a:lnTo>
                    <a:pt x="2388107" y="0"/>
                  </a:lnTo>
                  <a:close/>
                </a:path>
                <a:path w="2391409" h="417829">
                  <a:moveTo>
                    <a:pt x="10668" y="406908"/>
                  </a:moveTo>
                  <a:lnTo>
                    <a:pt x="6096" y="406908"/>
                  </a:lnTo>
                  <a:lnTo>
                    <a:pt x="10668" y="411480"/>
                  </a:lnTo>
                  <a:lnTo>
                    <a:pt x="10668" y="406908"/>
                  </a:lnTo>
                  <a:close/>
                </a:path>
                <a:path w="2391409" h="417829">
                  <a:moveTo>
                    <a:pt x="2380488" y="406908"/>
                  </a:moveTo>
                  <a:lnTo>
                    <a:pt x="10668" y="406908"/>
                  </a:lnTo>
                  <a:lnTo>
                    <a:pt x="10668" y="411480"/>
                  </a:lnTo>
                  <a:lnTo>
                    <a:pt x="2380488" y="411480"/>
                  </a:lnTo>
                  <a:lnTo>
                    <a:pt x="2380488" y="406908"/>
                  </a:lnTo>
                  <a:close/>
                </a:path>
                <a:path w="2391409" h="417829">
                  <a:moveTo>
                    <a:pt x="2380488" y="4572"/>
                  </a:moveTo>
                  <a:lnTo>
                    <a:pt x="2380488" y="411480"/>
                  </a:lnTo>
                  <a:lnTo>
                    <a:pt x="2385060" y="406908"/>
                  </a:lnTo>
                  <a:lnTo>
                    <a:pt x="2391155" y="406908"/>
                  </a:lnTo>
                  <a:lnTo>
                    <a:pt x="2391155" y="10668"/>
                  </a:lnTo>
                  <a:lnTo>
                    <a:pt x="2385060" y="10668"/>
                  </a:lnTo>
                  <a:lnTo>
                    <a:pt x="2380488" y="4572"/>
                  </a:lnTo>
                  <a:close/>
                </a:path>
                <a:path w="2391409" h="417829">
                  <a:moveTo>
                    <a:pt x="2391155" y="406908"/>
                  </a:moveTo>
                  <a:lnTo>
                    <a:pt x="2385060" y="406908"/>
                  </a:lnTo>
                  <a:lnTo>
                    <a:pt x="2380488" y="411480"/>
                  </a:lnTo>
                  <a:lnTo>
                    <a:pt x="2391155" y="411480"/>
                  </a:lnTo>
                  <a:lnTo>
                    <a:pt x="2391155" y="406908"/>
                  </a:lnTo>
                  <a:close/>
                </a:path>
                <a:path w="2391409" h="417829">
                  <a:moveTo>
                    <a:pt x="10668" y="4572"/>
                  </a:moveTo>
                  <a:lnTo>
                    <a:pt x="6096" y="10668"/>
                  </a:lnTo>
                  <a:lnTo>
                    <a:pt x="10668" y="10668"/>
                  </a:lnTo>
                  <a:lnTo>
                    <a:pt x="10668" y="4572"/>
                  </a:lnTo>
                  <a:close/>
                </a:path>
                <a:path w="2391409" h="417829">
                  <a:moveTo>
                    <a:pt x="2380488" y="4572"/>
                  </a:moveTo>
                  <a:lnTo>
                    <a:pt x="10668" y="4572"/>
                  </a:lnTo>
                  <a:lnTo>
                    <a:pt x="10668" y="10668"/>
                  </a:lnTo>
                  <a:lnTo>
                    <a:pt x="2380488" y="10668"/>
                  </a:lnTo>
                  <a:lnTo>
                    <a:pt x="2380488" y="4572"/>
                  </a:lnTo>
                  <a:close/>
                </a:path>
                <a:path w="2391409" h="417829">
                  <a:moveTo>
                    <a:pt x="2391155" y="4572"/>
                  </a:moveTo>
                  <a:lnTo>
                    <a:pt x="2380488" y="4572"/>
                  </a:lnTo>
                  <a:lnTo>
                    <a:pt x="2385060" y="10668"/>
                  </a:lnTo>
                  <a:lnTo>
                    <a:pt x="2391155" y="10668"/>
                  </a:lnTo>
                  <a:lnTo>
                    <a:pt x="2391155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226807" y="6804152"/>
            <a:ext cx="259715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10" dirty="0">
                <a:latin typeface="Georgia"/>
                <a:cs typeface="Georgia"/>
              </a:rPr>
              <a:t>Angiographie</a:t>
            </a:r>
            <a:r>
              <a:rPr sz="1950" b="1" spc="15" dirty="0">
                <a:latin typeface="Georgia"/>
                <a:cs typeface="Georgia"/>
              </a:rPr>
              <a:t> </a:t>
            </a:r>
            <a:r>
              <a:rPr sz="1950" b="1" spc="10" dirty="0">
                <a:latin typeface="Georgia"/>
                <a:cs typeface="Georgia"/>
              </a:rPr>
              <a:t>(face)</a:t>
            </a:r>
            <a:endParaRPr sz="195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38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0" y="349250"/>
            <a:ext cx="8657590" cy="453970"/>
          </a:xfrm>
        </p:spPr>
        <p:txBody>
          <a:bodyPr/>
          <a:lstStyle/>
          <a:p>
            <a:pPr eaLnBrk="1" hangingPunct="1"/>
            <a:r>
              <a:rPr lang="en-US" altLang="fr-FR" smtClean="0"/>
              <a:t>CO</a:t>
            </a:r>
            <a:r>
              <a:rPr lang="en-US" altLang="fr-FR" baseline="-25000" smtClean="0"/>
              <a:t>2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3100" y="1339850"/>
            <a:ext cx="8312150" cy="498694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fr-FR" smtClean="0"/>
              <a:t>The most important and powerful mechanism that controls brain blood flow</a:t>
            </a:r>
          </a:p>
          <a:p>
            <a:pPr eaLnBrk="1" hangingPunct="1"/>
            <a:r>
              <a:rPr lang="en-US" altLang="fr-FR" smtClean="0"/>
              <a:t>A change in 1mm PCO</a:t>
            </a:r>
            <a:r>
              <a:rPr lang="en-US" altLang="fr-FR" baseline="-25000" smtClean="0"/>
              <a:t>2 </a:t>
            </a:r>
            <a:r>
              <a:rPr lang="en-US" altLang="fr-FR" smtClean="0"/>
              <a:t>changes the flow in 4-5%</a:t>
            </a:r>
          </a:p>
          <a:p>
            <a:pPr eaLnBrk="1" hangingPunct="1"/>
            <a:r>
              <a:rPr lang="en-US" altLang="fr-FR" smtClean="0"/>
              <a:t>PCO</a:t>
            </a:r>
            <a:r>
              <a:rPr lang="en-US" altLang="fr-FR" baseline="-25000" smtClean="0"/>
              <a:t>2</a:t>
            </a:r>
            <a:r>
              <a:rPr lang="en-US" altLang="fr-FR" smtClean="0"/>
              <a:t> of 70 gives a maximal vasodilatation. Above that the flow is pressure dependent</a:t>
            </a:r>
            <a:endParaRPr lang="en-US" altLang="fr-FR" baseline="-25000" smtClean="0"/>
          </a:p>
        </p:txBody>
      </p:sp>
    </p:spTree>
    <p:extLst>
      <p:ext uri="{BB962C8B-B14F-4D97-AF65-F5344CB8AC3E}">
        <p14:creationId xmlns:p14="http://schemas.microsoft.com/office/powerpoint/2010/main" val="8942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8900" y="654050"/>
            <a:ext cx="8657590" cy="453970"/>
          </a:xfrm>
        </p:spPr>
        <p:txBody>
          <a:bodyPr/>
          <a:lstStyle/>
          <a:p>
            <a:pPr eaLnBrk="1" hangingPunct="1"/>
            <a:r>
              <a:rPr lang="en-US" altLang="fr-FR" smtClean="0"/>
              <a:t>Hyperventilation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1700" y="2406650"/>
            <a:ext cx="8312150" cy="498694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fr-FR" smtClean="0"/>
              <a:t>Hyperventilation lowers the PCO</a:t>
            </a:r>
            <a:r>
              <a:rPr lang="en-US" altLang="fr-FR" baseline="-25000" smtClean="0"/>
              <a:t>2</a:t>
            </a:r>
          </a:p>
          <a:p>
            <a:pPr eaLnBrk="1" hangingPunct="1"/>
            <a:r>
              <a:rPr lang="en-US" altLang="fr-FR" smtClean="0"/>
              <a:t>It has a strong effect but it is limited in time</a:t>
            </a:r>
          </a:p>
          <a:p>
            <a:pPr eaLnBrk="1" hangingPunct="1"/>
            <a:r>
              <a:rPr lang="en-US" altLang="fr-FR" smtClean="0"/>
              <a:t>Could be dangerous if not regulated- ischemia</a:t>
            </a:r>
          </a:p>
          <a:p>
            <a:pPr eaLnBrk="1" hangingPunct="1"/>
            <a:r>
              <a:rPr lang="en-US" altLang="fr-FR" smtClean="0"/>
              <a:t>Can be regulated with a jugular bulb oximeter</a:t>
            </a:r>
          </a:p>
        </p:txBody>
      </p:sp>
    </p:spTree>
    <p:extLst>
      <p:ext uri="{BB962C8B-B14F-4D97-AF65-F5344CB8AC3E}">
        <p14:creationId xmlns:p14="http://schemas.microsoft.com/office/powerpoint/2010/main" val="42074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100" y="577850"/>
            <a:ext cx="8657590" cy="453970"/>
          </a:xfrm>
        </p:spPr>
        <p:txBody>
          <a:bodyPr/>
          <a:lstStyle/>
          <a:p>
            <a:pPr eaLnBrk="1" hangingPunct="1"/>
            <a:r>
              <a:rPr lang="en-US" altLang="he-IL" smtClean="0"/>
              <a:t>BLOOD BRAIN BARRIER</a:t>
            </a:r>
            <a:endParaRPr lang="en-US" altLang="fr-FR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1700" y="1949450"/>
            <a:ext cx="8312150" cy="498694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fr-FR" smtClean="0"/>
              <a:t>The BBB is composed of the </a:t>
            </a:r>
            <a:r>
              <a:rPr lang="en-US" altLang="fr-FR" b="1" smtClean="0"/>
              <a:t>tight junctions</a:t>
            </a:r>
            <a:r>
              <a:rPr lang="en-US" altLang="fr-FR" smtClean="0"/>
              <a:t> in the endothelium cells of the blood vessels</a:t>
            </a:r>
          </a:p>
          <a:p>
            <a:pPr eaLnBrk="1" hangingPunct="1"/>
            <a:r>
              <a:rPr lang="en-US" altLang="fr-FR" smtClean="0"/>
              <a:t>Prevents passage of large molecules and even small ions like Na and Cl</a:t>
            </a:r>
          </a:p>
          <a:p>
            <a:pPr eaLnBrk="1" hangingPunct="1"/>
            <a:r>
              <a:rPr lang="en-US" altLang="fr-FR" smtClean="0"/>
              <a:t>Specific substances pass the BBB like glucose and amino acids</a:t>
            </a:r>
          </a:p>
        </p:txBody>
      </p:sp>
    </p:spTree>
    <p:extLst>
      <p:ext uri="{BB962C8B-B14F-4D97-AF65-F5344CB8AC3E}">
        <p14:creationId xmlns:p14="http://schemas.microsoft.com/office/powerpoint/2010/main" val="35268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36625" y="425450"/>
            <a:ext cx="8657590" cy="453970"/>
          </a:xfrm>
        </p:spPr>
        <p:txBody>
          <a:bodyPr/>
          <a:lstStyle/>
          <a:p>
            <a:pPr eaLnBrk="1" hangingPunct="1"/>
            <a:r>
              <a:rPr lang="en-US" altLang="he-IL" smtClean="0"/>
              <a:t>BLOOD BRAIN BARRIER</a:t>
            </a:r>
            <a:endParaRPr lang="en-US" altLang="fr-FR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6900" y="1873250"/>
            <a:ext cx="8312150" cy="4986941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fr-FR" smtClean="0"/>
          </a:p>
          <a:p>
            <a:pPr eaLnBrk="1" hangingPunct="1"/>
            <a:r>
              <a:rPr lang="en-US" altLang="fr-FR" smtClean="0"/>
              <a:t>Because of the BBB, in the brain hydrostatic and oncotic pressures are not significant. The important parameter is the osmotic pressure</a:t>
            </a:r>
          </a:p>
          <a:p>
            <a:pPr eaLnBrk="1" hangingPunct="1"/>
            <a:r>
              <a:rPr lang="en-US" altLang="fr-FR" smtClean="0"/>
              <a:t>The BBB is damages in trauma, tumor, infarct, SAH and infection</a:t>
            </a:r>
          </a:p>
          <a:p>
            <a:pPr eaLnBrk="1" hangingPunct="1"/>
            <a:endParaRPr lang="en-US" altLang="fr-FR" smtClean="0"/>
          </a:p>
        </p:txBody>
      </p:sp>
    </p:spTree>
    <p:extLst>
      <p:ext uri="{BB962C8B-B14F-4D97-AF65-F5344CB8AC3E}">
        <p14:creationId xmlns:p14="http://schemas.microsoft.com/office/powerpoint/2010/main" val="39125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810684" y="671689"/>
            <a:ext cx="8564033" cy="125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he-IL" sz="4848">
                <a:solidFill>
                  <a:srgbClr val="2F4055"/>
                </a:solidFill>
              </a:rPr>
              <a:t>BLOOD BRAIN BARRIER</a:t>
            </a:r>
          </a:p>
        </p:txBody>
      </p:sp>
      <p:pic>
        <p:nvPicPr>
          <p:cNvPr id="49155" name="Picture 4" descr="C:\WINDOWS\Desktop\Bloodbrai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78" y="2350911"/>
            <a:ext cx="5205589" cy="520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5" descr="C:\WINDOWS\Desktop\intr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" y="2088533"/>
            <a:ext cx="4449939" cy="546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5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1111" y="1054735"/>
            <a:ext cx="9691370" cy="672465"/>
            <a:chOff x="261111" y="1054735"/>
            <a:chExt cx="9691370" cy="672465"/>
          </a:xfrm>
        </p:grpSpPr>
        <p:sp>
          <p:nvSpPr>
            <p:cNvPr id="3" name="object 3"/>
            <p:cNvSpPr/>
            <p:nvPr/>
          </p:nvSpPr>
          <p:spPr>
            <a:xfrm>
              <a:off x="261111" y="1407541"/>
              <a:ext cx="7256145" cy="0"/>
            </a:xfrm>
            <a:custGeom>
              <a:avLst/>
              <a:gdLst/>
              <a:ahLst/>
              <a:cxnLst/>
              <a:rect l="l" t="t" r="r" b="b"/>
              <a:pathLst>
                <a:path w="7256145">
                  <a:moveTo>
                    <a:pt x="0" y="0"/>
                  </a:moveTo>
                  <a:lnTo>
                    <a:pt x="7255763" y="0"/>
                  </a:lnTo>
                </a:path>
              </a:pathLst>
            </a:custGeom>
            <a:ln w="10667">
              <a:solidFill>
                <a:srgbClr val="7A96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27543" y="1402207"/>
              <a:ext cx="1207135" cy="10795"/>
            </a:xfrm>
            <a:custGeom>
              <a:avLst/>
              <a:gdLst/>
              <a:ahLst/>
              <a:cxnLst/>
              <a:rect l="l" t="t" r="r" b="b"/>
              <a:pathLst>
                <a:path w="1207134" h="10794">
                  <a:moveTo>
                    <a:pt x="30479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30479" y="10667"/>
                  </a:lnTo>
                  <a:lnTo>
                    <a:pt x="30479" y="0"/>
                  </a:lnTo>
                  <a:close/>
                </a:path>
                <a:path w="1207134" h="10794">
                  <a:moveTo>
                    <a:pt x="73151" y="0"/>
                  </a:moveTo>
                  <a:lnTo>
                    <a:pt x="41148" y="0"/>
                  </a:lnTo>
                  <a:lnTo>
                    <a:pt x="41148" y="10667"/>
                  </a:lnTo>
                  <a:lnTo>
                    <a:pt x="73151" y="10667"/>
                  </a:lnTo>
                  <a:lnTo>
                    <a:pt x="73151" y="0"/>
                  </a:lnTo>
                  <a:close/>
                </a:path>
                <a:path w="1207134" h="10794">
                  <a:moveTo>
                    <a:pt x="115824" y="0"/>
                  </a:moveTo>
                  <a:lnTo>
                    <a:pt x="83820" y="0"/>
                  </a:lnTo>
                  <a:lnTo>
                    <a:pt x="83820" y="10667"/>
                  </a:lnTo>
                  <a:lnTo>
                    <a:pt x="115824" y="10667"/>
                  </a:lnTo>
                  <a:lnTo>
                    <a:pt x="115824" y="0"/>
                  </a:lnTo>
                  <a:close/>
                </a:path>
                <a:path w="1207134" h="10794">
                  <a:moveTo>
                    <a:pt x="156972" y="0"/>
                  </a:moveTo>
                  <a:lnTo>
                    <a:pt x="124967" y="0"/>
                  </a:lnTo>
                  <a:lnTo>
                    <a:pt x="124967" y="10667"/>
                  </a:lnTo>
                  <a:lnTo>
                    <a:pt x="156972" y="10667"/>
                  </a:lnTo>
                  <a:lnTo>
                    <a:pt x="156972" y="0"/>
                  </a:lnTo>
                  <a:close/>
                </a:path>
                <a:path w="1207134" h="10794">
                  <a:moveTo>
                    <a:pt x="199644" y="0"/>
                  </a:moveTo>
                  <a:lnTo>
                    <a:pt x="167639" y="0"/>
                  </a:lnTo>
                  <a:lnTo>
                    <a:pt x="167639" y="10667"/>
                  </a:lnTo>
                  <a:lnTo>
                    <a:pt x="199644" y="10667"/>
                  </a:lnTo>
                  <a:lnTo>
                    <a:pt x="199644" y="0"/>
                  </a:lnTo>
                  <a:close/>
                </a:path>
                <a:path w="1207134" h="10794">
                  <a:moveTo>
                    <a:pt x="240791" y="0"/>
                  </a:moveTo>
                  <a:lnTo>
                    <a:pt x="210311" y="0"/>
                  </a:lnTo>
                  <a:lnTo>
                    <a:pt x="210311" y="10667"/>
                  </a:lnTo>
                  <a:lnTo>
                    <a:pt x="240791" y="10667"/>
                  </a:lnTo>
                  <a:lnTo>
                    <a:pt x="240791" y="0"/>
                  </a:lnTo>
                  <a:close/>
                </a:path>
                <a:path w="1207134" h="10794">
                  <a:moveTo>
                    <a:pt x="283463" y="0"/>
                  </a:moveTo>
                  <a:lnTo>
                    <a:pt x="251459" y="0"/>
                  </a:lnTo>
                  <a:lnTo>
                    <a:pt x="251459" y="10667"/>
                  </a:lnTo>
                  <a:lnTo>
                    <a:pt x="283463" y="10667"/>
                  </a:lnTo>
                  <a:lnTo>
                    <a:pt x="283463" y="0"/>
                  </a:lnTo>
                  <a:close/>
                </a:path>
                <a:path w="1207134" h="10794">
                  <a:moveTo>
                    <a:pt x="324611" y="0"/>
                  </a:moveTo>
                  <a:lnTo>
                    <a:pt x="294131" y="0"/>
                  </a:lnTo>
                  <a:lnTo>
                    <a:pt x="294131" y="10667"/>
                  </a:lnTo>
                  <a:lnTo>
                    <a:pt x="324611" y="10667"/>
                  </a:lnTo>
                  <a:lnTo>
                    <a:pt x="324611" y="0"/>
                  </a:lnTo>
                  <a:close/>
                </a:path>
                <a:path w="1207134" h="10794">
                  <a:moveTo>
                    <a:pt x="367283" y="0"/>
                  </a:moveTo>
                  <a:lnTo>
                    <a:pt x="335279" y="0"/>
                  </a:lnTo>
                  <a:lnTo>
                    <a:pt x="335279" y="10667"/>
                  </a:lnTo>
                  <a:lnTo>
                    <a:pt x="367283" y="10667"/>
                  </a:lnTo>
                  <a:lnTo>
                    <a:pt x="367283" y="0"/>
                  </a:lnTo>
                  <a:close/>
                </a:path>
                <a:path w="1207134" h="10794">
                  <a:moveTo>
                    <a:pt x="408431" y="0"/>
                  </a:moveTo>
                  <a:lnTo>
                    <a:pt x="377951" y="0"/>
                  </a:lnTo>
                  <a:lnTo>
                    <a:pt x="377951" y="10667"/>
                  </a:lnTo>
                  <a:lnTo>
                    <a:pt x="408431" y="10667"/>
                  </a:lnTo>
                  <a:lnTo>
                    <a:pt x="408431" y="0"/>
                  </a:lnTo>
                  <a:close/>
                </a:path>
                <a:path w="1207134" h="10794">
                  <a:moveTo>
                    <a:pt x="451103" y="0"/>
                  </a:moveTo>
                  <a:lnTo>
                    <a:pt x="419100" y="0"/>
                  </a:lnTo>
                  <a:lnTo>
                    <a:pt x="419100" y="10667"/>
                  </a:lnTo>
                  <a:lnTo>
                    <a:pt x="451103" y="10667"/>
                  </a:lnTo>
                  <a:lnTo>
                    <a:pt x="451103" y="0"/>
                  </a:lnTo>
                  <a:close/>
                </a:path>
                <a:path w="1207134" h="10794">
                  <a:moveTo>
                    <a:pt x="493775" y="0"/>
                  </a:moveTo>
                  <a:lnTo>
                    <a:pt x="461772" y="0"/>
                  </a:lnTo>
                  <a:lnTo>
                    <a:pt x="461772" y="10667"/>
                  </a:lnTo>
                  <a:lnTo>
                    <a:pt x="493775" y="10667"/>
                  </a:lnTo>
                  <a:lnTo>
                    <a:pt x="493775" y="0"/>
                  </a:lnTo>
                  <a:close/>
                </a:path>
                <a:path w="1207134" h="10794">
                  <a:moveTo>
                    <a:pt x="534924" y="0"/>
                  </a:moveTo>
                  <a:lnTo>
                    <a:pt x="502920" y="0"/>
                  </a:lnTo>
                  <a:lnTo>
                    <a:pt x="502920" y="10667"/>
                  </a:lnTo>
                  <a:lnTo>
                    <a:pt x="534924" y="10667"/>
                  </a:lnTo>
                  <a:lnTo>
                    <a:pt x="534924" y="0"/>
                  </a:lnTo>
                  <a:close/>
                </a:path>
                <a:path w="1207134" h="10794">
                  <a:moveTo>
                    <a:pt x="577596" y="0"/>
                  </a:moveTo>
                  <a:lnTo>
                    <a:pt x="545591" y="0"/>
                  </a:lnTo>
                  <a:lnTo>
                    <a:pt x="545591" y="10667"/>
                  </a:lnTo>
                  <a:lnTo>
                    <a:pt x="577596" y="10667"/>
                  </a:lnTo>
                  <a:lnTo>
                    <a:pt x="577596" y="0"/>
                  </a:lnTo>
                  <a:close/>
                </a:path>
                <a:path w="1207134" h="10794">
                  <a:moveTo>
                    <a:pt x="618744" y="0"/>
                  </a:moveTo>
                  <a:lnTo>
                    <a:pt x="588263" y="0"/>
                  </a:lnTo>
                  <a:lnTo>
                    <a:pt x="588263" y="10667"/>
                  </a:lnTo>
                  <a:lnTo>
                    <a:pt x="618744" y="10667"/>
                  </a:lnTo>
                  <a:lnTo>
                    <a:pt x="618744" y="0"/>
                  </a:lnTo>
                  <a:close/>
                </a:path>
                <a:path w="1207134" h="10794">
                  <a:moveTo>
                    <a:pt x="661415" y="0"/>
                  </a:moveTo>
                  <a:lnTo>
                    <a:pt x="629411" y="0"/>
                  </a:lnTo>
                  <a:lnTo>
                    <a:pt x="629411" y="10667"/>
                  </a:lnTo>
                  <a:lnTo>
                    <a:pt x="661415" y="10667"/>
                  </a:lnTo>
                  <a:lnTo>
                    <a:pt x="661415" y="0"/>
                  </a:lnTo>
                  <a:close/>
                </a:path>
                <a:path w="1207134" h="10794">
                  <a:moveTo>
                    <a:pt x="702563" y="0"/>
                  </a:moveTo>
                  <a:lnTo>
                    <a:pt x="672083" y="0"/>
                  </a:lnTo>
                  <a:lnTo>
                    <a:pt x="672083" y="10667"/>
                  </a:lnTo>
                  <a:lnTo>
                    <a:pt x="702563" y="10667"/>
                  </a:lnTo>
                  <a:lnTo>
                    <a:pt x="702563" y="0"/>
                  </a:lnTo>
                  <a:close/>
                </a:path>
                <a:path w="1207134" h="10794">
                  <a:moveTo>
                    <a:pt x="745235" y="0"/>
                  </a:moveTo>
                  <a:lnTo>
                    <a:pt x="713231" y="0"/>
                  </a:lnTo>
                  <a:lnTo>
                    <a:pt x="713231" y="10667"/>
                  </a:lnTo>
                  <a:lnTo>
                    <a:pt x="745235" y="10667"/>
                  </a:lnTo>
                  <a:lnTo>
                    <a:pt x="745235" y="0"/>
                  </a:lnTo>
                  <a:close/>
                </a:path>
                <a:path w="1207134" h="10794">
                  <a:moveTo>
                    <a:pt x="786383" y="0"/>
                  </a:moveTo>
                  <a:lnTo>
                    <a:pt x="755903" y="0"/>
                  </a:lnTo>
                  <a:lnTo>
                    <a:pt x="755903" y="10667"/>
                  </a:lnTo>
                  <a:lnTo>
                    <a:pt x="786383" y="10667"/>
                  </a:lnTo>
                  <a:lnTo>
                    <a:pt x="786383" y="0"/>
                  </a:lnTo>
                  <a:close/>
                </a:path>
                <a:path w="1207134" h="10794">
                  <a:moveTo>
                    <a:pt x="829055" y="0"/>
                  </a:moveTo>
                  <a:lnTo>
                    <a:pt x="797051" y="0"/>
                  </a:lnTo>
                  <a:lnTo>
                    <a:pt x="797051" y="10667"/>
                  </a:lnTo>
                  <a:lnTo>
                    <a:pt x="829055" y="10667"/>
                  </a:lnTo>
                  <a:lnTo>
                    <a:pt x="829055" y="0"/>
                  </a:lnTo>
                  <a:close/>
                </a:path>
                <a:path w="1207134" h="10794">
                  <a:moveTo>
                    <a:pt x="871727" y="0"/>
                  </a:moveTo>
                  <a:lnTo>
                    <a:pt x="839724" y="0"/>
                  </a:lnTo>
                  <a:lnTo>
                    <a:pt x="839724" y="10667"/>
                  </a:lnTo>
                  <a:lnTo>
                    <a:pt x="871727" y="10667"/>
                  </a:lnTo>
                  <a:lnTo>
                    <a:pt x="871727" y="0"/>
                  </a:lnTo>
                  <a:close/>
                </a:path>
                <a:path w="1207134" h="10794">
                  <a:moveTo>
                    <a:pt x="912876" y="0"/>
                  </a:moveTo>
                  <a:lnTo>
                    <a:pt x="880872" y="0"/>
                  </a:lnTo>
                  <a:lnTo>
                    <a:pt x="880872" y="10667"/>
                  </a:lnTo>
                  <a:lnTo>
                    <a:pt x="912876" y="10667"/>
                  </a:lnTo>
                  <a:lnTo>
                    <a:pt x="912876" y="0"/>
                  </a:lnTo>
                  <a:close/>
                </a:path>
                <a:path w="1207134" h="10794">
                  <a:moveTo>
                    <a:pt x="955548" y="0"/>
                  </a:moveTo>
                  <a:lnTo>
                    <a:pt x="923544" y="0"/>
                  </a:lnTo>
                  <a:lnTo>
                    <a:pt x="923544" y="10667"/>
                  </a:lnTo>
                  <a:lnTo>
                    <a:pt x="955548" y="10667"/>
                  </a:lnTo>
                  <a:lnTo>
                    <a:pt x="955548" y="0"/>
                  </a:lnTo>
                  <a:close/>
                </a:path>
                <a:path w="1207134" h="10794">
                  <a:moveTo>
                    <a:pt x="996696" y="0"/>
                  </a:moveTo>
                  <a:lnTo>
                    <a:pt x="966215" y="0"/>
                  </a:lnTo>
                  <a:lnTo>
                    <a:pt x="966215" y="10667"/>
                  </a:lnTo>
                  <a:lnTo>
                    <a:pt x="996696" y="10667"/>
                  </a:lnTo>
                  <a:lnTo>
                    <a:pt x="996696" y="0"/>
                  </a:lnTo>
                  <a:close/>
                </a:path>
                <a:path w="1207134" h="10794">
                  <a:moveTo>
                    <a:pt x="1039367" y="0"/>
                  </a:moveTo>
                  <a:lnTo>
                    <a:pt x="1007363" y="0"/>
                  </a:lnTo>
                  <a:lnTo>
                    <a:pt x="1007363" y="10667"/>
                  </a:lnTo>
                  <a:lnTo>
                    <a:pt x="1039367" y="10667"/>
                  </a:lnTo>
                  <a:lnTo>
                    <a:pt x="1039367" y="0"/>
                  </a:lnTo>
                  <a:close/>
                </a:path>
                <a:path w="1207134" h="10794">
                  <a:moveTo>
                    <a:pt x="1080515" y="0"/>
                  </a:moveTo>
                  <a:lnTo>
                    <a:pt x="1050035" y="0"/>
                  </a:lnTo>
                  <a:lnTo>
                    <a:pt x="1050035" y="10667"/>
                  </a:lnTo>
                  <a:lnTo>
                    <a:pt x="1080515" y="10667"/>
                  </a:lnTo>
                  <a:lnTo>
                    <a:pt x="1080515" y="0"/>
                  </a:lnTo>
                  <a:close/>
                </a:path>
                <a:path w="1207134" h="10794">
                  <a:moveTo>
                    <a:pt x="1123187" y="0"/>
                  </a:moveTo>
                  <a:lnTo>
                    <a:pt x="1091183" y="0"/>
                  </a:lnTo>
                  <a:lnTo>
                    <a:pt x="1091183" y="10667"/>
                  </a:lnTo>
                  <a:lnTo>
                    <a:pt x="1123187" y="10667"/>
                  </a:lnTo>
                  <a:lnTo>
                    <a:pt x="1123187" y="0"/>
                  </a:lnTo>
                  <a:close/>
                </a:path>
                <a:path w="1207134" h="10794">
                  <a:moveTo>
                    <a:pt x="1165859" y="0"/>
                  </a:moveTo>
                  <a:lnTo>
                    <a:pt x="1133855" y="0"/>
                  </a:lnTo>
                  <a:lnTo>
                    <a:pt x="1133855" y="10667"/>
                  </a:lnTo>
                  <a:lnTo>
                    <a:pt x="1164335" y="10667"/>
                  </a:lnTo>
                  <a:lnTo>
                    <a:pt x="1165859" y="0"/>
                  </a:lnTo>
                  <a:close/>
                </a:path>
                <a:path w="1207134" h="10794">
                  <a:moveTo>
                    <a:pt x="1207007" y="0"/>
                  </a:moveTo>
                  <a:lnTo>
                    <a:pt x="1175003" y="0"/>
                  </a:lnTo>
                  <a:lnTo>
                    <a:pt x="1175003" y="10667"/>
                  </a:lnTo>
                  <a:lnTo>
                    <a:pt x="1207007" y="10667"/>
                  </a:lnTo>
                  <a:lnTo>
                    <a:pt x="1207007" y="0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45219" y="1407541"/>
              <a:ext cx="1207135" cy="0"/>
            </a:xfrm>
            <a:custGeom>
              <a:avLst/>
              <a:gdLst/>
              <a:ahLst/>
              <a:cxnLst/>
              <a:rect l="l" t="t" r="r" b="b"/>
              <a:pathLst>
                <a:path w="1207134">
                  <a:moveTo>
                    <a:pt x="0" y="0"/>
                  </a:moveTo>
                  <a:lnTo>
                    <a:pt x="1207007" y="0"/>
                  </a:lnTo>
                </a:path>
              </a:pathLst>
            </a:custGeom>
            <a:ln w="10667">
              <a:solidFill>
                <a:srgbClr val="7A96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55388" y="1054734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4" h="672464">
                  <a:moveTo>
                    <a:pt x="672084" y="335280"/>
                  </a:moveTo>
                  <a:lnTo>
                    <a:pt x="668426" y="285915"/>
                  </a:lnTo>
                  <a:lnTo>
                    <a:pt x="657809" y="238734"/>
                  </a:lnTo>
                  <a:lnTo>
                    <a:pt x="640765" y="194271"/>
                  </a:lnTo>
                  <a:lnTo>
                    <a:pt x="617791" y="153060"/>
                  </a:lnTo>
                  <a:lnTo>
                    <a:pt x="589432" y="115633"/>
                  </a:lnTo>
                  <a:lnTo>
                    <a:pt x="556209" y="82499"/>
                  </a:lnTo>
                  <a:lnTo>
                    <a:pt x="518629" y="54216"/>
                  </a:lnTo>
                  <a:lnTo>
                    <a:pt x="477227" y="31292"/>
                  </a:lnTo>
                  <a:lnTo>
                    <a:pt x="432511" y="14262"/>
                  </a:lnTo>
                  <a:lnTo>
                    <a:pt x="385025" y="3657"/>
                  </a:lnTo>
                  <a:lnTo>
                    <a:pt x="335280" y="0"/>
                  </a:lnTo>
                  <a:lnTo>
                    <a:pt x="285902" y="3657"/>
                  </a:lnTo>
                  <a:lnTo>
                    <a:pt x="238721" y="14262"/>
                  </a:lnTo>
                  <a:lnTo>
                    <a:pt x="194259" y="31292"/>
                  </a:lnTo>
                  <a:lnTo>
                    <a:pt x="153047" y="54216"/>
                  </a:lnTo>
                  <a:lnTo>
                    <a:pt x="115620" y="82499"/>
                  </a:lnTo>
                  <a:lnTo>
                    <a:pt x="82486" y="115633"/>
                  </a:lnTo>
                  <a:lnTo>
                    <a:pt x="54203" y="153060"/>
                  </a:lnTo>
                  <a:lnTo>
                    <a:pt x="31280" y="194271"/>
                  </a:lnTo>
                  <a:lnTo>
                    <a:pt x="14249" y="238734"/>
                  </a:lnTo>
                  <a:lnTo>
                    <a:pt x="3644" y="285915"/>
                  </a:lnTo>
                  <a:lnTo>
                    <a:pt x="0" y="335280"/>
                  </a:lnTo>
                  <a:lnTo>
                    <a:pt x="3644" y="385038"/>
                  </a:lnTo>
                  <a:lnTo>
                    <a:pt x="14249" y="432523"/>
                  </a:lnTo>
                  <a:lnTo>
                    <a:pt x="31280" y="477240"/>
                  </a:lnTo>
                  <a:lnTo>
                    <a:pt x="54203" y="518642"/>
                  </a:lnTo>
                  <a:lnTo>
                    <a:pt x="82486" y="556221"/>
                  </a:lnTo>
                  <a:lnTo>
                    <a:pt x="115620" y="589445"/>
                  </a:lnTo>
                  <a:lnTo>
                    <a:pt x="153047" y="617804"/>
                  </a:lnTo>
                  <a:lnTo>
                    <a:pt x="194259" y="640778"/>
                  </a:lnTo>
                  <a:lnTo>
                    <a:pt x="238721" y="657821"/>
                  </a:lnTo>
                  <a:lnTo>
                    <a:pt x="285902" y="668439"/>
                  </a:lnTo>
                  <a:lnTo>
                    <a:pt x="335280" y="672084"/>
                  </a:lnTo>
                  <a:lnTo>
                    <a:pt x="380961" y="669010"/>
                  </a:lnTo>
                  <a:lnTo>
                    <a:pt x="424776" y="660057"/>
                  </a:lnTo>
                  <a:lnTo>
                    <a:pt x="466331" y="645617"/>
                  </a:lnTo>
                  <a:lnTo>
                    <a:pt x="505231" y="626084"/>
                  </a:lnTo>
                  <a:lnTo>
                    <a:pt x="541045" y="601891"/>
                  </a:lnTo>
                  <a:lnTo>
                    <a:pt x="573405" y="573417"/>
                  </a:lnTo>
                  <a:lnTo>
                    <a:pt x="601878" y="541058"/>
                  </a:lnTo>
                  <a:lnTo>
                    <a:pt x="626071" y="505244"/>
                  </a:lnTo>
                  <a:lnTo>
                    <a:pt x="645604" y="466356"/>
                  </a:lnTo>
                  <a:lnTo>
                    <a:pt x="660044" y="424789"/>
                  </a:lnTo>
                  <a:lnTo>
                    <a:pt x="668997" y="380974"/>
                  </a:lnTo>
                  <a:lnTo>
                    <a:pt x="672084" y="335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31588" y="1131189"/>
              <a:ext cx="520065" cy="519430"/>
            </a:xfrm>
            <a:custGeom>
              <a:avLst/>
              <a:gdLst/>
              <a:ahLst/>
              <a:cxnLst/>
              <a:rect l="l" t="t" r="r" b="b"/>
              <a:pathLst>
                <a:path w="520064" h="519430">
                  <a:moveTo>
                    <a:pt x="272796" y="0"/>
                  </a:moveTo>
                  <a:lnTo>
                    <a:pt x="245363" y="0"/>
                  </a:lnTo>
                  <a:lnTo>
                    <a:pt x="233172" y="1269"/>
                  </a:lnTo>
                  <a:lnTo>
                    <a:pt x="181356" y="12700"/>
                  </a:lnTo>
                  <a:lnTo>
                    <a:pt x="134112" y="31750"/>
                  </a:lnTo>
                  <a:lnTo>
                    <a:pt x="92963" y="60959"/>
                  </a:lnTo>
                  <a:lnTo>
                    <a:pt x="57912" y="96519"/>
                  </a:lnTo>
                  <a:lnTo>
                    <a:pt x="30479" y="137159"/>
                  </a:lnTo>
                  <a:lnTo>
                    <a:pt x="10667" y="184150"/>
                  </a:lnTo>
                  <a:lnTo>
                    <a:pt x="1524" y="233679"/>
                  </a:lnTo>
                  <a:lnTo>
                    <a:pt x="0" y="247650"/>
                  </a:lnTo>
                  <a:lnTo>
                    <a:pt x="0" y="274319"/>
                  </a:lnTo>
                  <a:lnTo>
                    <a:pt x="1524" y="287019"/>
                  </a:lnTo>
                  <a:lnTo>
                    <a:pt x="3048" y="300989"/>
                  </a:lnTo>
                  <a:lnTo>
                    <a:pt x="12191" y="339089"/>
                  </a:lnTo>
                  <a:lnTo>
                    <a:pt x="32003" y="384809"/>
                  </a:lnTo>
                  <a:lnTo>
                    <a:pt x="59436" y="426719"/>
                  </a:lnTo>
                  <a:lnTo>
                    <a:pt x="96012" y="462279"/>
                  </a:lnTo>
                  <a:lnTo>
                    <a:pt x="137160" y="488950"/>
                  </a:lnTo>
                  <a:lnTo>
                    <a:pt x="184403" y="509269"/>
                  </a:lnTo>
                  <a:lnTo>
                    <a:pt x="233172" y="518159"/>
                  </a:lnTo>
                  <a:lnTo>
                    <a:pt x="246887" y="519429"/>
                  </a:lnTo>
                  <a:lnTo>
                    <a:pt x="274320" y="519429"/>
                  </a:lnTo>
                  <a:lnTo>
                    <a:pt x="286512" y="518159"/>
                  </a:lnTo>
                  <a:lnTo>
                    <a:pt x="300227" y="516889"/>
                  </a:lnTo>
                  <a:lnTo>
                    <a:pt x="313944" y="514350"/>
                  </a:lnTo>
                  <a:lnTo>
                    <a:pt x="338327" y="508000"/>
                  </a:lnTo>
                  <a:lnTo>
                    <a:pt x="355745" y="501650"/>
                  </a:lnTo>
                  <a:lnTo>
                    <a:pt x="248412" y="501650"/>
                  </a:lnTo>
                  <a:lnTo>
                    <a:pt x="234696" y="500379"/>
                  </a:lnTo>
                  <a:lnTo>
                    <a:pt x="224027" y="499109"/>
                  </a:lnTo>
                  <a:lnTo>
                    <a:pt x="211836" y="496569"/>
                  </a:lnTo>
                  <a:lnTo>
                    <a:pt x="188975" y="491489"/>
                  </a:lnTo>
                  <a:lnTo>
                    <a:pt x="166115" y="481329"/>
                  </a:lnTo>
                  <a:lnTo>
                    <a:pt x="144779" y="472439"/>
                  </a:lnTo>
                  <a:lnTo>
                    <a:pt x="124967" y="461009"/>
                  </a:lnTo>
                  <a:lnTo>
                    <a:pt x="106679" y="447039"/>
                  </a:lnTo>
                  <a:lnTo>
                    <a:pt x="89915" y="431800"/>
                  </a:lnTo>
                  <a:lnTo>
                    <a:pt x="74675" y="412750"/>
                  </a:lnTo>
                  <a:lnTo>
                    <a:pt x="59436" y="394969"/>
                  </a:lnTo>
                  <a:lnTo>
                    <a:pt x="47244" y="374650"/>
                  </a:lnTo>
                  <a:lnTo>
                    <a:pt x="28956" y="332739"/>
                  </a:lnTo>
                  <a:lnTo>
                    <a:pt x="22860" y="309879"/>
                  </a:lnTo>
                  <a:lnTo>
                    <a:pt x="18287" y="273050"/>
                  </a:lnTo>
                  <a:lnTo>
                    <a:pt x="18287" y="248919"/>
                  </a:lnTo>
                  <a:lnTo>
                    <a:pt x="19812" y="234950"/>
                  </a:lnTo>
                  <a:lnTo>
                    <a:pt x="21336" y="224789"/>
                  </a:lnTo>
                  <a:lnTo>
                    <a:pt x="22860" y="212089"/>
                  </a:lnTo>
                  <a:lnTo>
                    <a:pt x="38100" y="166369"/>
                  </a:lnTo>
                  <a:lnTo>
                    <a:pt x="59436" y="125729"/>
                  </a:lnTo>
                  <a:lnTo>
                    <a:pt x="88391" y="90169"/>
                  </a:lnTo>
                  <a:lnTo>
                    <a:pt x="124967" y="59689"/>
                  </a:lnTo>
                  <a:lnTo>
                    <a:pt x="187451" y="29209"/>
                  </a:lnTo>
                  <a:lnTo>
                    <a:pt x="246887" y="19050"/>
                  </a:lnTo>
                  <a:lnTo>
                    <a:pt x="356180" y="19050"/>
                  </a:lnTo>
                  <a:lnTo>
                    <a:pt x="335279" y="11429"/>
                  </a:lnTo>
                  <a:lnTo>
                    <a:pt x="310896" y="5079"/>
                  </a:lnTo>
                  <a:lnTo>
                    <a:pt x="286512" y="1269"/>
                  </a:lnTo>
                  <a:lnTo>
                    <a:pt x="272796" y="0"/>
                  </a:lnTo>
                  <a:close/>
                </a:path>
                <a:path w="520064" h="519430">
                  <a:moveTo>
                    <a:pt x="356180" y="19050"/>
                  </a:moveTo>
                  <a:lnTo>
                    <a:pt x="271272" y="19050"/>
                  </a:lnTo>
                  <a:lnTo>
                    <a:pt x="284988" y="20319"/>
                  </a:lnTo>
                  <a:lnTo>
                    <a:pt x="295656" y="21589"/>
                  </a:lnTo>
                  <a:lnTo>
                    <a:pt x="353567" y="38100"/>
                  </a:lnTo>
                  <a:lnTo>
                    <a:pt x="394715" y="59689"/>
                  </a:lnTo>
                  <a:lnTo>
                    <a:pt x="429767" y="88900"/>
                  </a:lnTo>
                  <a:lnTo>
                    <a:pt x="458724" y="125729"/>
                  </a:lnTo>
                  <a:lnTo>
                    <a:pt x="481584" y="166369"/>
                  </a:lnTo>
                  <a:lnTo>
                    <a:pt x="498348" y="222250"/>
                  </a:lnTo>
                  <a:lnTo>
                    <a:pt x="499872" y="234950"/>
                  </a:lnTo>
                  <a:lnTo>
                    <a:pt x="499872" y="247650"/>
                  </a:lnTo>
                  <a:lnTo>
                    <a:pt x="501396" y="259079"/>
                  </a:lnTo>
                  <a:lnTo>
                    <a:pt x="499872" y="271779"/>
                  </a:lnTo>
                  <a:lnTo>
                    <a:pt x="499872" y="285750"/>
                  </a:lnTo>
                  <a:lnTo>
                    <a:pt x="498348" y="295909"/>
                  </a:lnTo>
                  <a:lnTo>
                    <a:pt x="495300" y="308609"/>
                  </a:lnTo>
                  <a:lnTo>
                    <a:pt x="490727" y="331469"/>
                  </a:lnTo>
                  <a:lnTo>
                    <a:pt x="481584" y="354329"/>
                  </a:lnTo>
                  <a:lnTo>
                    <a:pt x="460248" y="394969"/>
                  </a:lnTo>
                  <a:lnTo>
                    <a:pt x="429767" y="430529"/>
                  </a:lnTo>
                  <a:lnTo>
                    <a:pt x="394715" y="461009"/>
                  </a:lnTo>
                  <a:lnTo>
                    <a:pt x="332232" y="491489"/>
                  </a:lnTo>
                  <a:lnTo>
                    <a:pt x="309372" y="495300"/>
                  </a:lnTo>
                  <a:lnTo>
                    <a:pt x="297179" y="499109"/>
                  </a:lnTo>
                  <a:lnTo>
                    <a:pt x="272796" y="501650"/>
                  </a:lnTo>
                  <a:lnTo>
                    <a:pt x="355745" y="501650"/>
                  </a:lnTo>
                  <a:lnTo>
                    <a:pt x="426720" y="458469"/>
                  </a:lnTo>
                  <a:lnTo>
                    <a:pt x="461772" y="424179"/>
                  </a:lnTo>
                  <a:lnTo>
                    <a:pt x="489203" y="382269"/>
                  </a:lnTo>
                  <a:lnTo>
                    <a:pt x="509015" y="335279"/>
                  </a:lnTo>
                  <a:lnTo>
                    <a:pt x="518160" y="287019"/>
                  </a:lnTo>
                  <a:lnTo>
                    <a:pt x="519684" y="273050"/>
                  </a:lnTo>
                  <a:lnTo>
                    <a:pt x="519684" y="245109"/>
                  </a:lnTo>
                  <a:lnTo>
                    <a:pt x="518160" y="233679"/>
                  </a:lnTo>
                  <a:lnTo>
                    <a:pt x="516636" y="219709"/>
                  </a:lnTo>
                  <a:lnTo>
                    <a:pt x="507491" y="181609"/>
                  </a:lnTo>
                  <a:lnTo>
                    <a:pt x="487679" y="134619"/>
                  </a:lnTo>
                  <a:lnTo>
                    <a:pt x="458724" y="92709"/>
                  </a:lnTo>
                  <a:lnTo>
                    <a:pt x="423672" y="58419"/>
                  </a:lnTo>
                  <a:lnTo>
                    <a:pt x="382524" y="30479"/>
                  </a:lnTo>
                  <a:lnTo>
                    <a:pt x="359663" y="20319"/>
                  </a:lnTo>
                  <a:lnTo>
                    <a:pt x="356180" y="19050"/>
                  </a:lnTo>
                  <a:close/>
                </a:path>
                <a:path w="520064" h="519430">
                  <a:moveTo>
                    <a:pt x="283463" y="38100"/>
                  </a:moveTo>
                  <a:lnTo>
                    <a:pt x="237744" y="38100"/>
                  </a:lnTo>
                  <a:lnTo>
                    <a:pt x="225551" y="39369"/>
                  </a:lnTo>
                  <a:lnTo>
                    <a:pt x="173736" y="54609"/>
                  </a:lnTo>
                  <a:lnTo>
                    <a:pt x="135636" y="74929"/>
                  </a:lnTo>
                  <a:lnTo>
                    <a:pt x="102108" y="102869"/>
                  </a:lnTo>
                  <a:lnTo>
                    <a:pt x="64008" y="153669"/>
                  </a:lnTo>
                  <a:lnTo>
                    <a:pt x="47244" y="194309"/>
                  </a:lnTo>
                  <a:lnTo>
                    <a:pt x="38100" y="236219"/>
                  </a:lnTo>
                  <a:lnTo>
                    <a:pt x="38100" y="248919"/>
                  </a:lnTo>
                  <a:lnTo>
                    <a:pt x="36575" y="259079"/>
                  </a:lnTo>
                  <a:lnTo>
                    <a:pt x="38100" y="271779"/>
                  </a:lnTo>
                  <a:lnTo>
                    <a:pt x="38100" y="281939"/>
                  </a:lnTo>
                  <a:lnTo>
                    <a:pt x="39624" y="294639"/>
                  </a:lnTo>
                  <a:lnTo>
                    <a:pt x="54863" y="346709"/>
                  </a:lnTo>
                  <a:lnTo>
                    <a:pt x="74675" y="384809"/>
                  </a:lnTo>
                  <a:lnTo>
                    <a:pt x="102108" y="417829"/>
                  </a:lnTo>
                  <a:lnTo>
                    <a:pt x="135636" y="443229"/>
                  </a:lnTo>
                  <a:lnTo>
                    <a:pt x="153924" y="455929"/>
                  </a:lnTo>
                  <a:lnTo>
                    <a:pt x="172212" y="464819"/>
                  </a:lnTo>
                  <a:lnTo>
                    <a:pt x="193548" y="472439"/>
                  </a:lnTo>
                  <a:lnTo>
                    <a:pt x="225551" y="480059"/>
                  </a:lnTo>
                  <a:lnTo>
                    <a:pt x="236220" y="481329"/>
                  </a:lnTo>
                  <a:lnTo>
                    <a:pt x="281939" y="481329"/>
                  </a:lnTo>
                  <a:lnTo>
                    <a:pt x="326136" y="472439"/>
                  </a:lnTo>
                  <a:lnTo>
                    <a:pt x="348778" y="463550"/>
                  </a:lnTo>
                  <a:lnTo>
                    <a:pt x="248412" y="463550"/>
                  </a:lnTo>
                  <a:lnTo>
                    <a:pt x="237744" y="462279"/>
                  </a:lnTo>
                  <a:lnTo>
                    <a:pt x="228600" y="462279"/>
                  </a:lnTo>
                  <a:lnTo>
                    <a:pt x="217932" y="458469"/>
                  </a:lnTo>
                  <a:lnTo>
                    <a:pt x="198120" y="454659"/>
                  </a:lnTo>
                  <a:lnTo>
                    <a:pt x="161544" y="439419"/>
                  </a:lnTo>
                  <a:lnTo>
                    <a:pt x="129539" y="416559"/>
                  </a:lnTo>
                  <a:lnTo>
                    <a:pt x="102108" y="388619"/>
                  </a:lnTo>
                  <a:lnTo>
                    <a:pt x="79248" y="355600"/>
                  </a:lnTo>
                  <a:lnTo>
                    <a:pt x="64008" y="318769"/>
                  </a:lnTo>
                  <a:lnTo>
                    <a:pt x="57912" y="289559"/>
                  </a:lnTo>
                  <a:lnTo>
                    <a:pt x="56387" y="280669"/>
                  </a:lnTo>
                  <a:lnTo>
                    <a:pt x="56387" y="237489"/>
                  </a:lnTo>
                  <a:lnTo>
                    <a:pt x="57912" y="228600"/>
                  </a:lnTo>
                  <a:lnTo>
                    <a:pt x="59436" y="218439"/>
                  </a:lnTo>
                  <a:lnTo>
                    <a:pt x="80772" y="161289"/>
                  </a:lnTo>
                  <a:lnTo>
                    <a:pt x="103632" y="129539"/>
                  </a:lnTo>
                  <a:lnTo>
                    <a:pt x="146303" y="90169"/>
                  </a:lnTo>
                  <a:lnTo>
                    <a:pt x="181356" y="72389"/>
                  </a:lnTo>
                  <a:lnTo>
                    <a:pt x="219456" y="59689"/>
                  </a:lnTo>
                  <a:lnTo>
                    <a:pt x="239267" y="57150"/>
                  </a:lnTo>
                  <a:lnTo>
                    <a:pt x="352044" y="57150"/>
                  </a:lnTo>
                  <a:lnTo>
                    <a:pt x="347472" y="54609"/>
                  </a:lnTo>
                  <a:lnTo>
                    <a:pt x="326136" y="46989"/>
                  </a:lnTo>
                  <a:lnTo>
                    <a:pt x="304800" y="41909"/>
                  </a:lnTo>
                  <a:lnTo>
                    <a:pt x="283463" y="38100"/>
                  </a:lnTo>
                  <a:close/>
                </a:path>
                <a:path w="520064" h="519430">
                  <a:moveTo>
                    <a:pt x="352044" y="57150"/>
                  </a:moveTo>
                  <a:lnTo>
                    <a:pt x="281939" y="57150"/>
                  </a:lnTo>
                  <a:lnTo>
                    <a:pt x="291084" y="58419"/>
                  </a:lnTo>
                  <a:lnTo>
                    <a:pt x="301751" y="59689"/>
                  </a:lnTo>
                  <a:lnTo>
                    <a:pt x="321563" y="66039"/>
                  </a:lnTo>
                  <a:lnTo>
                    <a:pt x="358139" y="81279"/>
                  </a:lnTo>
                  <a:lnTo>
                    <a:pt x="390144" y="104139"/>
                  </a:lnTo>
                  <a:lnTo>
                    <a:pt x="417575" y="130809"/>
                  </a:lnTo>
                  <a:lnTo>
                    <a:pt x="448056" y="181609"/>
                  </a:lnTo>
                  <a:lnTo>
                    <a:pt x="454151" y="201929"/>
                  </a:lnTo>
                  <a:lnTo>
                    <a:pt x="460248" y="219709"/>
                  </a:lnTo>
                  <a:lnTo>
                    <a:pt x="461772" y="228600"/>
                  </a:lnTo>
                  <a:lnTo>
                    <a:pt x="461772" y="240029"/>
                  </a:lnTo>
                  <a:lnTo>
                    <a:pt x="463296" y="250189"/>
                  </a:lnTo>
                  <a:lnTo>
                    <a:pt x="463296" y="271779"/>
                  </a:lnTo>
                  <a:lnTo>
                    <a:pt x="461772" y="281939"/>
                  </a:lnTo>
                  <a:lnTo>
                    <a:pt x="461772" y="290829"/>
                  </a:lnTo>
                  <a:lnTo>
                    <a:pt x="458724" y="302259"/>
                  </a:lnTo>
                  <a:lnTo>
                    <a:pt x="454151" y="321309"/>
                  </a:lnTo>
                  <a:lnTo>
                    <a:pt x="438912" y="358139"/>
                  </a:lnTo>
                  <a:lnTo>
                    <a:pt x="416051" y="389889"/>
                  </a:lnTo>
                  <a:lnTo>
                    <a:pt x="388620" y="417829"/>
                  </a:lnTo>
                  <a:lnTo>
                    <a:pt x="355091" y="440689"/>
                  </a:lnTo>
                  <a:lnTo>
                    <a:pt x="318515" y="455929"/>
                  </a:lnTo>
                  <a:lnTo>
                    <a:pt x="289560" y="462279"/>
                  </a:lnTo>
                  <a:lnTo>
                    <a:pt x="280415" y="463550"/>
                  </a:lnTo>
                  <a:lnTo>
                    <a:pt x="348778" y="463550"/>
                  </a:lnTo>
                  <a:lnTo>
                    <a:pt x="365760" y="455929"/>
                  </a:lnTo>
                  <a:lnTo>
                    <a:pt x="400812" y="431800"/>
                  </a:lnTo>
                  <a:lnTo>
                    <a:pt x="431291" y="402589"/>
                  </a:lnTo>
                  <a:lnTo>
                    <a:pt x="455675" y="365759"/>
                  </a:lnTo>
                  <a:lnTo>
                    <a:pt x="472439" y="326389"/>
                  </a:lnTo>
                  <a:lnTo>
                    <a:pt x="477012" y="304800"/>
                  </a:lnTo>
                  <a:lnTo>
                    <a:pt x="480060" y="294639"/>
                  </a:lnTo>
                  <a:lnTo>
                    <a:pt x="481584" y="283209"/>
                  </a:lnTo>
                  <a:lnTo>
                    <a:pt x="481584" y="237489"/>
                  </a:lnTo>
                  <a:lnTo>
                    <a:pt x="472439" y="194309"/>
                  </a:lnTo>
                  <a:lnTo>
                    <a:pt x="455675" y="153669"/>
                  </a:lnTo>
                  <a:lnTo>
                    <a:pt x="417575" y="102869"/>
                  </a:lnTo>
                  <a:lnTo>
                    <a:pt x="384048" y="76200"/>
                  </a:lnTo>
                  <a:lnTo>
                    <a:pt x="365760" y="64769"/>
                  </a:lnTo>
                  <a:lnTo>
                    <a:pt x="352044" y="57150"/>
                  </a:lnTo>
                  <a:close/>
                </a:path>
                <a:path w="520064" h="519430">
                  <a:moveTo>
                    <a:pt x="260603" y="36829"/>
                  </a:moveTo>
                  <a:lnTo>
                    <a:pt x="248412" y="38100"/>
                  </a:lnTo>
                  <a:lnTo>
                    <a:pt x="271272" y="38100"/>
                  </a:lnTo>
                  <a:lnTo>
                    <a:pt x="260603" y="36829"/>
                  </a:lnTo>
                  <a:close/>
                </a:path>
              </a:pathLst>
            </a:custGeom>
            <a:solidFill>
              <a:srgbClr val="7A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62863" y="2497963"/>
            <a:ext cx="8427720" cy="2517775"/>
          </a:xfrm>
          <a:custGeom>
            <a:avLst/>
            <a:gdLst/>
            <a:ahLst/>
            <a:cxnLst/>
            <a:rect l="l" t="t" r="r" b="b"/>
            <a:pathLst>
              <a:path w="8427720" h="2517775">
                <a:moveTo>
                  <a:pt x="806196" y="156972"/>
                </a:moveTo>
                <a:lnTo>
                  <a:pt x="15240" y="156972"/>
                </a:lnTo>
                <a:lnTo>
                  <a:pt x="15240" y="272796"/>
                </a:lnTo>
                <a:lnTo>
                  <a:pt x="50934" y="275945"/>
                </a:lnTo>
                <a:lnTo>
                  <a:pt x="87058" y="280939"/>
                </a:lnTo>
                <a:lnTo>
                  <a:pt x="160020" y="297179"/>
                </a:lnTo>
                <a:lnTo>
                  <a:pt x="228219" y="324802"/>
                </a:lnTo>
                <a:lnTo>
                  <a:pt x="284988" y="362712"/>
                </a:lnTo>
                <a:lnTo>
                  <a:pt x="325183" y="409765"/>
                </a:lnTo>
                <a:lnTo>
                  <a:pt x="355092" y="469391"/>
                </a:lnTo>
                <a:lnTo>
                  <a:pt x="373570" y="543448"/>
                </a:lnTo>
                <a:lnTo>
                  <a:pt x="378023" y="587888"/>
                </a:lnTo>
                <a:lnTo>
                  <a:pt x="379476" y="637032"/>
                </a:lnTo>
                <a:lnTo>
                  <a:pt x="379476" y="1822704"/>
                </a:lnTo>
                <a:lnTo>
                  <a:pt x="378848" y="1893704"/>
                </a:lnTo>
                <a:lnTo>
                  <a:pt x="376992" y="1957380"/>
                </a:lnTo>
                <a:lnTo>
                  <a:pt x="373951" y="2013775"/>
                </a:lnTo>
                <a:lnTo>
                  <a:pt x="369767" y="2062931"/>
                </a:lnTo>
                <a:lnTo>
                  <a:pt x="364482" y="2104890"/>
                </a:lnTo>
                <a:lnTo>
                  <a:pt x="345566" y="2184558"/>
                </a:lnTo>
                <a:lnTo>
                  <a:pt x="328422" y="2223135"/>
                </a:lnTo>
                <a:lnTo>
                  <a:pt x="306705" y="2255424"/>
                </a:lnTo>
                <a:lnTo>
                  <a:pt x="255531" y="2297691"/>
                </a:lnTo>
                <a:lnTo>
                  <a:pt x="193190" y="2324504"/>
                </a:lnTo>
                <a:lnTo>
                  <a:pt x="155448" y="2334768"/>
                </a:lnTo>
                <a:lnTo>
                  <a:pt x="114871" y="2343078"/>
                </a:lnTo>
                <a:lnTo>
                  <a:pt x="75437" y="2349817"/>
                </a:lnTo>
                <a:lnTo>
                  <a:pt x="37147" y="2355127"/>
                </a:lnTo>
                <a:lnTo>
                  <a:pt x="0" y="2359152"/>
                </a:lnTo>
                <a:lnTo>
                  <a:pt x="0" y="2474976"/>
                </a:lnTo>
                <a:lnTo>
                  <a:pt x="935736" y="2474976"/>
                </a:lnTo>
                <a:lnTo>
                  <a:pt x="935736" y="2359152"/>
                </a:lnTo>
                <a:lnTo>
                  <a:pt x="913733" y="2356294"/>
                </a:lnTo>
                <a:lnTo>
                  <a:pt x="882015" y="2350008"/>
                </a:lnTo>
                <a:lnTo>
                  <a:pt x="840581" y="2340292"/>
                </a:lnTo>
                <a:lnTo>
                  <a:pt x="789432" y="2327148"/>
                </a:lnTo>
                <a:lnTo>
                  <a:pt x="738020" y="2311122"/>
                </a:lnTo>
                <a:lnTo>
                  <a:pt x="695896" y="2294953"/>
                </a:lnTo>
                <a:lnTo>
                  <a:pt x="640080" y="2261616"/>
                </a:lnTo>
                <a:lnTo>
                  <a:pt x="595693" y="2201037"/>
                </a:lnTo>
                <a:lnTo>
                  <a:pt x="578143" y="2159603"/>
                </a:lnTo>
                <a:lnTo>
                  <a:pt x="563880" y="2110740"/>
                </a:lnTo>
                <a:lnTo>
                  <a:pt x="555610" y="2073133"/>
                </a:lnTo>
                <a:lnTo>
                  <a:pt x="549035" y="2030363"/>
                </a:lnTo>
                <a:lnTo>
                  <a:pt x="544068" y="1982343"/>
                </a:lnTo>
                <a:lnTo>
                  <a:pt x="540624" y="1928988"/>
                </a:lnTo>
                <a:lnTo>
                  <a:pt x="538621" y="1870216"/>
                </a:lnTo>
                <a:lnTo>
                  <a:pt x="537972" y="1805939"/>
                </a:lnTo>
                <a:lnTo>
                  <a:pt x="537972" y="422148"/>
                </a:lnTo>
                <a:lnTo>
                  <a:pt x="907204" y="422148"/>
                </a:lnTo>
                <a:lnTo>
                  <a:pt x="806196" y="156972"/>
                </a:lnTo>
                <a:close/>
              </a:path>
              <a:path w="8427720" h="2517775">
                <a:moveTo>
                  <a:pt x="2553429" y="463296"/>
                </a:moveTo>
                <a:lnTo>
                  <a:pt x="2208276" y="463296"/>
                </a:lnTo>
                <a:lnTo>
                  <a:pt x="2208276" y="2148840"/>
                </a:lnTo>
                <a:lnTo>
                  <a:pt x="2206847" y="2177361"/>
                </a:lnTo>
                <a:lnTo>
                  <a:pt x="2195417" y="2227689"/>
                </a:lnTo>
                <a:lnTo>
                  <a:pt x="2171390" y="2268521"/>
                </a:lnTo>
                <a:lnTo>
                  <a:pt x="2134195" y="2303859"/>
                </a:lnTo>
                <a:lnTo>
                  <a:pt x="2091070" y="2328082"/>
                </a:lnTo>
                <a:lnTo>
                  <a:pt x="2030587" y="2341762"/>
                </a:lnTo>
                <a:lnTo>
                  <a:pt x="1990344" y="2346960"/>
                </a:lnTo>
                <a:lnTo>
                  <a:pt x="1948886" y="2351865"/>
                </a:lnTo>
                <a:lnTo>
                  <a:pt x="1877401" y="2357675"/>
                </a:lnTo>
                <a:lnTo>
                  <a:pt x="1847088" y="2359152"/>
                </a:lnTo>
                <a:lnTo>
                  <a:pt x="1847088" y="2474976"/>
                </a:lnTo>
                <a:lnTo>
                  <a:pt x="2871216" y="2474976"/>
                </a:lnTo>
                <a:lnTo>
                  <a:pt x="2871216" y="2359152"/>
                </a:lnTo>
                <a:lnTo>
                  <a:pt x="2847498" y="2357413"/>
                </a:lnTo>
                <a:lnTo>
                  <a:pt x="2819781" y="2354389"/>
                </a:lnTo>
                <a:lnTo>
                  <a:pt x="2752344" y="2343912"/>
                </a:lnTo>
                <a:lnTo>
                  <a:pt x="2689098" y="2329243"/>
                </a:lnTo>
                <a:lnTo>
                  <a:pt x="2648712" y="2313432"/>
                </a:lnTo>
                <a:lnTo>
                  <a:pt x="2601467" y="2281428"/>
                </a:lnTo>
                <a:lnTo>
                  <a:pt x="2572512" y="2244852"/>
                </a:lnTo>
                <a:lnTo>
                  <a:pt x="2558034" y="2201417"/>
                </a:lnTo>
                <a:lnTo>
                  <a:pt x="2552700" y="2148840"/>
                </a:lnTo>
                <a:lnTo>
                  <a:pt x="2552700" y="477012"/>
                </a:lnTo>
                <a:lnTo>
                  <a:pt x="2553429" y="463296"/>
                </a:lnTo>
                <a:close/>
              </a:path>
              <a:path w="8427720" h="2517775">
                <a:moveTo>
                  <a:pt x="907204" y="422148"/>
                </a:moveTo>
                <a:lnTo>
                  <a:pt x="559308" y="422148"/>
                </a:lnTo>
                <a:lnTo>
                  <a:pt x="1312164" y="2436876"/>
                </a:lnTo>
                <a:lnTo>
                  <a:pt x="1394460" y="2436876"/>
                </a:lnTo>
                <a:lnTo>
                  <a:pt x="1610258" y="1897380"/>
                </a:lnTo>
                <a:lnTo>
                  <a:pt x="1469136" y="1897380"/>
                </a:lnTo>
                <a:lnTo>
                  <a:pt x="907204" y="422148"/>
                </a:lnTo>
                <a:close/>
              </a:path>
              <a:path w="8427720" h="2517775">
                <a:moveTo>
                  <a:pt x="2868168" y="156972"/>
                </a:moveTo>
                <a:lnTo>
                  <a:pt x="2112264" y="156972"/>
                </a:lnTo>
                <a:lnTo>
                  <a:pt x="2110835" y="175521"/>
                </a:lnTo>
                <a:lnTo>
                  <a:pt x="2106549" y="201358"/>
                </a:lnTo>
                <a:lnTo>
                  <a:pt x="2089345" y="274534"/>
                </a:lnTo>
                <a:lnTo>
                  <a:pt x="2077640" y="317444"/>
                </a:lnTo>
                <a:lnTo>
                  <a:pt x="2065020" y="359854"/>
                </a:lnTo>
                <a:lnTo>
                  <a:pt x="2051256" y="401407"/>
                </a:lnTo>
                <a:lnTo>
                  <a:pt x="2036064" y="441960"/>
                </a:lnTo>
                <a:lnTo>
                  <a:pt x="1469136" y="1897380"/>
                </a:lnTo>
                <a:lnTo>
                  <a:pt x="1610258" y="1897380"/>
                </a:lnTo>
                <a:lnTo>
                  <a:pt x="2183892" y="463296"/>
                </a:lnTo>
                <a:lnTo>
                  <a:pt x="2553429" y="463296"/>
                </a:lnTo>
                <a:lnTo>
                  <a:pt x="2554081" y="451032"/>
                </a:lnTo>
                <a:lnTo>
                  <a:pt x="2564272" y="401359"/>
                </a:lnTo>
                <a:lnTo>
                  <a:pt x="2584846" y="356782"/>
                </a:lnTo>
                <a:lnTo>
                  <a:pt x="2622661" y="324159"/>
                </a:lnTo>
                <a:lnTo>
                  <a:pt x="2667261" y="306681"/>
                </a:lnTo>
                <a:lnTo>
                  <a:pt x="2719220" y="294632"/>
                </a:lnTo>
                <a:lnTo>
                  <a:pt x="2786086" y="282011"/>
                </a:lnTo>
                <a:lnTo>
                  <a:pt x="2843855" y="274534"/>
                </a:lnTo>
                <a:lnTo>
                  <a:pt x="2868168" y="272796"/>
                </a:lnTo>
                <a:lnTo>
                  <a:pt x="2868168" y="156972"/>
                </a:lnTo>
                <a:close/>
              </a:path>
              <a:path w="8427720" h="2517775">
                <a:moveTo>
                  <a:pt x="3877056" y="818388"/>
                </a:moveTo>
                <a:lnTo>
                  <a:pt x="3820907" y="820412"/>
                </a:lnTo>
                <a:lnTo>
                  <a:pt x="3766707" y="826459"/>
                </a:lnTo>
                <a:lnTo>
                  <a:pt x="3714368" y="836485"/>
                </a:lnTo>
                <a:lnTo>
                  <a:pt x="3663808" y="850448"/>
                </a:lnTo>
                <a:lnTo>
                  <a:pt x="3614942" y="868306"/>
                </a:lnTo>
                <a:lnTo>
                  <a:pt x="3567684" y="890015"/>
                </a:lnTo>
                <a:lnTo>
                  <a:pt x="3523121" y="914907"/>
                </a:lnTo>
                <a:lnTo>
                  <a:pt x="3480928" y="942339"/>
                </a:lnTo>
                <a:lnTo>
                  <a:pt x="3441192" y="972312"/>
                </a:lnTo>
                <a:lnTo>
                  <a:pt x="3403995" y="1004824"/>
                </a:lnTo>
                <a:lnTo>
                  <a:pt x="3369422" y="1039876"/>
                </a:lnTo>
                <a:lnTo>
                  <a:pt x="3337560" y="1077467"/>
                </a:lnTo>
                <a:lnTo>
                  <a:pt x="3306296" y="1118093"/>
                </a:lnTo>
                <a:lnTo>
                  <a:pt x="3277954" y="1160667"/>
                </a:lnTo>
                <a:lnTo>
                  <a:pt x="3252406" y="1205102"/>
                </a:lnTo>
                <a:lnTo>
                  <a:pt x="3229525" y="1251316"/>
                </a:lnTo>
                <a:lnTo>
                  <a:pt x="3209184" y="1299224"/>
                </a:lnTo>
                <a:lnTo>
                  <a:pt x="3191256" y="1348739"/>
                </a:lnTo>
                <a:lnTo>
                  <a:pt x="3175889" y="1399271"/>
                </a:lnTo>
                <a:lnTo>
                  <a:pt x="3163316" y="1450227"/>
                </a:lnTo>
                <a:lnTo>
                  <a:pt x="3153537" y="1501521"/>
                </a:lnTo>
                <a:lnTo>
                  <a:pt x="3146552" y="1553068"/>
                </a:lnTo>
                <a:lnTo>
                  <a:pt x="3142361" y="1604786"/>
                </a:lnTo>
                <a:lnTo>
                  <a:pt x="3140964" y="1656588"/>
                </a:lnTo>
                <a:lnTo>
                  <a:pt x="3141901" y="1706415"/>
                </a:lnTo>
                <a:lnTo>
                  <a:pt x="3144731" y="1755354"/>
                </a:lnTo>
                <a:lnTo>
                  <a:pt x="3149481" y="1803465"/>
                </a:lnTo>
                <a:lnTo>
                  <a:pt x="3156177" y="1850806"/>
                </a:lnTo>
                <a:lnTo>
                  <a:pt x="3164845" y="1897439"/>
                </a:lnTo>
                <a:lnTo>
                  <a:pt x="3175513" y="1943424"/>
                </a:lnTo>
                <a:lnTo>
                  <a:pt x="3188208" y="1988820"/>
                </a:lnTo>
                <a:lnTo>
                  <a:pt x="3204837" y="2039620"/>
                </a:lnTo>
                <a:lnTo>
                  <a:pt x="3224219" y="2088388"/>
                </a:lnTo>
                <a:lnTo>
                  <a:pt x="3246310" y="2135124"/>
                </a:lnTo>
                <a:lnTo>
                  <a:pt x="3271068" y="2179828"/>
                </a:lnTo>
                <a:lnTo>
                  <a:pt x="3298451" y="2222500"/>
                </a:lnTo>
                <a:lnTo>
                  <a:pt x="3328416" y="2263140"/>
                </a:lnTo>
                <a:lnTo>
                  <a:pt x="3361704" y="2300680"/>
                </a:lnTo>
                <a:lnTo>
                  <a:pt x="3397616" y="2335671"/>
                </a:lnTo>
                <a:lnTo>
                  <a:pt x="3436239" y="2368057"/>
                </a:lnTo>
                <a:lnTo>
                  <a:pt x="3477655" y="2397788"/>
                </a:lnTo>
                <a:lnTo>
                  <a:pt x="3521949" y="2424809"/>
                </a:lnTo>
                <a:lnTo>
                  <a:pt x="3569208" y="2449068"/>
                </a:lnTo>
                <a:lnTo>
                  <a:pt x="3612031" y="2467262"/>
                </a:lnTo>
                <a:lnTo>
                  <a:pt x="3656880" y="2482658"/>
                </a:lnTo>
                <a:lnTo>
                  <a:pt x="3703728" y="2495254"/>
                </a:lnTo>
                <a:lnTo>
                  <a:pt x="3752550" y="2505051"/>
                </a:lnTo>
                <a:lnTo>
                  <a:pt x="3803317" y="2512049"/>
                </a:lnTo>
                <a:lnTo>
                  <a:pt x="3856004" y="2516248"/>
                </a:lnTo>
                <a:lnTo>
                  <a:pt x="3910584" y="2517648"/>
                </a:lnTo>
                <a:lnTo>
                  <a:pt x="3964727" y="2515862"/>
                </a:lnTo>
                <a:lnTo>
                  <a:pt x="4017406" y="2510504"/>
                </a:lnTo>
                <a:lnTo>
                  <a:pt x="4068585" y="2501574"/>
                </a:lnTo>
                <a:lnTo>
                  <a:pt x="4118229" y="2489073"/>
                </a:lnTo>
                <a:lnTo>
                  <a:pt x="4166300" y="2472999"/>
                </a:lnTo>
                <a:lnTo>
                  <a:pt x="4212764" y="2453354"/>
                </a:lnTo>
                <a:lnTo>
                  <a:pt x="4257585" y="2430137"/>
                </a:lnTo>
                <a:lnTo>
                  <a:pt x="4300728" y="2403348"/>
                </a:lnTo>
                <a:lnTo>
                  <a:pt x="4342012" y="2373555"/>
                </a:lnTo>
                <a:lnTo>
                  <a:pt x="4381261" y="2341316"/>
                </a:lnTo>
                <a:lnTo>
                  <a:pt x="4383379" y="2339340"/>
                </a:lnTo>
                <a:lnTo>
                  <a:pt x="4003548" y="2339340"/>
                </a:lnTo>
                <a:lnTo>
                  <a:pt x="3948330" y="2337145"/>
                </a:lnTo>
                <a:lnTo>
                  <a:pt x="3896112" y="2330561"/>
                </a:lnTo>
                <a:lnTo>
                  <a:pt x="3846966" y="2319588"/>
                </a:lnTo>
                <a:lnTo>
                  <a:pt x="3800965" y="2304227"/>
                </a:lnTo>
                <a:lnTo>
                  <a:pt x="3758184" y="2284476"/>
                </a:lnTo>
                <a:lnTo>
                  <a:pt x="3709296" y="2254496"/>
                </a:lnTo>
                <a:lnTo>
                  <a:pt x="3665410" y="2219515"/>
                </a:lnTo>
                <a:lnTo>
                  <a:pt x="3626381" y="2179677"/>
                </a:lnTo>
                <a:lnTo>
                  <a:pt x="3592068" y="2135124"/>
                </a:lnTo>
                <a:lnTo>
                  <a:pt x="3567013" y="2094536"/>
                </a:lnTo>
                <a:lnTo>
                  <a:pt x="3544884" y="2051462"/>
                </a:lnTo>
                <a:lnTo>
                  <a:pt x="3525682" y="2005974"/>
                </a:lnTo>
                <a:lnTo>
                  <a:pt x="3509406" y="1958144"/>
                </a:lnTo>
                <a:lnTo>
                  <a:pt x="3496056" y="1908048"/>
                </a:lnTo>
                <a:lnTo>
                  <a:pt x="3486919" y="1863844"/>
                </a:lnTo>
                <a:lnTo>
                  <a:pt x="3479348" y="1818075"/>
                </a:lnTo>
                <a:lnTo>
                  <a:pt x="3473386" y="1770697"/>
                </a:lnTo>
                <a:lnTo>
                  <a:pt x="3469075" y="1721668"/>
                </a:lnTo>
                <a:lnTo>
                  <a:pt x="3466457" y="1670946"/>
                </a:lnTo>
                <a:lnTo>
                  <a:pt x="3465576" y="1618488"/>
                </a:lnTo>
                <a:lnTo>
                  <a:pt x="4532376" y="1618488"/>
                </a:lnTo>
                <a:lnTo>
                  <a:pt x="4532376" y="1511808"/>
                </a:lnTo>
                <a:lnTo>
                  <a:pt x="4531601" y="1481327"/>
                </a:lnTo>
                <a:lnTo>
                  <a:pt x="3465576" y="1481327"/>
                </a:lnTo>
                <a:lnTo>
                  <a:pt x="3470005" y="1419635"/>
                </a:lnTo>
                <a:lnTo>
                  <a:pt x="3477577" y="1361497"/>
                </a:lnTo>
                <a:lnTo>
                  <a:pt x="3488293" y="1306875"/>
                </a:lnTo>
                <a:lnTo>
                  <a:pt x="3502152" y="1255728"/>
                </a:lnTo>
                <a:lnTo>
                  <a:pt x="3519154" y="1208016"/>
                </a:lnTo>
                <a:lnTo>
                  <a:pt x="3539299" y="1163699"/>
                </a:lnTo>
                <a:lnTo>
                  <a:pt x="3562588" y="1122736"/>
                </a:lnTo>
                <a:lnTo>
                  <a:pt x="3589020" y="1085088"/>
                </a:lnTo>
                <a:lnTo>
                  <a:pt x="3622801" y="1047485"/>
                </a:lnTo>
                <a:lnTo>
                  <a:pt x="3658848" y="1015668"/>
                </a:lnTo>
                <a:lnTo>
                  <a:pt x="3697188" y="989635"/>
                </a:lnTo>
                <a:lnTo>
                  <a:pt x="3737847" y="969388"/>
                </a:lnTo>
                <a:lnTo>
                  <a:pt x="3780852" y="954925"/>
                </a:lnTo>
                <a:lnTo>
                  <a:pt x="3826230" y="946248"/>
                </a:lnTo>
                <a:lnTo>
                  <a:pt x="3874008" y="943356"/>
                </a:lnTo>
                <a:lnTo>
                  <a:pt x="4297482" y="943356"/>
                </a:lnTo>
                <a:lnTo>
                  <a:pt x="4273064" y="925250"/>
                </a:lnTo>
                <a:lnTo>
                  <a:pt x="4228636" y="898367"/>
                </a:lnTo>
                <a:lnTo>
                  <a:pt x="4180332" y="874776"/>
                </a:lnTo>
                <a:lnTo>
                  <a:pt x="4137017" y="857369"/>
                </a:lnTo>
                <a:lnTo>
                  <a:pt x="4090867" y="843223"/>
                </a:lnTo>
                <a:lnTo>
                  <a:pt x="4041838" y="832294"/>
                </a:lnTo>
                <a:lnTo>
                  <a:pt x="3989888" y="824540"/>
                </a:lnTo>
                <a:lnTo>
                  <a:pt x="3934975" y="819919"/>
                </a:lnTo>
                <a:lnTo>
                  <a:pt x="3877056" y="818388"/>
                </a:lnTo>
                <a:close/>
              </a:path>
              <a:path w="8427720" h="2517775">
                <a:moveTo>
                  <a:pt x="4457700" y="2025395"/>
                </a:moveTo>
                <a:lnTo>
                  <a:pt x="4424792" y="2081768"/>
                </a:lnTo>
                <a:lnTo>
                  <a:pt x="4391547" y="2131991"/>
                </a:lnTo>
                <a:lnTo>
                  <a:pt x="4357878" y="2176033"/>
                </a:lnTo>
                <a:lnTo>
                  <a:pt x="4323700" y="2213864"/>
                </a:lnTo>
                <a:lnTo>
                  <a:pt x="4288931" y="2245449"/>
                </a:lnTo>
                <a:lnTo>
                  <a:pt x="4253484" y="2270760"/>
                </a:lnTo>
                <a:lnTo>
                  <a:pt x="4209934" y="2295448"/>
                </a:lnTo>
                <a:lnTo>
                  <a:pt x="4163311" y="2314651"/>
                </a:lnTo>
                <a:lnTo>
                  <a:pt x="4113471" y="2328367"/>
                </a:lnTo>
                <a:lnTo>
                  <a:pt x="4060265" y="2336596"/>
                </a:lnTo>
                <a:lnTo>
                  <a:pt x="4003548" y="2339340"/>
                </a:lnTo>
                <a:lnTo>
                  <a:pt x="4383379" y="2339340"/>
                </a:lnTo>
                <a:lnTo>
                  <a:pt x="4418439" y="2306612"/>
                </a:lnTo>
                <a:lnTo>
                  <a:pt x="4453508" y="2269426"/>
                </a:lnTo>
                <a:lnTo>
                  <a:pt x="4486435" y="2229739"/>
                </a:lnTo>
                <a:lnTo>
                  <a:pt x="4517183" y="2187535"/>
                </a:lnTo>
                <a:lnTo>
                  <a:pt x="4545716" y="2142794"/>
                </a:lnTo>
                <a:lnTo>
                  <a:pt x="4572000" y="2095500"/>
                </a:lnTo>
                <a:lnTo>
                  <a:pt x="4457700" y="2025395"/>
                </a:lnTo>
                <a:close/>
              </a:path>
              <a:path w="8427720" h="2517775">
                <a:moveTo>
                  <a:pt x="4297482" y="943356"/>
                </a:moveTo>
                <a:lnTo>
                  <a:pt x="3874008" y="943356"/>
                </a:lnTo>
                <a:lnTo>
                  <a:pt x="3923214" y="946248"/>
                </a:lnTo>
                <a:lnTo>
                  <a:pt x="3967734" y="954976"/>
                </a:lnTo>
                <a:lnTo>
                  <a:pt x="4007739" y="969716"/>
                </a:lnTo>
                <a:lnTo>
                  <a:pt x="4043172" y="990600"/>
                </a:lnTo>
                <a:lnTo>
                  <a:pt x="4073699" y="1015436"/>
                </a:lnTo>
                <a:lnTo>
                  <a:pt x="4101084" y="1044130"/>
                </a:lnTo>
                <a:lnTo>
                  <a:pt x="4125039" y="1076539"/>
                </a:lnTo>
                <a:lnTo>
                  <a:pt x="4145280" y="1112520"/>
                </a:lnTo>
                <a:lnTo>
                  <a:pt x="4161282" y="1149310"/>
                </a:lnTo>
                <a:lnTo>
                  <a:pt x="4174998" y="1190815"/>
                </a:lnTo>
                <a:lnTo>
                  <a:pt x="4186428" y="1236606"/>
                </a:lnTo>
                <a:lnTo>
                  <a:pt x="4195572" y="1286256"/>
                </a:lnTo>
                <a:lnTo>
                  <a:pt x="4202453" y="1337952"/>
                </a:lnTo>
                <a:lnTo>
                  <a:pt x="4207192" y="1387792"/>
                </a:lnTo>
                <a:lnTo>
                  <a:pt x="4209930" y="1435631"/>
                </a:lnTo>
                <a:lnTo>
                  <a:pt x="4210812" y="1481327"/>
                </a:lnTo>
                <a:lnTo>
                  <a:pt x="4531601" y="1481327"/>
                </a:lnTo>
                <a:lnTo>
                  <a:pt x="4526523" y="1398422"/>
                </a:lnTo>
                <a:lnTo>
                  <a:pt x="4519208" y="1344472"/>
                </a:lnTo>
                <a:lnTo>
                  <a:pt x="4508967" y="1292352"/>
                </a:lnTo>
                <a:lnTo>
                  <a:pt x="4495800" y="1242060"/>
                </a:lnTo>
                <a:lnTo>
                  <a:pt x="4479694" y="1193755"/>
                </a:lnTo>
                <a:lnTo>
                  <a:pt x="4460589" y="1147834"/>
                </a:lnTo>
                <a:lnTo>
                  <a:pt x="4438412" y="1104424"/>
                </a:lnTo>
                <a:lnTo>
                  <a:pt x="4413089" y="1063654"/>
                </a:lnTo>
                <a:lnTo>
                  <a:pt x="4384548" y="1025651"/>
                </a:lnTo>
                <a:lnTo>
                  <a:pt x="4350873" y="988893"/>
                </a:lnTo>
                <a:lnTo>
                  <a:pt x="4313761" y="955426"/>
                </a:lnTo>
                <a:lnTo>
                  <a:pt x="4297482" y="943356"/>
                </a:lnTo>
                <a:close/>
              </a:path>
              <a:path w="8427720" h="2517775">
                <a:moveTo>
                  <a:pt x="5276088" y="844296"/>
                </a:moveTo>
                <a:lnTo>
                  <a:pt x="4739640" y="880872"/>
                </a:lnTo>
                <a:lnTo>
                  <a:pt x="4739640" y="989076"/>
                </a:lnTo>
                <a:lnTo>
                  <a:pt x="4764214" y="990766"/>
                </a:lnTo>
                <a:lnTo>
                  <a:pt x="4787646" y="993457"/>
                </a:lnTo>
                <a:lnTo>
                  <a:pt x="4831080" y="1001267"/>
                </a:lnTo>
                <a:lnTo>
                  <a:pt x="4871085" y="1012840"/>
                </a:lnTo>
                <a:lnTo>
                  <a:pt x="4924782" y="1045368"/>
                </a:lnTo>
                <a:lnTo>
                  <a:pt x="4958453" y="1084230"/>
                </a:lnTo>
                <a:lnTo>
                  <a:pt x="4981289" y="1132212"/>
                </a:lnTo>
                <a:lnTo>
                  <a:pt x="4992719" y="1181885"/>
                </a:lnTo>
                <a:lnTo>
                  <a:pt x="4994148" y="1207008"/>
                </a:lnTo>
                <a:lnTo>
                  <a:pt x="4994148" y="2200656"/>
                </a:lnTo>
                <a:lnTo>
                  <a:pt x="4989195" y="2254377"/>
                </a:lnTo>
                <a:lnTo>
                  <a:pt x="4972812" y="2296668"/>
                </a:lnTo>
                <a:lnTo>
                  <a:pt x="4944808" y="2327529"/>
                </a:lnTo>
                <a:lnTo>
                  <a:pt x="4904232" y="2346960"/>
                </a:lnTo>
                <a:lnTo>
                  <a:pt x="4854725" y="2358961"/>
                </a:lnTo>
                <a:lnTo>
                  <a:pt x="4815363" y="2362057"/>
                </a:lnTo>
                <a:lnTo>
                  <a:pt x="4776501" y="2365390"/>
                </a:lnTo>
                <a:lnTo>
                  <a:pt x="4757928" y="2366772"/>
                </a:lnTo>
                <a:lnTo>
                  <a:pt x="4757928" y="2474976"/>
                </a:lnTo>
                <a:lnTo>
                  <a:pt x="5606796" y="2474976"/>
                </a:lnTo>
                <a:lnTo>
                  <a:pt x="5606796" y="2366772"/>
                </a:lnTo>
                <a:lnTo>
                  <a:pt x="5582554" y="2365105"/>
                </a:lnTo>
                <a:lnTo>
                  <a:pt x="5555742" y="2362581"/>
                </a:lnTo>
                <a:lnTo>
                  <a:pt x="5495544" y="2356104"/>
                </a:lnTo>
                <a:lnTo>
                  <a:pt x="5437251" y="2345626"/>
                </a:lnTo>
                <a:lnTo>
                  <a:pt x="5390388" y="2331720"/>
                </a:lnTo>
                <a:lnTo>
                  <a:pt x="5349049" y="2308860"/>
                </a:lnTo>
                <a:lnTo>
                  <a:pt x="5320284" y="2276856"/>
                </a:lnTo>
                <a:lnTo>
                  <a:pt x="5304472" y="2236089"/>
                </a:lnTo>
                <a:lnTo>
                  <a:pt x="5298948" y="2183892"/>
                </a:lnTo>
                <a:lnTo>
                  <a:pt x="5298948" y="1246632"/>
                </a:lnTo>
                <a:lnTo>
                  <a:pt x="5328574" y="1202935"/>
                </a:lnTo>
                <a:lnTo>
                  <a:pt x="5360761" y="1163336"/>
                </a:lnTo>
                <a:lnTo>
                  <a:pt x="5395508" y="1127906"/>
                </a:lnTo>
                <a:lnTo>
                  <a:pt x="5432816" y="1096719"/>
                </a:lnTo>
                <a:lnTo>
                  <a:pt x="5436506" y="1094232"/>
                </a:lnTo>
                <a:lnTo>
                  <a:pt x="5298948" y="1094232"/>
                </a:lnTo>
                <a:lnTo>
                  <a:pt x="5298948" y="867156"/>
                </a:lnTo>
                <a:lnTo>
                  <a:pt x="5276088" y="844296"/>
                </a:lnTo>
                <a:close/>
              </a:path>
              <a:path w="8427720" h="2517775">
                <a:moveTo>
                  <a:pt x="5984482" y="1008888"/>
                </a:moveTo>
                <a:lnTo>
                  <a:pt x="5652516" y="1008888"/>
                </a:lnTo>
                <a:lnTo>
                  <a:pt x="5650206" y="1022865"/>
                </a:lnTo>
                <a:lnTo>
                  <a:pt x="5647753" y="1037272"/>
                </a:lnTo>
                <a:lnTo>
                  <a:pt x="5644919" y="1052411"/>
                </a:lnTo>
                <a:lnTo>
                  <a:pt x="5641848" y="1066800"/>
                </a:lnTo>
                <a:lnTo>
                  <a:pt x="5639847" y="1081968"/>
                </a:lnTo>
                <a:lnTo>
                  <a:pt x="5638419" y="1097851"/>
                </a:lnTo>
                <a:lnTo>
                  <a:pt x="5637561" y="1114591"/>
                </a:lnTo>
                <a:lnTo>
                  <a:pt x="5637276" y="1132332"/>
                </a:lnTo>
                <a:lnTo>
                  <a:pt x="5640157" y="1160335"/>
                </a:lnTo>
                <a:lnTo>
                  <a:pt x="5663636" y="1212913"/>
                </a:lnTo>
                <a:lnTo>
                  <a:pt x="5711356" y="1257728"/>
                </a:lnTo>
                <a:lnTo>
                  <a:pt x="5781603" y="1281636"/>
                </a:lnTo>
                <a:lnTo>
                  <a:pt x="5824728" y="1284732"/>
                </a:lnTo>
                <a:lnTo>
                  <a:pt x="5864399" y="1280707"/>
                </a:lnTo>
                <a:lnTo>
                  <a:pt x="5927169" y="1248084"/>
                </a:lnTo>
                <a:lnTo>
                  <a:pt x="5967698" y="1186029"/>
                </a:lnTo>
                <a:lnTo>
                  <a:pt x="5988272" y="1112258"/>
                </a:lnTo>
                <a:lnTo>
                  <a:pt x="5990844" y="1071372"/>
                </a:lnTo>
                <a:lnTo>
                  <a:pt x="5986843" y="1018220"/>
                </a:lnTo>
                <a:lnTo>
                  <a:pt x="5984482" y="1008888"/>
                </a:lnTo>
                <a:close/>
              </a:path>
              <a:path w="8427720" h="2517775">
                <a:moveTo>
                  <a:pt x="5759195" y="826008"/>
                </a:moveTo>
                <a:lnTo>
                  <a:pt x="5717145" y="828751"/>
                </a:lnTo>
                <a:lnTo>
                  <a:pt x="5673339" y="836980"/>
                </a:lnTo>
                <a:lnTo>
                  <a:pt x="5627851" y="850696"/>
                </a:lnTo>
                <a:lnTo>
                  <a:pt x="5580753" y="869899"/>
                </a:lnTo>
                <a:lnTo>
                  <a:pt x="5532120" y="894588"/>
                </a:lnTo>
                <a:lnTo>
                  <a:pt x="5491494" y="919210"/>
                </a:lnTo>
                <a:lnTo>
                  <a:pt x="5451968" y="947335"/>
                </a:lnTo>
                <a:lnTo>
                  <a:pt x="5413629" y="978931"/>
                </a:lnTo>
                <a:lnTo>
                  <a:pt x="5376559" y="1013968"/>
                </a:lnTo>
                <a:lnTo>
                  <a:pt x="5340843" y="1052411"/>
                </a:lnTo>
                <a:lnTo>
                  <a:pt x="5306568" y="1094232"/>
                </a:lnTo>
                <a:lnTo>
                  <a:pt x="5436506" y="1094232"/>
                </a:lnTo>
                <a:lnTo>
                  <a:pt x="5472684" y="1069848"/>
                </a:lnTo>
                <a:lnTo>
                  <a:pt x="5522642" y="1042963"/>
                </a:lnTo>
                <a:lnTo>
                  <a:pt x="5569458" y="1023937"/>
                </a:lnTo>
                <a:lnTo>
                  <a:pt x="5612844" y="1012626"/>
                </a:lnTo>
                <a:lnTo>
                  <a:pt x="5652516" y="1008888"/>
                </a:lnTo>
                <a:lnTo>
                  <a:pt x="5984482" y="1008888"/>
                </a:lnTo>
                <a:lnTo>
                  <a:pt x="5974842" y="970772"/>
                </a:lnTo>
                <a:lnTo>
                  <a:pt x="5954839" y="929014"/>
                </a:lnTo>
                <a:lnTo>
                  <a:pt x="5926836" y="892937"/>
                </a:lnTo>
                <a:lnTo>
                  <a:pt x="5892284" y="863244"/>
                </a:lnTo>
                <a:lnTo>
                  <a:pt x="5852731" y="842375"/>
                </a:lnTo>
                <a:lnTo>
                  <a:pt x="5808321" y="830054"/>
                </a:lnTo>
                <a:lnTo>
                  <a:pt x="5759195" y="826008"/>
                </a:lnTo>
                <a:close/>
              </a:path>
              <a:path w="8427720" h="2517775">
                <a:moveTo>
                  <a:pt x="6894576" y="818388"/>
                </a:moveTo>
                <a:lnTo>
                  <a:pt x="6846065" y="819876"/>
                </a:lnTo>
                <a:lnTo>
                  <a:pt x="6798541" y="824324"/>
                </a:lnTo>
                <a:lnTo>
                  <a:pt x="6752057" y="831704"/>
                </a:lnTo>
                <a:lnTo>
                  <a:pt x="6706666" y="841990"/>
                </a:lnTo>
                <a:lnTo>
                  <a:pt x="6662421" y="855155"/>
                </a:lnTo>
                <a:lnTo>
                  <a:pt x="6619376" y="871172"/>
                </a:lnTo>
                <a:lnTo>
                  <a:pt x="6577584" y="890015"/>
                </a:lnTo>
                <a:lnTo>
                  <a:pt x="6530213" y="914907"/>
                </a:lnTo>
                <a:lnTo>
                  <a:pt x="6485636" y="942339"/>
                </a:lnTo>
                <a:lnTo>
                  <a:pt x="6443853" y="972312"/>
                </a:lnTo>
                <a:lnTo>
                  <a:pt x="6404864" y="1004824"/>
                </a:lnTo>
                <a:lnTo>
                  <a:pt x="6368669" y="1039876"/>
                </a:lnTo>
                <a:lnTo>
                  <a:pt x="6335268" y="1077467"/>
                </a:lnTo>
                <a:lnTo>
                  <a:pt x="6303017" y="1117973"/>
                </a:lnTo>
                <a:lnTo>
                  <a:pt x="6273348" y="1160215"/>
                </a:lnTo>
                <a:lnTo>
                  <a:pt x="6246304" y="1204150"/>
                </a:lnTo>
                <a:lnTo>
                  <a:pt x="6221927" y="1249736"/>
                </a:lnTo>
                <a:lnTo>
                  <a:pt x="6200259" y="1296931"/>
                </a:lnTo>
                <a:lnTo>
                  <a:pt x="6181344" y="1345691"/>
                </a:lnTo>
                <a:lnTo>
                  <a:pt x="6165222" y="1395737"/>
                </a:lnTo>
                <a:lnTo>
                  <a:pt x="6151936" y="1446840"/>
                </a:lnTo>
                <a:lnTo>
                  <a:pt x="6141529" y="1499044"/>
                </a:lnTo>
                <a:lnTo>
                  <a:pt x="6134043" y="1552391"/>
                </a:lnTo>
                <a:lnTo>
                  <a:pt x="6129520" y="1606923"/>
                </a:lnTo>
                <a:lnTo>
                  <a:pt x="6128004" y="1662684"/>
                </a:lnTo>
                <a:lnTo>
                  <a:pt x="6129167" y="1721877"/>
                </a:lnTo>
                <a:lnTo>
                  <a:pt x="6132662" y="1779180"/>
                </a:lnTo>
                <a:lnTo>
                  <a:pt x="6138492" y="1834599"/>
                </a:lnTo>
                <a:lnTo>
                  <a:pt x="6146661" y="1888136"/>
                </a:lnTo>
                <a:lnTo>
                  <a:pt x="6157172" y="1939796"/>
                </a:lnTo>
                <a:lnTo>
                  <a:pt x="6170032" y="1989583"/>
                </a:lnTo>
                <a:lnTo>
                  <a:pt x="6185243" y="2037501"/>
                </a:lnTo>
                <a:lnTo>
                  <a:pt x="6202809" y="2083554"/>
                </a:lnTo>
                <a:lnTo>
                  <a:pt x="6222736" y="2127748"/>
                </a:lnTo>
                <a:lnTo>
                  <a:pt x="6245026" y="2170085"/>
                </a:lnTo>
                <a:lnTo>
                  <a:pt x="6269685" y="2210569"/>
                </a:lnTo>
                <a:lnTo>
                  <a:pt x="6296716" y="2249206"/>
                </a:lnTo>
                <a:lnTo>
                  <a:pt x="6326124" y="2286000"/>
                </a:lnTo>
                <a:lnTo>
                  <a:pt x="6359968" y="2322892"/>
                </a:lnTo>
                <a:lnTo>
                  <a:pt x="6395966" y="2356604"/>
                </a:lnTo>
                <a:lnTo>
                  <a:pt x="6434113" y="2387131"/>
                </a:lnTo>
                <a:lnTo>
                  <a:pt x="6474403" y="2414467"/>
                </a:lnTo>
                <a:lnTo>
                  <a:pt x="6516831" y="2438607"/>
                </a:lnTo>
                <a:lnTo>
                  <a:pt x="6561391" y="2459545"/>
                </a:lnTo>
                <a:lnTo>
                  <a:pt x="6608078" y="2477276"/>
                </a:lnTo>
                <a:lnTo>
                  <a:pt x="6656888" y="2491796"/>
                </a:lnTo>
                <a:lnTo>
                  <a:pt x="6707814" y="2503098"/>
                </a:lnTo>
                <a:lnTo>
                  <a:pt x="6760852" y="2511178"/>
                </a:lnTo>
                <a:lnTo>
                  <a:pt x="6815995" y="2516029"/>
                </a:lnTo>
                <a:lnTo>
                  <a:pt x="6873240" y="2517648"/>
                </a:lnTo>
                <a:lnTo>
                  <a:pt x="6919957" y="2515865"/>
                </a:lnTo>
                <a:lnTo>
                  <a:pt x="6966370" y="2510528"/>
                </a:lnTo>
                <a:lnTo>
                  <a:pt x="7012462" y="2501654"/>
                </a:lnTo>
                <a:lnTo>
                  <a:pt x="7058215" y="2489263"/>
                </a:lnTo>
                <a:lnTo>
                  <a:pt x="7103611" y="2473371"/>
                </a:lnTo>
                <a:lnTo>
                  <a:pt x="7148631" y="2453997"/>
                </a:lnTo>
                <a:lnTo>
                  <a:pt x="7193259" y="2431158"/>
                </a:lnTo>
                <a:lnTo>
                  <a:pt x="7237476" y="2404872"/>
                </a:lnTo>
                <a:lnTo>
                  <a:pt x="7280409" y="2375585"/>
                </a:lnTo>
                <a:lnTo>
                  <a:pt x="7321200" y="2343745"/>
                </a:lnTo>
                <a:lnTo>
                  <a:pt x="7326153" y="2339340"/>
                </a:lnTo>
                <a:lnTo>
                  <a:pt x="6954011" y="2339340"/>
                </a:lnTo>
                <a:lnTo>
                  <a:pt x="6906314" y="2336969"/>
                </a:lnTo>
                <a:lnTo>
                  <a:pt x="6860749" y="2329857"/>
                </a:lnTo>
                <a:lnTo>
                  <a:pt x="6817303" y="2318004"/>
                </a:lnTo>
                <a:lnTo>
                  <a:pt x="6775965" y="2301409"/>
                </a:lnTo>
                <a:lnTo>
                  <a:pt x="6736721" y="2280073"/>
                </a:lnTo>
                <a:lnTo>
                  <a:pt x="6699560" y="2253996"/>
                </a:lnTo>
                <a:lnTo>
                  <a:pt x="6664468" y="2223177"/>
                </a:lnTo>
                <a:lnTo>
                  <a:pt x="6631434" y="2187617"/>
                </a:lnTo>
                <a:lnTo>
                  <a:pt x="6600444" y="2147316"/>
                </a:lnTo>
                <a:lnTo>
                  <a:pt x="6574839" y="2107812"/>
                </a:lnTo>
                <a:lnTo>
                  <a:pt x="6551968" y="2066105"/>
                </a:lnTo>
                <a:lnTo>
                  <a:pt x="6531822" y="2022184"/>
                </a:lnTo>
                <a:lnTo>
                  <a:pt x="6514392" y="1976042"/>
                </a:lnTo>
                <a:lnTo>
                  <a:pt x="6499669" y="1927669"/>
                </a:lnTo>
                <a:lnTo>
                  <a:pt x="6487643" y="1877055"/>
                </a:lnTo>
                <a:lnTo>
                  <a:pt x="6478306" y="1824192"/>
                </a:lnTo>
                <a:lnTo>
                  <a:pt x="6471647" y="1769071"/>
                </a:lnTo>
                <a:lnTo>
                  <a:pt x="6467659" y="1711682"/>
                </a:lnTo>
                <a:lnTo>
                  <a:pt x="6466332" y="1652015"/>
                </a:lnTo>
                <a:lnTo>
                  <a:pt x="6467078" y="1598182"/>
                </a:lnTo>
                <a:lnTo>
                  <a:pt x="6469317" y="1546429"/>
                </a:lnTo>
                <a:lnTo>
                  <a:pt x="6473050" y="1496781"/>
                </a:lnTo>
                <a:lnTo>
                  <a:pt x="6478275" y="1449266"/>
                </a:lnTo>
                <a:lnTo>
                  <a:pt x="6484993" y="1403910"/>
                </a:lnTo>
                <a:lnTo>
                  <a:pt x="6493204" y="1360740"/>
                </a:lnTo>
                <a:lnTo>
                  <a:pt x="6502908" y="1319784"/>
                </a:lnTo>
                <a:lnTo>
                  <a:pt x="6519208" y="1266968"/>
                </a:lnTo>
                <a:lnTo>
                  <a:pt x="6537118" y="1218395"/>
                </a:lnTo>
                <a:lnTo>
                  <a:pt x="6556784" y="1174284"/>
                </a:lnTo>
                <a:lnTo>
                  <a:pt x="6578352" y="1134855"/>
                </a:lnTo>
                <a:lnTo>
                  <a:pt x="6601967" y="1100327"/>
                </a:lnTo>
                <a:lnTo>
                  <a:pt x="6635400" y="1058322"/>
                </a:lnTo>
                <a:lnTo>
                  <a:pt x="6669405" y="1023747"/>
                </a:lnTo>
                <a:lnTo>
                  <a:pt x="6703980" y="996600"/>
                </a:lnTo>
                <a:lnTo>
                  <a:pt x="6739128" y="976884"/>
                </a:lnTo>
                <a:lnTo>
                  <a:pt x="6775108" y="962001"/>
                </a:lnTo>
                <a:lnTo>
                  <a:pt x="6812089" y="951547"/>
                </a:lnTo>
                <a:lnTo>
                  <a:pt x="6849927" y="945380"/>
                </a:lnTo>
                <a:lnTo>
                  <a:pt x="6888480" y="943356"/>
                </a:lnTo>
                <a:lnTo>
                  <a:pt x="7292601" y="943356"/>
                </a:lnTo>
                <a:lnTo>
                  <a:pt x="7280148" y="932688"/>
                </a:lnTo>
                <a:lnTo>
                  <a:pt x="7241577" y="905898"/>
                </a:lnTo>
                <a:lnTo>
                  <a:pt x="7200185" y="882681"/>
                </a:lnTo>
                <a:lnTo>
                  <a:pt x="7156007" y="863036"/>
                </a:lnTo>
                <a:lnTo>
                  <a:pt x="7109079" y="846963"/>
                </a:lnTo>
                <a:lnTo>
                  <a:pt x="7059435" y="834461"/>
                </a:lnTo>
                <a:lnTo>
                  <a:pt x="7007113" y="825531"/>
                </a:lnTo>
                <a:lnTo>
                  <a:pt x="6952148" y="820173"/>
                </a:lnTo>
                <a:lnTo>
                  <a:pt x="6894576" y="818388"/>
                </a:lnTo>
                <a:close/>
              </a:path>
              <a:path w="8427720" h="2517775">
                <a:moveTo>
                  <a:pt x="7417308" y="2031492"/>
                </a:moveTo>
                <a:lnTo>
                  <a:pt x="7386334" y="2080499"/>
                </a:lnTo>
                <a:lnTo>
                  <a:pt x="7354428" y="2125359"/>
                </a:lnTo>
                <a:lnTo>
                  <a:pt x="7321677" y="2165985"/>
                </a:lnTo>
                <a:lnTo>
                  <a:pt x="7288163" y="2202292"/>
                </a:lnTo>
                <a:lnTo>
                  <a:pt x="7253971" y="2234198"/>
                </a:lnTo>
                <a:lnTo>
                  <a:pt x="7219188" y="2261616"/>
                </a:lnTo>
                <a:lnTo>
                  <a:pt x="7181977" y="2285365"/>
                </a:lnTo>
                <a:lnTo>
                  <a:pt x="7141971" y="2304796"/>
                </a:lnTo>
                <a:lnTo>
                  <a:pt x="7099173" y="2319909"/>
                </a:lnTo>
                <a:lnTo>
                  <a:pt x="7053579" y="2330704"/>
                </a:lnTo>
                <a:lnTo>
                  <a:pt x="7005192" y="2337181"/>
                </a:lnTo>
                <a:lnTo>
                  <a:pt x="6954011" y="2339340"/>
                </a:lnTo>
                <a:lnTo>
                  <a:pt x="7326153" y="2339340"/>
                </a:lnTo>
                <a:lnTo>
                  <a:pt x="7359848" y="2309368"/>
                </a:lnTo>
                <a:lnTo>
                  <a:pt x="7396353" y="2272474"/>
                </a:lnTo>
                <a:lnTo>
                  <a:pt x="7430714" y="2233079"/>
                </a:lnTo>
                <a:lnTo>
                  <a:pt x="7462932" y="2191202"/>
                </a:lnTo>
                <a:lnTo>
                  <a:pt x="7493007" y="2146860"/>
                </a:lnTo>
                <a:lnTo>
                  <a:pt x="7520940" y="2100072"/>
                </a:lnTo>
                <a:lnTo>
                  <a:pt x="7417308" y="2031492"/>
                </a:lnTo>
                <a:close/>
              </a:path>
              <a:path w="8427720" h="2517775">
                <a:moveTo>
                  <a:pt x="7292601" y="943356"/>
                </a:moveTo>
                <a:lnTo>
                  <a:pt x="6888480" y="943356"/>
                </a:lnTo>
                <a:lnTo>
                  <a:pt x="6921079" y="944260"/>
                </a:lnTo>
                <a:lnTo>
                  <a:pt x="6952678" y="947165"/>
                </a:lnTo>
                <a:lnTo>
                  <a:pt x="7013448" y="960120"/>
                </a:lnTo>
                <a:lnTo>
                  <a:pt x="7063740" y="985075"/>
                </a:lnTo>
                <a:lnTo>
                  <a:pt x="7100315" y="1027176"/>
                </a:lnTo>
                <a:lnTo>
                  <a:pt x="7097172" y="1048035"/>
                </a:lnTo>
                <a:lnTo>
                  <a:pt x="7092315" y="1074039"/>
                </a:lnTo>
                <a:lnTo>
                  <a:pt x="7085742" y="1105185"/>
                </a:lnTo>
                <a:lnTo>
                  <a:pt x="7077456" y="1141476"/>
                </a:lnTo>
                <a:lnTo>
                  <a:pt x="7068573" y="1179171"/>
                </a:lnTo>
                <a:lnTo>
                  <a:pt x="7062406" y="1216723"/>
                </a:lnTo>
                <a:lnTo>
                  <a:pt x="7058810" y="1253990"/>
                </a:lnTo>
                <a:lnTo>
                  <a:pt x="7057644" y="1290827"/>
                </a:lnTo>
                <a:lnTo>
                  <a:pt x="7060834" y="1320831"/>
                </a:lnTo>
                <a:lnTo>
                  <a:pt x="7087219" y="1375695"/>
                </a:lnTo>
                <a:lnTo>
                  <a:pt x="7140106" y="1421677"/>
                </a:lnTo>
                <a:lnTo>
                  <a:pt x="7214925" y="1446204"/>
                </a:lnTo>
                <a:lnTo>
                  <a:pt x="7260336" y="1449324"/>
                </a:lnTo>
                <a:lnTo>
                  <a:pt x="7301769" y="1445347"/>
                </a:lnTo>
                <a:lnTo>
                  <a:pt x="7365777" y="1413962"/>
                </a:lnTo>
                <a:lnTo>
                  <a:pt x="7406116" y="1353931"/>
                </a:lnTo>
                <a:lnTo>
                  <a:pt x="7425642" y="1281826"/>
                </a:lnTo>
                <a:lnTo>
                  <a:pt x="7427976" y="1242060"/>
                </a:lnTo>
                <a:lnTo>
                  <a:pt x="7424985" y="1187567"/>
                </a:lnTo>
                <a:lnTo>
                  <a:pt x="7415997" y="1136450"/>
                </a:lnTo>
                <a:lnTo>
                  <a:pt x="7400983" y="1088744"/>
                </a:lnTo>
                <a:lnTo>
                  <a:pt x="7379918" y="1044482"/>
                </a:lnTo>
                <a:lnTo>
                  <a:pt x="7352775" y="1003696"/>
                </a:lnTo>
                <a:lnTo>
                  <a:pt x="7319527" y="966420"/>
                </a:lnTo>
                <a:lnTo>
                  <a:pt x="7292601" y="943356"/>
                </a:lnTo>
                <a:close/>
              </a:path>
              <a:path w="8427720" h="2517775">
                <a:moveTo>
                  <a:pt x="8168640" y="844296"/>
                </a:moveTo>
                <a:lnTo>
                  <a:pt x="7600188" y="880872"/>
                </a:lnTo>
                <a:lnTo>
                  <a:pt x="7600188" y="989076"/>
                </a:lnTo>
                <a:lnTo>
                  <a:pt x="7625024" y="991052"/>
                </a:lnTo>
                <a:lnTo>
                  <a:pt x="7651432" y="994600"/>
                </a:lnTo>
                <a:lnTo>
                  <a:pt x="7708392" y="1005839"/>
                </a:lnTo>
                <a:lnTo>
                  <a:pt x="7759636" y="1020889"/>
                </a:lnTo>
                <a:lnTo>
                  <a:pt x="7798308" y="1039367"/>
                </a:lnTo>
                <a:lnTo>
                  <a:pt x="7835646" y="1072467"/>
                </a:lnTo>
                <a:lnTo>
                  <a:pt x="7863840" y="1112520"/>
                </a:lnTo>
                <a:lnTo>
                  <a:pt x="7881747" y="1156906"/>
                </a:lnTo>
                <a:lnTo>
                  <a:pt x="7888224" y="1207008"/>
                </a:lnTo>
                <a:lnTo>
                  <a:pt x="7888224" y="2200656"/>
                </a:lnTo>
                <a:lnTo>
                  <a:pt x="7882509" y="2254377"/>
                </a:lnTo>
                <a:lnTo>
                  <a:pt x="7865363" y="2296668"/>
                </a:lnTo>
                <a:lnTo>
                  <a:pt x="7837551" y="2327529"/>
                </a:lnTo>
                <a:lnTo>
                  <a:pt x="7798308" y="2346960"/>
                </a:lnTo>
                <a:lnTo>
                  <a:pt x="7747944" y="2358961"/>
                </a:lnTo>
                <a:lnTo>
                  <a:pt x="7708773" y="2362057"/>
                </a:lnTo>
                <a:lnTo>
                  <a:pt x="7669911" y="2365390"/>
                </a:lnTo>
                <a:lnTo>
                  <a:pt x="7650480" y="2366772"/>
                </a:lnTo>
                <a:lnTo>
                  <a:pt x="7650480" y="2474976"/>
                </a:lnTo>
                <a:lnTo>
                  <a:pt x="8427719" y="2474976"/>
                </a:lnTo>
                <a:lnTo>
                  <a:pt x="8427719" y="2366772"/>
                </a:lnTo>
                <a:lnTo>
                  <a:pt x="8407455" y="2365081"/>
                </a:lnTo>
                <a:lnTo>
                  <a:pt x="8387905" y="2362390"/>
                </a:lnTo>
                <a:lnTo>
                  <a:pt x="8334375" y="2349704"/>
                </a:lnTo>
                <a:lnTo>
                  <a:pt x="8282940" y="2331720"/>
                </a:lnTo>
                <a:lnTo>
                  <a:pt x="8241601" y="2308669"/>
                </a:lnTo>
                <a:lnTo>
                  <a:pt x="8212836" y="2275332"/>
                </a:lnTo>
                <a:lnTo>
                  <a:pt x="8197024" y="2233231"/>
                </a:lnTo>
                <a:lnTo>
                  <a:pt x="8191500" y="2180844"/>
                </a:lnTo>
                <a:lnTo>
                  <a:pt x="8191500" y="867156"/>
                </a:lnTo>
                <a:lnTo>
                  <a:pt x="8168640" y="844296"/>
                </a:lnTo>
                <a:close/>
              </a:path>
              <a:path w="8427720" h="2517775">
                <a:moveTo>
                  <a:pt x="8011667" y="0"/>
                </a:moveTo>
                <a:lnTo>
                  <a:pt x="7971686" y="4262"/>
                </a:lnTo>
                <a:lnTo>
                  <a:pt x="7934134" y="16954"/>
                </a:lnTo>
                <a:lnTo>
                  <a:pt x="7899153" y="37933"/>
                </a:lnTo>
                <a:lnTo>
                  <a:pt x="7866888" y="67056"/>
                </a:lnTo>
                <a:lnTo>
                  <a:pt x="7840003" y="102512"/>
                </a:lnTo>
                <a:lnTo>
                  <a:pt x="7820977" y="140398"/>
                </a:lnTo>
                <a:lnTo>
                  <a:pt x="7809666" y="180855"/>
                </a:lnTo>
                <a:lnTo>
                  <a:pt x="7805928" y="224027"/>
                </a:lnTo>
                <a:lnTo>
                  <a:pt x="7809666" y="265175"/>
                </a:lnTo>
                <a:lnTo>
                  <a:pt x="7820977" y="304038"/>
                </a:lnTo>
                <a:lnTo>
                  <a:pt x="7840003" y="340613"/>
                </a:lnTo>
                <a:lnTo>
                  <a:pt x="7866888" y="374903"/>
                </a:lnTo>
                <a:lnTo>
                  <a:pt x="7899153" y="404026"/>
                </a:lnTo>
                <a:lnTo>
                  <a:pt x="7934134" y="425005"/>
                </a:lnTo>
                <a:lnTo>
                  <a:pt x="7971686" y="437697"/>
                </a:lnTo>
                <a:lnTo>
                  <a:pt x="8011667" y="441960"/>
                </a:lnTo>
                <a:lnTo>
                  <a:pt x="8054530" y="437649"/>
                </a:lnTo>
                <a:lnTo>
                  <a:pt x="8093963" y="424624"/>
                </a:lnTo>
                <a:lnTo>
                  <a:pt x="8129968" y="402740"/>
                </a:lnTo>
                <a:lnTo>
                  <a:pt x="8162544" y="371856"/>
                </a:lnTo>
                <a:lnTo>
                  <a:pt x="8189428" y="335899"/>
                </a:lnTo>
                <a:lnTo>
                  <a:pt x="8208454" y="296799"/>
                </a:lnTo>
                <a:lnTo>
                  <a:pt x="8219765" y="254841"/>
                </a:lnTo>
                <a:lnTo>
                  <a:pt x="8223504" y="210312"/>
                </a:lnTo>
                <a:lnTo>
                  <a:pt x="8219789" y="169449"/>
                </a:lnTo>
                <a:lnTo>
                  <a:pt x="8208644" y="131445"/>
                </a:lnTo>
                <a:lnTo>
                  <a:pt x="8190071" y="96297"/>
                </a:lnTo>
                <a:lnTo>
                  <a:pt x="8164067" y="64008"/>
                </a:lnTo>
                <a:lnTo>
                  <a:pt x="8132325" y="36004"/>
                </a:lnTo>
                <a:lnTo>
                  <a:pt x="8096440" y="16001"/>
                </a:lnTo>
                <a:lnTo>
                  <a:pt x="8056268" y="4000"/>
                </a:lnTo>
                <a:lnTo>
                  <a:pt x="8011667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3905" y="2342515"/>
            <a:ext cx="8657590" cy="453970"/>
          </a:xfrm>
        </p:spPr>
        <p:txBody>
          <a:bodyPr/>
          <a:lstStyle/>
          <a:p>
            <a:pPr eaLnBrk="1" hangingPunct="1"/>
            <a:r>
              <a:rPr lang="en-US" altLang="fr-FR" smtClean="0"/>
              <a:t>Arteries in the neck</a:t>
            </a:r>
          </a:p>
        </p:txBody>
      </p:sp>
      <p:pic>
        <p:nvPicPr>
          <p:cNvPr id="37891" name="Picture 3" descr="neck arterie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4533" y="1763184"/>
            <a:ext cx="3052337" cy="498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3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868" y="166243"/>
            <a:ext cx="9747885" cy="7378065"/>
            <a:chOff x="213868" y="166243"/>
            <a:chExt cx="9747885" cy="7378065"/>
          </a:xfrm>
        </p:grpSpPr>
        <p:sp>
          <p:nvSpPr>
            <p:cNvPr id="3" name="object 3"/>
            <p:cNvSpPr/>
            <p:nvPr/>
          </p:nvSpPr>
          <p:spPr>
            <a:xfrm>
              <a:off x="2408428" y="4139310"/>
              <a:ext cx="1789430" cy="382905"/>
            </a:xfrm>
            <a:custGeom>
              <a:avLst/>
              <a:gdLst/>
              <a:ahLst/>
              <a:cxnLst/>
              <a:rect l="l" t="t" r="r" b="b"/>
              <a:pathLst>
                <a:path w="1789429" h="382904">
                  <a:moveTo>
                    <a:pt x="1787652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379475"/>
                  </a:lnTo>
                  <a:lnTo>
                    <a:pt x="3048" y="382524"/>
                  </a:lnTo>
                  <a:lnTo>
                    <a:pt x="1787652" y="382524"/>
                  </a:lnTo>
                  <a:lnTo>
                    <a:pt x="1789176" y="379475"/>
                  </a:lnTo>
                  <a:lnTo>
                    <a:pt x="1789176" y="376427"/>
                  </a:lnTo>
                  <a:lnTo>
                    <a:pt x="10668" y="376427"/>
                  </a:lnTo>
                  <a:lnTo>
                    <a:pt x="6096" y="371856"/>
                  </a:lnTo>
                  <a:lnTo>
                    <a:pt x="10668" y="371856"/>
                  </a:lnTo>
                  <a:lnTo>
                    <a:pt x="10668" y="10667"/>
                  </a:lnTo>
                  <a:lnTo>
                    <a:pt x="6096" y="10667"/>
                  </a:lnTo>
                  <a:lnTo>
                    <a:pt x="10668" y="4572"/>
                  </a:lnTo>
                  <a:lnTo>
                    <a:pt x="1789176" y="4572"/>
                  </a:lnTo>
                  <a:lnTo>
                    <a:pt x="1789176" y="3048"/>
                  </a:lnTo>
                  <a:lnTo>
                    <a:pt x="1787652" y="0"/>
                  </a:lnTo>
                  <a:close/>
                </a:path>
                <a:path w="1789429" h="382904">
                  <a:moveTo>
                    <a:pt x="10668" y="371856"/>
                  </a:moveTo>
                  <a:lnTo>
                    <a:pt x="6096" y="371856"/>
                  </a:lnTo>
                  <a:lnTo>
                    <a:pt x="10668" y="376427"/>
                  </a:lnTo>
                  <a:lnTo>
                    <a:pt x="10668" y="371856"/>
                  </a:lnTo>
                  <a:close/>
                </a:path>
                <a:path w="1789429" h="382904">
                  <a:moveTo>
                    <a:pt x="1778508" y="371856"/>
                  </a:moveTo>
                  <a:lnTo>
                    <a:pt x="10668" y="371856"/>
                  </a:lnTo>
                  <a:lnTo>
                    <a:pt x="10668" y="376427"/>
                  </a:lnTo>
                  <a:lnTo>
                    <a:pt x="1778508" y="376427"/>
                  </a:lnTo>
                  <a:lnTo>
                    <a:pt x="1778508" y="371856"/>
                  </a:lnTo>
                  <a:close/>
                </a:path>
                <a:path w="1789429" h="382904">
                  <a:moveTo>
                    <a:pt x="1778508" y="4572"/>
                  </a:moveTo>
                  <a:lnTo>
                    <a:pt x="1778508" y="376427"/>
                  </a:lnTo>
                  <a:lnTo>
                    <a:pt x="1784604" y="371856"/>
                  </a:lnTo>
                  <a:lnTo>
                    <a:pt x="1789176" y="371856"/>
                  </a:lnTo>
                  <a:lnTo>
                    <a:pt x="1789176" y="10667"/>
                  </a:lnTo>
                  <a:lnTo>
                    <a:pt x="1784604" y="10667"/>
                  </a:lnTo>
                  <a:lnTo>
                    <a:pt x="1778508" y="4572"/>
                  </a:lnTo>
                  <a:close/>
                </a:path>
                <a:path w="1789429" h="382904">
                  <a:moveTo>
                    <a:pt x="1789176" y="371856"/>
                  </a:moveTo>
                  <a:lnTo>
                    <a:pt x="1784604" y="371856"/>
                  </a:lnTo>
                  <a:lnTo>
                    <a:pt x="1778508" y="376427"/>
                  </a:lnTo>
                  <a:lnTo>
                    <a:pt x="1789176" y="376427"/>
                  </a:lnTo>
                  <a:lnTo>
                    <a:pt x="1789176" y="371856"/>
                  </a:lnTo>
                  <a:close/>
                </a:path>
                <a:path w="1789429" h="382904">
                  <a:moveTo>
                    <a:pt x="10668" y="4572"/>
                  </a:moveTo>
                  <a:lnTo>
                    <a:pt x="6096" y="10667"/>
                  </a:lnTo>
                  <a:lnTo>
                    <a:pt x="10668" y="10667"/>
                  </a:lnTo>
                  <a:lnTo>
                    <a:pt x="10668" y="4572"/>
                  </a:lnTo>
                  <a:close/>
                </a:path>
                <a:path w="1789429" h="382904">
                  <a:moveTo>
                    <a:pt x="1778508" y="4572"/>
                  </a:moveTo>
                  <a:lnTo>
                    <a:pt x="10668" y="4572"/>
                  </a:lnTo>
                  <a:lnTo>
                    <a:pt x="10668" y="10667"/>
                  </a:lnTo>
                  <a:lnTo>
                    <a:pt x="1778508" y="10667"/>
                  </a:lnTo>
                  <a:lnTo>
                    <a:pt x="1778508" y="4572"/>
                  </a:lnTo>
                  <a:close/>
                </a:path>
                <a:path w="1789429" h="382904">
                  <a:moveTo>
                    <a:pt x="1789176" y="4572"/>
                  </a:moveTo>
                  <a:lnTo>
                    <a:pt x="1778508" y="4572"/>
                  </a:lnTo>
                  <a:lnTo>
                    <a:pt x="1784604" y="10667"/>
                  </a:lnTo>
                  <a:lnTo>
                    <a:pt x="1789176" y="10667"/>
                  </a:lnTo>
                  <a:lnTo>
                    <a:pt x="1789176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0574" y="4235208"/>
              <a:ext cx="1534706" cy="1798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9478" y="2513063"/>
              <a:ext cx="3048000" cy="50307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94100" y="5475858"/>
              <a:ext cx="1423670" cy="927100"/>
            </a:xfrm>
            <a:custGeom>
              <a:avLst/>
              <a:gdLst/>
              <a:ahLst/>
              <a:cxnLst/>
              <a:rect l="l" t="t" r="r" b="b"/>
              <a:pathLst>
                <a:path w="1423670" h="927100">
                  <a:moveTo>
                    <a:pt x="1421891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923544"/>
                  </a:lnTo>
                  <a:lnTo>
                    <a:pt x="3048" y="926592"/>
                  </a:lnTo>
                  <a:lnTo>
                    <a:pt x="1421891" y="926592"/>
                  </a:lnTo>
                  <a:lnTo>
                    <a:pt x="1423415" y="923544"/>
                  </a:lnTo>
                  <a:lnTo>
                    <a:pt x="1423415" y="922020"/>
                  </a:lnTo>
                  <a:lnTo>
                    <a:pt x="10667" y="922020"/>
                  </a:lnTo>
                  <a:lnTo>
                    <a:pt x="6096" y="915924"/>
                  </a:lnTo>
                  <a:lnTo>
                    <a:pt x="10667" y="915924"/>
                  </a:lnTo>
                  <a:lnTo>
                    <a:pt x="10667" y="10541"/>
                  </a:lnTo>
                  <a:lnTo>
                    <a:pt x="6096" y="10541"/>
                  </a:lnTo>
                  <a:lnTo>
                    <a:pt x="10667" y="6096"/>
                  </a:lnTo>
                  <a:lnTo>
                    <a:pt x="1423415" y="6096"/>
                  </a:lnTo>
                  <a:lnTo>
                    <a:pt x="1423415" y="3048"/>
                  </a:lnTo>
                  <a:lnTo>
                    <a:pt x="1421891" y="0"/>
                  </a:lnTo>
                  <a:close/>
                </a:path>
                <a:path w="1423670" h="927100">
                  <a:moveTo>
                    <a:pt x="10667" y="915924"/>
                  </a:moveTo>
                  <a:lnTo>
                    <a:pt x="6096" y="915924"/>
                  </a:lnTo>
                  <a:lnTo>
                    <a:pt x="10667" y="922020"/>
                  </a:lnTo>
                  <a:lnTo>
                    <a:pt x="10667" y="915924"/>
                  </a:lnTo>
                  <a:close/>
                </a:path>
                <a:path w="1423670" h="927100">
                  <a:moveTo>
                    <a:pt x="1412748" y="915924"/>
                  </a:moveTo>
                  <a:lnTo>
                    <a:pt x="10667" y="915924"/>
                  </a:lnTo>
                  <a:lnTo>
                    <a:pt x="10667" y="922020"/>
                  </a:lnTo>
                  <a:lnTo>
                    <a:pt x="1412748" y="922020"/>
                  </a:lnTo>
                  <a:lnTo>
                    <a:pt x="1412748" y="915924"/>
                  </a:lnTo>
                  <a:close/>
                </a:path>
                <a:path w="1423670" h="927100">
                  <a:moveTo>
                    <a:pt x="1412748" y="6096"/>
                  </a:moveTo>
                  <a:lnTo>
                    <a:pt x="1412748" y="922020"/>
                  </a:lnTo>
                  <a:lnTo>
                    <a:pt x="1418844" y="915924"/>
                  </a:lnTo>
                  <a:lnTo>
                    <a:pt x="1423415" y="915924"/>
                  </a:lnTo>
                  <a:lnTo>
                    <a:pt x="1423415" y="10541"/>
                  </a:lnTo>
                  <a:lnTo>
                    <a:pt x="1418844" y="10541"/>
                  </a:lnTo>
                  <a:lnTo>
                    <a:pt x="1412748" y="6096"/>
                  </a:lnTo>
                  <a:close/>
                </a:path>
                <a:path w="1423670" h="927100">
                  <a:moveTo>
                    <a:pt x="1423415" y="915924"/>
                  </a:moveTo>
                  <a:lnTo>
                    <a:pt x="1418844" y="915924"/>
                  </a:lnTo>
                  <a:lnTo>
                    <a:pt x="1412748" y="922020"/>
                  </a:lnTo>
                  <a:lnTo>
                    <a:pt x="1423415" y="922020"/>
                  </a:lnTo>
                  <a:lnTo>
                    <a:pt x="1423415" y="915924"/>
                  </a:lnTo>
                  <a:close/>
                </a:path>
                <a:path w="1423670" h="927100">
                  <a:moveTo>
                    <a:pt x="10667" y="6096"/>
                  </a:moveTo>
                  <a:lnTo>
                    <a:pt x="6096" y="10541"/>
                  </a:lnTo>
                  <a:lnTo>
                    <a:pt x="10667" y="10541"/>
                  </a:lnTo>
                  <a:lnTo>
                    <a:pt x="10667" y="6096"/>
                  </a:lnTo>
                  <a:close/>
                </a:path>
                <a:path w="1423670" h="927100">
                  <a:moveTo>
                    <a:pt x="1412748" y="6096"/>
                  </a:moveTo>
                  <a:lnTo>
                    <a:pt x="10667" y="6096"/>
                  </a:lnTo>
                  <a:lnTo>
                    <a:pt x="10667" y="10541"/>
                  </a:lnTo>
                  <a:lnTo>
                    <a:pt x="1412748" y="10541"/>
                  </a:lnTo>
                  <a:lnTo>
                    <a:pt x="1412748" y="6096"/>
                  </a:lnTo>
                  <a:close/>
                </a:path>
                <a:path w="1423670" h="927100">
                  <a:moveTo>
                    <a:pt x="1423415" y="6096"/>
                  </a:moveTo>
                  <a:lnTo>
                    <a:pt x="1412748" y="6096"/>
                  </a:lnTo>
                  <a:lnTo>
                    <a:pt x="1418844" y="10541"/>
                  </a:lnTo>
                  <a:lnTo>
                    <a:pt x="1423415" y="10541"/>
                  </a:lnTo>
                  <a:lnTo>
                    <a:pt x="1423415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86555" y="5511800"/>
            <a:ext cx="1128395" cy="832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b="1" dirty="0">
                <a:latin typeface="Georgia"/>
                <a:cs typeface="Georgia"/>
              </a:rPr>
              <a:t>A.</a:t>
            </a:r>
            <a:endParaRPr sz="1750">
              <a:latin typeface="Georgia"/>
              <a:cs typeface="Georgia"/>
            </a:endParaRPr>
          </a:p>
          <a:p>
            <a:pPr marL="12700" marR="5080">
              <a:lnSpc>
                <a:spcPct val="100600"/>
              </a:lnSpc>
              <a:spcBef>
                <a:spcPts val="15"/>
              </a:spcBef>
            </a:pPr>
            <a:r>
              <a:rPr sz="1750" b="1" dirty="0">
                <a:latin typeface="Georgia"/>
                <a:cs typeface="Georgia"/>
              </a:rPr>
              <a:t>Ve</a:t>
            </a:r>
            <a:r>
              <a:rPr sz="1750" b="1" spc="-5" dirty="0">
                <a:latin typeface="Georgia"/>
                <a:cs typeface="Georgia"/>
              </a:rPr>
              <a:t>r</a:t>
            </a:r>
            <a:r>
              <a:rPr sz="1750" b="1" dirty="0">
                <a:latin typeface="Georgia"/>
                <a:cs typeface="Georgia"/>
              </a:rPr>
              <a:t>t</a:t>
            </a:r>
            <a:r>
              <a:rPr sz="1750" b="1" spc="5" dirty="0">
                <a:latin typeface="Georgia"/>
                <a:cs typeface="Georgia"/>
              </a:rPr>
              <a:t>éb</a:t>
            </a:r>
            <a:r>
              <a:rPr sz="1750" b="1" spc="-5" dirty="0">
                <a:latin typeface="Georgia"/>
                <a:cs typeface="Georgia"/>
              </a:rPr>
              <a:t>r</a:t>
            </a:r>
            <a:r>
              <a:rPr sz="1750" b="1" spc="10" dirty="0">
                <a:latin typeface="Georgia"/>
                <a:cs typeface="Georgia"/>
              </a:rPr>
              <a:t>a</a:t>
            </a:r>
            <a:r>
              <a:rPr sz="1750" b="1" dirty="0">
                <a:latin typeface="Georgia"/>
                <a:cs typeface="Georgia"/>
              </a:rPr>
              <a:t>l  </a:t>
            </a:r>
            <a:r>
              <a:rPr sz="1750" b="1" spc="5" dirty="0">
                <a:latin typeface="Georgia"/>
                <a:cs typeface="Georgia"/>
              </a:rPr>
              <a:t>e</a:t>
            </a:r>
            <a:r>
              <a:rPr sz="1750" b="1" spc="-25" dirty="0">
                <a:latin typeface="Georgia"/>
                <a:cs typeface="Georgia"/>
              </a:rPr>
              <a:t> </a:t>
            </a:r>
            <a:r>
              <a:rPr sz="1750" b="1" spc="5" dirty="0">
                <a:latin typeface="Georgia"/>
                <a:cs typeface="Georgia"/>
              </a:rPr>
              <a:t>gauche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28111" y="4808346"/>
            <a:ext cx="1507490" cy="361315"/>
          </a:xfrm>
          <a:custGeom>
            <a:avLst/>
            <a:gdLst/>
            <a:ahLst/>
            <a:cxnLst/>
            <a:rect l="l" t="t" r="r" b="b"/>
            <a:pathLst>
              <a:path w="1507489" h="361314">
                <a:moveTo>
                  <a:pt x="1504188" y="0"/>
                </a:moveTo>
                <a:lnTo>
                  <a:pt x="1524" y="0"/>
                </a:lnTo>
                <a:lnTo>
                  <a:pt x="0" y="1523"/>
                </a:lnTo>
                <a:lnTo>
                  <a:pt x="0" y="359663"/>
                </a:lnTo>
                <a:lnTo>
                  <a:pt x="1524" y="361188"/>
                </a:lnTo>
                <a:lnTo>
                  <a:pt x="1504188" y="361188"/>
                </a:lnTo>
                <a:lnTo>
                  <a:pt x="1507236" y="359663"/>
                </a:lnTo>
                <a:lnTo>
                  <a:pt x="1507236" y="356615"/>
                </a:lnTo>
                <a:lnTo>
                  <a:pt x="9143" y="356615"/>
                </a:lnTo>
                <a:lnTo>
                  <a:pt x="4571" y="350519"/>
                </a:lnTo>
                <a:lnTo>
                  <a:pt x="9143" y="350519"/>
                </a:lnTo>
                <a:lnTo>
                  <a:pt x="9143" y="9143"/>
                </a:lnTo>
                <a:lnTo>
                  <a:pt x="4571" y="9143"/>
                </a:lnTo>
                <a:lnTo>
                  <a:pt x="9143" y="4571"/>
                </a:lnTo>
                <a:lnTo>
                  <a:pt x="1507236" y="4571"/>
                </a:lnTo>
                <a:lnTo>
                  <a:pt x="1507236" y="1523"/>
                </a:lnTo>
                <a:lnTo>
                  <a:pt x="1504188" y="0"/>
                </a:lnTo>
                <a:close/>
              </a:path>
              <a:path w="1507489" h="361314">
                <a:moveTo>
                  <a:pt x="9143" y="350519"/>
                </a:moveTo>
                <a:lnTo>
                  <a:pt x="4571" y="350519"/>
                </a:lnTo>
                <a:lnTo>
                  <a:pt x="9143" y="356615"/>
                </a:lnTo>
                <a:lnTo>
                  <a:pt x="9143" y="350519"/>
                </a:lnTo>
                <a:close/>
              </a:path>
              <a:path w="1507489" h="361314">
                <a:moveTo>
                  <a:pt x="1496567" y="350519"/>
                </a:moveTo>
                <a:lnTo>
                  <a:pt x="9143" y="350519"/>
                </a:lnTo>
                <a:lnTo>
                  <a:pt x="9143" y="356615"/>
                </a:lnTo>
                <a:lnTo>
                  <a:pt x="1496567" y="356615"/>
                </a:lnTo>
                <a:lnTo>
                  <a:pt x="1496567" y="350519"/>
                </a:lnTo>
                <a:close/>
              </a:path>
              <a:path w="1507489" h="361314">
                <a:moveTo>
                  <a:pt x="1496567" y="4571"/>
                </a:moveTo>
                <a:lnTo>
                  <a:pt x="1496567" y="356615"/>
                </a:lnTo>
                <a:lnTo>
                  <a:pt x="1501139" y="350519"/>
                </a:lnTo>
                <a:lnTo>
                  <a:pt x="1507236" y="350519"/>
                </a:lnTo>
                <a:lnTo>
                  <a:pt x="1507236" y="9143"/>
                </a:lnTo>
                <a:lnTo>
                  <a:pt x="1501139" y="9143"/>
                </a:lnTo>
                <a:lnTo>
                  <a:pt x="1496567" y="4571"/>
                </a:lnTo>
                <a:close/>
              </a:path>
              <a:path w="1507489" h="361314">
                <a:moveTo>
                  <a:pt x="1507236" y="350519"/>
                </a:moveTo>
                <a:lnTo>
                  <a:pt x="1501139" y="350519"/>
                </a:lnTo>
                <a:lnTo>
                  <a:pt x="1496567" y="356615"/>
                </a:lnTo>
                <a:lnTo>
                  <a:pt x="1507236" y="356615"/>
                </a:lnTo>
                <a:lnTo>
                  <a:pt x="1507236" y="350519"/>
                </a:lnTo>
                <a:close/>
              </a:path>
              <a:path w="1507489" h="361314">
                <a:moveTo>
                  <a:pt x="9143" y="4571"/>
                </a:moveTo>
                <a:lnTo>
                  <a:pt x="4571" y="9143"/>
                </a:lnTo>
                <a:lnTo>
                  <a:pt x="9143" y="9143"/>
                </a:lnTo>
                <a:lnTo>
                  <a:pt x="9143" y="4571"/>
                </a:lnTo>
                <a:close/>
              </a:path>
              <a:path w="1507489" h="361314">
                <a:moveTo>
                  <a:pt x="1496567" y="4571"/>
                </a:moveTo>
                <a:lnTo>
                  <a:pt x="9143" y="4571"/>
                </a:lnTo>
                <a:lnTo>
                  <a:pt x="9143" y="9143"/>
                </a:lnTo>
                <a:lnTo>
                  <a:pt x="1496567" y="9143"/>
                </a:lnTo>
                <a:lnTo>
                  <a:pt x="1496567" y="4571"/>
                </a:lnTo>
                <a:close/>
              </a:path>
              <a:path w="1507489" h="361314">
                <a:moveTo>
                  <a:pt x="1507236" y="4571"/>
                </a:moveTo>
                <a:lnTo>
                  <a:pt x="1496567" y="4571"/>
                </a:lnTo>
                <a:lnTo>
                  <a:pt x="1501139" y="9143"/>
                </a:lnTo>
                <a:lnTo>
                  <a:pt x="1507236" y="9143"/>
                </a:lnTo>
                <a:lnTo>
                  <a:pt x="1507236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20567" y="4844288"/>
            <a:ext cx="1711325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b="1" dirty="0">
                <a:latin typeface="Georgia"/>
                <a:cs typeface="Georgia"/>
              </a:rPr>
              <a:t>tronc</a:t>
            </a:r>
            <a:r>
              <a:rPr sz="1750" b="1" spc="-35" dirty="0">
                <a:latin typeface="Georgia"/>
                <a:cs typeface="Georgia"/>
              </a:rPr>
              <a:t> </a:t>
            </a:r>
            <a:r>
              <a:rPr sz="1750" b="1" spc="5" dirty="0">
                <a:latin typeface="Georgia"/>
                <a:cs typeface="Georgia"/>
              </a:rPr>
              <a:t>basilaire</a:t>
            </a:r>
            <a:endParaRPr sz="175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54887" y="231775"/>
            <a:ext cx="8845550" cy="5722620"/>
            <a:chOff x="754887" y="231775"/>
            <a:chExt cx="8845550" cy="5722620"/>
          </a:xfrm>
        </p:grpSpPr>
        <p:sp>
          <p:nvSpPr>
            <p:cNvPr id="11" name="object 11"/>
            <p:cNvSpPr/>
            <p:nvPr/>
          </p:nvSpPr>
          <p:spPr>
            <a:xfrm>
              <a:off x="4185412" y="3692778"/>
              <a:ext cx="1786255" cy="2261870"/>
            </a:xfrm>
            <a:custGeom>
              <a:avLst/>
              <a:gdLst/>
              <a:ahLst/>
              <a:cxnLst/>
              <a:rect l="l" t="t" r="r" b="b"/>
              <a:pathLst>
                <a:path w="1786254" h="2261870">
                  <a:moveTo>
                    <a:pt x="1193292" y="6096"/>
                  </a:moveTo>
                  <a:lnTo>
                    <a:pt x="1056132" y="1524"/>
                  </a:lnTo>
                  <a:lnTo>
                    <a:pt x="1048512" y="0"/>
                  </a:lnTo>
                  <a:lnTo>
                    <a:pt x="1040892" y="7620"/>
                  </a:lnTo>
                  <a:lnTo>
                    <a:pt x="1040892" y="24384"/>
                  </a:lnTo>
                  <a:lnTo>
                    <a:pt x="1046988" y="32004"/>
                  </a:lnTo>
                  <a:lnTo>
                    <a:pt x="1056132" y="32004"/>
                  </a:lnTo>
                  <a:lnTo>
                    <a:pt x="1108227" y="34213"/>
                  </a:lnTo>
                  <a:lnTo>
                    <a:pt x="0" y="623316"/>
                  </a:lnTo>
                  <a:lnTo>
                    <a:pt x="15240" y="650621"/>
                  </a:lnTo>
                  <a:lnTo>
                    <a:pt x="1120292" y="63322"/>
                  </a:lnTo>
                  <a:lnTo>
                    <a:pt x="1094232" y="105156"/>
                  </a:lnTo>
                  <a:lnTo>
                    <a:pt x="1092174" y="111302"/>
                  </a:lnTo>
                  <a:lnTo>
                    <a:pt x="1092708" y="117729"/>
                  </a:lnTo>
                  <a:lnTo>
                    <a:pt x="1095514" y="123596"/>
                  </a:lnTo>
                  <a:lnTo>
                    <a:pt x="1100328" y="128016"/>
                  </a:lnTo>
                  <a:lnTo>
                    <a:pt x="1105585" y="130073"/>
                  </a:lnTo>
                  <a:lnTo>
                    <a:pt x="1111567" y="129540"/>
                  </a:lnTo>
                  <a:lnTo>
                    <a:pt x="1117257" y="126733"/>
                  </a:lnTo>
                  <a:lnTo>
                    <a:pt x="1121664" y="121920"/>
                  </a:lnTo>
                  <a:lnTo>
                    <a:pt x="1192339" y="7620"/>
                  </a:lnTo>
                  <a:lnTo>
                    <a:pt x="1193292" y="6096"/>
                  </a:lnTo>
                  <a:close/>
                </a:path>
                <a:path w="1786254" h="2261870">
                  <a:moveTo>
                    <a:pt x="1638300" y="2084832"/>
                  </a:moveTo>
                  <a:lnTo>
                    <a:pt x="1611490" y="2075688"/>
                  </a:lnTo>
                  <a:lnTo>
                    <a:pt x="1508760" y="2040636"/>
                  </a:lnTo>
                  <a:lnTo>
                    <a:pt x="1502867" y="2039734"/>
                  </a:lnTo>
                  <a:lnTo>
                    <a:pt x="1497139" y="2041398"/>
                  </a:lnTo>
                  <a:lnTo>
                    <a:pt x="1492250" y="2045360"/>
                  </a:lnTo>
                  <a:lnTo>
                    <a:pt x="1488948" y="2051304"/>
                  </a:lnTo>
                  <a:lnTo>
                    <a:pt x="1485900" y="2058924"/>
                  </a:lnTo>
                  <a:lnTo>
                    <a:pt x="1490472" y="2068068"/>
                  </a:lnTo>
                  <a:lnTo>
                    <a:pt x="1498092" y="2071116"/>
                  </a:lnTo>
                  <a:lnTo>
                    <a:pt x="1546136" y="2087372"/>
                  </a:lnTo>
                  <a:lnTo>
                    <a:pt x="824484" y="2231136"/>
                  </a:lnTo>
                  <a:lnTo>
                    <a:pt x="830580" y="2261616"/>
                  </a:lnTo>
                  <a:lnTo>
                    <a:pt x="1552371" y="2119236"/>
                  </a:lnTo>
                  <a:lnTo>
                    <a:pt x="1514856" y="2151888"/>
                  </a:lnTo>
                  <a:lnTo>
                    <a:pt x="1511185" y="2157184"/>
                  </a:lnTo>
                  <a:lnTo>
                    <a:pt x="1509522" y="2163305"/>
                  </a:lnTo>
                  <a:lnTo>
                    <a:pt x="1510131" y="2169414"/>
                  </a:lnTo>
                  <a:lnTo>
                    <a:pt x="1513332" y="2174621"/>
                  </a:lnTo>
                  <a:lnTo>
                    <a:pt x="1518399" y="2178367"/>
                  </a:lnTo>
                  <a:lnTo>
                    <a:pt x="1524190" y="2180069"/>
                  </a:lnTo>
                  <a:lnTo>
                    <a:pt x="1530261" y="2179472"/>
                  </a:lnTo>
                  <a:lnTo>
                    <a:pt x="1536192" y="2176272"/>
                  </a:lnTo>
                  <a:lnTo>
                    <a:pt x="1638300" y="2084832"/>
                  </a:lnTo>
                  <a:close/>
                </a:path>
                <a:path w="1786254" h="2261870">
                  <a:moveTo>
                    <a:pt x="1786128" y="972312"/>
                  </a:moveTo>
                  <a:lnTo>
                    <a:pt x="1755876" y="963168"/>
                  </a:lnTo>
                  <a:lnTo>
                    <a:pt x="1655064" y="932688"/>
                  </a:lnTo>
                  <a:lnTo>
                    <a:pt x="1649171" y="931786"/>
                  </a:lnTo>
                  <a:lnTo>
                    <a:pt x="1643443" y="933450"/>
                  </a:lnTo>
                  <a:lnTo>
                    <a:pt x="1638554" y="937412"/>
                  </a:lnTo>
                  <a:lnTo>
                    <a:pt x="1635252" y="943356"/>
                  </a:lnTo>
                  <a:lnTo>
                    <a:pt x="1633728" y="950976"/>
                  </a:lnTo>
                  <a:lnTo>
                    <a:pt x="1638300" y="960120"/>
                  </a:lnTo>
                  <a:lnTo>
                    <a:pt x="1645920" y="963168"/>
                  </a:lnTo>
                  <a:lnTo>
                    <a:pt x="1694510" y="977201"/>
                  </a:lnTo>
                  <a:lnTo>
                    <a:pt x="225552" y="1331976"/>
                  </a:lnTo>
                  <a:lnTo>
                    <a:pt x="233172" y="1362456"/>
                  </a:lnTo>
                  <a:lnTo>
                    <a:pt x="1704543" y="1006627"/>
                  </a:lnTo>
                  <a:lnTo>
                    <a:pt x="1665732" y="1043940"/>
                  </a:lnTo>
                  <a:lnTo>
                    <a:pt x="1659636" y="1050036"/>
                  </a:lnTo>
                  <a:lnTo>
                    <a:pt x="1659636" y="1059180"/>
                  </a:lnTo>
                  <a:lnTo>
                    <a:pt x="1671828" y="1071372"/>
                  </a:lnTo>
                  <a:lnTo>
                    <a:pt x="1680972" y="1071372"/>
                  </a:lnTo>
                  <a:lnTo>
                    <a:pt x="1687068" y="1066800"/>
                  </a:lnTo>
                  <a:lnTo>
                    <a:pt x="1786128" y="9723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9459" y="236347"/>
              <a:ext cx="8836660" cy="631190"/>
            </a:xfrm>
            <a:custGeom>
              <a:avLst/>
              <a:gdLst/>
              <a:ahLst/>
              <a:cxnLst/>
              <a:rect l="l" t="t" r="r" b="b"/>
              <a:pathLst>
                <a:path w="8836660" h="631190">
                  <a:moveTo>
                    <a:pt x="8836152" y="0"/>
                  </a:moveTo>
                  <a:lnTo>
                    <a:pt x="0" y="0"/>
                  </a:lnTo>
                  <a:lnTo>
                    <a:pt x="0" y="630808"/>
                  </a:lnTo>
                  <a:lnTo>
                    <a:pt x="8836152" y="630808"/>
                  </a:lnTo>
                  <a:lnTo>
                    <a:pt x="8836152" y="0"/>
                  </a:lnTo>
                  <a:close/>
                </a:path>
              </a:pathLst>
            </a:custGeom>
            <a:solidFill>
              <a:srgbClr val="D16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4887" y="231775"/>
              <a:ext cx="8845550" cy="640080"/>
            </a:xfrm>
            <a:custGeom>
              <a:avLst/>
              <a:gdLst/>
              <a:ahLst/>
              <a:cxnLst/>
              <a:rect l="l" t="t" r="r" b="b"/>
              <a:pathLst>
                <a:path w="8845550" h="640080">
                  <a:moveTo>
                    <a:pt x="8843771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638555"/>
                  </a:lnTo>
                  <a:lnTo>
                    <a:pt x="3048" y="640079"/>
                  </a:lnTo>
                  <a:lnTo>
                    <a:pt x="8843771" y="640079"/>
                  </a:lnTo>
                  <a:lnTo>
                    <a:pt x="8845296" y="638555"/>
                  </a:lnTo>
                  <a:lnTo>
                    <a:pt x="8845296" y="635507"/>
                  </a:lnTo>
                  <a:lnTo>
                    <a:pt x="10668" y="635507"/>
                  </a:lnTo>
                  <a:lnTo>
                    <a:pt x="4571" y="629411"/>
                  </a:lnTo>
                  <a:lnTo>
                    <a:pt x="10668" y="629411"/>
                  </a:lnTo>
                  <a:lnTo>
                    <a:pt x="10668" y="10668"/>
                  </a:lnTo>
                  <a:lnTo>
                    <a:pt x="4571" y="10668"/>
                  </a:lnTo>
                  <a:lnTo>
                    <a:pt x="10668" y="4572"/>
                  </a:lnTo>
                  <a:lnTo>
                    <a:pt x="8845296" y="4572"/>
                  </a:lnTo>
                  <a:lnTo>
                    <a:pt x="8845296" y="3048"/>
                  </a:lnTo>
                  <a:lnTo>
                    <a:pt x="8843771" y="0"/>
                  </a:lnTo>
                  <a:close/>
                </a:path>
                <a:path w="8845550" h="640080">
                  <a:moveTo>
                    <a:pt x="10668" y="629411"/>
                  </a:moveTo>
                  <a:lnTo>
                    <a:pt x="4571" y="629411"/>
                  </a:lnTo>
                  <a:lnTo>
                    <a:pt x="10668" y="635507"/>
                  </a:lnTo>
                  <a:lnTo>
                    <a:pt x="10668" y="629411"/>
                  </a:lnTo>
                  <a:close/>
                </a:path>
                <a:path w="8845550" h="640080">
                  <a:moveTo>
                    <a:pt x="8836152" y="629411"/>
                  </a:moveTo>
                  <a:lnTo>
                    <a:pt x="10668" y="629411"/>
                  </a:lnTo>
                  <a:lnTo>
                    <a:pt x="10668" y="635507"/>
                  </a:lnTo>
                  <a:lnTo>
                    <a:pt x="8836152" y="635507"/>
                  </a:lnTo>
                  <a:lnTo>
                    <a:pt x="8836152" y="629411"/>
                  </a:lnTo>
                  <a:close/>
                </a:path>
                <a:path w="8845550" h="640080">
                  <a:moveTo>
                    <a:pt x="8836152" y="4572"/>
                  </a:moveTo>
                  <a:lnTo>
                    <a:pt x="8836152" y="635507"/>
                  </a:lnTo>
                  <a:lnTo>
                    <a:pt x="8840723" y="629411"/>
                  </a:lnTo>
                  <a:lnTo>
                    <a:pt x="8845296" y="629411"/>
                  </a:lnTo>
                  <a:lnTo>
                    <a:pt x="8845296" y="10668"/>
                  </a:lnTo>
                  <a:lnTo>
                    <a:pt x="8840723" y="10668"/>
                  </a:lnTo>
                  <a:lnTo>
                    <a:pt x="8836152" y="4572"/>
                  </a:lnTo>
                  <a:close/>
                </a:path>
                <a:path w="8845550" h="640080">
                  <a:moveTo>
                    <a:pt x="8845296" y="629411"/>
                  </a:moveTo>
                  <a:lnTo>
                    <a:pt x="8840723" y="629411"/>
                  </a:lnTo>
                  <a:lnTo>
                    <a:pt x="8836152" y="635507"/>
                  </a:lnTo>
                  <a:lnTo>
                    <a:pt x="8845296" y="635507"/>
                  </a:lnTo>
                  <a:lnTo>
                    <a:pt x="8845296" y="629411"/>
                  </a:lnTo>
                  <a:close/>
                </a:path>
                <a:path w="8845550" h="640080">
                  <a:moveTo>
                    <a:pt x="10668" y="4572"/>
                  </a:moveTo>
                  <a:lnTo>
                    <a:pt x="4571" y="10668"/>
                  </a:lnTo>
                  <a:lnTo>
                    <a:pt x="10668" y="10668"/>
                  </a:lnTo>
                  <a:lnTo>
                    <a:pt x="10668" y="4572"/>
                  </a:lnTo>
                  <a:close/>
                </a:path>
                <a:path w="8845550" h="640080">
                  <a:moveTo>
                    <a:pt x="8836152" y="4572"/>
                  </a:moveTo>
                  <a:lnTo>
                    <a:pt x="10668" y="4572"/>
                  </a:lnTo>
                  <a:lnTo>
                    <a:pt x="10668" y="10668"/>
                  </a:lnTo>
                  <a:lnTo>
                    <a:pt x="8836152" y="10668"/>
                  </a:lnTo>
                  <a:lnTo>
                    <a:pt x="8836152" y="4572"/>
                  </a:lnTo>
                  <a:close/>
                </a:path>
                <a:path w="8845550" h="640080">
                  <a:moveTo>
                    <a:pt x="8845296" y="4572"/>
                  </a:moveTo>
                  <a:lnTo>
                    <a:pt x="8836152" y="4572"/>
                  </a:lnTo>
                  <a:lnTo>
                    <a:pt x="8840723" y="10668"/>
                  </a:lnTo>
                  <a:lnTo>
                    <a:pt x="8845296" y="10668"/>
                  </a:lnTo>
                  <a:lnTo>
                    <a:pt x="8845296" y="4572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59459" y="236347"/>
            <a:ext cx="8836660" cy="574516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478155" algn="ctr">
              <a:lnSpc>
                <a:spcPct val="100000"/>
              </a:lnSpc>
              <a:spcBef>
                <a:spcPts val="1360"/>
              </a:spcBef>
            </a:pPr>
            <a:r>
              <a:rPr lang="ar-DZ" sz="2600" spc="15" smtClean="0">
                <a:solidFill>
                  <a:srgbClr val="FF0000"/>
                </a:solidFill>
              </a:rPr>
              <a:t>ثانيا : النظام الخلفي للشراين القاعدية الفقرية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8684" y="1054226"/>
            <a:ext cx="9785985" cy="2108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4325" marR="128270" indent="-302260">
              <a:lnSpc>
                <a:spcPct val="100000"/>
              </a:lnSpc>
              <a:spcBef>
                <a:spcPts val="105"/>
              </a:spcBef>
              <a:buClr>
                <a:srgbClr val="D16347"/>
              </a:buClr>
              <a:buSzPct val="84090"/>
              <a:buFont typeface="PMingLiU-ExtB"/>
              <a:buChar char="⚫"/>
              <a:tabLst>
                <a:tab pos="314325" algn="l"/>
                <a:tab pos="314960" algn="l"/>
              </a:tabLst>
            </a:pPr>
            <a:r>
              <a:rPr sz="2200" b="1" dirty="0">
                <a:solidFill>
                  <a:srgbClr val="BF0000"/>
                </a:solidFill>
                <a:latin typeface="Georgia"/>
                <a:cs typeface="Georgia"/>
              </a:rPr>
              <a:t>Les</a:t>
            </a:r>
            <a:r>
              <a:rPr sz="2200" b="1" spc="-5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BF0000"/>
                </a:solidFill>
                <a:latin typeface="Georgia"/>
                <a:cs typeface="Georgia"/>
              </a:rPr>
              <a:t>artéres</a:t>
            </a:r>
            <a:r>
              <a:rPr sz="2200" b="1" spc="-35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BF0000"/>
                </a:solidFill>
                <a:latin typeface="Georgia"/>
                <a:cs typeface="Georgia"/>
              </a:rPr>
              <a:t>vertébrales</a:t>
            </a:r>
            <a:r>
              <a:rPr sz="2200" b="1" spc="-25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cheminent</a:t>
            </a:r>
            <a:r>
              <a:rPr sz="2200" b="1" spc="-2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sur</a:t>
            </a:r>
            <a:r>
              <a:rPr sz="2200" b="1" spc="-2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la</a:t>
            </a:r>
            <a:r>
              <a:rPr sz="2200" b="1" spc="-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face</a:t>
            </a:r>
            <a:r>
              <a:rPr sz="2200" b="1" spc="-1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antérieure</a:t>
            </a:r>
            <a:r>
              <a:rPr sz="2200" b="1" spc="-3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du</a:t>
            </a:r>
            <a:r>
              <a:rPr sz="2200" b="1" spc="-1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tronc </a:t>
            </a:r>
            <a:r>
              <a:rPr sz="2200" b="1" spc="-54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cérébral </a:t>
            </a:r>
            <a:r>
              <a:rPr sz="2200" b="1" spc="5" dirty="0">
                <a:latin typeface="Georgia"/>
                <a:cs typeface="Georgia"/>
              </a:rPr>
              <a:t>puis </a:t>
            </a:r>
            <a:r>
              <a:rPr sz="2200" b="1" dirty="0">
                <a:latin typeface="Georgia"/>
                <a:cs typeface="Georgia"/>
              </a:rPr>
              <a:t>vont se rejoindre pour former l'a. basilaire sur la </a:t>
            </a:r>
            <a:r>
              <a:rPr sz="2200" b="1" spc="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ligne</a:t>
            </a:r>
            <a:r>
              <a:rPr sz="2200" b="1" spc="-1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médiane.</a:t>
            </a:r>
            <a:endParaRPr sz="2200">
              <a:latin typeface="Georgia"/>
              <a:cs typeface="Georgia"/>
            </a:endParaRPr>
          </a:p>
          <a:p>
            <a:pPr marL="314325" marR="5080" indent="-302260" algn="just">
              <a:lnSpc>
                <a:spcPct val="100200"/>
              </a:lnSpc>
              <a:spcBef>
                <a:spcPts val="535"/>
              </a:spcBef>
              <a:buClr>
                <a:srgbClr val="D16347"/>
              </a:buClr>
              <a:buSzPct val="84090"/>
              <a:buFont typeface="PMingLiU-ExtB"/>
              <a:buChar char="⚫"/>
              <a:tabLst>
                <a:tab pos="314960" algn="l"/>
              </a:tabLst>
            </a:pPr>
            <a:r>
              <a:rPr sz="2200" b="1" dirty="0">
                <a:solidFill>
                  <a:srgbClr val="BF0000"/>
                </a:solidFill>
                <a:latin typeface="Georgia"/>
                <a:cs typeface="Georgia"/>
              </a:rPr>
              <a:t>L'artére</a:t>
            </a:r>
            <a:r>
              <a:rPr sz="2200" b="1" spc="-50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BF0000"/>
                </a:solidFill>
                <a:latin typeface="Georgia"/>
                <a:cs typeface="Georgia"/>
              </a:rPr>
              <a:t>basilaire</a:t>
            </a:r>
            <a:r>
              <a:rPr sz="2200" b="1" spc="-30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est à</a:t>
            </a:r>
            <a:r>
              <a:rPr sz="2200" b="1" spc="1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la</a:t>
            </a:r>
            <a:r>
              <a:rPr sz="2200" b="1" spc="-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face</a:t>
            </a:r>
            <a:r>
              <a:rPr sz="2200" b="1" spc="-2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antérieure</a:t>
            </a:r>
            <a:r>
              <a:rPr sz="2200" b="1" spc="-3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du</a:t>
            </a:r>
            <a:r>
              <a:rPr sz="2200" b="1" spc="-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pont</a:t>
            </a:r>
            <a:r>
              <a:rPr sz="2200" b="1" spc="-1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dans</a:t>
            </a:r>
            <a:r>
              <a:rPr sz="2200" b="1" spc="-2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la</a:t>
            </a:r>
            <a:r>
              <a:rPr sz="2200" b="1" spc="-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gouttière </a:t>
            </a:r>
            <a:r>
              <a:rPr sz="2200" b="1" spc="-54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basilaire. Elle se termine par les </a:t>
            </a:r>
            <a:r>
              <a:rPr sz="2200" b="1" dirty="0">
                <a:solidFill>
                  <a:srgbClr val="BF0000"/>
                </a:solidFill>
                <a:latin typeface="Georgia"/>
                <a:cs typeface="Georgia"/>
              </a:rPr>
              <a:t>2 artères </a:t>
            </a:r>
            <a:r>
              <a:rPr sz="2200" b="1" spc="-5" dirty="0">
                <a:solidFill>
                  <a:srgbClr val="BF0000"/>
                </a:solidFill>
                <a:latin typeface="Georgia"/>
                <a:cs typeface="Georgia"/>
              </a:rPr>
              <a:t>cérébrales </a:t>
            </a:r>
            <a:r>
              <a:rPr sz="2200" b="1" dirty="0">
                <a:solidFill>
                  <a:srgbClr val="BF0000"/>
                </a:solidFill>
                <a:latin typeface="Georgia"/>
                <a:cs typeface="Georgia"/>
              </a:rPr>
              <a:t>postérieures </a:t>
            </a:r>
            <a:r>
              <a:rPr sz="2200" b="1" spc="-545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200" b="1" spc="5" dirty="0">
                <a:latin typeface="Georgia"/>
                <a:cs typeface="Georgia"/>
              </a:rPr>
              <a:t>ACP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27543" y="5035422"/>
            <a:ext cx="2600325" cy="927100"/>
          </a:xfrm>
          <a:custGeom>
            <a:avLst/>
            <a:gdLst/>
            <a:ahLst/>
            <a:cxnLst/>
            <a:rect l="l" t="t" r="r" b="b"/>
            <a:pathLst>
              <a:path w="2600325" h="927100">
                <a:moveTo>
                  <a:pt x="2599944" y="0"/>
                </a:moveTo>
                <a:lnTo>
                  <a:pt x="1524" y="0"/>
                </a:lnTo>
                <a:lnTo>
                  <a:pt x="0" y="3047"/>
                </a:lnTo>
                <a:lnTo>
                  <a:pt x="0" y="923543"/>
                </a:lnTo>
                <a:lnTo>
                  <a:pt x="1524" y="926591"/>
                </a:lnTo>
                <a:lnTo>
                  <a:pt x="2599944" y="926591"/>
                </a:lnTo>
                <a:lnTo>
                  <a:pt x="2599944" y="920495"/>
                </a:lnTo>
                <a:lnTo>
                  <a:pt x="10667" y="920495"/>
                </a:lnTo>
                <a:lnTo>
                  <a:pt x="4572" y="915924"/>
                </a:lnTo>
                <a:lnTo>
                  <a:pt x="10667" y="915924"/>
                </a:lnTo>
                <a:lnTo>
                  <a:pt x="10667" y="10668"/>
                </a:lnTo>
                <a:lnTo>
                  <a:pt x="4572" y="10668"/>
                </a:lnTo>
                <a:lnTo>
                  <a:pt x="10667" y="4571"/>
                </a:lnTo>
                <a:lnTo>
                  <a:pt x="2599944" y="4571"/>
                </a:lnTo>
                <a:lnTo>
                  <a:pt x="2599944" y="0"/>
                </a:lnTo>
                <a:close/>
              </a:path>
              <a:path w="2600325" h="927100">
                <a:moveTo>
                  <a:pt x="10667" y="915924"/>
                </a:moveTo>
                <a:lnTo>
                  <a:pt x="4572" y="915924"/>
                </a:lnTo>
                <a:lnTo>
                  <a:pt x="10667" y="920495"/>
                </a:lnTo>
                <a:lnTo>
                  <a:pt x="10667" y="915924"/>
                </a:lnTo>
                <a:close/>
              </a:path>
              <a:path w="2600325" h="927100">
                <a:moveTo>
                  <a:pt x="2598420" y="915924"/>
                </a:moveTo>
                <a:lnTo>
                  <a:pt x="10667" y="915924"/>
                </a:lnTo>
                <a:lnTo>
                  <a:pt x="10667" y="920495"/>
                </a:lnTo>
                <a:lnTo>
                  <a:pt x="2598420" y="920495"/>
                </a:lnTo>
                <a:lnTo>
                  <a:pt x="2598420" y="915924"/>
                </a:lnTo>
                <a:close/>
              </a:path>
              <a:path w="2600325" h="927100">
                <a:moveTo>
                  <a:pt x="2598420" y="4571"/>
                </a:moveTo>
                <a:lnTo>
                  <a:pt x="2598420" y="920495"/>
                </a:lnTo>
                <a:lnTo>
                  <a:pt x="2599944" y="918971"/>
                </a:lnTo>
                <a:lnTo>
                  <a:pt x="2599944" y="6604"/>
                </a:lnTo>
                <a:lnTo>
                  <a:pt x="2598420" y="4571"/>
                </a:lnTo>
                <a:close/>
              </a:path>
              <a:path w="2600325" h="927100">
                <a:moveTo>
                  <a:pt x="2599944" y="918971"/>
                </a:moveTo>
                <a:lnTo>
                  <a:pt x="2598420" y="920495"/>
                </a:lnTo>
                <a:lnTo>
                  <a:pt x="2599944" y="920495"/>
                </a:lnTo>
                <a:lnTo>
                  <a:pt x="2599944" y="918971"/>
                </a:lnTo>
                <a:close/>
              </a:path>
              <a:path w="2600325" h="927100">
                <a:moveTo>
                  <a:pt x="10667" y="4571"/>
                </a:moveTo>
                <a:lnTo>
                  <a:pt x="4572" y="10668"/>
                </a:lnTo>
                <a:lnTo>
                  <a:pt x="10667" y="10668"/>
                </a:lnTo>
                <a:lnTo>
                  <a:pt x="10667" y="4571"/>
                </a:lnTo>
                <a:close/>
              </a:path>
              <a:path w="2600325" h="927100">
                <a:moveTo>
                  <a:pt x="2598420" y="4571"/>
                </a:moveTo>
                <a:lnTo>
                  <a:pt x="10667" y="4571"/>
                </a:lnTo>
                <a:lnTo>
                  <a:pt x="10667" y="10668"/>
                </a:lnTo>
                <a:lnTo>
                  <a:pt x="2598420" y="10668"/>
                </a:lnTo>
                <a:lnTo>
                  <a:pt x="2598420" y="4571"/>
                </a:lnTo>
                <a:close/>
              </a:path>
              <a:path w="2600325" h="927100">
                <a:moveTo>
                  <a:pt x="2599944" y="4571"/>
                </a:moveTo>
                <a:lnTo>
                  <a:pt x="2598420" y="4571"/>
                </a:lnTo>
                <a:lnTo>
                  <a:pt x="2599944" y="6604"/>
                </a:lnTo>
                <a:lnTo>
                  <a:pt x="2599944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620000" y="5071364"/>
            <a:ext cx="2329180" cy="83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sz="1750" b="1" dirty="0">
                <a:latin typeface="Georgia"/>
                <a:cs typeface="Georgia"/>
              </a:rPr>
              <a:t>artères </a:t>
            </a:r>
            <a:r>
              <a:rPr sz="1750" b="1" spc="5" dirty="0">
                <a:latin typeface="Georgia"/>
                <a:cs typeface="Georgia"/>
              </a:rPr>
              <a:t> </a:t>
            </a:r>
            <a:r>
              <a:rPr sz="1750" b="1" dirty="0">
                <a:latin typeface="Georgia"/>
                <a:cs typeface="Georgia"/>
              </a:rPr>
              <a:t>cérébelleuses sup</a:t>
            </a:r>
            <a:r>
              <a:rPr sz="1750" b="1" spc="15" dirty="0">
                <a:latin typeface="Georgia"/>
                <a:cs typeface="Georgia"/>
              </a:rPr>
              <a:t> </a:t>
            </a:r>
            <a:r>
              <a:rPr sz="1750" b="1" spc="5" dirty="0">
                <a:latin typeface="Georgia"/>
                <a:cs typeface="Georgia"/>
              </a:rPr>
              <a:t>et </a:t>
            </a:r>
            <a:r>
              <a:rPr sz="1750" b="1" spc="-430" dirty="0">
                <a:latin typeface="Georgia"/>
                <a:cs typeface="Georgia"/>
              </a:rPr>
              <a:t> </a:t>
            </a:r>
            <a:r>
              <a:rPr sz="1750" b="1" spc="5" dirty="0">
                <a:latin typeface="Georgia"/>
                <a:cs typeface="Georgia"/>
              </a:rPr>
              <a:t>moy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66484" y="4253610"/>
            <a:ext cx="879475" cy="1260475"/>
          </a:xfrm>
          <a:custGeom>
            <a:avLst/>
            <a:gdLst/>
            <a:ahLst/>
            <a:cxnLst/>
            <a:rect l="l" t="t" r="r" b="b"/>
            <a:pathLst>
              <a:path w="879475" h="1260475">
                <a:moveTo>
                  <a:pt x="879348" y="1235964"/>
                </a:moveTo>
                <a:lnTo>
                  <a:pt x="63309" y="63931"/>
                </a:lnTo>
                <a:lnTo>
                  <a:pt x="109728" y="85344"/>
                </a:lnTo>
                <a:lnTo>
                  <a:pt x="115836" y="87109"/>
                </a:lnTo>
                <a:lnTo>
                  <a:pt x="122110" y="86067"/>
                </a:lnTo>
                <a:lnTo>
                  <a:pt x="127508" y="82765"/>
                </a:lnTo>
                <a:lnTo>
                  <a:pt x="131064" y="77724"/>
                </a:lnTo>
                <a:lnTo>
                  <a:pt x="134112" y="70104"/>
                </a:lnTo>
                <a:lnTo>
                  <a:pt x="131064" y="60960"/>
                </a:lnTo>
                <a:lnTo>
                  <a:pt x="123444" y="56388"/>
                </a:lnTo>
                <a:lnTo>
                  <a:pt x="36690" y="16764"/>
                </a:lnTo>
                <a:lnTo>
                  <a:pt x="0" y="0"/>
                </a:lnTo>
                <a:lnTo>
                  <a:pt x="10668" y="135636"/>
                </a:lnTo>
                <a:lnTo>
                  <a:pt x="10668" y="144780"/>
                </a:lnTo>
                <a:lnTo>
                  <a:pt x="18288" y="150876"/>
                </a:lnTo>
                <a:lnTo>
                  <a:pt x="27432" y="149352"/>
                </a:lnTo>
                <a:lnTo>
                  <a:pt x="36576" y="149352"/>
                </a:lnTo>
                <a:lnTo>
                  <a:pt x="42672" y="141732"/>
                </a:lnTo>
                <a:lnTo>
                  <a:pt x="42672" y="132588"/>
                </a:lnTo>
                <a:lnTo>
                  <a:pt x="38404" y="82194"/>
                </a:lnTo>
                <a:lnTo>
                  <a:pt x="828268" y="1218057"/>
                </a:lnTo>
                <a:lnTo>
                  <a:pt x="168948" y="1032344"/>
                </a:lnTo>
                <a:lnTo>
                  <a:pt x="217932" y="1019556"/>
                </a:lnTo>
                <a:lnTo>
                  <a:pt x="227076" y="1018032"/>
                </a:lnTo>
                <a:lnTo>
                  <a:pt x="227838" y="1016508"/>
                </a:lnTo>
                <a:lnTo>
                  <a:pt x="231648" y="1008888"/>
                </a:lnTo>
                <a:lnTo>
                  <a:pt x="230124" y="999744"/>
                </a:lnTo>
                <a:lnTo>
                  <a:pt x="227076" y="992124"/>
                </a:lnTo>
                <a:lnTo>
                  <a:pt x="219456" y="987552"/>
                </a:lnTo>
                <a:lnTo>
                  <a:pt x="210312" y="989076"/>
                </a:lnTo>
                <a:lnTo>
                  <a:pt x="77724" y="1022604"/>
                </a:lnTo>
                <a:lnTo>
                  <a:pt x="173736" y="1121664"/>
                </a:lnTo>
                <a:lnTo>
                  <a:pt x="179832" y="1127760"/>
                </a:lnTo>
                <a:lnTo>
                  <a:pt x="188976" y="1127760"/>
                </a:lnTo>
                <a:lnTo>
                  <a:pt x="201168" y="1115568"/>
                </a:lnTo>
                <a:lnTo>
                  <a:pt x="201168" y="1106424"/>
                </a:lnTo>
                <a:lnTo>
                  <a:pt x="196596" y="1098804"/>
                </a:lnTo>
                <a:lnTo>
                  <a:pt x="161874" y="1063409"/>
                </a:lnTo>
                <a:lnTo>
                  <a:pt x="861060" y="1260348"/>
                </a:lnTo>
                <a:lnTo>
                  <a:pt x="865416" y="1245793"/>
                </a:lnTo>
                <a:lnTo>
                  <a:pt x="879348" y="12359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82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868" y="166243"/>
            <a:ext cx="9747885" cy="7228840"/>
            <a:chOff x="213868" y="166243"/>
            <a:chExt cx="9747885" cy="7228840"/>
          </a:xfrm>
        </p:grpSpPr>
        <p:sp>
          <p:nvSpPr>
            <p:cNvPr id="3" name="object 3"/>
            <p:cNvSpPr/>
            <p:nvPr/>
          </p:nvSpPr>
          <p:spPr>
            <a:xfrm>
              <a:off x="1469643" y="236347"/>
              <a:ext cx="6457315" cy="879475"/>
            </a:xfrm>
            <a:custGeom>
              <a:avLst/>
              <a:gdLst/>
              <a:ahLst/>
              <a:cxnLst/>
              <a:rect l="l" t="t" r="r" b="b"/>
              <a:pathLst>
                <a:path w="6457315" h="879475">
                  <a:moveTo>
                    <a:pt x="6457060" y="0"/>
                  </a:moveTo>
                  <a:lnTo>
                    <a:pt x="0" y="0"/>
                  </a:lnTo>
                  <a:lnTo>
                    <a:pt x="0" y="879348"/>
                  </a:lnTo>
                  <a:lnTo>
                    <a:pt x="6457060" y="879348"/>
                  </a:lnTo>
                  <a:lnTo>
                    <a:pt x="6457060" y="0"/>
                  </a:lnTo>
                  <a:close/>
                </a:path>
              </a:pathLst>
            </a:custGeom>
            <a:solidFill>
              <a:srgbClr val="D16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3548" y="231775"/>
              <a:ext cx="6468110" cy="889000"/>
            </a:xfrm>
            <a:custGeom>
              <a:avLst/>
              <a:gdLst/>
              <a:ahLst/>
              <a:cxnLst/>
              <a:rect l="l" t="t" r="r" b="b"/>
              <a:pathLst>
                <a:path w="6468109" h="889000">
                  <a:moveTo>
                    <a:pt x="6464808" y="0"/>
                  </a:moveTo>
                  <a:lnTo>
                    <a:pt x="3047" y="0"/>
                  </a:lnTo>
                  <a:lnTo>
                    <a:pt x="0" y="3048"/>
                  </a:lnTo>
                  <a:lnTo>
                    <a:pt x="0" y="886967"/>
                  </a:lnTo>
                  <a:lnTo>
                    <a:pt x="3047" y="888491"/>
                  </a:lnTo>
                  <a:lnTo>
                    <a:pt x="6464808" y="888491"/>
                  </a:lnTo>
                  <a:lnTo>
                    <a:pt x="6467856" y="886967"/>
                  </a:lnTo>
                  <a:lnTo>
                    <a:pt x="6467856" y="883920"/>
                  </a:lnTo>
                  <a:lnTo>
                    <a:pt x="10668" y="883920"/>
                  </a:lnTo>
                  <a:lnTo>
                    <a:pt x="6095" y="877824"/>
                  </a:lnTo>
                  <a:lnTo>
                    <a:pt x="10668" y="877824"/>
                  </a:lnTo>
                  <a:lnTo>
                    <a:pt x="10668" y="10668"/>
                  </a:lnTo>
                  <a:lnTo>
                    <a:pt x="6095" y="10668"/>
                  </a:lnTo>
                  <a:lnTo>
                    <a:pt x="10668" y="4572"/>
                  </a:lnTo>
                  <a:lnTo>
                    <a:pt x="6467856" y="4572"/>
                  </a:lnTo>
                  <a:lnTo>
                    <a:pt x="6467856" y="3048"/>
                  </a:lnTo>
                  <a:lnTo>
                    <a:pt x="6464808" y="0"/>
                  </a:lnTo>
                  <a:close/>
                </a:path>
                <a:path w="6468109" h="889000">
                  <a:moveTo>
                    <a:pt x="10668" y="877824"/>
                  </a:moveTo>
                  <a:lnTo>
                    <a:pt x="6095" y="877824"/>
                  </a:lnTo>
                  <a:lnTo>
                    <a:pt x="10668" y="883920"/>
                  </a:lnTo>
                  <a:lnTo>
                    <a:pt x="10668" y="877824"/>
                  </a:lnTo>
                  <a:close/>
                </a:path>
                <a:path w="6468109" h="889000">
                  <a:moveTo>
                    <a:pt x="6457187" y="877824"/>
                  </a:moveTo>
                  <a:lnTo>
                    <a:pt x="10668" y="877824"/>
                  </a:lnTo>
                  <a:lnTo>
                    <a:pt x="10668" y="883920"/>
                  </a:lnTo>
                  <a:lnTo>
                    <a:pt x="6457187" y="883920"/>
                  </a:lnTo>
                  <a:lnTo>
                    <a:pt x="6457187" y="877824"/>
                  </a:lnTo>
                  <a:close/>
                </a:path>
                <a:path w="6468109" h="889000">
                  <a:moveTo>
                    <a:pt x="6457187" y="4572"/>
                  </a:moveTo>
                  <a:lnTo>
                    <a:pt x="6457187" y="883920"/>
                  </a:lnTo>
                  <a:lnTo>
                    <a:pt x="6463283" y="877824"/>
                  </a:lnTo>
                  <a:lnTo>
                    <a:pt x="6467856" y="877824"/>
                  </a:lnTo>
                  <a:lnTo>
                    <a:pt x="6467856" y="10668"/>
                  </a:lnTo>
                  <a:lnTo>
                    <a:pt x="6463283" y="10668"/>
                  </a:lnTo>
                  <a:lnTo>
                    <a:pt x="6457187" y="4572"/>
                  </a:lnTo>
                  <a:close/>
                </a:path>
                <a:path w="6468109" h="889000">
                  <a:moveTo>
                    <a:pt x="6467856" y="877824"/>
                  </a:moveTo>
                  <a:lnTo>
                    <a:pt x="6463283" y="877824"/>
                  </a:lnTo>
                  <a:lnTo>
                    <a:pt x="6457187" y="883920"/>
                  </a:lnTo>
                  <a:lnTo>
                    <a:pt x="6467856" y="883920"/>
                  </a:lnTo>
                  <a:lnTo>
                    <a:pt x="6467856" y="877824"/>
                  </a:lnTo>
                  <a:close/>
                </a:path>
                <a:path w="6468109" h="889000">
                  <a:moveTo>
                    <a:pt x="10668" y="4572"/>
                  </a:moveTo>
                  <a:lnTo>
                    <a:pt x="6095" y="10668"/>
                  </a:lnTo>
                  <a:lnTo>
                    <a:pt x="10668" y="10668"/>
                  </a:lnTo>
                  <a:lnTo>
                    <a:pt x="10668" y="4572"/>
                  </a:lnTo>
                  <a:close/>
                </a:path>
                <a:path w="6468109" h="889000">
                  <a:moveTo>
                    <a:pt x="6457187" y="4572"/>
                  </a:moveTo>
                  <a:lnTo>
                    <a:pt x="10668" y="4572"/>
                  </a:lnTo>
                  <a:lnTo>
                    <a:pt x="10668" y="10668"/>
                  </a:lnTo>
                  <a:lnTo>
                    <a:pt x="6457187" y="10668"/>
                  </a:lnTo>
                  <a:lnTo>
                    <a:pt x="6457187" y="4572"/>
                  </a:lnTo>
                  <a:close/>
                </a:path>
                <a:path w="6468109" h="889000">
                  <a:moveTo>
                    <a:pt x="6467856" y="4572"/>
                  </a:moveTo>
                  <a:lnTo>
                    <a:pt x="6457187" y="4572"/>
                  </a:lnTo>
                  <a:lnTo>
                    <a:pt x="6463283" y="10668"/>
                  </a:lnTo>
                  <a:lnTo>
                    <a:pt x="6467856" y="10668"/>
                  </a:lnTo>
                  <a:lnTo>
                    <a:pt x="6467856" y="4572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69644" y="236347"/>
            <a:ext cx="6457315" cy="879475"/>
          </a:xfrm>
          <a:prstGeom prst="rect">
            <a:avLst/>
          </a:prstGeom>
        </p:spPr>
        <p:txBody>
          <a:bodyPr vert="horz" wrap="square" lIns="0" tIns="35115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2765"/>
              </a:spcBef>
            </a:pPr>
            <a:r>
              <a:rPr sz="3050" spc="10" dirty="0">
                <a:solidFill>
                  <a:srgbClr val="FF0000"/>
                </a:solidFill>
              </a:rPr>
              <a:t>II-</a:t>
            </a:r>
            <a:r>
              <a:rPr sz="3050" spc="-15" dirty="0">
                <a:solidFill>
                  <a:srgbClr val="FF0000"/>
                </a:solidFill>
              </a:rPr>
              <a:t> </a:t>
            </a:r>
            <a:r>
              <a:rPr sz="3050" spc="10" dirty="0">
                <a:solidFill>
                  <a:srgbClr val="FF0000"/>
                </a:solidFill>
              </a:rPr>
              <a:t>polygone</a:t>
            </a:r>
            <a:r>
              <a:rPr sz="3050" spc="15" dirty="0">
                <a:solidFill>
                  <a:srgbClr val="FF0000"/>
                </a:solidFill>
              </a:rPr>
              <a:t> de</a:t>
            </a:r>
            <a:r>
              <a:rPr sz="3050" spc="10" dirty="0">
                <a:solidFill>
                  <a:srgbClr val="FF0000"/>
                </a:solidFill>
              </a:rPr>
              <a:t> </a:t>
            </a:r>
            <a:r>
              <a:rPr sz="3050" spc="15" dirty="0">
                <a:solidFill>
                  <a:srgbClr val="FF0000"/>
                </a:solidFill>
              </a:rPr>
              <a:t>Willis</a:t>
            </a:r>
            <a:r>
              <a:rPr sz="3050" spc="-15" dirty="0">
                <a:solidFill>
                  <a:srgbClr val="FF0000"/>
                </a:solidFill>
              </a:rPr>
              <a:t> </a:t>
            </a:r>
            <a:r>
              <a:rPr sz="3050" spc="15" dirty="0">
                <a:solidFill>
                  <a:srgbClr val="FF0000"/>
                </a:solidFill>
              </a:rPr>
              <a:t>(1)</a:t>
            </a:r>
            <a:endParaRPr sz="3050"/>
          </a:p>
        </p:txBody>
      </p:sp>
      <p:sp>
        <p:nvSpPr>
          <p:cNvPr id="6" name="object 6"/>
          <p:cNvSpPr txBox="1"/>
          <p:nvPr/>
        </p:nvSpPr>
        <p:spPr>
          <a:xfrm>
            <a:off x="-112522" y="1070753"/>
            <a:ext cx="9620250" cy="23275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8450" indent="-285750" algn="r" rtl="1">
              <a:lnSpc>
                <a:spcPct val="100000"/>
              </a:lnSpc>
              <a:spcBef>
                <a:spcPts val="110"/>
              </a:spcBef>
              <a:buFontTx/>
              <a:buChar char="-"/>
            </a:pPr>
            <a:r>
              <a:rPr lang="ar-DZ" sz="2800" b="1" smtClean="0">
                <a:latin typeface="Georgia"/>
                <a:cs typeface="Georgia"/>
              </a:rPr>
              <a:t>هي حلقة دماغية في قاعدة المخ </a:t>
            </a:r>
          </a:p>
          <a:p>
            <a:pPr marL="298450" indent="-285750" algn="r" rtl="1">
              <a:lnSpc>
                <a:spcPct val="100000"/>
              </a:lnSpc>
              <a:spcBef>
                <a:spcPts val="110"/>
              </a:spcBef>
              <a:buFontTx/>
              <a:buChar char="-"/>
            </a:pPr>
            <a:r>
              <a:rPr lang="ar-DZ" sz="2800" b="1" smtClean="0">
                <a:latin typeface="Georgia"/>
                <a:cs typeface="Georgia"/>
              </a:rPr>
              <a:t>هي شبكة تربط بين المجال السباتي والشرايين الفقرية القاعدية </a:t>
            </a:r>
          </a:p>
          <a:p>
            <a:pPr marL="298450" indent="-285750" algn="r" rtl="1">
              <a:lnSpc>
                <a:spcPct val="100000"/>
              </a:lnSpc>
              <a:spcBef>
                <a:spcPts val="110"/>
              </a:spcBef>
              <a:buFontTx/>
              <a:buChar char="-"/>
            </a:pPr>
            <a:r>
              <a:rPr lang="ar-DZ" sz="2800" b="1" smtClean="0">
                <a:latin typeface="Georgia"/>
                <a:cs typeface="Georgia"/>
              </a:rPr>
              <a:t>عند </a:t>
            </a:r>
            <a:r>
              <a:rPr lang="fr-FR" sz="2800" b="1" spc="5">
                <a:latin typeface="Georgia"/>
                <a:cs typeface="Georgia"/>
              </a:rPr>
              <a:t>60</a:t>
            </a:r>
            <a:r>
              <a:rPr lang="fr-FR" sz="2800" b="1" spc="5" smtClean="0">
                <a:latin typeface="Georgia"/>
                <a:cs typeface="Georgia"/>
              </a:rPr>
              <a:t>%</a:t>
            </a:r>
            <a:r>
              <a:rPr lang="ar-DZ" sz="2800" b="1" spc="5" smtClean="0">
                <a:latin typeface="Georgia"/>
                <a:cs typeface="Georgia"/>
              </a:rPr>
              <a:t> من الحالات هي على شكل </a:t>
            </a:r>
            <a:r>
              <a:rPr lang="fr-FR" sz="2800" b="1" spc="5" smtClean="0">
                <a:latin typeface="Georgia"/>
                <a:cs typeface="Georgia"/>
              </a:rPr>
              <a:t>Hexagonale</a:t>
            </a:r>
            <a:r>
              <a:rPr lang="ar-DZ" sz="2800" b="1" spc="5" smtClean="0">
                <a:latin typeface="Georgia"/>
                <a:cs typeface="Georgia"/>
              </a:rPr>
              <a:t> ثماني الاضلاع </a:t>
            </a:r>
          </a:p>
          <a:p>
            <a:pPr marL="298450" indent="-285750" algn="r" rtl="1">
              <a:lnSpc>
                <a:spcPct val="100000"/>
              </a:lnSpc>
              <a:spcBef>
                <a:spcPts val="110"/>
              </a:spcBef>
              <a:buFontTx/>
              <a:buChar char="-"/>
            </a:pPr>
            <a:r>
              <a:rPr lang="ar-DZ" sz="2800" b="1" spc="5" smtClean="0">
                <a:latin typeface="Georgia"/>
                <a:cs typeface="Georgia"/>
              </a:rPr>
              <a:t>تعتبر المنصة الاولي للامدادات الشريانية</a:t>
            </a:r>
          </a:p>
          <a:p>
            <a:pPr marL="298450" indent="-285750" algn="r" rtl="1">
              <a:lnSpc>
                <a:spcPct val="100000"/>
              </a:lnSpc>
              <a:spcBef>
                <a:spcPts val="110"/>
              </a:spcBef>
              <a:buFontTx/>
              <a:buChar char="-"/>
            </a:pPr>
            <a:endParaRPr sz="17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750" b="1" smtClean="0">
                <a:latin typeface="Georgia"/>
                <a:cs typeface="Georgia"/>
              </a:rPr>
              <a:t>-</a:t>
            </a:r>
            <a:r>
              <a:rPr sz="1750" b="1" spc="5" smtClean="0">
                <a:latin typeface="Georgia"/>
                <a:cs typeface="Georgia"/>
              </a:rPr>
              <a:t>-</a:t>
            </a:r>
            <a:endParaRPr sz="175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800" y="5538342"/>
            <a:ext cx="7660005" cy="2016760"/>
            <a:chOff x="50800" y="5538342"/>
            <a:chExt cx="7660005" cy="2016760"/>
          </a:xfrm>
        </p:grpSpPr>
        <p:sp>
          <p:nvSpPr>
            <p:cNvPr id="8" name="object 8"/>
            <p:cNvSpPr/>
            <p:nvPr/>
          </p:nvSpPr>
          <p:spPr>
            <a:xfrm>
              <a:off x="50800" y="5558154"/>
              <a:ext cx="7640320" cy="1996439"/>
            </a:xfrm>
            <a:custGeom>
              <a:avLst/>
              <a:gdLst/>
              <a:ahLst/>
              <a:cxnLst/>
              <a:rect l="l" t="t" r="r" b="b"/>
              <a:pathLst>
                <a:path w="7640320" h="1996440">
                  <a:moveTo>
                    <a:pt x="7639811" y="0"/>
                  </a:moveTo>
                  <a:lnTo>
                    <a:pt x="0" y="0"/>
                  </a:lnTo>
                  <a:lnTo>
                    <a:pt x="0" y="1996440"/>
                  </a:lnTo>
                  <a:lnTo>
                    <a:pt x="7639811" y="1996440"/>
                  </a:lnTo>
                  <a:lnTo>
                    <a:pt x="763981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800" y="5538342"/>
              <a:ext cx="7660005" cy="2016760"/>
            </a:xfrm>
            <a:custGeom>
              <a:avLst/>
              <a:gdLst/>
              <a:ahLst/>
              <a:cxnLst/>
              <a:rect l="l" t="t" r="r" b="b"/>
              <a:pathLst>
                <a:path w="7660005" h="2016759">
                  <a:moveTo>
                    <a:pt x="0" y="2001011"/>
                  </a:moveTo>
                  <a:lnTo>
                    <a:pt x="0" y="2016251"/>
                  </a:lnTo>
                  <a:lnTo>
                    <a:pt x="15331" y="2016251"/>
                  </a:lnTo>
                  <a:lnTo>
                    <a:pt x="0" y="2001011"/>
                  </a:lnTo>
                  <a:close/>
                </a:path>
                <a:path w="7660005" h="2016759">
                  <a:moveTo>
                    <a:pt x="21335" y="19811"/>
                  </a:moveTo>
                  <a:lnTo>
                    <a:pt x="0" y="41147"/>
                  </a:lnTo>
                  <a:lnTo>
                    <a:pt x="0" y="2001011"/>
                  </a:lnTo>
                  <a:lnTo>
                    <a:pt x="15331" y="2016251"/>
                  </a:lnTo>
                  <a:lnTo>
                    <a:pt x="21335" y="2016251"/>
                  </a:lnTo>
                  <a:lnTo>
                    <a:pt x="21335" y="19811"/>
                  </a:lnTo>
                  <a:close/>
                </a:path>
                <a:path w="7660005" h="2016759">
                  <a:moveTo>
                    <a:pt x="7618476" y="2001011"/>
                  </a:moveTo>
                  <a:lnTo>
                    <a:pt x="21335" y="2001011"/>
                  </a:lnTo>
                  <a:lnTo>
                    <a:pt x="21335" y="2016251"/>
                  </a:lnTo>
                  <a:lnTo>
                    <a:pt x="7618476" y="2016251"/>
                  </a:lnTo>
                  <a:lnTo>
                    <a:pt x="7618476" y="2001011"/>
                  </a:lnTo>
                  <a:close/>
                </a:path>
                <a:path w="7660005" h="2016759">
                  <a:moveTo>
                    <a:pt x="7618476" y="19811"/>
                  </a:moveTo>
                  <a:lnTo>
                    <a:pt x="7618476" y="2016251"/>
                  </a:lnTo>
                  <a:lnTo>
                    <a:pt x="7624480" y="2016251"/>
                  </a:lnTo>
                  <a:lnTo>
                    <a:pt x="7639811" y="2001011"/>
                  </a:lnTo>
                  <a:lnTo>
                    <a:pt x="7659624" y="2001011"/>
                  </a:lnTo>
                  <a:lnTo>
                    <a:pt x="7659624" y="41147"/>
                  </a:lnTo>
                  <a:lnTo>
                    <a:pt x="7639811" y="41147"/>
                  </a:lnTo>
                  <a:lnTo>
                    <a:pt x="7618476" y="19811"/>
                  </a:lnTo>
                  <a:close/>
                </a:path>
                <a:path w="7660005" h="2016759">
                  <a:moveTo>
                    <a:pt x="7659624" y="2001011"/>
                  </a:moveTo>
                  <a:lnTo>
                    <a:pt x="7639811" y="2001011"/>
                  </a:lnTo>
                  <a:lnTo>
                    <a:pt x="7624480" y="2016251"/>
                  </a:lnTo>
                  <a:lnTo>
                    <a:pt x="7659624" y="2016251"/>
                  </a:lnTo>
                  <a:lnTo>
                    <a:pt x="7659624" y="2001011"/>
                  </a:lnTo>
                  <a:close/>
                </a:path>
                <a:path w="7660005" h="2016759">
                  <a:moveTo>
                    <a:pt x="7639811" y="0"/>
                  </a:moveTo>
                  <a:lnTo>
                    <a:pt x="0" y="0"/>
                  </a:lnTo>
                  <a:lnTo>
                    <a:pt x="0" y="41147"/>
                  </a:lnTo>
                  <a:lnTo>
                    <a:pt x="21335" y="19811"/>
                  </a:lnTo>
                  <a:lnTo>
                    <a:pt x="7659624" y="19811"/>
                  </a:lnTo>
                  <a:lnTo>
                    <a:pt x="7658028" y="12215"/>
                  </a:lnTo>
                  <a:lnTo>
                    <a:pt x="7653718" y="5905"/>
                  </a:lnTo>
                  <a:lnTo>
                    <a:pt x="7647408" y="1595"/>
                  </a:lnTo>
                  <a:lnTo>
                    <a:pt x="7639811" y="0"/>
                  </a:lnTo>
                  <a:close/>
                </a:path>
                <a:path w="7660005" h="2016759">
                  <a:moveTo>
                    <a:pt x="7618476" y="19811"/>
                  </a:moveTo>
                  <a:lnTo>
                    <a:pt x="21335" y="19811"/>
                  </a:lnTo>
                  <a:lnTo>
                    <a:pt x="21335" y="41147"/>
                  </a:lnTo>
                  <a:lnTo>
                    <a:pt x="7618476" y="41147"/>
                  </a:lnTo>
                  <a:lnTo>
                    <a:pt x="7618476" y="19811"/>
                  </a:lnTo>
                  <a:close/>
                </a:path>
                <a:path w="7660005" h="2016759">
                  <a:moveTo>
                    <a:pt x="7659624" y="19811"/>
                  </a:moveTo>
                  <a:lnTo>
                    <a:pt x="7618476" y="19811"/>
                  </a:lnTo>
                  <a:lnTo>
                    <a:pt x="7639811" y="41147"/>
                  </a:lnTo>
                  <a:lnTo>
                    <a:pt x="7659624" y="41147"/>
                  </a:lnTo>
                  <a:lnTo>
                    <a:pt x="7659624" y="198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8684" y="5589523"/>
            <a:ext cx="7399020" cy="190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b="1" spc="5" dirty="0">
                <a:latin typeface="Georgia"/>
                <a:cs typeface="Georgia"/>
              </a:rPr>
              <a:t>Intérêt</a:t>
            </a:r>
            <a:r>
              <a:rPr sz="1750" b="1" spc="-30" dirty="0">
                <a:latin typeface="Georgia"/>
                <a:cs typeface="Georgia"/>
              </a:rPr>
              <a:t> </a:t>
            </a:r>
            <a:r>
              <a:rPr sz="1750" b="1" spc="5" dirty="0">
                <a:latin typeface="Georgia"/>
                <a:cs typeface="Georgia"/>
              </a:rPr>
              <a:t>:</a:t>
            </a:r>
            <a:endParaRPr sz="1750">
              <a:latin typeface="Georgia"/>
              <a:cs typeface="Georgia"/>
            </a:endParaRPr>
          </a:p>
          <a:p>
            <a:pPr marL="12700" marR="5080">
              <a:lnSpc>
                <a:spcPct val="100600"/>
              </a:lnSpc>
              <a:spcBef>
                <a:spcPts val="15"/>
              </a:spcBef>
            </a:pPr>
            <a:r>
              <a:rPr sz="1750" b="1" dirty="0">
                <a:latin typeface="Georgia"/>
                <a:cs typeface="Georgia"/>
              </a:rPr>
              <a:t>assure</a:t>
            </a:r>
            <a:r>
              <a:rPr sz="1750" b="1" spc="45" dirty="0">
                <a:latin typeface="Georgia"/>
                <a:cs typeface="Georgia"/>
              </a:rPr>
              <a:t> </a:t>
            </a:r>
            <a:r>
              <a:rPr sz="1750" b="1" spc="5" dirty="0">
                <a:latin typeface="Georgia"/>
                <a:cs typeface="Georgia"/>
              </a:rPr>
              <a:t>la</a:t>
            </a:r>
            <a:r>
              <a:rPr sz="1750" b="1" spc="10" dirty="0">
                <a:latin typeface="Georgia"/>
                <a:cs typeface="Georgia"/>
              </a:rPr>
              <a:t> </a:t>
            </a:r>
            <a:r>
              <a:rPr sz="1750" b="1" dirty="0">
                <a:latin typeface="Georgia"/>
                <a:cs typeface="Georgia"/>
              </a:rPr>
              <a:t>vascularisation</a:t>
            </a:r>
            <a:r>
              <a:rPr sz="1750" b="1" spc="20" dirty="0">
                <a:latin typeface="Georgia"/>
                <a:cs typeface="Georgia"/>
              </a:rPr>
              <a:t> </a:t>
            </a:r>
            <a:r>
              <a:rPr sz="1750" b="1" dirty="0">
                <a:latin typeface="Georgia"/>
                <a:cs typeface="Georgia"/>
              </a:rPr>
              <a:t>du</a:t>
            </a:r>
            <a:r>
              <a:rPr sz="1750" b="1" spc="35" dirty="0">
                <a:latin typeface="Georgia"/>
                <a:cs typeface="Georgia"/>
              </a:rPr>
              <a:t> </a:t>
            </a:r>
            <a:r>
              <a:rPr sz="1750" b="1" dirty="0">
                <a:latin typeface="Georgia"/>
                <a:cs typeface="Georgia"/>
              </a:rPr>
              <a:t>cerveau</a:t>
            </a:r>
            <a:r>
              <a:rPr sz="1750" b="1" spc="30" dirty="0">
                <a:latin typeface="Georgia"/>
                <a:cs typeface="Georgia"/>
              </a:rPr>
              <a:t> </a:t>
            </a:r>
            <a:r>
              <a:rPr sz="1750" b="1" spc="5" dirty="0">
                <a:latin typeface="Georgia"/>
                <a:cs typeface="Georgia"/>
              </a:rPr>
              <a:t>même</a:t>
            </a:r>
            <a:r>
              <a:rPr sz="1750" b="1" spc="20" dirty="0">
                <a:latin typeface="Georgia"/>
                <a:cs typeface="Georgia"/>
              </a:rPr>
              <a:t> </a:t>
            </a:r>
            <a:r>
              <a:rPr sz="1750" b="1" dirty="0">
                <a:latin typeface="Georgia"/>
                <a:cs typeface="Georgia"/>
              </a:rPr>
              <a:t>si</a:t>
            </a:r>
            <a:r>
              <a:rPr sz="1750" b="1" spc="20" dirty="0">
                <a:latin typeface="Georgia"/>
                <a:cs typeface="Georgia"/>
              </a:rPr>
              <a:t> </a:t>
            </a:r>
            <a:r>
              <a:rPr sz="1750" b="1" dirty="0">
                <a:latin typeface="Georgia"/>
                <a:cs typeface="Georgia"/>
              </a:rPr>
              <a:t>une</a:t>
            </a:r>
            <a:r>
              <a:rPr sz="1750" b="1" spc="25" dirty="0">
                <a:latin typeface="Georgia"/>
                <a:cs typeface="Georgia"/>
              </a:rPr>
              <a:t> </a:t>
            </a:r>
            <a:r>
              <a:rPr sz="1750" b="1" dirty="0">
                <a:latin typeface="Georgia"/>
                <a:cs typeface="Georgia"/>
              </a:rPr>
              <a:t>des</a:t>
            </a:r>
            <a:r>
              <a:rPr sz="1750" b="1" spc="25" dirty="0">
                <a:latin typeface="Georgia"/>
                <a:cs typeface="Georgia"/>
              </a:rPr>
              <a:t> </a:t>
            </a:r>
            <a:r>
              <a:rPr sz="1750" b="1" dirty="0">
                <a:latin typeface="Georgia"/>
                <a:cs typeface="Georgia"/>
              </a:rPr>
              <a:t>artères</a:t>
            </a:r>
            <a:r>
              <a:rPr sz="1750" b="1" spc="40" dirty="0">
                <a:latin typeface="Georgia"/>
                <a:cs typeface="Georgia"/>
              </a:rPr>
              <a:t> </a:t>
            </a:r>
            <a:r>
              <a:rPr sz="1750" b="1" dirty="0">
                <a:latin typeface="Georgia"/>
                <a:cs typeface="Georgia"/>
              </a:rPr>
              <a:t>du </a:t>
            </a:r>
            <a:r>
              <a:rPr sz="1750" b="1" spc="-430" dirty="0">
                <a:latin typeface="Georgia"/>
                <a:cs typeface="Georgia"/>
              </a:rPr>
              <a:t> </a:t>
            </a:r>
            <a:r>
              <a:rPr sz="1750" b="1" dirty="0">
                <a:latin typeface="Georgia"/>
                <a:cs typeface="Georgia"/>
              </a:rPr>
              <a:t>cou</a:t>
            </a:r>
            <a:r>
              <a:rPr sz="1750" b="1" spc="10" dirty="0">
                <a:latin typeface="Georgia"/>
                <a:cs typeface="Georgia"/>
              </a:rPr>
              <a:t> </a:t>
            </a:r>
            <a:r>
              <a:rPr sz="1750" b="1" dirty="0">
                <a:latin typeface="Georgia"/>
                <a:cs typeface="Georgia"/>
              </a:rPr>
              <a:t>est</a:t>
            </a:r>
            <a:r>
              <a:rPr sz="1750" b="1" spc="15" dirty="0">
                <a:latin typeface="Georgia"/>
                <a:cs typeface="Georgia"/>
              </a:rPr>
              <a:t> </a:t>
            </a:r>
            <a:r>
              <a:rPr sz="1750" b="1" spc="5" dirty="0">
                <a:latin typeface="Georgia"/>
                <a:cs typeface="Georgia"/>
              </a:rPr>
              <a:t>lésée</a:t>
            </a:r>
            <a:r>
              <a:rPr sz="1750" b="1" spc="-5" dirty="0">
                <a:latin typeface="Georgia"/>
                <a:cs typeface="Georgia"/>
              </a:rPr>
              <a:t> </a:t>
            </a:r>
            <a:r>
              <a:rPr sz="1750" b="1" dirty="0">
                <a:latin typeface="Georgia"/>
                <a:cs typeface="Georgia"/>
              </a:rPr>
              <a:t>ou</a:t>
            </a:r>
            <a:r>
              <a:rPr sz="1750" b="1" spc="15" dirty="0">
                <a:latin typeface="Georgia"/>
                <a:cs typeface="Georgia"/>
              </a:rPr>
              <a:t> </a:t>
            </a:r>
            <a:r>
              <a:rPr sz="1750" b="1" dirty="0">
                <a:latin typeface="Georgia"/>
                <a:cs typeface="Georgia"/>
              </a:rPr>
              <a:t>bouchée.</a:t>
            </a:r>
            <a:endParaRPr sz="17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750" b="1" spc="5" dirty="0">
                <a:latin typeface="Georgia"/>
                <a:cs typeface="Georgia"/>
              </a:rPr>
              <a:t>-siège</a:t>
            </a:r>
            <a:r>
              <a:rPr sz="1750" b="1" dirty="0">
                <a:latin typeface="Georgia"/>
                <a:cs typeface="Georgia"/>
              </a:rPr>
              <a:t> </a:t>
            </a:r>
            <a:r>
              <a:rPr sz="1750" b="1" spc="5" dirty="0">
                <a:latin typeface="Georgia"/>
                <a:cs typeface="Georgia"/>
              </a:rPr>
              <a:t>le</a:t>
            </a:r>
            <a:r>
              <a:rPr sz="1750" b="1" spc="-10" dirty="0">
                <a:latin typeface="Georgia"/>
                <a:cs typeface="Georgia"/>
              </a:rPr>
              <a:t> </a:t>
            </a:r>
            <a:r>
              <a:rPr sz="1750" b="1" spc="5" dirty="0">
                <a:latin typeface="Georgia"/>
                <a:cs typeface="Georgia"/>
              </a:rPr>
              <a:t>plus</a:t>
            </a:r>
            <a:r>
              <a:rPr sz="1750" b="1" dirty="0">
                <a:latin typeface="Georgia"/>
                <a:cs typeface="Georgia"/>
              </a:rPr>
              <a:t> souvent</a:t>
            </a:r>
            <a:r>
              <a:rPr sz="1750" b="1" spc="30" dirty="0">
                <a:latin typeface="Georgia"/>
                <a:cs typeface="Georgia"/>
              </a:rPr>
              <a:t> </a:t>
            </a:r>
            <a:r>
              <a:rPr sz="1750" b="1" dirty="0">
                <a:latin typeface="Georgia"/>
                <a:cs typeface="Georgia"/>
              </a:rPr>
              <a:t>des</a:t>
            </a:r>
            <a:r>
              <a:rPr sz="1750" b="1" spc="10" dirty="0">
                <a:latin typeface="Georgia"/>
                <a:cs typeface="Georgia"/>
              </a:rPr>
              <a:t> </a:t>
            </a:r>
            <a:r>
              <a:rPr sz="1750" b="1" spc="5" dirty="0">
                <a:latin typeface="Georgia"/>
                <a:cs typeface="Georgia"/>
              </a:rPr>
              <a:t>malformations</a:t>
            </a:r>
            <a:r>
              <a:rPr sz="1750" b="1" spc="-10" dirty="0">
                <a:latin typeface="Georgia"/>
                <a:cs typeface="Georgia"/>
              </a:rPr>
              <a:t> </a:t>
            </a:r>
            <a:r>
              <a:rPr sz="1750" b="1" spc="5" dirty="0">
                <a:latin typeface="Georgia"/>
                <a:cs typeface="Georgia"/>
              </a:rPr>
              <a:t>anévrysmales.</a:t>
            </a:r>
            <a:endParaRPr sz="17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750" b="1" dirty="0">
                <a:latin typeface="Georgia"/>
                <a:cs typeface="Georgia"/>
              </a:rPr>
              <a:t>-Bonne</a:t>
            </a:r>
            <a:r>
              <a:rPr sz="1750" b="1" spc="5" dirty="0">
                <a:latin typeface="Georgia"/>
                <a:cs typeface="Georgia"/>
              </a:rPr>
              <a:t> connaissance</a:t>
            </a:r>
            <a:r>
              <a:rPr sz="1750" b="1" spc="-5" dirty="0">
                <a:latin typeface="Georgia"/>
                <a:cs typeface="Georgia"/>
              </a:rPr>
              <a:t> </a:t>
            </a:r>
            <a:r>
              <a:rPr sz="1750" b="1" spc="5" dirty="0">
                <a:latin typeface="Georgia"/>
                <a:cs typeface="Georgia"/>
              </a:rPr>
              <a:t>grâce </a:t>
            </a:r>
            <a:r>
              <a:rPr sz="1750" b="1" spc="10" dirty="0">
                <a:latin typeface="Georgia"/>
                <a:cs typeface="Georgia"/>
              </a:rPr>
              <a:t>au</a:t>
            </a:r>
            <a:r>
              <a:rPr sz="1750" b="1" dirty="0">
                <a:latin typeface="Georgia"/>
                <a:cs typeface="Georgia"/>
              </a:rPr>
              <a:t> progrès</a:t>
            </a:r>
            <a:r>
              <a:rPr sz="1750" b="1" spc="15" dirty="0">
                <a:latin typeface="Georgia"/>
                <a:cs typeface="Georgia"/>
              </a:rPr>
              <a:t> </a:t>
            </a:r>
            <a:r>
              <a:rPr sz="1750" b="1" dirty="0">
                <a:latin typeface="Georgia"/>
                <a:cs typeface="Georgia"/>
              </a:rPr>
              <a:t>de</a:t>
            </a:r>
            <a:r>
              <a:rPr sz="1750" b="1" spc="20" dirty="0">
                <a:latin typeface="Georgia"/>
                <a:cs typeface="Georgia"/>
              </a:rPr>
              <a:t> </a:t>
            </a:r>
            <a:r>
              <a:rPr sz="1750" b="1" spc="5" dirty="0">
                <a:latin typeface="Georgia"/>
                <a:cs typeface="Georgia"/>
              </a:rPr>
              <a:t>l'imagerie</a:t>
            </a:r>
            <a:r>
              <a:rPr sz="1750" b="1" spc="-35" dirty="0">
                <a:latin typeface="Georgia"/>
                <a:cs typeface="Georgia"/>
              </a:rPr>
              <a:t> </a:t>
            </a:r>
            <a:r>
              <a:rPr sz="1750" b="1" spc="5" dirty="0">
                <a:latin typeface="Georgia"/>
                <a:cs typeface="Georgia"/>
              </a:rPr>
              <a:t>:</a:t>
            </a:r>
            <a:endParaRPr sz="1750">
              <a:latin typeface="Georgia"/>
              <a:cs typeface="Georgia"/>
            </a:endParaRPr>
          </a:p>
          <a:p>
            <a:pPr marL="12700" marR="179705">
              <a:lnSpc>
                <a:spcPct val="100600"/>
              </a:lnSpc>
              <a:spcBef>
                <a:spcPts val="10"/>
              </a:spcBef>
            </a:pPr>
            <a:r>
              <a:rPr sz="1750" b="1" spc="5" dirty="0">
                <a:latin typeface="Georgia"/>
                <a:cs typeface="Georgia"/>
              </a:rPr>
              <a:t>artériographie, IRM,</a:t>
            </a:r>
            <a:r>
              <a:rPr sz="1750" b="1" spc="-5" dirty="0">
                <a:latin typeface="Georgia"/>
                <a:cs typeface="Georgia"/>
              </a:rPr>
              <a:t> </a:t>
            </a:r>
            <a:r>
              <a:rPr sz="1750" b="1" spc="10" dirty="0">
                <a:latin typeface="Georgia"/>
                <a:cs typeface="Georgia"/>
              </a:rPr>
              <a:t>TDM</a:t>
            </a:r>
            <a:r>
              <a:rPr sz="1750" b="1" spc="5" dirty="0">
                <a:latin typeface="Georgia"/>
                <a:cs typeface="Georgia"/>
              </a:rPr>
              <a:t> avec</a:t>
            </a:r>
            <a:r>
              <a:rPr sz="1750" b="1" spc="10" dirty="0">
                <a:latin typeface="Georgia"/>
                <a:cs typeface="Georgia"/>
              </a:rPr>
              <a:t> </a:t>
            </a:r>
            <a:r>
              <a:rPr sz="1750" b="1" dirty="0">
                <a:latin typeface="Georgia"/>
                <a:cs typeface="Georgia"/>
              </a:rPr>
              <a:t>ou</a:t>
            </a:r>
            <a:r>
              <a:rPr sz="1750" b="1" spc="15" dirty="0">
                <a:latin typeface="Georgia"/>
                <a:cs typeface="Georgia"/>
              </a:rPr>
              <a:t> </a:t>
            </a:r>
            <a:r>
              <a:rPr sz="1750" b="1" spc="5" dirty="0">
                <a:latin typeface="Georgia"/>
                <a:cs typeface="Georgia"/>
              </a:rPr>
              <a:t>sans </a:t>
            </a:r>
            <a:r>
              <a:rPr sz="1750" b="1" dirty="0">
                <a:latin typeface="Georgia"/>
                <a:cs typeface="Georgia"/>
              </a:rPr>
              <a:t>injection</a:t>
            </a:r>
            <a:r>
              <a:rPr sz="1750" b="1" spc="-10" dirty="0">
                <a:latin typeface="Georgia"/>
                <a:cs typeface="Georgia"/>
              </a:rPr>
              <a:t> </a:t>
            </a:r>
            <a:r>
              <a:rPr sz="1750" b="1" dirty="0">
                <a:latin typeface="Georgia"/>
                <a:cs typeface="Georgia"/>
              </a:rPr>
              <a:t>de</a:t>
            </a:r>
            <a:r>
              <a:rPr sz="1750" b="1" spc="10" dirty="0">
                <a:latin typeface="Georgia"/>
                <a:cs typeface="Georgia"/>
              </a:rPr>
              <a:t> </a:t>
            </a:r>
            <a:r>
              <a:rPr sz="1750" b="1" dirty="0">
                <a:latin typeface="Georgia"/>
                <a:cs typeface="Georgia"/>
              </a:rPr>
              <a:t>produit</a:t>
            </a:r>
            <a:r>
              <a:rPr sz="1750" b="1" spc="30" dirty="0">
                <a:latin typeface="Georgia"/>
                <a:cs typeface="Georgia"/>
              </a:rPr>
              <a:t> </a:t>
            </a:r>
            <a:r>
              <a:rPr sz="1750" b="1" dirty="0">
                <a:latin typeface="Georgia"/>
                <a:cs typeface="Georgia"/>
              </a:rPr>
              <a:t>de </a:t>
            </a:r>
            <a:r>
              <a:rPr sz="1750" b="1" spc="-430" dirty="0">
                <a:latin typeface="Georgia"/>
                <a:cs typeface="Georgia"/>
              </a:rPr>
              <a:t> </a:t>
            </a:r>
            <a:r>
              <a:rPr sz="1750" b="1" dirty="0">
                <a:latin typeface="Georgia"/>
                <a:cs typeface="Georgia"/>
              </a:rPr>
              <a:t>contraste.</a:t>
            </a:r>
            <a:endParaRPr sz="175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307961" y="2863850"/>
            <a:ext cx="7873365" cy="4482465"/>
            <a:chOff x="2245360" y="3061842"/>
            <a:chExt cx="7873365" cy="448246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8433" y="3066313"/>
              <a:ext cx="4133100" cy="231650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45360" y="3061842"/>
              <a:ext cx="4142740" cy="2329180"/>
            </a:xfrm>
            <a:custGeom>
              <a:avLst/>
              <a:gdLst/>
              <a:ahLst/>
              <a:cxnLst/>
              <a:rect l="l" t="t" r="r" b="b"/>
              <a:pathLst>
                <a:path w="4142740" h="2329179">
                  <a:moveTo>
                    <a:pt x="4142232" y="0"/>
                  </a:moveTo>
                  <a:lnTo>
                    <a:pt x="0" y="0"/>
                  </a:lnTo>
                  <a:lnTo>
                    <a:pt x="0" y="2328672"/>
                  </a:lnTo>
                  <a:lnTo>
                    <a:pt x="4142232" y="2328672"/>
                  </a:lnTo>
                  <a:lnTo>
                    <a:pt x="4142232" y="2322576"/>
                  </a:lnTo>
                  <a:lnTo>
                    <a:pt x="10667" y="2322576"/>
                  </a:lnTo>
                  <a:lnTo>
                    <a:pt x="6095" y="2318004"/>
                  </a:lnTo>
                  <a:lnTo>
                    <a:pt x="10667" y="2318004"/>
                  </a:lnTo>
                  <a:lnTo>
                    <a:pt x="10667" y="10668"/>
                  </a:lnTo>
                  <a:lnTo>
                    <a:pt x="6095" y="10668"/>
                  </a:lnTo>
                  <a:lnTo>
                    <a:pt x="10667" y="4572"/>
                  </a:lnTo>
                  <a:lnTo>
                    <a:pt x="4142232" y="4572"/>
                  </a:lnTo>
                  <a:lnTo>
                    <a:pt x="4142232" y="0"/>
                  </a:lnTo>
                  <a:close/>
                </a:path>
                <a:path w="4142740" h="2329179">
                  <a:moveTo>
                    <a:pt x="10667" y="2318004"/>
                  </a:moveTo>
                  <a:lnTo>
                    <a:pt x="6095" y="2318004"/>
                  </a:lnTo>
                  <a:lnTo>
                    <a:pt x="10667" y="2322576"/>
                  </a:lnTo>
                  <a:lnTo>
                    <a:pt x="10667" y="2318004"/>
                  </a:lnTo>
                  <a:close/>
                </a:path>
                <a:path w="4142740" h="2329179">
                  <a:moveTo>
                    <a:pt x="4131564" y="2318004"/>
                  </a:moveTo>
                  <a:lnTo>
                    <a:pt x="10667" y="2318004"/>
                  </a:lnTo>
                  <a:lnTo>
                    <a:pt x="10667" y="2322576"/>
                  </a:lnTo>
                  <a:lnTo>
                    <a:pt x="4131564" y="2322576"/>
                  </a:lnTo>
                  <a:lnTo>
                    <a:pt x="4131564" y="2318004"/>
                  </a:lnTo>
                  <a:close/>
                </a:path>
                <a:path w="4142740" h="2329179">
                  <a:moveTo>
                    <a:pt x="4131564" y="4572"/>
                  </a:moveTo>
                  <a:lnTo>
                    <a:pt x="4131564" y="2322576"/>
                  </a:lnTo>
                  <a:lnTo>
                    <a:pt x="4137660" y="2318004"/>
                  </a:lnTo>
                  <a:lnTo>
                    <a:pt x="4142232" y="2318004"/>
                  </a:lnTo>
                  <a:lnTo>
                    <a:pt x="4142232" y="10668"/>
                  </a:lnTo>
                  <a:lnTo>
                    <a:pt x="4137660" y="10668"/>
                  </a:lnTo>
                  <a:lnTo>
                    <a:pt x="4131564" y="4572"/>
                  </a:lnTo>
                  <a:close/>
                </a:path>
                <a:path w="4142740" h="2329179">
                  <a:moveTo>
                    <a:pt x="4142232" y="2318004"/>
                  </a:moveTo>
                  <a:lnTo>
                    <a:pt x="4137660" y="2318004"/>
                  </a:lnTo>
                  <a:lnTo>
                    <a:pt x="4131564" y="2322576"/>
                  </a:lnTo>
                  <a:lnTo>
                    <a:pt x="4142232" y="2322576"/>
                  </a:lnTo>
                  <a:lnTo>
                    <a:pt x="4142232" y="2318004"/>
                  </a:lnTo>
                  <a:close/>
                </a:path>
                <a:path w="4142740" h="2329179">
                  <a:moveTo>
                    <a:pt x="10667" y="4572"/>
                  </a:moveTo>
                  <a:lnTo>
                    <a:pt x="6095" y="10668"/>
                  </a:lnTo>
                  <a:lnTo>
                    <a:pt x="10667" y="10668"/>
                  </a:lnTo>
                  <a:lnTo>
                    <a:pt x="10667" y="4572"/>
                  </a:lnTo>
                  <a:close/>
                </a:path>
                <a:path w="4142740" h="2329179">
                  <a:moveTo>
                    <a:pt x="4131564" y="4572"/>
                  </a:moveTo>
                  <a:lnTo>
                    <a:pt x="10667" y="4572"/>
                  </a:lnTo>
                  <a:lnTo>
                    <a:pt x="10667" y="10668"/>
                  </a:lnTo>
                  <a:lnTo>
                    <a:pt x="4131564" y="10668"/>
                  </a:lnTo>
                  <a:lnTo>
                    <a:pt x="4131564" y="4572"/>
                  </a:lnTo>
                  <a:close/>
                </a:path>
                <a:path w="4142740" h="2329179">
                  <a:moveTo>
                    <a:pt x="4142232" y="4572"/>
                  </a:moveTo>
                  <a:lnTo>
                    <a:pt x="4131564" y="4572"/>
                  </a:lnTo>
                  <a:lnTo>
                    <a:pt x="4137660" y="10668"/>
                  </a:lnTo>
                  <a:lnTo>
                    <a:pt x="4142232" y="10668"/>
                  </a:lnTo>
                  <a:lnTo>
                    <a:pt x="4142232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0436" y="3448799"/>
              <a:ext cx="2407932" cy="4095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0155" y="958850"/>
            <a:ext cx="8657590" cy="453970"/>
          </a:xfrm>
        </p:spPr>
        <p:txBody>
          <a:bodyPr/>
          <a:lstStyle/>
          <a:p>
            <a:pPr eaLnBrk="1" hangingPunct="1"/>
            <a:r>
              <a:rPr lang="en-US" altLang="fr-FR" smtClean="0"/>
              <a:t>Circle of Willis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54100" y="2796485"/>
            <a:ext cx="7619471" cy="498694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fr-FR" smtClean="0"/>
              <a:t>Communication between 2 sides – anterior communicating (a-com)</a:t>
            </a:r>
          </a:p>
          <a:p>
            <a:pPr eaLnBrk="1" hangingPunct="1"/>
            <a:r>
              <a:rPr lang="en-US" altLang="fr-FR" smtClean="0"/>
              <a:t>Communication between anterior and posterior circulation – posterior communicating (p-com)</a:t>
            </a:r>
          </a:p>
          <a:p>
            <a:pPr eaLnBrk="1" hangingPunct="1"/>
            <a:r>
              <a:rPr lang="en-US" altLang="fr-FR" smtClean="0"/>
              <a:t>Many anomalies may exist</a:t>
            </a:r>
          </a:p>
        </p:txBody>
      </p:sp>
    </p:spTree>
    <p:extLst>
      <p:ext uri="{BB962C8B-B14F-4D97-AF65-F5344CB8AC3E}">
        <p14:creationId xmlns:p14="http://schemas.microsoft.com/office/powerpoint/2010/main" val="36524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868" y="152400"/>
            <a:ext cx="9747885" cy="7242175"/>
            <a:chOff x="213868" y="152400"/>
            <a:chExt cx="9747885" cy="7242175"/>
          </a:xfrm>
        </p:grpSpPr>
        <p:sp>
          <p:nvSpPr>
            <p:cNvPr id="3" name="object 3"/>
            <p:cNvSpPr/>
            <p:nvPr/>
          </p:nvSpPr>
          <p:spPr>
            <a:xfrm>
              <a:off x="1074928" y="158623"/>
              <a:ext cx="6238240" cy="696595"/>
            </a:xfrm>
            <a:custGeom>
              <a:avLst/>
              <a:gdLst/>
              <a:ahLst/>
              <a:cxnLst/>
              <a:rect l="l" t="t" r="r" b="b"/>
              <a:pathLst>
                <a:path w="6238240" h="696594">
                  <a:moveTo>
                    <a:pt x="6237732" y="0"/>
                  </a:moveTo>
                  <a:lnTo>
                    <a:pt x="0" y="0"/>
                  </a:lnTo>
                  <a:lnTo>
                    <a:pt x="0" y="696341"/>
                  </a:lnTo>
                  <a:lnTo>
                    <a:pt x="6237732" y="696341"/>
                  </a:lnTo>
                  <a:lnTo>
                    <a:pt x="6237732" y="0"/>
                  </a:lnTo>
                  <a:close/>
                </a:path>
              </a:pathLst>
            </a:custGeom>
            <a:solidFill>
              <a:srgbClr val="D16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70356" y="152400"/>
              <a:ext cx="6247130" cy="707390"/>
            </a:xfrm>
            <a:custGeom>
              <a:avLst/>
              <a:gdLst/>
              <a:ahLst/>
              <a:cxnLst/>
              <a:rect l="l" t="t" r="r" b="b"/>
              <a:pathLst>
                <a:path w="6247130" h="707390">
                  <a:moveTo>
                    <a:pt x="6243828" y="0"/>
                  </a:moveTo>
                  <a:lnTo>
                    <a:pt x="1524" y="0"/>
                  </a:lnTo>
                  <a:lnTo>
                    <a:pt x="0" y="3175"/>
                  </a:lnTo>
                  <a:lnTo>
                    <a:pt x="0" y="705739"/>
                  </a:lnTo>
                  <a:lnTo>
                    <a:pt x="1524" y="707263"/>
                  </a:lnTo>
                  <a:lnTo>
                    <a:pt x="6243828" y="707263"/>
                  </a:lnTo>
                  <a:lnTo>
                    <a:pt x="6246876" y="705739"/>
                  </a:lnTo>
                  <a:lnTo>
                    <a:pt x="6246876" y="702691"/>
                  </a:lnTo>
                  <a:lnTo>
                    <a:pt x="10668" y="702691"/>
                  </a:lnTo>
                  <a:lnTo>
                    <a:pt x="4571" y="696595"/>
                  </a:lnTo>
                  <a:lnTo>
                    <a:pt x="10668" y="696595"/>
                  </a:lnTo>
                  <a:lnTo>
                    <a:pt x="10668" y="10795"/>
                  </a:lnTo>
                  <a:lnTo>
                    <a:pt x="4571" y="10795"/>
                  </a:lnTo>
                  <a:lnTo>
                    <a:pt x="10668" y="6223"/>
                  </a:lnTo>
                  <a:lnTo>
                    <a:pt x="6246876" y="6223"/>
                  </a:lnTo>
                  <a:lnTo>
                    <a:pt x="6246876" y="3175"/>
                  </a:lnTo>
                  <a:lnTo>
                    <a:pt x="6243828" y="0"/>
                  </a:lnTo>
                  <a:close/>
                </a:path>
                <a:path w="6247130" h="707390">
                  <a:moveTo>
                    <a:pt x="10668" y="696595"/>
                  </a:moveTo>
                  <a:lnTo>
                    <a:pt x="4571" y="696595"/>
                  </a:lnTo>
                  <a:lnTo>
                    <a:pt x="10668" y="702691"/>
                  </a:lnTo>
                  <a:lnTo>
                    <a:pt x="10668" y="696595"/>
                  </a:lnTo>
                  <a:close/>
                </a:path>
                <a:path w="6247130" h="707390">
                  <a:moveTo>
                    <a:pt x="6236208" y="696595"/>
                  </a:moveTo>
                  <a:lnTo>
                    <a:pt x="10668" y="696595"/>
                  </a:lnTo>
                  <a:lnTo>
                    <a:pt x="10668" y="702691"/>
                  </a:lnTo>
                  <a:lnTo>
                    <a:pt x="6236208" y="702691"/>
                  </a:lnTo>
                  <a:lnTo>
                    <a:pt x="6236208" y="696595"/>
                  </a:lnTo>
                  <a:close/>
                </a:path>
                <a:path w="6247130" h="707390">
                  <a:moveTo>
                    <a:pt x="6236208" y="6223"/>
                  </a:moveTo>
                  <a:lnTo>
                    <a:pt x="6236208" y="702691"/>
                  </a:lnTo>
                  <a:lnTo>
                    <a:pt x="6242304" y="696595"/>
                  </a:lnTo>
                  <a:lnTo>
                    <a:pt x="6246876" y="696595"/>
                  </a:lnTo>
                  <a:lnTo>
                    <a:pt x="6246876" y="10795"/>
                  </a:lnTo>
                  <a:lnTo>
                    <a:pt x="6242304" y="10795"/>
                  </a:lnTo>
                  <a:lnTo>
                    <a:pt x="6236208" y="6223"/>
                  </a:lnTo>
                  <a:close/>
                </a:path>
                <a:path w="6247130" h="707390">
                  <a:moveTo>
                    <a:pt x="6246876" y="696595"/>
                  </a:moveTo>
                  <a:lnTo>
                    <a:pt x="6242304" y="696595"/>
                  </a:lnTo>
                  <a:lnTo>
                    <a:pt x="6236208" y="702691"/>
                  </a:lnTo>
                  <a:lnTo>
                    <a:pt x="6246876" y="702691"/>
                  </a:lnTo>
                  <a:lnTo>
                    <a:pt x="6246876" y="696595"/>
                  </a:lnTo>
                  <a:close/>
                </a:path>
                <a:path w="6247130" h="707390">
                  <a:moveTo>
                    <a:pt x="10668" y="6223"/>
                  </a:moveTo>
                  <a:lnTo>
                    <a:pt x="4571" y="10795"/>
                  </a:lnTo>
                  <a:lnTo>
                    <a:pt x="10668" y="10795"/>
                  </a:lnTo>
                  <a:lnTo>
                    <a:pt x="10668" y="6223"/>
                  </a:lnTo>
                  <a:close/>
                </a:path>
                <a:path w="6247130" h="707390">
                  <a:moveTo>
                    <a:pt x="6236208" y="6223"/>
                  </a:moveTo>
                  <a:lnTo>
                    <a:pt x="10668" y="6223"/>
                  </a:lnTo>
                  <a:lnTo>
                    <a:pt x="10668" y="10795"/>
                  </a:lnTo>
                  <a:lnTo>
                    <a:pt x="6236208" y="10795"/>
                  </a:lnTo>
                  <a:lnTo>
                    <a:pt x="6236208" y="6223"/>
                  </a:lnTo>
                  <a:close/>
                </a:path>
                <a:path w="6247130" h="707390">
                  <a:moveTo>
                    <a:pt x="6246876" y="6223"/>
                  </a:moveTo>
                  <a:lnTo>
                    <a:pt x="6236208" y="6223"/>
                  </a:lnTo>
                  <a:lnTo>
                    <a:pt x="6242304" y="10795"/>
                  </a:lnTo>
                  <a:lnTo>
                    <a:pt x="6246876" y="10795"/>
                  </a:lnTo>
                  <a:lnTo>
                    <a:pt x="6246876" y="6223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4927" y="158622"/>
            <a:ext cx="6238240" cy="6965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61620">
              <a:lnSpc>
                <a:spcPct val="100000"/>
              </a:lnSpc>
              <a:spcBef>
                <a:spcPts val="770"/>
              </a:spcBef>
            </a:pPr>
            <a:r>
              <a:rPr sz="3500" spc="10" dirty="0">
                <a:solidFill>
                  <a:srgbClr val="FF0000"/>
                </a:solidFill>
              </a:rPr>
              <a:t>II-</a:t>
            </a:r>
            <a:r>
              <a:rPr sz="3500" spc="-20" dirty="0">
                <a:solidFill>
                  <a:srgbClr val="FF0000"/>
                </a:solidFill>
              </a:rPr>
              <a:t> </a:t>
            </a:r>
            <a:r>
              <a:rPr sz="3500" spc="15" dirty="0">
                <a:solidFill>
                  <a:srgbClr val="FF0000"/>
                </a:solidFill>
              </a:rPr>
              <a:t>polygone</a:t>
            </a:r>
            <a:r>
              <a:rPr sz="3500" spc="-20" dirty="0">
                <a:solidFill>
                  <a:srgbClr val="FF0000"/>
                </a:solidFill>
              </a:rPr>
              <a:t> </a:t>
            </a:r>
            <a:r>
              <a:rPr sz="3500" spc="10" dirty="0">
                <a:solidFill>
                  <a:srgbClr val="FF0000"/>
                </a:solidFill>
              </a:rPr>
              <a:t>de</a:t>
            </a:r>
            <a:r>
              <a:rPr sz="3500" spc="-20" dirty="0">
                <a:solidFill>
                  <a:srgbClr val="FF0000"/>
                </a:solidFill>
              </a:rPr>
              <a:t> </a:t>
            </a:r>
            <a:r>
              <a:rPr sz="3500" spc="10" dirty="0">
                <a:solidFill>
                  <a:srgbClr val="FF0000"/>
                </a:solidFill>
              </a:rPr>
              <a:t>Willis</a:t>
            </a:r>
            <a:r>
              <a:rPr sz="3500" spc="-20" dirty="0">
                <a:solidFill>
                  <a:srgbClr val="FF0000"/>
                </a:solidFill>
              </a:rPr>
              <a:t> </a:t>
            </a:r>
            <a:r>
              <a:rPr sz="3500" spc="5" dirty="0">
                <a:solidFill>
                  <a:srgbClr val="FF0000"/>
                </a:solidFill>
              </a:rPr>
              <a:t>(2)</a:t>
            </a:r>
            <a:endParaRPr sz="3500"/>
          </a:p>
        </p:txBody>
      </p:sp>
      <p:sp>
        <p:nvSpPr>
          <p:cNvPr id="6" name="object 6"/>
          <p:cNvSpPr txBox="1"/>
          <p:nvPr/>
        </p:nvSpPr>
        <p:spPr>
          <a:xfrm>
            <a:off x="138684" y="1415288"/>
            <a:ext cx="4338320" cy="4985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2100" b="1" spc="-5" smtClean="0">
                <a:latin typeface="Georgia"/>
                <a:cs typeface="Georgia"/>
              </a:rPr>
              <a:t>:</a:t>
            </a:r>
            <a:r>
              <a:rPr lang="ar-DZ" sz="2100" b="1" spc="-5" smtClean="0">
                <a:latin typeface="Georgia"/>
                <a:cs typeface="Georgia"/>
              </a:rPr>
              <a:t>تتكون الحلقة من </a:t>
            </a:r>
            <a:endParaRPr sz="2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Georgia"/>
              <a:cs typeface="Georgia"/>
            </a:endParaRPr>
          </a:p>
          <a:p>
            <a:pPr marL="12700" marR="74930" algn="r" rtl="1">
              <a:lnSpc>
                <a:spcPct val="110000"/>
              </a:lnSpc>
            </a:pPr>
            <a:r>
              <a:rPr sz="2100" b="1" spc="-5" dirty="0">
                <a:solidFill>
                  <a:srgbClr val="BF0000"/>
                </a:solidFill>
                <a:latin typeface="Georgia"/>
                <a:cs typeface="Georgia"/>
              </a:rPr>
              <a:t>-En avant </a:t>
            </a:r>
            <a:r>
              <a:rPr sz="2100" b="1" dirty="0">
                <a:solidFill>
                  <a:srgbClr val="BF0000"/>
                </a:solidFill>
                <a:latin typeface="Georgia"/>
                <a:cs typeface="Georgia"/>
              </a:rPr>
              <a:t>: </a:t>
            </a:r>
            <a:r>
              <a:rPr sz="2100" b="1" spc="-5" dirty="0">
                <a:latin typeface="Georgia"/>
                <a:cs typeface="Georgia"/>
              </a:rPr>
              <a:t>par les </a:t>
            </a:r>
            <a:r>
              <a:rPr sz="2100" b="1" spc="-5">
                <a:latin typeface="Georgia"/>
                <a:cs typeface="Georgia"/>
              </a:rPr>
              <a:t>deux </a:t>
            </a:r>
            <a:r>
              <a:rPr sz="2100" b="1" spc="-5" smtClean="0">
                <a:latin typeface="Georgia"/>
                <a:cs typeface="Georgia"/>
              </a:rPr>
              <a:t>artères </a:t>
            </a:r>
            <a:r>
              <a:rPr sz="2100" b="1" spc="-520" smtClean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cérébrales</a:t>
            </a:r>
            <a:r>
              <a:rPr sz="2100" b="1" spc="-25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antérieure</a:t>
            </a:r>
            <a:r>
              <a:rPr sz="2100" b="1" spc="-40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réunies</a:t>
            </a:r>
            <a:endParaRPr sz="2100">
              <a:latin typeface="Georgia"/>
              <a:cs typeface="Georgia"/>
            </a:endParaRPr>
          </a:p>
          <a:p>
            <a:pPr marL="314325" marR="345440">
              <a:lnSpc>
                <a:spcPts val="2270"/>
              </a:lnSpc>
              <a:spcBef>
                <a:spcPts val="20"/>
              </a:spcBef>
            </a:pPr>
            <a:r>
              <a:rPr sz="2100" b="1" spc="-5" dirty="0">
                <a:latin typeface="Georgia"/>
                <a:cs typeface="Georgia"/>
              </a:rPr>
              <a:t>par l’artère communicante </a:t>
            </a:r>
            <a:r>
              <a:rPr sz="2100" b="1" spc="-525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Antérieure</a:t>
            </a:r>
            <a:endParaRPr sz="2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>
              <a:latin typeface="Georgia"/>
              <a:cs typeface="Georgia"/>
            </a:endParaRPr>
          </a:p>
          <a:p>
            <a:pPr marL="314325" marR="5080" indent="-302260">
              <a:lnSpc>
                <a:spcPts val="2260"/>
              </a:lnSpc>
            </a:pPr>
            <a:r>
              <a:rPr sz="2100" b="1" spc="-5" dirty="0">
                <a:solidFill>
                  <a:srgbClr val="BF0000"/>
                </a:solidFill>
                <a:latin typeface="Georgia"/>
                <a:cs typeface="Georgia"/>
              </a:rPr>
              <a:t>-En arrière </a:t>
            </a:r>
            <a:r>
              <a:rPr sz="2100" b="1" dirty="0">
                <a:solidFill>
                  <a:srgbClr val="BF0000"/>
                </a:solidFill>
                <a:latin typeface="Georgia"/>
                <a:cs typeface="Georgia"/>
              </a:rPr>
              <a:t>: </a:t>
            </a:r>
            <a:r>
              <a:rPr sz="2100" b="1" spc="-5" dirty="0">
                <a:latin typeface="Georgia"/>
                <a:cs typeface="Georgia"/>
              </a:rPr>
              <a:t>par les deux </a:t>
            </a:r>
            <a:r>
              <a:rPr sz="2100" b="1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artères</a:t>
            </a:r>
            <a:r>
              <a:rPr sz="2100" b="1" spc="-25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cérébrale</a:t>
            </a:r>
            <a:r>
              <a:rPr sz="2100" b="1" spc="-25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postérieure</a:t>
            </a:r>
            <a:endParaRPr sz="21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850">
              <a:latin typeface="Georgia"/>
              <a:cs typeface="Georgia"/>
            </a:endParaRPr>
          </a:p>
          <a:p>
            <a:pPr marL="314325" marR="87630" indent="-302260">
              <a:lnSpc>
                <a:spcPct val="89700"/>
              </a:lnSpc>
              <a:tabLst>
                <a:tab pos="2247900" algn="l"/>
                <a:tab pos="3380104" algn="l"/>
              </a:tabLst>
            </a:pPr>
            <a:r>
              <a:rPr sz="2100" b="1" spc="-5" dirty="0">
                <a:solidFill>
                  <a:srgbClr val="BF0000"/>
                </a:solidFill>
                <a:latin typeface="Georgia"/>
                <a:cs typeface="Georgia"/>
              </a:rPr>
              <a:t>-Latéralement </a:t>
            </a:r>
            <a:r>
              <a:rPr sz="2100" b="1" dirty="0">
                <a:solidFill>
                  <a:srgbClr val="BF0000"/>
                </a:solidFill>
                <a:latin typeface="Georgia"/>
                <a:cs typeface="Georgia"/>
              </a:rPr>
              <a:t>: </a:t>
            </a:r>
            <a:r>
              <a:rPr sz="2100" b="1" spc="-5" dirty="0">
                <a:latin typeface="Georgia"/>
                <a:cs typeface="Georgia"/>
              </a:rPr>
              <a:t>par les Deux </a:t>
            </a:r>
            <a:r>
              <a:rPr sz="2100" b="1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artères communicantes </a:t>
            </a:r>
            <a:r>
              <a:rPr sz="2100" b="1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postérieures	</a:t>
            </a:r>
            <a:r>
              <a:rPr sz="2100" b="1" spc="-10" dirty="0">
                <a:latin typeface="Georgia"/>
                <a:cs typeface="Georgia"/>
              </a:rPr>
              <a:t>(qui</a:t>
            </a:r>
            <a:r>
              <a:rPr sz="2100" b="1" spc="5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unissent </a:t>
            </a:r>
            <a:r>
              <a:rPr sz="2100" b="1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les</a:t>
            </a:r>
            <a:r>
              <a:rPr sz="2100" b="1" spc="5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artères</a:t>
            </a:r>
            <a:r>
              <a:rPr sz="2100" b="1" spc="-15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cérébrales	</a:t>
            </a:r>
            <a:r>
              <a:rPr sz="2100" b="1" dirty="0">
                <a:latin typeface="Georgia"/>
                <a:cs typeface="Georgia"/>
              </a:rPr>
              <a:t>ant.</a:t>
            </a:r>
            <a:r>
              <a:rPr sz="2100" b="1" spc="-110" dirty="0">
                <a:latin typeface="Georgia"/>
                <a:cs typeface="Georgia"/>
              </a:rPr>
              <a:t> </a:t>
            </a:r>
            <a:r>
              <a:rPr sz="2100" b="1" dirty="0">
                <a:latin typeface="Georgia"/>
                <a:cs typeface="Georgia"/>
              </a:rPr>
              <a:t>et</a:t>
            </a:r>
            <a:endParaRPr sz="2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100" b="1" spc="-5" dirty="0">
                <a:latin typeface="Georgia"/>
                <a:cs typeface="Georgia"/>
              </a:rPr>
              <a:t>post.)</a:t>
            </a:r>
            <a:endParaRPr sz="210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1359" y="1648980"/>
            <a:ext cx="5586996" cy="4565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1444</Words>
  <Application>Microsoft Office PowerPoint</Application>
  <PresentationFormat>Personnalisé</PresentationFormat>
  <Paragraphs>204</Paragraphs>
  <Slides>45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3" baseType="lpstr">
      <vt:lpstr>PMingLiU-ExtB</vt:lpstr>
      <vt:lpstr>Arial</vt:lpstr>
      <vt:lpstr>Arial MT</vt:lpstr>
      <vt:lpstr>Calibri</vt:lpstr>
      <vt:lpstr>Georgia</vt:lpstr>
      <vt:lpstr>Times New Roman</vt:lpstr>
      <vt:lpstr>Wingdings</vt:lpstr>
      <vt:lpstr>Office Theme</vt:lpstr>
      <vt:lpstr>Vascularisation artérielle</vt:lpstr>
      <vt:lpstr>مقدمة </vt:lpstr>
      <vt:lpstr>التروية</vt:lpstr>
      <vt:lpstr>Présentation PowerPoint</vt:lpstr>
      <vt:lpstr>Arteries in the neck</vt:lpstr>
      <vt:lpstr>ثانيا : النظام الخلفي للشراين القاعدية الفقرية</vt:lpstr>
      <vt:lpstr>II- polygone de Willis (1)</vt:lpstr>
      <vt:lpstr>Circle of Willis</vt:lpstr>
      <vt:lpstr>II- polygone de Willis (2)</vt:lpstr>
      <vt:lpstr>Polygone de Willis</vt:lpstr>
      <vt:lpstr>Présentation PowerPoint</vt:lpstr>
      <vt:lpstr>Artères cérébrales  III الشرايين الدماغية</vt:lpstr>
      <vt:lpstr>1- Le système antérieur </vt:lpstr>
      <vt:lpstr>Les branches terminales de la carotide interne  (2)</vt:lpstr>
      <vt:lpstr>Les branches terminales de la carotide  interne (3)</vt:lpstr>
      <vt:lpstr>Les branches terminales de la carotide  interne (4)</vt:lpstr>
      <vt:lpstr>Arteries of the brain</vt:lpstr>
      <vt:lpstr>Présentation PowerPoint</vt:lpstr>
      <vt:lpstr>L’artère cérébrale postérieure</vt:lpstr>
      <vt:lpstr>Arteries in the subarachnoid space</vt:lpstr>
      <vt:lpstr>VI-Territoires d’irrigation du cerveau</vt:lpstr>
      <vt:lpstr>Présentation PowerPoint</vt:lpstr>
      <vt:lpstr>2-Territoires profonds</vt:lpstr>
      <vt:lpstr>1-Territoire de l'a. cérébrale  antérieure –moitié du noyau caudé</vt:lpstr>
      <vt:lpstr>4- territoire de l'a. cérébrale moyenne  (a.Sylvienne ) = le plus étendu !!!</vt:lpstr>
      <vt:lpstr>5-territoire de l'a. cérébrale postérieure =</vt:lpstr>
      <vt:lpstr>Territoires vasculaires المنطقة الشريانية</vt:lpstr>
      <vt:lpstr>Présentation PowerPoint</vt:lpstr>
      <vt:lpstr>Présentation PowerPoint</vt:lpstr>
      <vt:lpstr>Clinique</vt:lpstr>
      <vt:lpstr>Présentation PowerPoint</vt:lpstr>
      <vt:lpstr>Polygone (cercle) de Willis</vt:lpstr>
      <vt:lpstr>Présentation PowerPoint</vt:lpstr>
      <vt:lpstr>Présentation PowerPoint</vt:lpstr>
      <vt:lpstr>Présentation PowerPoint</vt:lpstr>
      <vt:lpstr>Physiology</vt:lpstr>
      <vt:lpstr>Blood supply to the brain</vt:lpstr>
      <vt:lpstr>Factors Affecting the blood supply</vt:lpstr>
      <vt:lpstr>Autoregulation</vt:lpstr>
      <vt:lpstr>CO2</vt:lpstr>
      <vt:lpstr>Hyperventilation</vt:lpstr>
      <vt:lpstr>BLOOD BRAIN BARRIER</vt:lpstr>
      <vt:lpstr>BLOOD BRAIN BARRIER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VX art du cerveau.pptx</dc:title>
  <dc:creator>MAISON</dc:creator>
  <cp:lastModifiedBy>HP</cp:lastModifiedBy>
  <cp:revision>25</cp:revision>
  <dcterms:created xsi:type="dcterms:W3CDTF">2023-09-23T22:37:14Z</dcterms:created>
  <dcterms:modified xsi:type="dcterms:W3CDTF">2024-02-03T08:25:25Z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2020-03-17T00:00:00Z</vt:filetime>
  </property>
  <property fmtid="{D5CDD505-2E9C-101B-9397-08002B2CF9AE}" pid="3" name="Creator">
    <vt:lpwstr>Microsoft PowerPoint - VX art du cerveau.pptx</vt:lpwstr>
  </property>
  <property fmtid="{D5CDD505-2E9C-101B-9397-08002B2CF9AE}" pid="4" name="LastSaved">
    <vt:filetime>2023-09-23T00:00:00Z</vt:filetime>
  </property>
</Properties>
</file>