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2"/>
  </p:notesMasterIdLst>
  <p:sldIdLst>
    <p:sldId id="256" r:id="rId2"/>
    <p:sldId id="257" r:id="rId3"/>
    <p:sldId id="258" r:id="rId4"/>
    <p:sldId id="259" r:id="rId5"/>
    <p:sldId id="260" r:id="rId6"/>
    <p:sldId id="419" r:id="rId7"/>
    <p:sldId id="485" r:id="rId8"/>
    <p:sldId id="486" r:id="rId9"/>
    <p:sldId id="487" r:id="rId10"/>
    <p:sldId id="488" r:id="rId11"/>
    <p:sldId id="489" r:id="rId12"/>
    <p:sldId id="490" r:id="rId13"/>
    <p:sldId id="491" r:id="rId14"/>
    <p:sldId id="421" r:id="rId15"/>
    <p:sldId id="422" r:id="rId16"/>
    <p:sldId id="432" r:id="rId17"/>
    <p:sldId id="424" r:id="rId18"/>
    <p:sldId id="482" r:id="rId19"/>
    <p:sldId id="483" r:id="rId20"/>
    <p:sldId id="425" r:id="rId21"/>
    <p:sldId id="433" r:id="rId22"/>
    <p:sldId id="434" r:id="rId23"/>
    <p:sldId id="423" r:id="rId24"/>
    <p:sldId id="352" r:id="rId25"/>
    <p:sldId id="353" r:id="rId26"/>
    <p:sldId id="354" r:id="rId27"/>
    <p:sldId id="355" r:id="rId28"/>
    <p:sldId id="356" r:id="rId29"/>
    <p:sldId id="357" r:id="rId30"/>
    <p:sldId id="358" r:id="rId31"/>
    <p:sldId id="359" r:id="rId32"/>
    <p:sldId id="360" r:id="rId33"/>
    <p:sldId id="484" r:id="rId34"/>
    <p:sldId id="361" r:id="rId35"/>
    <p:sldId id="362" r:id="rId36"/>
    <p:sldId id="363" r:id="rId37"/>
    <p:sldId id="364" r:id="rId38"/>
    <p:sldId id="365" r:id="rId39"/>
    <p:sldId id="366" r:id="rId40"/>
    <p:sldId id="367" r:id="rId41"/>
    <p:sldId id="36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81" r:id="rId55"/>
    <p:sldId id="382" r:id="rId56"/>
    <p:sldId id="383" r:id="rId57"/>
    <p:sldId id="384" r:id="rId58"/>
    <p:sldId id="385" r:id="rId59"/>
    <p:sldId id="386" r:id="rId60"/>
    <p:sldId id="387" r:id="rId61"/>
    <p:sldId id="388" r:id="rId62"/>
    <p:sldId id="38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329" r:id="rId93"/>
    <p:sldId id="330" r:id="rId94"/>
    <p:sldId id="331" r:id="rId95"/>
    <p:sldId id="332" r:id="rId96"/>
    <p:sldId id="333" r:id="rId97"/>
    <p:sldId id="334" r:id="rId98"/>
    <p:sldId id="335" r:id="rId99"/>
    <p:sldId id="336" r:id="rId100"/>
    <p:sldId id="337" r:id="rId101"/>
    <p:sldId id="338" r:id="rId102"/>
    <p:sldId id="339" r:id="rId103"/>
    <p:sldId id="340" r:id="rId104"/>
    <p:sldId id="341" r:id="rId105"/>
    <p:sldId id="346" r:id="rId106"/>
    <p:sldId id="347" r:id="rId107"/>
    <p:sldId id="390" r:id="rId108"/>
    <p:sldId id="391" r:id="rId109"/>
    <p:sldId id="392" r:id="rId110"/>
    <p:sldId id="393" r:id="rId111"/>
    <p:sldId id="394" r:id="rId112"/>
    <p:sldId id="395" r:id="rId113"/>
    <p:sldId id="396" r:id="rId114"/>
    <p:sldId id="397" r:id="rId115"/>
    <p:sldId id="398" r:id="rId116"/>
    <p:sldId id="399" r:id="rId117"/>
    <p:sldId id="400" r:id="rId118"/>
    <p:sldId id="401" r:id="rId119"/>
    <p:sldId id="402" r:id="rId120"/>
    <p:sldId id="403" r:id="rId121"/>
    <p:sldId id="404" r:id="rId122"/>
    <p:sldId id="405" r:id="rId123"/>
    <p:sldId id="406" r:id="rId124"/>
    <p:sldId id="407" r:id="rId125"/>
    <p:sldId id="408" r:id="rId126"/>
    <p:sldId id="409" r:id="rId127"/>
    <p:sldId id="410" r:id="rId128"/>
    <p:sldId id="411" r:id="rId129"/>
    <p:sldId id="412" r:id="rId130"/>
    <p:sldId id="413" r:id="rId131"/>
    <p:sldId id="414" r:id="rId132"/>
    <p:sldId id="415" r:id="rId133"/>
    <p:sldId id="416" r:id="rId134"/>
    <p:sldId id="417" r:id="rId135"/>
    <p:sldId id="418" r:id="rId136"/>
    <p:sldId id="426" r:id="rId137"/>
    <p:sldId id="427" r:id="rId138"/>
    <p:sldId id="428" r:id="rId139"/>
    <p:sldId id="429" r:id="rId140"/>
    <p:sldId id="430" r:id="rId141"/>
    <p:sldId id="431" r:id="rId142"/>
    <p:sldId id="348" r:id="rId143"/>
    <p:sldId id="443" r:id="rId144"/>
    <p:sldId id="444" r:id="rId145"/>
    <p:sldId id="445" r:id="rId146"/>
    <p:sldId id="446" r:id="rId147"/>
    <p:sldId id="447" r:id="rId148"/>
    <p:sldId id="448" r:id="rId149"/>
    <p:sldId id="449" r:id="rId150"/>
    <p:sldId id="450" r:id="rId151"/>
    <p:sldId id="451" r:id="rId152"/>
    <p:sldId id="452" r:id="rId153"/>
    <p:sldId id="453" r:id="rId154"/>
    <p:sldId id="454" r:id="rId155"/>
    <p:sldId id="455" r:id="rId156"/>
    <p:sldId id="456" r:id="rId157"/>
    <p:sldId id="457" r:id="rId158"/>
    <p:sldId id="458" r:id="rId159"/>
    <p:sldId id="459" r:id="rId160"/>
    <p:sldId id="460" r:id="rId161"/>
    <p:sldId id="461" r:id="rId162"/>
    <p:sldId id="462" r:id="rId163"/>
    <p:sldId id="463" r:id="rId164"/>
    <p:sldId id="464" r:id="rId165"/>
    <p:sldId id="465" r:id="rId166"/>
    <p:sldId id="466" r:id="rId167"/>
    <p:sldId id="467" r:id="rId168"/>
    <p:sldId id="468" r:id="rId169"/>
    <p:sldId id="469" r:id="rId170"/>
    <p:sldId id="470" r:id="rId171"/>
  </p:sldIdLst>
  <p:sldSz cx="10693400" cy="7556500"/>
  <p:notesSz cx="10693400" cy="75565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1392"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ADC0BD8A-A7A3-4FD0-B2B3-2C4DBE68DEBC}" type="datetimeFigureOut">
              <a:rPr lang="fr-FR" smtClean="0"/>
              <a:t>24/01/2024</a:t>
            </a:fld>
            <a:endParaRPr lang="fr-FR"/>
          </a:p>
        </p:txBody>
      </p:sp>
      <p:sp>
        <p:nvSpPr>
          <p:cNvPr id="4" name="Espace réservé de l'image des diapositives 3"/>
          <p:cNvSpPr>
            <a:spLocks noGrp="1" noRot="1" noChangeAspect="1"/>
          </p:cNvSpPr>
          <p:nvPr>
            <p:ph type="sldImg" idx="2"/>
          </p:nvPr>
        </p:nvSpPr>
        <p:spPr>
          <a:xfrm>
            <a:off x="3541713" y="944563"/>
            <a:ext cx="3609975" cy="25511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1069975" y="3636963"/>
            <a:ext cx="8553450" cy="2974975"/>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7177088"/>
            <a:ext cx="4633913" cy="37941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6057900" y="7177088"/>
            <a:ext cx="4632325" cy="379412"/>
          </a:xfrm>
          <a:prstGeom prst="rect">
            <a:avLst/>
          </a:prstGeom>
        </p:spPr>
        <p:txBody>
          <a:bodyPr vert="horz" lIns="91440" tIns="45720" rIns="91440" bIns="45720" rtlCol="0" anchor="b"/>
          <a:lstStyle>
            <a:lvl1pPr algn="r">
              <a:defRPr sz="1200"/>
            </a:lvl1pPr>
          </a:lstStyle>
          <a:p>
            <a:fld id="{A1318742-C43B-44FA-97ED-AB38DE4A0748}" type="slidenum">
              <a:rPr lang="fr-FR" smtClean="0"/>
              <a:t>‹N°›</a:t>
            </a:fld>
            <a:endParaRPr lang="fr-FR"/>
          </a:p>
        </p:txBody>
      </p:sp>
    </p:spTree>
    <p:extLst>
      <p:ext uri="{BB962C8B-B14F-4D97-AF65-F5344CB8AC3E}">
        <p14:creationId xmlns:p14="http://schemas.microsoft.com/office/powerpoint/2010/main" val="115293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94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5EB1C9-24C0-4675-B5D3-A2412FCA94AE}" type="slidenum">
              <a:rPr lang="fr-FR" altLang="fr-FR" smtClean="0"/>
              <a:pPr>
                <a:spcBef>
                  <a:spcPct val="0"/>
                </a:spcBef>
              </a:pPr>
              <a:t>6</a:t>
            </a:fld>
            <a:endParaRPr lang="fr-FR" altLang="fr-FR" smtClean="0"/>
          </a:p>
        </p:txBody>
      </p:sp>
    </p:spTree>
    <p:extLst>
      <p:ext uri="{BB962C8B-B14F-4D97-AF65-F5344CB8AC3E}">
        <p14:creationId xmlns:p14="http://schemas.microsoft.com/office/powerpoint/2010/main" val="4182262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B42F756-30A4-4B6B-B53E-1DE90687BE13}" type="slidenum">
              <a:rPr lang="en-US" altLang="en-US" smtClean="0"/>
              <a:pPr>
                <a:spcBef>
                  <a:spcPct val="0"/>
                </a:spcBef>
              </a:pPr>
              <a:t>126</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OBJECTIVE 14</a:t>
            </a:r>
            <a:r>
              <a:rPr lang="en-US" altLang="en-US" b="1" smtClean="0">
                <a:latin typeface="Arial" panose="020B0604020202020204" pitchFamily="34" charset="0"/>
                <a:cs typeface="Arial" panose="020B0604020202020204" pitchFamily="34" charset="0"/>
              </a:rPr>
              <a:t>| Define </a:t>
            </a:r>
            <a:r>
              <a:rPr lang="en-US" altLang="en-US" b="1" i="1" smtClean="0">
                <a:latin typeface="Arial" panose="020B0604020202020204" pitchFamily="34" charset="0"/>
                <a:cs typeface="Arial" panose="020B0604020202020204" pitchFamily="34" charset="0"/>
              </a:rPr>
              <a:t>cerebral cortex</a:t>
            </a:r>
            <a:r>
              <a:rPr lang="en-US" altLang="en-US" b="1" smtClean="0">
                <a:latin typeface="Arial" panose="020B0604020202020204" pitchFamily="34" charset="0"/>
                <a:cs typeface="Arial" panose="020B0604020202020204" pitchFamily="34" charset="0"/>
              </a:rPr>
              <a:t> and explain its importance fro the human brain.</a:t>
            </a:r>
          </a:p>
        </p:txBody>
      </p:sp>
    </p:spTree>
    <p:extLst>
      <p:ext uri="{BB962C8B-B14F-4D97-AF65-F5344CB8AC3E}">
        <p14:creationId xmlns:p14="http://schemas.microsoft.com/office/powerpoint/2010/main" val="310030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0853F88-9A76-474D-A50A-7BD2EFE7D2DD}" type="slidenum">
              <a:rPr lang="en-US" altLang="en-US" smtClean="0"/>
              <a:pPr>
                <a:spcBef>
                  <a:spcPct val="0"/>
                </a:spcBef>
              </a:pPr>
              <a:t>129</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OBJECTIVE 15</a:t>
            </a:r>
            <a:r>
              <a:rPr lang="en-US" altLang="en-US" b="1" smtClean="0">
                <a:latin typeface="Arial" panose="020B0604020202020204" pitchFamily="34" charset="0"/>
                <a:cs typeface="Arial" panose="020B0604020202020204" pitchFamily="34" charset="0"/>
              </a:rPr>
              <a:t>| Identify the four lobes of the cerebral cortex.</a:t>
            </a:r>
          </a:p>
        </p:txBody>
      </p:sp>
    </p:spTree>
    <p:extLst>
      <p:ext uri="{BB962C8B-B14F-4D97-AF65-F5344CB8AC3E}">
        <p14:creationId xmlns:p14="http://schemas.microsoft.com/office/powerpoint/2010/main" val="4127366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C973CD0-1ED2-4D73-91CA-8F13267C9C54}" type="slidenum">
              <a:rPr lang="en-US" altLang="en-US" smtClean="0"/>
              <a:pPr>
                <a:spcBef>
                  <a:spcPct val="0"/>
                </a:spcBef>
              </a:pPr>
              <a:t>130</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OBJECTIVE 16</a:t>
            </a:r>
            <a:r>
              <a:rPr lang="en-US" altLang="en-US" b="1" smtClean="0">
                <a:latin typeface="Arial" panose="020B0604020202020204" pitchFamily="34" charset="0"/>
                <a:cs typeface="Arial" panose="020B0604020202020204" pitchFamily="34" charset="0"/>
              </a:rPr>
              <a:t>| Summarize some of the findings on the functions of the motor cortex and the sensory cortex, and discuss the importance of the association areas.</a:t>
            </a:r>
          </a:p>
        </p:txBody>
      </p:sp>
    </p:spTree>
    <p:extLst>
      <p:ext uri="{BB962C8B-B14F-4D97-AF65-F5344CB8AC3E}">
        <p14:creationId xmlns:p14="http://schemas.microsoft.com/office/powerpoint/2010/main" val="961099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0A75974-241A-4C19-8C1A-70286EAE936C}" type="slidenum">
              <a:rPr lang="en-US" altLang="en-US" smtClean="0"/>
              <a:pPr>
                <a:spcBef>
                  <a:spcPct val="0"/>
                </a:spcBef>
              </a:pPr>
              <a:t>135</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OBJECTIVE 17</a:t>
            </a:r>
            <a:r>
              <a:rPr lang="en-US" altLang="en-US" b="1" smtClean="0">
                <a:latin typeface="Arial" panose="020B0604020202020204" pitchFamily="34" charset="0"/>
                <a:cs typeface="Arial" panose="020B0604020202020204" pitchFamily="34" charset="0"/>
              </a:rPr>
              <a:t>| Describe the five brain areas that would be involved if you read this sentence aloud.</a:t>
            </a:r>
          </a:p>
        </p:txBody>
      </p:sp>
    </p:spTree>
    <p:extLst>
      <p:ext uri="{BB962C8B-B14F-4D97-AF65-F5344CB8AC3E}">
        <p14:creationId xmlns:p14="http://schemas.microsoft.com/office/powerpoint/2010/main" val="3832091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D64089-D50F-4734-8BD5-609A30EF3F40}" type="slidenum">
              <a:rPr lang="en-US" altLang="fr-FR" smtClean="0">
                <a:latin typeface="Arial" panose="020B0604020202020204" pitchFamily="34" charset="0"/>
                <a:ea typeface="MS PGothic" panose="020B0600070205080204" pitchFamily="34" charset="-128"/>
              </a:rPr>
              <a:pPr>
                <a:spcBef>
                  <a:spcPct val="0"/>
                </a:spcBef>
              </a:pPr>
              <a:t>136</a:t>
            </a:fld>
            <a:endParaRPr lang="en-US" altLang="fr-FR" smtClean="0">
              <a:latin typeface="Arial" panose="020B0604020202020204" pitchFamily="34" charset="0"/>
              <a:ea typeface="MS PGothic" panose="020B0600070205080204" pitchFamily="34" charset="-128"/>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r>
              <a:rPr lang="en-US" altLang="fr-FR" smtClean="0">
                <a:latin typeface="Arial" panose="020B0604020202020204" pitchFamily="34" charset="0"/>
              </a:rPr>
              <a:t>the intricate fabric of interconnected neural cells that covers the cerebral hemispheres</a:t>
            </a:r>
          </a:p>
          <a:p>
            <a:pPr eaLnBrk="1" hangingPunct="1"/>
            <a:endParaRPr lang="en-US" altLang="fr-FR" smtClean="0">
              <a:latin typeface="Arial" panose="020B0604020202020204" pitchFamily="34" charset="0"/>
            </a:endParaRPr>
          </a:p>
        </p:txBody>
      </p:sp>
    </p:spTree>
    <p:extLst>
      <p:ext uri="{BB962C8B-B14F-4D97-AF65-F5344CB8AC3E}">
        <p14:creationId xmlns:p14="http://schemas.microsoft.com/office/powerpoint/2010/main" val="1230694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7EE60D-9E79-4070-951E-46A52F40632D}" type="slidenum">
              <a:rPr lang="en-US" altLang="fr-FR" smtClean="0">
                <a:latin typeface="Arial" panose="020B0604020202020204" pitchFamily="34" charset="0"/>
                <a:ea typeface="MS PGothic" panose="020B0600070205080204" pitchFamily="34" charset="-128"/>
              </a:rPr>
              <a:pPr>
                <a:spcBef>
                  <a:spcPct val="0"/>
                </a:spcBef>
              </a:pPr>
              <a:t>137</a:t>
            </a:fld>
            <a:endParaRPr lang="en-US" altLang="fr-FR" smtClean="0">
              <a:latin typeface="Arial" panose="020B0604020202020204" pitchFamily="34" charset="0"/>
              <a:ea typeface="MS PGothic" panose="020B0600070205080204" pitchFamily="34" charset="-128"/>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fr-FR" smtClean="0">
                <a:latin typeface="Arial" panose="020B0604020202020204" pitchFamily="34" charset="0"/>
              </a:rPr>
              <a:t>Figure 4.14  page 110</a:t>
            </a:r>
          </a:p>
          <a:p>
            <a:pPr eaLnBrk="1" hangingPunct="1"/>
            <a:r>
              <a:rPr lang="en-US" altLang="fr-FR" smtClean="0">
                <a:latin typeface="Arial" panose="020B0604020202020204" pitchFamily="34" charset="0"/>
              </a:rPr>
              <a:t>The lobes of the cerebral hemispheres: parietal, occipital, temporal, and frontal.</a:t>
            </a:r>
          </a:p>
          <a:p>
            <a:pPr eaLnBrk="1" hangingPunct="1"/>
            <a:endParaRPr lang="en-US" altLang="fr-FR" smtClean="0">
              <a:latin typeface="Arial" panose="020B0604020202020204" pitchFamily="34" charset="0"/>
            </a:endParaRPr>
          </a:p>
          <a:p>
            <a:pPr eaLnBrk="1" hangingPunct="1"/>
            <a:endParaRPr lang="en-US" altLang="fr-FR" smtClean="0">
              <a:latin typeface="Arial" panose="020B0604020202020204" pitchFamily="34" charset="0"/>
            </a:endParaRPr>
          </a:p>
        </p:txBody>
      </p:sp>
    </p:spTree>
    <p:extLst>
      <p:ext uri="{BB962C8B-B14F-4D97-AF65-F5344CB8AC3E}">
        <p14:creationId xmlns:p14="http://schemas.microsoft.com/office/powerpoint/2010/main" val="2832576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D96FA0-07EF-440B-95B9-34154B01BDBE}" type="slidenum">
              <a:rPr lang="en-US" altLang="fr-FR" smtClean="0">
                <a:latin typeface="Arial" panose="020B0604020202020204" pitchFamily="34" charset="0"/>
                <a:ea typeface="MS PGothic" panose="020B0600070205080204" pitchFamily="34" charset="-128"/>
              </a:rPr>
              <a:pPr>
                <a:spcBef>
                  <a:spcPct val="0"/>
                </a:spcBef>
              </a:pPr>
              <a:t>138</a:t>
            </a:fld>
            <a:endParaRPr lang="en-US" altLang="fr-FR" smtClean="0">
              <a:latin typeface="Arial" panose="020B0604020202020204" pitchFamily="34" charset="0"/>
              <a:ea typeface="MS PGothic" panose="020B0600070205080204" pitchFamily="34" charset="-128"/>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fr-FR" smtClean="0">
                <a:latin typeface="Arial" panose="020B0604020202020204" pitchFamily="34" charset="0"/>
              </a:rPr>
              <a:t>Figure 4.14  page 110</a:t>
            </a:r>
          </a:p>
          <a:p>
            <a:pPr eaLnBrk="1" hangingPunct="1"/>
            <a:r>
              <a:rPr lang="en-US" altLang="fr-FR" smtClean="0">
                <a:latin typeface="Arial" panose="020B0604020202020204" pitchFamily="34" charset="0"/>
              </a:rPr>
              <a:t>The lobes of the cerebral hemispheres: parietal, occipital, temporal, and frontal.</a:t>
            </a:r>
          </a:p>
          <a:p>
            <a:pPr eaLnBrk="1" hangingPunct="1"/>
            <a:endParaRPr lang="en-US" altLang="fr-FR" smtClean="0">
              <a:latin typeface="Arial" panose="020B0604020202020204" pitchFamily="34" charset="0"/>
            </a:endParaRPr>
          </a:p>
          <a:p>
            <a:pPr eaLnBrk="1" hangingPunct="1"/>
            <a:endParaRPr lang="en-US" altLang="fr-FR" smtClean="0">
              <a:latin typeface="Arial" panose="020B0604020202020204" pitchFamily="34" charset="0"/>
            </a:endParaRPr>
          </a:p>
        </p:txBody>
      </p:sp>
    </p:spTree>
    <p:extLst>
      <p:ext uri="{BB962C8B-B14F-4D97-AF65-F5344CB8AC3E}">
        <p14:creationId xmlns:p14="http://schemas.microsoft.com/office/powerpoint/2010/main" val="1472431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9BA1D0-30E7-4BB0-8CF5-78C1C5091FD5}" type="slidenum">
              <a:rPr lang="en-US" altLang="fr-FR" smtClean="0">
                <a:latin typeface="Arial" panose="020B0604020202020204" pitchFamily="34" charset="0"/>
                <a:ea typeface="MS PGothic" panose="020B0600070205080204" pitchFamily="34" charset="-128"/>
              </a:rPr>
              <a:pPr>
                <a:spcBef>
                  <a:spcPct val="0"/>
                </a:spcBef>
              </a:pPr>
              <a:t>139</a:t>
            </a:fld>
            <a:endParaRPr lang="en-US" altLang="fr-FR" smtClean="0">
              <a:latin typeface="Arial" panose="020B0604020202020204" pitchFamily="34" charset="0"/>
              <a:ea typeface="MS PGothic" panose="020B0600070205080204" pitchFamily="34" charset="-128"/>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fr-FR" smtClean="0">
                <a:latin typeface="Arial" panose="020B0604020202020204" pitchFamily="34" charset="0"/>
              </a:rPr>
              <a:t>The cerebral cortex is organized or divided into 4 regions or lobes. </a:t>
            </a:r>
          </a:p>
          <a:p>
            <a:pPr eaLnBrk="1" hangingPunct="1"/>
            <a:endParaRPr lang="en-US" altLang="fr-FR" smtClean="0">
              <a:latin typeface="Arial" panose="020B0604020202020204" pitchFamily="34" charset="0"/>
            </a:endParaRPr>
          </a:p>
          <a:p>
            <a:pPr eaLnBrk="1" hangingPunct="1"/>
            <a:r>
              <a:rPr lang="en-US" altLang="fr-FR" smtClean="0">
                <a:latin typeface="Arial" panose="020B0604020202020204" pitchFamily="34" charset="0"/>
              </a:rPr>
              <a:t>frontal lobe- behind your forehead, executive functions. </a:t>
            </a:r>
          </a:p>
          <a:p>
            <a:pPr eaLnBrk="1" hangingPunct="1"/>
            <a:r>
              <a:rPr lang="en-US" altLang="fr-FR" smtClean="0">
                <a:latin typeface="Arial" panose="020B0604020202020204" pitchFamily="34" charset="0"/>
              </a:rPr>
              <a:t>-parietal lobe- at the top and to the rear of the head</a:t>
            </a:r>
          </a:p>
        </p:txBody>
      </p:sp>
    </p:spTree>
    <p:extLst>
      <p:ext uri="{BB962C8B-B14F-4D97-AF65-F5344CB8AC3E}">
        <p14:creationId xmlns:p14="http://schemas.microsoft.com/office/powerpoint/2010/main" val="2310647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AC3511-416D-4CB1-9143-EAE8C293DCBA}" type="slidenum">
              <a:rPr lang="en-US" altLang="fr-FR" smtClean="0">
                <a:latin typeface="Arial" panose="020B0604020202020204" pitchFamily="34" charset="0"/>
                <a:ea typeface="MS PGothic" panose="020B0600070205080204" pitchFamily="34" charset="-128"/>
              </a:rPr>
              <a:pPr>
                <a:spcBef>
                  <a:spcPct val="0"/>
                </a:spcBef>
              </a:pPr>
              <a:t>140</a:t>
            </a:fld>
            <a:endParaRPr lang="en-US" altLang="fr-FR" smtClean="0">
              <a:latin typeface="Arial" panose="020B0604020202020204" pitchFamily="34" charset="0"/>
              <a:ea typeface="MS PGothic" panose="020B0600070205080204" pitchFamily="34" charset="-128"/>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fr-FR" smtClean="0">
                <a:latin typeface="Arial" panose="020B0604020202020204" pitchFamily="34" charset="0"/>
              </a:rPr>
              <a:t>Occipital lobe- at the back of your head</a:t>
            </a:r>
          </a:p>
          <a:p>
            <a:pPr eaLnBrk="1" hangingPunct="1"/>
            <a:r>
              <a:rPr lang="en-US" altLang="fr-FR" smtClean="0">
                <a:latin typeface="Arial" panose="020B0604020202020204" pitchFamily="34" charset="0"/>
              </a:rPr>
              <a:t>-Temporal lobe- just above your ears; receives auditory info primarily from the opposite ear.</a:t>
            </a:r>
          </a:p>
          <a:p>
            <a:pPr eaLnBrk="1" hangingPunct="1"/>
            <a:r>
              <a:rPr lang="en-US" altLang="fr-FR" smtClean="0">
                <a:latin typeface="Arial" panose="020B0604020202020204" pitchFamily="34" charset="0"/>
              </a:rPr>
              <a:t>The lobes are separated by prominent fissures or folds. Important to note that although each lobe carries out different functions, many of our functions require the interplay or involvement of several lobes. </a:t>
            </a:r>
          </a:p>
          <a:p>
            <a:pPr eaLnBrk="1" hangingPunct="1"/>
            <a:endParaRPr lang="en-US" altLang="fr-FR" smtClean="0">
              <a:latin typeface="Arial" panose="020B0604020202020204" pitchFamily="34" charset="0"/>
            </a:endParaRPr>
          </a:p>
          <a:p>
            <a:pPr eaLnBrk="1" hangingPunct="1"/>
            <a:r>
              <a:rPr lang="en-US" altLang="fr-FR" smtClean="0">
                <a:latin typeface="Arial" panose="020B0604020202020204" pitchFamily="34" charset="0"/>
              </a:rPr>
              <a:t>Temporal lobes -- </a:t>
            </a:r>
            <a:r>
              <a:rPr lang="en-US" altLang="fr-FR" sz="1400" smtClean="0">
                <a:latin typeface="Arial" panose="020B0604020202020204" pitchFamily="34" charset="0"/>
              </a:rPr>
              <a:t>each of which receives auditory information primarily from the opposite ear</a:t>
            </a:r>
          </a:p>
        </p:txBody>
      </p:sp>
    </p:spTree>
    <p:extLst>
      <p:ext uri="{BB962C8B-B14F-4D97-AF65-F5344CB8AC3E}">
        <p14:creationId xmlns:p14="http://schemas.microsoft.com/office/powerpoint/2010/main" val="902121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616109-798F-4778-BC51-6ECC438FF86B}" type="slidenum">
              <a:rPr lang="en-US" altLang="fr-FR" smtClean="0">
                <a:latin typeface="Arial" panose="020B0604020202020204" pitchFamily="34" charset="0"/>
                <a:ea typeface="MS PGothic" panose="020B0600070205080204" pitchFamily="34" charset="-128"/>
              </a:rPr>
              <a:pPr>
                <a:spcBef>
                  <a:spcPct val="0"/>
                </a:spcBef>
              </a:pPr>
              <a:t>141</a:t>
            </a:fld>
            <a:endParaRPr lang="en-US" altLang="fr-FR" smtClean="0">
              <a:latin typeface="Arial" panose="020B0604020202020204" pitchFamily="34" charset="0"/>
              <a:ea typeface="MS PGothic" panose="020B0600070205080204" pitchFamily="34" charset="-128"/>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66228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05E56A-1EC4-4CCF-8223-D702C4F1F134}" type="slidenum">
              <a:rPr lang="fr-FR" altLang="fr-FR" smtClean="0"/>
              <a:pPr>
                <a:spcBef>
                  <a:spcPct val="0"/>
                </a:spcBef>
              </a:pPr>
              <a:t>13</a:t>
            </a:fld>
            <a:endParaRPr lang="fr-FR" altLang="fr-FR" smtClean="0"/>
          </a:p>
        </p:txBody>
      </p:sp>
    </p:spTree>
    <p:extLst>
      <p:ext uri="{BB962C8B-B14F-4D97-AF65-F5344CB8AC3E}">
        <p14:creationId xmlns:p14="http://schemas.microsoft.com/office/powerpoint/2010/main" val="4020064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35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3A0E99-D2FB-437E-9752-F37FCDBF63B3}" type="slidenum">
              <a:rPr lang="fr-FR" altLang="fr-FR" smtClean="0"/>
              <a:pPr>
                <a:spcBef>
                  <a:spcPct val="0"/>
                </a:spcBef>
              </a:pPr>
              <a:t>14</a:t>
            </a:fld>
            <a:endParaRPr lang="fr-FR" altLang="fr-FR" smtClean="0"/>
          </a:p>
        </p:txBody>
      </p:sp>
    </p:spTree>
    <p:extLst>
      <p:ext uri="{BB962C8B-B14F-4D97-AF65-F5344CB8AC3E}">
        <p14:creationId xmlns:p14="http://schemas.microsoft.com/office/powerpoint/2010/main" val="50652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56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E6C362-6DFD-4EEE-A90C-9E85B51A6D78}" type="slidenum">
              <a:rPr lang="fr-FR" altLang="fr-FR" smtClean="0"/>
              <a:pPr>
                <a:spcBef>
                  <a:spcPct val="0"/>
                </a:spcBef>
              </a:pPr>
              <a:t>15</a:t>
            </a:fld>
            <a:endParaRPr lang="fr-FR" altLang="fr-FR" smtClean="0"/>
          </a:p>
        </p:txBody>
      </p:sp>
    </p:spTree>
    <p:extLst>
      <p:ext uri="{BB962C8B-B14F-4D97-AF65-F5344CB8AC3E}">
        <p14:creationId xmlns:p14="http://schemas.microsoft.com/office/powerpoint/2010/main" val="174948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86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20BD8F-BFB7-4885-A2AF-FF9CD6328069}" type="slidenum">
              <a:rPr lang="fr-FR" altLang="fr-FR" smtClean="0"/>
              <a:pPr>
                <a:spcBef>
                  <a:spcPct val="0"/>
                </a:spcBef>
              </a:pPr>
              <a:t>17</a:t>
            </a:fld>
            <a:endParaRPr lang="fr-FR" altLang="fr-FR" smtClean="0"/>
          </a:p>
        </p:txBody>
      </p:sp>
    </p:spTree>
    <p:extLst>
      <p:ext uri="{BB962C8B-B14F-4D97-AF65-F5344CB8AC3E}">
        <p14:creationId xmlns:p14="http://schemas.microsoft.com/office/powerpoint/2010/main" val="305331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36CBF2-A6C2-48BF-9EE7-B640FBCC3D6D}" type="slidenum">
              <a:rPr lang="fr-FR" altLang="fr-FR" smtClean="0"/>
              <a:pPr>
                <a:spcBef>
                  <a:spcPct val="0"/>
                </a:spcBef>
              </a:pPr>
              <a:t>20</a:t>
            </a:fld>
            <a:endParaRPr lang="fr-FR" altLang="fr-FR" smtClean="0"/>
          </a:p>
        </p:txBody>
      </p:sp>
    </p:spTree>
    <p:extLst>
      <p:ext uri="{BB962C8B-B14F-4D97-AF65-F5344CB8AC3E}">
        <p14:creationId xmlns:p14="http://schemas.microsoft.com/office/powerpoint/2010/main" val="1345114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5EA9D77-73EE-4B19-B56F-55A92620633A}" type="slidenum">
              <a:rPr lang="en-US" altLang="en-US" smtClean="0"/>
              <a:pPr>
                <a:spcBef>
                  <a:spcPct val="0"/>
                </a:spcBef>
              </a:pPr>
              <a:t>109</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OBJECTIVE 11</a:t>
            </a:r>
            <a:r>
              <a:rPr lang="en-US" altLang="en-US" b="1" smtClean="0">
                <a:latin typeface="Arial" panose="020B0604020202020204" pitchFamily="34" charset="0"/>
                <a:cs typeface="Arial" panose="020B0604020202020204" pitchFamily="34" charset="0"/>
              </a:rPr>
              <a:t>| Describe several techniques for studying the brain.</a:t>
            </a:r>
          </a:p>
        </p:txBody>
      </p:sp>
    </p:spTree>
    <p:extLst>
      <p:ext uri="{BB962C8B-B14F-4D97-AF65-F5344CB8AC3E}">
        <p14:creationId xmlns:p14="http://schemas.microsoft.com/office/powerpoint/2010/main" val="391530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FA3E534-479F-41E6-A80B-E4909D2FBEEB}" type="slidenum">
              <a:rPr lang="en-US" altLang="en-US" smtClean="0"/>
              <a:pPr>
                <a:spcBef>
                  <a:spcPct val="0"/>
                </a:spcBef>
              </a:pPr>
              <a:t>116</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OBJECTIVE 12</a:t>
            </a:r>
            <a:r>
              <a:rPr lang="en-US" altLang="en-US" b="1" smtClean="0">
                <a:latin typeface="Arial" panose="020B0604020202020204" pitchFamily="34" charset="0"/>
                <a:cs typeface="Arial" panose="020B0604020202020204" pitchFamily="34" charset="0"/>
              </a:rPr>
              <a:t>| Describe the components of the brainstem and summarize the functions of the brainstem, thalamus and cerebellum.</a:t>
            </a:r>
          </a:p>
        </p:txBody>
      </p:sp>
    </p:spTree>
    <p:extLst>
      <p:ext uri="{BB962C8B-B14F-4D97-AF65-F5344CB8AC3E}">
        <p14:creationId xmlns:p14="http://schemas.microsoft.com/office/powerpoint/2010/main" val="810132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15F373D-CACF-4493-BBE7-5CC0536977C5}" type="slidenum">
              <a:rPr lang="en-US" altLang="en-US" smtClean="0"/>
              <a:pPr>
                <a:spcBef>
                  <a:spcPct val="0"/>
                </a:spcBef>
              </a:pPr>
              <a:t>120</a:t>
            </a:fld>
            <a:endParaRPr lang="en-US" alt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OBJECTIVE 13</a:t>
            </a:r>
            <a:r>
              <a:rPr lang="en-US" altLang="en-US" b="1" smtClean="0">
                <a:latin typeface="Arial" panose="020B0604020202020204" pitchFamily="34" charset="0"/>
                <a:cs typeface="Arial" panose="020B0604020202020204" pitchFamily="34" charset="0"/>
              </a:rPr>
              <a:t>| Describe the structures and functions of the limbic system, and explain how one of these structures controls the pituitary gland.</a:t>
            </a:r>
          </a:p>
        </p:txBody>
      </p:sp>
    </p:spTree>
    <p:extLst>
      <p:ext uri="{BB962C8B-B14F-4D97-AF65-F5344CB8AC3E}">
        <p14:creationId xmlns:p14="http://schemas.microsoft.com/office/powerpoint/2010/main" val="2919791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74073" y="348995"/>
            <a:ext cx="274384" cy="533399"/>
          </a:xfrm>
          <a:prstGeom prst="rect">
            <a:avLst/>
          </a:prstGeom>
        </p:spPr>
      </p:pic>
      <p:pic>
        <p:nvPicPr>
          <p:cNvPr id="17" name="bg object 17"/>
          <p:cNvPicPr/>
          <p:nvPr/>
        </p:nvPicPr>
        <p:blipFill>
          <a:blip r:embed="rId3" cstate="print"/>
          <a:stretch>
            <a:fillRect/>
          </a:stretch>
        </p:blipFill>
        <p:spPr>
          <a:xfrm>
            <a:off x="1187077" y="484631"/>
            <a:ext cx="8578619" cy="274319"/>
          </a:xfrm>
          <a:prstGeom prst="rect">
            <a:avLst/>
          </a:prstGeom>
        </p:spPr>
      </p:pic>
      <p:sp>
        <p:nvSpPr>
          <p:cNvPr id="18" name="bg object 18"/>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19" name="bg object 19"/>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20" name="bg object 20"/>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21" name="bg object 21"/>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22" name="bg object 22"/>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pic>
        <p:nvPicPr>
          <p:cNvPr id="23" name="bg object 23"/>
          <p:cNvPicPr/>
          <p:nvPr/>
        </p:nvPicPr>
        <p:blipFill>
          <a:blip r:embed="rId4" cstate="print"/>
          <a:stretch>
            <a:fillRect/>
          </a:stretch>
        </p:blipFill>
        <p:spPr>
          <a:xfrm>
            <a:off x="8394069" y="6521195"/>
            <a:ext cx="1422878" cy="622299"/>
          </a:xfrm>
          <a:prstGeom prst="rect">
            <a:avLst/>
          </a:prstGeom>
        </p:spPr>
      </p:pic>
      <p:pic>
        <p:nvPicPr>
          <p:cNvPr id="24" name="bg object 24"/>
          <p:cNvPicPr/>
          <p:nvPr/>
        </p:nvPicPr>
        <p:blipFill>
          <a:blip r:embed="rId5" cstate="print"/>
          <a:stretch>
            <a:fillRect/>
          </a:stretch>
        </p:blipFill>
        <p:spPr>
          <a:xfrm>
            <a:off x="834668" y="6826738"/>
            <a:ext cx="855681" cy="349425"/>
          </a:xfrm>
          <a:prstGeom prst="rect">
            <a:avLst/>
          </a:prstGeom>
        </p:spPr>
      </p:pic>
      <p:sp>
        <p:nvSpPr>
          <p:cNvPr id="2" name="Holder 2"/>
          <p:cNvSpPr>
            <a:spLocks noGrp="1"/>
          </p:cNvSpPr>
          <p:nvPr>
            <p:ph type="ctrTitle"/>
          </p:nvPr>
        </p:nvSpPr>
        <p:spPr>
          <a:xfrm>
            <a:off x="1249052" y="1147063"/>
            <a:ext cx="8195295" cy="69659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tx1"/>
                </a:solidFill>
                <a:latin typeface="Arial"/>
                <a:cs typeface="Arial"/>
              </a:defRPr>
            </a:lvl1pPr>
          </a:lstStyle>
          <a:p>
            <a:pPr marL="12700">
              <a:lnSpc>
                <a:spcPts val="1425"/>
              </a:lnSpc>
            </a:pPr>
            <a:r>
              <a:rPr spc="-5" dirty="0"/>
              <a:t>D.</a:t>
            </a:r>
            <a:r>
              <a:rPr spc="-35" dirty="0"/>
              <a:t> </a:t>
            </a:r>
            <a:r>
              <a:rPr spc="-5" dirty="0"/>
              <a:t>Hasboun</a:t>
            </a:r>
            <a:r>
              <a:rPr spc="-35" dirty="0"/>
              <a:t> </a:t>
            </a:r>
            <a:r>
              <a:rPr spc="-5" dirty="0"/>
              <a:t>2007-2008</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1">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tx1"/>
                </a:solidFill>
                <a:latin typeface="Arial"/>
                <a:cs typeface="Arial"/>
              </a:defRPr>
            </a:lvl1pPr>
          </a:lstStyle>
          <a:p>
            <a:pPr marL="12700">
              <a:lnSpc>
                <a:spcPts val="1425"/>
              </a:lnSpc>
            </a:pPr>
            <a:r>
              <a:rPr spc="-5" dirty="0"/>
              <a:t>D.</a:t>
            </a:r>
            <a:r>
              <a:rPr spc="-35" dirty="0"/>
              <a:t> </a:t>
            </a:r>
            <a:r>
              <a:rPr spc="-5" dirty="0"/>
              <a:t>Hasboun</a:t>
            </a:r>
            <a:r>
              <a:rPr spc="-35" dirty="0"/>
              <a:t> </a:t>
            </a:r>
            <a:r>
              <a:rPr spc="-5" dirty="0"/>
              <a:t>2007-2008</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1">
                <a:solidFill>
                  <a:schemeClr val="tx1"/>
                </a:solidFill>
                <a:latin typeface="Arial"/>
                <a:cs typeface="Arial"/>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1" i="0">
                <a:solidFill>
                  <a:schemeClr val="tx1"/>
                </a:solidFill>
                <a:latin typeface="Arial"/>
                <a:cs typeface="Arial"/>
              </a:defRPr>
            </a:lvl1pPr>
          </a:lstStyle>
          <a:p>
            <a:pPr marL="12700">
              <a:lnSpc>
                <a:spcPts val="1425"/>
              </a:lnSpc>
            </a:pPr>
            <a:r>
              <a:rPr spc="-5" dirty="0"/>
              <a:t>D.</a:t>
            </a:r>
            <a:r>
              <a:rPr spc="-35" dirty="0"/>
              <a:t> </a:t>
            </a:r>
            <a:r>
              <a:rPr spc="-5" dirty="0"/>
              <a:t>Hasboun</a:t>
            </a:r>
            <a:r>
              <a:rPr spc="-35" dirty="0"/>
              <a:t> </a:t>
            </a:r>
            <a:r>
              <a:rPr spc="-5" dirty="0"/>
              <a:t>2007-2008</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74073" y="348995"/>
            <a:ext cx="274384" cy="533399"/>
          </a:xfrm>
          <a:prstGeom prst="rect">
            <a:avLst/>
          </a:prstGeom>
        </p:spPr>
      </p:pic>
      <p:pic>
        <p:nvPicPr>
          <p:cNvPr id="17" name="bg object 17"/>
          <p:cNvPicPr/>
          <p:nvPr/>
        </p:nvPicPr>
        <p:blipFill>
          <a:blip r:embed="rId3" cstate="print"/>
          <a:stretch>
            <a:fillRect/>
          </a:stretch>
        </p:blipFill>
        <p:spPr>
          <a:xfrm>
            <a:off x="1187077" y="484631"/>
            <a:ext cx="8578619" cy="274319"/>
          </a:xfrm>
          <a:prstGeom prst="rect">
            <a:avLst/>
          </a:prstGeom>
        </p:spPr>
      </p:pic>
      <p:sp>
        <p:nvSpPr>
          <p:cNvPr id="18" name="bg object 18"/>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19" name="bg object 19"/>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20" name="bg object 20"/>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21" name="bg object 21"/>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22" name="bg object 22"/>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pic>
        <p:nvPicPr>
          <p:cNvPr id="23" name="bg object 23"/>
          <p:cNvPicPr/>
          <p:nvPr/>
        </p:nvPicPr>
        <p:blipFill>
          <a:blip r:embed="rId4" cstate="print"/>
          <a:stretch>
            <a:fillRect/>
          </a:stretch>
        </p:blipFill>
        <p:spPr>
          <a:xfrm>
            <a:off x="8394069" y="6521195"/>
            <a:ext cx="1422878" cy="622299"/>
          </a:xfrm>
          <a:prstGeom prst="rect">
            <a:avLst/>
          </a:prstGeom>
        </p:spPr>
      </p:pic>
      <p:sp>
        <p:nvSpPr>
          <p:cNvPr id="2" name="Holder 2"/>
          <p:cNvSpPr>
            <a:spLocks noGrp="1"/>
          </p:cNvSpPr>
          <p:nvPr>
            <p:ph type="title"/>
          </p:nvPr>
        </p:nvSpPr>
        <p:spPr/>
        <p:txBody>
          <a:bodyPr lIns="0" tIns="0" rIns="0" bIns="0"/>
          <a:lstStyle>
            <a:lvl1pPr>
              <a:defRPr sz="4000" b="1" i="1">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1" i="0">
                <a:solidFill>
                  <a:schemeClr val="tx1"/>
                </a:solidFill>
                <a:latin typeface="Arial"/>
                <a:cs typeface="Arial"/>
              </a:defRPr>
            </a:lvl1pPr>
          </a:lstStyle>
          <a:p>
            <a:pPr marL="12700">
              <a:lnSpc>
                <a:spcPts val="1425"/>
              </a:lnSpc>
            </a:pPr>
            <a:r>
              <a:rPr spc="-5" dirty="0"/>
              <a:t>D.</a:t>
            </a:r>
            <a:r>
              <a:rPr spc="-35" dirty="0"/>
              <a:t> </a:t>
            </a:r>
            <a:r>
              <a:rPr spc="-5" dirty="0"/>
              <a:t>Hasboun</a:t>
            </a:r>
            <a:r>
              <a:rPr spc="-35" dirty="0"/>
              <a:t> </a:t>
            </a:r>
            <a:r>
              <a:rPr spc="-5" dirty="0"/>
              <a:t>2007-2008</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74073" y="348995"/>
            <a:ext cx="274384" cy="533399"/>
          </a:xfrm>
          <a:prstGeom prst="rect">
            <a:avLst/>
          </a:prstGeom>
        </p:spPr>
      </p:pic>
      <p:pic>
        <p:nvPicPr>
          <p:cNvPr id="17" name="bg object 17"/>
          <p:cNvPicPr/>
          <p:nvPr/>
        </p:nvPicPr>
        <p:blipFill>
          <a:blip r:embed="rId3" cstate="print"/>
          <a:stretch>
            <a:fillRect/>
          </a:stretch>
        </p:blipFill>
        <p:spPr>
          <a:xfrm>
            <a:off x="1187077" y="484631"/>
            <a:ext cx="8578619" cy="274319"/>
          </a:xfrm>
          <a:prstGeom prst="rect">
            <a:avLst/>
          </a:prstGeom>
        </p:spPr>
      </p:pic>
      <p:sp>
        <p:nvSpPr>
          <p:cNvPr id="18" name="bg object 18"/>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19" name="bg object 19"/>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20" name="bg object 20"/>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21" name="bg object 21"/>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22" name="bg object 22"/>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pic>
        <p:nvPicPr>
          <p:cNvPr id="23" name="bg object 23"/>
          <p:cNvPicPr/>
          <p:nvPr/>
        </p:nvPicPr>
        <p:blipFill>
          <a:blip r:embed="rId4" cstate="print"/>
          <a:stretch>
            <a:fillRect/>
          </a:stretch>
        </p:blipFill>
        <p:spPr>
          <a:xfrm>
            <a:off x="8394069" y="6521195"/>
            <a:ext cx="1422878" cy="622299"/>
          </a:xfrm>
          <a:prstGeom prst="rect">
            <a:avLst/>
          </a:prstGeom>
        </p:spPr>
      </p:pic>
      <p:sp>
        <p:nvSpPr>
          <p:cNvPr id="2" name="Holder 2"/>
          <p:cNvSpPr>
            <a:spLocks noGrp="1"/>
          </p:cNvSpPr>
          <p:nvPr>
            <p:ph type="ftr" sz="quarter" idx="5"/>
          </p:nvPr>
        </p:nvSpPr>
        <p:spPr/>
        <p:txBody>
          <a:bodyPr lIns="0" tIns="0" rIns="0" bIns="0"/>
          <a:lstStyle>
            <a:lvl1pPr>
              <a:defRPr sz="1200" b="1" i="0">
                <a:solidFill>
                  <a:schemeClr val="tx1"/>
                </a:solidFill>
                <a:latin typeface="Arial"/>
                <a:cs typeface="Arial"/>
              </a:defRPr>
            </a:lvl1pPr>
          </a:lstStyle>
          <a:p>
            <a:pPr marL="12700">
              <a:lnSpc>
                <a:spcPts val="1425"/>
              </a:lnSpc>
            </a:pPr>
            <a:r>
              <a:rPr spc="-5" dirty="0"/>
              <a:t>D.</a:t>
            </a:r>
            <a:r>
              <a:rPr spc="-35" dirty="0"/>
              <a:t> </a:t>
            </a:r>
            <a:r>
              <a:rPr spc="-5" dirty="0"/>
              <a:t>Hasboun</a:t>
            </a:r>
            <a:r>
              <a:rPr spc="-35" dirty="0"/>
              <a:t> </a:t>
            </a:r>
            <a:r>
              <a:rPr spc="-5" dirty="0"/>
              <a:t>2007-2008</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670" y="134688"/>
            <a:ext cx="8822055" cy="61555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4670" y="1894373"/>
            <a:ext cx="4722918" cy="13849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35812" y="1894373"/>
            <a:ext cx="4722918" cy="13849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xfrm>
            <a:off x="534670" y="7027545"/>
            <a:ext cx="2459482" cy="276999"/>
          </a:xfrm>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xfrm>
            <a:off x="4524131" y="6824681"/>
            <a:ext cx="1640839" cy="184666"/>
          </a:xfrm>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xfrm>
            <a:off x="7699248" y="7027545"/>
            <a:ext cx="2459482" cy="276999"/>
          </a:xfrm>
          <a:ln/>
        </p:spPr>
        <p:txBody>
          <a:bodyPr/>
          <a:lstStyle>
            <a:lvl1pPr>
              <a:defRPr/>
            </a:lvl1pPr>
          </a:lstStyle>
          <a:p>
            <a:pPr>
              <a:defRPr/>
            </a:pPr>
            <a:fld id="{3F7F411C-A027-4FFB-B23C-620D9B16DA51}" type="slidenum">
              <a:rPr lang="en-US" altLang="en-US"/>
              <a:pPr>
                <a:defRPr/>
              </a:pPr>
              <a:t>‹N°›</a:t>
            </a:fld>
            <a:endParaRPr lang="en-US" altLang="en-US"/>
          </a:p>
        </p:txBody>
      </p:sp>
    </p:spTree>
    <p:extLst>
      <p:ext uri="{BB962C8B-B14F-4D97-AF65-F5344CB8AC3E}">
        <p14:creationId xmlns:p14="http://schemas.microsoft.com/office/powerpoint/2010/main" val="117133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534670" y="7027545"/>
            <a:ext cx="2459482" cy="276999"/>
          </a:xfrm>
        </p:spPr>
        <p:txBody>
          <a:bodyPr/>
          <a:lstStyle>
            <a:lvl1pPr>
              <a:defRPr/>
            </a:lvl1pPr>
          </a:lstStyle>
          <a:p>
            <a:pPr>
              <a:defRPr/>
            </a:pPr>
            <a:fld id="{DD96613C-4670-40A0-B141-5CD30F1EA5AF}" type="datetimeFigureOut">
              <a:rPr lang="fr-FR"/>
              <a:pPr>
                <a:defRPr/>
              </a:pPr>
              <a:t>24/01/2024</a:t>
            </a:fld>
            <a:endParaRPr lang="fr-FR"/>
          </a:p>
        </p:txBody>
      </p:sp>
      <p:sp>
        <p:nvSpPr>
          <p:cNvPr id="3" name="Espace réservé du pied de page 4"/>
          <p:cNvSpPr>
            <a:spLocks noGrp="1"/>
          </p:cNvSpPr>
          <p:nvPr>
            <p:ph type="ftr" sz="quarter" idx="11"/>
          </p:nvPr>
        </p:nvSpPr>
        <p:spPr>
          <a:xfrm>
            <a:off x="4524131" y="6824681"/>
            <a:ext cx="1640839" cy="184666"/>
          </a:xfrm>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a:xfrm>
            <a:off x="7699248" y="7027545"/>
            <a:ext cx="2459482" cy="276999"/>
          </a:xfrm>
        </p:spPr>
        <p:txBody>
          <a:bodyPr/>
          <a:lstStyle>
            <a:lvl1pPr>
              <a:defRPr/>
            </a:lvl1pPr>
          </a:lstStyle>
          <a:p>
            <a:pPr>
              <a:defRPr/>
            </a:pPr>
            <a:fld id="{045FD544-8A89-4545-A55F-4824587CA7AE}" type="slidenum">
              <a:rPr lang="fr-FR" altLang="fr-FR"/>
              <a:pPr>
                <a:defRPr/>
              </a:pPr>
              <a:t>‹N°›</a:t>
            </a:fld>
            <a:endParaRPr lang="fr-FR" altLang="fr-FR"/>
          </a:p>
        </p:txBody>
      </p:sp>
    </p:spTree>
    <p:extLst>
      <p:ext uri="{BB962C8B-B14F-4D97-AF65-F5344CB8AC3E}">
        <p14:creationId xmlns:p14="http://schemas.microsoft.com/office/powerpoint/2010/main" val="3603365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774073" y="348995"/>
            <a:ext cx="274384" cy="533399"/>
          </a:xfrm>
          <a:prstGeom prst="rect">
            <a:avLst/>
          </a:prstGeom>
        </p:spPr>
      </p:pic>
      <p:pic>
        <p:nvPicPr>
          <p:cNvPr id="17" name="bg object 17"/>
          <p:cNvPicPr/>
          <p:nvPr/>
        </p:nvPicPr>
        <p:blipFill>
          <a:blip r:embed="rId10" cstate="print"/>
          <a:stretch>
            <a:fillRect/>
          </a:stretch>
        </p:blipFill>
        <p:spPr>
          <a:xfrm>
            <a:off x="1187077" y="484631"/>
            <a:ext cx="8578619" cy="274319"/>
          </a:xfrm>
          <a:prstGeom prst="rect">
            <a:avLst/>
          </a:prstGeom>
        </p:spPr>
      </p:pic>
      <p:sp>
        <p:nvSpPr>
          <p:cNvPr id="18" name="bg object 18"/>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19" name="bg object 19"/>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20" name="bg object 20"/>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21" name="bg object 21"/>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22" name="bg object 22"/>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sp>
        <p:nvSpPr>
          <p:cNvPr id="2" name="Holder 2"/>
          <p:cNvSpPr>
            <a:spLocks noGrp="1"/>
          </p:cNvSpPr>
          <p:nvPr>
            <p:ph type="title"/>
          </p:nvPr>
        </p:nvSpPr>
        <p:spPr>
          <a:xfrm>
            <a:off x="1249052" y="813307"/>
            <a:ext cx="8195295" cy="1365885"/>
          </a:xfrm>
          <a:prstGeom prst="rect">
            <a:avLst/>
          </a:prstGeom>
        </p:spPr>
        <p:txBody>
          <a:bodyPr wrap="square" lIns="0" tIns="0" rIns="0" bIns="0">
            <a:spAutoFit/>
          </a:bodyPr>
          <a:lstStyle>
            <a:lvl1pPr>
              <a:defRPr sz="4000" b="1" i="1">
                <a:solidFill>
                  <a:schemeClr val="tx1"/>
                </a:solidFill>
                <a:latin typeface="Arial"/>
                <a:cs typeface="Arial"/>
              </a:defRPr>
            </a:lvl1pPr>
          </a:lstStyle>
          <a:p>
            <a:endParaRPr/>
          </a:p>
        </p:txBody>
      </p:sp>
      <p:sp>
        <p:nvSpPr>
          <p:cNvPr id="3" name="Holder 3"/>
          <p:cNvSpPr>
            <a:spLocks noGrp="1"/>
          </p:cNvSpPr>
          <p:nvPr>
            <p:ph type="body" idx="1"/>
          </p:nvPr>
        </p:nvSpPr>
        <p:spPr>
          <a:xfrm>
            <a:off x="997624" y="2939605"/>
            <a:ext cx="8778875" cy="39674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524131" y="6824681"/>
            <a:ext cx="1640839" cy="196215"/>
          </a:xfrm>
          <a:prstGeom prst="rect">
            <a:avLst/>
          </a:prstGeom>
        </p:spPr>
        <p:txBody>
          <a:bodyPr wrap="square" lIns="0" tIns="0" rIns="0" bIns="0">
            <a:spAutoFit/>
          </a:bodyPr>
          <a:lstStyle>
            <a:lvl1pPr>
              <a:defRPr sz="1200" b="1" i="0">
                <a:solidFill>
                  <a:schemeClr val="tx1"/>
                </a:solidFill>
                <a:latin typeface="Arial"/>
                <a:cs typeface="Arial"/>
              </a:defRPr>
            </a:lvl1pPr>
          </a:lstStyle>
          <a:p>
            <a:pPr marL="12700">
              <a:lnSpc>
                <a:spcPts val="1425"/>
              </a:lnSpc>
            </a:pPr>
            <a:r>
              <a:rPr spc="-5" dirty="0"/>
              <a:t>D.</a:t>
            </a:r>
            <a:r>
              <a:rPr spc="-35" dirty="0"/>
              <a:t> </a:t>
            </a:r>
            <a:r>
              <a:rPr spc="-5" dirty="0"/>
              <a:t>Hasboun</a:t>
            </a:r>
            <a:r>
              <a:rPr spc="-35" dirty="0"/>
              <a:t> </a:t>
            </a:r>
            <a:r>
              <a:rPr spc="-5" dirty="0"/>
              <a:t>2007-2008</a:t>
            </a: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9.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98.jpg"/><Relationship Id="rId5" Type="http://schemas.openxmlformats.org/officeDocument/2006/relationships/image" Target="../media/image197.jpg"/><Relationship Id="rId4" Type="http://schemas.openxmlformats.org/officeDocument/2006/relationships/image" Target="../media/image196.jpg"/></Relationships>
</file>

<file path=ppt/slides/_rels/slide101.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png"/><Relationship Id="rId18" Type="http://schemas.openxmlformats.org/officeDocument/2006/relationships/image" Target="../media/image215.png"/><Relationship Id="rId3" Type="http://schemas.openxmlformats.org/officeDocument/2006/relationships/image" Target="../media/image200.png"/><Relationship Id="rId21" Type="http://schemas.openxmlformats.org/officeDocument/2006/relationships/image" Target="../media/image218.png"/><Relationship Id="rId7" Type="http://schemas.openxmlformats.org/officeDocument/2006/relationships/image" Target="../media/image204.png"/><Relationship Id="rId12" Type="http://schemas.openxmlformats.org/officeDocument/2006/relationships/image" Target="../media/image209.png"/><Relationship Id="rId17" Type="http://schemas.openxmlformats.org/officeDocument/2006/relationships/image" Target="../media/image214.png"/><Relationship Id="rId2" Type="http://schemas.openxmlformats.org/officeDocument/2006/relationships/image" Target="../media/image3.jpg"/><Relationship Id="rId16" Type="http://schemas.openxmlformats.org/officeDocument/2006/relationships/image" Target="../media/image213.png"/><Relationship Id="rId20"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208.png"/><Relationship Id="rId5" Type="http://schemas.openxmlformats.org/officeDocument/2006/relationships/image" Target="../media/image202.png"/><Relationship Id="rId15" Type="http://schemas.openxmlformats.org/officeDocument/2006/relationships/image" Target="../media/image212.png"/><Relationship Id="rId10" Type="http://schemas.openxmlformats.org/officeDocument/2006/relationships/image" Target="../media/image207.png"/><Relationship Id="rId19" Type="http://schemas.openxmlformats.org/officeDocument/2006/relationships/image" Target="../media/image216.png"/><Relationship Id="rId4" Type="http://schemas.openxmlformats.org/officeDocument/2006/relationships/image" Target="../media/image201.png"/><Relationship Id="rId9" Type="http://schemas.openxmlformats.org/officeDocument/2006/relationships/image" Target="../media/image206.png"/><Relationship Id="rId14" Type="http://schemas.openxmlformats.org/officeDocument/2006/relationships/image" Target="../media/image211.png"/><Relationship Id="rId22"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219.jpg"/><Relationship Id="rId7" Type="http://schemas.openxmlformats.org/officeDocument/2006/relationships/image" Target="../media/image222.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1.jpg"/><Relationship Id="rId4" Type="http://schemas.openxmlformats.org/officeDocument/2006/relationships/image" Target="../media/image220.jpg"/></Relationships>
</file>

<file path=ppt/slides/_rels/slide103.xml.rels><?xml version="1.0" encoding="UTF-8" standalone="yes"?>
<Relationships xmlns="http://schemas.openxmlformats.org/package/2006/relationships"><Relationship Id="rId3" Type="http://schemas.openxmlformats.org/officeDocument/2006/relationships/image" Target="../media/image223.jpg"/><Relationship Id="rId7" Type="http://schemas.openxmlformats.org/officeDocument/2006/relationships/image" Target="../media/image219.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25.jpg"/><Relationship Id="rId5" Type="http://schemas.openxmlformats.org/officeDocument/2006/relationships/image" Target="../media/image4.png"/><Relationship Id="rId4" Type="http://schemas.openxmlformats.org/officeDocument/2006/relationships/image" Target="../media/image224.png"/></Relationships>
</file>

<file path=ppt/slides/_rels/slide104.xml.rels><?xml version="1.0" encoding="UTF-8" standalone="yes"?>
<Relationships xmlns="http://schemas.openxmlformats.org/package/2006/relationships"><Relationship Id="rId8" Type="http://schemas.openxmlformats.org/officeDocument/2006/relationships/image" Target="../media/image228.jp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227.jpg"/><Relationship Id="rId4" Type="http://schemas.openxmlformats.org/officeDocument/2006/relationships/image" Target="../media/image226.jp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230.wm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38.wmf"/><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hyperlink" Target="http://en.wikipedia.org/wiki/Image:Humanbraaiin.jpg"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www.npr.org/templates/story/story.php?storyId=129027124&amp;sc=fb&amp;cc=fp"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6.jpeg"/></Relationships>
</file>

<file path=ppt/slides/_rels/slide12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hyperlink" Target="http://images.google.com/imgres?imgurl=http://www.gnxp.com/blog/uploaded_images/hippocampus-784004.jpg&amp;imgrefurl=http://www.gnxp.com/blog/2006/11/place-and-plasticity-two-views-on.php&amp;usg=__z5t-KZ_SfhP2jI9TwTPKUJTmUqQ=&amp;h=370&amp;w=486&amp;sz=36&amp;hl=en&amp;start=11&amp;um=1&amp;tbnid=qG6cQXlgjr3C8M:&amp;tbnh=98&amp;tbnw=129&amp;prev=/images?q=hippocampus&amp;um=1&amp;hl=en&amp;rlz=1T4SUNA_enUS237US237&amp;sa=N" TargetMode="External"/><Relationship Id="rId1" Type="http://schemas.openxmlformats.org/officeDocument/2006/relationships/slideLayout" Target="../slideLayouts/slideLayout5.xml"/><Relationship Id="rId5" Type="http://schemas.openxmlformats.org/officeDocument/2006/relationships/image" Target="../media/image249.png"/><Relationship Id="rId4" Type="http://schemas.openxmlformats.org/officeDocument/2006/relationships/image" Target="../media/image248.jpeg"/></Relationships>
</file>

<file path=ppt/slides/_rels/slide122.xml.rels><?xml version="1.0" encoding="UTF-8" standalone="yes"?>
<Relationships xmlns="http://schemas.openxmlformats.org/package/2006/relationships"><Relationship Id="rId3" Type="http://schemas.openxmlformats.org/officeDocument/2006/relationships/hyperlink" Target="http://www.google.com/imgres?imgurl=http://www.candy.org/cleanimages/candybars/almonbar.jpg&amp;imgrefurl=http://www.candy.org/2006/08/&amp;h=269&amp;w=443&amp;sz=27&amp;tbnid=diXTCXaQxwcVuM:&amp;tbnh=77&amp;tbnw=127&amp;prev=/images?q=almond+joy&amp;hl=en&amp;usg=__zhlv-agCZhMEWbDdf2gczUn-1vU=&amp;ei=pM6BSrXkCI6wtgfJl9zXCg&amp;sa=X&amp;oi=image_result&amp;resnum=4&amp;ct=image" TargetMode="External"/><Relationship Id="rId2" Type="http://schemas.openxmlformats.org/officeDocument/2006/relationships/image" Target="../media/image250.jpeg"/><Relationship Id="rId1" Type="http://schemas.openxmlformats.org/officeDocument/2006/relationships/slideLayout" Target="../slideLayouts/slideLayout6.xml"/><Relationship Id="rId4" Type="http://schemas.openxmlformats.org/officeDocument/2006/relationships/image" Target="../media/image251.jpeg"/></Relationships>
</file>

<file path=ppt/slides/_rels/slide123.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audio" Target="../media/audio2.bin"/><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image" Target="../media/image261.jpeg"/><Relationship Id="rId1" Type="http://schemas.openxmlformats.org/officeDocument/2006/relationships/slideLayout" Target="../slideLayouts/slideLayout6.xml"/><Relationship Id="rId4" Type="http://schemas.openxmlformats.org/officeDocument/2006/relationships/hyperlink" Target="http://www.ted.com/talks/lang/eng/oliver_sacks_what_hallucination_reveals_about_our_minds.html"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65.jpeg"/><Relationship Id="rId7" Type="http://schemas.openxmlformats.org/officeDocument/2006/relationships/image" Target="../media/image267.png"/><Relationship Id="rId2" Type="http://schemas.openxmlformats.org/officeDocument/2006/relationships/hyperlink" Target="http://en.wikipedia.org/wiki/Image:Phineas_Gage_CGI.jpg" TargetMode="External"/><Relationship Id="rId1" Type="http://schemas.openxmlformats.org/officeDocument/2006/relationships/slideLayout" Target="../slideLayouts/slideLayout2.xml"/><Relationship Id="rId6" Type="http://schemas.openxmlformats.org/officeDocument/2006/relationships/hyperlink" Target="http://upload.wikimedia.org/wikipedia/commons/b/bd/Phineas_Gage_-_notice.GIF" TargetMode="External"/><Relationship Id="rId5" Type="http://schemas.openxmlformats.org/officeDocument/2006/relationships/image" Target="../media/image266.jpeg"/><Relationship Id="rId4" Type="http://schemas.openxmlformats.org/officeDocument/2006/relationships/hyperlink" Target="http://en.wikipedia.org/wiki/Image:Phineas_gage_-_1868_skull_diagram.jpg"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9.jpeg"/></Relationships>
</file>

<file path=ppt/slides/_rels/slide13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4.jpeg"/></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2.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5.jpg"/><Relationship Id="rId1" Type="http://schemas.openxmlformats.org/officeDocument/2006/relationships/slideLayout" Target="../slideLayouts/slideLayout4.xml"/><Relationship Id="rId4" Type="http://schemas.openxmlformats.org/officeDocument/2006/relationships/image" Target="../media/image106.jp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6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jp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7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jpg"/><Relationship Id="rId7" Type="http://schemas.openxmlformats.org/officeDocument/2006/relationships/image" Target="../media/image130.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jpg"/><Relationship Id="rId10" Type="http://schemas.openxmlformats.org/officeDocument/2006/relationships/image" Target="../media/image133.png"/><Relationship Id="rId4" Type="http://schemas.openxmlformats.org/officeDocument/2006/relationships/image" Target="../media/image4.png"/><Relationship Id="rId9"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36.jp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137.jpg"/></Relationships>
</file>

<file path=ppt/slides/_rels/slide7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4.png"/><Relationship Id="rId7" Type="http://schemas.openxmlformats.org/officeDocument/2006/relationships/image" Target="../media/image140.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5.jpg"/><Relationship Id="rId9" Type="http://schemas.openxmlformats.org/officeDocument/2006/relationships/image" Target="../media/image142.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34.jpg"/><Relationship Id="rId4" Type="http://schemas.openxmlformats.org/officeDocument/2006/relationships/image" Target="../media/image108.jp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4.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4.jpg"/><Relationship Id="rId4" Type="http://schemas.openxmlformats.org/officeDocument/2006/relationships/image" Target="../media/image3.jp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4.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5.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7.jp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46.jpg"/><Relationship Id="rId5" Type="http://schemas.openxmlformats.org/officeDocument/2006/relationships/image" Target="../media/image4.png"/><Relationship Id="rId4" Type="http://schemas.openxmlformats.org/officeDocument/2006/relationships/image" Target="../media/image3.jp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8.jpg"/><Relationship Id="rId5" Type="http://schemas.openxmlformats.org/officeDocument/2006/relationships/image" Target="../media/image3.jp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0.jpg"/><Relationship Id="rId4" Type="http://schemas.openxmlformats.org/officeDocument/2006/relationships/image" Target="../media/image3.jp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7.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1.jpg"/><Relationship Id="rId5" Type="http://schemas.openxmlformats.org/officeDocument/2006/relationships/image" Target="../media/image4.png"/><Relationship Id="rId4" Type="http://schemas.openxmlformats.org/officeDocument/2006/relationships/image" Target="../media/image3.jp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2.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0.jpg"/><Relationship Id="rId4" Type="http://schemas.openxmlformats.org/officeDocument/2006/relationships/image" Target="../media/image3.jpg"/></Relationships>
</file>

<file path=ppt/slides/_rels/slide8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10.jp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08.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8.jpg"/><Relationship Id="rId1" Type="http://schemas.openxmlformats.org/officeDocument/2006/relationships/slideLayout" Target="../slideLayouts/slideLayout2.xml"/><Relationship Id="rId5" Type="http://schemas.openxmlformats.org/officeDocument/2006/relationships/image" Target="../media/image163.jpg"/><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5.jpg"/><Relationship Id="rId7" Type="http://schemas.openxmlformats.org/officeDocument/2006/relationships/image" Target="../media/image167.jp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166.jpg"/></Relationships>
</file>

<file path=ppt/slides/_rels/slide9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8" Type="http://schemas.openxmlformats.org/officeDocument/2006/relationships/image" Target="../media/image172.jpg"/><Relationship Id="rId3" Type="http://schemas.openxmlformats.org/officeDocument/2006/relationships/image" Target="../media/image2.png"/><Relationship Id="rId7" Type="http://schemas.openxmlformats.org/officeDocument/2006/relationships/image" Target="../media/image110.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1.jpg"/><Relationship Id="rId5" Type="http://schemas.openxmlformats.org/officeDocument/2006/relationships/image" Target="../media/image4.png"/><Relationship Id="rId4" Type="http://schemas.openxmlformats.org/officeDocument/2006/relationships/image" Target="../media/image3.jpg"/></Relationships>
</file>

<file path=ppt/slides/_rels/slide94.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73.jpg"/></Relationships>
</file>

<file path=ppt/slides/_rels/slide9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176.png"/><Relationship Id="rId4" Type="http://schemas.openxmlformats.org/officeDocument/2006/relationships/image" Target="../media/image175.png"/></Relationships>
</file>

<file path=ppt/slides/_rels/slide96.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3" Type="http://schemas.openxmlformats.org/officeDocument/2006/relationships/image" Target="../media/image2.png"/><Relationship Id="rId7" Type="http://schemas.openxmlformats.org/officeDocument/2006/relationships/image" Target="../media/image180.png"/><Relationship Id="rId12" Type="http://schemas.openxmlformats.org/officeDocument/2006/relationships/image" Target="../media/image18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4.png"/><Relationship Id="rId10" Type="http://schemas.openxmlformats.org/officeDocument/2006/relationships/image" Target="../media/image183.png"/><Relationship Id="rId4" Type="http://schemas.openxmlformats.org/officeDocument/2006/relationships/image" Target="../media/image3.jpg"/><Relationship Id="rId9" Type="http://schemas.openxmlformats.org/officeDocument/2006/relationships/image" Target="../media/image182.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89.jpg"/><Relationship Id="rId5" Type="http://schemas.openxmlformats.org/officeDocument/2006/relationships/image" Target="../media/image188.jpg"/><Relationship Id="rId4" Type="http://schemas.openxmlformats.org/officeDocument/2006/relationships/image" Target="../media/image187.jpg"/></Relationships>
</file>

<file path=ppt/slides/_rels/slide99.xml.rels><?xml version="1.0" encoding="UTF-8" standalone="yes"?>
<Relationships xmlns="http://schemas.openxmlformats.org/package/2006/relationships"><Relationship Id="rId8" Type="http://schemas.openxmlformats.org/officeDocument/2006/relationships/image" Target="../media/image195.jpg"/><Relationship Id="rId3" Type="http://schemas.openxmlformats.org/officeDocument/2006/relationships/image" Target="../media/image191.jpg"/><Relationship Id="rId7" Type="http://schemas.openxmlformats.org/officeDocument/2006/relationships/image" Target="../media/image194.png"/><Relationship Id="rId2" Type="http://schemas.openxmlformats.org/officeDocument/2006/relationships/image" Target="../media/image190.jp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93.jpg"/><Relationship Id="rId4" Type="http://schemas.openxmlformats.org/officeDocument/2006/relationships/image" Target="../media/image19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22300" y="273050"/>
            <a:ext cx="9144000" cy="6858000"/>
            <a:chOff x="774073" y="348995"/>
            <a:chExt cx="9144000" cy="6858000"/>
          </a:xfrm>
        </p:grpSpPr>
        <p:pic>
          <p:nvPicPr>
            <p:cNvPr id="3" name="object 3"/>
            <p:cNvPicPr/>
            <p:nvPr/>
          </p:nvPicPr>
          <p:blipFill>
            <a:blip r:embed="rId2" cstate="print"/>
            <a:stretch>
              <a:fillRect/>
            </a:stretch>
          </p:blipFill>
          <p:spPr>
            <a:xfrm>
              <a:off x="774073" y="348995"/>
              <a:ext cx="3360479" cy="6857999"/>
            </a:xfrm>
            <a:prstGeom prst="rect">
              <a:avLst/>
            </a:prstGeom>
          </p:spPr>
        </p:pic>
        <p:sp>
          <p:nvSpPr>
            <p:cNvPr id="4" name="object 4"/>
            <p:cNvSpPr/>
            <p:nvPr/>
          </p:nvSpPr>
          <p:spPr>
            <a:xfrm>
              <a:off x="2490093" y="2039112"/>
              <a:ext cx="7428230" cy="2534920"/>
            </a:xfrm>
            <a:custGeom>
              <a:avLst/>
              <a:gdLst/>
              <a:ahLst/>
              <a:cxnLst/>
              <a:rect l="l" t="t" r="r" b="b"/>
              <a:pathLst>
                <a:path w="7428230" h="2534920">
                  <a:moveTo>
                    <a:pt x="7427975" y="2534411"/>
                  </a:moveTo>
                  <a:lnTo>
                    <a:pt x="7427975" y="0"/>
                  </a:lnTo>
                  <a:lnTo>
                    <a:pt x="0" y="0"/>
                  </a:lnTo>
                  <a:lnTo>
                    <a:pt x="0" y="2534411"/>
                  </a:lnTo>
                  <a:lnTo>
                    <a:pt x="7427975" y="2534411"/>
                  </a:lnTo>
                  <a:close/>
                </a:path>
              </a:pathLst>
            </a:custGeom>
            <a:solidFill>
              <a:srgbClr val="00007D"/>
            </a:solidFill>
          </p:spPr>
          <p:txBody>
            <a:bodyPr wrap="square" lIns="0" tIns="0" rIns="0" bIns="0" rtlCol="0"/>
            <a:lstStyle/>
            <a:p>
              <a:endParaRPr/>
            </a:p>
          </p:txBody>
        </p:sp>
        <p:sp>
          <p:nvSpPr>
            <p:cNvPr id="5" name="object 5"/>
            <p:cNvSpPr/>
            <p:nvPr/>
          </p:nvSpPr>
          <p:spPr>
            <a:xfrm>
              <a:off x="1347097" y="3941063"/>
              <a:ext cx="568960" cy="632460"/>
            </a:xfrm>
            <a:custGeom>
              <a:avLst/>
              <a:gdLst/>
              <a:ahLst/>
              <a:cxnLst/>
              <a:rect l="l" t="t" r="r" b="b"/>
              <a:pathLst>
                <a:path w="568960" h="632460">
                  <a:moveTo>
                    <a:pt x="0" y="632459"/>
                  </a:moveTo>
                  <a:lnTo>
                    <a:pt x="568448" y="632459"/>
                  </a:lnTo>
                  <a:lnTo>
                    <a:pt x="568448" y="0"/>
                  </a:lnTo>
                  <a:lnTo>
                    <a:pt x="0" y="0"/>
                  </a:lnTo>
                  <a:lnTo>
                    <a:pt x="0" y="632459"/>
                  </a:lnTo>
                  <a:close/>
                </a:path>
              </a:pathLst>
            </a:custGeom>
            <a:solidFill>
              <a:srgbClr val="9898CC"/>
            </a:solidFill>
          </p:spPr>
          <p:txBody>
            <a:bodyPr wrap="square" lIns="0" tIns="0" rIns="0" bIns="0" rtlCol="0"/>
            <a:lstStyle/>
            <a:p>
              <a:endParaRPr/>
            </a:p>
          </p:txBody>
        </p:sp>
        <p:sp>
          <p:nvSpPr>
            <p:cNvPr id="6" name="object 6"/>
            <p:cNvSpPr/>
            <p:nvPr/>
          </p:nvSpPr>
          <p:spPr>
            <a:xfrm>
              <a:off x="2490089" y="1415795"/>
              <a:ext cx="1150620" cy="1257300"/>
            </a:xfrm>
            <a:custGeom>
              <a:avLst/>
              <a:gdLst/>
              <a:ahLst/>
              <a:cxnLst/>
              <a:rect l="l" t="t" r="r" b="b"/>
              <a:pathLst>
                <a:path w="1150620" h="1257300">
                  <a:moveTo>
                    <a:pt x="565404" y="623316"/>
                  </a:moveTo>
                  <a:lnTo>
                    <a:pt x="0" y="623316"/>
                  </a:lnTo>
                  <a:lnTo>
                    <a:pt x="0" y="1257300"/>
                  </a:lnTo>
                  <a:lnTo>
                    <a:pt x="565404" y="1257300"/>
                  </a:lnTo>
                  <a:lnTo>
                    <a:pt x="565404" y="623316"/>
                  </a:lnTo>
                  <a:close/>
                </a:path>
                <a:path w="1150620" h="1257300">
                  <a:moveTo>
                    <a:pt x="1150620" y="0"/>
                  </a:moveTo>
                  <a:lnTo>
                    <a:pt x="565404" y="0"/>
                  </a:lnTo>
                  <a:lnTo>
                    <a:pt x="565404" y="623316"/>
                  </a:lnTo>
                  <a:lnTo>
                    <a:pt x="1150620" y="623316"/>
                  </a:lnTo>
                  <a:lnTo>
                    <a:pt x="1150620" y="0"/>
                  </a:lnTo>
                  <a:close/>
                </a:path>
              </a:pathLst>
            </a:custGeom>
            <a:solidFill>
              <a:srgbClr val="CCCCE6"/>
            </a:solidFill>
          </p:spPr>
          <p:txBody>
            <a:bodyPr wrap="square" lIns="0" tIns="0" rIns="0" bIns="0" rtlCol="0"/>
            <a:lstStyle/>
            <a:p>
              <a:endParaRPr/>
            </a:p>
          </p:txBody>
        </p:sp>
        <p:sp>
          <p:nvSpPr>
            <p:cNvPr id="7" name="object 7"/>
            <p:cNvSpPr/>
            <p:nvPr/>
          </p:nvSpPr>
          <p:spPr>
            <a:xfrm>
              <a:off x="1915546" y="3941063"/>
              <a:ext cx="584200" cy="632460"/>
            </a:xfrm>
            <a:custGeom>
              <a:avLst/>
              <a:gdLst/>
              <a:ahLst/>
              <a:cxnLst/>
              <a:rect l="l" t="t" r="r" b="b"/>
              <a:pathLst>
                <a:path w="584200" h="632460">
                  <a:moveTo>
                    <a:pt x="0" y="632459"/>
                  </a:moveTo>
                  <a:lnTo>
                    <a:pt x="583691" y="632459"/>
                  </a:lnTo>
                  <a:lnTo>
                    <a:pt x="583691" y="0"/>
                  </a:lnTo>
                  <a:lnTo>
                    <a:pt x="0" y="0"/>
                  </a:lnTo>
                  <a:lnTo>
                    <a:pt x="0" y="632459"/>
                  </a:lnTo>
                  <a:close/>
                </a:path>
              </a:pathLst>
            </a:custGeom>
            <a:solidFill>
              <a:srgbClr val="00007D"/>
            </a:solidFill>
          </p:spPr>
          <p:txBody>
            <a:bodyPr wrap="square" lIns="0" tIns="0" rIns="0" bIns="0" rtlCol="0"/>
            <a:lstStyle/>
            <a:p>
              <a:endParaRPr/>
            </a:p>
          </p:txBody>
        </p:sp>
        <p:sp>
          <p:nvSpPr>
            <p:cNvPr id="8" name="object 8"/>
            <p:cNvSpPr/>
            <p:nvPr/>
          </p:nvSpPr>
          <p:spPr>
            <a:xfrm>
              <a:off x="3055497" y="2039112"/>
              <a:ext cx="585470" cy="643255"/>
            </a:xfrm>
            <a:custGeom>
              <a:avLst/>
              <a:gdLst/>
              <a:ahLst/>
              <a:cxnLst/>
              <a:rect l="l" t="t" r="r" b="b"/>
              <a:pathLst>
                <a:path w="585470" h="643255">
                  <a:moveTo>
                    <a:pt x="585215" y="643127"/>
                  </a:moveTo>
                  <a:lnTo>
                    <a:pt x="585215" y="0"/>
                  </a:lnTo>
                  <a:lnTo>
                    <a:pt x="0" y="0"/>
                  </a:lnTo>
                  <a:lnTo>
                    <a:pt x="0" y="643127"/>
                  </a:lnTo>
                  <a:lnTo>
                    <a:pt x="585215" y="643127"/>
                  </a:lnTo>
                  <a:close/>
                </a:path>
              </a:pathLst>
            </a:custGeom>
            <a:solidFill>
              <a:srgbClr val="9898CC"/>
            </a:solidFill>
          </p:spPr>
          <p:txBody>
            <a:bodyPr wrap="square" lIns="0" tIns="0" rIns="0" bIns="0" rtlCol="0"/>
            <a:lstStyle/>
            <a:p>
              <a:endParaRPr/>
            </a:p>
          </p:txBody>
        </p:sp>
        <p:sp>
          <p:nvSpPr>
            <p:cNvPr id="9" name="object 9"/>
            <p:cNvSpPr/>
            <p:nvPr/>
          </p:nvSpPr>
          <p:spPr>
            <a:xfrm>
              <a:off x="1915546" y="2673095"/>
              <a:ext cx="574675" cy="623570"/>
            </a:xfrm>
            <a:custGeom>
              <a:avLst/>
              <a:gdLst/>
              <a:ahLst/>
              <a:cxnLst/>
              <a:rect l="l" t="t" r="r" b="b"/>
              <a:pathLst>
                <a:path w="574675" h="623570">
                  <a:moveTo>
                    <a:pt x="0" y="623315"/>
                  </a:moveTo>
                  <a:lnTo>
                    <a:pt x="574547" y="623315"/>
                  </a:lnTo>
                  <a:lnTo>
                    <a:pt x="574547" y="0"/>
                  </a:lnTo>
                  <a:lnTo>
                    <a:pt x="0" y="0"/>
                  </a:lnTo>
                  <a:lnTo>
                    <a:pt x="0" y="623315"/>
                  </a:lnTo>
                  <a:close/>
                </a:path>
              </a:pathLst>
            </a:custGeom>
            <a:solidFill>
              <a:srgbClr val="CCCCE6"/>
            </a:solidFill>
          </p:spPr>
          <p:txBody>
            <a:bodyPr wrap="square" lIns="0" tIns="0" rIns="0" bIns="0" rtlCol="0"/>
            <a:lstStyle/>
            <a:p>
              <a:endParaRPr/>
            </a:p>
          </p:txBody>
        </p:sp>
        <p:sp>
          <p:nvSpPr>
            <p:cNvPr id="10" name="object 10"/>
            <p:cNvSpPr/>
            <p:nvPr/>
          </p:nvSpPr>
          <p:spPr>
            <a:xfrm>
              <a:off x="774065" y="2673095"/>
              <a:ext cx="582295" cy="634365"/>
            </a:xfrm>
            <a:custGeom>
              <a:avLst/>
              <a:gdLst/>
              <a:ahLst/>
              <a:cxnLst/>
              <a:rect l="l" t="t" r="r" b="b"/>
              <a:pathLst>
                <a:path w="582294" h="634364">
                  <a:moveTo>
                    <a:pt x="582168" y="0"/>
                  </a:moveTo>
                  <a:lnTo>
                    <a:pt x="0" y="0"/>
                  </a:lnTo>
                  <a:lnTo>
                    <a:pt x="0" y="623316"/>
                  </a:lnTo>
                  <a:lnTo>
                    <a:pt x="0" y="633984"/>
                  </a:lnTo>
                  <a:lnTo>
                    <a:pt x="582168" y="633984"/>
                  </a:lnTo>
                  <a:lnTo>
                    <a:pt x="582168" y="623316"/>
                  </a:lnTo>
                  <a:lnTo>
                    <a:pt x="582168" y="0"/>
                  </a:lnTo>
                  <a:close/>
                </a:path>
              </a:pathLst>
            </a:custGeom>
            <a:solidFill>
              <a:srgbClr val="00007D"/>
            </a:solidFill>
          </p:spPr>
          <p:txBody>
            <a:bodyPr wrap="square" lIns="0" tIns="0" rIns="0" bIns="0" rtlCol="0"/>
            <a:lstStyle/>
            <a:p>
              <a:endParaRPr/>
            </a:p>
          </p:txBody>
        </p:sp>
        <p:sp>
          <p:nvSpPr>
            <p:cNvPr id="11" name="object 11"/>
            <p:cNvSpPr/>
            <p:nvPr/>
          </p:nvSpPr>
          <p:spPr>
            <a:xfrm>
              <a:off x="2490093" y="2673095"/>
              <a:ext cx="574675" cy="634365"/>
            </a:xfrm>
            <a:custGeom>
              <a:avLst/>
              <a:gdLst/>
              <a:ahLst/>
              <a:cxnLst/>
              <a:rect l="l" t="t" r="r" b="b"/>
              <a:pathLst>
                <a:path w="574675" h="634364">
                  <a:moveTo>
                    <a:pt x="574547" y="633983"/>
                  </a:moveTo>
                  <a:lnTo>
                    <a:pt x="574547" y="0"/>
                  </a:lnTo>
                  <a:lnTo>
                    <a:pt x="0" y="0"/>
                  </a:lnTo>
                  <a:lnTo>
                    <a:pt x="0" y="633983"/>
                  </a:lnTo>
                  <a:lnTo>
                    <a:pt x="574547" y="633983"/>
                  </a:lnTo>
                  <a:close/>
                </a:path>
              </a:pathLst>
            </a:custGeom>
            <a:solidFill>
              <a:srgbClr val="9898CC"/>
            </a:solidFill>
          </p:spPr>
          <p:txBody>
            <a:bodyPr wrap="square" lIns="0" tIns="0" rIns="0" bIns="0" rtlCol="0"/>
            <a:lstStyle/>
            <a:p>
              <a:endParaRPr/>
            </a:p>
          </p:txBody>
        </p:sp>
        <p:sp>
          <p:nvSpPr>
            <p:cNvPr id="12" name="object 12"/>
            <p:cNvSpPr/>
            <p:nvPr/>
          </p:nvSpPr>
          <p:spPr>
            <a:xfrm>
              <a:off x="1347097" y="3296412"/>
              <a:ext cx="568960" cy="645160"/>
            </a:xfrm>
            <a:custGeom>
              <a:avLst/>
              <a:gdLst/>
              <a:ahLst/>
              <a:cxnLst/>
              <a:rect l="l" t="t" r="r" b="b"/>
              <a:pathLst>
                <a:path w="568960" h="645160">
                  <a:moveTo>
                    <a:pt x="0" y="644651"/>
                  </a:moveTo>
                  <a:lnTo>
                    <a:pt x="568448" y="644651"/>
                  </a:lnTo>
                  <a:lnTo>
                    <a:pt x="568448" y="0"/>
                  </a:lnTo>
                  <a:lnTo>
                    <a:pt x="0" y="0"/>
                  </a:lnTo>
                  <a:lnTo>
                    <a:pt x="0" y="644651"/>
                  </a:lnTo>
                  <a:close/>
                </a:path>
              </a:pathLst>
            </a:custGeom>
            <a:solidFill>
              <a:srgbClr val="CCCCE6"/>
            </a:solidFill>
          </p:spPr>
          <p:txBody>
            <a:bodyPr wrap="square" lIns="0" tIns="0" rIns="0" bIns="0" rtlCol="0"/>
            <a:lstStyle/>
            <a:p>
              <a:endParaRPr/>
            </a:p>
          </p:txBody>
        </p:sp>
        <p:sp>
          <p:nvSpPr>
            <p:cNvPr id="13" name="object 13"/>
            <p:cNvSpPr/>
            <p:nvPr/>
          </p:nvSpPr>
          <p:spPr>
            <a:xfrm>
              <a:off x="1915546" y="3296412"/>
              <a:ext cx="584200" cy="645160"/>
            </a:xfrm>
            <a:custGeom>
              <a:avLst/>
              <a:gdLst/>
              <a:ahLst/>
              <a:cxnLst/>
              <a:rect l="l" t="t" r="r" b="b"/>
              <a:pathLst>
                <a:path w="584200" h="645160">
                  <a:moveTo>
                    <a:pt x="583691" y="644651"/>
                  </a:moveTo>
                  <a:lnTo>
                    <a:pt x="583691" y="0"/>
                  </a:lnTo>
                  <a:lnTo>
                    <a:pt x="0" y="0"/>
                  </a:lnTo>
                  <a:lnTo>
                    <a:pt x="0" y="644651"/>
                  </a:lnTo>
                  <a:lnTo>
                    <a:pt x="583691" y="644651"/>
                  </a:lnTo>
                  <a:close/>
                </a:path>
              </a:pathLst>
            </a:custGeom>
            <a:solidFill>
              <a:srgbClr val="9898CC"/>
            </a:solidFill>
          </p:spPr>
          <p:txBody>
            <a:bodyPr wrap="square" lIns="0" tIns="0" rIns="0" bIns="0" rtlCol="0"/>
            <a:lstStyle/>
            <a:p>
              <a:endParaRPr/>
            </a:p>
          </p:txBody>
        </p:sp>
      </p:grpSp>
      <p:sp>
        <p:nvSpPr>
          <p:cNvPr id="14" name="object 14"/>
          <p:cNvSpPr txBox="1">
            <a:spLocks noGrp="1"/>
          </p:cNvSpPr>
          <p:nvPr>
            <p:ph type="title"/>
          </p:nvPr>
        </p:nvSpPr>
        <p:spPr>
          <a:xfrm>
            <a:off x="3824616" y="2108707"/>
            <a:ext cx="4255135" cy="788035"/>
          </a:xfrm>
          <a:prstGeom prst="rect">
            <a:avLst/>
          </a:prstGeom>
        </p:spPr>
        <p:txBody>
          <a:bodyPr vert="horz" wrap="square" lIns="0" tIns="12700" rIns="0" bIns="0" rtlCol="0">
            <a:spAutoFit/>
          </a:bodyPr>
          <a:lstStyle/>
          <a:p>
            <a:pPr marL="12700">
              <a:lnSpc>
                <a:spcPct val="100000"/>
              </a:lnSpc>
              <a:spcBef>
                <a:spcPts val="100"/>
              </a:spcBef>
            </a:pPr>
            <a:r>
              <a:rPr sz="5000" spc="-5" dirty="0" smtClean="0">
                <a:solidFill>
                  <a:srgbClr val="FFFFFF"/>
                </a:solidFill>
              </a:rPr>
              <a:t>I</a:t>
            </a:r>
            <a:r>
              <a:rPr sz="5000" spc="-90" dirty="0" smtClean="0">
                <a:solidFill>
                  <a:srgbClr val="FFFFFF"/>
                </a:solidFill>
              </a:rPr>
              <a:t> </a:t>
            </a:r>
            <a:r>
              <a:rPr sz="5000" dirty="0">
                <a:solidFill>
                  <a:srgbClr val="FFFFFF"/>
                </a:solidFill>
              </a:rPr>
              <a:t>à</a:t>
            </a:r>
            <a:endParaRPr sz="5000" dirty="0"/>
          </a:p>
        </p:txBody>
      </p:sp>
      <p:sp>
        <p:nvSpPr>
          <p:cNvPr id="15" name="object 15"/>
          <p:cNvSpPr txBox="1"/>
          <p:nvPr/>
        </p:nvSpPr>
        <p:spPr>
          <a:xfrm>
            <a:off x="3824616" y="2870706"/>
            <a:ext cx="5484484" cy="536044"/>
          </a:xfrm>
          <a:prstGeom prst="rect">
            <a:avLst/>
          </a:prstGeom>
        </p:spPr>
        <p:txBody>
          <a:bodyPr vert="horz" wrap="square" lIns="0" tIns="12700" rIns="0" bIns="0" rtlCol="0">
            <a:spAutoFit/>
          </a:bodyPr>
          <a:lstStyle/>
          <a:p>
            <a:pPr marL="12700" marR="5080" algn="ctr">
              <a:lnSpc>
                <a:spcPct val="100000"/>
              </a:lnSpc>
              <a:spcBef>
                <a:spcPts val="100"/>
              </a:spcBef>
            </a:pPr>
            <a:r>
              <a:rPr lang="ar-DZ" sz="3400" b="1" dirty="0" smtClean="0">
                <a:solidFill>
                  <a:schemeClr val="bg1"/>
                </a:solidFill>
                <a:latin typeface="Arial MT"/>
                <a:cs typeface="Arial MT"/>
              </a:rPr>
              <a:t>التشريح الفوقي للدماغ </a:t>
            </a:r>
            <a:endParaRPr sz="3400" b="1" dirty="0">
              <a:solidFill>
                <a:schemeClr val="bg1"/>
              </a:solidFill>
              <a:latin typeface="Arial MT"/>
              <a:cs typeface="Arial M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68414" y="815105"/>
            <a:ext cx="2356132" cy="1240789"/>
          </a:xfrm>
          <a:prstGeom prst="rect">
            <a:avLst/>
          </a:prstGeom>
        </p:spPr>
        <p:txBody>
          <a:bodyPr vert="horz" wrap="square" lIns="0" tIns="9589" rIns="0" bIns="0" rtlCol="0">
            <a:spAutoFit/>
          </a:bodyPr>
          <a:lstStyle/>
          <a:p>
            <a:pPr marL="9590">
              <a:spcBef>
                <a:spcPts val="76"/>
              </a:spcBef>
            </a:pPr>
            <a:r>
              <a:rPr spc="-181" dirty="0"/>
              <a:t>Lobe</a:t>
            </a:r>
            <a:r>
              <a:rPr spc="-45" dirty="0"/>
              <a:t> </a:t>
            </a:r>
            <a:r>
              <a:rPr spc="-125" dirty="0"/>
              <a:t>pariétal</a:t>
            </a:r>
          </a:p>
        </p:txBody>
      </p:sp>
      <p:grpSp>
        <p:nvGrpSpPr>
          <p:cNvPr id="3" name="object 3"/>
          <p:cNvGrpSpPr/>
          <p:nvPr/>
        </p:nvGrpSpPr>
        <p:grpSpPr>
          <a:xfrm>
            <a:off x="1367071" y="3087809"/>
            <a:ext cx="7805826" cy="3144385"/>
            <a:chOff x="1231900" y="4089400"/>
            <a:chExt cx="10337800" cy="4164329"/>
          </a:xfrm>
        </p:grpSpPr>
        <p:pic>
          <p:nvPicPr>
            <p:cNvPr id="4" name="object 4"/>
            <p:cNvPicPr/>
            <p:nvPr/>
          </p:nvPicPr>
          <p:blipFill>
            <a:blip r:embed="rId2" cstate="print"/>
            <a:stretch>
              <a:fillRect/>
            </a:stretch>
          </p:blipFill>
          <p:spPr>
            <a:xfrm>
              <a:off x="7835900" y="4089400"/>
              <a:ext cx="3733800" cy="3175000"/>
            </a:xfrm>
            <a:prstGeom prst="rect">
              <a:avLst/>
            </a:prstGeom>
          </p:spPr>
        </p:pic>
        <p:pic>
          <p:nvPicPr>
            <p:cNvPr id="5" name="object 5"/>
            <p:cNvPicPr/>
            <p:nvPr/>
          </p:nvPicPr>
          <p:blipFill>
            <a:blip r:embed="rId3" cstate="print"/>
            <a:stretch>
              <a:fillRect/>
            </a:stretch>
          </p:blipFill>
          <p:spPr>
            <a:xfrm>
              <a:off x="7912100" y="4165600"/>
              <a:ext cx="3479800" cy="4087642"/>
            </a:xfrm>
            <a:prstGeom prst="rect">
              <a:avLst/>
            </a:prstGeom>
          </p:spPr>
        </p:pic>
        <p:pic>
          <p:nvPicPr>
            <p:cNvPr id="6" name="object 6"/>
            <p:cNvPicPr/>
            <p:nvPr/>
          </p:nvPicPr>
          <p:blipFill>
            <a:blip r:embed="rId4" cstate="print"/>
            <a:stretch>
              <a:fillRect/>
            </a:stretch>
          </p:blipFill>
          <p:spPr>
            <a:xfrm>
              <a:off x="1231900" y="5054600"/>
              <a:ext cx="243780" cy="350043"/>
            </a:xfrm>
            <a:prstGeom prst="rect">
              <a:avLst/>
            </a:prstGeom>
          </p:spPr>
        </p:pic>
      </p:grpSp>
      <p:sp>
        <p:nvSpPr>
          <p:cNvPr id="7" name="object 7"/>
          <p:cNvSpPr txBox="1"/>
          <p:nvPr/>
        </p:nvSpPr>
        <p:spPr>
          <a:xfrm>
            <a:off x="1693114" y="3766742"/>
            <a:ext cx="3693383" cy="913200"/>
          </a:xfrm>
          <a:prstGeom prst="rect">
            <a:avLst/>
          </a:prstGeom>
        </p:spPr>
        <p:txBody>
          <a:bodyPr vert="horz" wrap="square" lIns="0" tIns="9589" rIns="0" bIns="0" rtlCol="0">
            <a:spAutoFit/>
          </a:bodyPr>
          <a:lstStyle/>
          <a:p>
            <a:pPr marL="9590" marR="3836" algn="just">
              <a:lnSpc>
                <a:spcPct val="107600"/>
              </a:lnSpc>
              <a:spcBef>
                <a:spcPts val="76"/>
              </a:spcBef>
            </a:pPr>
            <a:r>
              <a:rPr sz="1812" spc="-181" dirty="0">
                <a:latin typeface="Arial MT"/>
                <a:cs typeface="Arial MT"/>
              </a:rPr>
              <a:t>La</a:t>
            </a:r>
            <a:r>
              <a:rPr sz="1812" spc="-177" dirty="0">
                <a:latin typeface="Arial MT"/>
                <a:cs typeface="Arial MT"/>
              </a:rPr>
              <a:t> </a:t>
            </a:r>
            <a:r>
              <a:rPr sz="1812" spc="-64" dirty="0">
                <a:latin typeface="Arial MT"/>
                <a:cs typeface="Arial MT"/>
              </a:rPr>
              <a:t>région</a:t>
            </a:r>
            <a:r>
              <a:rPr sz="1812" spc="-60" dirty="0">
                <a:latin typeface="Arial MT"/>
                <a:cs typeface="Arial MT"/>
              </a:rPr>
              <a:t> antérieure</a:t>
            </a:r>
            <a:r>
              <a:rPr sz="1812" spc="-57" dirty="0">
                <a:latin typeface="Arial MT"/>
                <a:cs typeface="Arial MT"/>
              </a:rPr>
              <a:t> </a:t>
            </a:r>
            <a:r>
              <a:rPr sz="1812" spc="-94" dirty="0">
                <a:latin typeface="Arial MT"/>
                <a:cs typeface="Arial MT"/>
              </a:rPr>
              <a:t>du</a:t>
            </a:r>
            <a:r>
              <a:rPr sz="1812" spc="-91" dirty="0">
                <a:latin typeface="Arial MT"/>
                <a:cs typeface="Arial MT"/>
              </a:rPr>
              <a:t> </a:t>
            </a:r>
            <a:r>
              <a:rPr sz="1812" spc="-68" dirty="0">
                <a:latin typeface="Arial MT"/>
                <a:cs typeface="Arial MT"/>
              </a:rPr>
              <a:t>lobe</a:t>
            </a:r>
            <a:r>
              <a:rPr sz="1812" spc="-64" dirty="0">
                <a:latin typeface="Arial MT"/>
                <a:cs typeface="Arial MT"/>
              </a:rPr>
              <a:t> pariétal </a:t>
            </a:r>
            <a:r>
              <a:rPr sz="1812" spc="-60" dirty="0">
                <a:latin typeface="Arial MT"/>
                <a:cs typeface="Arial MT"/>
              </a:rPr>
              <a:t> </a:t>
            </a:r>
            <a:r>
              <a:rPr sz="1812" spc="60" dirty="0">
                <a:latin typeface="Arial MT"/>
                <a:cs typeface="Arial MT"/>
              </a:rPr>
              <a:t>e</a:t>
            </a:r>
            <a:r>
              <a:rPr sz="1812" spc="-11" dirty="0">
                <a:latin typeface="Arial MT"/>
                <a:cs typeface="Arial MT"/>
              </a:rPr>
              <a:t>s</a:t>
            </a:r>
            <a:r>
              <a:rPr sz="1812" spc="98" dirty="0">
                <a:latin typeface="Arial MT"/>
                <a:cs typeface="Arial MT"/>
              </a:rPr>
              <a:t>t</a:t>
            </a:r>
            <a:r>
              <a:rPr sz="1812" dirty="0">
                <a:latin typeface="Arial MT"/>
                <a:cs typeface="Arial MT"/>
              </a:rPr>
              <a:t>  </a:t>
            </a:r>
            <a:r>
              <a:rPr sz="1812" spc="4" dirty="0">
                <a:latin typeface="Arial MT"/>
                <a:cs typeface="Arial MT"/>
              </a:rPr>
              <a:t> </a:t>
            </a:r>
            <a:r>
              <a:rPr sz="1812" spc="91" dirty="0">
                <a:latin typeface="Arial MT"/>
                <a:cs typeface="Arial MT"/>
              </a:rPr>
              <a:t>c</a:t>
            </a:r>
            <a:r>
              <a:rPr sz="1812" spc="189" dirty="0">
                <a:latin typeface="Arial MT"/>
                <a:cs typeface="Arial MT"/>
              </a:rPr>
              <a:t>o</a:t>
            </a:r>
            <a:r>
              <a:rPr sz="1812" spc="102" dirty="0">
                <a:latin typeface="Arial MT"/>
                <a:cs typeface="Arial MT"/>
              </a:rPr>
              <a:t>n</a:t>
            </a:r>
            <a:r>
              <a:rPr sz="1812" spc="-11" dirty="0">
                <a:latin typeface="Arial MT"/>
                <a:cs typeface="Arial MT"/>
              </a:rPr>
              <a:t>s</a:t>
            </a:r>
            <a:r>
              <a:rPr sz="1812" spc="-38" dirty="0">
                <a:latin typeface="Arial MT"/>
                <a:cs typeface="Arial MT"/>
              </a:rPr>
              <a:t>a</a:t>
            </a:r>
            <a:r>
              <a:rPr sz="1812" spc="91" dirty="0">
                <a:latin typeface="Arial MT"/>
                <a:cs typeface="Arial MT"/>
              </a:rPr>
              <a:t>c</a:t>
            </a:r>
            <a:r>
              <a:rPr sz="1812" spc="317" dirty="0">
                <a:latin typeface="Arial MT"/>
                <a:cs typeface="Arial MT"/>
              </a:rPr>
              <a:t>r</a:t>
            </a:r>
            <a:r>
              <a:rPr sz="1812" spc="60" dirty="0">
                <a:latin typeface="Arial MT"/>
                <a:cs typeface="Arial MT"/>
              </a:rPr>
              <a:t>é</a:t>
            </a:r>
            <a:r>
              <a:rPr sz="1812" spc="-143" dirty="0">
                <a:latin typeface="Arial MT"/>
                <a:cs typeface="Arial MT"/>
              </a:rPr>
              <a:t>e</a:t>
            </a:r>
            <a:r>
              <a:rPr sz="1812" dirty="0">
                <a:latin typeface="Arial MT"/>
                <a:cs typeface="Arial MT"/>
              </a:rPr>
              <a:t>   </a:t>
            </a:r>
            <a:r>
              <a:rPr sz="1812" spc="-38" dirty="0">
                <a:latin typeface="Arial MT"/>
                <a:cs typeface="Arial MT"/>
              </a:rPr>
              <a:t>a</a:t>
            </a:r>
            <a:r>
              <a:rPr sz="1812" spc="102" dirty="0">
                <a:latin typeface="Arial MT"/>
                <a:cs typeface="Arial MT"/>
              </a:rPr>
              <a:t>u</a:t>
            </a:r>
            <a:r>
              <a:rPr sz="1812" dirty="0">
                <a:latin typeface="Arial MT"/>
                <a:cs typeface="Arial MT"/>
              </a:rPr>
              <a:t>x   </a:t>
            </a:r>
            <a:r>
              <a:rPr sz="1812" spc="113" dirty="0">
                <a:latin typeface="Arial MT"/>
                <a:cs typeface="Arial MT"/>
              </a:rPr>
              <a:t>d</a:t>
            </a:r>
            <a:r>
              <a:rPr sz="1812" spc="-8" dirty="0">
                <a:latin typeface="Arial MT"/>
                <a:cs typeface="Arial MT"/>
              </a:rPr>
              <a:t>i</a:t>
            </a:r>
            <a:r>
              <a:rPr sz="1812" spc="-302" dirty="0">
                <a:latin typeface="Arial MT"/>
                <a:cs typeface="Arial MT"/>
              </a:rPr>
              <a:t> </a:t>
            </a:r>
            <a:r>
              <a:rPr sz="1812" spc="-53" dirty="0">
                <a:latin typeface="Arial MT"/>
                <a:cs typeface="Arial MT"/>
              </a:rPr>
              <a:t>f</a:t>
            </a:r>
            <a:r>
              <a:rPr sz="1812" spc="-302" dirty="0">
                <a:latin typeface="Arial MT"/>
                <a:cs typeface="Arial MT"/>
              </a:rPr>
              <a:t> </a:t>
            </a:r>
            <a:r>
              <a:rPr sz="1812" spc="-53" dirty="0">
                <a:latin typeface="Arial MT"/>
                <a:cs typeface="Arial MT"/>
              </a:rPr>
              <a:t>f</a:t>
            </a:r>
            <a:r>
              <a:rPr sz="1812" spc="-302" dirty="0">
                <a:latin typeface="Arial MT"/>
                <a:cs typeface="Arial MT"/>
              </a:rPr>
              <a:t> </a:t>
            </a:r>
            <a:r>
              <a:rPr sz="1812" spc="60" dirty="0">
                <a:latin typeface="Arial MT"/>
                <a:cs typeface="Arial MT"/>
              </a:rPr>
              <a:t>é</a:t>
            </a:r>
            <a:r>
              <a:rPr sz="1812" spc="279" dirty="0">
                <a:latin typeface="Arial MT"/>
                <a:cs typeface="Arial MT"/>
              </a:rPr>
              <a:t>r</a:t>
            </a:r>
            <a:r>
              <a:rPr sz="1812" spc="60" dirty="0">
                <a:latin typeface="Arial MT"/>
                <a:cs typeface="Arial MT"/>
              </a:rPr>
              <a:t>e</a:t>
            </a:r>
            <a:r>
              <a:rPr sz="1812" spc="102" dirty="0">
                <a:latin typeface="Arial MT"/>
                <a:cs typeface="Arial MT"/>
              </a:rPr>
              <a:t>n</a:t>
            </a:r>
            <a:r>
              <a:rPr sz="1812" spc="302" dirty="0">
                <a:latin typeface="Arial MT"/>
                <a:cs typeface="Arial MT"/>
              </a:rPr>
              <a:t>t</a:t>
            </a:r>
            <a:r>
              <a:rPr sz="1812" spc="60" dirty="0">
                <a:latin typeface="Arial MT"/>
                <a:cs typeface="Arial MT"/>
              </a:rPr>
              <a:t>e</a:t>
            </a:r>
            <a:r>
              <a:rPr sz="1812" spc="-147" dirty="0">
                <a:latin typeface="Arial MT"/>
                <a:cs typeface="Arial MT"/>
              </a:rPr>
              <a:t>s  </a:t>
            </a:r>
            <a:r>
              <a:rPr sz="1812" u="heavy" spc="-72" dirty="0">
                <a:uFill>
                  <a:solidFill>
                    <a:srgbClr val="000000"/>
                  </a:solidFill>
                </a:uFill>
                <a:latin typeface="Arial MT"/>
                <a:cs typeface="Arial MT"/>
              </a:rPr>
              <a:t>perceptions</a:t>
            </a:r>
            <a:r>
              <a:rPr sz="1812" u="heavy" spc="-4" dirty="0">
                <a:uFill>
                  <a:solidFill>
                    <a:srgbClr val="000000"/>
                  </a:solidFill>
                </a:uFill>
                <a:latin typeface="Arial MT"/>
                <a:cs typeface="Arial MT"/>
              </a:rPr>
              <a:t> </a:t>
            </a:r>
            <a:r>
              <a:rPr sz="1812" u="heavy" spc="-91" dirty="0">
                <a:uFill>
                  <a:solidFill>
                    <a:srgbClr val="000000"/>
                  </a:solidFill>
                </a:uFill>
                <a:latin typeface="Arial MT"/>
                <a:cs typeface="Arial MT"/>
              </a:rPr>
              <a:t>sensorielles</a:t>
            </a:r>
            <a:r>
              <a:rPr sz="1812" spc="-91" dirty="0">
                <a:latin typeface="Arial MT"/>
                <a:cs typeface="Arial MT"/>
              </a:rPr>
              <a:t>.</a:t>
            </a:r>
            <a:endParaRPr sz="1812">
              <a:latin typeface="Arial MT"/>
              <a:cs typeface="Arial MT"/>
            </a:endParaRPr>
          </a:p>
        </p:txBody>
      </p:sp>
      <p:sp>
        <p:nvSpPr>
          <p:cNvPr id="8" name="object 8"/>
          <p:cNvSpPr txBox="1"/>
          <p:nvPr/>
        </p:nvSpPr>
        <p:spPr>
          <a:xfrm>
            <a:off x="693565" y="81894"/>
            <a:ext cx="1893920" cy="242054"/>
          </a:xfrm>
          <a:prstGeom prst="rect">
            <a:avLst/>
          </a:prstGeom>
        </p:spPr>
        <p:txBody>
          <a:bodyPr vert="horz" wrap="square" lIns="0" tIns="9589" rIns="0" bIns="0" rtlCol="0">
            <a:spAutoFit/>
          </a:bodyPr>
          <a:lstStyle/>
          <a:p>
            <a:pPr marL="9590">
              <a:spcBef>
                <a:spcPts val="76"/>
              </a:spcBef>
            </a:pPr>
            <a:r>
              <a:rPr sz="1510" spc="-86" dirty="0">
                <a:latin typeface="Arial MT"/>
                <a:cs typeface="Arial MT"/>
              </a:rPr>
              <a:t>1.7.</a:t>
            </a:r>
            <a:r>
              <a:rPr sz="1510" spc="-151" dirty="0">
                <a:latin typeface="Arial MT"/>
                <a:cs typeface="Arial MT"/>
              </a:rPr>
              <a:t> </a:t>
            </a:r>
            <a:r>
              <a:rPr sz="1510" spc="-140" dirty="0">
                <a:latin typeface="Arial MT"/>
                <a:cs typeface="Arial MT"/>
              </a:rPr>
              <a:t>Le</a:t>
            </a:r>
            <a:r>
              <a:rPr sz="1510" spc="-125" dirty="0">
                <a:latin typeface="Arial MT"/>
                <a:cs typeface="Arial MT"/>
              </a:rPr>
              <a:t>s</a:t>
            </a:r>
            <a:r>
              <a:rPr sz="1510" spc="-4" dirty="0">
                <a:latin typeface="Arial MT"/>
                <a:cs typeface="Arial MT"/>
              </a:rPr>
              <a:t> </a:t>
            </a:r>
            <a:r>
              <a:rPr sz="1510" spc="-83" dirty="0">
                <a:latin typeface="Arial MT"/>
                <a:cs typeface="Arial MT"/>
              </a:rPr>
              <a:t>lobes</a:t>
            </a:r>
            <a:r>
              <a:rPr sz="1510" spc="-4" dirty="0">
                <a:latin typeface="Arial MT"/>
                <a:cs typeface="Arial MT"/>
              </a:rPr>
              <a:t> </a:t>
            </a:r>
            <a:r>
              <a:rPr sz="1510" spc="-57" dirty="0">
                <a:latin typeface="Arial MT"/>
                <a:cs typeface="Arial MT"/>
              </a:rPr>
              <a:t>cérébraux</a:t>
            </a:r>
            <a:endParaRPr sz="1510">
              <a:latin typeface="Arial MT"/>
              <a:cs typeface="Arial MT"/>
            </a:endParaRPr>
          </a:p>
        </p:txBody>
      </p:sp>
      <p:sp>
        <p:nvSpPr>
          <p:cNvPr id="9" name="object 9"/>
          <p:cNvSpPr/>
          <p:nvPr/>
        </p:nvSpPr>
        <p:spPr>
          <a:xfrm>
            <a:off x="436893" y="0"/>
            <a:ext cx="9819614" cy="7364711"/>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sp>
        <p:nvSpPr>
          <p:cNvPr id="10" name="object 10"/>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10</a:t>
            </a:fld>
            <a:endParaRPr dirty="0"/>
          </a:p>
        </p:txBody>
      </p:sp>
    </p:spTree>
    <p:extLst>
      <p:ext uri="{BB962C8B-B14F-4D97-AF65-F5344CB8AC3E}">
        <p14:creationId xmlns:p14="http://schemas.microsoft.com/office/powerpoint/2010/main" val="1306417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1147063"/>
            <a:ext cx="1734185" cy="696595"/>
          </a:xfrm>
          <a:prstGeom prst="rect">
            <a:avLst/>
          </a:prstGeom>
        </p:spPr>
        <p:txBody>
          <a:bodyPr vert="horz" wrap="square" lIns="0" tIns="12700" rIns="0" bIns="0" rtlCol="0">
            <a:spAutoFit/>
          </a:bodyPr>
          <a:lstStyle/>
          <a:p>
            <a:pPr marL="12700">
              <a:lnSpc>
                <a:spcPct val="100000"/>
              </a:lnSpc>
              <a:spcBef>
                <a:spcPts val="100"/>
              </a:spcBef>
            </a:pPr>
            <a:r>
              <a:rPr sz="4400" spc="-5" dirty="0"/>
              <a:t>Fo</a:t>
            </a:r>
            <a:r>
              <a:rPr sz="4400" dirty="0"/>
              <a:t>r</a:t>
            </a:r>
            <a:r>
              <a:rPr sz="4400" spc="-5" dirty="0"/>
              <a:t>ni</a:t>
            </a:r>
            <a:r>
              <a:rPr sz="4400" dirty="0"/>
              <a:t>x</a:t>
            </a:r>
            <a:endParaRPr sz="4400"/>
          </a:p>
        </p:txBody>
      </p:sp>
      <p:sp>
        <p:nvSpPr>
          <p:cNvPr id="5" name="object 5"/>
          <p:cNvSpPr txBox="1"/>
          <p:nvPr/>
        </p:nvSpPr>
        <p:spPr>
          <a:xfrm>
            <a:off x="2569508" y="3296135"/>
            <a:ext cx="127635" cy="284480"/>
          </a:xfrm>
          <a:prstGeom prst="rect">
            <a:avLst/>
          </a:prstGeom>
        </p:spPr>
        <p:txBody>
          <a:bodyPr vert="horz" wrap="square" lIns="0" tIns="0" rIns="0" bIns="0" rtlCol="0">
            <a:spAutoFit/>
          </a:bodyPr>
          <a:lstStyle/>
          <a:p>
            <a:pPr>
              <a:lnSpc>
                <a:spcPts val="2215"/>
              </a:lnSpc>
            </a:pPr>
            <a:r>
              <a:rPr sz="2000" dirty="0">
                <a:latin typeface="Arial MT"/>
                <a:cs typeface="Arial MT"/>
              </a:rPr>
              <a:t>s</a:t>
            </a:r>
            <a:endParaRPr sz="2000">
              <a:latin typeface="Arial MT"/>
              <a:cs typeface="Arial MT"/>
            </a:endParaRPr>
          </a:p>
        </p:txBody>
      </p:sp>
      <p:sp>
        <p:nvSpPr>
          <p:cNvPr id="6" name="object 6"/>
          <p:cNvSpPr txBox="1"/>
          <p:nvPr/>
        </p:nvSpPr>
        <p:spPr>
          <a:xfrm>
            <a:off x="929012" y="2344927"/>
            <a:ext cx="1653539" cy="1550035"/>
          </a:xfrm>
          <a:prstGeom prst="rect">
            <a:avLst/>
          </a:prstGeom>
        </p:spPr>
        <p:txBody>
          <a:bodyPr vert="horz" wrap="square" lIns="0" tIns="12700" rIns="0" bIns="0" rtlCol="0">
            <a:spAutoFit/>
          </a:bodyPr>
          <a:lstStyle/>
          <a:p>
            <a:pPr marL="355600" indent="-342900">
              <a:lnSpc>
                <a:spcPct val="100000"/>
              </a:lnSpc>
              <a:spcBef>
                <a:spcPts val="100"/>
              </a:spcBef>
              <a:buClr>
                <a:srgbClr val="00007C"/>
              </a:buClr>
              <a:buSzPct val="75000"/>
              <a:buFont typeface="Wingdings"/>
              <a:buChar char=""/>
              <a:tabLst>
                <a:tab pos="354965" algn="l"/>
                <a:tab pos="355600" algn="l"/>
              </a:tabLst>
            </a:pPr>
            <a:r>
              <a:rPr sz="2000" spc="-5" dirty="0">
                <a:latin typeface="Arial MT"/>
                <a:cs typeface="Arial MT"/>
              </a:rPr>
              <a:t>Mixte</a:t>
            </a:r>
            <a:endParaRPr sz="20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000" dirty="0">
                <a:latin typeface="Arial MT"/>
                <a:cs typeface="Arial MT"/>
              </a:rPr>
              <a:t>Colonne</a:t>
            </a:r>
            <a:endParaRPr sz="20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000" dirty="0">
                <a:latin typeface="Arial MT"/>
                <a:cs typeface="Arial MT"/>
              </a:rPr>
              <a:t>Corps</a:t>
            </a:r>
            <a:endParaRPr sz="20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000" spc="-5" dirty="0">
                <a:latin typeface="Arial MT"/>
                <a:cs typeface="Arial MT"/>
              </a:rPr>
              <a:t>Crus</a:t>
            </a:r>
            <a:r>
              <a:rPr sz="2000" spc="-55" dirty="0">
                <a:latin typeface="Arial MT"/>
                <a:cs typeface="Arial MT"/>
              </a:rPr>
              <a:t> </a:t>
            </a:r>
            <a:r>
              <a:rPr sz="2000" spc="-5" dirty="0">
                <a:latin typeface="Arial MT"/>
                <a:cs typeface="Arial MT"/>
              </a:rPr>
              <a:t>fornici</a:t>
            </a:r>
            <a:endParaRPr sz="20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000" spc="-5" dirty="0">
                <a:latin typeface="Arial MT"/>
                <a:cs typeface="Arial MT"/>
              </a:rPr>
              <a:t>fimbria</a:t>
            </a:r>
            <a:endParaRPr sz="2000">
              <a:latin typeface="Arial MT"/>
              <a:cs typeface="Arial MT"/>
            </a:endParaRPr>
          </a:p>
        </p:txBody>
      </p:sp>
      <p:pic>
        <p:nvPicPr>
          <p:cNvPr id="7" name="object 7"/>
          <p:cNvPicPr/>
          <p:nvPr/>
        </p:nvPicPr>
        <p:blipFill>
          <a:blip r:embed="rId4" cstate="print"/>
          <a:stretch>
            <a:fillRect/>
          </a:stretch>
        </p:blipFill>
        <p:spPr>
          <a:xfrm>
            <a:off x="7583432" y="5044440"/>
            <a:ext cx="2156329" cy="1325880"/>
          </a:xfrm>
          <a:prstGeom prst="rect">
            <a:avLst/>
          </a:prstGeom>
        </p:spPr>
      </p:pic>
      <p:grpSp>
        <p:nvGrpSpPr>
          <p:cNvPr id="8" name="object 8"/>
          <p:cNvGrpSpPr/>
          <p:nvPr/>
        </p:nvGrpSpPr>
        <p:grpSpPr>
          <a:xfrm>
            <a:off x="1241935" y="2122931"/>
            <a:ext cx="8568055" cy="4672965"/>
            <a:chOff x="1241935" y="2122931"/>
            <a:chExt cx="8568055" cy="4672965"/>
          </a:xfrm>
        </p:grpSpPr>
        <p:pic>
          <p:nvPicPr>
            <p:cNvPr id="9" name="object 9"/>
            <p:cNvPicPr/>
            <p:nvPr/>
          </p:nvPicPr>
          <p:blipFill>
            <a:blip r:embed="rId5" cstate="print"/>
            <a:stretch>
              <a:fillRect/>
            </a:stretch>
          </p:blipFill>
          <p:spPr>
            <a:xfrm>
              <a:off x="5007742" y="2275331"/>
              <a:ext cx="4802123" cy="2295144"/>
            </a:xfrm>
            <a:prstGeom prst="rect">
              <a:avLst/>
            </a:prstGeom>
          </p:spPr>
        </p:pic>
        <p:pic>
          <p:nvPicPr>
            <p:cNvPr id="10" name="object 10"/>
            <p:cNvPicPr/>
            <p:nvPr/>
          </p:nvPicPr>
          <p:blipFill>
            <a:blip r:embed="rId6" cstate="print"/>
            <a:stretch>
              <a:fillRect/>
            </a:stretch>
          </p:blipFill>
          <p:spPr>
            <a:xfrm>
              <a:off x="2608966" y="2122931"/>
              <a:ext cx="2375916" cy="2174748"/>
            </a:xfrm>
            <a:prstGeom prst="rect">
              <a:avLst/>
            </a:prstGeom>
          </p:spPr>
        </p:pic>
        <p:pic>
          <p:nvPicPr>
            <p:cNvPr id="11" name="object 11"/>
            <p:cNvPicPr/>
            <p:nvPr/>
          </p:nvPicPr>
          <p:blipFill>
            <a:blip r:embed="rId7" cstate="print"/>
            <a:stretch>
              <a:fillRect/>
            </a:stretch>
          </p:blipFill>
          <p:spPr>
            <a:xfrm>
              <a:off x="1241935" y="4137659"/>
              <a:ext cx="3267455" cy="2657855"/>
            </a:xfrm>
            <a:prstGeom prst="rect">
              <a:avLst/>
            </a:prstGeom>
          </p:spPr>
        </p:pic>
      </p:grpSp>
      <p:sp>
        <p:nvSpPr>
          <p:cNvPr id="12" name="object 12"/>
          <p:cNvSpPr txBox="1"/>
          <p:nvPr/>
        </p:nvSpPr>
        <p:spPr>
          <a:xfrm>
            <a:off x="4777115" y="4717794"/>
            <a:ext cx="245173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ahoma"/>
                <a:cs typeface="Tahoma"/>
              </a:rPr>
              <a:t>Setsu</a:t>
            </a:r>
            <a:r>
              <a:rPr sz="1000" spc="-15" dirty="0">
                <a:latin typeface="Tahoma"/>
                <a:cs typeface="Tahoma"/>
              </a:rPr>
              <a:t> </a:t>
            </a:r>
            <a:r>
              <a:rPr sz="1000" dirty="0">
                <a:latin typeface="Tahoma"/>
                <a:cs typeface="Tahoma"/>
              </a:rPr>
              <a:t>Wakana,</a:t>
            </a:r>
            <a:r>
              <a:rPr sz="1000" spc="-15" dirty="0">
                <a:latin typeface="Tahoma"/>
                <a:cs typeface="Tahoma"/>
              </a:rPr>
              <a:t> </a:t>
            </a:r>
            <a:r>
              <a:rPr sz="1000" spc="-5" dirty="0">
                <a:latin typeface="Tahoma"/>
                <a:cs typeface="Tahoma"/>
              </a:rPr>
              <a:t>Radiology</a:t>
            </a:r>
            <a:r>
              <a:rPr sz="1000" spc="-15" dirty="0">
                <a:latin typeface="Tahoma"/>
                <a:cs typeface="Tahoma"/>
              </a:rPr>
              <a:t> </a:t>
            </a:r>
            <a:r>
              <a:rPr sz="1000" dirty="0">
                <a:latin typeface="Tahoma"/>
                <a:cs typeface="Tahoma"/>
              </a:rPr>
              <a:t>2004;</a:t>
            </a:r>
            <a:r>
              <a:rPr sz="1000" spc="-5" dirty="0">
                <a:latin typeface="Tahoma"/>
                <a:cs typeface="Tahoma"/>
              </a:rPr>
              <a:t> </a:t>
            </a:r>
            <a:r>
              <a:rPr sz="1000" dirty="0">
                <a:latin typeface="Tahoma"/>
                <a:cs typeface="Tahoma"/>
              </a:rPr>
              <a:t>230:77–87</a:t>
            </a:r>
            <a:endParaRPr sz="1000">
              <a:latin typeface="Tahoma"/>
              <a:cs typeface="Tahoma"/>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61338" y="2029967"/>
            <a:ext cx="5857240" cy="5113655"/>
            <a:chOff x="4061338" y="2029967"/>
            <a:chExt cx="5857240" cy="5113655"/>
          </a:xfrm>
        </p:grpSpPr>
        <p:pic>
          <p:nvPicPr>
            <p:cNvPr id="3" name="object 3"/>
            <p:cNvPicPr/>
            <p:nvPr/>
          </p:nvPicPr>
          <p:blipFill>
            <a:blip r:embed="rId2" cstate="print"/>
            <a:stretch>
              <a:fillRect/>
            </a:stretch>
          </p:blipFill>
          <p:spPr>
            <a:xfrm>
              <a:off x="8394070" y="6521196"/>
              <a:ext cx="1422878" cy="622299"/>
            </a:xfrm>
            <a:prstGeom prst="rect">
              <a:avLst/>
            </a:prstGeom>
          </p:spPr>
        </p:pic>
        <p:sp>
          <p:nvSpPr>
            <p:cNvPr id="4" name="object 4"/>
            <p:cNvSpPr/>
            <p:nvPr/>
          </p:nvSpPr>
          <p:spPr>
            <a:xfrm>
              <a:off x="4134490" y="2203703"/>
              <a:ext cx="55244" cy="0"/>
            </a:xfrm>
            <a:custGeom>
              <a:avLst/>
              <a:gdLst/>
              <a:ahLst/>
              <a:cxnLst/>
              <a:rect l="l" t="t" r="r" b="b"/>
              <a:pathLst>
                <a:path w="55245">
                  <a:moveTo>
                    <a:pt x="0" y="0"/>
                  </a:moveTo>
                  <a:lnTo>
                    <a:pt x="54864" y="0"/>
                  </a:lnTo>
                </a:path>
              </a:pathLst>
            </a:custGeom>
            <a:ln w="18288">
              <a:solidFill>
                <a:srgbClr val="FEFEFE"/>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061338" y="2029967"/>
              <a:ext cx="5856731" cy="3749040"/>
            </a:xfrm>
            <a:prstGeom prst="rect">
              <a:avLst/>
            </a:prstGeom>
          </p:spPr>
        </p:pic>
        <p:sp>
          <p:nvSpPr>
            <p:cNvPr id="6" name="object 6"/>
            <p:cNvSpPr/>
            <p:nvPr/>
          </p:nvSpPr>
          <p:spPr>
            <a:xfrm>
              <a:off x="9620890" y="5769864"/>
              <a:ext cx="238125" cy="36830"/>
            </a:xfrm>
            <a:custGeom>
              <a:avLst/>
              <a:gdLst/>
              <a:ahLst/>
              <a:cxnLst/>
              <a:rect l="l" t="t" r="r" b="b"/>
              <a:pathLst>
                <a:path w="238125" h="36829">
                  <a:moveTo>
                    <a:pt x="109727" y="0"/>
                  </a:moveTo>
                  <a:lnTo>
                    <a:pt x="237743" y="0"/>
                  </a:lnTo>
                </a:path>
                <a:path w="238125" h="36829">
                  <a:moveTo>
                    <a:pt x="0" y="18287"/>
                  </a:moveTo>
                  <a:lnTo>
                    <a:pt x="128015" y="18287"/>
                  </a:lnTo>
                </a:path>
                <a:path w="238125" h="36829">
                  <a:moveTo>
                    <a:pt x="0" y="36575"/>
                  </a:moveTo>
                  <a:lnTo>
                    <a:pt x="91439" y="36575"/>
                  </a:lnTo>
                </a:path>
              </a:pathLst>
            </a:custGeom>
            <a:ln w="18288">
              <a:solidFill>
                <a:srgbClr val="FEFEFE"/>
              </a:solidFill>
            </a:ln>
          </p:spPr>
          <p:txBody>
            <a:bodyPr wrap="square" lIns="0" tIns="0" rIns="0" bIns="0" rtlCol="0"/>
            <a:lstStyle/>
            <a:p>
              <a:endParaRPr/>
            </a:p>
          </p:txBody>
        </p:sp>
        <p:pic>
          <p:nvPicPr>
            <p:cNvPr id="7" name="object 7"/>
            <p:cNvPicPr/>
            <p:nvPr/>
          </p:nvPicPr>
          <p:blipFill>
            <a:blip r:embed="rId4" cstate="print"/>
            <a:stretch>
              <a:fillRect/>
            </a:stretch>
          </p:blipFill>
          <p:spPr>
            <a:xfrm>
              <a:off x="4061338" y="5779008"/>
              <a:ext cx="5504688" cy="91440"/>
            </a:xfrm>
            <a:prstGeom prst="rect">
              <a:avLst/>
            </a:prstGeom>
          </p:spPr>
        </p:pic>
        <p:sp>
          <p:nvSpPr>
            <p:cNvPr id="8" name="object 8"/>
            <p:cNvSpPr/>
            <p:nvPr/>
          </p:nvSpPr>
          <p:spPr>
            <a:xfrm>
              <a:off x="9584314" y="5824727"/>
              <a:ext cx="36830" cy="18415"/>
            </a:xfrm>
            <a:custGeom>
              <a:avLst/>
              <a:gdLst/>
              <a:ahLst/>
              <a:cxnLst/>
              <a:rect l="l" t="t" r="r" b="b"/>
              <a:pathLst>
                <a:path w="36829" h="18414">
                  <a:moveTo>
                    <a:pt x="0" y="0"/>
                  </a:moveTo>
                  <a:lnTo>
                    <a:pt x="18288" y="0"/>
                  </a:lnTo>
                </a:path>
                <a:path w="36829" h="18414">
                  <a:moveTo>
                    <a:pt x="0" y="18287"/>
                  </a:moveTo>
                  <a:lnTo>
                    <a:pt x="36576" y="18287"/>
                  </a:lnTo>
                </a:path>
              </a:pathLst>
            </a:custGeom>
            <a:ln w="18288">
              <a:solidFill>
                <a:srgbClr val="FEFEFE"/>
              </a:solidFill>
            </a:ln>
          </p:spPr>
          <p:txBody>
            <a:bodyPr wrap="square" lIns="0" tIns="0" rIns="0" bIns="0" rtlCol="0"/>
            <a:lstStyle/>
            <a:p>
              <a:endParaRPr/>
            </a:p>
          </p:txBody>
        </p:sp>
        <p:sp>
          <p:nvSpPr>
            <p:cNvPr id="9" name="object 9"/>
            <p:cNvSpPr/>
            <p:nvPr/>
          </p:nvSpPr>
          <p:spPr>
            <a:xfrm>
              <a:off x="9529445" y="5852159"/>
              <a:ext cx="18415" cy="36830"/>
            </a:xfrm>
            <a:custGeom>
              <a:avLst/>
              <a:gdLst/>
              <a:ahLst/>
              <a:cxnLst/>
              <a:rect l="l" t="t" r="r" b="b"/>
              <a:pathLst>
                <a:path w="18415" h="36829">
                  <a:moveTo>
                    <a:pt x="18288" y="0"/>
                  </a:moveTo>
                  <a:lnTo>
                    <a:pt x="0" y="0"/>
                  </a:lnTo>
                  <a:lnTo>
                    <a:pt x="0" y="18288"/>
                  </a:lnTo>
                  <a:lnTo>
                    <a:pt x="0" y="36576"/>
                  </a:lnTo>
                  <a:lnTo>
                    <a:pt x="18288" y="36576"/>
                  </a:lnTo>
                  <a:lnTo>
                    <a:pt x="18288" y="18288"/>
                  </a:lnTo>
                  <a:lnTo>
                    <a:pt x="18288" y="0"/>
                  </a:lnTo>
                  <a:close/>
                </a:path>
              </a:pathLst>
            </a:custGeom>
            <a:solidFill>
              <a:srgbClr val="FEFEFE"/>
            </a:solidFill>
          </p:spPr>
          <p:txBody>
            <a:bodyPr wrap="square" lIns="0" tIns="0" rIns="0" bIns="0" rtlCol="0"/>
            <a:lstStyle/>
            <a:p>
              <a:endParaRPr/>
            </a:p>
          </p:txBody>
        </p:sp>
        <p:pic>
          <p:nvPicPr>
            <p:cNvPr id="10" name="object 10"/>
            <p:cNvPicPr/>
            <p:nvPr/>
          </p:nvPicPr>
          <p:blipFill>
            <a:blip r:embed="rId5" cstate="print"/>
            <a:stretch>
              <a:fillRect/>
            </a:stretch>
          </p:blipFill>
          <p:spPr>
            <a:xfrm>
              <a:off x="4061338" y="5870447"/>
              <a:ext cx="5376671" cy="54864"/>
            </a:xfrm>
            <a:prstGeom prst="rect">
              <a:avLst/>
            </a:prstGeom>
          </p:spPr>
        </p:pic>
        <p:sp>
          <p:nvSpPr>
            <p:cNvPr id="11" name="object 11"/>
            <p:cNvSpPr/>
            <p:nvPr/>
          </p:nvSpPr>
          <p:spPr>
            <a:xfrm>
              <a:off x="9309994" y="5916167"/>
              <a:ext cx="91440" cy="18415"/>
            </a:xfrm>
            <a:custGeom>
              <a:avLst/>
              <a:gdLst/>
              <a:ahLst/>
              <a:cxnLst/>
              <a:rect l="l" t="t" r="r" b="b"/>
              <a:pathLst>
                <a:path w="91440" h="18414">
                  <a:moveTo>
                    <a:pt x="36575" y="0"/>
                  </a:moveTo>
                  <a:lnTo>
                    <a:pt x="54864" y="0"/>
                  </a:lnTo>
                </a:path>
                <a:path w="91440" h="18414">
                  <a:moveTo>
                    <a:pt x="0" y="18287"/>
                  </a:moveTo>
                  <a:lnTo>
                    <a:pt x="36576" y="18287"/>
                  </a:lnTo>
                </a:path>
                <a:path w="91440" h="18414">
                  <a:moveTo>
                    <a:pt x="54864" y="18287"/>
                  </a:moveTo>
                  <a:lnTo>
                    <a:pt x="91440" y="18287"/>
                  </a:lnTo>
                </a:path>
              </a:pathLst>
            </a:custGeom>
            <a:ln w="18288">
              <a:solidFill>
                <a:srgbClr val="FEFEFE"/>
              </a:solidFill>
            </a:ln>
          </p:spPr>
          <p:txBody>
            <a:bodyPr wrap="square" lIns="0" tIns="0" rIns="0" bIns="0" rtlCol="0"/>
            <a:lstStyle/>
            <a:p>
              <a:endParaRPr/>
            </a:p>
          </p:txBody>
        </p:sp>
        <p:pic>
          <p:nvPicPr>
            <p:cNvPr id="12" name="object 12"/>
            <p:cNvPicPr/>
            <p:nvPr/>
          </p:nvPicPr>
          <p:blipFill>
            <a:blip r:embed="rId6" cstate="print"/>
            <a:stretch>
              <a:fillRect/>
            </a:stretch>
          </p:blipFill>
          <p:spPr>
            <a:xfrm>
              <a:off x="4061338" y="5925311"/>
              <a:ext cx="5266944" cy="54864"/>
            </a:xfrm>
            <a:prstGeom prst="rect">
              <a:avLst/>
            </a:prstGeom>
          </p:spPr>
        </p:pic>
        <p:sp>
          <p:nvSpPr>
            <p:cNvPr id="13" name="object 13"/>
            <p:cNvSpPr/>
            <p:nvPr/>
          </p:nvSpPr>
          <p:spPr>
            <a:xfrm>
              <a:off x="9218553" y="5971032"/>
              <a:ext cx="55244" cy="18415"/>
            </a:xfrm>
            <a:custGeom>
              <a:avLst/>
              <a:gdLst/>
              <a:ahLst/>
              <a:cxnLst/>
              <a:rect l="l" t="t" r="r" b="b"/>
              <a:pathLst>
                <a:path w="55245" h="18414">
                  <a:moveTo>
                    <a:pt x="18287" y="0"/>
                  </a:moveTo>
                  <a:lnTo>
                    <a:pt x="54864" y="0"/>
                  </a:lnTo>
                </a:path>
                <a:path w="55245" h="18414">
                  <a:moveTo>
                    <a:pt x="0" y="18287"/>
                  </a:moveTo>
                  <a:lnTo>
                    <a:pt x="36576" y="18287"/>
                  </a:lnTo>
                </a:path>
              </a:pathLst>
            </a:custGeom>
            <a:ln w="18288">
              <a:solidFill>
                <a:srgbClr val="FEFEFE"/>
              </a:solidFill>
            </a:ln>
          </p:spPr>
          <p:txBody>
            <a:bodyPr wrap="square" lIns="0" tIns="0" rIns="0" bIns="0" rtlCol="0"/>
            <a:lstStyle/>
            <a:p>
              <a:endParaRPr/>
            </a:p>
          </p:txBody>
        </p:sp>
        <p:pic>
          <p:nvPicPr>
            <p:cNvPr id="14" name="object 14"/>
            <p:cNvPicPr/>
            <p:nvPr/>
          </p:nvPicPr>
          <p:blipFill>
            <a:blip r:embed="rId7" cstate="print"/>
            <a:stretch>
              <a:fillRect/>
            </a:stretch>
          </p:blipFill>
          <p:spPr>
            <a:xfrm>
              <a:off x="4061338" y="5980176"/>
              <a:ext cx="5102352" cy="201168"/>
            </a:xfrm>
            <a:prstGeom prst="rect">
              <a:avLst/>
            </a:prstGeom>
          </p:spPr>
        </p:pic>
        <p:pic>
          <p:nvPicPr>
            <p:cNvPr id="15" name="object 15"/>
            <p:cNvPicPr/>
            <p:nvPr/>
          </p:nvPicPr>
          <p:blipFill>
            <a:blip r:embed="rId8" cstate="print"/>
            <a:stretch>
              <a:fillRect/>
            </a:stretch>
          </p:blipFill>
          <p:spPr>
            <a:xfrm>
              <a:off x="4664842" y="6163055"/>
              <a:ext cx="4279392" cy="54864"/>
            </a:xfrm>
            <a:prstGeom prst="rect">
              <a:avLst/>
            </a:prstGeom>
          </p:spPr>
        </p:pic>
        <p:sp>
          <p:nvSpPr>
            <p:cNvPr id="16" name="object 16"/>
            <p:cNvSpPr/>
            <p:nvPr/>
          </p:nvSpPr>
          <p:spPr>
            <a:xfrm>
              <a:off x="8871082" y="6190488"/>
              <a:ext cx="73660" cy="36830"/>
            </a:xfrm>
            <a:custGeom>
              <a:avLst/>
              <a:gdLst/>
              <a:ahLst/>
              <a:cxnLst/>
              <a:rect l="l" t="t" r="r" b="b"/>
              <a:pathLst>
                <a:path w="73659" h="36829">
                  <a:moveTo>
                    <a:pt x="54863" y="0"/>
                  </a:moveTo>
                  <a:lnTo>
                    <a:pt x="73152" y="0"/>
                  </a:lnTo>
                </a:path>
                <a:path w="73659" h="36829">
                  <a:moveTo>
                    <a:pt x="18287" y="18287"/>
                  </a:moveTo>
                  <a:lnTo>
                    <a:pt x="36576" y="18287"/>
                  </a:lnTo>
                </a:path>
                <a:path w="73659" h="36829">
                  <a:moveTo>
                    <a:pt x="0" y="36575"/>
                  </a:moveTo>
                  <a:lnTo>
                    <a:pt x="18288" y="36575"/>
                  </a:lnTo>
                </a:path>
              </a:pathLst>
            </a:custGeom>
            <a:ln w="18288">
              <a:solidFill>
                <a:srgbClr val="FEFEFE"/>
              </a:solidFill>
            </a:ln>
          </p:spPr>
          <p:txBody>
            <a:bodyPr wrap="square" lIns="0" tIns="0" rIns="0" bIns="0" rtlCol="0"/>
            <a:lstStyle/>
            <a:p>
              <a:endParaRPr/>
            </a:p>
          </p:txBody>
        </p:sp>
        <p:pic>
          <p:nvPicPr>
            <p:cNvPr id="17" name="object 17"/>
            <p:cNvPicPr/>
            <p:nvPr/>
          </p:nvPicPr>
          <p:blipFill>
            <a:blip r:embed="rId9" cstate="print"/>
            <a:stretch>
              <a:fillRect/>
            </a:stretch>
          </p:blipFill>
          <p:spPr>
            <a:xfrm>
              <a:off x="4792858" y="6217920"/>
              <a:ext cx="4023359" cy="36576"/>
            </a:xfrm>
            <a:prstGeom prst="rect">
              <a:avLst/>
            </a:prstGeom>
          </p:spPr>
        </p:pic>
        <p:sp>
          <p:nvSpPr>
            <p:cNvPr id="18" name="object 18"/>
            <p:cNvSpPr/>
            <p:nvPr/>
          </p:nvSpPr>
          <p:spPr>
            <a:xfrm>
              <a:off x="4719706" y="6245352"/>
              <a:ext cx="18415" cy="0"/>
            </a:xfrm>
            <a:custGeom>
              <a:avLst/>
              <a:gdLst/>
              <a:ahLst/>
              <a:cxnLst/>
              <a:rect l="l" t="t" r="r" b="b"/>
              <a:pathLst>
                <a:path w="18414">
                  <a:moveTo>
                    <a:pt x="0" y="0"/>
                  </a:moveTo>
                  <a:lnTo>
                    <a:pt x="18288" y="0"/>
                  </a:lnTo>
                </a:path>
              </a:pathLst>
            </a:custGeom>
            <a:ln w="18288">
              <a:solidFill>
                <a:srgbClr val="FEFEFE"/>
              </a:solidFill>
            </a:ln>
          </p:spPr>
          <p:txBody>
            <a:bodyPr wrap="square" lIns="0" tIns="0" rIns="0" bIns="0" rtlCol="0"/>
            <a:lstStyle/>
            <a:p>
              <a:endParaRPr/>
            </a:p>
          </p:txBody>
        </p:sp>
        <p:sp>
          <p:nvSpPr>
            <p:cNvPr id="19" name="object 19"/>
            <p:cNvSpPr/>
            <p:nvPr/>
          </p:nvSpPr>
          <p:spPr>
            <a:xfrm>
              <a:off x="4829429" y="6254495"/>
              <a:ext cx="3987165" cy="36830"/>
            </a:xfrm>
            <a:custGeom>
              <a:avLst/>
              <a:gdLst/>
              <a:ahLst/>
              <a:cxnLst/>
              <a:rect l="l" t="t" r="r" b="b"/>
              <a:pathLst>
                <a:path w="3987165" h="36829">
                  <a:moveTo>
                    <a:pt x="36576" y="0"/>
                  </a:moveTo>
                  <a:lnTo>
                    <a:pt x="0" y="0"/>
                  </a:lnTo>
                  <a:lnTo>
                    <a:pt x="0" y="18288"/>
                  </a:lnTo>
                  <a:lnTo>
                    <a:pt x="0" y="36576"/>
                  </a:lnTo>
                  <a:lnTo>
                    <a:pt x="36576" y="36576"/>
                  </a:lnTo>
                  <a:lnTo>
                    <a:pt x="36576" y="18288"/>
                  </a:lnTo>
                  <a:lnTo>
                    <a:pt x="36576" y="0"/>
                  </a:lnTo>
                  <a:close/>
                </a:path>
                <a:path w="3987165" h="36829">
                  <a:moveTo>
                    <a:pt x="3986784" y="0"/>
                  </a:moveTo>
                  <a:lnTo>
                    <a:pt x="3968496" y="0"/>
                  </a:lnTo>
                  <a:lnTo>
                    <a:pt x="3968496" y="18288"/>
                  </a:lnTo>
                  <a:lnTo>
                    <a:pt x="3986784" y="18288"/>
                  </a:lnTo>
                  <a:lnTo>
                    <a:pt x="3986784" y="0"/>
                  </a:lnTo>
                  <a:close/>
                </a:path>
              </a:pathLst>
            </a:custGeom>
            <a:solidFill>
              <a:srgbClr val="FEFEFE"/>
            </a:solidFill>
          </p:spPr>
          <p:txBody>
            <a:bodyPr wrap="square" lIns="0" tIns="0" rIns="0" bIns="0" rtlCol="0"/>
            <a:lstStyle/>
            <a:p>
              <a:endParaRPr/>
            </a:p>
          </p:txBody>
        </p:sp>
        <p:pic>
          <p:nvPicPr>
            <p:cNvPr id="20" name="object 20"/>
            <p:cNvPicPr/>
            <p:nvPr/>
          </p:nvPicPr>
          <p:blipFill>
            <a:blip r:embed="rId10" cstate="print"/>
            <a:stretch>
              <a:fillRect/>
            </a:stretch>
          </p:blipFill>
          <p:spPr>
            <a:xfrm>
              <a:off x="4902586" y="6254496"/>
              <a:ext cx="3877055" cy="54864"/>
            </a:xfrm>
            <a:prstGeom prst="rect">
              <a:avLst/>
            </a:prstGeom>
          </p:spPr>
        </p:pic>
        <p:sp>
          <p:nvSpPr>
            <p:cNvPr id="21" name="object 21"/>
            <p:cNvSpPr/>
            <p:nvPr/>
          </p:nvSpPr>
          <p:spPr>
            <a:xfrm>
              <a:off x="8797930" y="6272783"/>
              <a:ext cx="18415" cy="18415"/>
            </a:xfrm>
            <a:custGeom>
              <a:avLst/>
              <a:gdLst/>
              <a:ahLst/>
              <a:cxnLst/>
              <a:rect l="l" t="t" r="r" b="b"/>
              <a:pathLst>
                <a:path w="18415" h="18414">
                  <a:moveTo>
                    <a:pt x="0" y="18288"/>
                  </a:moveTo>
                  <a:lnTo>
                    <a:pt x="18288" y="18288"/>
                  </a:lnTo>
                  <a:lnTo>
                    <a:pt x="18288" y="0"/>
                  </a:lnTo>
                  <a:lnTo>
                    <a:pt x="0" y="0"/>
                  </a:lnTo>
                  <a:lnTo>
                    <a:pt x="0" y="18288"/>
                  </a:lnTo>
                  <a:close/>
                </a:path>
              </a:pathLst>
            </a:custGeom>
            <a:solidFill>
              <a:srgbClr val="FEFEFE"/>
            </a:solidFill>
          </p:spPr>
          <p:txBody>
            <a:bodyPr wrap="square" lIns="0" tIns="0" rIns="0" bIns="0" rtlCol="0"/>
            <a:lstStyle/>
            <a:p>
              <a:endParaRPr/>
            </a:p>
          </p:txBody>
        </p:sp>
        <p:sp>
          <p:nvSpPr>
            <p:cNvPr id="22" name="object 22"/>
            <p:cNvSpPr/>
            <p:nvPr/>
          </p:nvSpPr>
          <p:spPr>
            <a:xfrm>
              <a:off x="4939162" y="6300215"/>
              <a:ext cx="3804285" cy="18415"/>
            </a:xfrm>
            <a:custGeom>
              <a:avLst/>
              <a:gdLst/>
              <a:ahLst/>
              <a:cxnLst/>
              <a:rect l="l" t="t" r="r" b="b"/>
              <a:pathLst>
                <a:path w="3804284" h="18414">
                  <a:moveTo>
                    <a:pt x="3675888" y="0"/>
                  </a:moveTo>
                  <a:lnTo>
                    <a:pt x="3803903" y="0"/>
                  </a:lnTo>
                </a:path>
                <a:path w="3804284" h="18414">
                  <a:moveTo>
                    <a:pt x="0" y="18288"/>
                  </a:moveTo>
                  <a:lnTo>
                    <a:pt x="18288" y="18288"/>
                  </a:lnTo>
                </a:path>
              </a:pathLst>
            </a:custGeom>
            <a:ln w="18288">
              <a:solidFill>
                <a:srgbClr val="FEFEFE"/>
              </a:solidFill>
            </a:ln>
          </p:spPr>
          <p:txBody>
            <a:bodyPr wrap="square" lIns="0" tIns="0" rIns="0" bIns="0" rtlCol="0"/>
            <a:lstStyle/>
            <a:p>
              <a:endParaRPr/>
            </a:p>
          </p:txBody>
        </p:sp>
        <p:pic>
          <p:nvPicPr>
            <p:cNvPr id="23" name="object 23"/>
            <p:cNvPicPr/>
            <p:nvPr/>
          </p:nvPicPr>
          <p:blipFill>
            <a:blip r:embed="rId11" cstate="print"/>
            <a:stretch>
              <a:fillRect/>
            </a:stretch>
          </p:blipFill>
          <p:spPr>
            <a:xfrm>
              <a:off x="5231770" y="6309359"/>
              <a:ext cx="3090671" cy="18288"/>
            </a:xfrm>
            <a:prstGeom prst="rect">
              <a:avLst/>
            </a:prstGeom>
          </p:spPr>
        </p:pic>
        <p:sp>
          <p:nvSpPr>
            <p:cNvPr id="24" name="object 24"/>
            <p:cNvSpPr/>
            <p:nvPr/>
          </p:nvSpPr>
          <p:spPr>
            <a:xfrm>
              <a:off x="4939162" y="6336791"/>
              <a:ext cx="109855" cy="0"/>
            </a:xfrm>
            <a:custGeom>
              <a:avLst/>
              <a:gdLst/>
              <a:ahLst/>
              <a:cxnLst/>
              <a:rect l="l" t="t" r="r" b="b"/>
              <a:pathLst>
                <a:path w="109854">
                  <a:moveTo>
                    <a:pt x="0" y="0"/>
                  </a:moveTo>
                  <a:lnTo>
                    <a:pt x="36576" y="0"/>
                  </a:lnTo>
                </a:path>
                <a:path w="109854">
                  <a:moveTo>
                    <a:pt x="91439" y="0"/>
                  </a:moveTo>
                  <a:lnTo>
                    <a:pt x="109728" y="0"/>
                  </a:lnTo>
                </a:path>
              </a:pathLst>
            </a:custGeom>
            <a:ln w="18288">
              <a:solidFill>
                <a:srgbClr val="FEFEFE"/>
              </a:solidFill>
            </a:ln>
          </p:spPr>
          <p:txBody>
            <a:bodyPr wrap="square" lIns="0" tIns="0" rIns="0" bIns="0" rtlCol="0"/>
            <a:lstStyle/>
            <a:p>
              <a:endParaRPr/>
            </a:p>
          </p:txBody>
        </p:sp>
        <p:pic>
          <p:nvPicPr>
            <p:cNvPr id="25" name="object 25"/>
            <p:cNvPicPr/>
            <p:nvPr/>
          </p:nvPicPr>
          <p:blipFill>
            <a:blip r:embed="rId12" cstate="print"/>
            <a:stretch>
              <a:fillRect/>
            </a:stretch>
          </p:blipFill>
          <p:spPr>
            <a:xfrm>
              <a:off x="5487802" y="6327647"/>
              <a:ext cx="2724911" cy="18288"/>
            </a:xfrm>
            <a:prstGeom prst="rect">
              <a:avLst/>
            </a:prstGeom>
          </p:spPr>
        </p:pic>
        <p:sp>
          <p:nvSpPr>
            <p:cNvPr id="26" name="object 26"/>
            <p:cNvSpPr/>
            <p:nvPr/>
          </p:nvSpPr>
          <p:spPr>
            <a:xfrm>
              <a:off x="5140330" y="6355079"/>
              <a:ext cx="311150" cy="0"/>
            </a:xfrm>
            <a:custGeom>
              <a:avLst/>
              <a:gdLst/>
              <a:ahLst/>
              <a:cxnLst/>
              <a:rect l="l" t="t" r="r" b="b"/>
              <a:pathLst>
                <a:path w="311150">
                  <a:moveTo>
                    <a:pt x="0" y="0"/>
                  </a:moveTo>
                  <a:lnTo>
                    <a:pt x="18288" y="0"/>
                  </a:lnTo>
                </a:path>
                <a:path w="311150">
                  <a:moveTo>
                    <a:pt x="36575" y="0"/>
                  </a:moveTo>
                  <a:lnTo>
                    <a:pt x="310896" y="0"/>
                  </a:lnTo>
                </a:path>
              </a:pathLst>
            </a:custGeom>
            <a:ln w="18288">
              <a:solidFill>
                <a:srgbClr val="FEFEFE"/>
              </a:solidFill>
            </a:ln>
          </p:spPr>
          <p:txBody>
            <a:bodyPr wrap="square" lIns="0" tIns="0" rIns="0" bIns="0" rtlCol="0"/>
            <a:lstStyle/>
            <a:p>
              <a:endParaRPr/>
            </a:p>
          </p:txBody>
        </p:sp>
        <p:pic>
          <p:nvPicPr>
            <p:cNvPr id="27" name="object 27"/>
            <p:cNvPicPr/>
            <p:nvPr/>
          </p:nvPicPr>
          <p:blipFill>
            <a:blip r:embed="rId13" cstate="print"/>
            <a:stretch>
              <a:fillRect/>
            </a:stretch>
          </p:blipFill>
          <p:spPr>
            <a:xfrm>
              <a:off x="5469514" y="6345935"/>
              <a:ext cx="2706623" cy="36576"/>
            </a:xfrm>
            <a:prstGeom prst="rect">
              <a:avLst/>
            </a:prstGeom>
          </p:spPr>
        </p:pic>
        <p:sp>
          <p:nvSpPr>
            <p:cNvPr id="28" name="object 28"/>
            <p:cNvSpPr/>
            <p:nvPr/>
          </p:nvSpPr>
          <p:spPr>
            <a:xfrm>
              <a:off x="5195194" y="6373367"/>
              <a:ext cx="2962910" cy="18415"/>
            </a:xfrm>
            <a:custGeom>
              <a:avLst/>
              <a:gdLst/>
              <a:ahLst/>
              <a:cxnLst/>
              <a:rect l="l" t="t" r="r" b="b"/>
              <a:pathLst>
                <a:path w="2962909" h="18414">
                  <a:moveTo>
                    <a:pt x="0" y="0"/>
                  </a:moveTo>
                  <a:lnTo>
                    <a:pt x="256031" y="0"/>
                  </a:lnTo>
                </a:path>
                <a:path w="2962909" h="18414">
                  <a:moveTo>
                    <a:pt x="2944367" y="0"/>
                  </a:moveTo>
                  <a:lnTo>
                    <a:pt x="2962656" y="0"/>
                  </a:lnTo>
                </a:path>
                <a:path w="2962909" h="18414">
                  <a:moveTo>
                    <a:pt x="91439" y="18288"/>
                  </a:moveTo>
                  <a:lnTo>
                    <a:pt x="146304" y="18288"/>
                  </a:lnTo>
                </a:path>
              </a:pathLst>
            </a:custGeom>
            <a:ln w="18288">
              <a:solidFill>
                <a:srgbClr val="FEFEFE"/>
              </a:solidFill>
            </a:ln>
          </p:spPr>
          <p:txBody>
            <a:bodyPr wrap="square" lIns="0" tIns="0" rIns="0" bIns="0" rtlCol="0"/>
            <a:lstStyle/>
            <a:p>
              <a:endParaRPr/>
            </a:p>
          </p:txBody>
        </p:sp>
        <p:pic>
          <p:nvPicPr>
            <p:cNvPr id="29" name="object 29"/>
            <p:cNvPicPr/>
            <p:nvPr/>
          </p:nvPicPr>
          <p:blipFill>
            <a:blip r:embed="rId14" cstate="print"/>
            <a:stretch>
              <a:fillRect/>
            </a:stretch>
          </p:blipFill>
          <p:spPr>
            <a:xfrm>
              <a:off x="5432938" y="6382511"/>
              <a:ext cx="2468879" cy="109728"/>
            </a:xfrm>
            <a:prstGeom prst="rect">
              <a:avLst/>
            </a:prstGeom>
          </p:spPr>
        </p:pic>
        <p:sp>
          <p:nvSpPr>
            <p:cNvPr id="30" name="object 30"/>
            <p:cNvSpPr/>
            <p:nvPr/>
          </p:nvSpPr>
          <p:spPr>
            <a:xfrm>
              <a:off x="4463674" y="6501383"/>
              <a:ext cx="1079500" cy="18415"/>
            </a:xfrm>
            <a:custGeom>
              <a:avLst/>
              <a:gdLst/>
              <a:ahLst/>
              <a:cxnLst/>
              <a:rect l="l" t="t" r="r" b="b"/>
              <a:pathLst>
                <a:path w="1079500" h="18415">
                  <a:moveTo>
                    <a:pt x="1060703" y="0"/>
                  </a:moveTo>
                  <a:lnTo>
                    <a:pt x="1078992" y="0"/>
                  </a:lnTo>
                </a:path>
                <a:path w="1079500" h="18415">
                  <a:moveTo>
                    <a:pt x="0" y="18287"/>
                  </a:moveTo>
                  <a:lnTo>
                    <a:pt x="109728" y="18287"/>
                  </a:lnTo>
                </a:path>
                <a:path w="1079500" h="18415">
                  <a:moveTo>
                    <a:pt x="1042415" y="18287"/>
                  </a:moveTo>
                  <a:lnTo>
                    <a:pt x="1078992" y="18287"/>
                  </a:lnTo>
                </a:path>
              </a:pathLst>
            </a:custGeom>
            <a:ln w="18288">
              <a:solidFill>
                <a:srgbClr val="FEFEFE"/>
              </a:solidFill>
            </a:ln>
          </p:spPr>
          <p:txBody>
            <a:bodyPr wrap="square" lIns="0" tIns="0" rIns="0" bIns="0" rtlCol="0"/>
            <a:lstStyle/>
            <a:p>
              <a:endParaRPr/>
            </a:p>
          </p:txBody>
        </p:sp>
        <p:pic>
          <p:nvPicPr>
            <p:cNvPr id="31" name="object 31"/>
            <p:cNvPicPr/>
            <p:nvPr/>
          </p:nvPicPr>
          <p:blipFill>
            <a:blip r:embed="rId15" cstate="print"/>
            <a:stretch>
              <a:fillRect/>
            </a:stretch>
          </p:blipFill>
          <p:spPr>
            <a:xfrm>
              <a:off x="5542666" y="6492239"/>
              <a:ext cx="2029967" cy="91440"/>
            </a:xfrm>
            <a:prstGeom prst="rect">
              <a:avLst/>
            </a:prstGeom>
          </p:spPr>
        </p:pic>
        <p:sp>
          <p:nvSpPr>
            <p:cNvPr id="32" name="object 32"/>
            <p:cNvSpPr/>
            <p:nvPr/>
          </p:nvSpPr>
          <p:spPr>
            <a:xfrm>
              <a:off x="5560954" y="6574535"/>
              <a:ext cx="1957070" cy="18415"/>
            </a:xfrm>
            <a:custGeom>
              <a:avLst/>
              <a:gdLst/>
              <a:ahLst/>
              <a:cxnLst/>
              <a:rect l="l" t="t" r="r" b="b"/>
              <a:pathLst>
                <a:path w="1957070" h="18415">
                  <a:moveTo>
                    <a:pt x="1901951" y="0"/>
                  </a:moveTo>
                  <a:lnTo>
                    <a:pt x="1956816" y="0"/>
                  </a:lnTo>
                </a:path>
                <a:path w="1957070" h="18415">
                  <a:moveTo>
                    <a:pt x="0" y="18288"/>
                  </a:moveTo>
                  <a:lnTo>
                    <a:pt x="73152" y="18288"/>
                  </a:lnTo>
                </a:path>
                <a:path w="1957070" h="18415">
                  <a:moveTo>
                    <a:pt x="1901951" y="18288"/>
                  </a:moveTo>
                  <a:lnTo>
                    <a:pt x="1938528" y="18288"/>
                  </a:lnTo>
                </a:path>
              </a:pathLst>
            </a:custGeom>
            <a:ln w="18288">
              <a:solidFill>
                <a:srgbClr val="FEFEFE"/>
              </a:solidFill>
            </a:ln>
          </p:spPr>
          <p:txBody>
            <a:bodyPr wrap="square" lIns="0" tIns="0" rIns="0" bIns="0" rtlCol="0"/>
            <a:lstStyle/>
            <a:p>
              <a:endParaRPr/>
            </a:p>
          </p:txBody>
        </p:sp>
        <p:pic>
          <p:nvPicPr>
            <p:cNvPr id="33" name="object 33"/>
            <p:cNvPicPr/>
            <p:nvPr/>
          </p:nvPicPr>
          <p:blipFill>
            <a:blip r:embed="rId16" cstate="print"/>
            <a:stretch>
              <a:fillRect/>
            </a:stretch>
          </p:blipFill>
          <p:spPr>
            <a:xfrm>
              <a:off x="4225930" y="6254496"/>
              <a:ext cx="548640" cy="566928"/>
            </a:xfrm>
            <a:prstGeom prst="rect">
              <a:avLst/>
            </a:prstGeom>
          </p:spPr>
        </p:pic>
        <p:pic>
          <p:nvPicPr>
            <p:cNvPr id="34" name="object 34"/>
            <p:cNvPicPr/>
            <p:nvPr/>
          </p:nvPicPr>
          <p:blipFill>
            <a:blip r:embed="rId17" cstate="print"/>
            <a:stretch>
              <a:fillRect/>
            </a:stretch>
          </p:blipFill>
          <p:spPr>
            <a:xfrm>
              <a:off x="5652394" y="6583679"/>
              <a:ext cx="1700783" cy="91440"/>
            </a:xfrm>
            <a:prstGeom prst="rect">
              <a:avLst/>
            </a:prstGeom>
          </p:spPr>
        </p:pic>
        <p:sp>
          <p:nvSpPr>
            <p:cNvPr id="35" name="object 35"/>
            <p:cNvSpPr/>
            <p:nvPr/>
          </p:nvSpPr>
          <p:spPr>
            <a:xfrm>
              <a:off x="5725546" y="6684264"/>
              <a:ext cx="219710" cy="18415"/>
            </a:xfrm>
            <a:custGeom>
              <a:avLst/>
              <a:gdLst/>
              <a:ahLst/>
              <a:cxnLst/>
              <a:rect l="l" t="t" r="r" b="b"/>
              <a:pathLst>
                <a:path w="219710" h="18415">
                  <a:moveTo>
                    <a:pt x="0" y="0"/>
                  </a:moveTo>
                  <a:lnTo>
                    <a:pt x="219456" y="0"/>
                  </a:lnTo>
                </a:path>
                <a:path w="219710" h="18415">
                  <a:moveTo>
                    <a:pt x="91439" y="18288"/>
                  </a:moveTo>
                  <a:lnTo>
                    <a:pt x="182879" y="18288"/>
                  </a:lnTo>
                </a:path>
              </a:pathLst>
            </a:custGeom>
            <a:ln w="18288">
              <a:solidFill>
                <a:srgbClr val="FEFEFE"/>
              </a:solidFill>
            </a:ln>
          </p:spPr>
          <p:txBody>
            <a:bodyPr wrap="square" lIns="0" tIns="0" rIns="0" bIns="0" rtlCol="0"/>
            <a:lstStyle/>
            <a:p>
              <a:endParaRPr/>
            </a:p>
          </p:txBody>
        </p:sp>
        <p:pic>
          <p:nvPicPr>
            <p:cNvPr id="36" name="object 36"/>
            <p:cNvPicPr/>
            <p:nvPr/>
          </p:nvPicPr>
          <p:blipFill>
            <a:blip r:embed="rId18" cstate="print"/>
            <a:stretch>
              <a:fillRect/>
            </a:stretch>
          </p:blipFill>
          <p:spPr>
            <a:xfrm>
              <a:off x="5963290" y="6675120"/>
              <a:ext cx="1133855" cy="54864"/>
            </a:xfrm>
            <a:prstGeom prst="rect">
              <a:avLst/>
            </a:prstGeom>
          </p:spPr>
        </p:pic>
        <p:sp>
          <p:nvSpPr>
            <p:cNvPr id="37" name="object 37"/>
            <p:cNvSpPr/>
            <p:nvPr/>
          </p:nvSpPr>
          <p:spPr>
            <a:xfrm>
              <a:off x="7078858" y="6711696"/>
              <a:ext cx="36830" cy="18415"/>
            </a:xfrm>
            <a:custGeom>
              <a:avLst/>
              <a:gdLst/>
              <a:ahLst/>
              <a:cxnLst/>
              <a:rect l="l" t="t" r="r" b="b"/>
              <a:pathLst>
                <a:path w="36829" h="18415">
                  <a:moveTo>
                    <a:pt x="0" y="18288"/>
                  </a:moveTo>
                  <a:lnTo>
                    <a:pt x="36576" y="18288"/>
                  </a:lnTo>
                  <a:lnTo>
                    <a:pt x="36576" y="0"/>
                  </a:lnTo>
                  <a:lnTo>
                    <a:pt x="0" y="0"/>
                  </a:lnTo>
                  <a:lnTo>
                    <a:pt x="0" y="18288"/>
                  </a:lnTo>
                  <a:close/>
                </a:path>
              </a:pathLst>
            </a:custGeom>
            <a:solidFill>
              <a:srgbClr val="FEFEFE"/>
            </a:solidFill>
          </p:spPr>
          <p:txBody>
            <a:bodyPr wrap="square" lIns="0" tIns="0" rIns="0" bIns="0" rtlCol="0"/>
            <a:lstStyle/>
            <a:p>
              <a:endParaRPr/>
            </a:p>
          </p:txBody>
        </p:sp>
        <p:sp>
          <p:nvSpPr>
            <p:cNvPr id="38" name="object 38"/>
            <p:cNvSpPr/>
            <p:nvPr/>
          </p:nvSpPr>
          <p:spPr>
            <a:xfrm>
              <a:off x="6109594" y="6739127"/>
              <a:ext cx="36830" cy="0"/>
            </a:xfrm>
            <a:custGeom>
              <a:avLst/>
              <a:gdLst/>
              <a:ahLst/>
              <a:cxnLst/>
              <a:rect l="l" t="t" r="r" b="b"/>
              <a:pathLst>
                <a:path w="36829">
                  <a:moveTo>
                    <a:pt x="0" y="0"/>
                  </a:moveTo>
                  <a:lnTo>
                    <a:pt x="36576" y="0"/>
                  </a:lnTo>
                </a:path>
              </a:pathLst>
            </a:custGeom>
            <a:ln w="18288">
              <a:solidFill>
                <a:srgbClr val="FEFEFE"/>
              </a:solidFill>
            </a:ln>
          </p:spPr>
          <p:txBody>
            <a:bodyPr wrap="square" lIns="0" tIns="0" rIns="0" bIns="0" rtlCol="0"/>
            <a:lstStyle/>
            <a:p>
              <a:endParaRPr/>
            </a:p>
          </p:txBody>
        </p:sp>
        <p:sp>
          <p:nvSpPr>
            <p:cNvPr id="39" name="object 39"/>
            <p:cNvSpPr/>
            <p:nvPr/>
          </p:nvSpPr>
          <p:spPr>
            <a:xfrm>
              <a:off x="7078858" y="6729983"/>
              <a:ext cx="36830" cy="18415"/>
            </a:xfrm>
            <a:custGeom>
              <a:avLst/>
              <a:gdLst/>
              <a:ahLst/>
              <a:cxnLst/>
              <a:rect l="l" t="t" r="r" b="b"/>
              <a:pathLst>
                <a:path w="36829" h="18415">
                  <a:moveTo>
                    <a:pt x="0" y="18288"/>
                  </a:moveTo>
                  <a:lnTo>
                    <a:pt x="36576" y="18288"/>
                  </a:lnTo>
                  <a:lnTo>
                    <a:pt x="36576" y="0"/>
                  </a:lnTo>
                  <a:lnTo>
                    <a:pt x="0" y="0"/>
                  </a:lnTo>
                  <a:lnTo>
                    <a:pt x="0" y="18288"/>
                  </a:lnTo>
                  <a:close/>
                </a:path>
              </a:pathLst>
            </a:custGeom>
            <a:solidFill>
              <a:srgbClr val="FEFEFE"/>
            </a:solidFill>
          </p:spPr>
          <p:txBody>
            <a:bodyPr wrap="square" lIns="0" tIns="0" rIns="0" bIns="0" rtlCol="0"/>
            <a:lstStyle/>
            <a:p>
              <a:endParaRPr/>
            </a:p>
          </p:txBody>
        </p:sp>
        <p:sp>
          <p:nvSpPr>
            <p:cNvPr id="40" name="object 40"/>
            <p:cNvSpPr/>
            <p:nvPr/>
          </p:nvSpPr>
          <p:spPr>
            <a:xfrm>
              <a:off x="8432170" y="6739127"/>
              <a:ext cx="18415" cy="0"/>
            </a:xfrm>
            <a:custGeom>
              <a:avLst/>
              <a:gdLst/>
              <a:ahLst/>
              <a:cxnLst/>
              <a:rect l="l" t="t" r="r" b="b"/>
              <a:pathLst>
                <a:path w="18415">
                  <a:moveTo>
                    <a:pt x="0" y="0"/>
                  </a:moveTo>
                  <a:lnTo>
                    <a:pt x="18288" y="0"/>
                  </a:lnTo>
                </a:path>
              </a:pathLst>
            </a:custGeom>
            <a:ln w="18288">
              <a:solidFill>
                <a:srgbClr val="FEFEFE"/>
              </a:solidFill>
            </a:ln>
          </p:spPr>
          <p:txBody>
            <a:bodyPr wrap="square" lIns="0" tIns="0" rIns="0" bIns="0" rtlCol="0"/>
            <a:lstStyle/>
            <a:p>
              <a:endParaRPr/>
            </a:p>
          </p:txBody>
        </p:sp>
        <p:pic>
          <p:nvPicPr>
            <p:cNvPr id="41" name="object 41"/>
            <p:cNvPicPr/>
            <p:nvPr/>
          </p:nvPicPr>
          <p:blipFill>
            <a:blip r:embed="rId19" cstate="print"/>
            <a:stretch>
              <a:fillRect/>
            </a:stretch>
          </p:blipFill>
          <p:spPr>
            <a:xfrm>
              <a:off x="6164458" y="6729983"/>
              <a:ext cx="768095" cy="91440"/>
            </a:xfrm>
            <a:prstGeom prst="rect">
              <a:avLst/>
            </a:prstGeom>
          </p:spPr>
        </p:pic>
        <p:sp>
          <p:nvSpPr>
            <p:cNvPr id="42" name="object 42"/>
            <p:cNvSpPr/>
            <p:nvPr/>
          </p:nvSpPr>
          <p:spPr>
            <a:xfrm>
              <a:off x="6219322" y="6830567"/>
              <a:ext cx="55244" cy="0"/>
            </a:xfrm>
            <a:custGeom>
              <a:avLst/>
              <a:gdLst/>
              <a:ahLst/>
              <a:cxnLst/>
              <a:rect l="l" t="t" r="r" b="b"/>
              <a:pathLst>
                <a:path w="55245">
                  <a:moveTo>
                    <a:pt x="0" y="0"/>
                  </a:moveTo>
                  <a:lnTo>
                    <a:pt x="54864" y="0"/>
                  </a:lnTo>
                </a:path>
              </a:pathLst>
            </a:custGeom>
            <a:ln w="18288">
              <a:solidFill>
                <a:srgbClr val="FEFEFE"/>
              </a:solidFill>
            </a:ln>
          </p:spPr>
          <p:txBody>
            <a:bodyPr wrap="square" lIns="0" tIns="0" rIns="0" bIns="0" rtlCol="0"/>
            <a:lstStyle/>
            <a:p>
              <a:endParaRPr/>
            </a:p>
          </p:txBody>
        </p:sp>
        <p:pic>
          <p:nvPicPr>
            <p:cNvPr id="43" name="object 43"/>
            <p:cNvPicPr/>
            <p:nvPr/>
          </p:nvPicPr>
          <p:blipFill>
            <a:blip r:embed="rId20" cstate="print"/>
            <a:stretch>
              <a:fillRect/>
            </a:stretch>
          </p:blipFill>
          <p:spPr>
            <a:xfrm>
              <a:off x="6347338" y="6821423"/>
              <a:ext cx="329184" cy="18288"/>
            </a:xfrm>
            <a:prstGeom prst="rect">
              <a:avLst/>
            </a:prstGeom>
          </p:spPr>
        </p:pic>
        <p:sp>
          <p:nvSpPr>
            <p:cNvPr id="44" name="object 44"/>
            <p:cNvSpPr/>
            <p:nvPr/>
          </p:nvSpPr>
          <p:spPr>
            <a:xfrm>
              <a:off x="4628266" y="6848855"/>
              <a:ext cx="1719580" cy="0"/>
            </a:xfrm>
            <a:custGeom>
              <a:avLst/>
              <a:gdLst/>
              <a:ahLst/>
              <a:cxnLst/>
              <a:rect l="l" t="t" r="r" b="b"/>
              <a:pathLst>
                <a:path w="1719579">
                  <a:moveTo>
                    <a:pt x="0" y="0"/>
                  </a:moveTo>
                  <a:lnTo>
                    <a:pt x="36576" y="0"/>
                  </a:lnTo>
                </a:path>
                <a:path w="1719579">
                  <a:moveTo>
                    <a:pt x="1664207" y="0"/>
                  </a:moveTo>
                  <a:lnTo>
                    <a:pt x="1719072" y="0"/>
                  </a:lnTo>
                </a:path>
              </a:pathLst>
            </a:custGeom>
            <a:ln w="18288">
              <a:solidFill>
                <a:srgbClr val="FEFEFE"/>
              </a:solidFill>
            </a:ln>
          </p:spPr>
          <p:txBody>
            <a:bodyPr wrap="square" lIns="0" tIns="0" rIns="0" bIns="0" rtlCol="0"/>
            <a:lstStyle/>
            <a:p>
              <a:endParaRPr/>
            </a:p>
          </p:txBody>
        </p:sp>
        <p:pic>
          <p:nvPicPr>
            <p:cNvPr id="45" name="object 45"/>
            <p:cNvPicPr/>
            <p:nvPr/>
          </p:nvPicPr>
          <p:blipFill>
            <a:blip r:embed="rId21" cstate="print"/>
            <a:stretch>
              <a:fillRect/>
            </a:stretch>
          </p:blipFill>
          <p:spPr>
            <a:xfrm>
              <a:off x="6402202" y="6839711"/>
              <a:ext cx="182879" cy="18288"/>
            </a:xfrm>
            <a:prstGeom prst="rect">
              <a:avLst/>
            </a:prstGeom>
          </p:spPr>
        </p:pic>
        <p:sp>
          <p:nvSpPr>
            <p:cNvPr id="46" name="object 46"/>
            <p:cNvSpPr/>
            <p:nvPr/>
          </p:nvSpPr>
          <p:spPr>
            <a:xfrm>
              <a:off x="9401434" y="6848855"/>
              <a:ext cx="18415" cy="0"/>
            </a:xfrm>
            <a:custGeom>
              <a:avLst/>
              <a:gdLst/>
              <a:ahLst/>
              <a:cxnLst/>
              <a:rect l="l" t="t" r="r" b="b"/>
              <a:pathLst>
                <a:path w="18415">
                  <a:moveTo>
                    <a:pt x="0" y="0"/>
                  </a:moveTo>
                  <a:lnTo>
                    <a:pt x="18288" y="0"/>
                  </a:lnTo>
                </a:path>
              </a:pathLst>
            </a:custGeom>
            <a:ln w="18288">
              <a:solidFill>
                <a:srgbClr val="FEFEFE"/>
              </a:solidFill>
            </a:ln>
          </p:spPr>
          <p:txBody>
            <a:bodyPr wrap="square" lIns="0" tIns="0" rIns="0" bIns="0" rtlCol="0"/>
            <a:lstStyle/>
            <a:p>
              <a:endParaRPr/>
            </a:p>
          </p:txBody>
        </p:sp>
        <p:sp>
          <p:nvSpPr>
            <p:cNvPr id="47" name="object 47"/>
            <p:cNvSpPr/>
            <p:nvPr/>
          </p:nvSpPr>
          <p:spPr>
            <a:xfrm>
              <a:off x="9730618" y="6839711"/>
              <a:ext cx="36830" cy="18415"/>
            </a:xfrm>
            <a:custGeom>
              <a:avLst/>
              <a:gdLst/>
              <a:ahLst/>
              <a:cxnLst/>
              <a:rect l="l" t="t" r="r" b="b"/>
              <a:pathLst>
                <a:path w="36829" h="18415">
                  <a:moveTo>
                    <a:pt x="0" y="18288"/>
                  </a:moveTo>
                  <a:lnTo>
                    <a:pt x="36576" y="18288"/>
                  </a:lnTo>
                  <a:lnTo>
                    <a:pt x="36576" y="0"/>
                  </a:lnTo>
                  <a:lnTo>
                    <a:pt x="0" y="0"/>
                  </a:lnTo>
                  <a:lnTo>
                    <a:pt x="0" y="18288"/>
                  </a:lnTo>
                  <a:close/>
                </a:path>
              </a:pathLst>
            </a:custGeom>
            <a:solidFill>
              <a:srgbClr val="FEFEFE"/>
            </a:solidFill>
          </p:spPr>
          <p:txBody>
            <a:bodyPr wrap="square" lIns="0" tIns="0" rIns="0" bIns="0" rtlCol="0"/>
            <a:lstStyle/>
            <a:p>
              <a:endParaRPr/>
            </a:p>
          </p:txBody>
        </p:sp>
        <p:sp>
          <p:nvSpPr>
            <p:cNvPr id="48" name="object 48"/>
            <p:cNvSpPr/>
            <p:nvPr/>
          </p:nvSpPr>
          <p:spPr>
            <a:xfrm>
              <a:off x="4628266" y="6867144"/>
              <a:ext cx="18415" cy="0"/>
            </a:xfrm>
            <a:custGeom>
              <a:avLst/>
              <a:gdLst/>
              <a:ahLst/>
              <a:cxnLst/>
              <a:rect l="l" t="t" r="r" b="b"/>
              <a:pathLst>
                <a:path w="18414">
                  <a:moveTo>
                    <a:pt x="0" y="0"/>
                  </a:moveTo>
                  <a:lnTo>
                    <a:pt x="18288" y="0"/>
                  </a:lnTo>
                </a:path>
              </a:pathLst>
            </a:custGeom>
            <a:ln w="18288">
              <a:solidFill>
                <a:srgbClr val="FEFEFE"/>
              </a:solidFill>
            </a:ln>
          </p:spPr>
          <p:txBody>
            <a:bodyPr wrap="square" lIns="0" tIns="0" rIns="0" bIns="0" rtlCol="0"/>
            <a:lstStyle/>
            <a:p>
              <a:endParaRPr/>
            </a:p>
          </p:txBody>
        </p:sp>
        <p:sp>
          <p:nvSpPr>
            <p:cNvPr id="49" name="object 49"/>
            <p:cNvSpPr/>
            <p:nvPr/>
          </p:nvSpPr>
          <p:spPr>
            <a:xfrm>
              <a:off x="9730618" y="6858000"/>
              <a:ext cx="36830" cy="18415"/>
            </a:xfrm>
            <a:custGeom>
              <a:avLst/>
              <a:gdLst/>
              <a:ahLst/>
              <a:cxnLst/>
              <a:rect l="l" t="t" r="r" b="b"/>
              <a:pathLst>
                <a:path w="36829" h="18415">
                  <a:moveTo>
                    <a:pt x="0" y="18288"/>
                  </a:moveTo>
                  <a:lnTo>
                    <a:pt x="36576" y="18288"/>
                  </a:lnTo>
                  <a:lnTo>
                    <a:pt x="36576" y="0"/>
                  </a:lnTo>
                  <a:lnTo>
                    <a:pt x="0" y="0"/>
                  </a:lnTo>
                  <a:lnTo>
                    <a:pt x="0" y="18288"/>
                  </a:lnTo>
                  <a:close/>
                </a:path>
              </a:pathLst>
            </a:custGeom>
            <a:solidFill>
              <a:srgbClr val="FEFEFE"/>
            </a:solidFill>
          </p:spPr>
          <p:txBody>
            <a:bodyPr wrap="square" lIns="0" tIns="0" rIns="0" bIns="0" rtlCol="0"/>
            <a:lstStyle/>
            <a:p>
              <a:endParaRPr/>
            </a:p>
          </p:txBody>
        </p:sp>
        <p:sp>
          <p:nvSpPr>
            <p:cNvPr id="50" name="object 50"/>
            <p:cNvSpPr/>
            <p:nvPr/>
          </p:nvSpPr>
          <p:spPr>
            <a:xfrm>
              <a:off x="5765165" y="2817888"/>
              <a:ext cx="2810510" cy="3107690"/>
            </a:xfrm>
            <a:custGeom>
              <a:avLst/>
              <a:gdLst/>
              <a:ahLst/>
              <a:cxnLst/>
              <a:rect l="l" t="t" r="r" b="b"/>
              <a:pathLst>
                <a:path w="2810509" h="3107690">
                  <a:moveTo>
                    <a:pt x="752856" y="2196084"/>
                  </a:moveTo>
                  <a:lnTo>
                    <a:pt x="748284" y="2148840"/>
                  </a:lnTo>
                  <a:lnTo>
                    <a:pt x="745236" y="2133600"/>
                  </a:lnTo>
                  <a:lnTo>
                    <a:pt x="742188" y="2116836"/>
                  </a:lnTo>
                  <a:lnTo>
                    <a:pt x="737616" y="2100072"/>
                  </a:lnTo>
                  <a:lnTo>
                    <a:pt x="733044" y="2081784"/>
                  </a:lnTo>
                  <a:lnTo>
                    <a:pt x="725424" y="2063496"/>
                  </a:lnTo>
                  <a:lnTo>
                    <a:pt x="719328" y="2046732"/>
                  </a:lnTo>
                  <a:lnTo>
                    <a:pt x="711708" y="2026920"/>
                  </a:lnTo>
                  <a:lnTo>
                    <a:pt x="702564" y="2008632"/>
                  </a:lnTo>
                  <a:lnTo>
                    <a:pt x="694944" y="1990344"/>
                  </a:lnTo>
                  <a:lnTo>
                    <a:pt x="675132" y="1950720"/>
                  </a:lnTo>
                  <a:lnTo>
                    <a:pt x="630936" y="1871472"/>
                  </a:lnTo>
                  <a:lnTo>
                    <a:pt x="627164" y="1864995"/>
                  </a:lnTo>
                  <a:lnTo>
                    <a:pt x="652272" y="1850136"/>
                  </a:lnTo>
                  <a:lnTo>
                    <a:pt x="571500" y="1798320"/>
                  </a:lnTo>
                  <a:lnTo>
                    <a:pt x="577596" y="1894332"/>
                  </a:lnTo>
                  <a:lnTo>
                    <a:pt x="594360" y="1884400"/>
                  </a:lnTo>
                  <a:lnTo>
                    <a:pt x="602259" y="1879727"/>
                  </a:lnTo>
                  <a:lnTo>
                    <a:pt x="627888" y="1924812"/>
                  </a:lnTo>
                  <a:lnTo>
                    <a:pt x="649224" y="1964436"/>
                  </a:lnTo>
                  <a:lnTo>
                    <a:pt x="669036" y="2002536"/>
                  </a:lnTo>
                  <a:lnTo>
                    <a:pt x="676656" y="2020824"/>
                  </a:lnTo>
                  <a:lnTo>
                    <a:pt x="685800" y="2039112"/>
                  </a:lnTo>
                  <a:lnTo>
                    <a:pt x="691896" y="2055876"/>
                  </a:lnTo>
                  <a:lnTo>
                    <a:pt x="699516" y="2074164"/>
                  </a:lnTo>
                  <a:lnTo>
                    <a:pt x="705612" y="2090928"/>
                  </a:lnTo>
                  <a:lnTo>
                    <a:pt x="720852" y="2153412"/>
                  </a:lnTo>
                  <a:lnTo>
                    <a:pt x="723900" y="2182368"/>
                  </a:lnTo>
                  <a:lnTo>
                    <a:pt x="723900" y="2223516"/>
                  </a:lnTo>
                  <a:lnTo>
                    <a:pt x="722376" y="2250948"/>
                  </a:lnTo>
                  <a:lnTo>
                    <a:pt x="719328" y="2276856"/>
                  </a:lnTo>
                  <a:lnTo>
                    <a:pt x="710184" y="2328672"/>
                  </a:lnTo>
                  <a:lnTo>
                    <a:pt x="723900" y="2331720"/>
                  </a:lnTo>
                  <a:lnTo>
                    <a:pt x="737616" y="2334768"/>
                  </a:lnTo>
                  <a:lnTo>
                    <a:pt x="746760" y="2281428"/>
                  </a:lnTo>
                  <a:lnTo>
                    <a:pt x="752856" y="2225040"/>
                  </a:lnTo>
                  <a:lnTo>
                    <a:pt x="752856" y="2196084"/>
                  </a:lnTo>
                  <a:close/>
                </a:path>
                <a:path w="2810509" h="3107690">
                  <a:moveTo>
                    <a:pt x="1028700" y="2636520"/>
                  </a:moveTo>
                  <a:lnTo>
                    <a:pt x="906780" y="2676144"/>
                  </a:lnTo>
                  <a:lnTo>
                    <a:pt x="933958" y="2703830"/>
                  </a:lnTo>
                  <a:lnTo>
                    <a:pt x="557784" y="3080004"/>
                  </a:lnTo>
                  <a:lnTo>
                    <a:pt x="585216" y="3107436"/>
                  </a:lnTo>
                  <a:lnTo>
                    <a:pt x="961136" y="2731516"/>
                  </a:lnTo>
                  <a:lnTo>
                    <a:pt x="975360" y="2746006"/>
                  </a:lnTo>
                  <a:lnTo>
                    <a:pt x="987552" y="2758440"/>
                  </a:lnTo>
                  <a:lnTo>
                    <a:pt x="1028700" y="2636520"/>
                  </a:lnTo>
                  <a:close/>
                </a:path>
                <a:path w="2810509" h="3107690">
                  <a:moveTo>
                    <a:pt x="2112772" y="1789176"/>
                  </a:moveTo>
                  <a:lnTo>
                    <a:pt x="2100072" y="1778508"/>
                  </a:lnTo>
                  <a:lnTo>
                    <a:pt x="2100072" y="1757172"/>
                  </a:lnTo>
                  <a:lnTo>
                    <a:pt x="2087372" y="1735836"/>
                  </a:lnTo>
                  <a:lnTo>
                    <a:pt x="2087372" y="1726692"/>
                  </a:lnTo>
                  <a:lnTo>
                    <a:pt x="2074672" y="1705356"/>
                  </a:lnTo>
                  <a:lnTo>
                    <a:pt x="2061972" y="1694688"/>
                  </a:lnTo>
                  <a:lnTo>
                    <a:pt x="2049272" y="1674876"/>
                  </a:lnTo>
                  <a:lnTo>
                    <a:pt x="2036572" y="1653540"/>
                  </a:lnTo>
                  <a:lnTo>
                    <a:pt x="2011172" y="1633728"/>
                  </a:lnTo>
                  <a:lnTo>
                    <a:pt x="1998472" y="1612392"/>
                  </a:lnTo>
                  <a:lnTo>
                    <a:pt x="1973072" y="1592580"/>
                  </a:lnTo>
                  <a:lnTo>
                    <a:pt x="1960372" y="1572768"/>
                  </a:lnTo>
                  <a:lnTo>
                    <a:pt x="1934972" y="1552956"/>
                  </a:lnTo>
                  <a:lnTo>
                    <a:pt x="1922272" y="1534668"/>
                  </a:lnTo>
                  <a:lnTo>
                    <a:pt x="1884172" y="1498092"/>
                  </a:lnTo>
                  <a:lnTo>
                    <a:pt x="1871472" y="1482852"/>
                  </a:lnTo>
                  <a:lnTo>
                    <a:pt x="1858772" y="1466088"/>
                  </a:lnTo>
                  <a:lnTo>
                    <a:pt x="1858772" y="1450848"/>
                  </a:lnTo>
                  <a:lnTo>
                    <a:pt x="1846072" y="1434084"/>
                  </a:lnTo>
                  <a:lnTo>
                    <a:pt x="1833372" y="1403604"/>
                  </a:lnTo>
                  <a:lnTo>
                    <a:pt x="1820672" y="1388364"/>
                  </a:lnTo>
                  <a:lnTo>
                    <a:pt x="1807972" y="1356360"/>
                  </a:lnTo>
                  <a:lnTo>
                    <a:pt x="1807972" y="1341120"/>
                  </a:lnTo>
                  <a:lnTo>
                    <a:pt x="1795272" y="1327404"/>
                  </a:lnTo>
                  <a:lnTo>
                    <a:pt x="1782572" y="1312164"/>
                  </a:lnTo>
                  <a:lnTo>
                    <a:pt x="1769872" y="1284732"/>
                  </a:lnTo>
                  <a:lnTo>
                    <a:pt x="1744472" y="1272540"/>
                  </a:lnTo>
                  <a:lnTo>
                    <a:pt x="1719072" y="1248156"/>
                  </a:lnTo>
                  <a:lnTo>
                    <a:pt x="1680972" y="1229868"/>
                  </a:lnTo>
                  <a:lnTo>
                    <a:pt x="1630172" y="1214628"/>
                  </a:lnTo>
                  <a:lnTo>
                    <a:pt x="1604772" y="1208532"/>
                  </a:lnTo>
                  <a:lnTo>
                    <a:pt x="1592072" y="1203960"/>
                  </a:lnTo>
                  <a:lnTo>
                    <a:pt x="1553972" y="1197864"/>
                  </a:lnTo>
                  <a:lnTo>
                    <a:pt x="1541272" y="1193292"/>
                  </a:lnTo>
                  <a:lnTo>
                    <a:pt x="1426972" y="1179576"/>
                  </a:lnTo>
                  <a:lnTo>
                    <a:pt x="1376172" y="1175004"/>
                  </a:lnTo>
                  <a:lnTo>
                    <a:pt x="1350772" y="1171956"/>
                  </a:lnTo>
                  <a:lnTo>
                    <a:pt x="1325372" y="1170432"/>
                  </a:lnTo>
                  <a:lnTo>
                    <a:pt x="1287272" y="1164336"/>
                  </a:lnTo>
                  <a:lnTo>
                    <a:pt x="1236472" y="1159764"/>
                  </a:lnTo>
                  <a:lnTo>
                    <a:pt x="1185672" y="1153668"/>
                  </a:lnTo>
                  <a:lnTo>
                    <a:pt x="1160272" y="1152144"/>
                  </a:lnTo>
                  <a:lnTo>
                    <a:pt x="1147572" y="1150620"/>
                  </a:lnTo>
                  <a:lnTo>
                    <a:pt x="1122172" y="1149096"/>
                  </a:lnTo>
                  <a:lnTo>
                    <a:pt x="1096772" y="1149096"/>
                  </a:lnTo>
                  <a:lnTo>
                    <a:pt x="1045972" y="1152144"/>
                  </a:lnTo>
                  <a:lnTo>
                    <a:pt x="995172" y="1158240"/>
                  </a:lnTo>
                  <a:lnTo>
                    <a:pt x="944372" y="1170432"/>
                  </a:lnTo>
                  <a:lnTo>
                    <a:pt x="918972" y="1178052"/>
                  </a:lnTo>
                  <a:lnTo>
                    <a:pt x="880872" y="1188720"/>
                  </a:lnTo>
                  <a:lnTo>
                    <a:pt x="855472" y="1199388"/>
                  </a:lnTo>
                  <a:lnTo>
                    <a:pt x="817372" y="1211580"/>
                  </a:lnTo>
                  <a:lnTo>
                    <a:pt x="791972" y="1225296"/>
                  </a:lnTo>
                  <a:lnTo>
                    <a:pt x="690372" y="1271016"/>
                  </a:lnTo>
                  <a:lnTo>
                    <a:pt x="664972" y="1287780"/>
                  </a:lnTo>
                  <a:lnTo>
                    <a:pt x="626872" y="1304544"/>
                  </a:lnTo>
                  <a:lnTo>
                    <a:pt x="525272" y="1371600"/>
                  </a:lnTo>
                  <a:lnTo>
                    <a:pt x="474472" y="1402080"/>
                  </a:lnTo>
                  <a:lnTo>
                    <a:pt x="461772" y="1417320"/>
                  </a:lnTo>
                  <a:lnTo>
                    <a:pt x="413004" y="1392936"/>
                  </a:lnTo>
                  <a:lnTo>
                    <a:pt x="371856" y="1333500"/>
                  </a:lnTo>
                  <a:lnTo>
                    <a:pt x="332232" y="1274064"/>
                  </a:lnTo>
                  <a:lnTo>
                    <a:pt x="294132" y="1214628"/>
                  </a:lnTo>
                  <a:lnTo>
                    <a:pt x="256032" y="1156716"/>
                  </a:lnTo>
                  <a:lnTo>
                    <a:pt x="222504" y="1100328"/>
                  </a:lnTo>
                  <a:lnTo>
                    <a:pt x="205740" y="1071372"/>
                  </a:lnTo>
                  <a:lnTo>
                    <a:pt x="188976" y="1043940"/>
                  </a:lnTo>
                  <a:lnTo>
                    <a:pt x="173736" y="1014984"/>
                  </a:lnTo>
                  <a:lnTo>
                    <a:pt x="160020" y="987552"/>
                  </a:lnTo>
                  <a:lnTo>
                    <a:pt x="144780" y="960120"/>
                  </a:lnTo>
                  <a:lnTo>
                    <a:pt x="132588" y="932688"/>
                  </a:lnTo>
                  <a:lnTo>
                    <a:pt x="120396" y="906780"/>
                  </a:lnTo>
                  <a:lnTo>
                    <a:pt x="108204" y="879348"/>
                  </a:lnTo>
                  <a:lnTo>
                    <a:pt x="86868" y="827532"/>
                  </a:lnTo>
                  <a:lnTo>
                    <a:pt x="77724" y="801624"/>
                  </a:lnTo>
                  <a:lnTo>
                    <a:pt x="70104" y="775716"/>
                  </a:lnTo>
                  <a:lnTo>
                    <a:pt x="62484" y="751332"/>
                  </a:lnTo>
                  <a:lnTo>
                    <a:pt x="56388" y="726948"/>
                  </a:lnTo>
                  <a:lnTo>
                    <a:pt x="47244" y="678180"/>
                  </a:lnTo>
                  <a:lnTo>
                    <a:pt x="41148" y="632460"/>
                  </a:lnTo>
                  <a:lnTo>
                    <a:pt x="38100" y="586740"/>
                  </a:lnTo>
                  <a:lnTo>
                    <a:pt x="38100" y="563880"/>
                  </a:lnTo>
                  <a:lnTo>
                    <a:pt x="42672" y="498348"/>
                  </a:lnTo>
                  <a:lnTo>
                    <a:pt x="48768" y="455676"/>
                  </a:lnTo>
                  <a:lnTo>
                    <a:pt x="57912" y="413004"/>
                  </a:lnTo>
                  <a:lnTo>
                    <a:pt x="68580" y="371856"/>
                  </a:lnTo>
                  <a:lnTo>
                    <a:pt x="80772" y="330708"/>
                  </a:lnTo>
                  <a:lnTo>
                    <a:pt x="96012" y="291084"/>
                  </a:lnTo>
                  <a:lnTo>
                    <a:pt x="129540" y="211836"/>
                  </a:lnTo>
                  <a:lnTo>
                    <a:pt x="147828" y="172212"/>
                  </a:lnTo>
                  <a:lnTo>
                    <a:pt x="155854" y="156146"/>
                  </a:lnTo>
                  <a:lnTo>
                    <a:pt x="164592" y="160578"/>
                  </a:lnTo>
                  <a:lnTo>
                    <a:pt x="190500" y="173736"/>
                  </a:lnTo>
                  <a:lnTo>
                    <a:pt x="190500" y="45720"/>
                  </a:lnTo>
                  <a:lnTo>
                    <a:pt x="88392" y="121920"/>
                  </a:lnTo>
                  <a:lnTo>
                    <a:pt x="122428" y="139192"/>
                  </a:lnTo>
                  <a:lnTo>
                    <a:pt x="114300" y="155448"/>
                  </a:lnTo>
                  <a:lnTo>
                    <a:pt x="94488" y="196596"/>
                  </a:lnTo>
                  <a:lnTo>
                    <a:pt x="76200" y="236220"/>
                  </a:lnTo>
                  <a:lnTo>
                    <a:pt x="59436" y="277368"/>
                  </a:lnTo>
                  <a:lnTo>
                    <a:pt x="32004" y="362712"/>
                  </a:lnTo>
                  <a:lnTo>
                    <a:pt x="19812" y="405384"/>
                  </a:lnTo>
                  <a:lnTo>
                    <a:pt x="10668" y="449580"/>
                  </a:lnTo>
                  <a:lnTo>
                    <a:pt x="4572" y="495300"/>
                  </a:lnTo>
                  <a:lnTo>
                    <a:pt x="0" y="563880"/>
                  </a:lnTo>
                  <a:lnTo>
                    <a:pt x="0" y="588264"/>
                  </a:lnTo>
                  <a:lnTo>
                    <a:pt x="3048" y="635508"/>
                  </a:lnTo>
                  <a:lnTo>
                    <a:pt x="9144" y="685800"/>
                  </a:lnTo>
                  <a:lnTo>
                    <a:pt x="25908" y="762000"/>
                  </a:lnTo>
                  <a:lnTo>
                    <a:pt x="38100" y="800862"/>
                  </a:lnTo>
                  <a:lnTo>
                    <a:pt x="42672" y="813816"/>
                  </a:lnTo>
                  <a:lnTo>
                    <a:pt x="51816" y="841248"/>
                  </a:lnTo>
                  <a:lnTo>
                    <a:pt x="62484" y="867156"/>
                  </a:lnTo>
                  <a:lnTo>
                    <a:pt x="73152" y="894588"/>
                  </a:lnTo>
                  <a:lnTo>
                    <a:pt x="97536" y="949452"/>
                  </a:lnTo>
                  <a:lnTo>
                    <a:pt x="111252" y="976884"/>
                  </a:lnTo>
                  <a:lnTo>
                    <a:pt x="126492" y="1005840"/>
                  </a:lnTo>
                  <a:lnTo>
                    <a:pt x="140208" y="1033272"/>
                  </a:lnTo>
                  <a:lnTo>
                    <a:pt x="156972" y="1062228"/>
                  </a:lnTo>
                  <a:lnTo>
                    <a:pt x="172212" y="1091184"/>
                  </a:lnTo>
                  <a:lnTo>
                    <a:pt x="188976" y="1120140"/>
                  </a:lnTo>
                  <a:lnTo>
                    <a:pt x="224028" y="1178052"/>
                  </a:lnTo>
                  <a:lnTo>
                    <a:pt x="262128" y="1235964"/>
                  </a:lnTo>
                  <a:lnTo>
                    <a:pt x="300228" y="1295400"/>
                  </a:lnTo>
                  <a:lnTo>
                    <a:pt x="413639" y="1458315"/>
                  </a:lnTo>
                  <a:lnTo>
                    <a:pt x="372872" y="1507236"/>
                  </a:lnTo>
                  <a:lnTo>
                    <a:pt x="372872" y="1520952"/>
                  </a:lnTo>
                  <a:lnTo>
                    <a:pt x="347472" y="1551432"/>
                  </a:lnTo>
                  <a:lnTo>
                    <a:pt x="334772" y="1581912"/>
                  </a:lnTo>
                  <a:lnTo>
                    <a:pt x="322072" y="1639824"/>
                  </a:lnTo>
                  <a:lnTo>
                    <a:pt x="309372" y="1655064"/>
                  </a:lnTo>
                  <a:lnTo>
                    <a:pt x="309372" y="1865376"/>
                  </a:lnTo>
                  <a:lnTo>
                    <a:pt x="322072" y="1877568"/>
                  </a:lnTo>
                  <a:lnTo>
                    <a:pt x="322072" y="1889760"/>
                  </a:lnTo>
                  <a:lnTo>
                    <a:pt x="334772" y="1921764"/>
                  </a:lnTo>
                  <a:lnTo>
                    <a:pt x="334772" y="1940052"/>
                  </a:lnTo>
                  <a:lnTo>
                    <a:pt x="347472" y="1958340"/>
                  </a:lnTo>
                  <a:lnTo>
                    <a:pt x="347472" y="1976628"/>
                  </a:lnTo>
                  <a:lnTo>
                    <a:pt x="360172" y="1985772"/>
                  </a:lnTo>
                  <a:lnTo>
                    <a:pt x="360172" y="1996440"/>
                  </a:lnTo>
                  <a:lnTo>
                    <a:pt x="372872" y="2005584"/>
                  </a:lnTo>
                  <a:lnTo>
                    <a:pt x="385572" y="2026920"/>
                  </a:lnTo>
                  <a:lnTo>
                    <a:pt x="410972" y="2051304"/>
                  </a:lnTo>
                  <a:lnTo>
                    <a:pt x="436372" y="2081784"/>
                  </a:lnTo>
                  <a:lnTo>
                    <a:pt x="461772" y="2115312"/>
                  </a:lnTo>
                  <a:lnTo>
                    <a:pt x="487172" y="2133600"/>
                  </a:lnTo>
                  <a:lnTo>
                    <a:pt x="512572" y="2168652"/>
                  </a:lnTo>
                  <a:lnTo>
                    <a:pt x="537972" y="2185416"/>
                  </a:lnTo>
                  <a:lnTo>
                    <a:pt x="542112" y="2188895"/>
                  </a:lnTo>
                  <a:lnTo>
                    <a:pt x="512572" y="2221992"/>
                  </a:lnTo>
                  <a:lnTo>
                    <a:pt x="588772" y="2242108"/>
                  </a:lnTo>
                  <a:lnTo>
                    <a:pt x="639572" y="2255520"/>
                  </a:lnTo>
                  <a:lnTo>
                    <a:pt x="588772" y="2136648"/>
                  </a:lnTo>
                  <a:lnTo>
                    <a:pt x="566407" y="2161692"/>
                  </a:lnTo>
                  <a:lnTo>
                    <a:pt x="563372" y="2159508"/>
                  </a:lnTo>
                  <a:lnTo>
                    <a:pt x="550672" y="2142744"/>
                  </a:lnTo>
                  <a:lnTo>
                    <a:pt x="512572" y="2107692"/>
                  </a:lnTo>
                  <a:lnTo>
                    <a:pt x="499872" y="2089404"/>
                  </a:lnTo>
                  <a:lnTo>
                    <a:pt x="474472" y="2072640"/>
                  </a:lnTo>
                  <a:lnTo>
                    <a:pt x="461772" y="2055876"/>
                  </a:lnTo>
                  <a:lnTo>
                    <a:pt x="449072" y="2042160"/>
                  </a:lnTo>
                  <a:lnTo>
                    <a:pt x="436372" y="2026920"/>
                  </a:lnTo>
                  <a:lnTo>
                    <a:pt x="423672" y="2014728"/>
                  </a:lnTo>
                  <a:lnTo>
                    <a:pt x="423672" y="2004060"/>
                  </a:lnTo>
                  <a:lnTo>
                    <a:pt x="410972" y="1993392"/>
                  </a:lnTo>
                  <a:lnTo>
                    <a:pt x="398272" y="1984248"/>
                  </a:lnTo>
                  <a:lnTo>
                    <a:pt x="385572" y="1965960"/>
                  </a:lnTo>
                  <a:lnTo>
                    <a:pt x="372872" y="1943100"/>
                  </a:lnTo>
                  <a:lnTo>
                    <a:pt x="372872" y="1927860"/>
                  </a:lnTo>
                  <a:lnTo>
                    <a:pt x="360172" y="1911096"/>
                  </a:lnTo>
                  <a:lnTo>
                    <a:pt x="360172" y="1871472"/>
                  </a:lnTo>
                  <a:lnTo>
                    <a:pt x="347472" y="1859280"/>
                  </a:lnTo>
                  <a:lnTo>
                    <a:pt x="347472" y="1793748"/>
                  </a:lnTo>
                  <a:lnTo>
                    <a:pt x="334772" y="1764792"/>
                  </a:lnTo>
                  <a:lnTo>
                    <a:pt x="334772" y="1722120"/>
                  </a:lnTo>
                  <a:lnTo>
                    <a:pt x="347472" y="1706880"/>
                  </a:lnTo>
                  <a:lnTo>
                    <a:pt x="347472" y="1665732"/>
                  </a:lnTo>
                  <a:lnTo>
                    <a:pt x="360172" y="1624584"/>
                  </a:lnTo>
                  <a:lnTo>
                    <a:pt x="372872" y="1595628"/>
                  </a:lnTo>
                  <a:lnTo>
                    <a:pt x="398272" y="1554480"/>
                  </a:lnTo>
                  <a:lnTo>
                    <a:pt x="398272" y="1542288"/>
                  </a:lnTo>
                  <a:lnTo>
                    <a:pt x="410972" y="1528572"/>
                  </a:lnTo>
                  <a:lnTo>
                    <a:pt x="410972" y="1514856"/>
                  </a:lnTo>
                  <a:lnTo>
                    <a:pt x="434962" y="1488948"/>
                  </a:lnTo>
                  <a:lnTo>
                    <a:pt x="467868" y="1536192"/>
                  </a:lnTo>
                  <a:lnTo>
                    <a:pt x="556260" y="1656588"/>
                  </a:lnTo>
                  <a:lnTo>
                    <a:pt x="586740" y="1635252"/>
                  </a:lnTo>
                  <a:lnTo>
                    <a:pt x="461378" y="1460423"/>
                  </a:lnTo>
                  <a:lnTo>
                    <a:pt x="461772" y="1459992"/>
                  </a:lnTo>
                  <a:lnTo>
                    <a:pt x="499872" y="1432560"/>
                  </a:lnTo>
                  <a:lnTo>
                    <a:pt x="512572" y="1424940"/>
                  </a:lnTo>
                  <a:lnTo>
                    <a:pt x="525272" y="1418844"/>
                  </a:lnTo>
                  <a:lnTo>
                    <a:pt x="537972" y="1403604"/>
                  </a:lnTo>
                  <a:lnTo>
                    <a:pt x="563372" y="1386840"/>
                  </a:lnTo>
                  <a:lnTo>
                    <a:pt x="588772" y="1371600"/>
                  </a:lnTo>
                  <a:lnTo>
                    <a:pt x="652272" y="1338072"/>
                  </a:lnTo>
                  <a:lnTo>
                    <a:pt x="677672" y="1321308"/>
                  </a:lnTo>
                  <a:lnTo>
                    <a:pt x="715772" y="1306068"/>
                  </a:lnTo>
                  <a:lnTo>
                    <a:pt x="741172" y="1289304"/>
                  </a:lnTo>
                  <a:lnTo>
                    <a:pt x="779272" y="1275588"/>
                  </a:lnTo>
                  <a:lnTo>
                    <a:pt x="804672" y="1260348"/>
                  </a:lnTo>
                  <a:lnTo>
                    <a:pt x="842772" y="1246632"/>
                  </a:lnTo>
                  <a:lnTo>
                    <a:pt x="868172" y="1235964"/>
                  </a:lnTo>
                  <a:lnTo>
                    <a:pt x="918972" y="1214628"/>
                  </a:lnTo>
                  <a:lnTo>
                    <a:pt x="969772" y="1200912"/>
                  </a:lnTo>
                  <a:lnTo>
                    <a:pt x="1020572" y="1191768"/>
                  </a:lnTo>
                  <a:lnTo>
                    <a:pt x="1096772" y="1187196"/>
                  </a:lnTo>
                  <a:lnTo>
                    <a:pt x="1122172" y="1187196"/>
                  </a:lnTo>
                  <a:lnTo>
                    <a:pt x="1185672" y="1191768"/>
                  </a:lnTo>
                  <a:lnTo>
                    <a:pt x="1236472" y="1196340"/>
                  </a:lnTo>
                  <a:lnTo>
                    <a:pt x="1274572" y="1202436"/>
                  </a:lnTo>
                  <a:lnTo>
                    <a:pt x="1325372" y="1207008"/>
                  </a:lnTo>
                  <a:lnTo>
                    <a:pt x="1376172" y="1213104"/>
                  </a:lnTo>
                  <a:lnTo>
                    <a:pt x="1426972" y="1217676"/>
                  </a:lnTo>
                  <a:lnTo>
                    <a:pt x="1477772" y="1223772"/>
                  </a:lnTo>
                  <a:lnTo>
                    <a:pt x="1528572" y="1231392"/>
                  </a:lnTo>
                  <a:lnTo>
                    <a:pt x="1604772" y="1245108"/>
                  </a:lnTo>
                  <a:lnTo>
                    <a:pt x="1642872" y="1257300"/>
                  </a:lnTo>
                  <a:lnTo>
                    <a:pt x="1668272" y="1264920"/>
                  </a:lnTo>
                  <a:lnTo>
                    <a:pt x="1680972" y="1272540"/>
                  </a:lnTo>
                  <a:lnTo>
                    <a:pt x="1693672" y="1281684"/>
                  </a:lnTo>
                  <a:lnTo>
                    <a:pt x="1706372" y="1289304"/>
                  </a:lnTo>
                  <a:lnTo>
                    <a:pt x="1719072" y="1299972"/>
                  </a:lnTo>
                  <a:lnTo>
                    <a:pt x="1731772" y="1309116"/>
                  </a:lnTo>
                  <a:lnTo>
                    <a:pt x="1744472" y="1321308"/>
                  </a:lnTo>
                  <a:lnTo>
                    <a:pt x="1757172" y="1331976"/>
                  </a:lnTo>
                  <a:lnTo>
                    <a:pt x="1782572" y="1373124"/>
                  </a:lnTo>
                  <a:lnTo>
                    <a:pt x="1795272" y="1403604"/>
                  </a:lnTo>
                  <a:lnTo>
                    <a:pt x="1795272" y="1418844"/>
                  </a:lnTo>
                  <a:lnTo>
                    <a:pt x="1807972" y="1452372"/>
                  </a:lnTo>
                  <a:lnTo>
                    <a:pt x="1820672" y="1470660"/>
                  </a:lnTo>
                  <a:lnTo>
                    <a:pt x="1846072" y="1504188"/>
                  </a:lnTo>
                  <a:lnTo>
                    <a:pt x="1846072" y="1513332"/>
                  </a:lnTo>
                  <a:lnTo>
                    <a:pt x="1871472" y="1540764"/>
                  </a:lnTo>
                  <a:lnTo>
                    <a:pt x="1896872" y="1560576"/>
                  </a:lnTo>
                  <a:lnTo>
                    <a:pt x="1909572" y="1578864"/>
                  </a:lnTo>
                  <a:lnTo>
                    <a:pt x="1922272" y="1598676"/>
                  </a:lnTo>
                  <a:lnTo>
                    <a:pt x="1947672" y="1618488"/>
                  </a:lnTo>
                  <a:lnTo>
                    <a:pt x="1998472" y="1677924"/>
                  </a:lnTo>
                  <a:lnTo>
                    <a:pt x="2023872" y="1697736"/>
                  </a:lnTo>
                  <a:lnTo>
                    <a:pt x="2036572" y="1717548"/>
                  </a:lnTo>
                  <a:lnTo>
                    <a:pt x="2036572" y="1726692"/>
                  </a:lnTo>
                  <a:lnTo>
                    <a:pt x="2049272" y="1735836"/>
                  </a:lnTo>
                  <a:lnTo>
                    <a:pt x="2049272" y="1752600"/>
                  </a:lnTo>
                  <a:lnTo>
                    <a:pt x="2061972" y="1761744"/>
                  </a:lnTo>
                  <a:lnTo>
                    <a:pt x="2061972" y="1784604"/>
                  </a:lnTo>
                  <a:lnTo>
                    <a:pt x="2074672" y="1790700"/>
                  </a:lnTo>
                  <a:lnTo>
                    <a:pt x="2074672" y="1810512"/>
                  </a:lnTo>
                  <a:lnTo>
                    <a:pt x="2061972" y="1822704"/>
                  </a:lnTo>
                  <a:lnTo>
                    <a:pt x="2061972" y="1842516"/>
                  </a:lnTo>
                  <a:lnTo>
                    <a:pt x="2049272" y="1848612"/>
                  </a:lnTo>
                  <a:lnTo>
                    <a:pt x="2011172" y="1889760"/>
                  </a:lnTo>
                  <a:lnTo>
                    <a:pt x="1998472" y="1901952"/>
                  </a:lnTo>
                  <a:lnTo>
                    <a:pt x="1985772" y="1915668"/>
                  </a:lnTo>
                  <a:lnTo>
                    <a:pt x="1947672" y="1943100"/>
                  </a:lnTo>
                  <a:lnTo>
                    <a:pt x="1922272" y="1955292"/>
                  </a:lnTo>
                  <a:lnTo>
                    <a:pt x="1884172" y="1982724"/>
                  </a:lnTo>
                  <a:lnTo>
                    <a:pt x="1871472" y="1997964"/>
                  </a:lnTo>
                  <a:lnTo>
                    <a:pt x="1846072" y="2011680"/>
                  </a:lnTo>
                  <a:lnTo>
                    <a:pt x="1807972" y="2039112"/>
                  </a:lnTo>
                  <a:lnTo>
                    <a:pt x="1782572" y="2052828"/>
                  </a:lnTo>
                  <a:lnTo>
                    <a:pt x="1769872" y="2065020"/>
                  </a:lnTo>
                  <a:lnTo>
                    <a:pt x="1617472" y="2147316"/>
                  </a:lnTo>
                  <a:lnTo>
                    <a:pt x="1566672" y="2176272"/>
                  </a:lnTo>
                  <a:lnTo>
                    <a:pt x="1515872" y="2206752"/>
                  </a:lnTo>
                  <a:lnTo>
                    <a:pt x="1414272" y="2273808"/>
                  </a:lnTo>
                  <a:lnTo>
                    <a:pt x="1376172" y="2310384"/>
                  </a:lnTo>
                  <a:lnTo>
                    <a:pt x="1325372" y="2346960"/>
                  </a:lnTo>
                  <a:lnTo>
                    <a:pt x="1274572" y="2386584"/>
                  </a:lnTo>
                  <a:lnTo>
                    <a:pt x="1223772" y="2424684"/>
                  </a:lnTo>
                  <a:lnTo>
                    <a:pt x="1185672" y="2464308"/>
                  </a:lnTo>
                  <a:lnTo>
                    <a:pt x="1084072" y="2545080"/>
                  </a:lnTo>
                  <a:lnTo>
                    <a:pt x="1109472" y="2575560"/>
                  </a:lnTo>
                  <a:lnTo>
                    <a:pt x="1211072" y="2494788"/>
                  </a:lnTo>
                  <a:lnTo>
                    <a:pt x="1299972" y="2415540"/>
                  </a:lnTo>
                  <a:lnTo>
                    <a:pt x="1350772" y="2377440"/>
                  </a:lnTo>
                  <a:lnTo>
                    <a:pt x="1439672" y="2304288"/>
                  </a:lnTo>
                  <a:lnTo>
                    <a:pt x="1490472" y="2270760"/>
                  </a:lnTo>
                  <a:lnTo>
                    <a:pt x="1515872" y="2255520"/>
                  </a:lnTo>
                  <a:lnTo>
                    <a:pt x="1541272" y="2238756"/>
                  </a:lnTo>
                  <a:lnTo>
                    <a:pt x="1642872" y="2180844"/>
                  </a:lnTo>
                  <a:lnTo>
                    <a:pt x="1744472" y="2125980"/>
                  </a:lnTo>
                  <a:lnTo>
                    <a:pt x="1757172" y="2112264"/>
                  </a:lnTo>
                  <a:lnTo>
                    <a:pt x="1807972" y="2084832"/>
                  </a:lnTo>
                  <a:lnTo>
                    <a:pt x="1846072" y="2057400"/>
                  </a:lnTo>
                  <a:lnTo>
                    <a:pt x="1871472" y="2042160"/>
                  </a:lnTo>
                  <a:lnTo>
                    <a:pt x="1947672" y="1987296"/>
                  </a:lnTo>
                  <a:lnTo>
                    <a:pt x="1973072" y="1973580"/>
                  </a:lnTo>
                  <a:lnTo>
                    <a:pt x="1985772" y="1959864"/>
                  </a:lnTo>
                  <a:lnTo>
                    <a:pt x="2023872" y="1932432"/>
                  </a:lnTo>
                  <a:lnTo>
                    <a:pt x="2036572" y="1918716"/>
                  </a:lnTo>
                  <a:lnTo>
                    <a:pt x="2061972" y="1903476"/>
                  </a:lnTo>
                  <a:lnTo>
                    <a:pt x="2074672" y="1888236"/>
                  </a:lnTo>
                  <a:lnTo>
                    <a:pt x="2087372" y="1872996"/>
                  </a:lnTo>
                  <a:lnTo>
                    <a:pt x="2087372" y="1854708"/>
                  </a:lnTo>
                  <a:lnTo>
                    <a:pt x="2100072" y="1847088"/>
                  </a:lnTo>
                  <a:lnTo>
                    <a:pt x="2100072" y="1818132"/>
                  </a:lnTo>
                  <a:lnTo>
                    <a:pt x="2112772" y="1808988"/>
                  </a:lnTo>
                  <a:lnTo>
                    <a:pt x="2112772" y="1789176"/>
                  </a:lnTo>
                  <a:close/>
                </a:path>
                <a:path w="2810509" h="3107690">
                  <a:moveTo>
                    <a:pt x="2810256" y="975360"/>
                  </a:moveTo>
                  <a:lnTo>
                    <a:pt x="2805684" y="917448"/>
                  </a:lnTo>
                  <a:lnTo>
                    <a:pt x="2799588" y="879348"/>
                  </a:lnTo>
                  <a:lnTo>
                    <a:pt x="2784348" y="826008"/>
                  </a:lnTo>
                  <a:lnTo>
                    <a:pt x="2763012" y="774192"/>
                  </a:lnTo>
                  <a:lnTo>
                    <a:pt x="2755392" y="757428"/>
                  </a:lnTo>
                  <a:lnTo>
                    <a:pt x="2746248" y="740664"/>
                  </a:lnTo>
                  <a:lnTo>
                    <a:pt x="2735580" y="725424"/>
                  </a:lnTo>
                  <a:lnTo>
                    <a:pt x="2726436" y="708660"/>
                  </a:lnTo>
                  <a:lnTo>
                    <a:pt x="2714244" y="693420"/>
                  </a:lnTo>
                  <a:lnTo>
                    <a:pt x="2703576" y="676656"/>
                  </a:lnTo>
                  <a:lnTo>
                    <a:pt x="2651760" y="615696"/>
                  </a:lnTo>
                  <a:lnTo>
                    <a:pt x="2622804" y="586740"/>
                  </a:lnTo>
                  <a:lnTo>
                    <a:pt x="2592324" y="557784"/>
                  </a:lnTo>
                  <a:lnTo>
                    <a:pt x="2525268" y="502920"/>
                  </a:lnTo>
                  <a:lnTo>
                    <a:pt x="2490216" y="475488"/>
                  </a:lnTo>
                  <a:lnTo>
                    <a:pt x="2453640" y="449580"/>
                  </a:lnTo>
                  <a:lnTo>
                    <a:pt x="2415540" y="425196"/>
                  </a:lnTo>
                  <a:lnTo>
                    <a:pt x="2336292" y="376428"/>
                  </a:lnTo>
                  <a:lnTo>
                    <a:pt x="2296668" y="353568"/>
                  </a:lnTo>
                  <a:lnTo>
                    <a:pt x="2255520" y="332232"/>
                  </a:lnTo>
                  <a:lnTo>
                    <a:pt x="2212848" y="310896"/>
                  </a:lnTo>
                  <a:lnTo>
                    <a:pt x="2171700" y="289560"/>
                  </a:lnTo>
                  <a:lnTo>
                    <a:pt x="2043684" y="230124"/>
                  </a:lnTo>
                  <a:lnTo>
                    <a:pt x="2001012" y="211836"/>
                  </a:lnTo>
                  <a:lnTo>
                    <a:pt x="1877568" y="161544"/>
                  </a:lnTo>
                  <a:lnTo>
                    <a:pt x="1836420" y="146304"/>
                  </a:lnTo>
                  <a:lnTo>
                    <a:pt x="1796796" y="131064"/>
                  </a:lnTo>
                  <a:lnTo>
                    <a:pt x="1720596" y="103632"/>
                  </a:lnTo>
                  <a:lnTo>
                    <a:pt x="1644396" y="79248"/>
                  </a:lnTo>
                  <a:lnTo>
                    <a:pt x="1568196" y="57912"/>
                  </a:lnTo>
                  <a:lnTo>
                    <a:pt x="1530096" y="50292"/>
                  </a:lnTo>
                  <a:lnTo>
                    <a:pt x="1490472" y="41148"/>
                  </a:lnTo>
                  <a:lnTo>
                    <a:pt x="1450848" y="33528"/>
                  </a:lnTo>
                  <a:lnTo>
                    <a:pt x="1412748" y="27432"/>
                  </a:lnTo>
                  <a:lnTo>
                    <a:pt x="1373124" y="21336"/>
                  </a:lnTo>
                  <a:lnTo>
                    <a:pt x="1331976" y="16764"/>
                  </a:lnTo>
                  <a:lnTo>
                    <a:pt x="1292352" y="12192"/>
                  </a:lnTo>
                  <a:lnTo>
                    <a:pt x="1249680" y="9017"/>
                  </a:lnTo>
                  <a:lnTo>
                    <a:pt x="1211580" y="6096"/>
                  </a:lnTo>
                  <a:lnTo>
                    <a:pt x="1170432" y="3048"/>
                  </a:lnTo>
                  <a:lnTo>
                    <a:pt x="1088136" y="0"/>
                  </a:lnTo>
                  <a:lnTo>
                    <a:pt x="923544" y="0"/>
                  </a:lnTo>
                  <a:lnTo>
                    <a:pt x="839724" y="1524"/>
                  </a:lnTo>
                  <a:lnTo>
                    <a:pt x="755904" y="6096"/>
                  </a:lnTo>
                  <a:lnTo>
                    <a:pt x="670560" y="10668"/>
                  </a:lnTo>
                  <a:lnTo>
                    <a:pt x="586740" y="15240"/>
                  </a:lnTo>
                  <a:lnTo>
                    <a:pt x="417576" y="25908"/>
                  </a:lnTo>
                  <a:lnTo>
                    <a:pt x="420624" y="64008"/>
                  </a:lnTo>
                  <a:lnTo>
                    <a:pt x="589788" y="53340"/>
                  </a:lnTo>
                  <a:lnTo>
                    <a:pt x="841248" y="39624"/>
                  </a:lnTo>
                  <a:lnTo>
                    <a:pt x="923544" y="38100"/>
                  </a:lnTo>
                  <a:lnTo>
                    <a:pt x="1088136" y="38100"/>
                  </a:lnTo>
                  <a:lnTo>
                    <a:pt x="1168908" y="41148"/>
                  </a:lnTo>
                  <a:lnTo>
                    <a:pt x="1208532" y="44196"/>
                  </a:lnTo>
                  <a:lnTo>
                    <a:pt x="1251204" y="47358"/>
                  </a:lnTo>
                  <a:lnTo>
                    <a:pt x="1289304" y="50292"/>
                  </a:lnTo>
                  <a:lnTo>
                    <a:pt x="1328928" y="54864"/>
                  </a:lnTo>
                  <a:lnTo>
                    <a:pt x="1367028" y="59436"/>
                  </a:lnTo>
                  <a:lnTo>
                    <a:pt x="1406652" y="65532"/>
                  </a:lnTo>
                  <a:lnTo>
                    <a:pt x="1444752" y="71628"/>
                  </a:lnTo>
                  <a:lnTo>
                    <a:pt x="1484376" y="79248"/>
                  </a:lnTo>
                  <a:lnTo>
                    <a:pt x="1522476" y="86868"/>
                  </a:lnTo>
                  <a:lnTo>
                    <a:pt x="1560576" y="96012"/>
                  </a:lnTo>
                  <a:lnTo>
                    <a:pt x="1635252" y="115824"/>
                  </a:lnTo>
                  <a:lnTo>
                    <a:pt x="1708404" y="140208"/>
                  </a:lnTo>
                  <a:lnTo>
                    <a:pt x="1744980" y="153924"/>
                  </a:lnTo>
                  <a:lnTo>
                    <a:pt x="1784604" y="167640"/>
                  </a:lnTo>
                  <a:lnTo>
                    <a:pt x="1822704" y="181356"/>
                  </a:lnTo>
                  <a:lnTo>
                    <a:pt x="1863852" y="198120"/>
                  </a:lnTo>
                  <a:lnTo>
                    <a:pt x="1903476" y="213360"/>
                  </a:lnTo>
                  <a:lnTo>
                    <a:pt x="1946148" y="230124"/>
                  </a:lnTo>
                  <a:lnTo>
                    <a:pt x="1987296" y="246888"/>
                  </a:lnTo>
                  <a:lnTo>
                    <a:pt x="2028444" y="265176"/>
                  </a:lnTo>
                  <a:lnTo>
                    <a:pt x="2071116" y="284988"/>
                  </a:lnTo>
                  <a:lnTo>
                    <a:pt x="2112264" y="303276"/>
                  </a:lnTo>
                  <a:lnTo>
                    <a:pt x="2154936" y="323088"/>
                  </a:lnTo>
                  <a:lnTo>
                    <a:pt x="2278380" y="387096"/>
                  </a:lnTo>
                  <a:lnTo>
                    <a:pt x="2357628" y="432816"/>
                  </a:lnTo>
                  <a:lnTo>
                    <a:pt x="2395728" y="457200"/>
                  </a:lnTo>
                  <a:lnTo>
                    <a:pt x="2432304" y="481584"/>
                  </a:lnTo>
                  <a:lnTo>
                    <a:pt x="2468880" y="507492"/>
                  </a:lnTo>
                  <a:lnTo>
                    <a:pt x="2535936" y="559308"/>
                  </a:lnTo>
                  <a:lnTo>
                    <a:pt x="2596896" y="614172"/>
                  </a:lnTo>
                  <a:lnTo>
                    <a:pt x="2650236" y="670560"/>
                  </a:lnTo>
                  <a:lnTo>
                    <a:pt x="2673096" y="701040"/>
                  </a:lnTo>
                  <a:lnTo>
                    <a:pt x="2683764" y="714756"/>
                  </a:lnTo>
                  <a:lnTo>
                    <a:pt x="2694432" y="729996"/>
                  </a:lnTo>
                  <a:lnTo>
                    <a:pt x="2721864" y="775716"/>
                  </a:lnTo>
                  <a:lnTo>
                    <a:pt x="2729484" y="792480"/>
                  </a:lnTo>
                  <a:lnTo>
                    <a:pt x="2737104" y="807720"/>
                  </a:lnTo>
                  <a:lnTo>
                    <a:pt x="2753868" y="854964"/>
                  </a:lnTo>
                  <a:lnTo>
                    <a:pt x="2766060" y="905256"/>
                  </a:lnTo>
                  <a:lnTo>
                    <a:pt x="2767584" y="922020"/>
                  </a:lnTo>
                  <a:lnTo>
                    <a:pt x="2770632" y="940308"/>
                  </a:lnTo>
                  <a:lnTo>
                    <a:pt x="2770632" y="958596"/>
                  </a:lnTo>
                  <a:lnTo>
                    <a:pt x="2772156" y="976884"/>
                  </a:lnTo>
                  <a:lnTo>
                    <a:pt x="2772156" y="1016508"/>
                  </a:lnTo>
                  <a:lnTo>
                    <a:pt x="2769108" y="1056132"/>
                  </a:lnTo>
                  <a:lnTo>
                    <a:pt x="2759964" y="1121664"/>
                  </a:lnTo>
                  <a:lnTo>
                    <a:pt x="2752344" y="1165860"/>
                  </a:lnTo>
                  <a:lnTo>
                    <a:pt x="2743200" y="1211580"/>
                  </a:lnTo>
                  <a:lnTo>
                    <a:pt x="2731008" y="1258824"/>
                  </a:lnTo>
                  <a:lnTo>
                    <a:pt x="2717292" y="1306068"/>
                  </a:lnTo>
                  <a:lnTo>
                    <a:pt x="2683764" y="1403604"/>
                  </a:lnTo>
                  <a:lnTo>
                    <a:pt x="2665476" y="1453896"/>
                  </a:lnTo>
                  <a:lnTo>
                    <a:pt x="2645664" y="1504188"/>
                  </a:lnTo>
                  <a:lnTo>
                    <a:pt x="2624328" y="1554480"/>
                  </a:lnTo>
                  <a:lnTo>
                    <a:pt x="2578608" y="1655064"/>
                  </a:lnTo>
                  <a:lnTo>
                    <a:pt x="2554224" y="1705356"/>
                  </a:lnTo>
                  <a:lnTo>
                    <a:pt x="2502408" y="1805940"/>
                  </a:lnTo>
                  <a:lnTo>
                    <a:pt x="2447544" y="1903476"/>
                  </a:lnTo>
                  <a:lnTo>
                    <a:pt x="2389632" y="1997964"/>
                  </a:lnTo>
                  <a:lnTo>
                    <a:pt x="2302764" y="2130552"/>
                  </a:lnTo>
                  <a:lnTo>
                    <a:pt x="2243328" y="2211324"/>
                  </a:lnTo>
                  <a:lnTo>
                    <a:pt x="2214372" y="2249424"/>
                  </a:lnTo>
                  <a:lnTo>
                    <a:pt x="2185416" y="2286000"/>
                  </a:lnTo>
                  <a:lnTo>
                    <a:pt x="2129028" y="2351532"/>
                  </a:lnTo>
                  <a:lnTo>
                    <a:pt x="2098548" y="2383536"/>
                  </a:lnTo>
                  <a:lnTo>
                    <a:pt x="2068068" y="2414016"/>
                  </a:lnTo>
                  <a:lnTo>
                    <a:pt x="2037588" y="2442972"/>
                  </a:lnTo>
                  <a:lnTo>
                    <a:pt x="1973580" y="2497836"/>
                  </a:lnTo>
                  <a:lnTo>
                    <a:pt x="1940052" y="2525268"/>
                  </a:lnTo>
                  <a:lnTo>
                    <a:pt x="1905000" y="2551176"/>
                  </a:lnTo>
                  <a:lnTo>
                    <a:pt x="1834896" y="2599944"/>
                  </a:lnTo>
                  <a:lnTo>
                    <a:pt x="1799844" y="2622804"/>
                  </a:lnTo>
                  <a:lnTo>
                    <a:pt x="1761744" y="2645664"/>
                  </a:lnTo>
                  <a:lnTo>
                    <a:pt x="1725168" y="2667000"/>
                  </a:lnTo>
                  <a:lnTo>
                    <a:pt x="1648968" y="2709672"/>
                  </a:lnTo>
                  <a:lnTo>
                    <a:pt x="1610868" y="2729484"/>
                  </a:lnTo>
                  <a:lnTo>
                    <a:pt x="1531620" y="2767584"/>
                  </a:lnTo>
                  <a:lnTo>
                    <a:pt x="1450848" y="2804160"/>
                  </a:lnTo>
                  <a:lnTo>
                    <a:pt x="1368552" y="2839212"/>
                  </a:lnTo>
                  <a:lnTo>
                    <a:pt x="1286256" y="2872740"/>
                  </a:lnTo>
                  <a:lnTo>
                    <a:pt x="1202436" y="2906268"/>
                  </a:lnTo>
                  <a:lnTo>
                    <a:pt x="1117092" y="2936748"/>
                  </a:lnTo>
                  <a:lnTo>
                    <a:pt x="1053477" y="2960306"/>
                  </a:lnTo>
                  <a:lnTo>
                    <a:pt x="1040892" y="2924556"/>
                  </a:lnTo>
                  <a:lnTo>
                    <a:pt x="952500" y="3017520"/>
                  </a:lnTo>
                  <a:lnTo>
                    <a:pt x="1034796" y="3027426"/>
                  </a:lnTo>
                  <a:lnTo>
                    <a:pt x="1078992" y="3032760"/>
                  </a:lnTo>
                  <a:lnTo>
                    <a:pt x="1066076" y="2996095"/>
                  </a:lnTo>
                  <a:lnTo>
                    <a:pt x="1130808" y="2973324"/>
                  </a:lnTo>
                  <a:lnTo>
                    <a:pt x="1216152" y="2941320"/>
                  </a:lnTo>
                  <a:lnTo>
                    <a:pt x="1383792" y="2874264"/>
                  </a:lnTo>
                  <a:lnTo>
                    <a:pt x="1466088" y="2839212"/>
                  </a:lnTo>
                  <a:lnTo>
                    <a:pt x="1548384" y="2802636"/>
                  </a:lnTo>
                  <a:lnTo>
                    <a:pt x="1667256" y="2743200"/>
                  </a:lnTo>
                  <a:lnTo>
                    <a:pt x="1706880" y="2721864"/>
                  </a:lnTo>
                  <a:lnTo>
                    <a:pt x="1744980" y="2700528"/>
                  </a:lnTo>
                  <a:lnTo>
                    <a:pt x="1783080" y="2677668"/>
                  </a:lnTo>
                  <a:lnTo>
                    <a:pt x="1819656" y="2654808"/>
                  </a:lnTo>
                  <a:lnTo>
                    <a:pt x="1892808" y="2606040"/>
                  </a:lnTo>
                  <a:lnTo>
                    <a:pt x="1927860" y="2581656"/>
                  </a:lnTo>
                  <a:lnTo>
                    <a:pt x="1997964" y="2526792"/>
                  </a:lnTo>
                  <a:lnTo>
                    <a:pt x="2031492" y="2499360"/>
                  </a:lnTo>
                  <a:lnTo>
                    <a:pt x="2063496" y="2470404"/>
                  </a:lnTo>
                  <a:lnTo>
                    <a:pt x="2095500" y="2439924"/>
                  </a:lnTo>
                  <a:lnTo>
                    <a:pt x="2125980" y="2409444"/>
                  </a:lnTo>
                  <a:lnTo>
                    <a:pt x="2156460" y="2377440"/>
                  </a:lnTo>
                  <a:lnTo>
                    <a:pt x="2186940" y="2343912"/>
                  </a:lnTo>
                  <a:lnTo>
                    <a:pt x="2215896" y="2308860"/>
                  </a:lnTo>
                  <a:lnTo>
                    <a:pt x="2244852" y="2272284"/>
                  </a:lnTo>
                  <a:lnTo>
                    <a:pt x="2273808" y="2234184"/>
                  </a:lnTo>
                  <a:lnTo>
                    <a:pt x="2304288" y="2193036"/>
                  </a:lnTo>
                  <a:lnTo>
                    <a:pt x="2333244" y="2151888"/>
                  </a:lnTo>
                  <a:lnTo>
                    <a:pt x="2363724" y="2107692"/>
                  </a:lnTo>
                  <a:lnTo>
                    <a:pt x="2392680" y="2063496"/>
                  </a:lnTo>
                  <a:lnTo>
                    <a:pt x="2423160" y="2017776"/>
                  </a:lnTo>
                  <a:lnTo>
                    <a:pt x="2452116" y="1970532"/>
                  </a:lnTo>
                  <a:lnTo>
                    <a:pt x="2479548" y="1921764"/>
                  </a:lnTo>
                  <a:lnTo>
                    <a:pt x="2508504" y="1872996"/>
                  </a:lnTo>
                  <a:lnTo>
                    <a:pt x="2535936" y="1822704"/>
                  </a:lnTo>
                  <a:lnTo>
                    <a:pt x="2587752" y="1722120"/>
                  </a:lnTo>
                  <a:lnTo>
                    <a:pt x="2612136" y="1671828"/>
                  </a:lnTo>
                  <a:lnTo>
                    <a:pt x="2636520" y="1620012"/>
                  </a:lnTo>
                  <a:lnTo>
                    <a:pt x="2659380" y="1569720"/>
                  </a:lnTo>
                  <a:lnTo>
                    <a:pt x="2680716" y="1517904"/>
                  </a:lnTo>
                  <a:lnTo>
                    <a:pt x="2702052" y="1467612"/>
                  </a:lnTo>
                  <a:lnTo>
                    <a:pt x="2720340" y="1415796"/>
                  </a:lnTo>
                  <a:lnTo>
                    <a:pt x="2737104" y="1365504"/>
                  </a:lnTo>
                  <a:lnTo>
                    <a:pt x="2753868" y="1316736"/>
                  </a:lnTo>
                  <a:lnTo>
                    <a:pt x="2767584" y="1267968"/>
                  </a:lnTo>
                  <a:lnTo>
                    <a:pt x="2772156" y="1249680"/>
                  </a:lnTo>
                  <a:lnTo>
                    <a:pt x="2779776" y="1219200"/>
                  </a:lnTo>
                  <a:lnTo>
                    <a:pt x="2790444" y="1171956"/>
                  </a:lnTo>
                  <a:lnTo>
                    <a:pt x="2798064" y="1126236"/>
                  </a:lnTo>
                  <a:lnTo>
                    <a:pt x="2807208" y="1059180"/>
                  </a:lnTo>
                  <a:lnTo>
                    <a:pt x="2810256" y="1016508"/>
                  </a:lnTo>
                  <a:lnTo>
                    <a:pt x="2810256" y="975360"/>
                  </a:lnTo>
                  <a:close/>
                </a:path>
              </a:pathLst>
            </a:custGeom>
            <a:solidFill>
              <a:srgbClr val="FF0000"/>
            </a:solidFill>
          </p:spPr>
          <p:txBody>
            <a:bodyPr wrap="square" lIns="0" tIns="0" rIns="0" bIns="0" rtlCol="0"/>
            <a:lstStyle/>
            <a:p>
              <a:endParaRPr/>
            </a:p>
          </p:txBody>
        </p:sp>
      </p:grpSp>
      <p:pic>
        <p:nvPicPr>
          <p:cNvPr id="51" name="object 51"/>
          <p:cNvPicPr/>
          <p:nvPr/>
        </p:nvPicPr>
        <p:blipFill>
          <a:blip r:embed="rId22" cstate="print"/>
          <a:stretch>
            <a:fillRect/>
          </a:stretch>
        </p:blipFill>
        <p:spPr>
          <a:xfrm>
            <a:off x="834668" y="6826738"/>
            <a:ext cx="855681" cy="349425"/>
          </a:xfrm>
          <a:prstGeom prst="rect">
            <a:avLst/>
          </a:prstGeom>
        </p:spPr>
      </p:pic>
      <p:sp>
        <p:nvSpPr>
          <p:cNvPr id="52" name="object 52"/>
          <p:cNvSpPr txBox="1">
            <a:spLocks noGrp="1"/>
          </p:cNvSpPr>
          <p:nvPr>
            <p:ph type="title"/>
          </p:nvPr>
        </p:nvSpPr>
        <p:spPr>
          <a:xfrm>
            <a:off x="1249052" y="1147063"/>
            <a:ext cx="4374515" cy="696595"/>
          </a:xfrm>
          <a:prstGeom prst="rect">
            <a:avLst/>
          </a:prstGeom>
        </p:spPr>
        <p:txBody>
          <a:bodyPr vert="horz" wrap="square" lIns="0" tIns="12700" rIns="0" bIns="0" rtlCol="0">
            <a:spAutoFit/>
          </a:bodyPr>
          <a:lstStyle/>
          <a:p>
            <a:pPr marL="12700">
              <a:lnSpc>
                <a:spcPct val="100000"/>
              </a:lnSpc>
              <a:spcBef>
                <a:spcPts val="100"/>
              </a:spcBef>
            </a:pPr>
            <a:r>
              <a:rPr sz="4400" spc="-5" dirty="0"/>
              <a:t>Circuit</a:t>
            </a:r>
            <a:r>
              <a:rPr sz="4400" spc="-45" dirty="0"/>
              <a:t> </a:t>
            </a:r>
            <a:r>
              <a:rPr sz="4400" dirty="0"/>
              <a:t>de</a:t>
            </a:r>
            <a:r>
              <a:rPr sz="4400" spc="-40" dirty="0"/>
              <a:t> </a:t>
            </a:r>
            <a:r>
              <a:rPr sz="4400" dirty="0"/>
              <a:t>Papez</a:t>
            </a:r>
            <a:endParaRPr sz="4400"/>
          </a:p>
        </p:txBody>
      </p:sp>
      <p:sp>
        <p:nvSpPr>
          <p:cNvPr id="54" name="object 54"/>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53" name="object 53"/>
          <p:cNvSpPr txBox="1"/>
          <p:nvPr/>
        </p:nvSpPr>
        <p:spPr>
          <a:xfrm>
            <a:off x="929012" y="2037688"/>
            <a:ext cx="3413125" cy="4175760"/>
          </a:xfrm>
          <a:prstGeom prst="rect">
            <a:avLst/>
          </a:prstGeom>
        </p:spPr>
        <p:txBody>
          <a:bodyPr vert="horz" wrap="square" lIns="0" tIns="59690" rIns="0" bIns="0" rtlCol="0">
            <a:spAutoFit/>
          </a:bodyPr>
          <a:lstStyle/>
          <a:p>
            <a:pPr marL="355600" indent="-342900">
              <a:lnSpc>
                <a:spcPct val="100000"/>
              </a:lnSpc>
              <a:spcBef>
                <a:spcPts val="470"/>
              </a:spcBef>
              <a:buClr>
                <a:srgbClr val="00007C"/>
              </a:buClr>
              <a:buSzPct val="75000"/>
              <a:buFont typeface="Wingdings"/>
              <a:buChar char=""/>
              <a:tabLst>
                <a:tab pos="355600" algn="l"/>
              </a:tabLst>
            </a:pPr>
            <a:r>
              <a:rPr sz="3200" dirty="0">
                <a:latin typeface="Arial MT"/>
                <a:cs typeface="Arial MT"/>
              </a:rPr>
              <a:t>A.</a:t>
            </a:r>
            <a:r>
              <a:rPr sz="3200" spc="-30" dirty="0">
                <a:latin typeface="Arial MT"/>
                <a:cs typeface="Arial MT"/>
              </a:rPr>
              <a:t> </a:t>
            </a:r>
            <a:r>
              <a:rPr sz="3200" spc="-10" dirty="0">
                <a:latin typeface="Arial MT"/>
                <a:cs typeface="Arial MT"/>
              </a:rPr>
              <a:t>Entorhinale</a:t>
            </a:r>
            <a:endParaRPr sz="3200">
              <a:latin typeface="Arial MT"/>
              <a:cs typeface="Arial MT"/>
            </a:endParaRPr>
          </a:p>
          <a:p>
            <a:pPr marL="355600" indent="-342900">
              <a:lnSpc>
                <a:spcPct val="100000"/>
              </a:lnSpc>
              <a:spcBef>
                <a:spcPts val="370"/>
              </a:spcBef>
              <a:buClr>
                <a:srgbClr val="00007C"/>
              </a:buClr>
              <a:buSzPct val="75000"/>
              <a:buFont typeface="Wingdings"/>
              <a:buChar char=""/>
              <a:tabLst>
                <a:tab pos="355600" algn="l"/>
              </a:tabLst>
            </a:pPr>
            <a:r>
              <a:rPr sz="3200" spc="-5" dirty="0">
                <a:latin typeface="Arial MT"/>
                <a:cs typeface="Arial MT"/>
              </a:rPr>
              <a:t>Hippocampe</a:t>
            </a:r>
            <a:endParaRPr sz="3200">
              <a:latin typeface="Arial MT"/>
              <a:cs typeface="Arial MT"/>
            </a:endParaRPr>
          </a:p>
          <a:p>
            <a:pPr marL="756285" lvl="1" indent="-287020">
              <a:lnSpc>
                <a:spcPct val="100000"/>
              </a:lnSpc>
              <a:spcBef>
                <a:spcPts val="330"/>
              </a:spcBef>
              <a:buClr>
                <a:srgbClr val="9999CC"/>
              </a:buClr>
              <a:buSzPct val="78571"/>
              <a:buFont typeface="Wingdings"/>
              <a:buChar char=""/>
              <a:tabLst>
                <a:tab pos="756920" algn="l"/>
              </a:tabLst>
            </a:pPr>
            <a:r>
              <a:rPr sz="2800" spc="-5" dirty="0">
                <a:latin typeface="Arial MT"/>
                <a:cs typeface="Arial MT"/>
              </a:rPr>
              <a:t>Fornix</a:t>
            </a:r>
            <a:endParaRPr sz="2800">
              <a:latin typeface="Arial MT"/>
              <a:cs typeface="Arial MT"/>
            </a:endParaRPr>
          </a:p>
          <a:p>
            <a:pPr marL="355600" indent="-342900">
              <a:lnSpc>
                <a:spcPct val="100000"/>
              </a:lnSpc>
              <a:spcBef>
                <a:spcPts val="380"/>
              </a:spcBef>
              <a:buClr>
                <a:srgbClr val="00007C"/>
              </a:buClr>
              <a:buSzPct val="75000"/>
              <a:buFont typeface="Wingdings"/>
              <a:buChar char=""/>
              <a:tabLst>
                <a:tab pos="355600" algn="l"/>
              </a:tabLst>
            </a:pPr>
            <a:r>
              <a:rPr sz="3200" spc="-5" dirty="0">
                <a:latin typeface="Arial MT"/>
                <a:cs typeface="Arial MT"/>
              </a:rPr>
              <a:t>Corps</a:t>
            </a:r>
            <a:r>
              <a:rPr sz="3200" spc="-75" dirty="0">
                <a:latin typeface="Arial MT"/>
                <a:cs typeface="Arial MT"/>
              </a:rPr>
              <a:t> </a:t>
            </a:r>
            <a:r>
              <a:rPr sz="3200" spc="-5" dirty="0">
                <a:latin typeface="Arial MT"/>
                <a:cs typeface="Arial MT"/>
              </a:rPr>
              <a:t>mamillaire</a:t>
            </a:r>
            <a:endParaRPr sz="3200">
              <a:latin typeface="Arial MT"/>
              <a:cs typeface="Arial MT"/>
            </a:endParaRPr>
          </a:p>
          <a:p>
            <a:pPr marL="756285" lvl="1" indent="-287020">
              <a:lnSpc>
                <a:spcPct val="100000"/>
              </a:lnSpc>
              <a:spcBef>
                <a:spcPts val="330"/>
              </a:spcBef>
              <a:buClr>
                <a:srgbClr val="9999CC"/>
              </a:buClr>
              <a:buSzPct val="78571"/>
              <a:buFont typeface="Wingdings"/>
              <a:buChar char=""/>
              <a:tabLst>
                <a:tab pos="756920" algn="l"/>
              </a:tabLst>
            </a:pPr>
            <a:r>
              <a:rPr sz="2800" spc="-10" dirty="0">
                <a:latin typeface="Arial MT"/>
                <a:cs typeface="Arial MT"/>
              </a:rPr>
              <a:t>Fx</a:t>
            </a:r>
            <a:r>
              <a:rPr sz="2800" spc="-40" dirty="0">
                <a:latin typeface="Arial MT"/>
                <a:cs typeface="Arial MT"/>
              </a:rPr>
              <a:t> </a:t>
            </a:r>
            <a:r>
              <a:rPr sz="2800" spc="-5" dirty="0">
                <a:latin typeface="Arial MT"/>
                <a:cs typeface="Arial MT"/>
              </a:rPr>
              <a:t>MT</a:t>
            </a:r>
            <a:endParaRPr sz="2800">
              <a:latin typeface="Arial MT"/>
              <a:cs typeface="Arial MT"/>
            </a:endParaRPr>
          </a:p>
          <a:p>
            <a:pPr marL="355600" indent="-342900">
              <a:lnSpc>
                <a:spcPct val="100000"/>
              </a:lnSpc>
              <a:spcBef>
                <a:spcPts val="390"/>
              </a:spcBef>
              <a:buClr>
                <a:srgbClr val="00007C"/>
              </a:buClr>
              <a:buSzPct val="75000"/>
              <a:buFont typeface="Wingdings"/>
              <a:buChar char=""/>
              <a:tabLst>
                <a:tab pos="355600" algn="l"/>
              </a:tabLst>
            </a:pPr>
            <a:r>
              <a:rPr sz="3200" spc="-10" dirty="0">
                <a:latin typeface="Arial MT"/>
                <a:cs typeface="Arial MT"/>
              </a:rPr>
              <a:t>Thalamus</a:t>
            </a:r>
            <a:endParaRPr sz="3200">
              <a:latin typeface="Arial MT"/>
              <a:cs typeface="Arial MT"/>
            </a:endParaRPr>
          </a:p>
          <a:p>
            <a:pPr marL="355600" indent="-342900">
              <a:lnSpc>
                <a:spcPct val="100000"/>
              </a:lnSpc>
              <a:spcBef>
                <a:spcPts val="370"/>
              </a:spcBef>
              <a:buClr>
                <a:srgbClr val="00007C"/>
              </a:buClr>
              <a:buSzPct val="75000"/>
              <a:buFont typeface="Wingdings"/>
              <a:buChar char=""/>
              <a:tabLst>
                <a:tab pos="355600" algn="l"/>
              </a:tabLst>
            </a:pPr>
            <a:r>
              <a:rPr sz="3200" dirty="0">
                <a:latin typeface="Arial MT"/>
                <a:cs typeface="Arial MT"/>
              </a:rPr>
              <a:t>G.</a:t>
            </a:r>
            <a:r>
              <a:rPr sz="3200" spc="-45" dirty="0">
                <a:latin typeface="Arial MT"/>
                <a:cs typeface="Arial MT"/>
              </a:rPr>
              <a:t> </a:t>
            </a:r>
            <a:r>
              <a:rPr sz="3200" spc="-5" dirty="0">
                <a:latin typeface="Arial MT"/>
                <a:cs typeface="Arial MT"/>
              </a:rPr>
              <a:t>Cingulaire</a:t>
            </a:r>
            <a:endParaRPr sz="3200">
              <a:latin typeface="Arial MT"/>
              <a:cs typeface="Arial MT"/>
            </a:endParaRPr>
          </a:p>
          <a:p>
            <a:pPr marL="355600" indent="-342900">
              <a:lnSpc>
                <a:spcPct val="100000"/>
              </a:lnSpc>
              <a:spcBef>
                <a:spcPts val="375"/>
              </a:spcBef>
              <a:buClr>
                <a:srgbClr val="00007C"/>
              </a:buClr>
              <a:buSzPct val="75000"/>
              <a:buFont typeface="Wingdings"/>
              <a:buChar char=""/>
              <a:tabLst>
                <a:tab pos="355600" algn="l"/>
              </a:tabLst>
            </a:pPr>
            <a:r>
              <a:rPr sz="3200" dirty="0">
                <a:latin typeface="Arial MT"/>
                <a:cs typeface="Arial MT"/>
              </a:rPr>
              <a:t>A.</a:t>
            </a:r>
            <a:r>
              <a:rPr sz="3200" spc="-30" dirty="0">
                <a:latin typeface="Arial MT"/>
                <a:cs typeface="Arial MT"/>
              </a:rPr>
              <a:t> </a:t>
            </a:r>
            <a:r>
              <a:rPr sz="3200" spc="-10" dirty="0">
                <a:latin typeface="Arial MT"/>
                <a:cs typeface="Arial MT"/>
              </a:rPr>
              <a:t>Entorhinale</a:t>
            </a:r>
            <a:endParaRPr sz="3200">
              <a:latin typeface="Arial MT"/>
              <a:cs typeface="Arial MT"/>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09119" y="3561588"/>
            <a:ext cx="9008110" cy="3582035"/>
            <a:chOff x="809119" y="3561588"/>
            <a:chExt cx="9008110" cy="3582035"/>
          </a:xfrm>
        </p:grpSpPr>
        <p:pic>
          <p:nvPicPr>
            <p:cNvPr id="3" name="object 3"/>
            <p:cNvPicPr/>
            <p:nvPr/>
          </p:nvPicPr>
          <p:blipFill>
            <a:blip r:embed="rId2" cstate="print"/>
            <a:stretch>
              <a:fillRect/>
            </a:stretch>
          </p:blipFill>
          <p:spPr>
            <a:xfrm>
              <a:off x="8394069" y="6521195"/>
              <a:ext cx="1422878" cy="622299"/>
            </a:xfrm>
            <a:prstGeom prst="rect">
              <a:avLst/>
            </a:prstGeom>
          </p:spPr>
        </p:pic>
        <p:pic>
          <p:nvPicPr>
            <p:cNvPr id="4" name="object 4"/>
            <p:cNvPicPr/>
            <p:nvPr/>
          </p:nvPicPr>
          <p:blipFill>
            <a:blip r:embed="rId3" cstate="print"/>
            <a:stretch>
              <a:fillRect/>
            </a:stretch>
          </p:blipFill>
          <p:spPr>
            <a:xfrm>
              <a:off x="4012569" y="3880104"/>
              <a:ext cx="2918460" cy="2231135"/>
            </a:xfrm>
            <a:prstGeom prst="rect">
              <a:avLst/>
            </a:prstGeom>
          </p:spPr>
        </p:pic>
        <p:pic>
          <p:nvPicPr>
            <p:cNvPr id="5" name="object 5"/>
            <p:cNvPicPr/>
            <p:nvPr/>
          </p:nvPicPr>
          <p:blipFill>
            <a:blip r:embed="rId4" cstate="print"/>
            <a:stretch>
              <a:fillRect/>
            </a:stretch>
          </p:blipFill>
          <p:spPr>
            <a:xfrm>
              <a:off x="809119" y="3561588"/>
              <a:ext cx="3200400" cy="3200400"/>
            </a:xfrm>
            <a:prstGeom prst="rect">
              <a:avLst/>
            </a:prstGeom>
          </p:spPr>
        </p:pic>
        <p:pic>
          <p:nvPicPr>
            <p:cNvPr id="6" name="object 6"/>
            <p:cNvPicPr/>
            <p:nvPr/>
          </p:nvPicPr>
          <p:blipFill>
            <a:blip r:embed="rId5" cstate="print"/>
            <a:stretch>
              <a:fillRect/>
            </a:stretch>
          </p:blipFill>
          <p:spPr>
            <a:xfrm>
              <a:off x="6786249" y="3627120"/>
              <a:ext cx="2971800" cy="2959607"/>
            </a:xfrm>
            <a:prstGeom prst="rect">
              <a:avLst/>
            </a:prstGeom>
          </p:spPr>
        </p:pic>
        <p:sp>
          <p:nvSpPr>
            <p:cNvPr id="7" name="object 7"/>
            <p:cNvSpPr/>
            <p:nvPr/>
          </p:nvSpPr>
          <p:spPr>
            <a:xfrm>
              <a:off x="1961261" y="3706380"/>
              <a:ext cx="4406265" cy="1452880"/>
            </a:xfrm>
            <a:custGeom>
              <a:avLst/>
              <a:gdLst/>
              <a:ahLst/>
              <a:cxnLst/>
              <a:rect l="l" t="t" r="r" b="b"/>
              <a:pathLst>
                <a:path w="4406265" h="1452879">
                  <a:moveTo>
                    <a:pt x="289560" y="1367028"/>
                  </a:moveTo>
                  <a:lnTo>
                    <a:pt x="117348" y="1281684"/>
                  </a:lnTo>
                  <a:lnTo>
                    <a:pt x="117348" y="1338072"/>
                  </a:lnTo>
                  <a:lnTo>
                    <a:pt x="0" y="1338072"/>
                  </a:lnTo>
                  <a:lnTo>
                    <a:pt x="0" y="1395984"/>
                  </a:lnTo>
                  <a:lnTo>
                    <a:pt x="117348" y="1395984"/>
                  </a:lnTo>
                  <a:lnTo>
                    <a:pt x="117348" y="1452372"/>
                  </a:lnTo>
                  <a:lnTo>
                    <a:pt x="146304" y="1438021"/>
                  </a:lnTo>
                  <a:lnTo>
                    <a:pt x="289560" y="1367028"/>
                  </a:lnTo>
                  <a:close/>
                </a:path>
                <a:path w="4406265" h="1452879">
                  <a:moveTo>
                    <a:pt x="3253740" y="765048"/>
                  </a:moveTo>
                  <a:lnTo>
                    <a:pt x="3195828" y="765048"/>
                  </a:lnTo>
                  <a:lnTo>
                    <a:pt x="3195828" y="0"/>
                  </a:lnTo>
                  <a:lnTo>
                    <a:pt x="3139440" y="0"/>
                  </a:lnTo>
                  <a:lnTo>
                    <a:pt x="3139440" y="765048"/>
                  </a:lnTo>
                  <a:lnTo>
                    <a:pt x="3081528" y="765048"/>
                  </a:lnTo>
                  <a:lnTo>
                    <a:pt x="3139440" y="881900"/>
                  </a:lnTo>
                  <a:lnTo>
                    <a:pt x="3166872" y="937260"/>
                  </a:lnTo>
                  <a:lnTo>
                    <a:pt x="3195828" y="879856"/>
                  </a:lnTo>
                  <a:lnTo>
                    <a:pt x="3253740" y="765048"/>
                  </a:lnTo>
                  <a:close/>
                </a:path>
                <a:path w="4406265" h="1452879">
                  <a:moveTo>
                    <a:pt x="3384804" y="1150620"/>
                  </a:moveTo>
                  <a:lnTo>
                    <a:pt x="3212592" y="1065276"/>
                  </a:lnTo>
                  <a:lnTo>
                    <a:pt x="3212592" y="1123188"/>
                  </a:lnTo>
                  <a:lnTo>
                    <a:pt x="3095244" y="1123188"/>
                  </a:lnTo>
                  <a:lnTo>
                    <a:pt x="3095244" y="1179576"/>
                  </a:lnTo>
                  <a:lnTo>
                    <a:pt x="3212592" y="1179576"/>
                  </a:lnTo>
                  <a:lnTo>
                    <a:pt x="3212592" y="1237488"/>
                  </a:lnTo>
                  <a:lnTo>
                    <a:pt x="3241548" y="1222870"/>
                  </a:lnTo>
                  <a:lnTo>
                    <a:pt x="3384804" y="1150620"/>
                  </a:lnTo>
                  <a:close/>
                </a:path>
                <a:path w="4406265" h="1452879">
                  <a:moveTo>
                    <a:pt x="4405884" y="765048"/>
                  </a:moveTo>
                  <a:lnTo>
                    <a:pt x="4347972" y="765048"/>
                  </a:lnTo>
                  <a:lnTo>
                    <a:pt x="4347972" y="0"/>
                  </a:lnTo>
                  <a:lnTo>
                    <a:pt x="4291584" y="0"/>
                  </a:lnTo>
                  <a:lnTo>
                    <a:pt x="4291584" y="765048"/>
                  </a:lnTo>
                  <a:lnTo>
                    <a:pt x="4233672" y="765048"/>
                  </a:lnTo>
                  <a:lnTo>
                    <a:pt x="4291584" y="879856"/>
                  </a:lnTo>
                  <a:lnTo>
                    <a:pt x="4320540" y="937260"/>
                  </a:lnTo>
                  <a:lnTo>
                    <a:pt x="4347972" y="881900"/>
                  </a:lnTo>
                  <a:lnTo>
                    <a:pt x="4405884" y="765048"/>
                  </a:lnTo>
                  <a:close/>
                </a:path>
              </a:pathLst>
            </a:custGeom>
            <a:solidFill>
              <a:srgbClr val="656598"/>
            </a:solidFill>
          </p:spPr>
          <p:txBody>
            <a:bodyPr wrap="square" lIns="0" tIns="0" rIns="0" bIns="0" rtlCol="0"/>
            <a:lstStyle/>
            <a:p>
              <a:endParaRPr/>
            </a:p>
          </p:txBody>
        </p:sp>
        <p:sp>
          <p:nvSpPr>
            <p:cNvPr id="8" name="object 8"/>
            <p:cNvSpPr/>
            <p:nvPr/>
          </p:nvSpPr>
          <p:spPr>
            <a:xfrm>
              <a:off x="2109094" y="5189220"/>
              <a:ext cx="289560" cy="172720"/>
            </a:xfrm>
            <a:custGeom>
              <a:avLst/>
              <a:gdLst/>
              <a:ahLst/>
              <a:cxnLst/>
              <a:rect l="l" t="t" r="r" b="b"/>
              <a:pathLst>
                <a:path w="289560" h="172720">
                  <a:moveTo>
                    <a:pt x="146304" y="114300"/>
                  </a:moveTo>
                  <a:lnTo>
                    <a:pt x="146304" y="57912"/>
                  </a:lnTo>
                  <a:lnTo>
                    <a:pt x="0" y="57912"/>
                  </a:lnTo>
                  <a:lnTo>
                    <a:pt x="0" y="114300"/>
                  </a:lnTo>
                  <a:lnTo>
                    <a:pt x="146304" y="114300"/>
                  </a:lnTo>
                  <a:close/>
                </a:path>
                <a:path w="289560" h="172720">
                  <a:moveTo>
                    <a:pt x="289560" y="85344"/>
                  </a:moveTo>
                  <a:lnTo>
                    <a:pt x="117348" y="0"/>
                  </a:lnTo>
                  <a:lnTo>
                    <a:pt x="117348" y="57912"/>
                  </a:lnTo>
                  <a:lnTo>
                    <a:pt x="146304" y="57912"/>
                  </a:lnTo>
                  <a:lnTo>
                    <a:pt x="146304" y="157605"/>
                  </a:lnTo>
                  <a:lnTo>
                    <a:pt x="289560" y="85344"/>
                  </a:lnTo>
                  <a:close/>
                </a:path>
                <a:path w="289560" h="172720">
                  <a:moveTo>
                    <a:pt x="146304" y="157605"/>
                  </a:moveTo>
                  <a:lnTo>
                    <a:pt x="146304" y="114300"/>
                  </a:lnTo>
                  <a:lnTo>
                    <a:pt x="117348" y="114300"/>
                  </a:lnTo>
                  <a:lnTo>
                    <a:pt x="117348" y="172212"/>
                  </a:lnTo>
                  <a:lnTo>
                    <a:pt x="146304" y="157605"/>
                  </a:lnTo>
                  <a:close/>
                </a:path>
              </a:pathLst>
            </a:custGeom>
            <a:solidFill>
              <a:srgbClr val="CCCCE6"/>
            </a:solidFill>
          </p:spPr>
          <p:txBody>
            <a:bodyPr wrap="square" lIns="0" tIns="0" rIns="0" bIns="0" rtlCol="0"/>
            <a:lstStyle/>
            <a:p>
              <a:endParaRPr/>
            </a:p>
          </p:txBody>
        </p:sp>
        <p:sp>
          <p:nvSpPr>
            <p:cNvPr id="9" name="object 9"/>
            <p:cNvSpPr/>
            <p:nvPr/>
          </p:nvSpPr>
          <p:spPr>
            <a:xfrm>
              <a:off x="5777357" y="5132844"/>
              <a:ext cx="2451100" cy="601980"/>
            </a:xfrm>
            <a:custGeom>
              <a:avLst/>
              <a:gdLst/>
              <a:ahLst/>
              <a:cxnLst/>
              <a:rect l="l" t="t" r="r" b="b"/>
              <a:pathLst>
                <a:path w="2451100" h="601979">
                  <a:moveTo>
                    <a:pt x="505968" y="516636"/>
                  </a:moveTo>
                  <a:lnTo>
                    <a:pt x="333756" y="431292"/>
                  </a:lnTo>
                  <a:lnTo>
                    <a:pt x="333756" y="487680"/>
                  </a:lnTo>
                  <a:lnTo>
                    <a:pt x="0" y="487680"/>
                  </a:lnTo>
                  <a:lnTo>
                    <a:pt x="0" y="545592"/>
                  </a:lnTo>
                  <a:lnTo>
                    <a:pt x="333756" y="545592"/>
                  </a:lnTo>
                  <a:lnTo>
                    <a:pt x="333756" y="601980"/>
                  </a:lnTo>
                  <a:lnTo>
                    <a:pt x="362712" y="587629"/>
                  </a:lnTo>
                  <a:lnTo>
                    <a:pt x="505968" y="516636"/>
                  </a:lnTo>
                  <a:close/>
                </a:path>
                <a:path w="2451100" h="601979">
                  <a:moveTo>
                    <a:pt x="2450592" y="85344"/>
                  </a:moveTo>
                  <a:lnTo>
                    <a:pt x="2278380" y="0"/>
                  </a:lnTo>
                  <a:lnTo>
                    <a:pt x="2278380" y="56388"/>
                  </a:lnTo>
                  <a:lnTo>
                    <a:pt x="2161032" y="56388"/>
                  </a:lnTo>
                  <a:lnTo>
                    <a:pt x="2161032" y="114300"/>
                  </a:lnTo>
                  <a:lnTo>
                    <a:pt x="2278380" y="114300"/>
                  </a:lnTo>
                  <a:lnTo>
                    <a:pt x="2278380" y="170688"/>
                  </a:lnTo>
                  <a:lnTo>
                    <a:pt x="2307336" y="156337"/>
                  </a:lnTo>
                  <a:lnTo>
                    <a:pt x="2450592" y="85344"/>
                  </a:lnTo>
                  <a:close/>
                </a:path>
              </a:pathLst>
            </a:custGeom>
            <a:solidFill>
              <a:srgbClr val="9898FF"/>
            </a:solidFill>
          </p:spPr>
          <p:txBody>
            <a:bodyPr wrap="square" lIns="0" tIns="0" rIns="0" bIns="0" rtlCol="0"/>
            <a:lstStyle/>
            <a:p>
              <a:endParaRPr/>
            </a:p>
          </p:txBody>
        </p:sp>
        <p:sp>
          <p:nvSpPr>
            <p:cNvPr id="10" name="object 10"/>
            <p:cNvSpPr/>
            <p:nvPr/>
          </p:nvSpPr>
          <p:spPr>
            <a:xfrm>
              <a:off x="8298058" y="5001768"/>
              <a:ext cx="304800" cy="239395"/>
            </a:xfrm>
            <a:custGeom>
              <a:avLst/>
              <a:gdLst/>
              <a:ahLst/>
              <a:cxnLst/>
              <a:rect l="l" t="t" r="r" b="b"/>
              <a:pathLst>
                <a:path w="304800" h="239395">
                  <a:moveTo>
                    <a:pt x="188976" y="35052"/>
                  </a:moveTo>
                  <a:lnTo>
                    <a:pt x="0" y="0"/>
                  </a:lnTo>
                  <a:lnTo>
                    <a:pt x="86868" y="172212"/>
                  </a:lnTo>
                  <a:lnTo>
                    <a:pt x="97536" y="157881"/>
                  </a:lnTo>
                  <a:lnTo>
                    <a:pt x="97536" y="108204"/>
                  </a:lnTo>
                  <a:lnTo>
                    <a:pt x="132588" y="62484"/>
                  </a:lnTo>
                  <a:lnTo>
                    <a:pt x="155546" y="79957"/>
                  </a:lnTo>
                  <a:lnTo>
                    <a:pt x="188976" y="35052"/>
                  </a:lnTo>
                  <a:close/>
                </a:path>
                <a:path w="304800" h="239395">
                  <a:moveTo>
                    <a:pt x="155546" y="79957"/>
                  </a:moveTo>
                  <a:lnTo>
                    <a:pt x="132588" y="62484"/>
                  </a:lnTo>
                  <a:lnTo>
                    <a:pt x="97536" y="108204"/>
                  </a:lnTo>
                  <a:lnTo>
                    <a:pt x="121218" y="126069"/>
                  </a:lnTo>
                  <a:lnTo>
                    <a:pt x="155546" y="79957"/>
                  </a:lnTo>
                  <a:close/>
                </a:path>
                <a:path w="304800" h="239395">
                  <a:moveTo>
                    <a:pt x="121218" y="126069"/>
                  </a:moveTo>
                  <a:lnTo>
                    <a:pt x="97536" y="108204"/>
                  </a:lnTo>
                  <a:lnTo>
                    <a:pt x="97536" y="157881"/>
                  </a:lnTo>
                  <a:lnTo>
                    <a:pt x="121218" y="126069"/>
                  </a:lnTo>
                  <a:close/>
                </a:path>
                <a:path w="304800" h="239395">
                  <a:moveTo>
                    <a:pt x="304800" y="193548"/>
                  </a:moveTo>
                  <a:lnTo>
                    <a:pt x="155546" y="79957"/>
                  </a:lnTo>
                  <a:lnTo>
                    <a:pt x="121218" y="126069"/>
                  </a:lnTo>
                  <a:lnTo>
                    <a:pt x="271272" y="239268"/>
                  </a:lnTo>
                  <a:lnTo>
                    <a:pt x="304800" y="193548"/>
                  </a:lnTo>
                  <a:close/>
                </a:path>
              </a:pathLst>
            </a:custGeom>
            <a:solidFill>
              <a:srgbClr val="000000"/>
            </a:solidFill>
          </p:spPr>
          <p:txBody>
            <a:bodyPr wrap="square" lIns="0" tIns="0" rIns="0" bIns="0" rtlCol="0"/>
            <a:lstStyle/>
            <a:p>
              <a:endParaRPr/>
            </a:p>
          </p:txBody>
        </p:sp>
        <p:sp>
          <p:nvSpPr>
            <p:cNvPr id="11" name="object 11"/>
            <p:cNvSpPr/>
            <p:nvPr/>
          </p:nvSpPr>
          <p:spPr>
            <a:xfrm>
              <a:off x="5765170" y="5047488"/>
              <a:ext cx="588645" cy="315595"/>
            </a:xfrm>
            <a:custGeom>
              <a:avLst/>
              <a:gdLst/>
              <a:ahLst/>
              <a:cxnLst/>
              <a:rect l="l" t="t" r="r" b="b"/>
              <a:pathLst>
                <a:path w="588645" h="315595">
                  <a:moveTo>
                    <a:pt x="448395" y="212680"/>
                  </a:moveTo>
                  <a:lnTo>
                    <a:pt x="25908" y="0"/>
                  </a:lnTo>
                  <a:lnTo>
                    <a:pt x="0" y="51816"/>
                  </a:lnTo>
                  <a:lnTo>
                    <a:pt x="423062" y="263347"/>
                  </a:lnTo>
                  <a:lnTo>
                    <a:pt x="448395" y="212680"/>
                  </a:lnTo>
                  <a:close/>
                </a:path>
                <a:path w="588645" h="315595">
                  <a:moveTo>
                    <a:pt x="473964" y="314553"/>
                  </a:moveTo>
                  <a:lnTo>
                    <a:pt x="473964" y="225552"/>
                  </a:lnTo>
                  <a:lnTo>
                    <a:pt x="448056" y="275844"/>
                  </a:lnTo>
                  <a:lnTo>
                    <a:pt x="423062" y="263347"/>
                  </a:lnTo>
                  <a:lnTo>
                    <a:pt x="397764" y="313944"/>
                  </a:lnTo>
                  <a:lnTo>
                    <a:pt x="473964" y="314553"/>
                  </a:lnTo>
                  <a:close/>
                </a:path>
                <a:path w="588645" h="315595">
                  <a:moveTo>
                    <a:pt x="473964" y="225552"/>
                  </a:moveTo>
                  <a:lnTo>
                    <a:pt x="448395" y="212680"/>
                  </a:lnTo>
                  <a:lnTo>
                    <a:pt x="423062" y="263347"/>
                  </a:lnTo>
                  <a:lnTo>
                    <a:pt x="448056" y="275844"/>
                  </a:lnTo>
                  <a:lnTo>
                    <a:pt x="473964" y="225552"/>
                  </a:lnTo>
                  <a:close/>
                </a:path>
                <a:path w="588645" h="315595">
                  <a:moveTo>
                    <a:pt x="588264" y="315468"/>
                  </a:moveTo>
                  <a:lnTo>
                    <a:pt x="473964" y="161544"/>
                  </a:lnTo>
                  <a:lnTo>
                    <a:pt x="448395" y="212680"/>
                  </a:lnTo>
                  <a:lnTo>
                    <a:pt x="473964" y="225552"/>
                  </a:lnTo>
                  <a:lnTo>
                    <a:pt x="473964" y="314553"/>
                  </a:lnTo>
                  <a:lnTo>
                    <a:pt x="588264" y="315468"/>
                  </a:lnTo>
                  <a:close/>
                </a:path>
              </a:pathLst>
            </a:custGeom>
            <a:solidFill>
              <a:srgbClr val="9898CC"/>
            </a:solidFill>
          </p:spPr>
          <p:txBody>
            <a:bodyPr wrap="square" lIns="0" tIns="0" rIns="0" bIns="0" rtlCol="0"/>
            <a:lstStyle/>
            <a:p>
              <a:endParaRPr/>
            </a:p>
          </p:txBody>
        </p:sp>
      </p:grpSp>
      <p:pic>
        <p:nvPicPr>
          <p:cNvPr id="12" name="object 12"/>
          <p:cNvPicPr/>
          <p:nvPr/>
        </p:nvPicPr>
        <p:blipFill>
          <a:blip r:embed="rId6" cstate="print"/>
          <a:stretch>
            <a:fillRect/>
          </a:stretch>
        </p:blipFill>
        <p:spPr>
          <a:xfrm>
            <a:off x="834668" y="6826738"/>
            <a:ext cx="855681" cy="349425"/>
          </a:xfrm>
          <a:prstGeom prst="rect">
            <a:avLst/>
          </a:prstGeom>
        </p:spPr>
      </p:pic>
      <p:sp>
        <p:nvSpPr>
          <p:cNvPr id="13" name="object 13"/>
          <p:cNvSpPr txBox="1">
            <a:spLocks noGrp="1"/>
          </p:cNvSpPr>
          <p:nvPr>
            <p:ph type="title"/>
          </p:nvPr>
        </p:nvSpPr>
        <p:spPr>
          <a:prstGeom prst="rect">
            <a:avLst/>
          </a:prstGeom>
        </p:spPr>
        <p:txBody>
          <a:bodyPr vert="horz" wrap="square" lIns="0" tIns="74548" rIns="0" bIns="0" rtlCol="0">
            <a:spAutoFit/>
          </a:bodyPr>
          <a:lstStyle/>
          <a:p>
            <a:pPr marL="12700" marR="5080">
              <a:lnSpc>
                <a:spcPct val="100000"/>
              </a:lnSpc>
              <a:spcBef>
                <a:spcPts val="95"/>
              </a:spcBef>
            </a:pPr>
            <a:r>
              <a:rPr spc="-5" dirty="0"/>
              <a:t>Diencéphale : contrôles et </a:t>
            </a:r>
            <a:r>
              <a:rPr spc="-1100" dirty="0"/>
              <a:t> </a:t>
            </a:r>
            <a:r>
              <a:rPr spc="-5" dirty="0"/>
              <a:t>régulations</a:t>
            </a:r>
          </a:p>
        </p:txBody>
      </p:sp>
      <p:sp>
        <p:nvSpPr>
          <p:cNvPr id="14" name="object 14"/>
          <p:cNvSpPr txBox="1"/>
          <p:nvPr/>
        </p:nvSpPr>
        <p:spPr>
          <a:xfrm>
            <a:off x="1104272" y="2358643"/>
            <a:ext cx="3914775" cy="1090295"/>
          </a:xfrm>
          <a:prstGeom prst="rect">
            <a:avLst/>
          </a:prstGeom>
        </p:spPr>
        <p:txBody>
          <a:bodyPr vert="horz" wrap="square" lIns="0" tIns="12700" rIns="0" bIns="0" rtlCol="0">
            <a:spAutoFit/>
          </a:bodyPr>
          <a:lstStyle/>
          <a:p>
            <a:pPr marL="355600" indent="-342900">
              <a:lnSpc>
                <a:spcPts val="1675"/>
              </a:lnSpc>
              <a:spcBef>
                <a:spcPts val="100"/>
              </a:spcBef>
              <a:buClr>
                <a:srgbClr val="00007C"/>
              </a:buClr>
              <a:buSzPct val="78571"/>
              <a:buFont typeface="Wingdings"/>
              <a:buChar char=""/>
              <a:tabLst>
                <a:tab pos="354965" algn="l"/>
                <a:tab pos="355600" algn="l"/>
              </a:tabLst>
            </a:pPr>
            <a:r>
              <a:rPr sz="1400" b="1" spc="-5" dirty="0">
                <a:latin typeface="Arial"/>
                <a:cs typeface="Arial"/>
              </a:rPr>
              <a:t>Thalamus</a:t>
            </a:r>
            <a:endParaRPr sz="1400">
              <a:latin typeface="Arial"/>
              <a:cs typeface="Arial"/>
            </a:endParaRPr>
          </a:p>
          <a:p>
            <a:pPr marL="355600" indent="-342900">
              <a:lnSpc>
                <a:spcPts val="1675"/>
              </a:lnSpc>
              <a:buClr>
                <a:srgbClr val="00007C"/>
              </a:buClr>
              <a:buSzPct val="78571"/>
              <a:buFont typeface="Wingdings"/>
              <a:buChar char=""/>
              <a:tabLst>
                <a:tab pos="354965" algn="l"/>
                <a:tab pos="355600" algn="l"/>
              </a:tabLst>
            </a:pPr>
            <a:r>
              <a:rPr sz="1400" b="1" spc="-5" dirty="0">
                <a:latin typeface="Arial"/>
                <a:cs typeface="Arial"/>
              </a:rPr>
              <a:t>Hypothalamus</a:t>
            </a:r>
            <a:endParaRPr sz="1400">
              <a:latin typeface="Arial"/>
              <a:cs typeface="Arial"/>
            </a:endParaRPr>
          </a:p>
          <a:p>
            <a:pPr marL="355600" indent="-342900">
              <a:lnSpc>
                <a:spcPts val="1675"/>
              </a:lnSpc>
              <a:buClr>
                <a:srgbClr val="00007C"/>
              </a:buClr>
              <a:buSzPct val="78571"/>
              <a:buFont typeface="Wingdings"/>
              <a:buChar char=""/>
              <a:tabLst>
                <a:tab pos="354965" algn="l"/>
                <a:tab pos="355600" algn="l"/>
              </a:tabLst>
            </a:pPr>
            <a:r>
              <a:rPr sz="1400" b="1" spc="-5" dirty="0">
                <a:latin typeface="Arial"/>
                <a:cs typeface="Arial"/>
              </a:rPr>
              <a:t>Sous-thalamus</a:t>
            </a:r>
            <a:endParaRPr sz="1400">
              <a:latin typeface="Arial"/>
              <a:cs typeface="Arial"/>
            </a:endParaRPr>
          </a:p>
          <a:p>
            <a:pPr marL="355600" indent="-342900">
              <a:lnSpc>
                <a:spcPts val="1675"/>
              </a:lnSpc>
              <a:buClr>
                <a:srgbClr val="00007C"/>
              </a:buClr>
              <a:buSzPct val="78571"/>
              <a:buFont typeface="Wingdings"/>
              <a:buChar char=""/>
              <a:tabLst>
                <a:tab pos="354965" algn="l"/>
                <a:tab pos="355600" algn="l"/>
              </a:tabLst>
            </a:pPr>
            <a:r>
              <a:rPr sz="1400" b="1" spc="-5" dirty="0">
                <a:latin typeface="Arial"/>
                <a:cs typeface="Arial"/>
              </a:rPr>
              <a:t>fornix</a:t>
            </a:r>
            <a:endParaRPr sz="1400">
              <a:latin typeface="Arial"/>
              <a:cs typeface="Arial"/>
            </a:endParaRPr>
          </a:p>
          <a:p>
            <a:pPr marL="355600" indent="-342900">
              <a:lnSpc>
                <a:spcPct val="100000"/>
              </a:lnSpc>
              <a:buClr>
                <a:srgbClr val="00007C"/>
              </a:buClr>
              <a:buSzPct val="78571"/>
              <a:buFont typeface="Wingdings"/>
              <a:buChar char=""/>
              <a:tabLst>
                <a:tab pos="354965" algn="l"/>
                <a:tab pos="355600" algn="l"/>
              </a:tabLst>
            </a:pPr>
            <a:r>
              <a:rPr sz="1400" b="1" spc="-5" dirty="0">
                <a:latin typeface="Arial"/>
                <a:cs typeface="Arial"/>
              </a:rPr>
              <a:t>foramen</a:t>
            </a:r>
            <a:r>
              <a:rPr sz="1400" b="1" spc="-20" dirty="0">
                <a:latin typeface="Arial"/>
                <a:cs typeface="Arial"/>
              </a:rPr>
              <a:t> </a:t>
            </a:r>
            <a:r>
              <a:rPr sz="1400" b="1" spc="-5" dirty="0">
                <a:latin typeface="Arial"/>
                <a:cs typeface="Arial"/>
              </a:rPr>
              <a:t>interventriculaire</a:t>
            </a:r>
            <a:r>
              <a:rPr sz="1400" b="1" spc="-15" dirty="0">
                <a:latin typeface="Arial"/>
                <a:cs typeface="Arial"/>
              </a:rPr>
              <a:t> </a:t>
            </a:r>
            <a:r>
              <a:rPr sz="1400" b="1" spc="-5" dirty="0">
                <a:latin typeface="Arial"/>
                <a:cs typeface="Arial"/>
              </a:rPr>
              <a:t>(trou</a:t>
            </a:r>
            <a:r>
              <a:rPr sz="1400" b="1" spc="-20" dirty="0">
                <a:latin typeface="Arial"/>
                <a:cs typeface="Arial"/>
              </a:rPr>
              <a:t> </a:t>
            </a:r>
            <a:r>
              <a:rPr sz="1400" b="1" spc="-5" dirty="0">
                <a:latin typeface="Arial"/>
                <a:cs typeface="Arial"/>
              </a:rPr>
              <a:t>de</a:t>
            </a:r>
            <a:r>
              <a:rPr sz="1400" b="1" spc="-20" dirty="0">
                <a:latin typeface="Arial"/>
                <a:cs typeface="Arial"/>
              </a:rPr>
              <a:t> </a:t>
            </a:r>
            <a:r>
              <a:rPr sz="1400" b="1" spc="-5" dirty="0">
                <a:latin typeface="Arial"/>
                <a:cs typeface="Arial"/>
              </a:rPr>
              <a:t>Monro)</a:t>
            </a:r>
            <a:endParaRPr sz="1400">
              <a:latin typeface="Arial"/>
              <a:cs typeface="Arial"/>
            </a:endParaRPr>
          </a:p>
        </p:txBody>
      </p:sp>
      <p:sp>
        <p:nvSpPr>
          <p:cNvPr id="15" name="object 15"/>
          <p:cNvSpPr/>
          <p:nvPr/>
        </p:nvSpPr>
        <p:spPr>
          <a:xfrm>
            <a:off x="2383414" y="2424684"/>
            <a:ext cx="289560" cy="172720"/>
          </a:xfrm>
          <a:custGeom>
            <a:avLst/>
            <a:gdLst/>
            <a:ahLst/>
            <a:cxnLst/>
            <a:rect l="l" t="t" r="r" b="b"/>
            <a:pathLst>
              <a:path w="289560" h="172719">
                <a:moveTo>
                  <a:pt x="146304" y="114300"/>
                </a:moveTo>
                <a:lnTo>
                  <a:pt x="146304" y="57912"/>
                </a:lnTo>
                <a:lnTo>
                  <a:pt x="0" y="57912"/>
                </a:lnTo>
                <a:lnTo>
                  <a:pt x="0" y="114300"/>
                </a:lnTo>
                <a:lnTo>
                  <a:pt x="146304" y="114300"/>
                </a:lnTo>
                <a:close/>
              </a:path>
              <a:path w="289560" h="172719">
                <a:moveTo>
                  <a:pt x="289560" y="86868"/>
                </a:moveTo>
                <a:lnTo>
                  <a:pt x="117348" y="0"/>
                </a:lnTo>
                <a:lnTo>
                  <a:pt x="117348" y="57912"/>
                </a:lnTo>
                <a:lnTo>
                  <a:pt x="146304" y="57912"/>
                </a:lnTo>
                <a:lnTo>
                  <a:pt x="146304" y="157862"/>
                </a:lnTo>
                <a:lnTo>
                  <a:pt x="289560" y="86868"/>
                </a:lnTo>
                <a:close/>
              </a:path>
              <a:path w="289560" h="172719">
                <a:moveTo>
                  <a:pt x="146304" y="157862"/>
                </a:moveTo>
                <a:lnTo>
                  <a:pt x="146304" y="114300"/>
                </a:lnTo>
                <a:lnTo>
                  <a:pt x="117348" y="114300"/>
                </a:lnTo>
                <a:lnTo>
                  <a:pt x="117348" y="172212"/>
                </a:lnTo>
                <a:lnTo>
                  <a:pt x="146304" y="157862"/>
                </a:lnTo>
                <a:close/>
              </a:path>
            </a:pathLst>
          </a:custGeom>
          <a:solidFill>
            <a:srgbClr val="656598"/>
          </a:solidFill>
        </p:spPr>
        <p:txBody>
          <a:bodyPr wrap="square" lIns="0" tIns="0" rIns="0" bIns="0" rtlCol="0"/>
          <a:lstStyle/>
          <a:p>
            <a:endParaRPr/>
          </a:p>
        </p:txBody>
      </p:sp>
      <p:grpSp>
        <p:nvGrpSpPr>
          <p:cNvPr id="16" name="object 16"/>
          <p:cNvGrpSpPr/>
          <p:nvPr/>
        </p:nvGrpSpPr>
        <p:grpSpPr>
          <a:xfrm>
            <a:off x="2822326" y="2631948"/>
            <a:ext cx="326390" cy="378460"/>
            <a:chOff x="2822326" y="2631948"/>
            <a:chExt cx="326390" cy="378460"/>
          </a:xfrm>
        </p:grpSpPr>
        <p:sp>
          <p:nvSpPr>
            <p:cNvPr id="17" name="object 17"/>
            <p:cNvSpPr/>
            <p:nvPr/>
          </p:nvSpPr>
          <p:spPr>
            <a:xfrm>
              <a:off x="2822326" y="2631948"/>
              <a:ext cx="288290" cy="170815"/>
            </a:xfrm>
            <a:custGeom>
              <a:avLst/>
              <a:gdLst/>
              <a:ahLst/>
              <a:cxnLst/>
              <a:rect l="l" t="t" r="r" b="b"/>
              <a:pathLst>
                <a:path w="288289" h="170814">
                  <a:moveTo>
                    <a:pt x="146304" y="114300"/>
                  </a:moveTo>
                  <a:lnTo>
                    <a:pt x="146304" y="56388"/>
                  </a:lnTo>
                  <a:lnTo>
                    <a:pt x="0" y="56388"/>
                  </a:lnTo>
                  <a:lnTo>
                    <a:pt x="0" y="114300"/>
                  </a:lnTo>
                  <a:lnTo>
                    <a:pt x="146304" y="114300"/>
                  </a:lnTo>
                  <a:close/>
                </a:path>
                <a:path w="288289" h="170814">
                  <a:moveTo>
                    <a:pt x="288036" y="85344"/>
                  </a:moveTo>
                  <a:lnTo>
                    <a:pt x="117348" y="0"/>
                  </a:lnTo>
                  <a:lnTo>
                    <a:pt x="117348" y="56388"/>
                  </a:lnTo>
                  <a:lnTo>
                    <a:pt x="146304" y="56388"/>
                  </a:lnTo>
                  <a:lnTo>
                    <a:pt x="146304" y="156210"/>
                  </a:lnTo>
                  <a:lnTo>
                    <a:pt x="288036" y="85344"/>
                  </a:lnTo>
                  <a:close/>
                </a:path>
                <a:path w="288289" h="170814">
                  <a:moveTo>
                    <a:pt x="146304" y="156210"/>
                  </a:moveTo>
                  <a:lnTo>
                    <a:pt x="146304" y="114300"/>
                  </a:lnTo>
                  <a:lnTo>
                    <a:pt x="117348" y="114300"/>
                  </a:lnTo>
                  <a:lnTo>
                    <a:pt x="117348" y="170688"/>
                  </a:lnTo>
                  <a:lnTo>
                    <a:pt x="146304" y="156210"/>
                  </a:lnTo>
                  <a:close/>
                </a:path>
              </a:pathLst>
            </a:custGeom>
            <a:solidFill>
              <a:srgbClr val="9898FF"/>
            </a:solidFill>
          </p:spPr>
          <p:txBody>
            <a:bodyPr wrap="square" lIns="0" tIns="0" rIns="0" bIns="0" rtlCol="0"/>
            <a:lstStyle/>
            <a:p>
              <a:endParaRPr/>
            </a:p>
          </p:txBody>
        </p:sp>
        <p:sp>
          <p:nvSpPr>
            <p:cNvPr id="18" name="object 18"/>
            <p:cNvSpPr/>
            <p:nvPr/>
          </p:nvSpPr>
          <p:spPr>
            <a:xfrm>
              <a:off x="2860426" y="2837688"/>
              <a:ext cx="288290" cy="172720"/>
            </a:xfrm>
            <a:custGeom>
              <a:avLst/>
              <a:gdLst/>
              <a:ahLst/>
              <a:cxnLst/>
              <a:rect l="l" t="t" r="r" b="b"/>
              <a:pathLst>
                <a:path w="288289" h="172719">
                  <a:moveTo>
                    <a:pt x="146304" y="114300"/>
                  </a:moveTo>
                  <a:lnTo>
                    <a:pt x="146304" y="57912"/>
                  </a:lnTo>
                  <a:lnTo>
                    <a:pt x="0" y="57912"/>
                  </a:lnTo>
                  <a:lnTo>
                    <a:pt x="0" y="114300"/>
                  </a:lnTo>
                  <a:lnTo>
                    <a:pt x="146304" y="114300"/>
                  </a:lnTo>
                  <a:close/>
                </a:path>
                <a:path w="288289" h="172719">
                  <a:moveTo>
                    <a:pt x="288036" y="86868"/>
                  </a:moveTo>
                  <a:lnTo>
                    <a:pt x="117348" y="0"/>
                  </a:lnTo>
                  <a:lnTo>
                    <a:pt x="117348" y="57912"/>
                  </a:lnTo>
                  <a:lnTo>
                    <a:pt x="146304" y="57912"/>
                  </a:lnTo>
                  <a:lnTo>
                    <a:pt x="146304" y="157734"/>
                  </a:lnTo>
                  <a:lnTo>
                    <a:pt x="288036" y="86868"/>
                  </a:lnTo>
                  <a:close/>
                </a:path>
                <a:path w="288289" h="172719">
                  <a:moveTo>
                    <a:pt x="146304" y="157734"/>
                  </a:moveTo>
                  <a:lnTo>
                    <a:pt x="146304" y="114300"/>
                  </a:lnTo>
                  <a:lnTo>
                    <a:pt x="117348" y="114300"/>
                  </a:lnTo>
                  <a:lnTo>
                    <a:pt x="117348" y="172212"/>
                  </a:lnTo>
                  <a:lnTo>
                    <a:pt x="146304" y="157734"/>
                  </a:lnTo>
                  <a:close/>
                </a:path>
              </a:pathLst>
            </a:custGeom>
            <a:solidFill>
              <a:srgbClr val="000000"/>
            </a:solidFill>
          </p:spPr>
          <p:txBody>
            <a:bodyPr wrap="square" lIns="0" tIns="0" rIns="0" bIns="0" rtlCol="0"/>
            <a:lstStyle/>
            <a:p>
              <a:endParaRPr/>
            </a:p>
          </p:txBody>
        </p:sp>
      </p:grpSp>
      <p:sp>
        <p:nvSpPr>
          <p:cNvPr id="19" name="object 19"/>
          <p:cNvSpPr/>
          <p:nvPr/>
        </p:nvSpPr>
        <p:spPr>
          <a:xfrm>
            <a:off x="2032894" y="3051048"/>
            <a:ext cx="431800" cy="170815"/>
          </a:xfrm>
          <a:custGeom>
            <a:avLst/>
            <a:gdLst/>
            <a:ahLst/>
            <a:cxnLst/>
            <a:rect l="l" t="t" r="r" b="b"/>
            <a:pathLst>
              <a:path w="431800" h="170814">
                <a:moveTo>
                  <a:pt x="261131" y="55789"/>
                </a:moveTo>
                <a:lnTo>
                  <a:pt x="0" y="50292"/>
                </a:lnTo>
                <a:lnTo>
                  <a:pt x="0" y="108204"/>
                </a:lnTo>
                <a:lnTo>
                  <a:pt x="260097" y="113708"/>
                </a:lnTo>
                <a:lnTo>
                  <a:pt x="261131" y="55789"/>
                </a:lnTo>
                <a:close/>
              </a:path>
              <a:path w="431800" h="170814">
                <a:moveTo>
                  <a:pt x="289560" y="156122"/>
                </a:moveTo>
                <a:lnTo>
                  <a:pt x="289560" y="56388"/>
                </a:lnTo>
                <a:lnTo>
                  <a:pt x="288036" y="114300"/>
                </a:lnTo>
                <a:lnTo>
                  <a:pt x="260097" y="113708"/>
                </a:lnTo>
                <a:lnTo>
                  <a:pt x="259080" y="170688"/>
                </a:lnTo>
                <a:lnTo>
                  <a:pt x="289560" y="156122"/>
                </a:lnTo>
                <a:close/>
              </a:path>
              <a:path w="431800" h="170814">
                <a:moveTo>
                  <a:pt x="289560" y="56388"/>
                </a:moveTo>
                <a:lnTo>
                  <a:pt x="261131" y="55789"/>
                </a:lnTo>
                <a:lnTo>
                  <a:pt x="260097" y="113708"/>
                </a:lnTo>
                <a:lnTo>
                  <a:pt x="288036" y="114300"/>
                </a:lnTo>
                <a:lnTo>
                  <a:pt x="289560" y="56388"/>
                </a:lnTo>
                <a:close/>
              </a:path>
              <a:path w="431800" h="170814">
                <a:moveTo>
                  <a:pt x="431292" y="88392"/>
                </a:moveTo>
                <a:lnTo>
                  <a:pt x="262128" y="0"/>
                </a:lnTo>
                <a:lnTo>
                  <a:pt x="261131" y="55789"/>
                </a:lnTo>
                <a:lnTo>
                  <a:pt x="289560" y="56388"/>
                </a:lnTo>
                <a:lnTo>
                  <a:pt x="289560" y="156122"/>
                </a:lnTo>
                <a:lnTo>
                  <a:pt x="431292" y="88392"/>
                </a:lnTo>
                <a:close/>
              </a:path>
            </a:pathLst>
          </a:custGeom>
          <a:solidFill>
            <a:srgbClr val="65FF32"/>
          </a:solidFill>
        </p:spPr>
        <p:txBody>
          <a:bodyPr wrap="square" lIns="0" tIns="0" rIns="0" bIns="0" rtlCol="0"/>
          <a:lstStyle/>
          <a:p>
            <a:endParaRPr/>
          </a:p>
        </p:txBody>
      </p:sp>
      <p:sp>
        <p:nvSpPr>
          <p:cNvPr id="20" name="object 20"/>
          <p:cNvSpPr/>
          <p:nvPr/>
        </p:nvSpPr>
        <p:spPr>
          <a:xfrm>
            <a:off x="5058034" y="3259836"/>
            <a:ext cx="289560" cy="172720"/>
          </a:xfrm>
          <a:custGeom>
            <a:avLst/>
            <a:gdLst/>
            <a:ahLst/>
            <a:cxnLst/>
            <a:rect l="l" t="t" r="r" b="b"/>
            <a:pathLst>
              <a:path w="289560" h="172720">
                <a:moveTo>
                  <a:pt x="146304" y="114300"/>
                </a:moveTo>
                <a:lnTo>
                  <a:pt x="146304" y="57912"/>
                </a:lnTo>
                <a:lnTo>
                  <a:pt x="0" y="57912"/>
                </a:lnTo>
                <a:lnTo>
                  <a:pt x="0" y="114300"/>
                </a:lnTo>
                <a:lnTo>
                  <a:pt x="146304" y="114300"/>
                </a:lnTo>
                <a:close/>
              </a:path>
              <a:path w="289560" h="172720">
                <a:moveTo>
                  <a:pt x="289560" y="86868"/>
                </a:moveTo>
                <a:lnTo>
                  <a:pt x="118872" y="0"/>
                </a:lnTo>
                <a:lnTo>
                  <a:pt x="118872" y="57912"/>
                </a:lnTo>
                <a:lnTo>
                  <a:pt x="146304" y="57912"/>
                </a:lnTo>
                <a:lnTo>
                  <a:pt x="146304" y="158496"/>
                </a:lnTo>
                <a:lnTo>
                  <a:pt x="289560" y="86868"/>
                </a:lnTo>
                <a:close/>
              </a:path>
              <a:path w="289560" h="172720">
                <a:moveTo>
                  <a:pt x="146304" y="158496"/>
                </a:moveTo>
                <a:lnTo>
                  <a:pt x="146304" y="114300"/>
                </a:lnTo>
                <a:lnTo>
                  <a:pt x="118872" y="114300"/>
                </a:lnTo>
                <a:lnTo>
                  <a:pt x="118872" y="172212"/>
                </a:lnTo>
                <a:lnTo>
                  <a:pt x="146304" y="158496"/>
                </a:lnTo>
                <a:close/>
              </a:path>
            </a:pathLst>
          </a:custGeom>
          <a:solidFill>
            <a:srgbClr val="9898CC"/>
          </a:solidFill>
        </p:spPr>
        <p:txBody>
          <a:bodyPr wrap="square" lIns="0" tIns="0" rIns="0" bIns="0" rtlCol="0"/>
          <a:lstStyle/>
          <a:p>
            <a:endParaRPr/>
          </a:p>
        </p:txBody>
      </p:sp>
      <p:sp>
        <p:nvSpPr>
          <p:cNvPr id="21" name="object 21"/>
          <p:cNvSpPr txBox="1"/>
          <p:nvPr/>
        </p:nvSpPr>
        <p:spPr>
          <a:xfrm>
            <a:off x="4489079" y="6403337"/>
            <a:ext cx="1274445" cy="177800"/>
          </a:xfrm>
          <a:prstGeom prst="rect">
            <a:avLst/>
          </a:prstGeom>
        </p:spPr>
        <p:txBody>
          <a:bodyPr vert="horz" wrap="square" lIns="0" tIns="12065" rIns="0" bIns="0" rtlCol="0">
            <a:spAutoFit/>
          </a:bodyPr>
          <a:lstStyle/>
          <a:p>
            <a:pPr marL="12700">
              <a:lnSpc>
                <a:spcPct val="100000"/>
              </a:lnSpc>
              <a:spcBef>
                <a:spcPts val="95"/>
              </a:spcBef>
              <a:tabLst>
                <a:tab pos="1106805" algn="l"/>
              </a:tabLst>
            </a:pPr>
            <a:r>
              <a:rPr sz="1000" spc="-5" dirty="0">
                <a:latin typeface="Tahoma"/>
                <a:cs typeface="Tahoma"/>
              </a:rPr>
              <a:t>C</a:t>
            </a:r>
            <a:r>
              <a:rPr sz="1000" spc="-10" dirty="0">
                <a:latin typeface="Tahoma"/>
                <a:cs typeface="Tahoma"/>
              </a:rPr>
              <a:t>ou</a:t>
            </a:r>
            <a:r>
              <a:rPr sz="1000" spc="-5" dirty="0">
                <a:latin typeface="Tahoma"/>
                <a:cs typeface="Tahoma"/>
              </a:rPr>
              <a:t>pe</a:t>
            </a:r>
            <a:r>
              <a:rPr sz="1000" dirty="0">
                <a:latin typeface="Tahoma"/>
                <a:cs typeface="Tahoma"/>
              </a:rPr>
              <a:t> </a:t>
            </a:r>
            <a:r>
              <a:rPr sz="1000" spc="-10" dirty="0">
                <a:latin typeface="Tahoma"/>
                <a:cs typeface="Tahoma"/>
              </a:rPr>
              <a:t>s</a:t>
            </a:r>
            <a:r>
              <a:rPr sz="1000" dirty="0">
                <a:latin typeface="Tahoma"/>
                <a:cs typeface="Tahoma"/>
              </a:rPr>
              <a:t>a</a:t>
            </a:r>
            <a:r>
              <a:rPr sz="1000" spc="-5" dirty="0">
                <a:latin typeface="Tahoma"/>
                <a:cs typeface="Tahoma"/>
              </a:rPr>
              <a:t>gitt</a:t>
            </a:r>
            <a:r>
              <a:rPr sz="1000" dirty="0">
                <a:latin typeface="Tahoma"/>
                <a:cs typeface="Tahoma"/>
              </a:rPr>
              <a:t>a</a:t>
            </a:r>
            <a:r>
              <a:rPr sz="1000" spc="-5" dirty="0">
                <a:latin typeface="Tahoma"/>
                <a:cs typeface="Tahoma"/>
              </a:rPr>
              <a:t>le</a:t>
            </a:r>
            <a:r>
              <a:rPr sz="1000" dirty="0">
                <a:latin typeface="Tahoma"/>
                <a:cs typeface="Tahoma"/>
              </a:rPr>
              <a:t>	</a:t>
            </a:r>
            <a:r>
              <a:rPr sz="1000" spc="-5" dirty="0">
                <a:latin typeface="Tahoma"/>
                <a:cs typeface="Tahoma"/>
              </a:rPr>
              <a:t>AR</a:t>
            </a:r>
            <a:endParaRPr sz="1000">
              <a:latin typeface="Tahoma"/>
              <a:cs typeface="Tahoma"/>
            </a:endParaRPr>
          </a:p>
        </p:txBody>
      </p:sp>
      <p:sp>
        <p:nvSpPr>
          <p:cNvPr id="22" name="object 22"/>
          <p:cNvSpPr txBox="1"/>
          <p:nvPr/>
        </p:nvSpPr>
        <p:spPr>
          <a:xfrm>
            <a:off x="6063315" y="6401813"/>
            <a:ext cx="17716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ahoma"/>
                <a:cs typeface="Tahoma"/>
              </a:rPr>
              <a:t>AV</a:t>
            </a:r>
            <a:endParaRPr sz="1000">
              <a:latin typeface="Tahoma"/>
              <a:cs typeface="Tahoma"/>
            </a:endParaRPr>
          </a:p>
        </p:txBody>
      </p:sp>
      <p:sp>
        <p:nvSpPr>
          <p:cNvPr id="23" name="object 23"/>
          <p:cNvSpPr/>
          <p:nvPr/>
        </p:nvSpPr>
        <p:spPr>
          <a:xfrm>
            <a:off x="5765170" y="6461760"/>
            <a:ext cx="288290" cy="76200"/>
          </a:xfrm>
          <a:custGeom>
            <a:avLst/>
            <a:gdLst/>
            <a:ahLst/>
            <a:cxnLst/>
            <a:rect l="l" t="t" r="r" b="b"/>
            <a:pathLst>
              <a:path w="288289" h="76200">
                <a:moveTo>
                  <a:pt x="76200" y="28956"/>
                </a:moveTo>
                <a:lnTo>
                  <a:pt x="76200" y="0"/>
                </a:lnTo>
                <a:lnTo>
                  <a:pt x="0" y="38100"/>
                </a:lnTo>
                <a:lnTo>
                  <a:pt x="64008" y="70104"/>
                </a:lnTo>
                <a:lnTo>
                  <a:pt x="64008" y="28956"/>
                </a:lnTo>
                <a:lnTo>
                  <a:pt x="76200" y="28956"/>
                </a:lnTo>
                <a:close/>
              </a:path>
              <a:path w="288289" h="76200">
                <a:moveTo>
                  <a:pt x="288036" y="48768"/>
                </a:moveTo>
                <a:lnTo>
                  <a:pt x="288036" y="28956"/>
                </a:lnTo>
                <a:lnTo>
                  <a:pt x="64008" y="28956"/>
                </a:lnTo>
                <a:lnTo>
                  <a:pt x="64008" y="48768"/>
                </a:lnTo>
                <a:lnTo>
                  <a:pt x="288036" y="48768"/>
                </a:lnTo>
                <a:close/>
              </a:path>
              <a:path w="288289" h="76200">
                <a:moveTo>
                  <a:pt x="76200" y="76200"/>
                </a:moveTo>
                <a:lnTo>
                  <a:pt x="76200" y="48768"/>
                </a:lnTo>
                <a:lnTo>
                  <a:pt x="64008" y="48768"/>
                </a:lnTo>
                <a:lnTo>
                  <a:pt x="64008" y="70104"/>
                </a:lnTo>
                <a:lnTo>
                  <a:pt x="76200" y="76200"/>
                </a:lnTo>
                <a:close/>
              </a:path>
            </a:pathLst>
          </a:custGeom>
          <a:solidFill>
            <a:srgbClr val="000000"/>
          </a:solidFill>
        </p:spPr>
        <p:txBody>
          <a:bodyPr wrap="square" lIns="0" tIns="0" rIns="0" bIns="0" rtlCol="0"/>
          <a:lstStyle/>
          <a:p>
            <a:endParaRPr/>
          </a:p>
        </p:txBody>
      </p:sp>
      <p:sp>
        <p:nvSpPr>
          <p:cNvPr id="24" name="object 24"/>
          <p:cNvSpPr txBox="1"/>
          <p:nvPr/>
        </p:nvSpPr>
        <p:spPr>
          <a:xfrm>
            <a:off x="5087948" y="3536694"/>
            <a:ext cx="120269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ahoma"/>
                <a:cs typeface="Tahoma"/>
              </a:rPr>
              <a:t>A</a:t>
            </a:r>
            <a:r>
              <a:rPr sz="1000" spc="285" dirty="0">
                <a:latin typeface="Tahoma"/>
                <a:cs typeface="Tahoma"/>
              </a:rPr>
              <a:t> </a:t>
            </a:r>
            <a:r>
              <a:rPr sz="1000" spc="-5" dirty="0">
                <a:latin typeface="Tahoma"/>
                <a:cs typeface="Tahoma"/>
              </a:rPr>
              <a:t>Coupe</a:t>
            </a:r>
            <a:r>
              <a:rPr sz="1000" spc="-10" dirty="0">
                <a:latin typeface="Tahoma"/>
                <a:cs typeface="Tahoma"/>
              </a:rPr>
              <a:t> </a:t>
            </a:r>
            <a:r>
              <a:rPr sz="1000" spc="-5" dirty="0">
                <a:latin typeface="Tahoma"/>
                <a:cs typeface="Tahoma"/>
              </a:rPr>
              <a:t>coronale</a:t>
            </a:r>
            <a:r>
              <a:rPr sz="1000" spc="290" dirty="0">
                <a:latin typeface="Tahoma"/>
                <a:cs typeface="Tahoma"/>
              </a:rPr>
              <a:t> </a:t>
            </a:r>
            <a:r>
              <a:rPr sz="1000" spc="-5" dirty="0">
                <a:latin typeface="Tahoma"/>
                <a:cs typeface="Tahoma"/>
              </a:rPr>
              <a:t>B</a:t>
            </a:r>
            <a:endParaRPr sz="1000">
              <a:latin typeface="Tahoma"/>
              <a:cs typeface="Tahoma"/>
            </a:endParaRPr>
          </a:p>
        </p:txBody>
      </p:sp>
      <p:sp>
        <p:nvSpPr>
          <p:cNvPr id="25" name="object 25"/>
          <p:cNvSpPr txBox="1"/>
          <p:nvPr/>
        </p:nvSpPr>
        <p:spPr>
          <a:xfrm>
            <a:off x="4057782" y="3565650"/>
            <a:ext cx="1016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ahoma"/>
                <a:cs typeface="Tahoma"/>
              </a:rPr>
              <a:t>A</a:t>
            </a:r>
            <a:endParaRPr sz="1000">
              <a:latin typeface="Tahoma"/>
              <a:cs typeface="Tahoma"/>
            </a:endParaRPr>
          </a:p>
        </p:txBody>
      </p:sp>
      <p:sp>
        <p:nvSpPr>
          <p:cNvPr id="26" name="object 26"/>
          <p:cNvSpPr txBox="1"/>
          <p:nvPr/>
        </p:nvSpPr>
        <p:spPr>
          <a:xfrm>
            <a:off x="6578491" y="3522978"/>
            <a:ext cx="10033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ahoma"/>
                <a:cs typeface="Tahoma"/>
              </a:rPr>
              <a:t>B</a:t>
            </a:r>
            <a:endParaRPr sz="1000">
              <a:latin typeface="Tahoma"/>
              <a:cs typeface="Tahoma"/>
            </a:endParaRPr>
          </a:p>
        </p:txBody>
      </p:sp>
      <p:sp>
        <p:nvSpPr>
          <p:cNvPr id="27" name="object 27"/>
          <p:cNvSpPr txBox="1"/>
          <p:nvPr/>
        </p:nvSpPr>
        <p:spPr>
          <a:xfrm>
            <a:off x="6668407" y="6017765"/>
            <a:ext cx="11112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ahoma"/>
                <a:cs typeface="Tahoma"/>
              </a:rPr>
              <a:t>H</a:t>
            </a:r>
            <a:endParaRPr sz="1000">
              <a:latin typeface="Tahoma"/>
              <a:cs typeface="Tahoma"/>
            </a:endParaRPr>
          </a:p>
        </p:txBody>
      </p:sp>
      <p:sp>
        <p:nvSpPr>
          <p:cNvPr id="28" name="object 28"/>
          <p:cNvSpPr txBox="1"/>
          <p:nvPr/>
        </p:nvSpPr>
        <p:spPr>
          <a:xfrm>
            <a:off x="6679076" y="6444485"/>
            <a:ext cx="10033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ahoma"/>
                <a:cs typeface="Tahoma"/>
              </a:rPr>
              <a:t>B</a:t>
            </a:r>
            <a:endParaRPr sz="1000">
              <a:latin typeface="Tahoma"/>
              <a:cs typeface="Tahoma"/>
            </a:endParaRPr>
          </a:p>
        </p:txBody>
      </p:sp>
      <p:sp>
        <p:nvSpPr>
          <p:cNvPr id="29" name="object 29"/>
          <p:cNvSpPr/>
          <p:nvPr/>
        </p:nvSpPr>
        <p:spPr>
          <a:xfrm>
            <a:off x="6690238" y="6169152"/>
            <a:ext cx="76200" cy="287020"/>
          </a:xfrm>
          <a:custGeom>
            <a:avLst/>
            <a:gdLst/>
            <a:ahLst/>
            <a:cxnLst/>
            <a:rect l="l" t="t" r="r" b="b"/>
            <a:pathLst>
              <a:path w="76200" h="287020">
                <a:moveTo>
                  <a:pt x="76200" y="76200"/>
                </a:moveTo>
                <a:lnTo>
                  <a:pt x="38100" y="0"/>
                </a:lnTo>
                <a:lnTo>
                  <a:pt x="0" y="76200"/>
                </a:lnTo>
                <a:lnTo>
                  <a:pt x="28956" y="76200"/>
                </a:lnTo>
                <a:lnTo>
                  <a:pt x="28956" y="62484"/>
                </a:lnTo>
                <a:lnTo>
                  <a:pt x="48768" y="62484"/>
                </a:lnTo>
                <a:lnTo>
                  <a:pt x="48768" y="76200"/>
                </a:lnTo>
                <a:lnTo>
                  <a:pt x="76200" y="76200"/>
                </a:lnTo>
                <a:close/>
              </a:path>
              <a:path w="76200" h="287020">
                <a:moveTo>
                  <a:pt x="48768" y="76200"/>
                </a:moveTo>
                <a:lnTo>
                  <a:pt x="48768" y="62484"/>
                </a:lnTo>
                <a:lnTo>
                  <a:pt x="28956" y="62484"/>
                </a:lnTo>
                <a:lnTo>
                  <a:pt x="28956" y="76200"/>
                </a:lnTo>
                <a:lnTo>
                  <a:pt x="48768" y="76200"/>
                </a:lnTo>
                <a:close/>
              </a:path>
              <a:path w="76200" h="287020">
                <a:moveTo>
                  <a:pt x="48768" y="286512"/>
                </a:moveTo>
                <a:lnTo>
                  <a:pt x="48768" y="76200"/>
                </a:lnTo>
                <a:lnTo>
                  <a:pt x="28956" y="76200"/>
                </a:lnTo>
                <a:lnTo>
                  <a:pt x="28956" y="286512"/>
                </a:lnTo>
                <a:lnTo>
                  <a:pt x="48768" y="286512"/>
                </a:lnTo>
                <a:close/>
              </a:path>
            </a:pathLst>
          </a:custGeom>
          <a:solidFill>
            <a:srgbClr val="000000"/>
          </a:solidFill>
        </p:spPr>
        <p:txBody>
          <a:bodyPr wrap="square" lIns="0" tIns="0" rIns="0" bIns="0" rtlCol="0"/>
          <a:lstStyle/>
          <a:p>
            <a:endParaRPr/>
          </a:p>
        </p:txBody>
      </p:sp>
      <p:sp>
        <p:nvSpPr>
          <p:cNvPr id="30" name="object 30"/>
          <p:cNvSpPr txBox="1"/>
          <p:nvPr/>
        </p:nvSpPr>
        <p:spPr>
          <a:xfrm>
            <a:off x="4013592" y="6196073"/>
            <a:ext cx="11112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ahoma"/>
                <a:cs typeface="Tahoma"/>
              </a:rPr>
              <a:t>H</a:t>
            </a:r>
            <a:endParaRPr sz="1000">
              <a:latin typeface="Tahoma"/>
              <a:cs typeface="Tahoma"/>
            </a:endParaRPr>
          </a:p>
        </p:txBody>
      </p:sp>
      <p:sp>
        <p:nvSpPr>
          <p:cNvPr id="31" name="object 31"/>
          <p:cNvSpPr txBox="1"/>
          <p:nvPr/>
        </p:nvSpPr>
        <p:spPr>
          <a:xfrm>
            <a:off x="4025784" y="6622793"/>
            <a:ext cx="10033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ahoma"/>
                <a:cs typeface="Tahoma"/>
              </a:rPr>
              <a:t>B</a:t>
            </a:r>
            <a:endParaRPr sz="1000">
              <a:latin typeface="Tahoma"/>
              <a:cs typeface="Tahoma"/>
            </a:endParaRPr>
          </a:p>
        </p:txBody>
      </p:sp>
      <p:grpSp>
        <p:nvGrpSpPr>
          <p:cNvPr id="32" name="object 32"/>
          <p:cNvGrpSpPr/>
          <p:nvPr/>
        </p:nvGrpSpPr>
        <p:grpSpPr>
          <a:xfrm>
            <a:off x="4036954" y="3913632"/>
            <a:ext cx="1912620" cy="2720340"/>
            <a:chOff x="4036954" y="3913632"/>
            <a:chExt cx="1912620" cy="2720340"/>
          </a:xfrm>
        </p:grpSpPr>
        <p:sp>
          <p:nvSpPr>
            <p:cNvPr id="33" name="object 33"/>
            <p:cNvSpPr/>
            <p:nvPr/>
          </p:nvSpPr>
          <p:spPr>
            <a:xfrm>
              <a:off x="4036949" y="5132844"/>
              <a:ext cx="1021080" cy="1501140"/>
            </a:xfrm>
            <a:custGeom>
              <a:avLst/>
              <a:gdLst/>
              <a:ahLst/>
              <a:cxnLst/>
              <a:rect l="l" t="t" r="r" b="b"/>
              <a:pathLst>
                <a:path w="1021079" h="1501140">
                  <a:moveTo>
                    <a:pt x="76200" y="1289304"/>
                  </a:moveTo>
                  <a:lnTo>
                    <a:pt x="38100" y="1213104"/>
                  </a:lnTo>
                  <a:lnTo>
                    <a:pt x="0" y="1289304"/>
                  </a:lnTo>
                  <a:lnTo>
                    <a:pt x="27432" y="1289304"/>
                  </a:lnTo>
                  <a:lnTo>
                    <a:pt x="27432" y="1501140"/>
                  </a:lnTo>
                  <a:lnTo>
                    <a:pt x="47244" y="1501140"/>
                  </a:lnTo>
                  <a:lnTo>
                    <a:pt x="47244" y="1289304"/>
                  </a:lnTo>
                  <a:lnTo>
                    <a:pt x="76200" y="1289304"/>
                  </a:lnTo>
                  <a:close/>
                </a:path>
                <a:path w="1021079" h="1501140">
                  <a:moveTo>
                    <a:pt x="1021080" y="85344"/>
                  </a:moveTo>
                  <a:lnTo>
                    <a:pt x="850392" y="0"/>
                  </a:lnTo>
                  <a:lnTo>
                    <a:pt x="850392" y="56388"/>
                  </a:lnTo>
                  <a:lnTo>
                    <a:pt x="733044" y="56388"/>
                  </a:lnTo>
                  <a:lnTo>
                    <a:pt x="733044" y="114300"/>
                  </a:lnTo>
                  <a:lnTo>
                    <a:pt x="850392" y="114300"/>
                  </a:lnTo>
                  <a:lnTo>
                    <a:pt x="850392" y="170688"/>
                  </a:lnTo>
                  <a:lnTo>
                    <a:pt x="879348" y="156210"/>
                  </a:lnTo>
                  <a:lnTo>
                    <a:pt x="1021080" y="85344"/>
                  </a:lnTo>
                  <a:close/>
                </a:path>
              </a:pathLst>
            </a:custGeom>
            <a:solidFill>
              <a:srgbClr val="000000"/>
            </a:solidFill>
          </p:spPr>
          <p:txBody>
            <a:bodyPr wrap="square" lIns="0" tIns="0" rIns="0" bIns="0" rtlCol="0"/>
            <a:lstStyle/>
            <a:p>
              <a:endParaRPr/>
            </a:p>
          </p:txBody>
        </p:sp>
        <p:sp>
          <p:nvSpPr>
            <p:cNvPr id="34" name="object 34"/>
            <p:cNvSpPr/>
            <p:nvPr/>
          </p:nvSpPr>
          <p:spPr>
            <a:xfrm>
              <a:off x="5751454" y="3913632"/>
              <a:ext cx="198120" cy="440690"/>
            </a:xfrm>
            <a:custGeom>
              <a:avLst/>
              <a:gdLst/>
              <a:ahLst/>
              <a:cxnLst/>
              <a:rect l="l" t="t" r="r" b="b"/>
              <a:pathLst>
                <a:path w="198120" h="440689">
                  <a:moveTo>
                    <a:pt x="53126" y="269001"/>
                  </a:moveTo>
                  <a:lnTo>
                    <a:pt x="0" y="251460"/>
                  </a:lnTo>
                  <a:lnTo>
                    <a:pt x="25908" y="440436"/>
                  </a:lnTo>
                  <a:lnTo>
                    <a:pt x="44196" y="422148"/>
                  </a:lnTo>
                  <a:lnTo>
                    <a:pt x="44196" y="295656"/>
                  </a:lnTo>
                  <a:lnTo>
                    <a:pt x="53126" y="269001"/>
                  </a:lnTo>
                  <a:close/>
                </a:path>
                <a:path w="198120" h="440689">
                  <a:moveTo>
                    <a:pt x="108042" y="287134"/>
                  </a:moveTo>
                  <a:lnTo>
                    <a:pt x="53126" y="269001"/>
                  </a:lnTo>
                  <a:lnTo>
                    <a:pt x="44196" y="295656"/>
                  </a:lnTo>
                  <a:lnTo>
                    <a:pt x="99060" y="313944"/>
                  </a:lnTo>
                  <a:lnTo>
                    <a:pt x="108042" y="287134"/>
                  </a:lnTo>
                  <a:close/>
                </a:path>
                <a:path w="198120" h="440689">
                  <a:moveTo>
                    <a:pt x="161544" y="304800"/>
                  </a:moveTo>
                  <a:lnTo>
                    <a:pt x="108042" y="287134"/>
                  </a:lnTo>
                  <a:lnTo>
                    <a:pt x="99060" y="313944"/>
                  </a:lnTo>
                  <a:lnTo>
                    <a:pt x="44196" y="295656"/>
                  </a:lnTo>
                  <a:lnTo>
                    <a:pt x="44196" y="422148"/>
                  </a:lnTo>
                  <a:lnTo>
                    <a:pt x="161544" y="304800"/>
                  </a:lnTo>
                  <a:close/>
                </a:path>
                <a:path w="198120" h="440689">
                  <a:moveTo>
                    <a:pt x="198120" y="18288"/>
                  </a:moveTo>
                  <a:lnTo>
                    <a:pt x="143256" y="0"/>
                  </a:lnTo>
                  <a:lnTo>
                    <a:pt x="53126" y="269001"/>
                  </a:lnTo>
                  <a:lnTo>
                    <a:pt x="108042" y="287134"/>
                  </a:lnTo>
                  <a:lnTo>
                    <a:pt x="198120" y="18288"/>
                  </a:lnTo>
                  <a:close/>
                </a:path>
              </a:pathLst>
            </a:custGeom>
            <a:solidFill>
              <a:srgbClr val="65FF32"/>
            </a:solidFill>
          </p:spPr>
          <p:txBody>
            <a:bodyPr wrap="square" lIns="0" tIns="0" rIns="0" bIns="0" rtlCol="0"/>
            <a:lstStyle/>
            <a:p>
              <a:endParaRPr/>
            </a:p>
          </p:txBody>
        </p:sp>
      </p:grpSp>
      <p:pic>
        <p:nvPicPr>
          <p:cNvPr id="35" name="object 35"/>
          <p:cNvPicPr/>
          <p:nvPr/>
        </p:nvPicPr>
        <p:blipFill>
          <a:blip r:embed="rId7" cstate="print"/>
          <a:stretch>
            <a:fillRect/>
          </a:stretch>
        </p:blipFill>
        <p:spPr>
          <a:xfrm>
            <a:off x="4099438" y="2506979"/>
            <a:ext cx="1440180" cy="373379"/>
          </a:xfrm>
          <a:prstGeom prst="rect">
            <a:avLst/>
          </a:prstGeom>
        </p:spPr>
      </p:pic>
      <p:sp>
        <p:nvSpPr>
          <p:cNvPr id="36" name="object 36"/>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66921" y="3633216"/>
            <a:ext cx="3750310" cy="3510279"/>
            <a:chOff x="6066921" y="3633216"/>
            <a:chExt cx="3750310" cy="3510279"/>
          </a:xfrm>
        </p:grpSpPr>
        <p:pic>
          <p:nvPicPr>
            <p:cNvPr id="3" name="object 3"/>
            <p:cNvPicPr/>
            <p:nvPr/>
          </p:nvPicPr>
          <p:blipFill>
            <a:blip r:embed="rId2" cstate="print"/>
            <a:stretch>
              <a:fillRect/>
            </a:stretch>
          </p:blipFill>
          <p:spPr>
            <a:xfrm>
              <a:off x="8394069" y="6521196"/>
              <a:ext cx="1422878" cy="622299"/>
            </a:xfrm>
            <a:prstGeom prst="rect">
              <a:avLst/>
            </a:prstGeom>
          </p:spPr>
        </p:pic>
        <p:pic>
          <p:nvPicPr>
            <p:cNvPr id="4" name="object 4"/>
            <p:cNvPicPr/>
            <p:nvPr/>
          </p:nvPicPr>
          <p:blipFill>
            <a:blip r:embed="rId3" cstate="print"/>
            <a:stretch>
              <a:fillRect/>
            </a:stretch>
          </p:blipFill>
          <p:spPr>
            <a:xfrm>
              <a:off x="6066921" y="3633216"/>
              <a:ext cx="3354323" cy="2854451"/>
            </a:xfrm>
            <a:prstGeom prst="rect">
              <a:avLst/>
            </a:prstGeom>
          </p:spPr>
        </p:pic>
        <p:sp>
          <p:nvSpPr>
            <p:cNvPr id="5" name="object 5"/>
            <p:cNvSpPr/>
            <p:nvPr/>
          </p:nvSpPr>
          <p:spPr>
            <a:xfrm>
              <a:off x="6344290" y="4614672"/>
              <a:ext cx="1018540" cy="410209"/>
            </a:xfrm>
            <a:custGeom>
              <a:avLst/>
              <a:gdLst/>
              <a:ahLst/>
              <a:cxnLst/>
              <a:rect l="l" t="t" r="r" b="b"/>
              <a:pathLst>
                <a:path w="1018540" h="410210">
                  <a:moveTo>
                    <a:pt x="865972" y="302727"/>
                  </a:moveTo>
                  <a:lnTo>
                    <a:pt x="19812" y="0"/>
                  </a:lnTo>
                  <a:lnTo>
                    <a:pt x="0" y="53340"/>
                  </a:lnTo>
                  <a:lnTo>
                    <a:pt x="846772" y="356286"/>
                  </a:lnTo>
                  <a:lnTo>
                    <a:pt x="865972" y="302727"/>
                  </a:lnTo>
                  <a:close/>
                </a:path>
                <a:path w="1018540" h="410210">
                  <a:moveTo>
                    <a:pt x="893064" y="402092"/>
                  </a:moveTo>
                  <a:lnTo>
                    <a:pt x="893064" y="312420"/>
                  </a:lnTo>
                  <a:lnTo>
                    <a:pt x="873252" y="365760"/>
                  </a:lnTo>
                  <a:lnTo>
                    <a:pt x="846772" y="356286"/>
                  </a:lnTo>
                  <a:lnTo>
                    <a:pt x="827532" y="409956"/>
                  </a:lnTo>
                  <a:lnTo>
                    <a:pt x="893064" y="402092"/>
                  </a:lnTo>
                  <a:close/>
                </a:path>
                <a:path w="1018540" h="410210">
                  <a:moveTo>
                    <a:pt x="893064" y="312420"/>
                  </a:moveTo>
                  <a:lnTo>
                    <a:pt x="865972" y="302727"/>
                  </a:lnTo>
                  <a:lnTo>
                    <a:pt x="846772" y="356286"/>
                  </a:lnTo>
                  <a:lnTo>
                    <a:pt x="873252" y="365760"/>
                  </a:lnTo>
                  <a:lnTo>
                    <a:pt x="893064" y="312420"/>
                  </a:lnTo>
                  <a:close/>
                </a:path>
                <a:path w="1018540" h="410210">
                  <a:moveTo>
                    <a:pt x="1018032" y="387096"/>
                  </a:moveTo>
                  <a:lnTo>
                    <a:pt x="885444" y="248412"/>
                  </a:lnTo>
                  <a:lnTo>
                    <a:pt x="865972" y="302727"/>
                  </a:lnTo>
                  <a:lnTo>
                    <a:pt x="893064" y="312420"/>
                  </a:lnTo>
                  <a:lnTo>
                    <a:pt x="893064" y="402092"/>
                  </a:lnTo>
                  <a:lnTo>
                    <a:pt x="1018032" y="387096"/>
                  </a:lnTo>
                  <a:close/>
                </a:path>
              </a:pathLst>
            </a:custGeom>
            <a:solidFill>
              <a:srgbClr val="FF0065"/>
            </a:solidFill>
          </p:spPr>
          <p:txBody>
            <a:bodyPr wrap="square" lIns="0" tIns="0" rIns="0" bIns="0" rtlCol="0"/>
            <a:lstStyle/>
            <a:p>
              <a:endParaRPr/>
            </a:p>
          </p:txBody>
        </p:sp>
        <p:pic>
          <p:nvPicPr>
            <p:cNvPr id="6" name="object 6"/>
            <p:cNvPicPr/>
            <p:nvPr/>
          </p:nvPicPr>
          <p:blipFill>
            <a:blip r:embed="rId4" cstate="print"/>
            <a:stretch>
              <a:fillRect/>
            </a:stretch>
          </p:blipFill>
          <p:spPr>
            <a:xfrm>
              <a:off x="6700679" y="4346301"/>
              <a:ext cx="2274766" cy="1952390"/>
            </a:xfrm>
            <a:prstGeom prst="rect">
              <a:avLst/>
            </a:prstGeom>
          </p:spPr>
        </p:pic>
        <p:sp>
          <p:nvSpPr>
            <p:cNvPr id="7" name="object 7"/>
            <p:cNvSpPr/>
            <p:nvPr/>
          </p:nvSpPr>
          <p:spPr>
            <a:xfrm>
              <a:off x="6700679" y="4346301"/>
              <a:ext cx="2275205" cy="1952625"/>
            </a:xfrm>
            <a:custGeom>
              <a:avLst/>
              <a:gdLst/>
              <a:ahLst/>
              <a:cxnLst/>
              <a:rect l="l" t="t" r="r" b="b"/>
              <a:pathLst>
                <a:path w="2275204" h="1952625">
                  <a:moveTo>
                    <a:pt x="806421" y="79394"/>
                  </a:moveTo>
                  <a:lnTo>
                    <a:pt x="781433" y="105838"/>
                  </a:lnTo>
                  <a:lnTo>
                    <a:pt x="759106" y="138354"/>
                  </a:lnTo>
                  <a:lnTo>
                    <a:pt x="737814" y="175299"/>
                  </a:lnTo>
                  <a:lnTo>
                    <a:pt x="715934" y="215030"/>
                  </a:lnTo>
                  <a:lnTo>
                    <a:pt x="691838" y="255904"/>
                  </a:lnTo>
                  <a:lnTo>
                    <a:pt x="663903" y="296278"/>
                  </a:lnTo>
                  <a:lnTo>
                    <a:pt x="630503" y="334509"/>
                  </a:lnTo>
                  <a:lnTo>
                    <a:pt x="590013" y="368954"/>
                  </a:lnTo>
                  <a:lnTo>
                    <a:pt x="518040" y="403180"/>
                  </a:lnTo>
                  <a:lnTo>
                    <a:pt x="474546" y="416031"/>
                  </a:lnTo>
                  <a:lnTo>
                    <a:pt x="427735" y="427374"/>
                  </a:lnTo>
                  <a:lnTo>
                    <a:pt x="378871" y="438208"/>
                  </a:lnTo>
                  <a:lnTo>
                    <a:pt x="329219" y="449535"/>
                  </a:lnTo>
                  <a:lnTo>
                    <a:pt x="280042" y="462354"/>
                  </a:lnTo>
                  <a:lnTo>
                    <a:pt x="232607" y="477666"/>
                  </a:lnTo>
                  <a:lnTo>
                    <a:pt x="188177" y="496470"/>
                  </a:lnTo>
                  <a:lnTo>
                    <a:pt x="148018" y="519766"/>
                  </a:lnTo>
                  <a:lnTo>
                    <a:pt x="113394" y="548556"/>
                  </a:lnTo>
                  <a:lnTo>
                    <a:pt x="85569" y="583838"/>
                  </a:lnTo>
                  <a:lnTo>
                    <a:pt x="67360" y="618454"/>
                  </a:lnTo>
                  <a:lnTo>
                    <a:pt x="51657" y="659437"/>
                  </a:lnTo>
                  <a:lnTo>
                    <a:pt x="38325" y="705758"/>
                  </a:lnTo>
                  <a:lnTo>
                    <a:pt x="27228" y="756386"/>
                  </a:lnTo>
                  <a:lnTo>
                    <a:pt x="18231" y="810293"/>
                  </a:lnTo>
                  <a:lnTo>
                    <a:pt x="11198" y="866448"/>
                  </a:lnTo>
                  <a:lnTo>
                    <a:pt x="5994" y="923823"/>
                  </a:lnTo>
                  <a:lnTo>
                    <a:pt x="2483" y="981387"/>
                  </a:lnTo>
                  <a:lnTo>
                    <a:pt x="530" y="1038112"/>
                  </a:lnTo>
                  <a:lnTo>
                    <a:pt x="0" y="1092967"/>
                  </a:lnTo>
                  <a:lnTo>
                    <a:pt x="756" y="1144923"/>
                  </a:lnTo>
                  <a:lnTo>
                    <a:pt x="2664" y="1192950"/>
                  </a:lnTo>
                  <a:lnTo>
                    <a:pt x="5587" y="1236019"/>
                  </a:lnTo>
                  <a:lnTo>
                    <a:pt x="13941" y="1303166"/>
                  </a:lnTo>
                  <a:lnTo>
                    <a:pt x="27303" y="1342439"/>
                  </a:lnTo>
                  <a:lnTo>
                    <a:pt x="74243" y="1372121"/>
                  </a:lnTo>
                  <a:lnTo>
                    <a:pt x="104429" y="1371746"/>
                  </a:lnTo>
                  <a:lnTo>
                    <a:pt x="136829" y="1367370"/>
                  </a:lnTo>
                  <a:lnTo>
                    <a:pt x="169746" y="1363602"/>
                  </a:lnTo>
                  <a:lnTo>
                    <a:pt x="230349" y="1376318"/>
                  </a:lnTo>
                  <a:lnTo>
                    <a:pt x="264787" y="1407059"/>
                  </a:lnTo>
                  <a:lnTo>
                    <a:pt x="298591" y="1448002"/>
                  </a:lnTo>
                  <a:lnTo>
                    <a:pt x="332648" y="1493094"/>
                  </a:lnTo>
                  <a:lnTo>
                    <a:pt x="367848" y="1536281"/>
                  </a:lnTo>
                  <a:lnTo>
                    <a:pt x="405080" y="1571510"/>
                  </a:lnTo>
                  <a:lnTo>
                    <a:pt x="445233" y="1592726"/>
                  </a:lnTo>
                  <a:lnTo>
                    <a:pt x="489853" y="1596832"/>
                  </a:lnTo>
                  <a:lnTo>
                    <a:pt x="538536" y="1589000"/>
                  </a:lnTo>
                  <a:lnTo>
                    <a:pt x="589251" y="1573295"/>
                  </a:lnTo>
                  <a:lnTo>
                    <a:pt x="639967" y="1553779"/>
                  </a:lnTo>
                  <a:lnTo>
                    <a:pt x="688650" y="1534517"/>
                  </a:lnTo>
                  <a:lnTo>
                    <a:pt x="733269" y="1519574"/>
                  </a:lnTo>
                  <a:lnTo>
                    <a:pt x="762852" y="1506649"/>
                  </a:lnTo>
                  <a:lnTo>
                    <a:pt x="783503" y="1490444"/>
                  </a:lnTo>
                  <a:lnTo>
                    <a:pt x="800850" y="1473467"/>
                  </a:lnTo>
                  <a:lnTo>
                    <a:pt x="820515" y="1458223"/>
                  </a:lnTo>
                  <a:lnTo>
                    <a:pt x="848125" y="1447217"/>
                  </a:lnTo>
                  <a:lnTo>
                    <a:pt x="889304" y="1442956"/>
                  </a:lnTo>
                  <a:lnTo>
                    <a:pt x="949677" y="1447946"/>
                  </a:lnTo>
                  <a:lnTo>
                    <a:pt x="1024919" y="1460745"/>
                  </a:lnTo>
                  <a:lnTo>
                    <a:pt x="1070208" y="1469658"/>
                  </a:lnTo>
                  <a:lnTo>
                    <a:pt x="1119556" y="1480045"/>
                  </a:lnTo>
                  <a:lnTo>
                    <a:pt x="1172172" y="1491753"/>
                  </a:lnTo>
                  <a:lnTo>
                    <a:pt x="1227266" y="1504631"/>
                  </a:lnTo>
                  <a:lnTo>
                    <a:pt x="1284047" y="1518528"/>
                  </a:lnTo>
                  <a:lnTo>
                    <a:pt x="1341726" y="1533290"/>
                  </a:lnTo>
                  <a:lnTo>
                    <a:pt x="1399512" y="1548766"/>
                  </a:lnTo>
                  <a:lnTo>
                    <a:pt x="1456616" y="1564806"/>
                  </a:lnTo>
                  <a:lnTo>
                    <a:pt x="1512245" y="1581256"/>
                  </a:lnTo>
                  <a:lnTo>
                    <a:pt x="1565611" y="1597965"/>
                  </a:lnTo>
                  <a:lnTo>
                    <a:pt x="1615923" y="1614781"/>
                  </a:lnTo>
                  <a:lnTo>
                    <a:pt x="1662391" y="1631552"/>
                  </a:lnTo>
                  <a:lnTo>
                    <a:pt x="1704225" y="1648127"/>
                  </a:lnTo>
                  <a:lnTo>
                    <a:pt x="1740633" y="1664354"/>
                  </a:lnTo>
                  <a:lnTo>
                    <a:pt x="1795920" y="1696659"/>
                  </a:lnTo>
                  <a:lnTo>
                    <a:pt x="1842676" y="1735737"/>
                  </a:lnTo>
                  <a:lnTo>
                    <a:pt x="1882083" y="1778654"/>
                  </a:lnTo>
                  <a:lnTo>
                    <a:pt x="1915318" y="1822473"/>
                  </a:lnTo>
                  <a:lnTo>
                    <a:pt x="1943561" y="1864261"/>
                  </a:lnTo>
                  <a:lnTo>
                    <a:pt x="1967991" y="1901082"/>
                  </a:lnTo>
                  <a:lnTo>
                    <a:pt x="1989787" y="1930000"/>
                  </a:lnTo>
                  <a:lnTo>
                    <a:pt x="2010128" y="1948081"/>
                  </a:lnTo>
                  <a:lnTo>
                    <a:pt x="2030193" y="1952390"/>
                  </a:lnTo>
                  <a:lnTo>
                    <a:pt x="2050336" y="1937310"/>
                  </a:lnTo>
                  <a:lnTo>
                    <a:pt x="2078976" y="1856003"/>
                  </a:lnTo>
                  <a:lnTo>
                    <a:pt x="2088296" y="1799990"/>
                  </a:lnTo>
                  <a:lnTo>
                    <a:pt x="2094829" y="1740548"/>
                  </a:lnTo>
                  <a:lnTo>
                    <a:pt x="2098988" y="1682785"/>
                  </a:lnTo>
                  <a:lnTo>
                    <a:pt x="2101181" y="1631808"/>
                  </a:lnTo>
                  <a:lnTo>
                    <a:pt x="2101821" y="1592726"/>
                  </a:lnTo>
                  <a:lnTo>
                    <a:pt x="2097273" y="1542458"/>
                  </a:lnTo>
                  <a:lnTo>
                    <a:pt x="2061316" y="1483641"/>
                  </a:lnTo>
                  <a:lnTo>
                    <a:pt x="2030193" y="1447946"/>
                  </a:lnTo>
                  <a:lnTo>
                    <a:pt x="2002130" y="1419243"/>
                  </a:lnTo>
                  <a:lnTo>
                    <a:pt x="1962631" y="1386648"/>
                  </a:lnTo>
                  <a:lnTo>
                    <a:pt x="1917986" y="1352054"/>
                  </a:lnTo>
                  <a:lnTo>
                    <a:pt x="1874488" y="1317353"/>
                  </a:lnTo>
                  <a:lnTo>
                    <a:pt x="1838427" y="1284438"/>
                  </a:lnTo>
                  <a:lnTo>
                    <a:pt x="1816096" y="1255202"/>
                  </a:lnTo>
                  <a:lnTo>
                    <a:pt x="1813785" y="1231538"/>
                  </a:lnTo>
                  <a:lnTo>
                    <a:pt x="1833368" y="1216396"/>
                  </a:lnTo>
                  <a:lnTo>
                    <a:pt x="1870435" y="1205558"/>
                  </a:lnTo>
                  <a:lnTo>
                    <a:pt x="1919897" y="1197757"/>
                  </a:lnTo>
                  <a:lnTo>
                    <a:pt x="1976663" y="1191723"/>
                  </a:lnTo>
                  <a:lnTo>
                    <a:pt x="2035643" y="1186190"/>
                  </a:lnTo>
                  <a:lnTo>
                    <a:pt x="2091749" y="1179888"/>
                  </a:lnTo>
                  <a:lnTo>
                    <a:pt x="2139888" y="1171551"/>
                  </a:lnTo>
                  <a:lnTo>
                    <a:pt x="2174973" y="1159910"/>
                  </a:lnTo>
                  <a:lnTo>
                    <a:pt x="2204689" y="1148615"/>
                  </a:lnTo>
                  <a:lnTo>
                    <a:pt x="2232059" y="1142706"/>
                  </a:lnTo>
                  <a:lnTo>
                    <a:pt x="2254550" y="1137116"/>
                  </a:lnTo>
                  <a:lnTo>
                    <a:pt x="2269630" y="1126782"/>
                  </a:lnTo>
                  <a:lnTo>
                    <a:pt x="2274766" y="1106636"/>
                  </a:lnTo>
                  <a:lnTo>
                    <a:pt x="2267426" y="1071616"/>
                  </a:lnTo>
                  <a:lnTo>
                    <a:pt x="2245077" y="1016654"/>
                  </a:lnTo>
                  <a:lnTo>
                    <a:pt x="2215706" y="956057"/>
                  </a:lnTo>
                  <a:lnTo>
                    <a:pt x="2196122" y="918476"/>
                  </a:lnTo>
                  <a:lnTo>
                    <a:pt x="2173740" y="876919"/>
                  </a:lnTo>
                  <a:lnTo>
                    <a:pt x="2148910" y="832043"/>
                  </a:lnTo>
                  <a:lnTo>
                    <a:pt x="2121983" y="784508"/>
                  </a:lnTo>
                  <a:lnTo>
                    <a:pt x="2093310" y="734971"/>
                  </a:lnTo>
                  <a:lnTo>
                    <a:pt x="2063241" y="684093"/>
                  </a:lnTo>
                  <a:lnTo>
                    <a:pt x="2032126" y="632530"/>
                  </a:lnTo>
                  <a:lnTo>
                    <a:pt x="2000317" y="580942"/>
                  </a:lnTo>
                  <a:lnTo>
                    <a:pt x="1968165" y="529987"/>
                  </a:lnTo>
                  <a:lnTo>
                    <a:pt x="1936018" y="480324"/>
                  </a:lnTo>
                  <a:lnTo>
                    <a:pt x="1904229" y="432611"/>
                  </a:lnTo>
                  <a:lnTo>
                    <a:pt x="1873148" y="387508"/>
                  </a:lnTo>
                  <a:lnTo>
                    <a:pt x="1843126" y="345672"/>
                  </a:lnTo>
                  <a:lnTo>
                    <a:pt x="1814512" y="307762"/>
                  </a:lnTo>
                  <a:lnTo>
                    <a:pt x="1787659" y="274436"/>
                  </a:lnTo>
                  <a:lnTo>
                    <a:pt x="1740633" y="224174"/>
                  </a:lnTo>
                  <a:lnTo>
                    <a:pt x="1699048" y="194921"/>
                  </a:lnTo>
                  <a:lnTo>
                    <a:pt x="1661277" y="184659"/>
                  </a:lnTo>
                  <a:lnTo>
                    <a:pt x="1626728" y="189235"/>
                  </a:lnTo>
                  <a:lnTo>
                    <a:pt x="1594814" y="204498"/>
                  </a:lnTo>
                  <a:lnTo>
                    <a:pt x="1564945" y="226296"/>
                  </a:lnTo>
                  <a:lnTo>
                    <a:pt x="1536530" y="250477"/>
                  </a:lnTo>
                  <a:lnTo>
                    <a:pt x="1508981" y="272890"/>
                  </a:lnTo>
                  <a:lnTo>
                    <a:pt x="1481708" y="289382"/>
                  </a:lnTo>
                  <a:lnTo>
                    <a:pt x="1454121" y="295802"/>
                  </a:lnTo>
                  <a:lnTo>
                    <a:pt x="1405719" y="292888"/>
                  </a:lnTo>
                  <a:lnTo>
                    <a:pt x="1361706" y="284195"/>
                  </a:lnTo>
                  <a:lnTo>
                    <a:pt x="1320253" y="269796"/>
                  </a:lnTo>
                  <a:lnTo>
                    <a:pt x="1279532" y="249765"/>
                  </a:lnTo>
                  <a:lnTo>
                    <a:pt x="1237713" y="224174"/>
                  </a:lnTo>
                  <a:lnTo>
                    <a:pt x="1201786" y="193433"/>
                  </a:lnTo>
                  <a:lnTo>
                    <a:pt x="1165690" y="152489"/>
                  </a:lnTo>
                  <a:lnTo>
                    <a:pt x="1129509" y="107397"/>
                  </a:lnTo>
                  <a:lnTo>
                    <a:pt x="1093328" y="64210"/>
                  </a:lnTo>
                  <a:lnTo>
                    <a:pt x="1057232" y="28982"/>
                  </a:lnTo>
                  <a:lnTo>
                    <a:pt x="1021305" y="7766"/>
                  </a:lnTo>
                  <a:lnTo>
                    <a:pt x="978328" y="0"/>
                  </a:lnTo>
                  <a:lnTo>
                    <a:pt x="935352" y="4888"/>
                  </a:lnTo>
                  <a:lnTo>
                    <a:pt x="892375" y="20823"/>
                  </a:lnTo>
                  <a:lnTo>
                    <a:pt x="849398" y="46195"/>
                  </a:lnTo>
                  <a:lnTo>
                    <a:pt x="806421" y="79394"/>
                  </a:lnTo>
                  <a:close/>
                </a:path>
              </a:pathLst>
            </a:custGeom>
            <a:ln w="44450">
              <a:solidFill>
                <a:srgbClr val="000000"/>
              </a:solidFill>
              <a:prstDash val="lgDash"/>
            </a:ln>
          </p:spPr>
          <p:txBody>
            <a:bodyPr wrap="square" lIns="0" tIns="0" rIns="0" bIns="0" rtlCol="0"/>
            <a:lstStyle/>
            <a:p>
              <a:endParaRPr/>
            </a:p>
          </p:txBody>
        </p:sp>
      </p:grpSp>
      <p:pic>
        <p:nvPicPr>
          <p:cNvPr id="8" name="object 8"/>
          <p:cNvPicPr/>
          <p:nvPr/>
        </p:nvPicPr>
        <p:blipFill>
          <a:blip r:embed="rId5" cstate="print"/>
          <a:stretch>
            <a:fillRect/>
          </a:stretch>
        </p:blipFill>
        <p:spPr>
          <a:xfrm>
            <a:off x="834668" y="6826738"/>
            <a:ext cx="855681" cy="349425"/>
          </a:xfrm>
          <a:prstGeom prst="rect">
            <a:avLst/>
          </a:prstGeom>
        </p:spPr>
      </p:pic>
      <p:sp>
        <p:nvSpPr>
          <p:cNvPr id="9" name="object 9"/>
          <p:cNvSpPr txBox="1">
            <a:spLocks noGrp="1"/>
          </p:cNvSpPr>
          <p:nvPr>
            <p:ph type="title"/>
          </p:nvPr>
        </p:nvSpPr>
        <p:spPr>
          <a:xfrm>
            <a:off x="1249052" y="1147063"/>
            <a:ext cx="3877310" cy="696595"/>
          </a:xfrm>
          <a:prstGeom prst="rect">
            <a:avLst/>
          </a:prstGeom>
        </p:spPr>
        <p:txBody>
          <a:bodyPr vert="horz" wrap="square" lIns="0" tIns="12700" rIns="0" bIns="0" rtlCol="0">
            <a:spAutoFit/>
          </a:bodyPr>
          <a:lstStyle/>
          <a:p>
            <a:pPr marL="12700">
              <a:lnSpc>
                <a:spcPct val="100000"/>
              </a:lnSpc>
              <a:spcBef>
                <a:spcPts val="100"/>
              </a:spcBef>
            </a:pPr>
            <a:r>
              <a:rPr sz="4400" spc="-5" dirty="0"/>
              <a:t>Hypothalamus</a:t>
            </a:r>
            <a:endParaRPr sz="4400"/>
          </a:p>
        </p:txBody>
      </p:sp>
      <p:sp>
        <p:nvSpPr>
          <p:cNvPr id="10" name="object 10"/>
          <p:cNvSpPr txBox="1"/>
          <p:nvPr/>
        </p:nvSpPr>
        <p:spPr>
          <a:xfrm>
            <a:off x="1231273" y="2330195"/>
            <a:ext cx="4691380" cy="3886200"/>
          </a:xfrm>
          <a:prstGeom prst="rect">
            <a:avLst/>
          </a:prstGeom>
          <a:ln w="9524">
            <a:solidFill>
              <a:srgbClr val="000000"/>
            </a:solidFill>
          </a:ln>
        </p:spPr>
        <p:txBody>
          <a:bodyPr vert="horz" wrap="square" lIns="0" tIns="41910" rIns="0" bIns="0" rtlCol="0">
            <a:spAutoFit/>
          </a:bodyPr>
          <a:lstStyle/>
          <a:p>
            <a:pPr marL="440055" indent="-343535">
              <a:lnSpc>
                <a:spcPct val="100000"/>
              </a:lnSpc>
              <a:spcBef>
                <a:spcPts val="330"/>
              </a:spcBef>
              <a:buClr>
                <a:srgbClr val="00007C"/>
              </a:buClr>
              <a:buSzPct val="75000"/>
              <a:buFont typeface="Wingdings"/>
              <a:buChar char=""/>
              <a:tabLst>
                <a:tab pos="440055" algn="l"/>
                <a:tab pos="440690" algn="l"/>
              </a:tabLst>
            </a:pPr>
            <a:r>
              <a:rPr sz="2800" spc="-5" dirty="0">
                <a:latin typeface="Arial MT"/>
                <a:cs typeface="Arial MT"/>
              </a:rPr>
              <a:t>Paroi</a:t>
            </a:r>
            <a:r>
              <a:rPr sz="2800" spc="-15" dirty="0">
                <a:latin typeface="Arial MT"/>
                <a:cs typeface="Arial MT"/>
              </a:rPr>
              <a:t> </a:t>
            </a:r>
            <a:r>
              <a:rPr sz="2800" spc="-5" dirty="0">
                <a:latin typeface="Arial MT"/>
                <a:cs typeface="Arial MT"/>
              </a:rPr>
              <a:t>latérale du </a:t>
            </a:r>
            <a:r>
              <a:rPr sz="2800" spc="-10" dirty="0">
                <a:latin typeface="Arial MT"/>
                <a:cs typeface="Arial MT"/>
              </a:rPr>
              <a:t>V3</a:t>
            </a:r>
            <a:endParaRPr sz="2800">
              <a:latin typeface="Arial MT"/>
              <a:cs typeface="Arial MT"/>
            </a:endParaRPr>
          </a:p>
          <a:p>
            <a:pPr marL="440055" indent="-343535">
              <a:lnSpc>
                <a:spcPct val="100000"/>
              </a:lnSpc>
              <a:spcBef>
                <a:spcPts val="670"/>
              </a:spcBef>
              <a:buClr>
                <a:srgbClr val="00007C"/>
              </a:buClr>
              <a:buSzPct val="75000"/>
              <a:buFont typeface="Wingdings"/>
              <a:buChar char=""/>
              <a:tabLst>
                <a:tab pos="440055" algn="l"/>
                <a:tab pos="440690" algn="l"/>
              </a:tabLst>
            </a:pPr>
            <a:r>
              <a:rPr sz="2800" spc="-5" dirty="0">
                <a:latin typeface="Arial MT"/>
                <a:cs typeface="Arial MT"/>
              </a:rPr>
              <a:t>Plancher</a:t>
            </a:r>
            <a:r>
              <a:rPr sz="2800" spc="-15" dirty="0">
                <a:latin typeface="Arial MT"/>
                <a:cs typeface="Arial MT"/>
              </a:rPr>
              <a:t> </a:t>
            </a:r>
            <a:r>
              <a:rPr sz="2800" spc="-5" dirty="0">
                <a:latin typeface="Arial MT"/>
                <a:cs typeface="Arial MT"/>
              </a:rPr>
              <a:t>du</a:t>
            </a:r>
            <a:r>
              <a:rPr sz="2800" spc="-15" dirty="0">
                <a:latin typeface="Arial MT"/>
                <a:cs typeface="Arial MT"/>
              </a:rPr>
              <a:t> </a:t>
            </a:r>
            <a:r>
              <a:rPr sz="2800" spc="-10" dirty="0">
                <a:latin typeface="Arial MT"/>
                <a:cs typeface="Arial MT"/>
              </a:rPr>
              <a:t>V3</a:t>
            </a:r>
            <a:endParaRPr sz="2800">
              <a:latin typeface="Arial MT"/>
              <a:cs typeface="Arial MT"/>
            </a:endParaRPr>
          </a:p>
          <a:p>
            <a:pPr marL="840740" lvl="1" indent="-287020">
              <a:lnSpc>
                <a:spcPct val="100000"/>
              </a:lnSpc>
              <a:spcBef>
                <a:spcPts val="580"/>
              </a:spcBef>
              <a:buClr>
                <a:srgbClr val="9999CC"/>
              </a:buClr>
              <a:buSzPct val="79166"/>
              <a:buFont typeface="Wingdings"/>
              <a:buChar char=""/>
              <a:tabLst>
                <a:tab pos="841375" algn="l"/>
              </a:tabLst>
            </a:pPr>
            <a:r>
              <a:rPr sz="2400" spc="-5" dirty="0">
                <a:latin typeface="Arial MT"/>
                <a:cs typeface="Arial MT"/>
              </a:rPr>
              <a:t>En</a:t>
            </a:r>
            <a:r>
              <a:rPr sz="2400" spc="-20" dirty="0">
                <a:latin typeface="Arial MT"/>
                <a:cs typeface="Arial MT"/>
              </a:rPr>
              <a:t> </a:t>
            </a:r>
            <a:r>
              <a:rPr sz="2400" spc="-5" dirty="0">
                <a:latin typeface="Arial MT"/>
                <a:cs typeface="Arial MT"/>
              </a:rPr>
              <a:t>avant</a:t>
            </a:r>
            <a:r>
              <a:rPr sz="2400" spc="-10" dirty="0">
                <a:latin typeface="Arial MT"/>
                <a:cs typeface="Arial MT"/>
              </a:rPr>
              <a:t> </a:t>
            </a:r>
            <a:r>
              <a:rPr sz="2400" spc="-5" dirty="0">
                <a:latin typeface="Arial MT"/>
                <a:cs typeface="Arial MT"/>
              </a:rPr>
              <a:t>du</a:t>
            </a:r>
            <a:r>
              <a:rPr sz="2400" spc="-15" dirty="0">
                <a:latin typeface="Arial MT"/>
                <a:cs typeface="Arial MT"/>
              </a:rPr>
              <a:t> </a:t>
            </a:r>
            <a:r>
              <a:rPr sz="2400" spc="-5" dirty="0">
                <a:latin typeface="Arial MT"/>
                <a:cs typeface="Arial MT"/>
              </a:rPr>
              <a:t>thalamus</a:t>
            </a:r>
            <a:endParaRPr sz="2400">
              <a:latin typeface="Arial MT"/>
              <a:cs typeface="Arial MT"/>
            </a:endParaRPr>
          </a:p>
          <a:p>
            <a:pPr marL="840740" lvl="1" indent="-287020">
              <a:lnSpc>
                <a:spcPct val="100000"/>
              </a:lnSpc>
              <a:spcBef>
                <a:spcPts val="565"/>
              </a:spcBef>
              <a:buClr>
                <a:srgbClr val="9999CC"/>
              </a:buClr>
              <a:buSzPct val="79166"/>
              <a:buFont typeface="Wingdings"/>
              <a:buChar char=""/>
              <a:tabLst>
                <a:tab pos="841375" algn="l"/>
              </a:tabLst>
            </a:pPr>
            <a:r>
              <a:rPr sz="2400" spc="-5" dirty="0">
                <a:latin typeface="Arial MT"/>
                <a:cs typeface="Arial MT"/>
              </a:rPr>
              <a:t>Sillon</a:t>
            </a:r>
            <a:r>
              <a:rPr sz="2400" spc="-15" dirty="0">
                <a:latin typeface="Arial MT"/>
                <a:cs typeface="Arial MT"/>
              </a:rPr>
              <a:t> </a:t>
            </a:r>
            <a:r>
              <a:rPr sz="2400" spc="-5" dirty="0">
                <a:latin typeface="Arial MT"/>
                <a:cs typeface="Arial MT"/>
              </a:rPr>
              <a:t>hypothalamique</a:t>
            </a:r>
            <a:endParaRPr sz="2400">
              <a:latin typeface="Arial MT"/>
              <a:cs typeface="Arial MT"/>
            </a:endParaRPr>
          </a:p>
          <a:p>
            <a:pPr marL="840740" lvl="1" indent="-287020">
              <a:lnSpc>
                <a:spcPct val="100000"/>
              </a:lnSpc>
              <a:spcBef>
                <a:spcPts val="575"/>
              </a:spcBef>
              <a:buClr>
                <a:srgbClr val="9999CC"/>
              </a:buClr>
              <a:buSzPct val="79166"/>
              <a:buFont typeface="Wingdings"/>
              <a:buChar char=""/>
              <a:tabLst>
                <a:tab pos="841375" algn="l"/>
              </a:tabLst>
            </a:pPr>
            <a:r>
              <a:rPr sz="2400" spc="-5" dirty="0">
                <a:latin typeface="Arial MT"/>
                <a:cs typeface="Arial MT"/>
              </a:rPr>
              <a:t>En</a:t>
            </a:r>
            <a:r>
              <a:rPr sz="2400" spc="-10" dirty="0">
                <a:latin typeface="Arial MT"/>
                <a:cs typeface="Arial MT"/>
              </a:rPr>
              <a:t> </a:t>
            </a:r>
            <a:r>
              <a:rPr sz="2400" spc="-5" dirty="0">
                <a:latin typeface="Arial MT"/>
                <a:cs typeface="Arial MT"/>
              </a:rPr>
              <a:t>avant du</a:t>
            </a:r>
            <a:r>
              <a:rPr sz="2400" spc="-10" dirty="0">
                <a:latin typeface="Arial MT"/>
                <a:cs typeface="Arial MT"/>
              </a:rPr>
              <a:t> </a:t>
            </a:r>
            <a:r>
              <a:rPr sz="2400" spc="-5" dirty="0">
                <a:latin typeface="Arial MT"/>
                <a:cs typeface="Arial MT"/>
              </a:rPr>
              <a:t>Sous</a:t>
            </a:r>
            <a:r>
              <a:rPr sz="2400" spc="-10" dirty="0">
                <a:latin typeface="Arial MT"/>
                <a:cs typeface="Arial MT"/>
              </a:rPr>
              <a:t> </a:t>
            </a:r>
            <a:r>
              <a:rPr sz="2400" spc="-5" dirty="0">
                <a:latin typeface="Arial MT"/>
                <a:cs typeface="Arial MT"/>
              </a:rPr>
              <a:t>thalamus</a:t>
            </a:r>
            <a:endParaRPr sz="2400">
              <a:latin typeface="Arial MT"/>
              <a:cs typeface="Arial MT"/>
            </a:endParaRPr>
          </a:p>
        </p:txBody>
      </p:sp>
      <p:pic>
        <p:nvPicPr>
          <p:cNvPr id="11" name="object 11"/>
          <p:cNvPicPr/>
          <p:nvPr/>
        </p:nvPicPr>
        <p:blipFill>
          <a:blip r:embed="rId6" cstate="print"/>
          <a:stretch>
            <a:fillRect/>
          </a:stretch>
        </p:blipFill>
        <p:spPr>
          <a:xfrm>
            <a:off x="1816486" y="4701540"/>
            <a:ext cx="1944623" cy="1507236"/>
          </a:xfrm>
          <a:prstGeom prst="rect">
            <a:avLst/>
          </a:prstGeom>
        </p:spPr>
      </p:pic>
      <p:pic>
        <p:nvPicPr>
          <p:cNvPr id="12" name="object 12"/>
          <p:cNvPicPr/>
          <p:nvPr/>
        </p:nvPicPr>
        <p:blipFill>
          <a:blip r:embed="rId7" cstate="print"/>
          <a:stretch>
            <a:fillRect/>
          </a:stretch>
        </p:blipFill>
        <p:spPr>
          <a:xfrm>
            <a:off x="6859402" y="1290827"/>
            <a:ext cx="2538983" cy="2174748"/>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74073" y="348995"/>
            <a:ext cx="8992235" cy="5805170"/>
            <a:chOff x="774073" y="348995"/>
            <a:chExt cx="8992235" cy="5805170"/>
          </a:xfrm>
        </p:grpSpPr>
        <p:pic>
          <p:nvPicPr>
            <p:cNvPr id="3" name="object 3"/>
            <p:cNvPicPr/>
            <p:nvPr/>
          </p:nvPicPr>
          <p:blipFill>
            <a:blip r:embed="rId2" cstate="print"/>
            <a:stretch>
              <a:fillRect/>
            </a:stretch>
          </p:blipFill>
          <p:spPr>
            <a:xfrm>
              <a:off x="774073" y="348995"/>
              <a:ext cx="274384" cy="533399"/>
            </a:xfrm>
            <a:prstGeom prst="rect">
              <a:avLst/>
            </a:prstGeom>
          </p:spPr>
        </p:pic>
        <p:pic>
          <p:nvPicPr>
            <p:cNvPr id="4" name="object 4"/>
            <p:cNvPicPr/>
            <p:nvPr/>
          </p:nvPicPr>
          <p:blipFill>
            <a:blip r:embed="rId3" cstate="print"/>
            <a:stretch>
              <a:fillRect/>
            </a:stretch>
          </p:blipFill>
          <p:spPr>
            <a:xfrm>
              <a:off x="1187077" y="484631"/>
              <a:ext cx="8578619" cy="274319"/>
            </a:xfrm>
            <a:prstGeom prst="rect">
              <a:avLst/>
            </a:prstGeom>
          </p:spPr>
        </p:pic>
        <p:sp>
          <p:nvSpPr>
            <p:cNvPr id="5" name="object 5"/>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6" name="object 6"/>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7" name="object 7"/>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8" name="object 8"/>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9" name="object 9"/>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pic>
          <p:nvPicPr>
            <p:cNvPr id="10" name="object 10"/>
            <p:cNvPicPr/>
            <p:nvPr/>
          </p:nvPicPr>
          <p:blipFill>
            <a:blip r:embed="rId4" cstate="print"/>
            <a:stretch>
              <a:fillRect/>
            </a:stretch>
          </p:blipFill>
          <p:spPr>
            <a:xfrm>
              <a:off x="5490849" y="3208019"/>
              <a:ext cx="3887723" cy="2945892"/>
            </a:xfrm>
            <a:prstGeom prst="rect">
              <a:avLst/>
            </a:prstGeom>
          </p:spPr>
        </p:pic>
        <p:sp>
          <p:nvSpPr>
            <p:cNvPr id="11" name="object 11"/>
            <p:cNvSpPr/>
            <p:nvPr/>
          </p:nvSpPr>
          <p:spPr>
            <a:xfrm>
              <a:off x="6641469" y="3994404"/>
              <a:ext cx="937260" cy="647700"/>
            </a:xfrm>
            <a:custGeom>
              <a:avLst/>
              <a:gdLst/>
              <a:ahLst/>
              <a:cxnLst/>
              <a:rect l="l" t="t" r="r" b="b"/>
              <a:pathLst>
                <a:path w="937259" h="647700">
                  <a:moveTo>
                    <a:pt x="0" y="0"/>
                  </a:moveTo>
                  <a:lnTo>
                    <a:pt x="937259" y="647699"/>
                  </a:lnTo>
                </a:path>
              </a:pathLst>
            </a:custGeom>
            <a:ln w="76199">
              <a:solidFill>
                <a:srgbClr val="FFFFCC"/>
              </a:solidFill>
              <a:prstDash val="dot"/>
            </a:ln>
          </p:spPr>
          <p:txBody>
            <a:bodyPr wrap="square" lIns="0" tIns="0" rIns="0" bIns="0" rtlCol="0"/>
            <a:lstStyle/>
            <a:p>
              <a:endParaRPr/>
            </a:p>
          </p:txBody>
        </p:sp>
        <p:pic>
          <p:nvPicPr>
            <p:cNvPr id="12" name="object 12"/>
            <p:cNvPicPr/>
            <p:nvPr/>
          </p:nvPicPr>
          <p:blipFill>
            <a:blip r:embed="rId5" cstate="print"/>
            <a:stretch>
              <a:fillRect/>
            </a:stretch>
          </p:blipFill>
          <p:spPr>
            <a:xfrm>
              <a:off x="6210178" y="754379"/>
              <a:ext cx="3456432" cy="2447544"/>
            </a:xfrm>
            <a:prstGeom prst="rect">
              <a:avLst/>
            </a:prstGeom>
          </p:spPr>
        </p:pic>
      </p:grpSp>
      <p:pic>
        <p:nvPicPr>
          <p:cNvPr id="13" name="object 13"/>
          <p:cNvPicPr/>
          <p:nvPr/>
        </p:nvPicPr>
        <p:blipFill>
          <a:blip r:embed="rId6" cstate="print"/>
          <a:stretch>
            <a:fillRect/>
          </a:stretch>
        </p:blipFill>
        <p:spPr>
          <a:xfrm>
            <a:off x="8394069" y="6521195"/>
            <a:ext cx="1422878" cy="622299"/>
          </a:xfrm>
          <a:prstGeom prst="rect">
            <a:avLst/>
          </a:prstGeom>
        </p:spPr>
      </p:pic>
      <p:pic>
        <p:nvPicPr>
          <p:cNvPr id="14" name="object 14"/>
          <p:cNvPicPr/>
          <p:nvPr/>
        </p:nvPicPr>
        <p:blipFill>
          <a:blip r:embed="rId7" cstate="print"/>
          <a:stretch>
            <a:fillRect/>
          </a:stretch>
        </p:blipFill>
        <p:spPr>
          <a:xfrm>
            <a:off x="834668" y="6826738"/>
            <a:ext cx="855681" cy="349425"/>
          </a:xfrm>
          <a:prstGeom prst="rect">
            <a:avLst/>
          </a:prstGeom>
        </p:spPr>
      </p:pic>
      <p:sp>
        <p:nvSpPr>
          <p:cNvPr id="15" name="object 15"/>
          <p:cNvSpPr txBox="1">
            <a:spLocks noGrp="1"/>
          </p:cNvSpPr>
          <p:nvPr>
            <p:ph type="title"/>
          </p:nvPr>
        </p:nvSpPr>
        <p:spPr>
          <a:xfrm>
            <a:off x="1249052" y="1147063"/>
            <a:ext cx="3877310" cy="696595"/>
          </a:xfrm>
          <a:prstGeom prst="rect">
            <a:avLst/>
          </a:prstGeom>
        </p:spPr>
        <p:txBody>
          <a:bodyPr vert="horz" wrap="square" lIns="0" tIns="12700" rIns="0" bIns="0" rtlCol="0">
            <a:spAutoFit/>
          </a:bodyPr>
          <a:lstStyle/>
          <a:p>
            <a:pPr marL="12700">
              <a:lnSpc>
                <a:spcPct val="100000"/>
              </a:lnSpc>
              <a:spcBef>
                <a:spcPts val="100"/>
              </a:spcBef>
            </a:pPr>
            <a:r>
              <a:rPr sz="4400" spc="-5" dirty="0"/>
              <a:t>Hypothalamus</a:t>
            </a:r>
            <a:endParaRPr sz="4400"/>
          </a:p>
        </p:txBody>
      </p:sp>
      <p:pic>
        <p:nvPicPr>
          <p:cNvPr id="16" name="object 16"/>
          <p:cNvPicPr/>
          <p:nvPr/>
        </p:nvPicPr>
        <p:blipFill>
          <a:blip r:embed="rId8" cstate="print"/>
          <a:stretch>
            <a:fillRect/>
          </a:stretch>
        </p:blipFill>
        <p:spPr>
          <a:xfrm>
            <a:off x="1374523" y="3168395"/>
            <a:ext cx="3752088" cy="3014472"/>
          </a:xfrm>
          <a:prstGeom prst="rect">
            <a:avLst/>
          </a:prstGeom>
        </p:spPr>
      </p:pic>
      <p:sp>
        <p:nvSpPr>
          <p:cNvPr id="17" name="object 17"/>
          <p:cNvSpPr txBox="1"/>
          <p:nvPr/>
        </p:nvSpPr>
        <p:spPr>
          <a:xfrm>
            <a:off x="7774822" y="1575307"/>
            <a:ext cx="374015" cy="208279"/>
          </a:xfrm>
          <a:prstGeom prst="rect">
            <a:avLst/>
          </a:prstGeom>
        </p:spPr>
        <p:txBody>
          <a:bodyPr vert="horz" wrap="square" lIns="0" tIns="12700" rIns="0" bIns="0" rtlCol="0">
            <a:spAutoFit/>
          </a:bodyPr>
          <a:lstStyle/>
          <a:p>
            <a:pPr marL="12700">
              <a:lnSpc>
                <a:spcPct val="100000"/>
              </a:lnSpc>
              <a:spcBef>
                <a:spcPts val="100"/>
              </a:spcBef>
            </a:pPr>
            <a:r>
              <a:rPr sz="1200" i="1" dirty="0">
                <a:latin typeface="Arial"/>
                <a:cs typeface="Arial"/>
              </a:rPr>
              <a:t>tu</a:t>
            </a:r>
            <a:r>
              <a:rPr sz="1200" i="1" spc="-10" dirty="0">
                <a:latin typeface="Arial"/>
                <a:cs typeface="Arial"/>
              </a:rPr>
              <a:t>b</a:t>
            </a:r>
            <a:r>
              <a:rPr sz="1200" i="1" dirty="0">
                <a:latin typeface="Arial"/>
                <a:cs typeface="Arial"/>
              </a:rPr>
              <a:t>er</a:t>
            </a:r>
            <a:endParaRPr sz="1200">
              <a:latin typeface="Arial"/>
              <a:cs typeface="Arial"/>
            </a:endParaRPr>
          </a:p>
        </p:txBody>
      </p:sp>
      <p:sp>
        <p:nvSpPr>
          <p:cNvPr id="18" name="object 18"/>
          <p:cNvSpPr txBox="1"/>
          <p:nvPr/>
        </p:nvSpPr>
        <p:spPr>
          <a:xfrm>
            <a:off x="7226182" y="1976119"/>
            <a:ext cx="1325245" cy="208279"/>
          </a:xfrm>
          <a:prstGeom prst="rect">
            <a:avLst/>
          </a:prstGeom>
        </p:spPr>
        <p:txBody>
          <a:bodyPr vert="horz" wrap="square" lIns="0" tIns="12700" rIns="0" bIns="0" rtlCol="0">
            <a:spAutoFit/>
          </a:bodyPr>
          <a:lstStyle/>
          <a:p>
            <a:pPr marL="12700">
              <a:lnSpc>
                <a:spcPct val="100000"/>
              </a:lnSpc>
              <a:spcBef>
                <a:spcPts val="100"/>
              </a:spcBef>
            </a:pPr>
            <a:r>
              <a:rPr sz="1200" i="1" spc="-5" dirty="0">
                <a:latin typeface="Arial"/>
                <a:cs typeface="Arial"/>
              </a:rPr>
              <a:t>Éminence</a:t>
            </a:r>
            <a:r>
              <a:rPr sz="1200" i="1" spc="-55" dirty="0">
                <a:latin typeface="Arial"/>
                <a:cs typeface="Arial"/>
              </a:rPr>
              <a:t> </a:t>
            </a:r>
            <a:r>
              <a:rPr sz="1200" i="1" spc="-10" dirty="0">
                <a:latin typeface="Arial"/>
                <a:cs typeface="Arial"/>
              </a:rPr>
              <a:t>médiane</a:t>
            </a:r>
            <a:endParaRPr sz="1200">
              <a:latin typeface="Arial"/>
              <a:cs typeface="Arial"/>
            </a:endParaRPr>
          </a:p>
        </p:txBody>
      </p:sp>
      <p:sp>
        <p:nvSpPr>
          <p:cNvPr id="19" name="object 19"/>
          <p:cNvSpPr/>
          <p:nvPr/>
        </p:nvSpPr>
        <p:spPr>
          <a:xfrm>
            <a:off x="7145909" y="1545348"/>
            <a:ext cx="589915" cy="457200"/>
          </a:xfrm>
          <a:custGeom>
            <a:avLst/>
            <a:gdLst/>
            <a:ahLst/>
            <a:cxnLst/>
            <a:rect l="l" t="t" r="r" b="b"/>
            <a:pathLst>
              <a:path w="589915" h="457200">
                <a:moveTo>
                  <a:pt x="301752" y="406908"/>
                </a:moveTo>
                <a:lnTo>
                  <a:pt x="166624" y="339344"/>
                </a:lnTo>
                <a:lnTo>
                  <a:pt x="192024" y="288036"/>
                </a:lnTo>
                <a:lnTo>
                  <a:pt x="0" y="288036"/>
                </a:lnTo>
                <a:lnTo>
                  <a:pt x="115824" y="441960"/>
                </a:lnTo>
                <a:lnTo>
                  <a:pt x="141274" y="390550"/>
                </a:lnTo>
                <a:lnTo>
                  <a:pt x="275844" y="457200"/>
                </a:lnTo>
                <a:lnTo>
                  <a:pt x="301752" y="406908"/>
                </a:lnTo>
                <a:close/>
              </a:path>
              <a:path w="589915" h="457200">
                <a:moveTo>
                  <a:pt x="589788" y="118872"/>
                </a:moveTo>
                <a:lnTo>
                  <a:pt x="453732" y="52120"/>
                </a:lnTo>
                <a:lnTo>
                  <a:pt x="480060" y="0"/>
                </a:lnTo>
                <a:lnTo>
                  <a:pt x="288036" y="0"/>
                </a:lnTo>
                <a:lnTo>
                  <a:pt x="402336" y="153924"/>
                </a:lnTo>
                <a:lnTo>
                  <a:pt x="428142" y="102806"/>
                </a:lnTo>
                <a:lnTo>
                  <a:pt x="563880" y="170688"/>
                </a:lnTo>
                <a:lnTo>
                  <a:pt x="589788" y="118872"/>
                </a:lnTo>
                <a:close/>
              </a:path>
            </a:pathLst>
          </a:custGeom>
          <a:solidFill>
            <a:srgbClr val="FF0065"/>
          </a:solidFill>
        </p:spPr>
        <p:txBody>
          <a:bodyPr wrap="square" lIns="0" tIns="0" rIns="0" bIns="0" rtlCol="0"/>
          <a:lstStyle/>
          <a:p>
            <a:endParaRPr/>
          </a:p>
        </p:txBody>
      </p:sp>
      <p:sp>
        <p:nvSpPr>
          <p:cNvPr id="20" name="object 20"/>
          <p:cNvSpPr txBox="1"/>
          <p:nvPr/>
        </p:nvSpPr>
        <p:spPr>
          <a:xfrm>
            <a:off x="8161918" y="927607"/>
            <a:ext cx="262255" cy="208279"/>
          </a:xfrm>
          <a:prstGeom prst="rect">
            <a:avLst/>
          </a:prstGeom>
        </p:spPr>
        <p:txBody>
          <a:bodyPr vert="horz" wrap="square" lIns="0" tIns="12700" rIns="0" bIns="0" rtlCol="0">
            <a:spAutoFit/>
          </a:bodyPr>
          <a:lstStyle/>
          <a:p>
            <a:pPr marL="12700">
              <a:lnSpc>
                <a:spcPct val="100000"/>
              </a:lnSpc>
              <a:spcBef>
                <a:spcPts val="100"/>
              </a:spcBef>
            </a:pPr>
            <a:r>
              <a:rPr sz="1200" i="1" spc="-5" dirty="0">
                <a:latin typeface="Arial"/>
                <a:cs typeface="Arial"/>
              </a:rPr>
              <a:t>C</a:t>
            </a:r>
            <a:r>
              <a:rPr sz="1200" i="1" dirty="0">
                <a:latin typeface="Arial"/>
                <a:cs typeface="Arial"/>
              </a:rPr>
              <a:t>M</a:t>
            </a:r>
            <a:endParaRPr sz="1200">
              <a:latin typeface="Arial"/>
              <a:cs typeface="Arial"/>
            </a:endParaRPr>
          </a:p>
        </p:txBody>
      </p:sp>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21" name="object 21"/>
          <p:cNvSpPr txBox="1"/>
          <p:nvPr/>
        </p:nvSpPr>
        <p:spPr>
          <a:xfrm>
            <a:off x="6433705" y="1720087"/>
            <a:ext cx="245745" cy="208279"/>
          </a:xfrm>
          <a:prstGeom prst="rect">
            <a:avLst/>
          </a:prstGeom>
        </p:spPr>
        <p:txBody>
          <a:bodyPr vert="horz" wrap="square" lIns="0" tIns="12700" rIns="0" bIns="0" rtlCol="0">
            <a:spAutoFit/>
          </a:bodyPr>
          <a:lstStyle/>
          <a:p>
            <a:pPr marL="12700">
              <a:lnSpc>
                <a:spcPct val="100000"/>
              </a:lnSpc>
              <a:spcBef>
                <a:spcPts val="100"/>
              </a:spcBef>
            </a:pPr>
            <a:r>
              <a:rPr sz="1200" i="1" spc="-5" dirty="0">
                <a:latin typeface="Arial"/>
                <a:cs typeface="Arial"/>
              </a:rPr>
              <a:t>C</a:t>
            </a:r>
            <a:r>
              <a:rPr sz="1200" i="1" dirty="0">
                <a:latin typeface="Arial"/>
                <a:cs typeface="Arial"/>
              </a:rPr>
              <a:t>H</a:t>
            </a:r>
            <a:endParaRPr sz="1200">
              <a:latin typeface="Arial"/>
              <a:cs typeface="Aria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1147063"/>
            <a:ext cx="3069590" cy="696595"/>
          </a:xfrm>
          <a:prstGeom prst="rect">
            <a:avLst/>
          </a:prstGeom>
        </p:spPr>
        <p:txBody>
          <a:bodyPr vert="horz" wrap="square" lIns="0" tIns="12700" rIns="0" bIns="0" rtlCol="0">
            <a:spAutoFit/>
          </a:bodyPr>
          <a:lstStyle/>
          <a:p>
            <a:pPr marL="12700">
              <a:lnSpc>
                <a:spcPct val="100000"/>
              </a:lnSpc>
              <a:spcBef>
                <a:spcPts val="100"/>
              </a:spcBef>
            </a:pPr>
            <a:r>
              <a:rPr sz="4400" spc="-5" dirty="0"/>
              <a:t>Conclusion</a:t>
            </a:r>
            <a:endParaRPr sz="440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5" name="object 5"/>
          <p:cNvSpPr txBox="1"/>
          <p:nvPr/>
        </p:nvSpPr>
        <p:spPr>
          <a:xfrm>
            <a:off x="1310017" y="2257144"/>
            <a:ext cx="7202805" cy="2362200"/>
          </a:xfrm>
          <a:prstGeom prst="rect">
            <a:avLst/>
          </a:prstGeom>
        </p:spPr>
        <p:txBody>
          <a:bodyPr vert="horz" wrap="square" lIns="0" tIns="108585" rIns="0" bIns="0" rtlCol="0">
            <a:spAutoFit/>
          </a:bodyPr>
          <a:lstStyle/>
          <a:p>
            <a:pPr marL="355600" indent="-342900">
              <a:lnSpc>
                <a:spcPct val="100000"/>
              </a:lnSpc>
              <a:spcBef>
                <a:spcPts val="855"/>
              </a:spcBef>
              <a:buClr>
                <a:srgbClr val="00007C"/>
              </a:buClr>
              <a:buSzPct val="75000"/>
              <a:buFont typeface="Wingdings"/>
              <a:buChar char=""/>
              <a:tabLst>
                <a:tab pos="355600" algn="l"/>
              </a:tabLst>
            </a:pPr>
            <a:r>
              <a:rPr sz="3200" spc="-5" dirty="0">
                <a:latin typeface="Arial MT"/>
                <a:cs typeface="Arial MT"/>
              </a:rPr>
              <a:t>Système</a:t>
            </a:r>
            <a:r>
              <a:rPr sz="3200" spc="-25" dirty="0">
                <a:latin typeface="Arial MT"/>
                <a:cs typeface="Arial MT"/>
              </a:rPr>
              <a:t> </a:t>
            </a:r>
            <a:r>
              <a:rPr sz="3200" spc="-5" dirty="0">
                <a:latin typeface="Arial MT"/>
                <a:cs typeface="Arial MT"/>
              </a:rPr>
              <a:t>très</a:t>
            </a:r>
            <a:r>
              <a:rPr sz="3200" spc="-20" dirty="0">
                <a:latin typeface="Arial MT"/>
                <a:cs typeface="Arial MT"/>
              </a:rPr>
              <a:t> </a:t>
            </a:r>
            <a:r>
              <a:rPr sz="3200" spc="-5" dirty="0">
                <a:latin typeface="Arial MT"/>
                <a:cs typeface="Arial MT"/>
              </a:rPr>
              <a:t>spécifique</a:t>
            </a:r>
            <a:endParaRPr sz="3200">
              <a:latin typeface="Arial MT"/>
              <a:cs typeface="Arial MT"/>
            </a:endParaRPr>
          </a:p>
          <a:p>
            <a:pPr marL="355600" indent="-342900">
              <a:lnSpc>
                <a:spcPct val="100000"/>
              </a:lnSpc>
              <a:spcBef>
                <a:spcPts val="755"/>
              </a:spcBef>
              <a:buClr>
                <a:srgbClr val="00007C"/>
              </a:buClr>
              <a:buSzPct val="75000"/>
              <a:buFont typeface="Wingdings"/>
              <a:buChar char=""/>
              <a:tabLst>
                <a:tab pos="355600" algn="l"/>
              </a:tabLst>
            </a:pPr>
            <a:r>
              <a:rPr sz="3200" spc="-5" dirty="0">
                <a:latin typeface="Arial MT"/>
                <a:cs typeface="Arial MT"/>
              </a:rPr>
              <a:t>Hiérarchisé</a:t>
            </a:r>
            <a:r>
              <a:rPr sz="3200" spc="-25" dirty="0">
                <a:latin typeface="Arial MT"/>
                <a:cs typeface="Arial MT"/>
              </a:rPr>
              <a:t> </a:t>
            </a:r>
            <a:r>
              <a:rPr sz="3200" spc="-5" dirty="0">
                <a:latin typeface="Arial MT"/>
                <a:cs typeface="Arial MT"/>
              </a:rPr>
              <a:t>mais</a:t>
            </a:r>
            <a:r>
              <a:rPr sz="3200" spc="-25" dirty="0">
                <a:latin typeface="Arial MT"/>
                <a:cs typeface="Arial MT"/>
              </a:rPr>
              <a:t> </a:t>
            </a:r>
            <a:r>
              <a:rPr sz="3200" spc="-5" dirty="0">
                <a:latin typeface="Arial MT"/>
                <a:cs typeface="Arial MT"/>
              </a:rPr>
              <a:t>distribué</a:t>
            </a:r>
            <a:endParaRPr sz="3200">
              <a:latin typeface="Arial MT"/>
              <a:cs typeface="Arial MT"/>
            </a:endParaRPr>
          </a:p>
          <a:p>
            <a:pPr marL="355600" indent="-342900">
              <a:lnSpc>
                <a:spcPct val="100000"/>
              </a:lnSpc>
              <a:spcBef>
                <a:spcPts val="770"/>
              </a:spcBef>
              <a:buClr>
                <a:srgbClr val="00007C"/>
              </a:buClr>
              <a:buSzPct val="75000"/>
              <a:buFont typeface="Wingdings"/>
              <a:buChar char=""/>
              <a:tabLst>
                <a:tab pos="355600" algn="l"/>
              </a:tabLst>
            </a:pPr>
            <a:r>
              <a:rPr sz="3200" spc="-5" dirty="0">
                <a:latin typeface="Arial MT"/>
                <a:cs typeface="Arial MT"/>
              </a:rPr>
              <a:t>Compréhension</a:t>
            </a:r>
            <a:r>
              <a:rPr sz="3200" spc="-40" dirty="0">
                <a:latin typeface="Arial MT"/>
                <a:cs typeface="Arial MT"/>
              </a:rPr>
              <a:t> </a:t>
            </a:r>
            <a:r>
              <a:rPr sz="3200" spc="-5" dirty="0">
                <a:latin typeface="Arial MT"/>
                <a:cs typeface="Arial MT"/>
              </a:rPr>
              <a:t>spatiale</a:t>
            </a:r>
            <a:r>
              <a:rPr sz="3200" spc="-30" dirty="0">
                <a:latin typeface="Arial MT"/>
                <a:cs typeface="Arial MT"/>
              </a:rPr>
              <a:t> </a:t>
            </a:r>
            <a:r>
              <a:rPr sz="3200" spc="-5" dirty="0">
                <a:latin typeface="Arial MT"/>
                <a:cs typeface="Arial MT"/>
              </a:rPr>
              <a:t>et</a:t>
            </a:r>
            <a:r>
              <a:rPr sz="3200" spc="-20" dirty="0">
                <a:latin typeface="Arial MT"/>
                <a:cs typeface="Arial MT"/>
              </a:rPr>
              <a:t> </a:t>
            </a:r>
            <a:r>
              <a:rPr sz="3200" spc="-5" dirty="0">
                <a:latin typeface="Arial MT"/>
                <a:cs typeface="Arial MT"/>
              </a:rPr>
              <a:t>temporelle</a:t>
            </a:r>
            <a:endParaRPr sz="3200">
              <a:latin typeface="Arial MT"/>
              <a:cs typeface="Arial MT"/>
            </a:endParaRPr>
          </a:p>
          <a:p>
            <a:pPr marL="355600" indent="-342900">
              <a:lnSpc>
                <a:spcPct val="100000"/>
              </a:lnSpc>
              <a:spcBef>
                <a:spcPts val="755"/>
              </a:spcBef>
              <a:buClr>
                <a:srgbClr val="00007C"/>
              </a:buClr>
              <a:buSzPct val="75000"/>
              <a:buFont typeface="Wingdings"/>
              <a:buChar char=""/>
              <a:tabLst>
                <a:tab pos="355600" algn="l"/>
              </a:tabLst>
            </a:pPr>
            <a:r>
              <a:rPr sz="3200" spc="-5" dirty="0">
                <a:latin typeface="Arial MT"/>
                <a:cs typeface="Arial MT"/>
              </a:rPr>
              <a:t>Évolution</a:t>
            </a:r>
            <a:r>
              <a:rPr sz="3200" spc="-20" dirty="0">
                <a:latin typeface="Arial MT"/>
                <a:cs typeface="Arial MT"/>
              </a:rPr>
              <a:t> </a:t>
            </a:r>
            <a:r>
              <a:rPr sz="3200" spc="-5" dirty="0">
                <a:latin typeface="Arial MT"/>
                <a:cs typeface="Arial MT"/>
              </a:rPr>
              <a:t>et</a:t>
            </a:r>
            <a:r>
              <a:rPr sz="3200" spc="-10" dirty="0">
                <a:latin typeface="Arial MT"/>
                <a:cs typeface="Arial MT"/>
              </a:rPr>
              <a:t> embryologie</a:t>
            </a:r>
            <a:endParaRPr sz="3200">
              <a:latin typeface="Arial MT"/>
              <a:cs typeface="Arial MT"/>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1147063"/>
            <a:ext cx="3597910" cy="696595"/>
          </a:xfrm>
          <a:prstGeom prst="rect">
            <a:avLst/>
          </a:prstGeom>
        </p:spPr>
        <p:txBody>
          <a:bodyPr vert="horz" wrap="square" lIns="0" tIns="12700" rIns="0" bIns="0" rtlCol="0">
            <a:spAutoFit/>
          </a:bodyPr>
          <a:lstStyle/>
          <a:p>
            <a:pPr marL="12700">
              <a:lnSpc>
                <a:spcPct val="100000"/>
              </a:lnSpc>
              <a:spcBef>
                <a:spcPts val="100"/>
              </a:spcBef>
            </a:pPr>
            <a:r>
              <a:rPr sz="4400" spc="-5" dirty="0"/>
              <a:t>Bibliographie</a:t>
            </a:r>
            <a:endParaRPr sz="440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5" name="object 5"/>
          <p:cNvSpPr txBox="1"/>
          <p:nvPr/>
        </p:nvSpPr>
        <p:spPr>
          <a:xfrm>
            <a:off x="1310017" y="2319018"/>
            <a:ext cx="7941309" cy="4080510"/>
          </a:xfrm>
          <a:prstGeom prst="rect">
            <a:avLst/>
          </a:prstGeom>
        </p:spPr>
        <p:txBody>
          <a:bodyPr vert="horz" wrap="square" lIns="0" tIns="12065" rIns="0" bIns="0" rtlCol="0">
            <a:spAutoFit/>
          </a:bodyPr>
          <a:lstStyle/>
          <a:p>
            <a:pPr marL="355600" indent="-342900">
              <a:lnSpc>
                <a:spcPct val="100000"/>
              </a:lnSpc>
              <a:spcBef>
                <a:spcPts val="95"/>
              </a:spcBef>
              <a:buClr>
                <a:srgbClr val="00007C"/>
              </a:buClr>
              <a:buSzPct val="75000"/>
              <a:buFont typeface="Wingdings"/>
              <a:buChar char=""/>
              <a:tabLst>
                <a:tab pos="354965" algn="l"/>
                <a:tab pos="355600" algn="l"/>
              </a:tabLst>
            </a:pPr>
            <a:r>
              <a:rPr sz="1600" spc="-5" dirty="0">
                <a:latin typeface="Arial MT"/>
                <a:cs typeface="Arial MT"/>
              </a:rPr>
              <a:t>Site</a:t>
            </a:r>
            <a:r>
              <a:rPr sz="1600" spc="-40" dirty="0">
                <a:latin typeface="Arial MT"/>
                <a:cs typeface="Arial MT"/>
              </a:rPr>
              <a:t> </a:t>
            </a:r>
            <a:r>
              <a:rPr sz="1600" spc="-5" dirty="0">
                <a:latin typeface="Arial MT"/>
                <a:cs typeface="Arial MT"/>
              </a:rPr>
              <a:t>Neur@nat</a:t>
            </a:r>
            <a:endParaRPr sz="1600">
              <a:latin typeface="Arial MT"/>
              <a:cs typeface="Arial MT"/>
            </a:endParaRPr>
          </a:p>
          <a:p>
            <a:pPr marL="355600" indent="-342900">
              <a:lnSpc>
                <a:spcPct val="100000"/>
              </a:lnSpc>
              <a:spcBef>
                <a:spcPts val="10"/>
              </a:spcBef>
              <a:buClr>
                <a:srgbClr val="00007C"/>
              </a:buClr>
              <a:buSzPct val="75000"/>
              <a:buFont typeface="Wingdings"/>
              <a:buChar char=""/>
              <a:tabLst>
                <a:tab pos="354965" algn="l"/>
                <a:tab pos="355600" algn="l"/>
              </a:tabLst>
            </a:pPr>
            <a:r>
              <a:rPr sz="1600" spc="-5" dirty="0">
                <a:latin typeface="Arial MT"/>
                <a:cs typeface="Arial MT"/>
              </a:rPr>
              <a:t>Carpenter,</a:t>
            </a:r>
            <a:r>
              <a:rPr sz="1600" spc="10" dirty="0">
                <a:latin typeface="Arial MT"/>
                <a:cs typeface="Arial MT"/>
              </a:rPr>
              <a:t> </a:t>
            </a:r>
            <a:r>
              <a:rPr sz="1600" spc="-5" dirty="0">
                <a:latin typeface="Arial MT"/>
                <a:cs typeface="Arial MT"/>
              </a:rPr>
              <a:t>neuroanatomy</a:t>
            </a:r>
            <a:r>
              <a:rPr sz="1600" spc="-10" dirty="0">
                <a:latin typeface="Arial MT"/>
                <a:cs typeface="Arial MT"/>
              </a:rPr>
              <a:t> </a:t>
            </a:r>
            <a:r>
              <a:rPr sz="1600" spc="-5" dirty="0">
                <a:latin typeface="Arial MT"/>
                <a:cs typeface="Arial MT"/>
              </a:rPr>
              <a:t>– </a:t>
            </a:r>
            <a:r>
              <a:rPr sz="1600" dirty="0">
                <a:latin typeface="Arial MT"/>
                <a:cs typeface="Arial MT"/>
              </a:rPr>
              <a:t>core</a:t>
            </a:r>
            <a:r>
              <a:rPr sz="1600" spc="15" dirty="0">
                <a:latin typeface="Arial MT"/>
                <a:cs typeface="Arial MT"/>
              </a:rPr>
              <a:t> </a:t>
            </a:r>
            <a:r>
              <a:rPr sz="1600" spc="-5" dirty="0">
                <a:latin typeface="Arial MT"/>
                <a:cs typeface="Arial MT"/>
              </a:rPr>
              <a:t>text</a:t>
            </a:r>
            <a:endParaRPr sz="16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1600" spc="-5" dirty="0">
                <a:latin typeface="Arial MT"/>
                <a:cs typeface="Arial MT"/>
              </a:rPr>
              <a:t>Duvernoy, </a:t>
            </a:r>
            <a:r>
              <a:rPr sz="1600" dirty="0">
                <a:latin typeface="Arial MT"/>
                <a:cs typeface="Arial MT"/>
              </a:rPr>
              <a:t>le</a:t>
            </a:r>
            <a:r>
              <a:rPr sz="1600" spc="-20" dirty="0">
                <a:latin typeface="Arial MT"/>
                <a:cs typeface="Arial MT"/>
              </a:rPr>
              <a:t> </a:t>
            </a:r>
            <a:r>
              <a:rPr sz="1600" dirty="0">
                <a:latin typeface="Arial MT"/>
                <a:cs typeface="Arial MT"/>
              </a:rPr>
              <a:t>cerveau</a:t>
            </a:r>
            <a:r>
              <a:rPr sz="1600" spc="-15" dirty="0">
                <a:latin typeface="Arial MT"/>
                <a:cs typeface="Arial MT"/>
              </a:rPr>
              <a:t> </a:t>
            </a:r>
            <a:r>
              <a:rPr sz="1600" spc="-5" dirty="0">
                <a:latin typeface="Arial MT"/>
                <a:cs typeface="Arial MT"/>
              </a:rPr>
              <a:t>humain</a:t>
            </a:r>
            <a:endParaRPr sz="1600">
              <a:latin typeface="Arial MT"/>
              <a:cs typeface="Arial MT"/>
            </a:endParaRPr>
          </a:p>
          <a:p>
            <a:pPr marL="355600" indent="-342900">
              <a:lnSpc>
                <a:spcPct val="100000"/>
              </a:lnSpc>
              <a:spcBef>
                <a:spcPts val="15"/>
              </a:spcBef>
              <a:buClr>
                <a:srgbClr val="00007C"/>
              </a:buClr>
              <a:buSzPct val="75000"/>
              <a:buFont typeface="Wingdings"/>
              <a:buChar char=""/>
              <a:tabLst>
                <a:tab pos="354965" algn="l"/>
                <a:tab pos="355600" algn="l"/>
              </a:tabLst>
            </a:pPr>
            <a:r>
              <a:rPr sz="1600" spc="-5" dirty="0">
                <a:latin typeface="Arial MT"/>
                <a:cs typeface="Arial MT"/>
              </a:rPr>
              <a:t>Khale,</a:t>
            </a:r>
            <a:r>
              <a:rPr sz="1600" spc="-25" dirty="0">
                <a:latin typeface="Arial MT"/>
                <a:cs typeface="Arial MT"/>
              </a:rPr>
              <a:t> </a:t>
            </a:r>
            <a:r>
              <a:rPr sz="1600" spc="-5" dirty="0">
                <a:latin typeface="Arial MT"/>
                <a:cs typeface="Arial MT"/>
              </a:rPr>
              <a:t>Neuroanatomie</a:t>
            </a:r>
            <a:endParaRPr sz="16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1600" spc="-5" dirty="0">
                <a:latin typeface="Arial MT"/>
                <a:cs typeface="Arial MT"/>
              </a:rPr>
              <a:t>Barr,</a:t>
            </a:r>
            <a:r>
              <a:rPr sz="1600" spc="5" dirty="0">
                <a:latin typeface="Arial MT"/>
                <a:cs typeface="Arial MT"/>
              </a:rPr>
              <a:t> </a:t>
            </a:r>
            <a:r>
              <a:rPr sz="1600" spc="-5" dirty="0">
                <a:latin typeface="Arial MT"/>
                <a:cs typeface="Arial MT"/>
              </a:rPr>
              <a:t>the human</a:t>
            </a:r>
            <a:r>
              <a:rPr sz="1600" spc="15" dirty="0">
                <a:latin typeface="Arial MT"/>
                <a:cs typeface="Arial MT"/>
              </a:rPr>
              <a:t> </a:t>
            </a:r>
            <a:r>
              <a:rPr sz="1600" spc="-5" dirty="0">
                <a:latin typeface="Arial MT"/>
                <a:cs typeface="Arial MT"/>
              </a:rPr>
              <a:t>nervous</a:t>
            </a:r>
            <a:r>
              <a:rPr sz="1600" spc="5" dirty="0">
                <a:latin typeface="Arial MT"/>
                <a:cs typeface="Arial MT"/>
              </a:rPr>
              <a:t> </a:t>
            </a:r>
            <a:r>
              <a:rPr sz="1600" spc="-5" dirty="0">
                <a:latin typeface="Arial MT"/>
                <a:cs typeface="Arial MT"/>
              </a:rPr>
              <a:t>system</a:t>
            </a:r>
            <a:endParaRPr sz="1600">
              <a:latin typeface="Arial MT"/>
              <a:cs typeface="Arial MT"/>
            </a:endParaRPr>
          </a:p>
          <a:p>
            <a:pPr>
              <a:lnSpc>
                <a:spcPct val="100000"/>
              </a:lnSpc>
              <a:spcBef>
                <a:spcPts val="30"/>
              </a:spcBef>
              <a:buClr>
                <a:srgbClr val="00007C"/>
              </a:buClr>
              <a:buFont typeface="Wingdings"/>
              <a:buChar char=""/>
            </a:pPr>
            <a:endParaRPr sz="1650">
              <a:latin typeface="Arial MT"/>
              <a:cs typeface="Arial MT"/>
            </a:endParaRPr>
          </a:p>
          <a:p>
            <a:pPr marL="355600" indent="-342900">
              <a:lnSpc>
                <a:spcPct val="100000"/>
              </a:lnSpc>
              <a:spcBef>
                <a:spcPts val="5"/>
              </a:spcBef>
              <a:buClr>
                <a:srgbClr val="00007C"/>
              </a:buClr>
              <a:buSzPct val="75000"/>
              <a:buFont typeface="Wingdings"/>
              <a:buChar char=""/>
              <a:tabLst>
                <a:tab pos="354965" algn="l"/>
                <a:tab pos="355600" algn="l"/>
              </a:tabLst>
            </a:pPr>
            <a:r>
              <a:rPr sz="1600" u="heavy" spc="-5" dirty="0">
                <a:solidFill>
                  <a:srgbClr val="656599"/>
                </a:solidFill>
                <a:uFill>
                  <a:solidFill>
                    <a:srgbClr val="656599"/>
                  </a:solidFill>
                </a:uFill>
                <a:latin typeface="Arial MT"/>
                <a:cs typeface="Arial MT"/>
              </a:rPr>
              <a:t>L'ABC</a:t>
            </a:r>
            <a:r>
              <a:rPr sz="1600" u="heavy" spc="-30" dirty="0">
                <a:solidFill>
                  <a:srgbClr val="656599"/>
                </a:solidFill>
                <a:uFill>
                  <a:solidFill>
                    <a:srgbClr val="656599"/>
                  </a:solidFill>
                </a:uFill>
                <a:latin typeface="Arial MT"/>
                <a:cs typeface="Arial MT"/>
              </a:rPr>
              <a:t> </a:t>
            </a:r>
            <a:r>
              <a:rPr sz="1600" u="heavy" spc="-5" dirty="0">
                <a:solidFill>
                  <a:srgbClr val="656599"/>
                </a:solidFill>
                <a:uFill>
                  <a:solidFill>
                    <a:srgbClr val="656599"/>
                  </a:solidFill>
                </a:uFill>
                <a:latin typeface="Arial MT"/>
                <a:cs typeface="Arial MT"/>
              </a:rPr>
              <a:t>de</a:t>
            </a:r>
            <a:r>
              <a:rPr sz="1600" u="heavy" spc="-30" dirty="0">
                <a:solidFill>
                  <a:srgbClr val="656599"/>
                </a:solidFill>
                <a:uFill>
                  <a:solidFill>
                    <a:srgbClr val="656599"/>
                  </a:solidFill>
                </a:uFill>
                <a:latin typeface="Arial MT"/>
                <a:cs typeface="Arial MT"/>
              </a:rPr>
              <a:t> </a:t>
            </a:r>
            <a:r>
              <a:rPr sz="1600" u="heavy" spc="-5" dirty="0">
                <a:solidFill>
                  <a:srgbClr val="656599"/>
                </a:solidFill>
                <a:uFill>
                  <a:solidFill>
                    <a:srgbClr val="656599"/>
                  </a:solidFill>
                </a:uFill>
                <a:latin typeface="Arial MT"/>
                <a:cs typeface="Arial MT"/>
              </a:rPr>
              <a:t>l'AVC</a:t>
            </a:r>
            <a:endParaRPr sz="1600">
              <a:latin typeface="Arial MT"/>
              <a:cs typeface="Arial MT"/>
            </a:endParaRPr>
          </a:p>
          <a:p>
            <a:pPr marL="354965" marR="150495" indent="-342900">
              <a:lnSpc>
                <a:spcPts val="1540"/>
              </a:lnSpc>
              <a:spcBef>
                <a:spcPts val="365"/>
              </a:spcBef>
              <a:buClr>
                <a:srgbClr val="00007C"/>
              </a:buClr>
              <a:buSzPct val="75000"/>
              <a:buFont typeface="Wingdings"/>
              <a:buChar char=""/>
              <a:tabLst>
                <a:tab pos="354965" algn="l"/>
                <a:tab pos="355600" algn="l"/>
              </a:tabLst>
            </a:pPr>
            <a:r>
              <a:rPr sz="1600" spc="-5" dirty="0">
                <a:latin typeface="Arial MT"/>
                <a:cs typeface="Arial MT"/>
              </a:rPr>
              <a:t>RA</a:t>
            </a:r>
            <a:r>
              <a:rPr sz="1600" u="heavy" spc="-5" dirty="0">
                <a:solidFill>
                  <a:srgbClr val="656599"/>
                </a:solidFill>
                <a:uFill>
                  <a:solidFill>
                    <a:srgbClr val="656599"/>
                  </a:solidFill>
                </a:uFill>
                <a:latin typeface="Arial MT"/>
                <a:cs typeface="Arial MT"/>
              </a:rPr>
              <a:t>DIOANATOMIE DE</a:t>
            </a:r>
            <a:r>
              <a:rPr sz="1600" u="heavy" dirty="0">
                <a:solidFill>
                  <a:srgbClr val="656599"/>
                </a:solidFill>
                <a:uFill>
                  <a:solidFill>
                    <a:srgbClr val="656599"/>
                  </a:solidFill>
                </a:uFill>
                <a:latin typeface="Arial MT"/>
                <a:cs typeface="Arial MT"/>
              </a:rPr>
              <a:t> </a:t>
            </a:r>
            <a:r>
              <a:rPr sz="1600" u="heavy" spc="-5" dirty="0">
                <a:solidFill>
                  <a:srgbClr val="656599"/>
                </a:solidFill>
                <a:uFill>
                  <a:solidFill>
                    <a:srgbClr val="656599"/>
                  </a:solidFill>
                </a:uFill>
                <a:latin typeface="Arial MT"/>
                <a:cs typeface="Arial MT"/>
              </a:rPr>
              <a:t>L'ENCEPHALE</a:t>
            </a:r>
            <a:r>
              <a:rPr sz="1600" u="heavy" dirty="0">
                <a:solidFill>
                  <a:srgbClr val="656599"/>
                </a:solidFill>
                <a:uFill>
                  <a:solidFill>
                    <a:srgbClr val="656599"/>
                  </a:solidFill>
                </a:uFill>
                <a:latin typeface="Arial MT"/>
                <a:cs typeface="Arial MT"/>
              </a:rPr>
              <a:t> </a:t>
            </a:r>
            <a:r>
              <a:rPr sz="1600" spc="-5" dirty="0">
                <a:latin typeface="Arial MT"/>
                <a:cs typeface="Arial MT"/>
              </a:rPr>
              <a:t>M.</a:t>
            </a:r>
            <a:r>
              <a:rPr sz="1600" spc="-10" dirty="0">
                <a:latin typeface="Arial MT"/>
                <a:cs typeface="Arial MT"/>
              </a:rPr>
              <a:t> </a:t>
            </a:r>
            <a:r>
              <a:rPr sz="1600" spc="-5" dirty="0">
                <a:latin typeface="Arial MT"/>
                <a:cs typeface="Arial MT"/>
              </a:rPr>
              <a:t>BRAUN, </a:t>
            </a:r>
            <a:r>
              <a:rPr sz="1600" dirty="0">
                <a:latin typeface="Arial MT"/>
                <a:cs typeface="Arial MT"/>
              </a:rPr>
              <a:t>J.</a:t>
            </a:r>
            <a:r>
              <a:rPr sz="1600" spc="-5" dirty="0">
                <a:latin typeface="Arial MT"/>
                <a:cs typeface="Arial MT"/>
              </a:rPr>
              <a:t> ROLAND,</a:t>
            </a:r>
            <a:r>
              <a:rPr sz="1600" spc="5" dirty="0">
                <a:latin typeface="Arial MT"/>
                <a:cs typeface="Arial MT"/>
              </a:rPr>
              <a:t> </a:t>
            </a:r>
            <a:r>
              <a:rPr sz="1600" dirty="0">
                <a:latin typeface="Arial MT"/>
                <a:cs typeface="Arial MT"/>
              </a:rPr>
              <a:t>L.</a:t>
            </a:r>
            <a:r>
              <a:rPr sz="1600" spc="-5" dirty="0">
                <a:latin typeface="Arial MT"/>
                <a:cs typeface="Arial MT"/>
              </a:rPr>
              <a:t> PICARD </a:t>
            </a:r>
            <a:r>
              <a:rPr sz="1600" spc="-10" dirty="0">
                <a:latin typeface="Arial MT"/>
                <a:cs typeface="Arial MT"/>
              </a:rPr>
              <a:t>CHU</a:t>
            </a:r>
            <a:r>
              <a:rPr sz="1600" spc="-5" dirty="0">
                <a:latin typeface="Arial MT"/>
                <a:cs typeface="Arial MT"/>
              </a:rPr>
              <a:t> - </a:t>
            </a:r>
            <a:r>
              <a:rPr sz="1600" spc="-430" dirty="0">
                <a:latin typeface="Arial MT"/>
                <a:cs typeface="Arial MT"/>
              </a:rPr>
              <a:t> </a:t>
            </a:r>
            <a:r>
              <a:rPr sz="1600" spc="-10" dirty="0">
                <a:latin typeface="Arial MT"/>
                <a:cs typeface="Arial MT"/>
              </a:rPr>
              <a:t>NANCY</a:t>
            </a:r>
            <a:endParaRPr sz="1600">
              <a:latin typeface="Arial MT"/>
              <a:cs typeface="Arial MT"/>
            </a:endParaRPr>
          </a:p>
          <a:p>
            <a:pPr marL="354965" marR="294005" indent="-342900" algn="just">
              <a:lnSpc>
                <a:spcPct val="80000"/>
              </a:lnSpc>
              <a:spcBef>
                <a:spcPts val="405"/>
              </a:spcBef>
              <a:buClr>
                <a:srgbClr val="00007C"/>
              </a:buClr>
              <a:buSzPct val="75000"/>
              <a:buFont typeface="Wingdings"/>
              <a:buChar char=""/>
              <a:tabLst>
                <a:tab pos="355600" algn="l"/>
              </a:tabLst>
            </a:pPr>
            <a:r>
              <a:rPr sz="1600" u="heavy" spc="-5" dirty="0">
                <a:solidFill>
                  <a:srgbClr val="656599"/>
                </a:solidFill>
                <a:uFill>
                  <a:solidFill>
                    <a:srgbClr val="656599"/>
                  </a:solidFill>
                </a:uFill>
                <a:latin typeface="Arial MT"/>
                <a:cs typeface="Arial MT"/>
              </a:rPr>
              <a:t>Functional Anatomy of Basal Ganglia</a:t>
            </a:r>
            <a:r>
              <a:rPr sz="1600" spc="-5" dirty="0">
                <a:solidFill>
                  <a:srgbClr val="656599"/>
                </a:solidFill>
                <a:latin typeface="Arial MT"/>
                <a:cs typeface="Arial MT"/>
              </a:rPr>
              <a:t> </a:t>
            </a:r>
            <a:r>
              <a:rPr sz="1600" spc="-10" dirty="0">
                <a:latin typeface="Arial MT"/>
                <a:cs typeface="Arial MT"/>
              </a:rPr>
              <a:t>Adel </a:t>
            </a:r>
            <a:r>
              <a:rPr sz="1600" spc="-5" dirty="0">
                <a:latin typeface="Arial MT"/>
                <a:cs typeface="Arial MT"/>
              </a:rPr>
              <a:t>K. </a:t>
            </a:r>
            <a:r>
              <a:rPr sz="1600" dirty="0">
                <a:latin typeface="Arial MT"/>
                <a:cs typeface="Arial MT"/>
              </a:rPr>
              <a:t>Afifi, </a:t>
            </a:r>
            <a:r>
              <a:rPr sz="1600" spc="-5" dirty="0">
                <a:latin typeface="Arial MT"/>
                <a:cs typeface="Arial MT"/>
              </a:rPr>
              <a:t>M.D. Gary Van </a:t>
            </a:r>
            <a:r>
              <a:rPr sz="1600" dirty="0">
                <a:latin typeface="Arial MT"/>
                <a:cs typeface="Arial MT"/>
              </a:rPr>
              <a:t>Hoesen, </a:t>
            </a:r>
            <a:r>
              <a:rPr sz="1600" spc="-5" dirty="0">
                <a:latin typeface="Arial MT"/>
                <a:cs typeface="Arial MT"/>
              </a:rPr>
              <a:t>Ph.D. </a:t>
            </a:r>
            <a:r>
              <a:rPr sz="1600" spc="-430" dirty="0">
                <a:latin typeface="Arial MT"/>
                <a:cs typeface="Arial MT"/>
              </a:rPr>
              <a:t> </a:t>
            </a:r>
            <a:r>
              <a:rPr sz="1600" spc="-5" dirty="0">
                <a:latin typeface="Arial MT"/>
                <a:cs typeface="Arial MT"/>
              </a:rPr>
              <a:t>Antoine Bechara, Ph.D., M.D. Robert Rodnitzky, M.D. Departments of </a:t>
            </a:r>
            <a:r>
              <a:rPr sz="1600" dirty="0">
                <a:latin typeface="Arial MT"/>
                <a:cs typeface="Arial MT"/>
              </a:rPr>
              <a:t>Pediatrics, </a:t>
            </a:r>
            <a:r>
              <a:rPr sz="1600" spc="-430" dirty="0">
                <a:latin typeface="Arial MT"/>
                <a:cs typeface="Arial MT"/>
              </a:rPr>
              <a:t> </a:t>
            </a:r>
            <a:r>
              <a:rPr sz="1600" spc="-5" dirty="0">
                <a:latin typeface="Arial MT"/>
                <a:cs typeface="Arial MT"/>
              </a:rPr>
              <a:t>Neurology, </a:t>
            </a:r>
            <a:r>
              <a:rPr sz="1600" dirty="0">
                <a:latin typeface="Arial MT"/>
                <a:cs typeface="Arial MT"/>
              </a:rPr>
              <a:t>Anatomy</a:t>
            </a:r>
            <a:r>
              <a:rPr sz="1600" spc="-10" dirty="0">
                <a:latin typeface="Arial MT"/>
                <a:cs typeface="Arial MT"/>
              </a:rPr>
              <a:t> </a:t>
            </a:r>
            <a:r>
              <a:rPr sz="1600" spc="-5" dirty="0">
                <a:latin typeface="Arial MT"/>
                <a:cs typeface="Arial MT"/>
              </a:rPr>
              <a:t>and Cell</a:t>
            </a:r>
            <a:r>
              <a:rPr sz="1600" spc="5" dirty="0">
                <a:latin typeface="Arial MT"/>
                <a:cs typeface="Arial MT"/>
              </a:rPr>
              <a:t> </a:t>
            </a:r>
            <a:r>
              <a:rPr sz="1600" spc="-5" dirty="0">
                <a:latin typeface="Arial MT"/>
                <a:cs typeface="Arial MT"/>
              </a:rPr>
              <a:t>Biology</a:t>
            </a:r>
            <a:r>
              <a:rPr sz="1600" spc="-20" dirty="0">
                <a:latin typeface="Arial MT"/>
                <a:cs typeface="Arial MT"/>
              </a:rPr>
              <a:t> </a:t>
            </a:r>
            <a:r>
              <a:rPr sz="1600" dirty="0">
                <a:latin typeface="Arial MT"/>
                <a:cs typeface="Arial MT"/>
              </a:rPr>
              <a:t>University</a:t>
            </a:r>
            <a:r>
              <a:rPr sz="1600" spc="-20" dirty="0">
                <a:latin typeface="Arial MT"/>
                <a:cs typeface="Arial MT"/>
              </a:rPr>
              <a:t> </a:t>
            </a:r>
            <a:r>
              <a:rPr sz="1600" dirty="0">
                <a:latin typeface="Arial MT"/>
                <a:cs typeface="Arial MT"/>
              </a:rPr>
              <a:t>of</a:t>
            </a:r>
            <a:r>
              <a:rPr sz="1600" spc="15" dirty="0">
                <a:latin typeface="Arial MT"/>
                <a:cs typeface="Arial MT"/>
              </a:rPr>
              <a:t> </a:t>
            </a:r>
            <a:r>
              <a:rPr sz="1600" spc="-5" dirty="0">
                <a:latin typeface="Arial MT"/>
                <a:cs typeface="Arial MT"/>
              </a:rPr>
              <a:t>Iowa,</a:t>
            </a:r>
            <a:r>
              <a:rPr sz="1600" spc="5" dirty="0">
                <a:latin typeface="Arial MT"/>
                <a:cs typeface="Arial MT"/>
              </a:rPr>
              <a:t> </a:t>
            </a:r>
            <a:r>
              <a:rPr sz="1600" spc="-5" dirty="0">
                <a:latin typeface="Arial MT"/>
                <a:cs typeface="Arial MT"/>
              </a:rPr>
              <a:t>Iowa City,</a:t>
            </a:r>
            <a:r>
              <a:rPr sz="1600" spc="20" dirty="0">
                <a:latin typeface="Arial MT"/>
                <a:cs typeface="Arial MT"/>
              </a:rPr>
              <a:t> </a:t>
            </a:r>
            <a:r>
              <a:rPr sz="1600" spc="-5" dirty="0">
                <a:latin typeface="Arial MT"/>
                <a:cs typeface="Arial MT"/>
              </a:rPr>
              <a:t>IA</a:t>
            </a:r>
            <a:endParaRPr sz="1600">
              <a:latin typeface="Arial MT"/>
              <a:cs typeface="Arial MT"/>
            </a:endParaRPr>
          </a:p>
          <a:p>
            <a:pPr marL="354965" marR="5080" indent="-342900">
              <a:lnSpc>
                <a:spcPct val="80300"/>
              </a:lnSpc>
              <a:spcBef>
                <a:spcPts val="380"/>
              </a:spcBef>
              <a:buClr>
                <a:srgbClr val="00007C"/>
              </a:buClr>
              <a:buSzPct val="75000"/>
              <a:buFont typeface="Wingdings"/>
              <a:buChar char=""/>
              <a:tabLst>
                <a:tab pos="354965" algn="l"/>
                <a:tab pos="355600" algn="l"/>
              </a:tabLst>
            </a:pPr>
            <a:r>
              <a:rPr sz="1600" u="heavy" spc="-5" dirty="0">
                <a:solidFill>
                  <a:srgbClr val="656599"/>
                </a:solidFill>
                <a:uFill>
                  <a:solidFill>
                    <a:srgbClr val="656599"/>
                  </a:solidFill>
                </a:uFill>
                <a:latin typeface="Arial MT"/>
                <a:cs typeface="Arial MT"/>
              </a:rPr>
              <a:t>BASIC SOMATOSENSORY PATHWAY</a:t>
            </a:r>
            <a:r>
              <a:rPr sz="1600" spc="-5" dirty="0">
                <a:solidFill>
                  <a:srgbClr val="656599"/>
                </a:solidFill>
                <a:latin typeface="Arial MT"/>
                <a:cs typeface="Arial MT"/>
              </a:rPr>
              <a:t> </a:t>
            </a:r>
            <a:r>
              <a:rPr sz="1600" spc="-5" dirty="0">
                <a:latin typeface="Arial MT"/>
                <a:cs typeface="Arial MT"/>
              </a:rPr>
              <a:t>The </a:t>
            </a:r>
            <a:r>
              <a:rPr sz="1600" dirty="0">
                <a:latin typeface="Arial MT"/>
                <a:cs typeface="Arial MT"/>
              </a:rPr>
              <a:t>Washington </a:t>
            </a:r>
            <a:r>
              <a:rPr sz="1600" spc="-5" dirty="0">
                <a:latin typeface="Arial MT"/>
                <a:cs typeface="Arial MT"/>
              </a:rPr>
              <a:t>University School of </a:t>
            </a:r>
            <a:r>
              <a:rPr sz="1600" dirty="0">
                <a:latin typeface="Arial MT"/>
                <a:cs typeface="Arial MT"/>
              </a:rPr>
              <a:t> </a:t>
            </a:r>
            <a:r>
              <a:rPr sz="1600" spc="-5" dirty="0">
                <a:latin typeface="Arial MT"/>
                <a:cs typeface="Arial MT"/>
              </a:rPr>
              <a:t>Medicine</a:t>
            </a:r>
            <a:r>
              <a:rPr sz="1600" dirty="0">
                <a:latin typeface="Arial MT"/>
                <a:cs typeface="Arial MT"/>
              </a:rPr>
              <a:t> </a:t>
            </a:r>
            <a:r>
              <a:rPr sz="1600" spc="-5" dirty="0">
                <a:latin typeface="Arial MT"/>
                <a:cs typeface="Arial MT"/>
              </a:rPr>
              <a:t>Neuroscience</a:t>
            </a:r>
            <a:r>
              <a:rPr sz="1600" spc="5" dirty="0">
                <a:latin typeface="Arial MT"/>
                <a:cs typeface="Arial MT"/>
              </a:rPr>
              <a:t> </a:t>
            </a:r>
            <a:r>
              <a:rPr sz="1600" spc="-5" dirty="0">
                <a:latin typeface="Arial MT"/>
                <a:cs typeface="Arial MT"/>
              </a:rPr>
              <a:t>Tutorial</a:t>
            </a:r>
            <a:r>
              <a:rPr sz="1600" spc="10" dirty="0">
                <a:latin typeface="Arial MT"/>
                <a:cs typeface="Arial MT"/>
              </a:rPr>
              <a:t> </a:t>
            </a:r>
            <a:r>
              <a:rPr sz="1600" spc="-5" dirty="0">
                <a:latin typeface="Arial MT"/>
                <a:cs typeface="Arial MT"/>
              </a:rPr>
              <a:t>An</a:t>
            </a:r>
            <a:r>
              <a:rPr sz="1600" spc="5" dirty="0">
                <a:latin typeface="Arial MT"/>
                <a:cs typeface="Arial MT"/>
              </a:rPr>
              <a:t> </a:t>
            </a:r>
            <a:r>
              <a:rPr sz="1600" spc="-5" dirty="0">
                <a:latin typeface="Arial MT"/>
                <a:cs typeface="Arial MT"/>
              </a:rPr>
              <a:t>illustrated</a:t>
            </a:r>
            <a:r>
              <a:rPr sz="1600" spc="5" dirty="0">
                <a:latin typeface="Arial MT"/>
                <a:cs typeface="Arial MT"/>
              </a:rPr>
              <a:t> </a:t>
            </a:r>
            <a:r>
              <a:rPr sz="1600" spc="-5" dirty="0">
                <a:latin typeface="Arial MT"/>
                <a:cs typeface="Arial MT"/>
              </a:rPr>
              <a:t>guide</a:t>
            </a:r>
            <a:r>
              <a:rPr sz="1600" spc="5" dirty="0">
                <a:latin typeface="Arial MT"/>
                <a:cs typeface="Arial MT"/>
              </a:rPr>
              <a:t> </a:t>
            </a:r>
            <a:r>
              <a:rPr sz="1600" spc="-10" dirty="0">
                <a:latin typeface="Arial MT"/>
                <a:cs typeface="Arial MT"/>
              </a:rPr>
              <a:t>to</a:t>
            </a:r>
            <a:r>
              <a:rPr sz="1600" spc="15" dirty="0">
                <a:latin typeface="Arial MT"/>
                <a:cs typeface="Arial MT"/>
              </a:rPr>
              <a:t> </a:t>
            </a:r>
            <a:r>
              <a:rPr sz="1600" spc="-5" dirty="0">
                <a:latin typeface="Arial MT"/>
                <a:cs typeface="Arial MT"/>
              </a:rPr>
              <a:t>the</a:t>
            </a:r>
            <a:r>
              <a:rPr sz="1600" spc="5" dirty="0">
                <a:latin typeface="Arial MT"/>
                <a:cs typeface="Arial MT"/>
              </a:rPr>
              <a:t> </a:t>
            </a:r>
            <a:r>
              <a:rPr sz="1600" dirty="0">
                <a:latin typeface="Arial MT"/>
                <a:cs typeface="Arial MT"/>
              </a:rPr>
              <a:t>essential basics</a:t>
            </a:r>
            <a:r>
              <a:rPr sz="1600" spc="10" dirty="0">
                <a:latin typeface="Arial MT"/>
                <a:cs typeface="Arial MT"/>
              </a:rPr>
              <a:t> </a:t>
            </a:r>
            <a:r>
              <a:rPr sz="1600" spc="-5" dirty="0">
                <a:latin typeface="Arial MT"/>
                <a:cs typeface="Arial MT"/>
              </a:rPr>
              <a:t>of</a:t>
            </a:r>
            <a:r>
              <a:rPr sz="1600" spc="5" dirty="0">
                <a:latin typeface="Arial MT"/>
                <a:cs typeface="Arial MT"/>
              </a:rPr>
              <a:t> </a:t>
            </a:r>
            <a:r>
              <a:rPr sz="1600" spc="-5" dirty="0">
                <a:latin typeface="Arial MT"/>
                <a:cs typeface="Arial MT"/>
              </a:rPr>
              <a:t>clinical </a:t>
            </a:r>
            <a:r>
              <a:rPr sz="1600" spc="-430" dirty="0">
                <a:latin typeface="Arial MT"/>
                <a:cs typeface="Arial MT"/>
              </a:rPr>
              <a:t> </a:t>
            </a:r>
            <a:r>
              <a:rPr sz="1600" spc="-5" dirty="0">
                <a:latin typeface="Arial MT"/>
                <a:cs typeface="Arial MT"/>
              </a:rPr>
              <a:t>neuroscience</a:t>
            </a:r>
            <a:endParaRPr sz="1600">
              <a:latin typeface="Arial MT"/>
              <a:cs typeface="Arial MT"/>
            </a:endParaRPr>
          </a:p>
          <a:p>
            <a:pPr marL="354965" marR="464184" indent="-342900">
              <a:lnSpc>
                <a:spcPct val="80000"/>
              </a:lnSpc>
              <a:spcBef>
                <a:spcPts val="380"/>
              </a:spcBef>
              <a:buClr>
                <a:srgbClr val="00007C"/>
              </a:buClr>
              <a:buSzPct val="75000"/>
              <a:buFont typeface="Wingdings"/>
              <a:buChar char=""/>
              <a:tabLst>
                <a:tab pos="354965" algn="l"/>
                <a:tab pos="355600" algn="l"/>
              </a:tabLst>
            </a:pPr>
            <a:r>
              <a:rPr sz="1600" u="heavy" spc="-5" dirty="0">
                <a:solidFill>
                  <a:srgbClr val="656599"/>
                </a:solidFill>
                <a:uFill>
                  <a:solidFill>
                    <a:srgbClr val="656599"/>
                  </a:solidFill>
                </a:uFill>
                <a:latin typeface="Arial MT"/>
                <a:cs typeface="Arial MT"/>
              </a:rPr>
              <a:t>The</a:t>
            </a:r>
            <a:r>
              <a:rPr sz="1600" u="heavy" dirty="0">
                <a:solidFill>
                  <a:srgbClr val="656599"/>
                </a:solidFill>
                <a:uFill>
                  <a:solidFill>
                    <a:srgbClr val="656599"/>
                  </a:solidFill>
                </a:uFill>
                <a:latin typeface="Arial MT"/>
                <a:cs typeface="Arial MT"/>
              </a:rPr>
              <a:t> </a:t>
            </a:r>
            <a:r>
              <a:rPr sz="1600" u="heavy" spc="-5" dirty="0">
                <a:solidFill>
                  <a:srgbClr val="656599"/>
                </a:solidFill>
                <a:uFill>
                  <a:solidFill>
                    <a:srgbClr val="656599"/>
                  </a:solidFill>
                </a:uFill>
                <a:latin typeface="Arial MT"/>
                <a:cs typeface="Arial MT"/>
              </a:rPr>
              <a:t>Fetal</a:t>
            </a:r>
            <a:r>
              <a:rPr sz="1600" u="heavy" spc="10" dirty="0">
                <a:solidFill>
                  <a:srgbClr val="656599"/>
                </a:solidFill>
                <a:uFill>
                  <a:solidFill>
                    <a:srgbClr val="656599"/>
                  </a:solidFill>
                </a:uFill>
                <a:latin typeface="Arial MT"/>
                <a:cs typeface="Arial MT"/>
              </a:rPr>
              <a:t> </a:t>
            </a:r>
            <a:r>
              <a:rPr sz="1600" u="heavy" spc="-5" dirty="0">
                <a:solidFill>
                  <a:srgbClr val="656599"/>
                </a:solidFill>
                <a:uFill>
                  <a:solidFill>
                    <a:srgbClr val="656599"/>
                  </a:solidFill>
                </a:uFill>
                <a:latin typeface="Arial MT"/>
                <a:cs typeface="Arial MT"/>
              </a:rPr>
              <a:t>and</a:t>
            </a:r>
            <a:r>
              <a:rPr sz="1600" u="heavy" spc="15" dirty="0">
                <a:solidFill>
                  <a:srgbClr val="656599"/>
                </a:solidFill>
                <a:uFill>
                  <a:solidFill>
                    <a:srgbClr val="656599"/>
                  </a:solidFill>
                </a:uFill>
                <a:latin typeface="Arial MT"/>
                <a:cs typeface="Arial MT"/>
              </a:rPr>
              <a:t> </a:t>
            </a:r>
            <a:r>
              <a:rPr sz="1600" u="heavy" spc="-5" dirty="0">
                <a:solidFill>
                  <a:srgbClr val="656599"/>
                </a:solidFill>
                <a:uFill>
                  <a:solidFill>
                    <a:srgbClr val="656599"/>
                  </a:solidFill>
                </a:uFill>
                <a:latin typeface="Arial MT"/>
                <a:cs typeface="Arial MT"/>
              </a:rPr>
              <a:t>Young</a:t>
            </a:r>
            <a:r>
              <a:rPr sz="1600" u="heavy" dirty="0">
                <a:solidFill>
                  <a:srgbClr val="656599"/>
                </a:solidFill>
                <a:uFill>
                  <a:solidFill>
                    <a:srgbClr val="656599"/>
                  </a:solidFill>
                </a:uFill>
                <a:latin typeface="Arial MT"/>
                <a:cs typeface="Arial MT"/>
              </a:rPr>
              <a:t> </a:t>
            </a:r>
            <a:r>
              <a:rPr sz="1600" u="heavy" spc="-5" dirty="0">
                <a:solidFill>
                  <a:srgbClr val="656599"/>
                </a:solidFill>
                <a:uFill>
                  <a:solidFill>
                    <a:srgbClr val="656599"/>
                  </a:solidFill>
                </a:uFill>
                <a:latin typeface="Arial MT"/>
                <a:cs typeface="Arial MT"/>
              </a:rPr>
              <a:t>Child</a:t>
            </a:r>
            <a:r>
              <a:rPr sz="1600" u="heavy" dirty="0">
                <a:solidFill>
                  <a:srgbClr val="656599"/>
                </a:solidFill>
                <a:uFill>
                  <a:solidFill>
                    <a:srgbClr val="656599"/>
                  </a:solidFill>
                </a:uFill>
                <a:latin typeface="Arial MT"/>
                <a:cs typeface="Arial MT"/>
              </a:rPr>
              <a:t> </a:t>
            </a:r>
            <a:r>
              <a:rPr sz="1600" u="heavy" spc="-5" dirty="0">
                <a:solidFill>
                  <a:srgbClr val="656599"/>
                </a:solidFill>
                <a:uFill>
                  <a:solidFill>
                    <a:srgbClr val="656599"/>
                  </a:solidFill>
                </a:uFill>
                <a:latin typeface="Arial MT"/>
                <a:cs typeface="Arial MT"/>
              </a:rPr>
              <a:t>Nervous</a:t>
            </a:r>
            <a:r>
              <a:rPr sz="1600" u="heavy" spc="10" dirty="0">
                <a:solidFill>
                  <a:srgbClr val="656599"/>
                </a:solidFill>
                <a:uFill>
                  <a:solidFill>
                    <a:srgbClr val="656599"/>
                  </a:solidFill>
                </a:uFill>
                <a:latin typeface="Arial MT"/>
                <a:cs typeface="Arial MT"/>
              </a:rPr>
              <a:t> </a:t>
            </a:r>
            <a:r>
              <a:rPr sz="1600" u="heavy" spc="-5" dirty="0">
                <a:solidFill>
                  <a:srgbClr val="656599"/>
                </a:solidFill>
                <a:uFill>
                  <a:solidFill>
                    <a:srgbClr val="656599"/>
                  </a:solidFill>
                </a:uFill>
                <a:latin typeface="Arial MT"/>
                <a:cs typeface="Arial MT"/>
              </a:rPr>
              <a:t>System</a:t>
            </a:r>
            <a:r>
              <a:rPr sz="1600" u="heavy" spc="10" dirty="0">
                <a:solidFill>
                  <a:srgbClr val="656599"/>
                </a:solidFill>
                <a:uFill>
                  <a:solidFill>
                    <a:srgbClr val="656599"/>
                  </a:solidFill>
                </a:uFill>
                <a:latin typeface="Arial MT"/>
                <a:cs typeface="Arial MT"/>
              </a:rPr>
              <a:t> </a:t>
            </a:r>
            <a:r>
              <a:rPr sz="1600" spc="-5" dirty="0">
                <a:latin typeface="Arial MT"/>
                <a:cs typeface="Arial MT"/>
              </a:rPr>
              <a:t>The</a:t>
            </a:r>
            <a:r>
              <a:rPr sz="1600" dirty="0">
                <a:latin typeface="Arial MT"/>
                <a:cs typeface="Arial MT"/>
              </a:rPr>
              <a:t> Story</a:t>
            </a:r>
            <a:r>
              <a:rPr sz="1600" spc="-5" dirty="0">
                <a:latin typeface="Arial MT"/>
                <a:cs typeface="Arial MT"/>
              </a:rPr>
              <a:t> </a:t>
            </a:r>
            <a:r>
              <a:rPr sz="1600" dirty="0">
                <a:latin typeface="Arial MT"/>
                <a:cs typeface="Arial MT"/>
              </a:rPr>
              <a:t>of</a:t>
            </a:r>
            <a:r>
              <a:rPr sz="1600" spc="15"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Development</a:t>
            </a:r>
            <a:r>
              <a:rPr sz="1600" dirty="0">
                <a:latin typeface="Arial MT"/>
                <a:cs typeface="Arial MT"/>
              </a:rPr>
              <a:t> </a:t>
            </a:r>
            <a:r>
              <a:rPr sz="1600" spc="-5" dirty="0">
                <a:latin typeface="Arial MT"/>
                <a:cs typeface="Arial MT"/>
              </a:rPr>
              <a:t>and </a:t>
            </a:r>
            <a:r>
              <a:rPr sz="1600" spc="-430" dirty="0">
                <a:latin typeface="Arial MT"/>
                <a:cs typeface="Arial MT"/>
              </a:rPr>
              <a:t> </a:t>
            </a:r>
            <a:r>
              <a:rPr sz="1600" spc="-5" dirty="0">
                <a:latin typeface="Arial MT"/>
                <a:cs typeface="Arial MT"/>
              </a:rPr>
              <a:t>Maldevelopment</a:t>
            </a:r>
            <a:r>
              <a:rPr sz="1600" spc="15" dirty="0">
                <a:latin typeface="Arial MT"/>
                <a:cs typeface="Arial MT"/>
              </a:rPr>
              <a:t> </a:t>
            </a:r>
            <a:r>
              <a:rPr sz="1600" spc="-5" dirty="0">
                <a:latin typeface="Arial MT"/>
                <a:cs typeface="Arial MT"/>
              </a:rPr>
              <a:t>of</a:t>
            </a:r>
            <a:r>
              <a:rPr sz="1600" dirty="0">
                <a:latin typeface="Arial MT"/>
                <a:cs typeface="Arial MT"/>
              </a:rPr>
              <a:t> </a:t>
            </a:r>
            <a:r>
              <a:rPr sz="1600" spc="-5" dirty="0">
                <a:latin typeface="Arial MT"/>
                <a:cs typeface="Arial MT"/>
              </a:rPr>
              <a:t>the</a:t>
            </a:r>
            <a:r>
              <a:rPr sz="1600" spc="15" dirty="0">
                <a:latin typeface="Arial MT"/>
                <a:cs typeface="Arial MT"/>
              </a:rPr>
              <a:t> </a:t>
            </a:r>
            <a:r>
              <a:rPr sz="1600" spc="-5" dirty="0">
                <a:latin typeface="Arial MT"/>
                <a:cs typeface="Arial MT"/>
              </a:rPr>
              <a:t>Brain</a:t>
            </a:r>
            <a:r>
              <a:rPr sz="1600" dirty="0">
                <a:latin typeface="Arial MT"/>
                <a:cs typeface="Arial MT"/>
              </a:rPr>
              <a:t> Ronald </a:t>
            </a:r>
            <a:r>
              <a:rPr sz="1600" spc="-5" dirty="0">
                <a:latin typeface="Arial MT"/>
                <a:cs typeface="Arial MT"/>
              </a:rPr>
              <a:t>A.</a:t>
            </a:r>
            <a:r>
              <a:rPr sz="1600" dirty="0">
                <a:latin typeface="Arial MT"/>
                <a:cs typeface="Arial MT"/>
              </a:rPr>
              <a:t> </a:t>
            </a:r>
            <a:r>
              <a:rPr sz="1600" spc="-5" dirty="0">
                <a:latin typeface="Arial MT"/>
                <a:cs typeface="Arial MT"/>
              </a:rPr>
              <a:t>Bergman,</a:t>
            </a:r>
            <a:r>
              <a:rPr sz="1600" spc="30" dirty="0">
                <a:latin typeface="Arial MT"/>
                <a:cs typeface="Arial MT"/>
              </a:rPr>
              <a:t> </a:t>
            </a:r>
            <a:r>
              <a:rPr sz="1600" spc="-5" dirty="0">
                <a:latin typeface="Arial MT"/>
                <a:cs typeface="Arial MT"/>
              </a:rPr>
              <a:t>Ph.D.</a:t>
            </a:r>
            <a:r>
              <a:rPr sz="1600" dirty="0">
                <a:latin typeface="Arial MT"/>
                <a:cs typeface="Arial MT"/>
              </a:rPr>
              <a:t> Professor</a:t>
            </a:r>
            <a:r>
              <a:rPr sz="1600" spc="10" dirty="0">
                <a:latin typeface="Arial MT"/>
                <a:cs typeface="Arial MT"/>
              </a:rPr>
              <a:t> </a:t>
            </a:r>
            <a:r>
              <a:rPr sz="1600" spc="-5" dirty="0">
                <a:latin typeface="Arial MT"/>
                <a:cs typeface="Arial MT"/>
              </a:rPr>
              <a:t>of</a:t>
            </a:r>
            <a:r>
              <a:rPr sz="1600" dirty="0">
                <a:latin typeface="Arial MT"/>
                <a:cs typeface="Arial MT"/>
              </a:rPr>
              <a:t> </a:t>
            </a:r>
            <a:r>
              <a:rPr sz="1600" spc="-5" dirty="0">
                <a:latin typeface="Arial MT"/>
                <a:cs typeface="Arial MT"/>
              </a:rPr>
              <a:t>Anatomy </a:t>
            </a:r>
            <a:r>
              <a:rPr sz="1600" dirty="0">
                <a:latin typeface="Arial MT"/>
                <a:cs typeface="Arial MT"/>
              </a:rPr>
              <a:t> </a:t>
            </a:r>
            <a:r>
              <a:rPr sz="1600" spc="-5" dirty="0">
                <a:latin typeface="Arial MT"/>
                <a:cs typeface="Arial MT"/>
              </a:rPr>
              <a:t>Department</a:t>
            </a:r>
            <a:r>
              <a:rPr sz="1600" spc="5" dirty="0">
                <a:latin typeface="Arial MT"/>
                <a:cs typeface="Arial MT"/>
              </a:rPr>
              <a:t> </a:t>
            </a:r>
            <a:r>
              <a:rPr sz="1600" dirty="0">
                <a:latin typeface="Arial MT"/>
                <a:cs typeface="Arial MT"/>
              </a:rPr>
              <a:t>of</a:t>
            </a:r>
            <a:r>
              <a:rPr sz="1600" spc="5" dirty="0">
                <a:latin typeface="Arial MT"/>
                <a:cs typeface="Arial MT"/>
              </a:rPr>
              <a:t> </a:t>
            </a:r>
            <a:r>
              <a:rPr sz="1600" dirty="0">
                <a:latin typeface="Arial MT"/>
                <a:cs typeface="Arial MT"/>
              </a:rPr>
              <a:t>Anatomy </a:t>
            </a:r>
            <a:r>
              <a:rPr sz="1600" spc="-5" dirty="0">
                <a:latin typeface="Arial MT"/>
                <a:cs typeface="Arial MT"/>
              </a:rPr>
              <a:t>University</a:t>
            </a:r>
            <a:r>
              <a:rPr sz="1600" dirty="0">
                <a:latin typeface="Arial MT"/>
                <a:cs typeface="Arial MT"/>
              </a:rPr>
              <a:t> of</a:t>
            </a:r>
            <a:r>
              <a:rPr sz="1600" spc="20" dirty="0">
                <a:latin typeface="Arial MT"/>
                <a:cs typeface="Arial MT"/>
              </a:rPr>
              <a:t> </a:t>
            </a:r>
            <a:r>
              <a:rPr sz="1600" spc="-10" dirty="0">
                <a:latin typeface="Arial MT"/>
                <a:cs typeface="Arial MT"/>
              </a:rPr>
              <a:t>Iowa</a:t>
            </a:r>
            <a:r>
              <a:rPr sz="1600" spc="20" dirty="0">
                <a:latin typeface="Arial MT"/>
                <a:cs typeface="Arial MT"/>
              </a:rPr>
              <a:t> </a:t>
            </a:r>
            <a:r>
              <a:rPr sz="1600" spc="-5" dirty="0">
                <a:latin typeface="Arial MT"/>
                <a:cs typeface="Arial MT"/>
              </a:rPr>
              <a:t>College of</a:t>
            </a:r>
            <a:r>
              <a:rPr sz="1600" spc="20" dirty="0">
                <a:latin typeface="Arial MT"/>
                <a:cs typeface="Arial MT"/>
              </a:rPr>
              <a:t> </a:t>
            </a:r>
            <a:r>
              <a:rPr sz="1600" spc="-5" dirty="0">
                <a:latin typeface="Arial MT"/>
                <a:cs typeface="Arial MT"/>
              </a:rPr>
              <a:t>Medicine</a:t>
            </a:r>
            <a:r>
              <a:rPr sz="1600" spc="5" dirty="0">
                <a:latin typeface="Arial MT"/>
                <a:cs typeface="Arial MT"/>
              </a:rPr>
              <a:t> </a:t>
            </a:r>
            <a:r>
              <a:rPr sz="1600" spc="-5" dirty="0">
                <a:latin typeface="Arial MT"/>
                <a:cs typeface="Arial MT"/>
              </a:rPr>
              <a:t>Iowa</a:t>
            </a:r>
            <a:r>
              <a:rPr sz="1600" spc="5" dirty="0">
                <a:latin typeface="Arial MT"/>
                <a:cs typeface="Arial MT"/>
              </a:rPr>
              <a:t> </a:t>
            </a:r>
            <a:r>
              <a:rPr sz="1600" spc="-5" dirty="0">
                <a:latin typeface="Arial MT"/>
                <a:cs typeface="Arial MT"/>
              </a:rPr>
              <a:t>City,</a:t>
            </a:r>
            <a:r>
              <a:rPr sz="1600" spc="20" dirty="0">
                <a:latin typeface="Arial MT"/>
                <a:cs typeface="Arial MT"/>
              </a:rPr>
              <a:t> </a:t>
            </a:r>
            <a:r>
              <a:rPr sz="1600" spc="-5" dirty="0">
                <a:latin typeface="Arial MT"/>
                <a:cs typeface="Arial MT"/>
              </a:rPr>
              <a:t>Iowa</a:t>
            </a:r>
            <a:endParaRPr sz="1600">
              <a:latin typeface="Arial MT"/>
              <a:cs typeface="Arial MT"/>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85304" y="1263894"/>
            <a:ext cx="9030001" cy="1492268"/>
          </a:xfrm>
        </p:spPr>
        <p:txBody>
          <a:bodyPr/>
          <a:lstStyle/>
          <a:p>
            <a:pPr algn="ctr" eaLnBrk="1" hangingPunct="1"/>
            <a:r>
              <a:rPr lang="en-US" altLang="en-US" sz="9697"/>
              <a:t>The Brain</a:t>
            </a:r>
          </a:p>
        </p:txBody>
      </p:sp>
      <p:pic>
        <p:nvPicPr>
          <p:cNvPr id="5123" name="Picture 6" descr="MPj0438746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933" y="3106561"/>
            <a:ext cx="5205589" cy="41140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961506"/>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ctrTitle"/>
          </p:nvPr>
        </p:nvSpPr>
        <p:spPr>
          <a:xfrm>
            <a:off x="1685304" y="1263894"/>
            <a:ext cx="9030001" cy="1492268"/>
          </a:xfrm>
        </p:spPr>
        <p:txBody>
          <a:bodyPr/>
          <a:lstStyle/>
          <a:p>
            <a:pPr algn="l" eaLnBrk="1" hangingPunct="1"/>
            <a:r>
              <a:rPr lang="en-US" altLang="en-US" sz="9697"/>
              <a:t>The Brain</a:t>
            </a:r>
          </a:p>
        </p:txBody>
      </p:sp>
      <p:sp>
        <p:nvSpPr>
          <p:cNvPr id="6147" name="Rectangle 6"/>
          <p:cNvSpPr>
            <a:spLocks noGrp="1" noChangeArrowheads="1"/>
          </p:cNvSpPr>
          <p:nvPr>
            <p:ph type="subTitle" idx="4294967295"/>
          </p:nvPr>
        </p:nvSpPr>
        <p:spPr>
          <a:xfrm>
            <a:off x="1244850" y="3360194"/>
            <a:ext cx="6884811" cy="2602794"/>
          </a:xfrm>
          <a:prstGeom prst="rect">
            <a:avLst/>
          </a:prstGeom>
          <a:noFill/>
        </p:spPr>
        <p:txBody>
          <a:bodyPr/>
          <a:lstStyle/>
          <a:p>
            <a:pPr algn="l" eaLnBrk="1" hangingPunct="1">
              <a:spcBef>
                <a:spcPct val="0"/>
              </a:spcBef>
              <a:buClrTx/>
              <a:buSzTx/>
              <a:buFontTx/>
              <a:buNone/>
            </a:pPr>
            <a:r>
              <a:rPr lang="en-US" altLang="en-US" sz="4408"/>
              <a:t>Techniques for Studying the Brain</a:t>
            </a:r>
          </a:p>
        </p:txBody>
      </p:sp>
      <p:pic>
        <p:nvPicPr>
          <p:cNvPr id="6148" name="Picture 7" descr="MCj0198187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5205" y="4282017"/>
            <a:ext cx="2770717" cy="285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1766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652411" y="194161"/>
            <a:ext cx="7316862" cy="593560"/>
          </a:xfrm>
        </p:spPr>
        <p:txBody>
          <a:bodyPr/>
          <a:lstStyle/>
          <a:p>
            <a:pPr eaLnBrk="1" hangingPunct="1"/>
            <a:r>
              <a:rPr lang="en-US" altLang="en-US" sz="3857">
                <a:latin typeface="Palatino Linotype" panose="02040502050505030304" pitchFamily="18" charset="0"/>
              </a:rPr>
              <a:t>Methods</a:t>
            </a:r>
          </a:p>
        </p:txBody>
      </p:sp>
      <p:sp>
        <p:nvSpPr>
          <p:cNvPr id="7171" name="Rectangle 4"/>
          <p:cNvSpPr>
            <a:spLocks noGrp="1" noChangeArrowheads="1"/>
          </p:cNvSpPr>
          <p:nvPr>
            <p:ph type="body" idx="1"/>
          </p:nvPr>
        </p:nvSpPr>
        <p:spPr>
          <a:xfrm>
            <a:off x="644878" y="1595261"/>
            <a:ext cx="4240036" cy="4558171"/>
          </a:xfrm>
          <a:noFill/>
        </p:spPr>
        <p:txBody>
          <a:bodyPr/>
          <a:lstStyle/>
          <a:p>
            <a:pPr algn="ctr">
              <a:lnSpc>
                <a:spcPct val="80000"/>
              </a:lnSpc>
            </a:pPr>
            <a:r>
              <a:rPr lang="en-US" altLang="en-US" sz="2314">
                <a:latin typeface="Palatino Linotype" panose="02040502050505030304" pitchFamily="18" charset="0"/>
              </a:rPr>
              <a:t>Brain research can be done in a variety of ways. Brain damage as a result of an accident or disease can provide a wealth of information. </a:t>
            </a:r>
          </a:p>
          <a:p>
            <a:pPr algn="ctr">
              <a:lnSpc>
                <a:spcPct val="80000"/>
              </a:lnSpc>
            </a:pPr>
            <a:endParaRPr lang="en-US" altLang="en-US" sz="2314" u="sng">
              <a:solidFill>
                <a:srgbClr val="0033CC"/>
              </a:solidFill>
              <a:latin typeface="Palatino Linotype" panose="02040502050505030304" pitchFamily="18" charset="0"/>
            </a:endParaRPr>
          </a:p>
          <a:p>
            <a:pPr algn="ctr">
              <a:lnSpc>
                <a:spcPct val="80000"/>
              </a:lnSpc>
            </a:pPr>
            <a:r>
              <a:rPr lang="en-US" altLang="en-US" sz="2314" u="sng">
                <a:solidFill>
                  <a:srgbClr val="0033CC"/>
                </a:solidFill>
                <a:latin typeface="Palatino Linotype" panose="02040502050505030304" pitchFamily="18" charset="0"/>
              </a:rPr>
              <a:t>Lesioning</a:t>
            </a:r>
            <a:r>
              <a:rPr lang="en-US" altLang="en-US" sz="2314" u="sng">
                <a:latin typeface="Palatino Linotype" panose="02040502050505030304" pitchFamily="18" charset="0"/>
              </a:rPr>
              <a:t> is the removal or destruction of part of the brain</a:t>
            </a:r>
            <a:r>
              <a:rPr lang="en-US" altLang="en-US" sz="2314">
                <a:latin typeface="Palatino Linotype" panose="02040502050505030304" pitchFamily="18" charset="0"/>
              </a:rPr>
              <a:t>. </a:t>
            </a:r>
          </a:p>
          <a:p>
            <a:pPr algn="ctr">
              <a:lnSpc>
                <a:spcPct val="80000"/>
              </a:lnSpc>
            </a:pPr>
            <a:endParaRPr lang="en-US" altLang="en-US" sz="2314">
              <a:latin typeface="Palatino Linotype" panose="02040502050505030304" pitchFamily="18" charset="0"/>
            </a:endParaRPr>
          </a:p>
          <a:p>
            <a:pPr algn="ctr">
              <a:lnSpc>
                <a:spcPct val="80000"/>
              </a:lnSpc>
            </a:pPr>
            <a:r>
              <a:rPr lang="en-US" altLang="en-US" sz="2314">
                <a:latin typeface="Palatino Linotype" panose="02040502050505030304" pitchFamily="18" charset="0"/>
              </a:rPr>
              <a:t>Any time brain tissue is removed (tumor, lobotomy, behavior experiment in animals, etc.) researchers can examine behavior changes and infer the function of that part of the brain. </a:t>
            </a:r>
          </a:p>
        </p:txBody>
      </p:sp>
      <p:pic>
        <p:nvPicPr>
          <p:cNvPr id="71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661" y="503767"/>
            <a:ext cx="3190522" cy="3575344"/>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7" descr="12673_MyersPsy8e_2UN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778" y="4449939"/>
            <a:ext cx="4824266" cy="2805700"/>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522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19148" y="815105"/>
            <a:ext cx="2654364" cy="1240789"/>
          </a:xfrm>
          <a:prstGeom prst="rect">
            <a:avLst/>
          </a:prstGeom>
        </p:spPr>
        <p:txBody>
          <a:bodyPr vert="horz" wrap="square" lIns="0" tIns="9589" rIns="0" bIns="0" rtlCol="0">
            <a:spAutoFit/>
          </a:bodyPr>
          <a:lstStyle/>
          <a:p>
            <a:pPr marL="9590">
              <a:spcBef>
                <a:spcPts val="76"/>
              </a:spcBef>
            </a:pPr>
            <a:r>
              <a:rPr spc="-181" dirty="0"/>
              <a:t>Lobe</a:t>
            </a:r>
            <a:r>
              <a:rPr spc="-57" dirty="0"/>
              <a:t> </a:t>
            </a:r>
            <a:r>
              <a:rPr spc="-94" dirty="0"/>
              <a:t>temporal</a:t>
            </a:r>
          </a:p>
        </p:txBody>
      </p:sp>
      <p:pic>
        <p:nvPicPr>
          <p:cNvPr id="3" name="object 3"/>
          <p:cNvPicPr/>
          <p:nvPr/>
        </p:nvPicPr>
        <p:blipFill>
          <a:blip r:embed="rId2" cstate="print"/>
          <a:stretch>
            <a:fillRect/>
          </a:stretch>
        </p:blipFill>
        <p:spPr>
          <a:xfrm>
            <a:off x="1280766" y="3126167"/>
            <a:ext cx="184072" cy="264309"/>
          </a:xfrm>
          <a:prstGeom prst="rect">
            <a:avLst/>
          </a:prstGeom>
        </p:spPr>
      </p:pic>
      <p:sp>
        <p:nvSpPr>
          <p:cNvPr id="4" name="object 4"/>
          <p:cNvSpPr txBox="1"/>
          <p:nvPr/>
        </p:nvSpPr>
        <p:spPr>
          <a:xfrm>
            <a:off x="1606808" y="3076301"/>
            <a:ext cx="3693383" cy="1214371"/>
          </a:xfrm>
          <a:prstGeom prst="rect">
            <a:avLst/>
          </a:prstGeom>
        </p:spPr>
        <p:txBody>
          <a:bodyPr vert="horz" wrap="square" lIns="0" tIns="9589" rIns="0" bIns="0" rtlCol="0">
            <a:spAutoFit/>
          </a:bodyPr>
          <a:lstStyle/>
          <a:p>
            <a:pPr marL="9590" marR="3836" algn="just">
              <a:lnSpc>
                <a:spcPct val="107600"/>
              </a:lnSpc>
              <a:spcBef>
                <a:spcPts val="76"/>
              </a:spcBef>
            </a:pPr>
            <a:r>
              <a:rPr sz="1812" spc="-132" dirty="0">
                <a:latin typeface="Arial MT"/>
                <a:cs typeface="Arial MT"/>
              </a:rPr>
              <a:t>Le</a:t>
            </a:r>
            <a:r>
              <a:rPr sz="1812" spc="-128" dirty="0">
                <a:latin typeface="Arial MT"/>
                <a:cs typeface="Arial MT"/>
              </a:rPr>
              <a:t> </a:t>
            </a:r>
            <a:r>
              <a:rPr sz="1812" spc="-68" dirty="0">
                <a:latin typeface="Arial MT"/>
                <a:cs typeface="Arial MT"/>
              </a:rPr>
              <a:t>lobe</a:t>
            </a:r>
            <a:r>
              <a:rPr sz="1812" spc="-64" dirty="0">
                <a:latin typeface="Arial MT"/>
                <a:cs typeface="Arial MT"/>
              </a:rPr>
              <a:t> </a:t>
            </a:r>
            <a:r>
              <a:rPr sz="1812" spc="-49" dirty="0">
                <a:latin typeface="Arial MT"/>
                <a:cs typeface="Arial MT"/>
              </a:rPr>
              <a:t>temporal</a:t>
            </a:r>
            <a:r>
              <a:rPr sz="1812" spc="-45" dirty="0">
                <a:latin typeface="Arial MT"/>
                <a:cs typeface="Arial MT"/>
              </a:rPr>
              <a:t> </a:t>
            </a:r>
            <a:r>
              <a:rPr sz="1812" spc="-83" dirty="0">
                <a:latin typeface="Arial MT"/>
                <a:cs typeface="Arial MT"/>
              </a:rPr>
              <a:t>est</a:t>
            </a:r>
            <a:r>
              <a:rPr sz="1812" spc="-79" dirty="0">
                <a:latin typeface="Arial MT"/>
                <a:cs typeface="Arial MT"/>
              </a:rPr>
              <a:t> </a:t>
            </a:r>
            <a:r>
              <a:rPr sz="1812" spc="-34" dirty="0">
                <a:latin typeface="Arial MT"/>
                <a:cs typeface="Arial MT"/>
              </a:rPr>
              <a:t>très</a:t>
            </a:r>
            <a:r>
              <a:rPr sz="1812" spc="-30" dirty="0">
                <a:latin typeface="Arial MT"/>
                <a:cs typeface="Arial MT"/>
              </a:rPr>
              <a:t> </a:t>
            </a:r>
            <a:r>
              <a:rPr sz="1812" spc="-57" dirty="0">
                <a:latin typeface="Arial MT"/>
                <a:cs typeface="Arial MT"/>
              </a:rPr>
              <a:t>sollicitée </a:t>
            </a:r>
            <a:r>
              <a:rPr sz="1812" spc="-53" dirty="0">
                <a:latin typeface="Arial MT"/>
                <a:cs typeface="Arial MT"/>
              </a:rPr>
              <a:t> </a:t>
            </a:r>
            <a:r>
              <a:rPr sz="1812" spc="-68" dirty="0">
                <a:latin typeface="Arial MT"/>
                <a:cs typeface="Arial MT"/>
              </a:rPr>
              <a:t>lorsque </a:t>
            </a:r>
            <a:r>
              <a:rPr sz="1812" spc="-34" dirty="0">
                <a:latin typeface="Arial MT"/>
                <a:cs typeface="Arial MT"/>
              </a:rPr>
              <a:t>l’on </a:t>
            </a:r>
            <a:r>
              <a:rPr sz="1812" spc="-68" dirty="0">
                <a:latin typeface="Arial MT"/>
                <a:cs typeface="Arial MT"/>
              </a:rPr>
              <a:t>écoute </a:t>
            </a:r>
            <a:r>
              <a:rPr sz="1812" spc="-113" dirty="0">
                <a:latin typeface="Arial MT"/>
                <a:cs typeface="Arial MT"/>
              </a:rPr>
              <a:t>de</a:t>
            </a:r>
            <a:r>
              <a:rPr sz="1812" spc="276" dirty="0">
                <a:latin typeface="Arial MT"/>
                <a:cs typeface="Arial MT"/>
              </a:rPr>
              <a:t> </a:t>
            </a:r>
            <a:r>
              <a:rPr sz="1812" spc="-125" dirty="0">
                <a:latin typeface="Arial MT"/>
                <a:cs typeface="Arial MT"/>
              </a:rPr>
              <a:t>la</a:t>
            </a:r>
            <a:r>
              <a:rPr sz="1812" spc="253" dirty="0">
                <a:latin typeface="Arial MT"/>
                <a:cs typeface="Arial MT"/>
              </a:rPr>
              <a:t> </a:t>
            </a:r>
            <a:r>
              <a:rPr sz="1812" spc="-109" dirty="0">
                <a:latin typeface="Arial MT"/>
                <a:cs typeface="Arial MT"/>
              </a:rPr>
              <a:t>musique, </a:t>
            </a:r>
            <a:r>
              <a:rPr sz="1812" spc="-79" dirty="0">
                <a:latin typeface="Arial MT"/>
                <a:cs typeface="Arial MT"/>
              </a:rPr>
              <a:t>car </a:t>
            </a:r>
            <a:r>
              <a:rPr sz="1812" spc="-76" dirty="0">
                <a:latin typeface="Arial MT"/>
                <a:cs typeface="Arial MT"/>
              </a:rPr>
              <a:t> </a:t>
            </a:r>
            <a:r>
              <a:rPr sz="1812" spc="-8" dirty="0">
                <a:latin typeface="Arial MT"/>
                <a:cs typeface="Arial MT"/>
              </a:rPr>
              <a:t>il </a:t>
            </a:r>
            <a:r>
              <a:rPr sz="1812" spc="-106" dirty="0">
                <a:latin typeface="Arial MT"/>
                <a:cs typeface="Arial MT"/>
              </a:rPr>
              <a:t>nous </a:t>
            </a:r>
            <a:r>
              <a:rPr sz="1812" spc="-49" dirty="0">
                <a:latin typeface="Arial MT"/>
                <a:cs typeface="Arial MT"/>
              </a:rPr>
              <a:t>permet </a:t>
            </a:r>
            <a:r>
              <a:rPr sz="1812" spc="-113" dirty="0">
                <a:latin typeface="Arial MT"/>
                <a:cs typeface="Arial MT"/>
              </a:rPr>
              <a:t>de </a:t>
            </a:r>
            <a:r>
              <a:rPr sz="1812" spc="-68" dirty="0">
                <a:latin typeface="Arial MT"/>
                <a:cs typeface="Arial MT"/>
              </a:rPr>
              <a:t>distinguer </a:t>
            </a:r>
            <a:r>
              <a:rPr sz="1812" spc="-53" dirty="0">
                <a:latin typeface="Arial MT"/>
                <a:cs typeface="Arial MT"/>
              </a:rPr>
              <a:t>l’intensité </a:t>
            </a:r>
            <a:r>
              <a:rPr sz="1812" spc="-49" dirty="0">
                <a:latin typeface="Arial MT"/>
                <a:cs typeface="Arial MT"/>
              </a:rPr>
              <a:t> </a:t>
            </a:r>
            <a:r>
              <a:rPr sz="1812" spc="-113" dirty="0">
                <a:latin typeface="Arial MT"/>
                <a:cs typeface="Arial MT"/>
              </a:rPr>
              <a:t>de</a:t>
            </a:r>
            <a:r>
              <a:rPr sz="1812" dirty="0">
                <a:latin typeface="Arial MT"/>
                <a:cs typeface="Arial MT"/>
              </a:rPr>
              <a:t> </a:t>
            </a:r>
            <a:r>
              <a:rPr sz="1812" spc="-76" dirty="0">
                <a:latin typeface="Arial MT"/>
                <a:cs typeface="Arial MT"/>
              </a:rPr>
              <a:t>l</a:t>
            </a:r>
            <a:r>
              <a:rPr sz="1812" spc="-173" dirty="0">
                <a:latin typeface="Arial MT"/>
                <a:cs typeface="Arial MT"/>
              </a:rPr>
              <a:t>a</a:t>
            </a:r>
            <a:r>
              <a:rPr sz="1812" spc="-4" dirty="0">
                <a:latin typeface="Arial MT"/>
                <a:cs typeface="Arial MT"/>
              </a:rPr>
              <a:t> </a:t>
            </a:r>
            <a:r>
              <a:rPr sz="1812" spc="-38" dirty="0">
                <a:latin typeface="Arial MT"/>
                <a:cs typeface="Arial MT"/>
              </a:rPr>
              <a:t>tonalité</a:t>
            </a:r>
            <a:r>
              <a:rPr sz="1812" dirty="0">
                <a:latin typeface="Arial MT"/>
                <a:cs typeface="Arial MT"/>
              </a:rPr>
              <a:t> </a:t>
            </a:r>
            <a:r>
              <a:rPr sz="1812" spc="-147" dirty="0">
                <a:latin typeface="Arial MT"/>
                <a:cs typeface="Arial MT"/>
              </a:rPr>
              <a:t>des</a:t>
            </a:r>
            <a:r>
              <a:rPr sz="1812" spc="-4" dirty="0">
                <a:latin typeface="Arial MT"/>
                <a:cs typeface="Arial MT"/>
              </a:rPr>
              <a:t> </a:t>
            </a:r>
            <a:r>
              <a:rPr sz="1812" u="heavy" spc="-136" dirty="0">
                <a:uFill>
                  <a:solidFill>
                    <a:srgbClr val="000000"/>
                  </a:solidFill>
                </a:uFill>
                <a:latin typeface="Arial MT"/>
                <a:cs typeface="Arial MT"/>
              </a:rPr>
              <a:t>son</a:t>
            </a:r>
            <a:r>
              <a:rPr sz="1812" u="heavy" spc="-132" dirty="0">
                <a:uFill>
                  <a:solidFill>
                    <a:srgbClr val="000000"/>
                  </a:solidFill>
                </a:uFill>
                <a:latin typeface="Arial MT"/>
                <a:cs typeface="Arial MT"/>
              </a:rPr>
              <a:t>s</a:t>
            </a:r>
            <a:r>
              <a:rPr sz="1812" spc="-109" dirty="0">
                <a:latin typeface="Arial MT"/>
                <a:cs typeface="Arial MT"/>
              </a:rPr>
              <a:t>.</a:t>
            </a:r>
            <a:endParaRPr sz="1812">
              <a:latin typeface="Arial MT"/>
              <a:cs typeface="Arial MT"/>
            </a:endParaRPr>
          </a:p>
        </p:txBody>
      </p:sp>
      <p:pic>
        <p:nvPicPr>
          <p:cNvPr id="5" name="object 5"/>
          <p:cNvPicPr/>
          <p:nvPr/>
        </p:nvPicPr>
        <p:blipFill>
          <a:blip r:embed="rId2" cstate="print"/>
          <a:stretch>
            <a:fillRect/>
          </a:stretch>
        </p:blipFill>
        <p:spPr>
          <a:xfrm>
            <a:off x="1280766" y="4535818"/>
            <a:ext cx="184072" cy="264309"/>
          </a:xfrm>
          <a:prstGeom prst="rect">
            <a:avLst/>
          </a:prstGeom>
        </p:spPr>
      </p:pic>
      <p:sp>
        <p:nvSpPr>
          <p:cNvPr id="6" name="object 6"/>
          <p:cNvSpPr txBox="1"/>
          <p:nvPr/>
        </p:nvSpPr>
        <p:spPr>
          <a:xfrm>
            <a:off x="2554784" y="4507049"/>
            <a:ext cx="2744505" cy="892605"/>
          </a:xfrm>
          <a:prstGeom prst="rect">
            <a:avLst/>
          </a:prstGeom>
        </p:spPr>
        <p:txBody>
          <a:bodyPr vert="horz" wrap="square" lIns="0" tIns="7672" rIns="0" bIns="0" rtlCol="0">
            <a:spAutoFit/>
          </a:bodyPr>
          <a:lstStyle/>
          <a:p>
            <a:pPr marL="9590" marR="3836" indent="29249">
              <a:lnSpc>
                <a:spcPts val="2265"/>
              </a:lnSpc>
              <a:spcBef>
                <a:spcPts val="60"/>
              </a:spcBef>
              <a:tabLst>
                <a:tab pos="420511" algn="l"/>
                <a:tab pos="752317" algn="l"/>
                <a:tab pos="1061588" algn="l"/>
                <a:tab pos="1513266" algn="l"/>
                <a:tab pos="2411827" algn="l"/>
                <a:tab pos="2636227" algn="l"/>
              </a:tabLst>
            </a:pPr>
            <a:r>
              <a:rPr sz="1812" spc="-49" dirty="0">
                <a:latin typeface="Arial MT"/>
                <a:cs typeface="Arial MT"/>
              </a:rPr>
              <a:t>temporal	</a:t>
            </a:r>
            <a:r>
              <a:rPr sz="1812" spc="-83" dirty="0">
                <a:latin typeface="Arial MT"/>
                <a:cs typeface="Arial MT"/>
              </a:rPr>
              <a:t>est	</a:t>
            </a:r>
            <a:r>
              <a:rPr sz="1812" spc="-113" dirty="0">
                <a:latin typeface="Arial MT"/>
                <a:cs typeface="Arial MT"/>
              </a:rPr>
              <a:t>également	</a:t>
            </a:r>
            <a:r>
              <a:rPr sz="1812" spc="-159" dirty="0">
                <a:latin typeface="Arial MT"/>
                <a:cs typeface="Arial MT"/>
              </a:rPr>
              <a:t>à  </a:t>
            </a:r>
            <a:r>
              <a:rPr sz="1812" spc="-64" dirty="0">
                <a:latin typeface="Arial MT"/>
                <a:cs typeface="Arial MT"/>
              </a:rPr>
              <a:t>d</a:t>
            </a:r>
            <a:r>
              <a:rPr sz="1812" spc="-143" dirty="0">
                <a:latin typeface="Arial MT"/>
                <a:cs typeface="Arial MT"/>
              </a:rPr>
              <a:t>e</a:t>
            </a:r>
            <a:r>
              <a:rPr sz="1812" dirty="0">
                <a:latin typeface="Arial MT"/>
                <a:cs typeface="Arial MT"/>
              </a:rPr>
              <a:t>	</a:t>
            </a:r>
            <a:r>
              <a:rPr sz="1812" spc="15" dirty="0">
                <a:latin typeface="Arial MT"/>
                <a:cs typeface="Arial MT"/>
              </a:rPr>
              <a:t>l</a:t>
            </a:r>
            <a:r>
              <a:rPr sz="1812" spc="-238" dirty="0">
                <a:latin typeface="Arial MT"/>
                <a:cs typeface="Arial MT"/>
              </a:rPr>
              <a:t>a</a:t>
            </a:r>
            <a:r>
              <a:rPr sz="1812" dirty="0">
                <a:latin typeface="Arial MT"/>
                <a:cs typeface="Arial MT"/>
              </a:rPr>
              <a:t>	</a:t>
            </a:r>
            <a:r>
              <a:rPr sz="1812" u="heavy" spc="-57" dirty="0">
                <a:uFill>
                  <a:solidFill>
                    <a:srgbClr val="000000"/>
                  </a:solidFill>
                </a:uFill>
                <a:latin typeface="Arial MT"/>
                <a:cs typeface="Arial MT"/>
              </a:rPr>
              <a:t>compréhensio</a:t>
            </a:r>
            <a:r>
              <a:rPr sz="1812" u="heavy" spc="-86" dirty="0">
                <a:uFill>
                  <a:solidFill>
                    <a:srgbClr val="000000"/>
                  </a:solidFill>
                </a:uFill>
                <a:latin typeface="Arial MT"/>
                <a:cs typeface="Arial MT"/>
              </a:rPr>
              <a:t>n</a:t>
            </a:r>
            <a:r>
              <a:rPr sz="1812" dirty="0">
                <a:latin typeface="Arial MT"/>
                <a:cs typeface="Arial MT"/>
              </a:rPr>
              <a:t>	</a:t>
            </a:r>
            <a:r>
              <a:rPr sz="1812" spc="-64" dirty="0">
                <a:latin typeface="Arial MT"/>
                <a:cs typeface="Arial MT"/>
              </a:rPr>
              <a:t>d</a:t>
            </a:r>
            <a:r>
              <a:rPr sz="1812" spc="-121" dirty="0">
                <a:latin typeface="Arial MT"/>
                <a:cs typeface="Arial MT"/>
              </a:rPr>
              <a:t>e</a:t>
            </a:r>
            <a:r>
              <a:rPr sz="1812" spc="-211" dirty="0">
                <a:latin typeface="Arial MT"/>
                <a:cs typeface="Arial MT"/>
              </a:rPr>
              <a:t>s</a:t>
            </a:r>
            <a:endParaRPr sz="1812">
              <a:latin typeface="Arial MT"/>
              <a:cs typeface="Arial MT"/>
            </a:endParaRPr>
          </a:p>
        </p:txBody>
      </p:sp>
      <p:sp>
        <p:nvSpPr>
          <p:cNvPr id="7" name="object 7"/>
          <p:cNvSpPr txBox="1"/>
          <p:nvPr/>
        </p:nvSpPr>
        <p:spPr>
          <a:xfrm>
            <a:off x="1606808" y="4507050"/>
            <a:ext cx="820858" cy="891271"/>
          </a:xfrm>
          <a:prstGeom prst="rect">
            <a:avLst/>
          </a:prstGeom>
        </p:spPr>
        <p:txBody>
          <a:bodyPr vert="horz" wrap="square" lIns="0" tIns="9589" rIns="0" bIns="0" rtlCol="0">
            <a:spAutoFit/>
          </a:bodyPr>
          <a:lstStyle/>
          <a:p>
            <a:pPr marL="9590" marR="3836">
              <a:lnSpc>
                <a:spcPts val="2265"/>
              </a:lnSpc>
              <a:spcBef>
                <a:spcPts val="76"/>
              </a:spcBef>
              <a:tabLst>
                <a:tab pos="408524" algn="l"/>
              </a:tabLst>
            </a:pPr>
            <a:r>
              <a:rPr sz="1812" spc="-136" dirty="0">
                <a:latin typeface="Arial MT"/>
                <a:cs typeface="Arial MT"/>
              </a:rPr>
              <a:t>L</a:t>
            </a:r>
            <a:r>
              <a:rPr sz="1812" spc="-132" dirty="0">
                <a:latin typeface="Arial MT"/>
                <a:cs typeface="Arial MT"/>
              </a:rPr>
              <a:t>e</a:t>
            </a:r>
            <a:r>
              <a:rPr sz="1812" dirty="0">
                <a:latin typeface="Arial MT"/>
                <a:cs typeface="Arial MT"/>
              </a:rPr>
              <a:t>	</a:t>
            </a:r>
            <a:r>
              <a:rPr sz="1812" spc="-60" dirty="0">
                <a:latin typeface="Arial MT"/>
                <a:cs typeface="Arial MT"/>
              </a:rPr>
              <a:t>lobe  </a:t>
            </a:r>
            <a:r>
              <a:rPr sz="1812" spc="-26" dirty="0">
                <a:latin typeface="Arial MT"/>
                <a:cs typeface="Arial MT"/>
              </a:rPr>
              <a:t>l’origine</a:t>
            </a:r>
            <a:endParaRPr sz="1812">
              <a:latin typeface="Arial MT"/>
              <a:cs typeface="Arial MT"/>
            </a:endParaRPr>
          </a:p>
          <a:p>
            <a:pPr marL="9590">
              <a:spcBef>
                <a:spcPts val="76"/>
              </a:spcBef>
            </a:pPr>
            <a:r>
              <a:rPr sz="1812" spc="-68" dirty="0">
                <a:latin typeface="Arial MT"/>
                <a:cs typeface="Arial MT"/>
              </a:rPr>
              <a:t>mots.</a:t>
            </a:r>
            <a:endParaRPr sz="1812">
              <a:latin typeface="Arial MT"/>
              <a:cs typeface="Arial MT"/>
            </a:endParaRPr>
          </a:p>
        </p:txBody>
      </p:sp>
      <p:grpSp>
        <p:nvGrpSpPr>
          <p:cNvPr id="8" name="object 8"/>
          <p:cNvGrpSpPr/>
          <p:nvPr/>
        </p:nvGrpSpPr>
        <p:grpSpPr>
          <a:xfrm>
            <a:off x="6344005" y="3145346"/>
            <a:ext cx="2771356" cy="2997188"/>
            <a:chOff x="7823200" y="4165600"/>
            <a:chExt cx="3670300" cy="3969385"/>
          </a:xfrm>
        </p:grpSpPr>
        <p:pic>
          <p:nvPicPr>
            <p:cNvPr id="9" name="object 9"/>
            <p:cNvPicPr/>
            <p:nvPr/>
          </p:nvPicPr>
          <p:blipFill>
            <a:blip r:embed="rId3" cstate="print"/>
            <a:stretch>
              <a:fillRect/>
            </a:stretch>
          </p:blipFill>
          <p:spPr>
            <a:xfrm>
              <a:off x="7823200" y="4165600"/>
              <a:ext cx="3670300" cy="3035300"/>
            </a:xfrm>
            <a:prstGeom prst="rect">
              <a:avLst/>
            </a:prstGeom>
          </p:spPr>
        </p:pic>
        <p:pic>
          <p:nvPicPr>
            <p:cNvPr id="10" name="object 10"/>
            <p:cNvPicPr/>
            <p:nvPr/>
          </p:nvPicPr>
          <p:blipFill>
            <a:blip r:embed="rId4" cstate="print"/>
            <a:stretch>
              <a:fillRect/>
            </a:stretch>
          </p:blipFill>
          <p:spPr>
            <a:xfrm>
              <a:off x="7899400" y="4241800"/>
              <a:ext cx="3416300" cy="3893101"/>
            </a:xfrm>
            <a:prstGeom prst="rect">
              <a:avLst/>
            </a:prstGeom>
          </p:spPr>
        </p:pic>
      </p:grpSp>
      <p:sp>
        <p:nvSpPr>
          <p:cNvPr id="11" name="object 11"/>
          <p:cNvSpPr txBox="1"/>
          <p:nvPr/>
        </p:nvSpPr>
        <p:spPr>
          <a:xfrm>
            <a:off x="693565" y="81894"/>
            <a:ext cx="1893920" cy="242054"/>
          </a:xfrm>
          <a:prstGeom prst="rect">
            <a:avLst/>
          </a:prstGeom>
        </p:spPr>
        <p:txBody>
          <a:bodyPr vert="horz" wrap="square" lIns="0" tIns="9589" rIns="0" bIns="0" rtlCol="0">
            <a:spAutoFit/>
          </a:bodyPr>
          <a:lstStyle/>
          <a:p>
            <a:pPr marL="9590">
              <a:spcBef>
                <a:spcPts val="76"/>
              </a:spcBef>
            </a:pPr>
            <a:r>
              <a:rPr sz="1510" spc="-86" dirty="0">
                <a:latin typeface="Arial MT"/>
                <a:cs typeface="Arial MT"/>
              </a:rPr>
              <a:t>1.7.</a:t>
            </a:r>
            <a:r>
              <a:rPr sz="1510" spc="-151" dirty="0">
                <a:latin typeface="Arial MT"/>
                <a:cs typeface="Arial MT"/>
              </a:rPr>
              <a:t> </a:t>
            </a:r>
            <a:r>
              <a:rPr sz="1510" spc="-140" dirty="0">
                <a:latin typeface="Arial MT"/>
                <a:cs typeface="Arial MT"/>
              </a:rPr>
              <a:t>Le</a:t>
            </a:r>
            <a:r>
              <a:rPr sz="1510" spc="-125" dirty="0">
                <a:latin typeface="Arial MT"/>
                <a:cs typeface="Arial MT"/>
              </a:rPr>
              <a:t>s</a:t>
            </a:r>
            <a:r>
              <a:rPr sz="1510" spc="-4" dirty="0">
                <a:latin typeface="Arial MT"/>
                <a:cs typeface="Arial MT"/>
              </a:rPr>
              <a:t> </a:t>
            </a:r>
            <a:r>
              <a:rPr sz="1510" spc="-83" dirty="0">
                <a:latin typeface="Arial MT"/>
                <a:cs typeface="Arial MT"/>
              </a:rPr>
              <a:t>lobes</a:t>
            </a:r>
            <a:r>
              <a:rPr sz="1510" spc="-4" dirty="0">
                <a:latin typeface="Arial MT"/>
                <a:cs typeface="Arial MT"/>
              </a:rPr>
              <a:t> </a:t>
            </a:r>
            <a:r>
              <a:rPr sz="1510" spc="-57" dirty="0">
                <a:latin typeface="Arial MT"/>
                <a:cs typeface="Arial MT"/>
              </a:rPr>
              <a:t>cérébraux</a:t>
            </a:r>
            <a:endParaRPr sz="1510">
              <a:latin typeface="Arial MT"/>
              <a:cs typeface="Arial MT"/>
            </a:endParaRPr>
          </a:p>
        </p:txBody>
      </p:sp>
      <p:sp>
        <p:nvSpPr>
          <p:cNvPr id="12" name="object 12"/>
          <p:cNvSpPr/>
          <p:nvPr/>
        </p:nvSpPr>
        <p:spPr>
          <a:xfrm>
            <a:off x="436893" y="0"/>
            <a:ext cx="9819614" cy="7364711"/>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sp>
        <p:nvSpPr>
          <p:cNvPr id="13" name="object 13"/>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11</a:t>
            </a:fld>
            <a:endParaRPr dirty="0"/>
          </a:p>
        </p:txBody>
      </p:sp>
    </p:spTree>
    <p:extLst>
      <p:ext uri="{BB962C8B-B14F-4D97-AF65-F5344CB8AC3E}">
        <p14:creationId xmlns:p14="http://schemas.microsoft.com/office/powerpoint/2010/main" val="19043728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995789" y="134688"/>
            <a:ext cx="6129161" cy="593560"/>
          </a:xfrm>
        </p:spPr>
        <p:txBody>
          <a:bodyPr/>
          <a:lstStyle/>
          <a:p>
            <a:pPr eaLnBrk="1" hangingPunct="1"/>
            <a:r>
              <a:rPr lang="en-US" altLang="en-US" sz="3857" b="0"/>
              <a:t>Functional Methods</a:t>
            </a:r>
          </a:p>
        </p:txBody>
      </p:sp>
      <p:sp>
        <p:nvSpPr>
          <p:cNvPr id="9219" name="Rectangle 3"/>
          <p:cNvSpPr>
            <a:spLocks noGrp="1" noChangeArrowheads="1"/>
          </p:cNvSpPr>
          <p:nvPr>
            <p:ph type="body" idx="1"/>
          </p:nvPr>
        </p:nvSpPr>
        <p:spPr>
          <a:xfrm>
            <a:off x="1048941" y="1931106"/>
            <a:ext cx="8564033" cy="1628138"/>
          </a:xfrm>
        </p:spPr>
        <p:txBody>
          <a:bodyPr/>
          <a:lstStyle/>
          <a:p>
            <a:pPr marL="125947" lvl="1" algn="ctr"/>
            <a:r>
              <a:rPr lang="en-US" altLang="en-US" sz="2645">
                <a:solidFill>
                  <a:srgbClr val="0033CC"/>
                </a:solidFill>
                <a:latin typeface="Palatino Linotype" panose="02040502050505030304" pitchFamily="18" charset="0"/>
              </a:rPr>
              <a:t>EEG </a:t>
            </a:r>
            <a:r>
              <a:rPr lang="en-US" altLang="en-US" sz="2645">
                <a:latin typeface="Palatino Linotype" panose="02040502050505030304" pitchFamily="18" charset="0"/>
              </a:rPr>
              <a:t> </a:t>
            </a:r>
            <a:r>
              <a:rPr lang="en-US" altLang="en-US" sz="2645">
                <a:solidFill>
                  <a:srgbClr val="0033CC"/>
                </a:solidFill>
                <a:latin typeface="Palatino Linotype" panose="02040502050505030304" pitchFamily="18" charset="0"/>
              </a:rPr>
              <a:t>(electroencephalogram) </a:t>
            </a:r>
            <a:r>
              <a:rPr lang="en-US" altLang="en-US" sz="2645">
                <a:latin typeface="Palatino Linotype" panose="02040502050505030304" pitchFamily="18" charset="0"/>
              </a:rPr>
              <a:t>is an </a:t>
            </a:r>
            <a:r>
              <a:rPr lang="en-US" altLang="en-US" sz="2645" u="sng">
                <a:latin typeface="Palatino Linotype" panose="02040502050505030304" pitchFamily="18" charset="0"/>
              </a:rPr>
              <a:t>amplified recording of the </a:t>
            </a:r>
            <a:r>
              <a:rPr lang="en-US" altLang="en-US" sz="2645" i="1" u="sng">
                <a:latin typeface="Palatino Linotype" panose="02040502050505030304" pitchFamily="18" charset="0"/>
              </a:rPr>
              <a:t>electrical waves</a:t>
            </a:r>
            <a:r>
              <a:rPr lang="en-US" altLang="en-US" sz="2645">
                <a:latin typeface="Palatino Linotype" panose="02040502050505030304" pitchFamily="18" charset="0"/>
              </a:rPr>
              <a:t> sweeping across the brain’s surface, measured by electrodes placed on the scalp (sleep studies, etc.)</a:t>
            </a:r>
          </a:p>
        </p:txBody>
      </p:sp>
      <p:pic>
        <p:nvPicPr>
          <p:cNvPr id="9220" name="Picture 4" descr="12673_MyersPsy8e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761" y="3946172"/>
            <a:ext cx="5961239" cy="328847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9221" name="Picture 8" descr="MCj023454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9884" y="3946172"/>
            <a:ext cx="2602794" cy="3274483"/>
          </a:xfrm>
          <a:prstGeom prst="rect">
            <a:avLst/>
          </a:prstGeom>
          <a:noFill/>
          <a:ln w="952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9222" name="Text Box 9"/>
          <p:cNvSpPr txBox="1">
            <a:spLocks noChangeArrowheads="1"/>
          </p:cNvSpPr>
          <p:nvPr/>
        </p:nvSpPr>
        <p:spPr bwMode="auto">
          <a:xfrm>
            <a:off x="896761" y="1091495"/>
            <a:ext cx="1595261" cy="70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3967" u="sng">
                <a:solidFill>
                  <a:schemeClr val="tx2"/>
                </a:solidFill>
                <a:latin typeface="Palatino Linotype" panose="02040502050505030304" pitchFamily="18" charset="0"/>
              </a:rPr>
              <a:t>EEG</a:t>
            </a:r>
          </a:p>
        </p:txBody>
      </p:sp>
    </p:spTree>
    <p:extLst>
      <p:ext uri="{BB962C8B-B14F-4D97-AF65-F5344CB8AC3E}">
        <p14:creationId xmlns:p14="http://schemas.microsoft.com/office/powerpoint/2010/main" val="1280441800"/>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12800" y="134688"/>
            <a:ext cx="8312150" cy="593560"/>
          </a:xfrm>
        </p:spPr>
        <p:txBody>
          <a:bodyPr/>
          <a:lstStyle/>
          <a:p>
            <a:pPr eaLnBrk="1" hangingPunct="1"/>
            <a:r>
              <a:rPr lang="en-US" altLang="en-US" sz="3857" u="sng">
                <a:latin typeface="Palatino Linotype" panose="02040502050505030304" pitchFamily="18" charset="0"/>
              </a:rPr>
              <a:t>PET Scan</a:t>
            </a:r>
          </a:p>
        </p:txBody>
      </p:sp>
      <p:sp>
        <p:nvSpPr>
          <p:cNvPr id="10243" name="Rectangle 3"/>
          <p:cNvSpPr>
            <a:spLocks noChangeArrowheads="1"/>
          </p:cNvSpPr>
          <p:nvPr/>
        </p:nvSpPr>
        <p:spPr bwMode="auto">
          <a:xfrm>
            <a:off x="560917" y="1679222"/>
            <a:ext cx="4780536" cy="531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en-US" altLang="en-US" sz="3085">
                <a:solidFill>
                  <a:srgbClr val="0000FF"/>
                </a:solidFill>
                <a:latin typeface="Palatino Linotype" panose="02040502050505030304" pitchFamily="18" charset="0"/>
              </a:rPr>
              <a:t>PET (positron emission tomography) Scan</a:t>
            </a:r>
            <a:r>
              <a:rPr lang="en-US" altLang="en-US" sz="3085">
                <a:latin typeface="Palatino Linotype" panose="02040502050505030304" pitchFamily="18" charset="0"/>
              </a:rPr>
              <a:t> is a </a:t>
            </a:r>
            <a:r>
              <a:rPr lang="en-US" altLang="en-US" sz="3085" u="sng">
                <a:latin typeface="Palatino Linotype" panose="02040502050505030304" pitchFamily="18" charset="0"/>
              </a:rPr>
              <a:t>visual display of brain </a:t>
            </a:r>
            <a:r>
              <a:rPr lang="en-US" altLang="en-US" sz="3085" i="1" u="sng">
                <a:latin typeface="Palatino Linotype" panose="02040502050505030304" pitchFamily="18" charset="0"/>
              </a:rPr>
              <a:t>activity</a:t>
            </a:r>
            <a:r>
              <a:rPr lang="en-US" altLang="en-US" sz="3085" u="sng">
                <a:latin typeface="Palatino Linotype" panose="02040502050505030304" pitchFamily="18" charset="0"/>
              </a:rPr>
              <a:t> that detects a radioactive form of glucose while the brain performs a given task</a:t>
            </a:r>
            <a:r>
              <a:rPr lang="en-US" altLang="en-US" sz="3085">
                <a:latin typeface="Palatino Linotype" panose="02040502050505030304" pitchFamily="18" charset="0"/>
              </a:rPr>
              <a:t>.</a:t>
            </a:r>
          </a:p>
          <a:p>
            <a:pPr algn="ctr" eaLnBrk="1" hangingPunct="1">
              <a:spcBef>
                <a:spcPct val="0"/>
              </a:spcBef>
              <a:buClrTx/>
              <a:buSzTx/>
              <a:buFontTx/>
              <a:buNone/>
            </a:pPr>
            <a:r>
              <a:rPr lang="en-US" altLang="en-US" sz="3085">
                <a:latin typeface="Palatino Linotype" panose="02040502050505030304" pitchFamily="18" charset="0"/>
              </a:rPr>
              <a:t>By doing this, one can connect brain activity to the area of the brain that controls it.</a:t>
            </a:r>
            <a:endParaRPr lang="en-US" altLang="en-US" sz="3085">
              <a:solidFill>
                <a:srgbClr val="6600CC"/>
              </a:solidFill>
              <a:latin typeface="Palatino Linotype" panose="02040502050505030304" pitchFamily="18" charset="0"/>
            </a:endParaRPr>
          </a:p>
        </p:txBody>
      </p:sp>
      <p:pic>
        <p:nvPicPr>
          <p:cNvPr id="10244" name="Picture 4" descr="12673_MyersPsy8e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467" y="1847144"/>
            <a:ext cx="3711781" cy="503766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0245" name="Rectangle 6"/>
          <p:cNvSpPr>
            <a:spLocks noChangeArrowheads="1"/>
          </p:cNvSpPr>
          <p:nvPr/>
        </p:nvSpPr>
        <p:spPr bwMode="auto">
          <a:xfrm>
            <a:off x="4423128" y="251883"/>
            <a:ext cx="4449939" cy="63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3526"/>
              <a:t>Functional Methods</a:t>
            </a:r>
          </a:p>
        </p:txBody>
      </p:sp>
    </p:spTree>
    <p:extLst>
      <p:ext uri="{BB962C8B-B14F-4D97-AF65-F5344CB8AC3E}">
        <p14:creationId xmlns:p14="http://schemas.microsoft.com/office/powerpoint/2010/main" val="534821164"/>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12800" y="134688"/>
            <a:ext cx="8312150" cy="593560"/>
          </a:xfrm>
        </p:spPr>
        <p:txBody>
          <a:bodyPr/>
          <a:lstStyle/>
          <a:p>
            <a:pPr eaLnBrk="1" hangingPunct="1"/>
            <a:r>
              <a:rPr lang="en-US" altLang="en-US" sz="3857" u="sng">
                <a:latin typeface="Palatino Linotype" panose="02040502050505030304" pitchFamily="18" charset="0"/>
              </a:rPr>
              <a:t>MRI Scan</a:t>
            </a:r>
          </a:p>
        </p:txBody>
      </p:sp>
      <p:sp>
        <p:nvSpPr>
          <p:cNvPr id="11267" name="Rectangle 3"/>
          <p:cNvSpPr>
            <a:spLocks noChangeArrowheads="1"/>
          </p:cNvSpPr>
          <p:nvPr/>
        </p:nvSpPr>
        <p:spPr bwMode="auto">
          <a:xfrm>
            <a:off x="560917" y="2266950"/>
            <a:ext cx="4533900" cy="545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en-US" altLang="en-US" sz="2645">
                <a:solidFill>
                  <a:srgbClr val="0000FF"/>
                </a:solidFill>
                <a:latin typeface="Palatino Linotype" panose="02040502050505030304" pitchFamily="18" charset="0"/>
              </a:rPr>
              <a:t>MRI (magnetic resonance imaging)</a:t>
            </a:r>
            <a:r>
              <a:rPr lang="en-US" altLang="en-US" sz="2645">
                <a:latin typeface="Palatino Linotype" panose="02040502050505030304" pitchFamily="18" charset="0"/>
              </a:rPr>
              <a:t> uses </a:t>
            </a:r>
            <a:r>
              <a:rPr lang="en-US" altLang="en-US" sz="2645" u="sng">
                <a:latin typeface="Palatino Linotype" panose="02040502050505030304" pitchFamily="18" charset="0"/>
              </a:rPr>
              <a:t>magnetic fields and radio waves to produce </a:t>
            </a:r>
            <a:r>
              <a:rPr lang="en-US" altLang="en-US" sz="2645" i="1" u="sng">
                <a:latin typeface="Palatino Linotype" panose="02040502050505030304" pitchFamily="18" charset="0"/>
              </a:rPr>
              <a:t>computer-generated images</a:t>
            </a:r>
            <a:r>
              <a:rPr lang="en-US" altLang="en-US" sz="2645" u="sng">
                <a:latin typeface="Palatino Linotype" panose="02040502050505030304" pitchFamily="18" charset="0"/>
              </a:rPr>
              <a:t> that distinguish among different types of brain tissue</a:t>
            </a:r>
            <a:r>
              <a:rPr lang="en-US" altLang="en-US" sz="2645">
                <a:latin typeface="Palatino Linotype" panose="02040502050505030304" pitchFamily="18" charset="0"/>
              </a:rPr>
              <a:t>. Uses different technology to produce picture, but is similar to a </a:t>
            </a:r>
            <a:r>
              <a:rPr lang="en-US" altLang="en-US" sz="2645">
                <a:solidFill>
                  <a:srgbClr val="0033CC"/>
                </a:solidFill>
                <a:latin typeface="Palatino Linotype" panose="02040502050505030304" pitchFamily="18" charset="0"/>
              </a:rPr>
              <a:t>CAT (computerized axial tomography).</a:t>
            </a:r>
          </a:p>
        </p:txBody>
      </p:sp>
      <p:pic>
        <p:nvPicPr>
          <p:cNvPr id="11268" name="Picture 4" descr="12673_MyersPsy8e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662" y="2099028"/>
            <a:ext cx="4532151" cy="386221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269" name="Text Box 14"/>
          <p:cNvSpPr txBox="1">
            <a:spLocks noChangeArrowheads="1"/>
          </p:cNvSpPr>
          <p:nvPr/>
        </p:nvSpPr>
        <p:spPr bwMode="auto">
          <a:xfrm>
            <a:off x="5766506" y="6045200"/>
            <a:ext cx="3862211" cy="131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t>The first images is of a normal brain.  The second image shows ventricular enlargement in a schizophrenic patient.</a:t>
            </a:r>
          </a:p>
        </p:txBody>
      </p:sp>
      <p:sp>
        <p:nvSpPr>
          <p:cNvPr id="11270" name="Text Box 15"/>
          <p:cNvSpPr txBox="1">
            <a:spLocks noChangeArrowheads="1"/>
          </p:cNvSpPr>
          <p:nvPr/>
        </p:nvSpPr>
        <p:spPr bwMode="auto">
          <a:xfrm>
            <a:off x="2743905" y="251883"/>
            <a:ext cx="4282017" cy="63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3526"/>
              <a:t>Structural Methods</a:t>
            </a:r>
          </a:p>
        </p:txBody>
      </p:sp>
    </p:spTree>
    <p:extLst>
      <p:ext uri="{BB962C8B-B14F-4D97-AF65-F5344CB8AC3E}">
        <p14:creationId xmlns:p14="http://schemas.microsoft.com/office/powerpoint/2010/main" val="392340641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96761" y="419806"/>
            <a:ext cx="8228189" cy="1085169"/>
          </a:xfrm>
        </p:spPr>
        <p:txBody>
          <a:bodyPr/>
          <a:lstStyle/>
          <a:p>
            <a:pPr algn="ctr" eaLnBrk="1" hangingPunct="1"/>
            <a:r>
              <a:rPr lang="en-US" altLang="en-US" sz="3526" b="0"/>
              <a:t>Combination Method </a:t>
            </a:r>
            <a:br>
              <a:rPr lang="en-US" altLang="en-US" sz="3526" b="0"/>
            </a:br>
            <a:r>
              <a:rPr lang="en-US" altLang="en-US" sz="3526" b="0"/>
              <a:t>(structure &amp; function)</a:t>
            </a:r>
          </a:p>
        </p:txBody>
      </p:sp>
      <p:sp>
        <p:nvSpPr>
          <p:cNvPr id="12291" name="Rectangle 3"/>
          <p:cNvSpPr>
            <a:spLocks noChangeArrowheads="1"/>
          </p:cNvSpPr>
          <p:nvPr/>
        </p:nvSpPr>
        <p:spPr bwMode="auto">
          <a:xfrm>
            <a:off x="812800" y="2770717"/>
            <a:ext cx="4282017" cy="394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en-US" altLang="en-US" sz="2645">
                <a:latin typeface="Palatino Linotype" panose="02040502050505030304" pitchFamily="18" charset="0"/>
              </a:rPr>
              <a:t>An </a:t>
            </a:r>
            <a:r>
              <a:rPr lang="en-US" altLang="en-US" sz="2645" b="1">
                <a:solidFill>
                  <a:srgbClr val="0033CC"/>
                </a:solidFill>
                <a:latin typeface="Palatino Linotype" panose="02040502050505030304" pitchFamily="18" charset="0"/>
              </a:rPr>
              <a:t>fMRI (functional MRI)</a:t>
            </a:r>
            <a:r>
              <a:rPr lang="en-US" altLang="en-US" sz="2645">
                <a:latin typeface="Palatino Linotype" panose="02040502050505030304" pitchFamily="18" charset="0"/>
              </a:rPr>
              <a:t> is a </a:t>
            </a:r>
            <a:r>
              <a:rPr lang="en-US" altLang="en-US" sz="2645" i="1" u="sng">
                <a:latin typeface="Palatino Linotype" panose="02040502050505030304" pitchFamily="18" charset="0"/>
              </a:rPr>
              <a:t>comparison of shots before and during the performance of mental functions</a:t>
            </a:r>
            <a:r>
              <a:rPr lang="en-US" altLang="en-US" sz="2645" u="sng">
                <a:latin typeface="Palatino Linotype" panose="02040502050505030304" pitchFamily="18" charset="0"/>
              </a:rPr>
              <a:t> to map the parts of the brain that control those functions</a:t>
            </a:r>
            <a:r>
              <a:rPr lang="en-US" altLang="en-US" sz="2645">
                <a:latin typeface="Palatino Linotype" panose="02040502050505030304" pitchFamily="18" charset="0"/>
              </a:rPr>
              <a:t>.</a:t>
            </a:r>
            <a:r>
              <a:rPr lang="en-US" altLang="en-US" sz="2204">
                <a:latin typeface="Palatino Linotype" panose="02040502050505030304" pitchFamily="18" charset="0"/>
              </a:rPr>
              <a:t> </a:t>
            </a:r>
            <a:r>
              <a:rPr lang="en-US" altLang="en-US" sz="2645">
                <a:latin typeface="Palatino Linotype" panose="02040502050505030304" pitchFamily="18" charset="0"/>
              </a:rPr>
              <a:t>It combines elements of the MRI (structure) and PET (function).</a:t>
            </a:r>
            <a:br>
              <a:rPr lang="en-US" altLang="en-US" sz="2645">
                <a:latin typeface="Palatino Linotype" panose="02040502050505030304" pitchFamily="18" charset="0"/>
              </a:rPr>
            </a:br>
            <a:endParaRPr lang="en-US" altLang="en-US" sz="2645">
              <a:latin typeface="Palatino Linotype" panose="02040502050505030304" pitchFamily="18" charset="0"/>
            </a:endParaRPr>
          </a:p>
          <a:p>
            <a:pPr algn="ctr" eaLnBrk="1" hangingPunct="1">
              <a:buFont typeface="Wingdings" panose="05000000000000000000" pitchFamily="2" charset="2"/>
              <a:buNone/>
            </a:pPr>
            <a:endParaRPr lang="en-US" altLang="en-US" sz="2204">
              <a:latin typeface="Palatino Linotype" panose="02040502050505030304" pitchFamily="18" charset="0"/>
            </a:endParaRPr>
          </a:p>
          <a:p>
            <a:pPr algn="ctr" eaLnBrk="1" hangingPunct="1">
              <a:buFont typeface="Wingdings" panose="05000000000000000000" pitchFamily="2" charset="2"/>
              <a:buNone/>
            </a:pPr>
            <a:endParaRPr lang="en-US" altLang="en-US" sz="2204">
              <a:latin typeface="Palatino Linotype" panose="02040502050505030304" pitchFamily="18" charset="0"/>
            </a:endParaRPr>
          </a:p>
          <a:p>
            <a:pPr algn="ctr" eaLnBrk="1" hangingPunct="1">
              <a:buFont typeface="Wingdings" panose="05000000000000000000" pitchFamily="2" charset="2"/>
              <a:buNone/>
            </a:pPr>
            <a:endParaRPr lang="en-US" altLang="en-US" sz="2204">
              <a:latin typeface="Palatino Linotype" panose="02040502050505030304" pitchFamily="18" charset="0"/>
            </a:endParaRPr>
          </a:p>
        </p:txBody>
      </p:sp>
      <p:pic>
        <p:nvPicPr>
          <p:cNvPr id="12292" name="Picture 5" descr="12673_MyersPsy8e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662" y="2434872"/>
            <a:ext cx="4532151" cy="3442406"/>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2293" name="Text Box 9"/>
          <p:cNvSpPr txBox="1">
            <a:spLocks noChangeArrowheads="1"/>
          </p:cNvSpPr>
          <p:nvPr/>
        </p:nvSpPr>
        <p:spPr bwMode="auto">
          <a:xfrm>
            <a:off x="5934428" y="6129161"/>
            <a:ext cx="3526367" cy="146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en-US" altLang="en-US" sz="1983"/>
              <a:t>The fMRI image shows brain regions that are active when a participants lies.</a:t>
            </a:r>
          </a:p>
          <a:p>
            <a:pPr eaLnBrk="1" hangingPunct="1">
              <a:spcBef>
                <a:spcPct val="50000"/>
              </a:spcBef>
              <a:buClrTx/>
              <a:buSzTx/>
              <a:buFontTx/>
              <a:buNone/>
            </a:pPr>
            <a:endParaRPr lang="en-US" altLang="en-US" sz="1983"/>
          </a:p>
        </p:txBody>
      </p:sp>
      <p:sp>
        <p:nvSpPr>
          <p:cNvPr id="12294" name="Text Box 10"/>
          <p:cNvSpPr txBox="1">
            <a:spLocks noChangeArrowheads="1"/>
          </p:cNvSpPr>
          <p:nvPr/>
        </p:nvSpPr>
        <p:spPr bwMode="auto">
          <a:xfrm>
            <a:off x="896761" y="1847144"/>
            <a:ext cx="2770717" cy="56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3085" b="1" u="sng">
                <a:solidFill>
                  <a:schemeClr val="tx2"/>
                </a:solidFill>
                <a:latin typeface="Palatino Linotype" panose="02040502050505030304" pitchFamily="18" charset="0"/>
              </a:rPr>
              <a:t>fMRI</a:t>
            </a:r>
          </a:p>
        </p:txBody>
      </p:sp>
    </p:spTree>
    <p:extLst>
      <p:ext uri="{BB962C8B-B14F-4D97-AF65-F5344CB8AC3E}">
        <p14:creationId xmlns:p14="http://schemas.microsoft.com/office/powerpoint/2010/main" val="38539043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1685304" y="1263894"/>
            <a:ext cx="9030001" cy="1492268"/>
          </a:xfrm>
        </p:spPr>
        <p:txBody>
          <a:bodyPr/>
          <a:lstStyle/>
          <a:p>
            <a:pPr algn="l" eaLnBrk="1" hangingPunct="1"/>
            <a:r>
              <a:rPr lang="en-US" altLang="en-US" sz="9697"/>
              <a:t>The Brain</a:t>
            </a:r>
          </a:p>
        </p:txBody>
      </p:sp>
      <p:sp>
        <p:nvSpPr>
          <p:cNvPr id="13315" name="Rectangle 3"/>
          <p:cNvSpPr>
            <a:spLocks noGrp="1" noChangeArrowheads="1"/>
          </p:cNvSpPr>
          <p:nvPr>
            <p:ph type="subTitle" idx="4294967295"/>
          </p:nvPr>
        </p:nvSpPr>
        <p:spPr>
          <a:xfrm>
            <a:off x="1244850" y="3360194"/>
            <a:ext cx="6884811" cy="2602794"/>
          </a:xfrm>
          <a:prstGeom prst="rect">
            <a:avLst/>
          </a:prstGeom>
          <a:noFill/>
        </p:spPr>
        <p:txBody>
          <a:bodyPr/>
          <a:lstStyle/>
          <a:p>
            <a:pPr algn="l" eaLnBrk="1" hangingPunct="1">
              <a:spcBef>
                <a:spcPct val="0"/>
              </a:spcBef>
              <a:buClrTx/>
              <a:buSzTx/>
              <a:buFontTx/>
              <a:buNone/>
            </a:pPr>
            <a:r>
              <a:rPr lang="en-US" altLang="en-US" sz="4408"/>
              <a:t>Areas and Parts of the </a:t>
            </a:r>
          </a:p>
          <a:p>
            <a:pPr algn="l" eaLnBrk="1" hangingPunct="1">
              <a:spcBef>
                <a:spcPct val="0"/>
              </a:spcBef>
              <a:buClrTx/>
              <a:buSzTx/>
              <a:buFontTx/>
              <a:buNone/>
            </a:pPr>
            <a:r>
              <a:rPr lang="en-US" altLang="en-US" sz="4408"/>
              <a:t>Brain</a:t>
            </a:r>
          </a:p>
        </p:txBody>
      </p:sp>
      <p:pic>
        <p:nvPicPr>
          <p:cNvPr id="13316" name="Picture 9" descr="MCj019632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9556" y="4365978"/>
            <a:ext cx="2518833" cy="243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347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2" name="Scent of A Woman - b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685304" y="896144"/>
            <a:ext cx="9030001" cy="542584"/>
          </a:xfrm>
        </p:spPr>
        <p:txBody>
          <a:bodyPr/>
          <a:lstStyle/>
          <a:p>
            <a:pPr eaLnBrk="1" hangingPunct="1"/>
            <a:r>
              <a:rPr lang="en-US" altLang="en-US" sz="3526"/>
              <a:t>I. Older Brain Structures</a:t>
            </a:r>
          </a:p>
        </p:txBody>
      </p:sp>
      <p:sp>
        <p:nvSpPr>
          <p:cNvPr id="14339" name="Rectangle 4"/>
          <p:cNvSpPr>
            <a:spLocks noGrp="1" noChangeArrowheads="1"/>
          </p:cNvSpPr>
          <p:nvPr>
            <p:ph type="body" idx="1"/>
          </p:nvPr>
        </p:nvSpPr>
        <p:spPr>
          <a:xfrm>
            <a:off x="2156178" y="1894374"/>
            <a:ext cx="7724422" cy="4001865"/>
          </a:xfrm>
        </p:spPr>
        <p:txBody>
          <a:bodyPr/>
          <a:lstStyle/>
          <a:p>
            <a:pPr marL="629736" indent="-629736"/>
            <a:r>
              <a:rPr lang="en-US" altLang="en-US" sz="2865"/>
              <a:t>A.	The Brainstem</a:t>
            </a:r>
          </a:p>
          <a:p>
            <a:pPr marL="925362" lvl="1" indent="-545771"/>
            <a:r>
              <a:rPr lang="en-US" altLang="en-US" sz="2424"/>
              <a:t>	1. Medulla</a:t>
            </a:r>
          </a:p>
          <a:p>
            <a:pPr marL="925362" lvl="1" indent="-545771"/>
            <a:r>
              <a:rPr lang="en-US" altLang="en-US" sz="2424"/>
              <a:t>	2. Pons</a:t>
            </a:r>
          </a:p>
          <a:p>
            <a:pPr marL="925362" lvl="1" indent="-545771"/>
            <a:r>
              <a:rPr lang="en-US" altLang="en-US" sz="2424"/>
              <a:t>	3. Reticular Formation</a:t>
            </a:r>
          </a:p>
          <a:p>
            <a:pPr marL="629736" indent="-629736"/>
            <a:r>
              <a:rPr lang="en-US" altLang="en-US" sz="2865"/>
              <a:t>B.	Thalamus</a:t>
            </a:r>
          </a:p>
          <a:p>
            <a:pPr marL="629736" indent="-629736"/>
            <a:r>
              <a:rPr lang="en-US" altLang="en-US" sz="2865"/>
              <a:t>C.	Cerebellum</a:t>
            </a:r>
          </a:p>
          <a:p>
            <a:pPr marL="629736" indent="-629736"/>
            <a:r>
              <a:rPr lang="en-US" altLang="en-US" sz="2865"/>
              <a:t>D.	The Limbic System</a:t>
            </a:r>
          </a:p>
          <a:p>
            <a:pPr marL="925362" lvl="1" indent="-545771"/>
            <a:r>
              <a:rPr lang="en-US" altLang="en-US" sz="2424"/>
              <a:t>	1. Amygdala</a:t>
            </a:r>
          </a:p>
          <a:p>
            <a:pPr marL="925362" lvl="1" indent="-545771"/>
            <a:r>
              <a:rPr lang="en-US" altLang="en-US" sz="2424"/>
              <a:t>	2. Hypothalamus</a:t>
            </a:r>
          </a:p>
          <a:p>
            <a:pPr marL="925362" lvl="1" indent="-545771"/>
            <a:r>
              <a:rPr lang="en-US" altLang="en-US" sz="2424"/>
              <a:t>	3. Hippocampus</a:t>
            </a:r>
          </a:p>
        </p:txBody>
      </p:sp>
      <p:pic>
        <p:nvPicPr>
          <p:cNvPr id="14340" name="Picture 8" descr="A human brain.">
            <a:hlinkClick r:id="rId2" tooltip="A human brai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434872"/>
            <a:ext cx="2896658" cy="428201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276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857">
                <a:latin typeface="Palatino Linotype" panose="02040502050505030304" pitchFamily="18" charset="0"/>
              </a:rPr>
              <a:t>The Brainstem</a:t>
            </a:r>
          </a:p>
        </p:txBody>
      </p:sp>
      <p:sp>
        <p:nvSpPr>
          <p:cNvPr id="15363" name="Rectangle 3"/>
          <p:cNvSpPr>
            <a:spLocks noGrp="1" noChangeArrowheads="1"/>
          </p:cNvSpPr>
          <p:nvPr>
            <p:ph type="body" sz="half" idx="1"/>
          </p:nvPr>
        </p:nvSpPr>
        <p:spPr>
          <a:xfrm>
            <a:off x="812800" y="1894373"/>
            <a:ext cx="9067800" cy="1322670"/>
          </a:xfrm>
        </p:spPr>
        <p:txBody>
          <a:bodyPr/>
          <a:lstStyle/>
          <a:p>
            <a:pPr algn="ctr"/>
            <a:r>
              <a:rPr lang="en-US" altLang="en-US" sz="2865">
                <a:latin typeface="Palatino Linotype" panose="02040502050505030304" pitchFamily="18" charset="0"/>
              </a:rPr>
              <a:t>The</a:t>
            </a:r>
            <a:r>
              <a:rPr lang="en-US" altLang="en-US" sz="2865">
                <a:solidFill>
                  <a:srgbClr val="0000FF"/>
                </a:solidFill>
                <a:latin typeface="Palatino Linotype" panose="02040502050505030304" pitchFamily="18" charset="0"/>
              </a:rPr>
              <a:t> </a:t>
            </a:r>
            <a:r>
              <a:rPr lang="en-US" altLang="en-US" sz="2865" u="sng">
                <a:solidFill>
                  <a:srgbClr val="0000FF"/>
                </a:solidFill>
                <a:latin typeface="Palatino Linotype" panose="02040502050505030304" pitchFamily="18" charset="0"/>
              </a:rPr>
              <a:t>Brainstem</a:t>
            </a:r>
            <a:r>
              <a:rPr lang="en-US" altLang="en-US" sz="2865">
                <a:solidFill>
                  <a:srgbClr val="6600CC"/>
                </a:solidFill>
                <a:latin typeface="Palatino Linotype" panose="02040502050505030304" pitchFamily="18" charset="0"/>
              </a:rPr>
              <a:t> </a:t>
            </a:r>
            <a:r>
              <a:rPr lang="en-US" altLang="en-US" sz="2865">
                <a:latin typeface="Palatino Linotype" panose="02040502050505030304" pitchFamily="18" charset="0"/>
              </a:rPr>
              <a:t>is</a:t>
            </a:r>
            <a:r>
              <a:rPr lang="en-US" altLang="en-US" sz="2865">
                <a:solidFill>
                  <a:srgbClr val="6600CC"/>
                </a:solidFill>
                <a:latin typeface="Palatino Linotype" panose="02040502050505030304" pitchFamily="18" charset="0"/>
              </a:rPr>
              <a:t> </a:t>
            </a:r>
            <a:r>
              <a:rPr lang="en-US" altLang="en-US" sz="2865">
                <a:latin typeface="Palatino Linotype" panose="02040502050505030304" pitchFamily="18" charset="0"/>
              </a:rPr>
              <a:t>the oldest part of the brain, beginning where the spinal cord swells and enters the skull. It is responsible for </a:t>
            </a:r>
            <a:r>
              <a:rPr lang="en-US" altLang="en-US" sz="2865" u="sng">
                <a:latin typeface="Palatino Linotype" panose="02040502050505030304" pitchFamily="18" charset="0"/>
              </a:rPr>
              <a:t>automatic survival functions</a:t>
            </a:r>
            <a:r>
              <a:rPr lang="en-US" altLang="en-US" sz="2865">
                <a:latin typeface="Palatino Linotype" panose="02040502050505030304" pitchFamily="18" charset="0"/>
              </a:rPr>
              <a:t>.</a:t>
            </a:r>
          </a:p>
        </p:txBody>
      </p:sp>
      <p:pic>
        <p:nvPicPr>
          <p:cNvPr id="15364" name="Picture 4" descr="Brainste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40139" y="3526367"/>
            <a:ext cx="5205589" cy="3358444"/>
          </a:xfrm>
          <a:noFill/>
        </p:spPr>
      </p:pic>
      <p:sp>
        <p:nvSpPr>
          <p:cNvPr id="15365" name="Line 5"/>
          <p:cNvSpPr>
            <a:spLocks noChangeShapeType="1"/>
          </p:cNvSpPr>
          <p:nvPr/>
        </p:nvSpPr>
        <p:spPr bwMode="auto">
          <a:xfrm flipH="1">
            <a:off x="5598584" y="4785783"/>
            <a:ext cx="3274483" cy="9235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15366" name="Line 6"/>
          <p:cNvSpPr>
            <a:spLocks noChangeShapeType="1"/>
          </p:cNvSpPr>
          <p:nvPr/>
        </p:nvSpPr>
        <p:spPr bwMode="auto">
          <a:xfrm flipH="1" flipV="1">
            <a:off x="5430661" y="4869745"/>
            <a:ext cx="2015067" cy="3358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15367" name="Text Box 7"/>
          <p:cNvSpPr txBox="1">
            <a:spLocks noChangeArrowheads="1"/>
          </p:cNvSpPr>
          <p:nvPr/>
        </p:nvSpPr>
        <p:spPr bwMode="auto">
          <a:xfrm rot="-1014309">
            <a:off x="7613650" y="4621462"/>
            <a:ext cx="1427339" cy="36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763" b="1"/>
              <a:t>brainstem</a:t>
            </a:r>
          </a:p>
        </p:txBody>
      </p:sp>
      <p:sp>
        <p:nvSpPr>
          <p:cNvPr id="15368" name="TextBox 7"/>
          <p:cNvSpPr txBox="1">
            <a:spLocks noChangeArrowheads="1"/>
          </p:cNvSpPr>
          <p:nvPr/>
        </p:nvSpPr>
        <p:spPr bwMode="auto">
          <a:xfrm>
            <a:off x="812800" y="6884811"/>
            <a:ext cx="9319683" cy="70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1983">
                <a:hlinkClick r:id="rId4"/>
              </a:rPr>
              <a:t>http://www.npr.org/templates/story/story.php?storyId=129027124&amp;sc=fb&amp;cc=fp</a:t>
            </a:r>
            <a:endParaRPr lang="en-US" altLang="en-US" sz="1983"/>
          </a:p>
          <a:p>
            <a:pPr eaLnBrk="1" hangingPunct="1">
              <a:spcBef>
                <a:spcPct val="0"/>
              </a:spcBef>
              <a:buClrTx/>
              <a:buSzTx/>
              <a:buFontTx/>
              <a:buNone/>
            </a:pPr>
            <a:endParaRPr lang="en-US" altLang="en-US" sz="1983"/>
          </a:p>
        </p:txBody>
      </p:sp>
    </p:spTree>
    <p:extLst>
      <p:ext uri="{BB962C8B-B14F-4D97-AF65-F5344CB8AC3E}">
        <p14:creationId xmlns:p14="http://schemas.microsoft.com/office/powerpoint/2010/main" val="3869628038"/>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12800" y="134688"/>
            <a:ext cx="8312150" cy="593560"/>
          </a:xfrm>
        </p:spPr>
        <p:txBody>
          <a:bodyPr/>
          <a:lstStyle/>
          <a:p>
            <a:pPr eaLnBrk="1" hangingPunct="1"/>
            <a:r>
              <a:rPr lang="en-US" altLang="en-US" sz="3857">
                <a:latin typeface="Palatino Linotype" panose="02040502050505030304" pitchFamily="18" charset="0"/>
              </a:rPr>
              <a:t>Parts of the Brain Stem:</a:t>
            </a:r>
          </a:p>
        </p:txBody>
      </p:sp>
      <p:sp>
        <p:nvSpPr>
          <p:cNvPr id="17411" name="Rectangle 3"/>
          <p:cNvSpPr>
            <a:spLocks noGrp="1" noChangeArrowheads="1"/>
          </p:cNvSpPr>
          <p:nvPr>
            <p:ph type="body" sz="half" idx="1"/>
          </p:nvPr>
        </p:nvSpPr>
        <p:spPr>
          <a:xfrm>
            <a:off x="812800" y="1894373"/>
            <a:ext cx="4282017" cy="4137415"/>
          </a:xfrm>
        </p:spPr>
        <p:txBody>
          <a:bodyPr/>
          <a:lstStyle/>
          <a:p>
            <a:pPr algn="ctr"/>
            <a:r>
              <a:rPr lang="en-US" altLang="en-US" sz="2424">
                <a:latin typeface="Palatino Linotype" panose="02040502050505030304" pitchFamily="18" charset="0"/>
              </a:rPr>
              <a:t>The </a:t>
            </a:r>
            <a:r>
              <a:rPr lang="en-US" altLang="en-US" sz="2424" u="sng">
                <a:solidFill>
                  <a:srgbClr val="0000FF"/>
                </a:solidFill>
                <a:latin typeface="Palatino Linotype" panose="02040502050505030304" pitchFamily="18" charset="0"/>
              </a:rPr>
              <a:t>Medulla</a:t>
            </a:r>
            <a:r>
              <a:rPr lang="en-US" altLang="en-US" sz="2424">
                <a:solidFill>
                  <a:srgbClr val="0000FF"/>
                </a:solidFill>
                <a:latin typeface="Palatino Linotype" panose="02040502050505030304" pitchFamily="18" charset="0"/>
              </a:rPr>
              <a:t> </a:t>
            </a:r>
            <a:r>
              <a:rPr lang="en-US" altLang="en-US" sz="2424">
                <a:latin typeface="Palatino Linotype" panose="02040502050505030304" pitchFamily="18" charset="0"/>
              </a:rPr>
              <a:t>is the base of the brainstem that controls </a:t>
            </a:r>
            <a:r>
              <a:rPr lang="en-US" altLang="en-US" sz="2424" u="sng">
                <a:latin typeface="Palatino Linotype" panose="02040502050505030304" pitchFamily="18" charset="0"/>
              </a:rPr>
              <a:t>heartbeat and breathing</a:t>
            </a:r>
            <a:r>
              <a:rPr lang="en-US" altLang="en-US" sz="2424">
                <a:latin typeface="Palatino Linotype" panose="02040502050505030304" pitchFamily="18" charset="0"/>
              </a:rPr>
              <a:t>.</a:t>
            </a:r>
          </a:p>
          <a:p>
            <a:pPr algn="ctr"/>
            <a:endParaRPr lang="en-US" altLang="en-US" sz="1322">
              <a:solidFill>
                <a:srgbClr val="0000FF"/>
              </a:solidFill>
              <a:latin typeface="Palatino Linotype" panose="02040502050505030304" pitchFamily="18" charset="0"/>
            </a:endParaRPr>
          </a:p>
          <a:p>
            <a:pPr algn="ctr"/>
            <a:r>
              <a:rPr lang="en-US" altLang="en-US" sz="2424" u="sng">
                <a:solidFill>
                  <a:srgbClr val="0033CC"/>
                </a:solidFill>
                <a:latin typeface="Palatino Linotype" panose="02040502050505030304" pitchFamily="18" charset="0"/>
              </a:rPr>
              <a:t>Pons</a:t>
            </a:r>
            <a:r>
              <a:rPr lang="en-US" altLang="en-US" sz="2424">
                <a:latin typeface="Palatino Linotype" panose="02040502050505030304" pitchFamily="18" charset="0"/>
              </a:rPr>
              <a:t> helps with </a:t>
            </a:r>
            <a:r>
              <a:rPr lang="en-US" altLang="en-US" sz="2424" u="sng">
                <a:latin typeface="Palatino Linotype" panose="02040502050505030304" pitchFamily="18" charset="0"/>
              </a:rPr>
              <a:t>movement and facial expression</a:t>
            </a:r>
            <a:r>
              <a:rPr lang="en-US" altLang="en-US" sz="2424">
                <a:latin typeface="Palatino Linotype" panose="02040502050505030304" pitchFamily="18" charset="0"/>
              </a:rPr>
              <a:t>.</a:t>
            </a:r>
            <a:endParaRPr lang="en-US" altLang="en-US" sz="1543" u="sng">
              <a:latin typeface="Palatino Linotype" panose="02040502050505030304" pitchFamily="18" charset="0"/>
            </a:endParaRPr>
          </a:p>
          <a:p>
            <a:pPr algn="ctr"/>
            <a:endParaRPr lang="en-US" altLang="en-US" sz="2424">
              <a:latin typeface="Palatino Linotype" panose="02040502050505030304" pitchFamily="18" charset="0"/>
            </a:endParaRPr>
          </a:p>
          <a:p>
            <a:pPr algn="ctr"/>
            <a:r>
              <a:rPr lang="en-US" altLang="en-US" sz="2424" u="sng">
                <a:solidFill>
                  <a:srgbClr val="0000FF"/>
                </a:solidFill>
                <a:latin typeface="Palatino Linotype" panose="02040502050505030304" pitchFamily="18" charset="0"/>
              </a:rPr>
              <a:t>Reticular Formation</a:t>
            </a:r>
            <a:r>
              <a:rPr lang="en-US" altLang="en-US" sz="2424">
                <a:solidFill>
                  <a:srgbClr val="6600CC"/>
                </a:solidFill>
                <a:latin typeface="Palatino Linotype" panose="02040502050505030304" pitchFamily="18" charset="0"/>
              </a:rPr>
              <a:t> </a:t>
            </a:r>
            <a:r>
              <a:rPr lang="en-US" altLang="en-US" sz="2424">
                <a:latin typeface="Palatino Linotype" panose="02040502050505030304" pitchFamily="18" charset="0"/>
              </a:rPr>
              <a:t>is</a:t>
            </a:r>
            <a:r>
              <a:rPr lang="en-US" altLang="en-US" sz="2424">
                <a:solidFill>
                  <a:srgbClr val="6600CC"/>
                </a:solidFill>
                <a:latin typeface="Palatino Linotype" panose="02040502050505030304" pitchFamily="18" charset="0"/>
              </a:rPr>
              <a:t> </a:t>
            </a:r>
            <a:r>
              <a:rPr lang="en-US" altLang="en-US" sz="2424">
                <a:latin typeface="Palatino Linotype" panose="02040502050505030304" pitchFamily="18" charset="0"/>
              </a:rPr>
              <a:t>a nerve network in the brainstem that plays an important role in </a:t>
            </a:r>
            <a:r>
              <a:rPr lang="en-US" altLang="en-US" sz="2424" u="sng">
                <a:latin typeface="Palatino Linotype" panose="02040502050505030304" pitchFamily="18" charset="0"/>
              </a:rPr>
              <a:t>controlling arousal</a:t>
            </a:r>
            <a:r>
              <a:rPr lang="en-US" altLang="en-US" sz="2424">
                <a:latin typeface="Palatino Linotype" panose="02040502050505030304" pitchFamily="18" charset="0"/>
              </a:rPr>
              <a:t>.</a:t>
            </a:r>
          </a:p>
          <a:p>
            <a:pPr algn="ctr"/>
            <a:endParaRPr lang="en-US" altLang="en-US" sz="1322">
              <a:latin typeface="Palatino Linotype" panose="02040502050505030304" pitchFamily="18" charset="0"/>
            </a:endParaRPr>
          </a:p>
        </p:txBody>
      </p:sp>
      <p:pic>
        <p:nvPicPr>
          <p:cNvPr id="17412" name="Picture 4" descr="Reticular Formati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30661" y="1742193"/>
            <a:ext cx="4568884" cy="5142618"/>
          </a:xfrm>
          <a:noFill/>
        </p:spPr>
      </p:pic>
      <p:sp>
        <p:nvSpPr>
          <p:cNvPr id="17413" name="Line 5"/>
          <p:cNvSpPr>
            <a:spLocks noChangeShapeType="1"/>
          </p:cNvSpPr>
          <p:nvPr/>
        </p:nvSpPr>
        <p:spPr bwMode="auto">
          <a:xfrm>
            <a:off x="7865533" y="4533900"/>
            <a:ext cx="755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sz="1983"/>
          </a:p>
        </p:txBody>
      </p:sp>
      <p:sp>
        <p:nvSpPr>
          <p:cNvPr id="17414" name="Text Box 6"/>
          <p:cNvSpPr txBox="1">
            <a:spLocks noChangeArrowheads="1"/>
          </p:cNvSpPr>
          <p:nvPr/>
        </p:nvSpPr>
        <p:spPr bwMode="auto">
          <a:xfrm>
            <a:off x="8621183" y="4365978"/>
            <a:ext cx="1175456" cy="32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543" b="1"/>
              <a:t>Pons</a:t>
            </a:r>
          </a:p>
        </p:txBody>
      </p:sp>
    </p:spTree>
    <p:extLst>
      <p:ext uri="{BB962C8B-B14F-4D97-AF65-F5344CB8AC3E}">
        <p14:creationId xmlns:p14="http://schemas.microsoft.com/office/powerpoint/2010/main" val="2310247206"/>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12800" y="134688"/>
            <a:ext cx="8312150" cy="593560"/>
          </a:xfrm>
        </p:spPr>
        <p:txBody>
          <a:bodyPr/>
          <a:lstStyle/>
          <a:p>
            <a:pPr eaLnBrk="1" hangingPunct="1"/>
            <a:r>
              <a:rPr lang="en-US" altLang="en-US" sz="3857">
                <a:latin typeface="Palatino Linotype" panose="02040502050505030304" pitchFamily="18" charset="0"/>
              </a:rPr>
              <a:t>Parts of the Brain Stem</a:t>
            </a:r>
          </a:p>
        </p:txBody>
      </p:sp>
      <p:sp>
        <p:nvSpPr>
          <p:cNvPr id="18435" name="Rectangle 3"/>
          <p:cNvSpPr>
            <a:spLocks noGrp="1" noChangeArrowheads="1"/>
          </p:cNvSpPr>
          <p:nvPr>
            <p:ph type="body" sz="half" idx="1"/>
          </p:nvPr>
        </p:nvSpPr>
        <p:spPr>
          <a:xfrm>
            <a:off x="812801" y="1894373"/>
            <a:ext cx="4448190" cy="4761303"/>
          </a:xfrm>
        </p:spPr>
        <p:txBody>
          <a:bodyPr/>
          <a:lstStyle/>
          <a:p>
            <a:pPr algn="ctr">
              <a:lnSpc>
                <a:spcPct val="90000"/>
              </a:lnSpc>
            </a:pPr>
            <a:r>
              <a:rPr lang="en-US" altLang="en-US" sz="2865">
                <a:latin typeface="Palatino Linotype" panose="02040502050505030304" pitchFamily="18" charset="0"/>
              </a:rPr>
              <a:t>The </a:t>
            </a:r>
            <a:r>
              <a:rPr lang="en-US" altLang="en-US" sz="2865" u="sng">
                <a:solidFill>
                  <a:srgbClr val="0000FF"/>
                </a:solidFill>
                <a:latin typeface="Palatino Linotype" panose="02040502050505030304" pitchFamily="18" charset="0"/>
              </a:rPr>
              <a:t>Thalamus</a:t>
            </a:r>
            <a:r>
              <a:rPr lang="en-US" altLang="en-US" sz="2865">
                <a:solidFill>
                  <a:srgbClr val="0000FF"/>
                </a:solidFill>
                <a:latin typeface="Palatino Linotype" panose="02040502050505030304" pitchFamily="18" charset="0"/>
              </a:rPr>
              <a:t> </a:t>
            </a:r>
            <a:r>
              <a:rPr lang="en-US" altLang="en-US" sz="2865">
                <a:latin typeface="Palatino Linotype" panose="02040502050505030304" pitchFamily="18" charset="0"/>
              </a:rPr>
              <a:t>is the brain’s </a:t>
            </a:r>
            <a:r>
              <a:rPr lang="en-US" altLang="en-US" sz="2865" u="sng">
                <a:latin typeface="Palatino Linotype" panose="02040502050505030304" pitchFamily="18" charset="0"/>
              </a:rPr>
              <a:t>sensory switchboard</a:t>
            </a:r>
            <a:r>
              <a:rPr lang="en-US" altLang="en-US" sz="2865">
                <a:latin typeface="Palatino Linotype" panose="02040502050505030304" pitchFamily="18" charset="0"/>
              </a:rPr>
              <a:t>, located on top of the brainstem. It </a:t>
            </a:r>
            <a:r>
              <a:rPr lang="en-US" altLang="en-US" sz="2865" i="1">
                <a:latin typeface="Palatino Linotype" panose="02040502050505030304" pitchFamily="18" charset="0"/>
              </a:rPr>
              <a:t>directs messages to the sensory areas in the cortex and transmits replies to the cerebellum and medulla</a:t>
            </a:r>
            <a:r>
              <a:rPr lang="en-US" altLang="en-US" sz="2865">
                <a:latin typeface="Palatino Linotype" panose="02040502050505030304" pitchFamily="18" charset="0"/>
              </a:rPr>
              <a:t>.</a:t>
            </a:r>
          </a:p>
          <a:p>
            <a:pPr algn="ctr">
              <a:lnSpc>
                <a:spcPct val="90000"/>
              </a:lnSpc>
            </a:pPr>
            <a:endParaRPr lang="en-US" altLang="en-US" sz="2865">
              <a:latin typeface="Palatino Linotype" panose="02040502050505030304" pitchFamily="18" charset="0"/>
            </a:endParaRPr>
          </a:p>
          <a:p>
            <a:pPr algn="ctr">
              <a:lnSpc>
                <a:spcPct val="90000"/>
              </a:lnSpc>
            </a:pPr>
            <a:r>
              <a:rPr lang="en-US" altLang="en-US" sz="2865">
                <a:latin typeface="Palatino Linotype" panose="02040502050505030304" pitchFamily="18" charset="0"/>
              </a:rPr>
              <a:t>It receives information for all of the senses EXCEPT for smell.</a:t>
            </a:r>
          </a:p>
        </p:txBody>
      </p:sp>
      <p:pic>
        <p:nvPicPr>
          <p:cNvPr id="18436" name="Picture 4" descr="Thalamu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18389" y="2099028"/>
            <a:ext cx="3862211" cy="5121628"/>
          </a:xfrm>
          <a:noFill/>
        </p:spPr>
      </p:pic>
    </p:spTree>
    <p:extLst>
      <p:ext uri="{BB962C8B-B14F-4D97-AF65-F5344CB8AC3E}">
        <p14:creationId xmlns:p14="http://schemas.microsoft.com/office/powerpoint/2010/main" val="121155292"/>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898511" y="1763184"/>
            <a:ext cx="4028384" cy="4558427"/>
          </a:xfrm>
        </p:spPr>
        <p:txBody>
          <a:bodyPr/>
          <a:lstStyle/>
          <a:p>
            <a:pPr algn="ctr">
              <a:lnSpc>
                <a:spcPct val="80000"/>
              </a:lnSpc>
            </a:pPr>
            <a:r>
              <a:rPr lang="en-US" altLang="en-US" sz="2645">
                <a:latin typeface="Palatino Linotype" panose="02040502050505030304" pitchFamily="18" charset="0"/>
              </a:rPr>
              <a:t>The </a:t>
            </a:r>
            <a:r>
              <a:rPr lang="en-US" altLang="en-US" sz="2645" u="sng">
                <a:solidFill>
                  <a:srgbClr val="0000FF"/>
                </a:solidFill>
                <a:latin typeface="Palatino Linotype" panose="02040502050505030304" pitchFamily="18" charset="0"/>
              </a:rPr>
              <a:t>Cerebellum</a:t>
            </a:r>
            <a:r>
              <a:rPr lang="en-US" altLang="en-US" sz="2645">
                <a:latin typeface="Palatino Linotype" panose="02040502050505030304" pitchFamily="18" charset="0"/>
              </a:rPr>
              <a:t> is called the “little brain” and is attached to the rear of the brainstem. </a:t>
            </a:r>
          </a:p>
          <a:p>
            <a:pPr algn="ctr">
              <a:lnSpc>
                <a:spcPct val="80000"/>
              </a:lnSpc>
            </a:pPr>
            <a:endParaRPr lang="en-US" altLang="en-US" sz="2645">
              <a:latin typeface="Palatino Linotype" panose="02040502050505030304" pitchFamily="18" charset="0"/>
            </a:endParaRPr>
          </a:p>
          <a:p>
            <a:pPr algn="ctr">
              <a:lnSpc>
                <a:spcPct val="80000"/>
              </a:lnSpc>
            </a:pPr>
            <a:r>
              <a:rPr lang="en-US" altLang="en-US" sz="2645">
                <a:latin typeface="Palatino Linotype" panose="02040502050505030304" pitchFamily="18" charset="0"/>
              </a:rPr>
              <a:t>It helps </a:t>
            </a:r>
            <a:r>
              <a:rPr lang="en-US" altLang="en-US" sz="2645" u="sng">
                <a:latin typeface="Palatino Linotype" panose="02040502050505030304" pitchFamily="18" charset="0"/>
              </a:rPr>
              <a:t>coordinate voluntary movements and balance</a:t>
            </a:r>
            <a:r>
              <a:rPr lang="en-US" altLang="en-US" sz="2645">
                <a:latin typeface="Palatino Linotype" panose="02040502050505030304" pitchFamily="18" charset="0"/>
              </a:rPr>
              <a:t>. </a:t>
            </a:r>
          </a:p>
          <a:p>
            <a:pPr algn="ctr">
              <a:lnSpc>
                <a:spcPct val="80000"/>
              </a:lnSpc>
            </a:pPr>
            <a:endParaRPr lang="en-US" altLang="en-US" sz="2645">
              <a:latin typeface="Palatino Linotype" panose="02040502050505030304" pitchFamily="18" charset="0"/>
            </a:endParaRPr>
          </a:p>
          <a:p>
            <a:pPr algn="ctr">
              <a:lnSpc>
                <a:spcPct val="80000"/>
              </a:lnSpc>
            </a:pPr>
            <a:r>
              <a:rPr lang="en-US" altLang="en-US" sz="2645">
                <a:latin typeface="Palatino Linotype" panose="02040502050505030304" pitchFamily="18" charset="0"/>
              </a:rPr>
              <a:t>It </a:t>
            </a:r>
            <a:r>
              <a:rPr lang="en-US" altLang="en-US" sz="2645" i="1">
                <a:latin typeface="Palatino Linotype" panose="02040502050505030304" pitchFamily="18" charset="0"/>
              </a:rPr>
              <a:t>also plays a part in memory, emotion regulation, timing, emotional modulation and sensory discrimination</a:t>
            </a:r>
            <a:r>
              <a:rPr lang="en-US" altLang="en-US" sz="2645">
                <a:latin typeface="Palatino Linotype" panose="02040502050505030304" pitchFamily="18" charset="0"/>
              </a:rPr>
              <a:t>. </a:t>
            </a:r>
          </a:p>
        </p:txBody>
      </p:sp>
      <p:sp>
        <p:nvSpPr>
          <p:cNvPr id="19459" name="Rectangle 3"/>
          <p:cNvSpPr>
            <a:spLocks noGrp="1" noChangeArrowheads="1"/>
          </p:cNvSpPr>
          <p:nvPr>
            <p:ph type="title"/>
          </p:nvPr>
        </p:nvSpPr>
        <p:spPr>
          <a:xfrm>
            <a:off x="1232606" y="134688"/>
            <a:ext cx="7892344" cy="593560"/>
          </a:xfrm>
        </p:spPr>
        <p:txBody>
          <a:bodyPr/>
          <a:lstStyle/>
          <a:p>
            <a:pPr eaLnBrk="1" hangingPunct="1"/>
            <a:r>
              <a:rPr lang="en-US" altLang="en-US" sz="3857">
                <a:latin typeface="Palatino Linotype" panose="02040502050505030304" pitchFamily="18" charset="0"/>
              </a:rPr>
              <a:t>Cerebellum</a:t>
            </a:r>
          </a:p>
        </p:txBody>
      </p:sp>
      <p:pic>
        <p:nvPicPr>
          <p:cNvPr id="19460" name="Picture 4" descr="figure-04-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6506" y="3442406"/>
            <a:ext cx="400039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5"/>
          <p:cNvSpPr>
            <a:spLocks noChangeShapeType="1"/>
          </p:cNvSpPr>
          <p:nvPr/>
        </p:nvSpPr>
        <p:spPr bwMode="auto">
          <a:xfrm flipH="1">
            <a:off x="6522155" y="5037667"/>
            <a:ext cx="503767" cy="12594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sz="1983"/>
          </a:p>
        </p:txBody>
      </p:sp>
      <p:sp>
        <p:nvSpPr>
          <p:cNvPr id="19462" name="Text Box 6"/>
          <p:cNvSpPr txBox="1">
            <a:spLocks noChangeArrowheads="1"/>
          </p:cNvSpPr>
          <p:nvPr/>
        </p:nvSpPr>
        <p:spPr bwMode="auto">
          <a:xfrm>
            <a:off x="5682544" y="6381044"/>
            <a:ext cx="1343378" cy="32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543" b="1"/>
              <a:t>Brainstem</a:t>
            </a:r>
          </a:p>
        </p:txBody>
      </p:sp>
      <p:pic>
        <p:nvPicPr>
          <p:cNvPr id="19463" name="Picture 7" descr="MPj0321162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506" y="503767"/>
            <a:ext cx="2938639" cy="2434872"/>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9464" name="Line 8"/>
          <p:cNvSpPr>
            <a:spLocks noChangeShapeType="1"/>
          </p:cNvSpPr>
          <p:nvPr/>
        </p:nvSpPr>
        <p:spPr bwMode="auto">
          <a:xfrm>
            <a:off x="7949495" y="2434872"/>
            <a:ext cx="923572" cy="10075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sz="1983"/>
          </a:p>
        </p:txBody>
      </p:sp>
      <p:sp>
        <p:nvSpPr>
          <p:cNvPr id="19465" name="Line 9"/>
          <p:cNvSpPr>
            <a:spLocks noChangeShapeType="1"/>
          </p:cNvSpPr>
          <p:nvPr/>
        </p:nvSpPr>
        <p:spPr bwMode="auto">
          <a:xfrm flipV="1">
            <a:off x="6522156" y="2182989"/>
            <a:ext cx="839611" cy="41140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sz="1983"/>
          </a:p>
        </p:txBody>
      </p:sp>
    </p:spTree>
    <p:extLst>
      <p:ext uri="{BB962C8B-B14F-4D97-AF65-F5344CB8AC3E}">
        <p14:creationId xmlns:p14="http://schemas.microsoft.com/office/powerpoint/2010/main" val="179047435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92273" y="815105"/>
            <a:ext cx="2509083" cy="1240789"/>
          </a:xfrm>
          <a:prstGeom prst="rect">
            <a:avLst/>
          </a:prstGeom>
        </p:spPr>
        <p:txBody>
          <a:bodyPr vert="horz" wrap="square" lIns="0" tIns="9589" rIns="0" bIns="0" rtlCol="0">
            <a:spAutoFit/>
          </a:bodyPr>
          <a:lstStyle/>
          <a:p>
            <a:pPr marL="9590">
              <a:spcBef>
                <a:spcPts val="76"/>
              </a:spcBef>
            </a:pPr>
            <a:r>
              <a:rPr spc="-181" dirty="0"/>
              <a:t>Lobe</a:t>
            </a:r>
            <a:r>
              <a:rPr spc="-49" dirty="0"/>
              <a:t> </a:t>
            </a:r>
            <a:r>
              <a:rPr spc="-106" dirty="0"/>
              <a:t>occipital</a:t>
            </a:r>
          </a:p>
        </p:txBody>
      </p:sp>
      <p:grpSp>
        <p:nvGrpSpPr>
          <p:cNvPr id="3" name="object 3"/>
          <p:cNvGrpSpPr/>
          <p:nvPr/>
        </p:nvGrpSpPr>
        <p:grpSpPr>
          <a:xfrm>
            <a:off x="1309534" y="3413850"/>
            <a:ext cx="184118" cy="1377047"/>
            <a:chOff x="1155700" y="4521200"/>
            <a:chExt cx="243840" cy="1823720"/>
          </a:xfrm>
        </p:grpSpPr>
        <p:pic>
          <p:nvPicPr>
            <p:cNvPr id="4" name="object 4"/>
            <p:cNvPicPr/>
            <p:nvPr/>
          </p:nvPicPr>
          <p:blipFill>
            <a:blip r:embed="rId2" cstate="print"/>
            <a:stretch>
              <a:fillRect/>
            </a:stretch>
          </p:blipFill>
          <p:spPr>
            <a:xfrm>
              <a:off x="1155700" y="4521200"/>
              <a:ext cx="243780" cy="350043"/>
            </a:xfrm>
            <a:prstGeom prst="rect">
              <a:avLst/>
            </a:prstGeom>
          </p:spPr>
        </p:pic>
        <p:pic>
          <p:nvPicPr>
            <p:cNvPr id="5" name="object 5"/>
            <p:cNvPicPr/>
            <p:nvPr/>
          </p:nvPicPr>
          <p:blipFill>
            <a:blip r:embed="rId2" cstate="print"/>
            <a:stretch>
              <a:fillRect/>
            </a:stretch>
          </p:blipFill>
          <p:spPr>
            <a:xfrm>
              <a:off x="1155700" y="5994400"/>
              <a:ext cx="243780" cy="350043"/>
            </a:xfrm>
            <a:prstGeom prst="rect">
              <a:avLst/>
            </a:prstGeom>
          </p:spPr>
        </p:pic>
      </p:grpSp>
      <p:sp>
        <p:nvSpPr>
          <p:cNvPr id="6" name="object 6"/>
          <p:cNvSpPr txBox="1"/>
          <p:nvPr/>
        </p:nvSpPr>
        <p:spPr>
          <a:xfrm>
            <a:off x="1635576" y="3363984"/>
            <a:ext cx="3694822" cy="1733552"/>
          </a:xfrm>
          <a:prstGeom prst="rect">
            <a:avLst/>
          </a:prstGeom>
        </p:spPr>
        <p:txBody>
          <a:bodyPr vert="horz" wrap="square" lIns="0" tIns="9589" rIns="0" bIns="0" rtlCol="0">
            <a:spAutoFit/>
          </a:bodyPr>
          <a:lstStyle/>
          <a:p>
            <a:pPr marL="9590" marR="3836" algn="just">
              <a:lnSpc>
                <a:spcPct val="107600"/>
              </a:lnSpc>
              <a:spcBef>
                <a:spcPts val="76"/>
              </a:spcBef>
            </a:pPr>
            <a:r>
              <a:rPr sz="1812" spc="-53" dirty="0">
                <a:latin typeface="Arial MT"/>
                <a:cs typeface="Arial MT"/>
              </a:rPr>
              <a:t>Votre</a:t>
            </a:r>
            <a:r>
              <a:rPr sz="1812" spc="-49" dirty="0">
                <a:latin typeface="Arial MT"/>
                <a:cs typeface="Arial MT"/>
              </a:rPr>
              <a:t> </a:t>
            </a:r>
            <a:r>
              <a:rPr sz="1812" spc="-68" dirty="0">
                <a:latin typeface="Arial MT"/>
                <a:cs typeface="Arial MT"/>
              </a:rPr>
              <a:t>lobe</a:t>
            </a:r>
            <a:r>
              <a:rPr sz="1812" spc="-64" dirty="0">
                <a:latin typeface="Arial MT"/>
                <a:cs typeface="Arial MT"/>
              </a:rPr>
              <a:t> </a:t>
            </a:r>
            <a:r>
              <a:rPr sz="1812" spc="-57" dirty="0">
                <a:latin typeface="Arial MT"/>
                <a:cs typeface="Arial MT"/>
              </a:rPr>
              <a:t>occipital</a:t>
            </a:r>
            <a:r>
              <a:rPr sz="1812" spc="389" dirty="0">
                <a:latin typeface="Arial MT"/>
                <a:cs typeface="Arial MT"/>
              </a:rPr>
              <a:t> </a:t>
            </a:r>
            <a:r>
              <a:rPr sz="1812" spc="-83" dirty="0">
                <a:latin typeface="Arial MT"/>
                <a:cs typeface="Arial MT"/>
              </a:rPr>
              <a:t>est</a:t>
            </a:r>
            <a:r>
              <a:rPr sz="1812" spc="336" dirty="0">
                <a:latin typeface="Arial MT"/>
                <a:cs typeface="Arial MT"/>
              </a:rPr>
              <a:t> </a:t>
            </a:r>
            <a:r>
              <a:rPr sz="1812" spc="-76" dirty="0">
                <a:latin typeface="Arial MT"/>
                <a:cs typeface="Arial MT"/>
              </a:rPr>
              <a:t>actuellement </a:t>
            </a:r>
            <a:r>
              <a:rPr sz="1812" spc="-72" dirty="0">
                <a:latin typeface="Arial MT"/>
                <a:cs typeface="Arial MT"/>
              </a:rPr>
              <a:t> </a:t>
            </a:r>
            <a:r>
              <a:rPr sz="1812" spc="-121" dirty="0">
                <a:latin typeface="Arial MT"/>
                <a:cs typeface="Arial MT"/>
              </a:rPr>
              <a:t>en</a:t>
            </a:r>
            <a:r>
              <a:rPr sz="1812" spc="-117" dirty="0">
                <a:latin typeface="Arial MT"/>
                <a:cs typeface="Arial MT"/>
              </a:rPr>
              <a:t> </a:t>
            </a:r>
            <a:r>
              <a:rPr sz="1812" spc="-60" dirty="0">
                <a:latin typeface="Arial MT"/>
                <a:cs typeface="Arial MT"/>
              </a:rPr>
              <a:t>activité, </a:t>
            </a:r>
            <a:r>
              <a:rPr sz="1812" spc="-79" dirty="0">
                <a:latin typeface="Arial MT"/>
                <a:cs typeface="Arial MT"/>
              </a:rPr>
              <a:t>car</a:t>
            </a:r>
            <a:r>
              <a:rPr sz="1812" spc="-76" dirty="0">
                <a:latin typeface="Arial MT"/>
                <a:cs typeface="Arial MT"/>
              </a:rPr>
              <a:t> </a:t>
            </a:r>
            <a:r>
              <a:rPr sz="1812" spc="-121" dirty="0">
                <a:latin typeface="Arial MT"/>
                <a:cs typeface="Arial MT"/>
              </a:rPr>
              <a:t>vous</a:t>
            </a:r>
            <a:r>
              <a:rPr sz="1812" spc="-117" dirty="0">
                <a:latin typeface="Arial MT"/>
                <a:cs typeface="Arial MT"/>
              </a:rPr>
              <a:t> </a:t>
            </a:r>
            <a:r>
              <a:rPr sz="1812" spc="-98" dirty="0">
                <a:latin typeface="Arial MT"/>
                <a:cs typeface="Arial MT"/>
              </a:rPr>
              <a:t>êtes</a:t>
            </a:r>
            <a:r>
              <a:rPr sz="1812" spc="306" dirty="0">
                <a:latin typeface="Arial MT"/>
                <a:cs typeface="Arial MT"/>
              </a:rPr>
              <a:t> </a:t>
            </a:r>
            <a:r>
              <a:rPr sz="1812" spc="-121" dirty="0">
                <a:latin typeface="Arial MT"/>
                <a:cs typeface="Arial MT"/>
              </a:rPr>
              <a:t>en</a:t>
            </a:r>
            <a:r>
              <a:rPr sz="1812" spc="261" dirty="0">
                <a:latin typeface="Arial MT"/>
                <a:cs typeface="Arial MT"/>
              </a:rPr>
              <a:t> </a:t>
            </a:r>
            <a:r>
              <a:rPr sz="1812" spc="-26" dirty="0">
                <a:latin typeface="Arial MT"/>
                <a:cs typeface="Arial MT"/>
              </a:rPr>
              <a:t>train </a:t>
            </a:r>
            <a:r>
              <a:rPr sz="1812" spc="-113" dirty="0">
                <a:latin typeface="Arial MT"/>
                <a:cs typeface="Arial MT"/>
              </a:rPr>
              <a:t>de </a:t>
            </a:r>
            <a:r>
              <a:rPr sz="1812" spc="-109" dirty="0">
                <a:latin typeface="Arial MT"/>
                <a:cs typeface="Arial MT"/>
              </a:rPr>
              <a:t> </a:t>
            </a:r>
            <a:r>
              <a:rPr sz="1812" spc="23" dirty="0">
                <a:latin typeface="Arial MT"/>
                <a:cs typeface="Arial MT"/>
              </a:rPr>
              <a:t>li</a:t>
            </a:r>
            <a:r>
              <a:rPr sz="1812" spc="4" dirty="0">
                <a:latin typeface="Arial MT"/>
                <a:cs typeface="Arial MT"/>
              </a:rPr>
              <a:t>r</a:t>
            </a:r>
            <a:r>
              <a:rPr sz="1812" spc="-143" dirty="0">
                <a:latin typeface="Arial MT"/>
                <a:cs typeface="Arial MT"/>
              </a:rPr>
              <a:t>e</a:t>
            </a:r>
            <a:r>
              <a:rPr sz="1812" dirty="0">
                <a:latin typeface="Arial MT"/>
                <a:cs typeface="Arial MT"/>
              </a:rPr>
              <a:t> </a:t>
            </a:r>
            <a:r>
              <a:rPr sz="1812" spc="-154" dirty="0">
                <a:latin typeface="Arial MT"/>
                <a:cs typeface="Arial MT"/>
              </a:rPr>
              <a:t>ces</a:t>
            </a:r>
            <a:r>
              <a:rPr sz="1812" dirty="0">
                <a:latin typeface="Arial MT"/>
                <a:cs typeface="Arial MT"/>
              </a:rPr>
              <a:t> </a:t>
            </a:r>
            <a:r>
              <a:rPr sz="1812" spc="-121" dirty="0">
                <a:latin typeface="Arial MT"/>
                <a:cs typeface="Arial MT"/>
              </a:rPr>
              <a:t>lignes.</a:t>
            </a:r>
            <a:endParaRPr sz="1812">
              <a:latin typeface="Arial MT"/>
              <a:cs typeface="Arial MT"/>
            </a:endParaRPr>
          </a:p>
          <a:p>
            <a:pPr marL="9590" marR="7672" algn="just">
              <a:lnSpc>
                <a:spcPct val="107600"/>
              </a:lnSpc>
              <a:spcBef>
                <a:spcPts val="1737"/>
              </a:spcBef>
            </a:pPr>
            <a:r>
              <a:rPr sz="1812" spc="-86" dirty="0">
                <a:latin typeface="Arial MT"/>
                <a:cs typeface="Arial MT"/>
              </a:rPr>
              <a:t>Décodage</a:t>
            </a:r>
            <a:r>
              <a:rPr sz="1812" spc="332" dirty="0">
                <a:latin typeface="Arial MT"/>
                <a:cs typeface="Arial MT"/>
              </a:rPr>
              <a:t> </a:t>
            </a:r>
            <a:r>
              <a:rPr sz="1812" spc="-98" dirty="0">
                <a:latin typeface="Arial MT"/>
                <a:cs typeface="Arial MT"/>
              </a:rPr>
              <a:t>de</a:t>
            </a:r>
            <a:r>
              <a:rPr sz="1812" spc="-94" dirty="0">
                <a:latin typeface="Arial MT"/>
                <a:cs typeface="Arial MT"/>
              </a:rPr>
              <a:t> </a:t>
            </a:r>
            <a:r>
              <a:rPr sz="1812" spc="-8" dirty="0">
                <a:latin typeface="Arial MT"/>
                <a:cs typeface="Arial MT"/>
              </a:rPr>
              <a:t>l’information</a:t>
            </a:r>
            <a:r>
              <a:rPr sz="1812" spc="-4" dirty="0">
                <a:latin typeface="Arial MT"/>
                <a:cs typeface="Arial MT"/>
              </a:rPr>
              <a:t> </a:t>
            </a:r>
            <a:r>
              <a:rPr sz="1812" spc="-64" dirty="0">
                <a:latin typeface="Arial MT"/>
                <a:cs typeface="Arial MT"/>
              </a:rPr>
              <a:t>visuelle </a:t>
            </a:r>
            <a:r>
              <a:rPr sz="1812" spc="-60" dirty="0">
                <a:latin typeface="Arial MT"/>
                <a:cs typeface="Arial MT"/>
              </a:rPr>
              <a:t> </a:t>
            </a:r>
            <a:r>
              <a:rPr sz="1812" spc="-42" dirty="0">
                <a:latin typeface="Arial MT"/>
                <a:cs typeface="Arial MT"/>
              </a:rPr>
              <a:t>(</a:t>
            </a:r>
            <a:r>
              <a:rPr sz="1812" spc="-53" dirty="0">
                <a:latin typeface="Arial MT"/>
                <a:cs typeface="Arial MT"/>
              </a:rPr>
              <a:t>f</a:t>
            </a:r>
            <a:r>
              <a:rPr sz="1812" spc="-38" dirty="0">
                <a:latin typeface="Arial MT"/>
                <a:cs typeface="Arial MT"/>
              </a:rPr>
              <a:t>orm</a:t>
            </a:r>
            <a:r>
              <a:rPr sz="1812" spc="-4" dirty="0">
                <a:latin typeface="Arial MT"/>
                <a:cs typeface="Arial MT"/>
              </a:rPr>
              <a:t>e</a:t>
            </a:r>
            <a:r>
              <a:rPr sz="1812" spc="-109" dirty="0">
                <a:latin typeface="Arial MT"/>
                <a:cs typeface="Arial MT"/>
              </a:rPr>
              <a:t>,</a:t>
            </a:r>
            <a:r>
              <a:rPr sz="1812" spc="-181" dirty="0">
                <a:latin typeface="Arial MT"/>
                <a:cs typeface="Arial MT"/>
              </a:rPr>
              <a:t> </a:t>
            </a:r>
            <a:r>
              <a:rPr sz="1812" spc="-79" dirty="0">
                <a:latin typeface="Arial MT"/>
                <a:cs typeface="Arial MT"/>
              </a:rPr>
              <a:t>couleu</a:t>
            </a:r>
            <a:r>
              <a:rPr sz="1812" spc="-68" dirty="0">
                <a:latin typeface="Arial MT"/>
                <a:cs typeface="Arial MT"/>
              </a:rPr>
              <a:t>r</a:t>
            </a:r>
            <a:r>
              <a:rPr sz="1812" spc="-109" dirty="0">
                <a:latin typeface="Arial MT"/>
                <a:cs typeface="Arial MT"/>
              </a:rPr>
              <a:t>,</a:t>
            </a:r>
            <a:r>
              <a:rPr sz="1812" spc="-181" dirty="0">
                <a:latin typeface="Arial MT"/>
                <a:cs typeface="Arial MT"/>
              </a:rPr>
              <a:t> </a:t>
            </a:r>
            <a:r>
              <a:rPr sz="1812" spc="-91" dirty="0">
                <a:latin typeface="Arial MT"/>
                <a:cs typeface="Arial MT"/>
              </a:rPr>
              <a:t>mou</a:t>
            </a:r>
            <a:r>
              <a:rPr sz="1812" spc="-109" dirty="0">
                <a:latin typeface="Arial MT"/>
                <a:cs typeface="Arial MT"/>
              </a:rPr>
              <a:t>v</a:t>
            </a:r>
            <a:r>
              <a:rPr sz="1812" spc="-76" dirty="0">
                <a:latin typeface="Arial MT"/>
                <a:cs typeface="Arial MT"/>
              </a:rPr>
              <a:t>ement).</a:t>
            </a:r>
            <a:endParaRPr sz="1812">
              <a:latin typeface="Arial MT"/>
              <a:cs typeface="Arial MT"/>
            </a:endParaRPr>
          </a:p>
        </p:txBody>
      </p:sp>
      <p:grpSp>
        <p:nvGrpSpPr>
          <p:cNvPr id="7" name="object 7"/>
          <p:cNvGrpSpPr/>
          <p:nvPr/>
        </p:nvGrpSpPr>
        <p:grpSpPr>
          <a:xfrm>
            <a:off x="6257700" y="3135756"/>
            <a:ext cx="2819303" cy="3007257"/>
            <a:chOff x="7708900" y="4152900"/>
            <a:chExt cx="3733800" cy="3982720"/>
          </a:xfrm>
        </p:grpSpPr>
        <p:pic>
          <p:nvPicPr>
            <p:cNvPr id="8" name="object 8"/>
            <p:cNvPicPr/>
            <p:nvPr/>
          </p:nvPicPr>
          <p:blipFill>
            <a:blip r:embed="rId3" cstate="print"/>
            <a:stretch>
              <a:fillRect/>
            </a:stretch>
          </p:blipFill>
          <p:spPr>
            <a:xfrm>
              <a:off x="7708900" y="4152900"/>
              <a:ext cx="3733800" cy="3035300"/>
            </a:xfrm>
            <a:prstGeom prst="rect">
              <a:avLst/>
            </a:prstGeom>
          </p:spPr>
        </p:pic>
        <p:pic>
          <p:nvPicPr>
            <p:cNvPr id="9" name="object 9"/>
            <p:cNvPicPr/>
            <p:nvPr/>
          </p:nvPicPr>
          <p:blipFill>
            <a:blip r:embed="rId4" cstate="print"/>
            <a:stretch>
              <a:fillRect/>
            </a:stretch>
          </p:blipFill>
          <p:spPr>
            <a:xfrm>
              <a:off x="7785100" y="4229100"/>
              <a:ext cx="3472605" cy="3906520"/>
            </a:xfrm>
            <a:prstGeom prst="rect">
              <a:avLst/>
            </a:prstGeom>
          </p:spPr>
        </p:pic>
      </p:grpSp>
      <p:sp>
        <p:nvSpPr>
          <p:cNvPr id="10" name="object 10"/>
          <p:cNvSpPr txBox="1"/>
          <p:nvPr/>
        </p:nvSpPr>
        <p:spPr>
          <a:xfrm>
            <a:off x="693565" y="81894"/>
            <a:ext cx="1893920" cy="242054"/>
          </a:xfrm>
          <a:prstGeom prst="rect">
            <a:avLst/>
          </a:prstGeom>
        </p:spPr>
        <p:txBody>
          <a:bodyPr vert="horz" wrap="square" lIns="0" tIns="9589" rIns="0" bIns="0" rtlCol="0">
            <a:spAutoFit/>
          </a:bodyPr>
          <a:lstStyle/>
          <a:p>
            <a:pPr marL="9590">
              <a:spcBef>
                <a:spcPts val="76"/>
              </a:spcBef>
            </a:pPr>
            <a:r>
              <a:rPr sz="1510" spc="-86" dirty="0">
                <a:latin typeface="Arial MT"/>
                <a:cs typeface="Arial MT"/>
              </a:rPr>
              <a:t>1.7.</a:t>
            </a:r>
            <a:r>
              <a:rPr sz="1510" spc="-151" dirty="0">
                <a:latin typeface="Arial MT"/>
                <a:cs typeface="Arial MT"/>
              </a:rPr>
              <a:t> </a:t>
            </a:r>
            <a:r>
              <a:rPr sz="1510" spc="-140" dirty="0">
                <a:latin typeface="Arial MT"/>
                <a:cs typeface="Arial MT"/>
              </a:rPr>
              <a:t>Le</a:t>
            </a:r>
            <a:r>
              <a:rPr sz="1510" spc="-125" dirty="0">
                <a:latin typeface="Arial MT"/>
                <a:cs typeface="Arial MT"/>
              </a:rPr>
              <a:t>s</a:t>
            </a:r>
            <a:r>
              <a:rPr sz="1510" spc="-4" dirty="0">
                <a:latin typeface="Arial MT"/>
                <a:cs typeface="Arial MT"/>
              </a:rPr>
              <a:t> </a:t>
            </a:r>
            <a:r>
              <a:rPr sz="1510" spc="-83" dirty="0">
                <a:latin typeface="Arial MT"/>
                <a:cs typeface="Arial MT"/>
              </a:rPr>
              <a:t>lobes</a:t>
            </a:r>
            <a:r>
              <a:rPr sz="1510" spc="-4" dirty="0">
                <a:latin typeface="Arial MT"/>
                <a:cs typeface="Arial MT"/>
              </a:rPr>
              <a:t> </a:t>
            </a:r>
            <a:r>
              <a:rPr sz="1510" spc="-57" dirty="0">
                <a:latin typeface="Arial MT"/>
                <a:cs typeface="Arial MT"/>
              </a:rPr>
              <a:t>cérébraux</a:t>
            </a:r>
            <a:endParaRPr sz="1510">
              <a:latin typeface="Arial MT"/>
              <a:cs typeface="Arial MT"/>
            </a:endParaRPr>
          </a:p>
        </p:txBody>
      </p:sp>
      <p:sp>
        <p:nvSpPr>
          <p:cNvPr id="11" name="object 11"/>
          <p:cNvSpPr/>
          <p:nvPr/>
        </p:nvSpPr>
        <p:spPr>
          <a:xfrm>
            <a:off x="436893" y="0"/>
            <a:ext cx="9819614" cy="7364711"/>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sp>
        <p:nvSpPr>
          <p:cNvPr id="12" name="object 12"/>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12</a:t>
            </a:fld>
            <a:endParaRPr dirty="0"/>
          </a:p>
        </p:txBody>
      </p:sp>
    </p:spTree>
    <p:extLst>
      <p:ext uri="{BB962C8B-B14F-4D97-AF65-F5344CB8AC3E}">
        <p14:creationId xmlns:p14="http://schemas.microsoft.com/office/powerpoint/2010/main" val="4011673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728839" y="1679223"/>
            <a:ext cx="4282017" cy="4883645"/>
          </a:xfrm>
        </p:spPr>
        <p:txBody>
          <a:bodyPr/>
          <a:lstStyle/>
          <a:p>
            <a:pPr algn="ctr"/>
            <a:r>
              <a:rPr lang="en-US" altLang="en-US" sz="2424">
                <a:latin typeface="Palatino Linotype" panose="02040502050505030304" pitchFamily="18" charset="0"/>
              </a:rPr>
              <a:t>The </a:t>
            </a:r>
            <a:r>
              <a:rPr lang="en-US" altLang="en-US" sz="2424" u="sng">
                <a:solidFill>
                  <a:srgbClr val="0000FF"/>
                </a:solidFill>
                <a:latin typeface="Palatino Linotype" panose="02040502050505030304" pitchFamily="18" charset="0"/>
              </a:rPr>
              <a:t>Limbic System</a:t>
            </a:r>
            <a:r>
              <a:rPr lang="en-US" altLang="en-US" sz="2424">
                <a:solidFill>
                  <a:srgbClr val="6600CC"/>
                </a:solidFill>
                <a:latin typeface="Palatino Linotype" panose="02040502050505030304" pitchFamily="18" charset="0"/>
              </a:rPr>
              <a:t> </a:t>
            </a:r>
            <a:r>
              <a:rPr lang="en-US" altLang="en-US" sz="2424">
                <a:latin typeface="Palatino Linotype" panose="02040502050505030304" pitchFamily="18" charset="0"/>
              </a:rPr>
              <a:t>is</a:t>
            </a:r>
            <a:r>
              <a:rPr lang="en-US" altLang="en-US" sz="2424">
                <a:solidFill>
                  <a:srgbClr val="6600CC"/>
                </a:solidFill>
                <a:latin typeface="Palatino Linotype" panose="02040502050505030304" pitchFamily="18" charset="0"/>
              </a:rPr>
              <a:t> </a:t>
            </a:r>
            <a:r>
              <a:rPr lang="en-US" altLang="en-US" sz="2424">
                <a:latin typeface="Palatino Linotype" panose="02040502050505030304" pitchFamily="18" charset="0"/>
              </a:rPr>
              <a:t>a doughnut-shaped system of neural structures at the border of the brainstem and cerebrum, associated with emotions such as fear, aggression and drives for food and sex.</a:t>
            </a:r>
            <a:r>
              <a:rPr lang="en-US" altLang="en-US" sz="2865">
                <a:latin typeface="Palatino Linotype" panose="02040502050505030304" pitchFamily="18" charset="0"/>
              </a:rPr>
              <a:t> </a:t>
            </a:r>
          </a:p>
          <a:p>
            <a:pPr algn="ctr"/>
            <a:endParaRPr lang="en-US" altLang="en-US" sz="2865">
              <a:latin typeface="Palatino Linotype" panose="02040502050505030304" pitchFamily="18" charset="0"/>
            </a:endParaRPr>
          </a:p>
          <a:p>
            <a:pPr algn="ctr"/>
            <a:r>
              <a:rPr lang="en-US" altLang="en-US" sz="2865">
                <a:latin typeface="Palatino Linotype" panose="02040502050505030304" pitchFamily="18" charset="0"/>
              </a:rPr>
              <a:t>It </a:t>
            </a:r>
            <a:r>
              <a:rPr lang="en-US" altLang="en-US" sz="2865" u="sng">
                <a:latin typeface="Palatino Linotype" panose="02040502050505030304" pitchFamily="18" charset="0"/>
              </a:rPr>
              <a:t>includes the</a:t>
            </a:r>
            <a:r>
              <a:rPr lang="en-US" altLang="en-US" sz="2865">
                <a:latin typeface="Palatino Linotype" panose="02040502050505030304" pitchFamily="18" charset="0"/>
              </a:rPr>
              <a:t> </a:t>
            </a:r>
            <a:r>
              <a:rPr lang="en-US" altLang="en-US" sz="2865" u="sng">
                <a:latin typeface="Palatino Linotype" panose="02040502050505030304" pitchFamily="18" charset="0"/>
              </a:rPr>
              <a:t>hippocampus</a:t>
            </a:r>
            <a:r>
              <a:rPr lang="en-US" altLang="en-US" sz="2865">
                <a:latin typeface="Palatino Linotype" panose="02040502050505030304" pitchFamily="18" charset="0"/>
              </a:rPr>
              <a:t>, </a:t>
            </a:r>
            <a:r>
              <a:rPr lang="en-US" altLang="en-US" sz="2865" u="sng">
                <a:latin typeface="Palatino Linotype" panose="02040502050505030304" pitchFamily="18" charset="0"/>
              </a:rPr>
              <a:t>amygdala, and</a:t>
            </a:r>
            <a:r>
              <a:rPr lang="en-US" altLang="en-US" sz="2865">
                <a:latin typeface="Palatino Linotype" panose="02040502050505030304" pitchFamily="18" charset="0"/>
              </a:rPr>
              <a:t> </a:t>
            </a:r>
            <a:r>
              <a:rPr lang="en-US" altLang="en-US" sz="2865" u="sng">
                <a:latin typeface="Palatino Linotype" panose="02040502050505030304" pitchFamily="18" charset="0"/>
              </a:rPr>
              <a:t>hypothalamus</a:t>
            </a:r>
            <a:r>
              <a:rPr lang="en-US" altLang="en-US" sz="2865">
                <a:latin typeface="Palatino Linotype" panose="02040502050505030304" pitchFamily="18" charset="0"/>
              </a:rPr>
              <a:t>.</a:t>
            </a:r>
          </a:p>
          <a:p>
            <a:pPr algn="ctr"/>
            <a:endParaRPr lang="en-US" altLang="en-US" sz="2865">
              <a:latin typeface="Palatino Linotype" panose="02040502050505030304" pitchFamily="18" charset="0"/>
            </a:endParaRPr>
          </a:p>
        </p:txBody>
      </p:sp>
      <p:sp>
        <p:nvSpPr>
          <p:cNvPr id="20483" name="Rectangle 3"/>
          <p:cNvSpPr>
            <a:spLocks noGrp="1" noChangeArrowheads="1"/>
          </p:cNvSpPr>
          <p:nvPr>
            <p:ph type="title"/>
          </p:nvPr>
        </p:nvSpPr>
        <p:spPr>
          <a:xfrm>
            <a:off x="644878" y="134688"/>
            <a:ext cx="4953706" cy="593560"/>
          </a:xfrm>
        </p:spPr>
        <p:txBody>
          <a:bodyPr/>
          <a:lstStyle/>
          <a:p>
            <a:pPr eaLnBrk="1" hangingPunct="1"/>
            <a:r>
              <a:rPr lang="en-US" altLang="en-US" sz="3857">
                <a:latin typeface="Palatino Linotype" panose="02040502050505030304" pitchFamily="18" charset="0"/>
              </a:rPr>
              <a:t>The Limbic System</a:t>
            </a:r>
          </a:p>
        </p:txBody>
      </p:sp>
      <p:pic>
        <p:nvPicPr>
          <p:cNvPr id="20484" name="Picture 4" descr="figure-0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623" y="2104276"/>
            <a:ext cx="4469181" cy="503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MPj032116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583" y="251883"/>
            <a:ext cx="3190522" cy="1679222"/>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20486" name="Line 6"/>
          <p:cNvSpPr>
            <a:spLocks noChangeShapeType="1"/>
          </p:cNvSpPr>
          <p:nvPr/>
        </p:nvSpPr>
        <p:spPr bwMode="auto">
          <a:xfrm flipV="1">
            <a:off x="4926894" y="1175455"/>
            <a:ext cx="2099028" cy="11754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Tree>
    <p:extLst>
      <p:ext uri="{BB962C8B-B14F-4D97-AF65-F5344CB8AC3E}">
        <p14:creationId xmlns:p14="http://schemas.microsoft.com/office/powerpoint/2010/main" val="2130679572"/>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ippocampus-78400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428" y="2350911"/>
            <a:ext cx="3778250" cy="287042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5"/>
          <p:cNvSpPr txBox="1">
            <a:spLocks noChangeArrowheads="1"/>
          </p:cNvSpPr>
          <p:nvPr/>
        </p:nvSpPr>
        <p:spPr bwMode="auto">
          <a:xfrm>
            <a:off x="2575983" y="5793316"/>
            <a:ext cx="6465006" cy="18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buFont typeface="Wingdings" panose="05000000000000000000" pitchFamily="2" charset="2"/>
              <a:buNone/>
            </a:pPr>
            <a:r>
              <a:rPr lang="en-US" altLang="en-US" sz="3526">
                <a:latin typeface="Palatino Linotype" panose="02040502050505030304" pitchFamily="18" charset="0"/>
              </a:rPr>
              <a:t>The </a:t>
            </a:r>
            <a:r>
              <a:rPr lang="en-US" altLang="en-US" sz="3526" u="sng">
                <a:solidFill>
                  <a:srgbClr val="0033CC"/>
                </a:solidFill>
                <a:latin typeface="Palatino Linotype" panose="02040502050505030304" pitchFamily="18" charset="0"/>
              </a:rPr>
              <a:t>Hippocampus</a:t>
            </a:r>
            <a:r>
              <a:rPr lang="en-US" altLang="en-US" sz="3526">
                <a:latin typeface="Palatino Linotype" panose="02040502050505030304" pitchFamily="18" charset="0"/>
              </a:rPr>
              <a:t> processes </a:t>
            </a:r>
            <a:r>
              <a:rPr lang="en-US" altLang="en-US" sz="3526" u="sng">
                <a:latin typeface="Palatino Linotype" panose="02040502050505030304" pitchFamily="18" charset="0"/>
              </a:rPr>
              <a:t>memories</a:t>
            </a:r>
            <a:r>
              <a:rPr lang="en-US" altLang="en-US" sz="3526">
                <a:latin typeface="Palatino Linotype" panose="02040502050505030304" pitchFamily="18" charset="0"/>
              </a:rPr>
              <a:t>.</a:t>
            </a:r>
          </a:p>
          <a:p>
            <a:pPr eaLnBrk="1" hangingPunct="1">
              <a:spcBef>
                <a:spcPct val="50000"/>
              </a:spcBef>
              <a:buClrTx/>
              <a:buSzTx/>
              <a:buFontTx/>
              <a:buNone/>
            </a:pPr>
            <a:endParaRPr lang="en-US" altLang="en-US" sz="3526">
              <a:latin typeface="Palatino Linotype" panose="02040502050505030304" pitchFamily="18" charset="0"/>
            </a:endParaRPr>
          </a:p>
        </p:txBody>
      </p:sp>
      <p:pic>
        <p:nvPicPr>
          <p:cNvPr id="22532" name="Picture 6" descr="Amygdala"/>
          <p:cNvPicPr>
            <a:picLocks noChangeAspect="1" noChangeArrowheads="1"/>
          </p:cNvPicPr>
          <p:nvPr/>
        </p:nvPicPr>
        <p:blipFill>
          <a:blip r:embed="rId4">
            <a:extLst>
              <a:ext uri="{28A0092B-C50C-407E-A947-70E740481C1C}">
                <a14:useLocalDpi xmlns:a14="http://schemas.microsoft.com/office/drawing/2010/main" val="0"/>
              </a:ext>
            </a:extLst>
          </a:blip>
          <a:srcRect l="11101" t="20204" r="6384" b="20869"/>
          <a:stretch>
            <a:fillRect/>
          </a:stretch>
        </p:blipFill>
        <p:spPr bwMode="auto">
          <a:xfrm>
            <a:off x="980722" y="251883"/>
            <a:ext cx="4282017"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7"/>
          <p:cNvSpPr>
            <a:spLocks noChangeArrowheads="1"/>
          </p:cNvSpPr>
          <p:nvPr/>
        </p:nvSpPr>
        <p:spPr bwMode="auto">
          <a:xfrm>
            <a:off x="1820334" y="3358444"/>
            <a:ext cx="1091494" cy="14273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en-US" sz="1983"/>
          </a:p>
        </p:txBody>
      </p:sp>
      <p:sp>
        <p:nvSpPr>
          <p:cNvPr id="22534" name="Rectangle 8"/>
          <p:cNvSpPr>
            <a:spLocks noChangeArrowheads="1"/>
          </p:cNvSpPr>
          <p:nvPr/>
        </p:nvSpPr>
        <p:spPr bwMode="auto">
          <a:xfrm>
            <a:off x="2911828" y="4282017"/>
            <a:ext cx="335844" cy="5877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en-US" sz="1983"/>
          </a:p>
        </p:txBody>
      </p:sp>
      <p:sp>
        <p:nvSpPr>
          <p:cNvPr id="22535" name="Line 9"/>
          <p:cNvSpPr>
            <a:spLocks noChangeShapeType="1"/>
          </p:cNvSpPr>
          <p:nvPr/>
        </p:nvSpPr>
        <p:spPr bwMode="auto">
          <a:xfrm>
            <a:off x="3163711" y="2770717"/>
            <a:ext cx="923572" cy="13433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sz="1983"/>
          </a:p>
        </p:txBody>
      </p:sp>
      <p:sp>
        <p:nvSpPr>
          <p:cNvPr id="22536" name="Text Box 10"/>
          <p:cNvSpPr txBox="1">
            <a:spLocks noChangeArrowheads="1"/>
          </p:cNvSpPr>
          <p:nvPr/>
        </p:nvSpPr>
        <p:spPr bwMode="auto">
          <a:xfrm>
            <a:off x="3919361" y="4114094"/>
            <a:ext cx="1763183" cy="32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543" b="1"/>
              <a:t>Hippocampus</a:t>
            </a:r>
          </a:p>
        </p:txBody>
      </p:sp>
      <p:sp>
        <p:nvSpPr>
          <p:cNvPr id="22537" name="Rectangle 11"/>
          <p:cNvSpPr>
            <a:spLocks noChangeArrowheads="1"/>
          </p:cNvSpPr>
          <p:nvPr/>
        </p:nvSpPr>
        <p:spPr bwMode="auto">
          <a:xfrm>
            <a:off x="2659945" y="2938639"/>
            <a:ext cx="167922" cy="419806"/>
          </a:xfrm>
          <a:prstGeom prst="rect">
            <a:avLst/>
          </a:prstGeom>
          <a:solidFill>
            <a:srgbClr val="FED7A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en-US" sz="1983"/>
          </a:p>
        </p:txBody>
      </p:sp>
      <p:sp>
        <p:nvSpPr>
          <p:cNvPr id="22538" name="Line 13"/>
          <p:cNvSpPr>
            <a:spLocks noChangeShapeType="1"/>
          </p:cNvSpPr>
          <p:nvPr/>
        </p:nvSpPr>
        <p:spPr bwMode="auto">
          <a:xfrm flipV="1">
            <a:off x="5178778" y="3358444"/>
            <a:ext cx="1427339" cy="755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sz="1983"/>
          </a:p>
        </p:txBody>
      </p:sp>
      <p:pic>
        <p:nvPicPr>
          <p:cNvPr id="22539" name="Picture 14" descr="MCj0438047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78" y="4533900"/>
            <a:ext cx="2686756" cy="243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15"/>
          <p:cNvSpPr txBox="1">
            <a:spLocks noChangeArrowheads="1"/>
          </p:cNvSpPr>
          <p:nvPr/>
        </p:nvSpPr>
        <p:spPr bwMode="auto">
          <a:xfrm>
            <a:off x="5430661" y="419805"/>
            <a:ext cx="3106561" cy="63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3526" b="1">
                <a:solidFill>
                  <a:schemeClr val="tx2"/>
                </a:solidFill>
                <a:latin typeface="Palatino Linotype" panose="02040502050505030304" pitchFamily="18" charset="0"/>
              </a:rPr>
              <a:t>Hippocampus</a:t>
            </a:r>
          </a:p>
        </p:txBody>
      </p:sp>
    </p:spTree>
    <p:extLst>
      <p:ext uri="{BB962C8B-B14F-4D97-AF65-F5344CB8AC3E}">
        <p14:creationId xmlns:p14="http://schemas.microsoft.com/office/powerpoint/2010/main" val="15676875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072217" y="134688"/>
            <a:ext cx="7052733" cy="593560"/>
          </a:xfrm>
        </p:spPr>
        <p:txBody>
          <a:bodyPr/>
          <a:lstStyle/>
          <a:p>
            <a:pPr eaLnBrk="1" hangingPunct="1"/>
            <a:r>
              <a:rPr lang="en-US" altLang="en-US" sz="3857">
                <a:latin typeface="Palatino Linotype" panose="02040502050505030304" pitchFamily="18" charset="0"/>
              </a:rPr>
              <a:t>Amygdala</a:t>
            </a:r>
          </a:p>
        </p:txBody>
      </p:sp>
      <p:sp>
        <p:nvSpPr>
          <p:cNvPr id="23555" name="Rectangle 3"/>
          <p:cNvSpPr>
            <a:spLocks noGrp="1" noChangeArrowheads="1"/>
          </p:cNvSpPr>
          <p:nvPr>
            <p:ph type="body" sz="half" idx="1"/>
          </p:nvPr>
        </p:nvSpPr>
        <p:spPr>
          <a:xfrm>
            <a:off x="898511" y="2350911"/>
            <a:ext cx="4448189" cy="1763560"/>
          </a:xfrm>
        </p:spPr>
        <p:txBody>
          <a:bodyPr/>
          <a:lstStyle/>
          <a:p>
            <a:pPr algn="ctr"/>
            <a:r>
              <a:rPr lang="en-US" altLang="en-US" sz="2865">
                <a:latin typeface="Palatino Linotype" panose="02040502050505030304" pitchFamily="18" charset="0"/>
              </a:rPr>
              <a:t>The </a:t>
            </a:r>
            <a:r>
              <a:rPr lang="en-US" altLang="en-US" sz="2865" u="sng">
                <a:solidFill>
                  <a:srgbClr val="0000FF"/>
                </a:solidFill>
                <a:latin typeface="Palatino Linotype" panose="02040502050505030304" pitchFamily="18" charset="0"/>
              </a:rPr>
              <a:t>Amygdala</a:t>
            </a:r>
            <a:r>
              <a:rPr lang="en-US" altLang="en-US" sz="2865">
                <a:solidFill>
                  <a:srgbClr val="0000FF"/>
                </a:solidFill>
                <a:latin typeface="Palatino Linotype" panose="02040502050505030304" pitchFamily="18" charset="0"/>
              </a:rPr>
              <a:t> </a:t>
            </a:r>
            <a:r>
              <a:rPr lang="en-US" altLang="en-US" sz="2865">
                <a:latin typeface="Palatino Linotype" panose="02040502050505030304" pitchFamily="18" charset="0"/>
              </a:rPr>
              <a:t>consists of two almond-shaped neural clusters linked to the </a:t>
            </a:r>
            <a:r>
              <a:rPr lang="en-US" altLang="en-US" sz="2865" u="sng">
                <a:latin typeface="Palatino Linotype" panose="02040502050505030304" pitchFamily="18" charset="0"/>
              </a:rPr>
              <a:t>emotions</a:t>
            </a:r>
            <a:r>
              <a:rPr lang="en-US" altLang="en-US" sz="2865">
                <a:latin typeface="Palatino Linotype" panose="02040502050505030304" pitchFamily="18" charset="0"/>
              </a:rPr>
              <a:t> of fear and anger.</a:t>
            </a:r>
          </a:p>
        </p:txBody>
      </p:sp>
      <p:pic>
        <p:nvPicPr>
          <p:cNvPr id="23556" name="Picture 4" descr="Amygdal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1101" t="20204" r="6384" b="20869"/>
          <a:stretch>
            <a:fillRect/>
          </a:stretch>
        </p:blipFill>
        <p:spPr>
          <a:xfrm>
            <a:off x="5766505" y="2051800"/>
            <a:ext cx="4282017" cy="5000933"/>
          </a:xfrm>
          <a:noFill/>
        </p:spPr>
      </p:pic>
      <p:pic>
        <p:nvPicPr>
          <p:cNvPr id="23557" name="Picture 9" descr="http://www.candy.org/2006/0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528" y="5205589"/>
            <a:ext cx="3862211" cy="167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571248"/>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40139" y="134688"/>
            <a:ext cx="6884811" cy="593560"/>
          </a:xfrm>
        </p:spPr>
        <p:txBody>
          <a:bodyPr/>
          <a:lstStyle/>
          <a:p>
            <a:pPr eaLnBrk="1" hangingPunct="1"/>
            <a:r>
              <a:rPr lang="en-US" altLang="en-US" sz="3857">
                <a:latin typeface="Palatino Linotype" panose="02040502050505030304" pitchFamily="18" charset="0"/>
              </a:rPr>
              <a:t>Hypothalamus</a:t>
            </a:r>
          </a:p>
        </p:txBody>
      </p:sp>
      <p:sp>
        <p:nvSpPr>
          <p:cNvPr id="24579" name="Rectangle 3"/>
          <p:cNvSpPr>
            <a:spLocks noGrp="1" noChangeArrowheads="1"/>
          </p:cNvSpPr>
          <p:nvPr>
            <p:ph type="body" sz="half" idx="1"/>
          </p:nvPr>
        </p:nvSpPr>
        <p:spPr>
          <a:xfrm>
            <a:off x="812801" y="1679223"/>
            <a:ext cx="4448190" cy="4477380"/>
          </a:xfrm>
          <a:noFill/>
        </p:spPr>
        <p:txBody>
          <a:bodyPr/>
          <a:lstStyle/>
          <a:p>
            <a:pPr algn="ctr"/>
            <a:r>
              <a:rPr lang="en-US" altLang="en-US" sz="2645">
                <a:latin typeface="Palatino Linotype" panose="02040502050505030304" pitchFamily="18" charset="0"/>
              </a:rPr>
              <a:t>The </a:t>
            </a:r>
            <a:r>
              <a:rPr lang="en-US" altLang="en-US" sz="2645" u="sng">
                <a:solidFill>
                  <a:srgbClr val="0033CC"/>
                </a:solidFill>
                <a:latin typeface="Palatino Linotype" panose="02040502050505030304" pitchFamily="18" charset="0"/>
              </a:rPr>
              <a:t>Hypothalamus</a:t>
            </a:r>
            <a:r>
              <a:rPr lang="en-US" altLang="en-US" sz="2645">
                <a:latin typeface="Palatino Linotype" panose="02040502050505030304" pitchFamily="18" charset="0"/>
              </a:rPr>
              <a:t> lies below (</a:t>
            </a:r>
            <a:r>
              <a:rPr lang="en-US" altLang="en-US" sz="2645" i="1">
                <a:latin typeface="Palatino Linotype" panose="02040502050505030304" pitchFamily="18" charset="0"/>
              </a:rPr>
              <a:t>hypo</a:t>
            </a:r>
            <a:r>
              <a:rPr lang="en-US" altLang="en-US" sz="2645">
                <a:latin typeface="Palatino Linotype" panose="02040502050505030304" pitchFamily="18" charset="0"/>
              </a:rPr>
              <a:t>) the thalamus.  </a:t>
            </a:r>
          </a:p>
          <a:p>
            <a:pPr algn="ctr"/>
            <a:endParaRPr lang="en-US" altLang="en-US" sz="2645">
              <a:latin typeface="Palatino Linotype" panose="02040502050505030304" pitchFamily="18" charset="0"/>
            </a:endParaRPr>
          </a:p>
          <a:p>
            <a:pPr algn="ctr"/>
            <a:r>
              <a:rPr lang="en-US" altLang="en-US" sz="2645">
                <a:latin typeface="Palatino Linotype" panose="02040502050505030304" pitchFamily="18" charset="0"/>
              </a:rPr>
              <a:t>It directs several </a:t>
            </a:r>
            <a:r>
              <a:rPr lang="en-US" altLang="en-US" sz="2645" u="sng">
                <a:latin typeface="Palatino Linotype" panose="02040502050505030304" pitchFamily="18" charset="0"/>
              </a:rPr>
              <a:t>maintenance activities like eating, drinking, body temperature, and control of emotions</a:t>
            </a:r>
            <a:r>
              <a:rPr lang="en-US" altLang="en-US" sz="2645">
                <a:latin typeface="Palatino Linotype" panose="02040502050505030304" pitchFamily="18" charset="0"/>
              </a:rPr>
              <a:t>. </a:t>
            </a:r>
          </a:p>
          <a:p>
            <a:pPr algn="ctr"/>
            <a:endParaRPr lang="en-US" altLang="en-US" sz="2645">
              <a:latin typeface="Palatino Linotype" panose="02040502050505030304" pitchFamily="18" charset="0"/>
            </a:endParaRPr>
          </a:p>
          <a:p>
            <a:pPr algn="ctr"/>
            <a:r>
              <a:rPr lang="en-US" altLang="en-US" sz="2645">
                <a:latin typeface="Palatino Linotype" panose="02040502050505030304" pitchFamily="18" charset="0"/>
              </a:rPr>
              <a:t>It helps control the endocrine system by giving directions to the pituitary gland. </a:t>
            </a:r>
          </a:p>
        </p:txBody>
      </p:sp>
      <p:pic>
        <p:nvPicPr>
          <p:cNvPr id="24580" name="Picture 4" descr="Hypothalamu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7108" t="20204" r="8008" b="25920"/>
          <a:stretch>
            <a:fillRect/>
          </a:stretch>
        </p:blipFill>
        <p:spPr>
          <a:xfrm>
            <a:off x="5514623" y="2170746"/>
            <a:ext cx="4371226" cy="3786995"/>
          </a:xfrm>
          <a:noFill/>
        </p:spPr>
      </p:pic>
      <p:sp>
        <p:nvSpPr>
          <p:cNvPr id="24581" name="Line 5"/>
          <p:cNvSpPr>
            <a:spLocks noChangeShapeType="1"/>
          </p:cNvSpPr>
          <p:nvPr/>
        </p:nvSpPr>
        <p:spPr bwMode="auto">
          <a:xfrm>
            <a:off x="7193845" y="4449939"/>
            <a:ext cx="1091494" cy="20150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sz="1983"/>
          </a:p>
        </p:txBody>
      </p:sp>
      <p:sp>
        <p:nvSpPr>
          <p:cNvPr id="24582" name="Text Box 6"/>
          <p:cNvSpPr txBox="1">
            <a:spLocks noChangeArrowheads="1"/>
          </p:cNvSpPr>
          <p:nvPr/>
        </p:nvSpPr>
        <p:spPr bwMode="auto">
          <a:xfrm>
            <a:off x="8201378" y="6465005"/>
            <a:ext cx="1847144" cy="32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543" b="1"/>
              <a:t>Pituitary</a:t>
            </a:r>
          </a:p>
        </p:txBody>
      </p:sp>
    </p:spTree>
    <p:extLst>
      <p:ext uri="{BB962C8B-B14F-4D97-AF65-F5344CB8AC3E}">
        <p14:creationId xmlns:p14="http://schemas.microsoft.com/office/powerpoint/2010/main" val="2501672280"/>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707849" y="2015067"/>
            <a:ext cx="4219046" cy="4273862"/>
          </a:xfrm>
        </p:spPr>
        <p:txBody>
          <a:bodyPr/>
          <a:lstStyle/>
          <a:p>
            <a:pPr algn="ctr">
              <a:lnSpc>
                <a:spcPct val="90000"/>
              </a:lnSpc>
            </a:pPr>
            <a:r>
              <a:rPr lang="en-US" altLang="en-US" sz="2204">
                <a:latin typeface="Palatino Linotype" panose="02040502050505030304" pitchFamily="18" charset="0"/>
              </a:rPr>
              <a:t>Olds and Milner (1954) discovered that Rats cross an electrified grid for self-stimulation when electrodes are placed in the reward (hypothalamus) center. When the limbic system is manipulated, a rat will navigate fields or climb up a tree (bottom picture).</a:t>
            </a:r>
          </a:p>
          <a:p>
            <a:pPr algn="ctr">
              <a:lnSpc>
                <a:spcPct val="90000"/>
              </a:lnSpc>
            </a:pPr>
            <a:endParaRPr lang="en-US" altLang="en-US" sz="2204">
              <a:latin typeface="Palatino Linotype" panose="02040502050505030304" pitchFamily="18" charset="0"/>
            </a:endParaRPr>
          </a:p>
          <a:p>
            <a:pPr algn="ctr">
              <a:lnSpc>
                <a:spcPct val="90000"/>
              </a:lnSpc>
            </a:pPr>
            <a:r>
              <a:rPr lang="en-US" altLang="en-US" sz="2204">
                <a:latin typeface="Palatino Linotype" panose="02040502050505030304" pitchFamily="18" charset="0"/>
              </a:rPr>
              <a:t>It is possible that some addictive behavior may be related to a genetic disorder (reward deficiency syndrome).</a:t>
            </a:r>
          </a:p>
        </p:txBody>
      </p:sp>
      <p:sp>
        <p:nvSpPr>
          <p:cNvPr id="25603" name="Rectangle 3"/>
          <p:cNvSpPr>
            <a:spLocks noGrp="1" noChangeArrowheads="1"/>
          </p:cNvSpPr>
          <p:nvPr>
            <p:ph type="title"/>
          </p:nvPr>
        </p:nvSpPr>
        <p:spPr>
          <a:xfrm>
            <a:off x="1685304" y="896144"/>
            <a:ext cx="9030001" cy="1187120"/>
          </a:xfrm>
        </p:spPr>
        <p:txBody>
          <a:bodyPr/>
          <a:lstStyle/>
          <a:p>
            <a:pPr eaLnBrk="1" hangingPunct="1"/>
            <a:r>
              <a:rPr lang="en-US" altLang="en-US" sz="3857">
                <a:latin typeface="Palatino Linotype" panose="02040502050505030304" pitchFamily="18" charset="0"/>
              </a:rPr>
              <a:t>The Limbic System contains many Reward/Pleasure Centers</a:t>
            </a:r>
          </a:p>
        </p:txBody>
      </p:sp>
      <p:pic>
        <p:nvPicPr>
          <p:cNvPr id="25604" name="Picture 4" descr="figure-04-07"/>
          <p:cNvPicPr>
            <a:picLocks noChangeAspect="1" noChangeArrowheads="1"/>
          </p:cNvPicPr>
          <p:nvPr/>
        </p:nvPicPr>
        <p:blipFill>
          <a:blip r:embed="rId2">
            <a:extLst>
              <a:ext uri="{28A0092B-C50C-407E-A947-70E740481C1C}">
                <a14:useLocalDpi xmlns:a14="http://schemas.microsoft.com/office/drawing/2010/main" val="0"/>
              </a:ext>
            </a:extLst>
          </a:blip>
          <a:srcRect l="6000"/>
          <a:stretch>
            <a:fillRect/>
          </a:stretch>
        </p:blipFill>
        <p:spPr bwMode="auto">
          <a:xfrm>
            <a:off x="5598583" y="2350911"/>
            <a:ext cx="3946172" cy="2032559"/>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5" descr="12673_MyersPsy8e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739" y="4533901"/>
            <a:ext cx="4533900" cy="2615039"/>
          </a:xfrm>
          <a:prstGeom prst="rect">
            <a:avLst/>
          </a:prstGeom>
          <a:noFill/>
          <a:ln w="952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012297"/>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1484489" y="2015067"/>
            <a:ext cx="6381044" cy="2034660"/>
          </a:xfrm>
        </p:spPr>
        <p:txBody>
          <a:bodyPr/>
          <a:lstStyle/>
          <a:p>
            <a:pPr algn="ctr" eaLnBrk="1" hangingPunct="1"/>
            <a:r>
              <a:rPr lang="en-US" altLang="en-US" sz="6611"/>
              <a:t>II. The Cerebral Cortex</a:t>
            </a:r>
          </a:p>
        </p:txBody>
      </p:sp>
      <p:pic>
        <p:nvPicPr>
          <p:cNvPr id="26627" name="Picture 4" descr="MCHM00302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2217" y="3778250"/>
            <a:ext cx="5625394" cy="328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633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subTnLst>
                                    <p:audio>
                                      <p:cMediaNode>
                                        <p:cTn display="0" masterRel="sameClick">
                                          <p:stCondLst>
                                            <p:cond evt="begin" delay="0">
                                              <p:tn val="5"/>
                                            </p:cond>
                                          </p:stCondLst>
                                          <p:endCondLst>
                                            <p:cond evt="onStopAudio" delay="0">
                                              <p:tgtEl>
                                                <p:sldTgt/>
                                              </p:tgtEl>
                                            </p:cond>
                                          </p:endCondLst>
                                        </p:cTn>
                                        <p:tgtEl>
                                          <p:sndTgt r:embed="rId2" name="Jerry McGuire - human he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12800" y="134688"/>
            <a:ext cx="8312150" cy="593560"/>
          </a:xfrm>
        </p:spPr>
        <p:txBody>
          <a:bodyPr/>
          <a:lstStyle/>
          <a:p>
            <a:pPr eaLnBrk="1" hangingPunct="1"/>
            <a:r>
              <a:rPr lang="en-US" altLang="en-US" sz="3857" u="sng">
                <a:solidFill>
                  <a:srgbClr val="0033CC"/>
                </a:solidFill>
                <a:latin typeface="Palatino Linotype" panose="02040502050505030304" pitchFamily="18" charset="0"/>
              </a:rPr>
              <a:t>Cerebral Cortex</a:t>
            </a:r>
          </a:p>
        </p:txBody>
      </p:sp>
      <p:sp>
        <p:nvSpPr>
          <p:cNvPr id="27651" name="Rectangle 3"/>
          <p:cNvSpPr>
            <a:spLocks noGrp="1" noChangeArrowheads="1"/>
          </p:cNvSpPr>
          <p:nvPr>
            <p:ph type="body" sz="half" idx="1"/>
          </p:nvPr>
        </p:nvSpPr>
        <p:spPr>
          <a:xfrm>
            <a:off x="812800" y="1259417"/>
            <a:ext cx="7976306" cy="1007199"/>
          </a:xfrm>
        </p:spPr>
        <p:txBody>
          <a:bodyPr/>
          <a:lstStyle/>
          <a:p>
            <a:pPr algn="ctr">
              <a:lnSpc>
                <a:spcPct val="90000"/>
              </a:lnSpc>
            </a:pPr>
            <a:r>
              <a:rPr lang="en-US" altLang="en-US" sz="2424">
                <a:latin typeface="Palatino Linotype" panose="02040502050505030304" pitchFamily="18" charset="0"/>
              </a:rPr>
              <a:t>The intricate fabric of interconnected neural cells that covers the cerebral hemispheres. It is the body’s ultimate </a:t>
            </a:r>
            <a:r>
              <a:rPr lang="en-US" altLang="en-US" sz="2424" u="sng">
                <a:latin typeface="Palatino Linotype" panose="02040502050505030304" pitchFamily="18" charset="0"/>
              </a:rPr>
              <a:t>control and information processing center</a:t>
            </a:r>
            <a:r>
              <a:rPr lang="en-US" altLang="en-US" sz="2424">
                <a:latin typeface="Palatino Linotype" panose="02040502050505030304" pitchFamily="18" charset="0"/>
              </a:rPr>
              <a:t>.</a:t>
            </a:r>
          </a:p>
        </p:txBody>
      </p:sp>
      <p:pic>
        <p:nvPicPr>
          <p:cNvPr id="27652" name="Picture 4" descr="figure-04-2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4878" y="2602795"/>
            <a:ext cx="9403644" cy="4785783"/>
          </a:xfrm>
          <a:noFill/>
        </p:spPr>
      </p:pic>
    </p:spTree>
    <p:extLst>
      <p:ext uri="{BB962C8B-B14F-4D97-AF65-F5344CB8AC3E}">
        <p14:creationId xmlns:p14="http://schemas.microsoft.com/office/powerpoint/2010/main" val="599737876"/>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MPj0385807000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80722" y="755650"/>
            <a:ext cx="7472539" cy="6129161"/>
          </a:xfrm>
          <a:noFill/>
        </p:spPr>
      </p:pic>
      <p:sp>
        <p:nvSpPr>
          <p:cNvPr id="29699" name="Line 5"/>
          <p:cNvSpPr>
            <a:spLocks noChangeShapeType="1"/>
          </p:cNvSpPr>
          <p:nvPr/>
        </p:nvSpPr>
        <p:spPr bwMode="auto">
          <a:xfrm flipH="1" flipV="1">
            <a:off x="6438195" y="4365978"/>
            <a:ext cx="2518833" cy="839611"/>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29700" name="Text Box 6"/>
          <p:cNvSpPr txBox="1">
            <a:spLocks noChangeArrowheads="1"/>
          </p:cNvSpPr>
          <p:nvPr/>
        </p:nvSpPr>
        <p:spPr bwMode="auto">
          <a:xfrm>
            <a:off x="9040989" y="5121628"/>
            <a:ext cx="335844"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FF0000"/>
                </a:solidFill>
              </a:rPr>
              <a:t>2</a:t>
            </a:r>
          </a:p>
        </p:txBody>
      </p:sp>
      <p:sp>
        <p:nvSpPr>
          <p:cNvPr id="29701" name="Line 7"/>
          <p:cNvSpPr>
            <a:spLocks noChangeShapeType="1"/>
          </p:cNvSpPr>
          <p:nvPr/>
        </p:nvSpPr>
        <p:spPr bwMode="auto">
          <a:xfrm flipV="1">
            <a:off x="3247672" y="6297083"/>
            <a:ext cx="2518833" cy="839611"/>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29702" name="Text Box 8"/>
          <p:cNvSpPr txBox="1">
            <a:spLocks noChangeArrowheads="1"/>
          </p:cNvSpPr>
          <p:nvPr/>
        </p:nvSpPr>
        <p:spPr bwMode="auto">
          <a:xfrm>
            <a:off x="2827866" y="6968773"/>
            <a:ext cx="419806"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FF0000"/>
                </a:solidFill>
              </a:rPr>
              <a:t>1</a:t>
            </a:r>
          </a:p>
        </p:txBody>
      </p:sp>
      <p:sp>
        <p:nvSpPr>
          <p:cNvPr id="29703" name="Line 9"/>
          <p:cNvSpPr>
            <a:spLocks noChangeShapeType="1"/>
          </p:cNvSpPr>
          <p:nvPr/>
        </p:nvSpPr>
        <p:spPr bwMode="auto">
          <a:xfrm flipV="1">
            <a:off x="812800" y="3946172"/>
            <a:ext cx="4365978" cy="335844"/>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29704" name="Text Box 10"/>
          <p:cNvSpPr txBox="1">
            <a:spLocks noChangeArrowheads="1"/>
          </p:cNvSpPr>
          <p:nvPr/>
        </p:nvSpPr>
        <p:spPr bwMode="auto">
          <a:xfrm>
            <a:off x="476956" y="4030134"/>
            <a:ext cx="335844"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FF0000"/>
                </a:solidFill>
              </a:rPr>
              <a:t>3</a:t>
            </a:r>
          </a:p>
        </p:txBody>
      </p:sp>
      <p:sp>
        <p:nvSpPr>
          <p:cNvPr id="29705" name="Line 11"/>
          <p:cNvSpPr>
            <a:spLocks noChangeShapeType="1"/>
          </p:cNvSpPr>
          <p:nvPr/>
        </p:nvSpPr>
        <p:spPr bwMode="auto">
          <a:xfrm flipH="1" flipV="1">
            <a:off x="4842933" y="3610328"/>
            <a:ext cx="4198056" cy="16792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29706" name="Text Box 12"/>
          <p:cNvSpPr txBox="1">
            <a:spLocks noChangeArrowheads="1"/>
          </p:cNvSpPr>
          <p:nvPr/>
        </p:nvSpPr>
        <p:spPr bwMode="auto">
          <a:xfrm>
            <a:off x="9040989" y="3526367"/>
            <a:ext cx="503767"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FF0000"/>
                </a:solidFill>
              </a:rPr>
              <a:t>4</a:t>
            </a:r>
          </a:p>
        </p:txBody>
      </p:sp>
      <p:sp>
        <p:nvSpPr>
          <p:cNvPr id="29707" name="Line 13"/>
          <p:cNvSpPr>
            <a:spLocks noChangeShapeType="1"/>
          </p:cNvSpPr>
          <p:nvPr/>
        </p:nvSpPr>
        <p:spPr bwMode="auto">
          <a:xfrm>
            <a:off x="2575983" y="335845"/>
            <a:ext cx="1427339" cy="1595261"/>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29708" name="Text Box 14"/>
          <p:cNvSpPr txBox="1">
            <a:spLocks noChangeArrowheads="1"/>
          </p:cNvSpPr>
          <p:nvPr/>
        </p:nvSpPr>
        <p:spPr bwMode="auto">
          <a:xfrm>
            <a:off x="8789106" y="2182990"/>
            <a:ext cx="335844"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FF0000"/>
                </a:solidFill>
              </a:rPr>
              <a:t>5</a:t>
            </a:r>
          </a:p>
        </p:txBody>
      </p:sp>
      <p:sp>
        <p:nvSpPr>
          <p:cNvPr id="29709" name="Line 15"/>
          <p:cNvSpPr>
            <a:spLocks noChangeShapeType="1"/>
          </p:cNvSpPr>
          <p:nvPr/>
        </p:nvSpPr>
        <p:spPr bwMode="auto">
          <a:xfrm>
            <a:off x="728839" y="1175455"/>
            <a:ext cx="3022600" cy="209902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29710" name="Text Box 16"/>
          <p:cNvSpPr txBox="1">
            <a:spLocks noChangeArrowheads="1"/>
          </p:cNvSpPr>
          <p:nvPr/>
        </p:nvSpPr>
        <p:spPr bwMode="auto">
          <a:xfrm>
            <a:off x="2156178" y="167923"/>
            <a:ext cx="335844"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FF0000"/>
                </a:solidFill>
              </a:rPr>
              <a:t>6</a:t>
            </a:r>
          </a:p>
        </p:txBody>
      </p:sp>
      <p:sp>
        <p:nvSpPr>
          <p:cNvPr id="29711" name="Line 17"/>
          <p:cNvSpPr>
            <a:spLocks noChangeShapeType="1"/>
          </p:cNvSpPr>
          <p:nvPr/>
        </p:nvSpPr>
        <p:spPr bwMode="auto">
          <a:xfrm>
            <a:off x="3919361" y="4030133"/>
            <a:ext cx="1259417" cy="419806"/>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29712" name="Line 18"/>
          <p:cNvSpPr>
            <a:spLocks noChangeShapeType="1"/>
          </p:cNvSpPr>
          <p:nvPr/>
        </p:nvSpPr>
        <p:spPr bwMode="auto">
          <a:xfrm>
            <a:off x="3919361" y="4030134"/>
            <a:ext cx="1595261" cy="1091494"/>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29713" name="Text Box 19"/>
          <p:cNvSpPr txBox="1">
            <a:spLocks noChangeArrowheads="1"/>
          </p:cNvSpPr>
          <p:nvPr/>
        </p:nvSpPr>
        <p:spPr bwMode="auto">
          <a:xfrm>
            <a:off x="6606116" y="251883"/>
            <a:ext cx="1931106" cy="43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2204" b="1">
                <a:solidFill>
                  <a:srgbClr val="FF0000"/>
                </a:solidFill>
              </a:rPr>
              <a:t>Pop Quiz</a:t>
            </a:r>
          </a:p>
        </p:txBody>
      </p:sp>
      <p:sp>
        <p:nvSpPr>
          <p:cNvPr id="29714" name="Line 20"/>
          <p:cNvSpPr>
            <a:spLocks noChangeShapeType="1"/>
          </p:cNvSpPr>
          <p:nvPr/>
        </p:nvSpPr>
        <p:spPr bwMode="auto">
          <a:xfrm flipH="1">
            <a:off x="4255206" y="2434872"/>
            <a:ext cx="4533900" cy="839611"/>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
        <p:nvSpPr>
          <p:cNvPr id="29715" name="Rectangle 22"/>
          <p:cNvSpPr>
            <a:spLocks noChangeArrowheads="1"/>
          </p:cNvSpPr>
          <p:nvPr/>
        </p:nvSpPr>
        <p:spPr bwMode="auto">
          <a:xfrm>
            <a:off x="476956" y="839612"/>
            <a:ext cx="342841"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FF0000"/>
                </a:solidFill>
              </a:rPr>
              <a:t>7</a:t>
            </a:r>
          </a:p>
        </p:txBody>
      </p:sp>
      <p:sp>
        <p:nvSpPr>
          <p:cNvPr id="29716" name="Line 23"/>
          <p:cNvSpPr>
            <a:spLocks noChangeShapeType="1"/>
          </p:cNvSpPr>
          <p:nvPr/>
        </p:nvSpPr>
        <p:spPr bwMode="auto">
          <a:xfrm flipH="1">
            <a:off x="5430661" y="2854678"/>
            <a:ext cx="1091494" cy="50376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1983"/>
          </a:p>
        </p:txBody>
      </p:sp>
    </p:spTree>
    <p:extLst>
      <p:ext uri="{BB962C8B-B14F-4D97-AF65-F5344CB8AC3E}">
        <p14:creationId xmlns:p14="http://schemas.microsoft.com/office/powerpoint/2010/main" val="363058278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60917" y="134688"/>
            <a:ext cx="7472539" cy="615553"/>
          </a:xfrm>
        </p:spPr>
        <p:txBody>
          <a:bodyPr/>
          <a:lstStyle/>
          <a:p>
            <a:pPr eaLnBrk="1" hangingPunct="1"/>
            <a:r>
              <a:rPr lang="en-US" altLang="en-US" smtClean="0"/>
              <a:t>Need More Mnemonics?</a:t>
            </a:r>
          </a:p>
        </p:txBody>
      </p:sp>
      <p:sp>
        <p:nvSpPr>
          <p:cNvPr id="30723" name="Rectangle 3"/>
          <p:cNvSpPr>
            <a:spLocks noGrp="1" noChangeArrowheads="1"/>
          </p:cNvSpPr>
          <p:nvPr>
            <p:ph type="body" idx="1"/>
          </p:nvPr>
        </p:nvSpPr>
        <p:spPr>
          <a:xfrm>
            <a:off x="560917" y="1847144"/>
            <a:ext cx="9571567" cy="4680897"/>
          </a:xfrm>
        </p:spPr>
        <p:txBody>
          <a:bodyPr/>
          <a:lstStyle/>
          <a:p>
            <a:pPr eaLnBrk="1" hangingPunct="1">
              <a:lnSpc>
                <a:spcPct val="80000"/>
              </a:lnSpc>
            </a:pPr>
            <a:r>
              <a:rPr lang="en-US" altLang="en-US" sz="1653" b="1"/>
              <a:t>Cerebral Cortex</a:t>
            </a:r>
            <a:r>
              <a:rPr lang="en-US" altLang="en-US" sz="1653"/>
              <a:t>: imagine a Texas cowboy hat on top of a brain. The cortex is the outer layer of the brain just under the hat where complex thinking occurs. </a:t>
            </a:r>
          </a:p>
          <a:p>
            <a:pPr eaLnBrk="1" hangingPunct="1">
              <a:lnSpc>
                <a:spcPct val="80000"/>
              </a:lnSpc>
            </a:pPr>
            <a:r>
              <a:rPr lang="en-US" altLang="en-US" sz="1653" b="1"/>
              <a:t>Corpus Callosum</a:t>
            </a:r>
            <a:r>
              <a:rPr lang="en-US" altLang="en-US" sz="1653"/>
              <a:t>: The corpus callosum is the fibers that connect the two halves of the brain. Thus, it </a:t>
            </a:r>
            <a:r>
              <a:rPr lang="en-US" altLang="en-US" sz="1653" i="1"/>
              <a:t>adds</a:t>
            </a:r>
            <a:r>
              <a:rPr lang="en-US" altLang="en-US" sz="1653"/>
              <a:t> the two parts together. Think of the corPLUS CalloSUM. Since the corpus callosum coordinates communication between the two hemispheres, think of corpus Call Someone. </a:t>
            </a:r>
          </a:p>
          <a:p>
            <a:pPr eaLnBrk="1" hangingPunct="1">
              <a:lnSpc>
                <a:spcPct val="80000"/>
              </a:lnSpc>
            </a:pPr>
            <a:r>
              <a:rPr lang="en-US" altLang="en-US" sz="1653" b="1"/>
              <a:t>Thalamus</a:t>
            </a:r>
            <a:r>
              <a:rPr lang="en-US" altLang="en-US" sz="1653"/>
              <a:t>: the thalamus takes sensations that come from the body and directs them to the appropriate part of the brain for processing. Thus, think of Hal and Amos – two traffic cops in the brain who direct these sensations to the right route. </a:t>
            </a:r>
          </a:p>
          <a:p>
            <a:pPr eaLnBrk="1" hangingPunct="1">
              <a:lnSpc>
                <a:spcPct val="80000"/>
              </a:lnSpc>
            </a:pPr>
            <a:r>
              <a:rPr lang="en-US" altLang="en-US" sz="1653" b="1"/>
              <a:t>Hypothalamus</a:t>
            </a:r>
            <a:r>
              <a:rPr lang="en-US" altLang="en-US" sz="1653"/>
              <a:t>: the hypothalamus regulates a number of things in the body such as body temperature, thirst, hunger, and sex drive. Think of “hypo the llamas”. Your llamas are hot, sweaty and thirsty and you use a hypo to spray water on them to cool them down and give them some water. </a:t>
            </a:r>
          </a:p>
          <a:p>
            <a:pPr eaLnBrk="1" hangingPunct="1">
              <a:lnSpc>
                <a:spcPct val="80000"/>
              </a:lnSpc>
            </a:pPr>
            <a:r>
              <a:rPr lang="en-US" altLang="en-US" sz="1653" b="1"/>
              <a:t>Hippocampus</a:t>
            </a:r>
            <a:r>
              <a:rPr lang="en-US" altLang="en-US" sz="1653"/>
              <a:t>: the hippocampus is the seat of memory. Think of a hippo with a compass. The hippo uses the compass to find his way back to the swamp because he can’t remember where it is. </a:t>
            </a:r>
          </a:p>
          <a:p>
            <a:pPr eaLnBrk="1" hangingPunct="1">
              <a:lnSpc>
                <a:spcPct val="80000"/>
              </a:lnSpc>
            </a:pPr>
            <a:r>
              <a:rPr lang="en-US" altLang="en-US" sz="1653" b="1"/>
              <a:t>Amygdala</a:t>
            </a:r>
            <a:r>
              <a:rPr lang="en-US" altLang="en-US" sz="1653"/>
              <a:t>: the amygdala controls your sense of fear. Think of either a MIG coming right at you and, of course, making you afraid, or picture a scary wig with dollars in it </a:t>
            </a:r>
          </a:p>
          <a:p>
            <a:pPr eaLnBrk="1" hangingPunct="1">
              <a:lnSpc>
                <a:spcPct val="80000"/>
              </a:lnSpc>
            </a:pPr>
            <a:r>
              <a:rPr lang="en-US" altLang="en-US" sz="1653" b="1"/>
              <a:t>Pons</a:t>
            </a:r>
            <a:r>
              <a:rPr lang="en-US" altLang="en-US" sz="1653"/>
              <a:t>: the pons helps you relax and sleep. Think of a relaxing pond. </a:t>
            </a:r>
          </a:p>
          <a:p>
            <a:pPr eaLnBrk="1" hangingPunct="1">
              <a:lnSpc>
                <a:spcPct val="80000"/>
              </a:lnSpc>
            </a:pPr>
            <a:r>
              <a:rPr lang="en-US" altLang="en-US" sz="1653" b="1"/>
              <a:t>Cerebellum</a:t>
            </a:r>
            <a:r>
              <a:rPr lang="en-US" altLang="en-US" sz="1653"/>
              <a:t>: the cerebellum helps in coordination and balance. Picture your favorite athlete with bells all over his/her body (hanging from his/her clothes, hands, feet, etc.). </a:t>
            </a:r>
          </a:p>
          <a:p>
            <a:pPr eaLnBrk="1" hangingPunct="1">
              <a:lnSpc>
                <a:spcPct val="80000"/>
              </a:lnSpc>
            </a:pPr>
            <a:r>
              <a:rPr lang="en-US" altLang="en-US" sz="1653" b="1"/>
              <a:t>Reticular Formation</a:t>
            </a:r>
            <a:r>
              <a:rPr lang="en-US" altLang="en-US" sz="1653"/>
              <a:t>: the reticular formation helps you to become alert and aroused when you need to be. Think of what would happen if you were napping and someone </a:t>
            </a:r>
            <a:r>
              <a:rPr lang="en-US" altLang="en-US" sz="1653" i="1"/>
              <a:t>tickled</a:t>
            </a:r>
            <a:r>
              <a:rPr lang="en-US" altLang="en-US" sz="1653"/>
              <a:t> you: your reticular formation would kick into gear to wake you up. </a:t>
            </a:r>
          </a:p>
          <a:p>
            <a:pPr eaLnBrk="1" hangingPunct="1">
              <a:lnSpc>
                <a:spcPct val="80000"/>
              </a:lnSpc>
            </a:pPr>
            <a:r>
              <a:rPr lang="en-US" altLang="en-US" sz="1653" b="1"/>
              <a:t>Medulla</a:t>
            </a:r>
            <a:r>
              <a:rPr lang="en-US" altLang="en-US" sz="1653"/>
              <a:t>: the medulla regulates the autonomic activity of your heart and lungs. Picture medals over your heart and lungs, or stick those medals into a heart. </a:t>
            </a:r>
          </a:p>
        </p:txBody>
      </p:sp>
      <p:pic>
        <p:nvPicPr>
          <p:cNvPr id="30724" name="Picture 7" descr="brainWithGlasses_1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845" y="251883"/>
            <a:ext cx="1563776" cy="125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9960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12800" y="134688"/>
            <a:ext cx="8312150" cy="593560"/>
          </a:xfrm>
        </p:spPr>
        <p:txBody>
          <a:bodyPr/>
          <a:lstStyle/>
          <a:p>
            <a:pPr eaLnBrk="1" hangingPunct="1"/>
            <a:r>
              <a:rPr lang="en-US" altLang="en-US" sz="3857">
                <a:latin typeface="Palatino Linotype" panose="02040502050505030304" pitchFamily="18" charset="0"/>
              </a:rPr>
              <a:t>Structure of the Cerebral Cortex</a:t>
            </a:r>
          </a:p>
        </p:txBody>
      </p:sp>
      <p:sp>
        <p:nvSpPr>
          <p:cNvPr id="31747" name="Rectangle 3"/>
          <p:cNvSpPr>
            <a:spLocks noGrp="1" noChangeArrowheads="1"/>
          </p:cNvSpPr>
          <p:nvPr>
            <p:ph type="body" sz="half" idx="1"/>
          </p:nvPr>
        </p:nvSpPr>
        <p:spPr>
          <a:xfrm>
            <a:off x="770819" y="1679223"/>
            <a:ext cx="4072114" cy="4791953"/>
          </a:xfrm>
        </p:spPr>
        <p:txBody>
          <a:bodyPr/>
          <a:lstStyle/>
          <a:p>
            <a:pPr algn="ctr">
              <a:lnSpc>
                <a:spcPct val="90000"/>
              </a:lnSpc>
            </a:pPr>
            <a:r>
              <a:rPr lang="en-US" altLang="en-US" sz="2865">
                <a:latin typeface="Palatino Linotype" panose="02040502050505030304" pitchFamily="18" charset="0"/>
              </a:rPr>
              <a:t>Each brain hemisphere is divided into four lobes that are separated by prominent fissures. </a:t>
            </a:r>
          </a:p>
          <a:p>
            <a:pPr algn="ctr">
              <a:lnSpc>
                <a:spcPct val="90000"/>
              </a:lnSpc>
            </a:pPr>
            <a:endParaRPr lang="en-US" altLang="en-US" sz="2204">
              <a:latin typeface="Palatino Linotype" panose="02040502050505030304" pitchFamily="18" charset="0"/>
            </a:endParaRPr>
          </a:p>
          <a:p>
            <a:pPr algn="ctr">
              <a:lnSpc>
                <a:spcPct val="90000"/>
              </a:lnSpc>
            </a:pPr>
            <a:r>
              <a:rPr lang="en-US" altLang="en-US" sz="2865">
                <a:latin typeface="Palatino Linotype" panose="02040502050505030304" pitchFamily="18" charset="0"/>
              </a:rPr>
              <a:t>These lobes are the:</a:t>
            </a:r>
          </a:p>
          <a:p>
            <a:pPr algn="ctr">
              <a:lnSpc>
                <a:spcPct val="90000"/>
              </a:lnSpc>
            </a:pPr>
            <a:r>
              <a:rPr lang="en-US" altLang="en-US" sz="2865">
                <a:latin typeface="Palatino Linotype" panose="02040502050505030304" pitchFamily="18" charset="0"/>
              </a:rPr>
              <a:t> a. </a:t>
            </a:r>
            <a:r>
              <a:rPr lang="en-US" altLang="en-US" sz="2865" u="sng">
                <a:solidFill>
                  <a:srgbClr val="0000FF"/>
                </a:solidFill>
                <a:latin typeface="Palatino Linotype" panose="02040502050505030304" pitchFamily="18" charset="0"/>
              </a:rPr>
              <a:t>frontal lobe</a:t>
            </a:r>
            <a:r>
              <a:rPr lang="en-US" altLang="en-US" sz="2865">
                <a:latin typeface="Palatino Linotype" panose="02040502050505030304" pitchFamily="18" charset="0"/>
              </a:rPr>
              <a:t> –</a:t>
            </a:r>
          </a:p>
          <a:p>
            <a:pPr algn="ctr">
              <a:lnSpc>
                <a:spcPct val="90000"/>
              </a:lnSpc>
            </a:pPr>
            <a:r>
              <a:rPr lang="en-US" altLang="en-US" sz="2865">
                <a:latin typeface="Palatino Linotype" panose="02040502050505030304" pitchFamily="18" charset="0"/>
              </a:rPr>
              <a:t> </a:t>
            </a:r>
            <a:r>
              <a:rPr lang="en-US" altLang="en-US" sz="2865" u="sng">
                <a:latin typeface="Palatino Linotype" panose="02040502050505030304" pitchFamily="18" charset="0"/>
              </a:rPr>
              <a:t>judgement/reasoning</a:t>
            </a:r>
            <a:endParaRPr lang="en-US" altLang="en-US" sz="882" u="sng">
              <a:latin typeface="Palatino Linotype" panose="02040502050505030304" pitchFamily="18" charset="0"/>
            </a:endParaRPr>
          </a:p>
          <a:p>
            <a:pPr algn="ctr">
              <a:lnSpc>
                <a:spcPct val="90000"/>
              </a:lnSpc>
            </a:pPr>
            <a:r>
              <a:rPr lang="en-US" altLang="en-US" sz="2865">
                <a:latin typeface="Palatino Linotype" panose="02040502050505030304" pitchFamily="18" charset="0"/>
              </a:rPr>
              <a:t> b. </a:t>
            </a:r>
            <a:r>
              <a:rPr lang="en-US" altLang="en-US" sz="2865" u="sng">
                <a:solidFill>
                  <a:srgbClr val="0000FF"/>
                </a:solidFill>
                <a:latin typeface="Palatino Linotype" panose="02040502050505030304" pitchFamily="18" charset="0"/>
              </a:rPr>
              <a:t>parietal lobe</a:t>
            </a:r>
            <a:r>
              <a:rPr lang="en-US" altLang="en-US" sz="2865">
                <a:latin typeface="Palatino Linotype" panose="02040502050505030304" pitchFamily="18" charset="0"/>
              </a:rPr>
              <a:t> – </a:t>
            </a:r>
            <a:r>
              <a:rPr lang="en-US" altLang="en-US" sz="2865" u="sng">
                <a:latin typeface="Palatino Linotype" panose="02040502050505030304" pitchFamily="18" charset="0"/>
              </a:rPr>
              <a:t>senses</a:t>
            </a:r>
            <a:endParaRPr lang="en-US" altLang="en-US" sz="882" u="sng">
              <a:latin typeface="Palatino Linotype" panose="02040502050505030304" pitchFamily="18" charset="0"/>
            </a:endParaRPr>
          </a:p>
          <a:p>
            <a:pPr algn="ctr">
              <a:lnSpc>
                <a:spcPct val="90000"/>
              </a:lnSpc>
            </a:pPr>
            <a:endParaRPr lang="en-US" altLang="en-US" sz="882" u="sng">
              <a:latin typeface="Palatino Linotype" panose="02040502050505030304" pitchFamily="18" charset="0"/>
            </a:endParaRPr>
          </a:p>
          <a:p>
            <a:pPr algn="ctr">
              <a:lnSpc>
                <a:spcPct val="90000"/>
              </a:lnSpc>
            </a:pPr>
            <a:r>
              <a:rPr lang="en-US" altLang="en-US" sz="2865">
                <a:latin typeface="Palatino Linotype" panose="02040502050505030304" pitchFamily="18" charset="0"/>
              </a:rPr>
              <a:t>c. </a:t>
            </a:r>
            <a:r>
              <a:rPr lang="en-US" altLang="en-US" sz="2865" u="sng">
                <a:solidFill>
                  <a:srgbClr val="0000FF"/>
                </a:solidFill>
                <a:latin typeface="Palatino Linotype" panose="02040502050505030304" pitchFamily="18" charset="0"/>
              </a:rPr>
              <a:t>occipital lobe</a:t>
            </a:r>
            <a:r>
              <a:rPr lang="en-US" altLang="en-US" sz="2865">
                <a:latin typeface="Palatino Linotype" panose="02040502050505030304" pitchFamily="18" charset="0"/>
              </a:rPr>
              <a:t> – </a:t>
            </a:r>
            <a:r>
              <a:rPr lang="en-US" altLang="en-US" sz="2865" u="sng">
                <a:latin typeface="Palatino Linotype" panose="02040502050505030304" pitchFamily="18" charset="0"/>
              </a:rPr>
              <a:t>vision</a:t>
            </a:r>
            <a:endParaRPr lang="en-US" altLang="en-US" sz="882" u="sng">
              <a:latin typeface="Palatino Linotype" panose="02040502050505030304" pitchFamily="18" charset="0"/>
            </a:endParaRPr>
          </a:p>
          <a:p>
            <a:pPr algn="ctr">
              <a:lnSpc>
                <a:spcPct val="90000"/>
              </a:lnSpc>
            </a:pPr>
            <a:r>
              <a:rPr lang="en-US" altLang="en-US" sz="2865">
                <a:latin typeface="Palatino Linotype" panose="02040502050505030304" pitchFamily="18" charset="0"/>
              </a:rPr>
              <a:t> d. </a:t>
            </a:r>
            <a:r>
              <a:rPr lang="en-US" altLang="en-US" sz="2865" u="sng">
                <a:solidFill>
                  <a:srgbClr val="0000FF"/>
                </a:solidFill>
                <a:latin typeface="Palatino Linotype" panose="02040502050505030304" pitchFamily="18" charset="0"/>
              </a:rPr>
              <a:t>temporal lobe</a:t>
            </a:r>
            <a:r>
              <a:rPr lang="en-US" altLang="en-US" sz="2865">
                <a:latin typeface="Palatino Linotype" panose="02040502050505030304" pitchFamily="18" charset="0"/>
              </a:rPr>
              <a:t> –</a:t>
            </a:r>
          </a:p>
          <a:p>
            <a:pPr algn="ctr">
              <a:lnSpc>
                <a:spcPct val="90000"/>
              </a:lnSpc>
            </a:pPr>
            <a:r>
              <a:rPr lang="en-US" altLang="en-US" sz="2865" u="sng">
                <a:latin typeface="Palatino Linotype" panose="02040502050505030304" pitchFamily="18" charset="0"/>
              </a:rPr>
              <a:t>hearing</a:t>
            </a:r>
            <a:endParaRPr lang="en-US" altLang="en-US" sz="2865" u="sng">
              <a:solidFill>
                <a:srgbClr val="6600CC"/>
              </a:solidFill>
              <a:latin typeface="Palatino Linotype" panose="02040502050505030304" pitchFamily="18" charset="0"/>
            </a:endParaRPr>
          </a:p>
        </p:txBody>
      </p:sp>
      <p:pic>
        <p:nvPicPr>
          <p:cNvPr id="31748" name="Picture 4" descr="Lob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8520" b="22554"/>
          <a:stretch>
            <a:fillRect/>
          </a:stretch>
        </p:blipFill>
        <p:spPr>
          <a:xfrm>
            <a:off x="5262739" y="1847144"/>
            <a:ext cx="4785783" cy="5037667"/>
          </a:xfrm>
          <a:noFill/>
        </p:spPr>
      </p:pic>
      <p:sp>
        <p:nvSpPr>
          <p:cNvPr id="31749" name="Text Box 6"/>
          <p:cNvSpPr txBox="1">
            <a:spLocks noChangeArrowheads="1"/>
          </p:cNvSpPr>
          <p:nvPr/>
        </p:nvSpPr>
        <p:spPr bwMode="auto">
          <a:xfrm>
            <a:off x="6522155" y="3022601"/>
            <a:ext cx="503767"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FF00FF"/>
                </a:solidFill>
              </a:rPr>
              <a:t>A.</a:t>
            </a:r>
          </a:p>
        </p:txBody>
      </p:sp>
      <p:sp>
        <p:nvSpPr>
          <p:cNvPr id="31750" name="Text Box 7"/>
          <p:cNvSpPr txBox="1">
            <a:spLocks noChangeArrowheads="1"/>
          </p:cNvSpPr>
          <p:nvPr/>
        </p:nvSpPr>
        <p:spPr bwMode="auto">
          <a:xfrm>
            <a:off x="7781572" y="3190523"/>
            <a:ext cx="587728"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0000FF"/>
                </a:solidFill>
              </a:rPr>
              <a:t>B.</a:t>
            </a:r>
          </a:p>
        </p:txBody>
      </p:sp>
      <p:sp>
        <p:nvSpPr>
          <p:cNvPr id="31751" name="Text Box 8"/>
          <p:cNvSpPr txBox="1">
            <a:spLocks noChangeArrowheads="1"/>
          </p:cNvSpPr>
          <p:nvPr/>
        </p:nvSpPr>
        <p:spPr bwMode="auto">
          <a:xfrm>
            <a:off x="8369300" y="3862212"/>
            <a:ext cx="587728"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6600CC"/>
                </a:solidFill>
              </a:rPr>
              <a:t>C.</a:t>
            </a:r>
          </a:p>
        </p:txBody>
      </p:sp>
      <p:sp>
        <p:nvSpPr>
          <p:cNvPr id="31752" name="Text Box 9"/>
          <p:cNvSpPr txBox="1">
            <a:spLocks noChangeArrowheads="1"/>
          </p:cNvSpPr>
          <p:nvPr/>
        </p:nvSpPr>
        <p:spPr bwMode="auto">
          <a:xfrm>
            <a:off x="7781572" y="3946173"/>
            <a:ext cx="755650"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solidFill>
                  <a:srgbClr val="FF6600"/>
                </a:solidFill>
              </a:rPr>
              <a:t>D.</a:t>
            </a:r>
            <a:r>
              <a:rPr lang="en-US" altLang="en-US" sz="1983"/>
              <a:t> </a:t>
            </a:r>
          </a:p>
        </p:txBody>
      </p:sp>
    </p:spTree>
    <p:extLst>
      <p:ext uri="{BB962C8B-B14F-4D97-AF65-F5344CB8AC3E}">
        <p14:creationId xmlns:p14="http://schemas.microsoft.com/office/powerpoint/2010/main" val="310802097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p:cNvSpPr>
          <p:nvPr>
            <p:ph type="title"/>
          </p:nvPr>
        </p:nvSpPr>
        <p:spPr>
          <a:xfrm>
            <a:off x="466461" y="0"/>
            <a:ext cx="9760479" cy="615553"/>
          </a:xfrm>
        </p:spPr>
        <p:txBody>
          <a:bodyPr/>
          <a:lstStyle/>
          <a:p>
            <a:pPr eaLnBrk="1" hangingPunct="1"/>
            <a:r>
              <a:rPr lang="fr-FR" altLang="fr-FR" smtClean="0"/>
              <a:t>Le cortex</a:t>
            </a:r>
          </a:p>
        </p:txBody>
      </p:sp>
      <p:sp>
        <p:nvSpPr>
          <p:cNvPr id="20483" name="Espace réservé du contenu 2"/>
          <p:cNvSpPr>
            <a:spLocks noGrp="1"/>
          </p:cNvSpPr>
          <p:nvPr>
            <p:ph idx="4294967295"/>
          </p:nvPr>
        </p:nvSpPr>
        <p:spPr>
          <a:xfrm>
            <a:off x="812800" y="1259417"/>
            <a:ext cx="9067800" cy="6297083"/>
          </a:xfrm>
          <a:prstGeom prst="rect">
            <a:avLst/>
          </a:prstGeom>
        </p:spPr>
        <p:txBody>
          <a:bodyPr/>
          <a:lstStyle/>
          <a:p>
            <a:pPr eaLnBrk="1" hangingPunct="1"/>
            <a:r>
              <a:rPr lang="fr-FR" altLang="fr-FR" smtClean="0"/>
              <a:t>Couche de substance grise (corps cellulaires des neurones) à la surface du cerveau</a:t>
            </a:r>
          </a:p>
          <a:p>
            <a:pPr eaLnBrk="1" hangingPunct="1"/>
            <a:r>
              <a:rPr lang="fr-FR" altLang="fr-FR" smtClean="0"/>
              <a:t>Responsable de toutes les activités conscientes et de nombreuses activités inconscientes</a:t>
            </a:r>
          </a:p>
        </p:txBody>
      </p:sp>
    </p:spTree>
    <p:extLst>
      <p:ext uri="{BB962C8B-B14F-4D97-AF65-F5344CB8AC3E}">
        <p14:creationId xmlns:p14="http://schemas.microsoft.com/office/powerpoint/2010/main" val="42450836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12800" y="134688"/>
            <a:ext cx="8312150" cy="593560"/>
          </a:xfrm>
        </p:spPr>
        <p:txBody>
          <a:bodyPr/>
          <a:lstStyle/>
          <a:p>
            <a:pPr eaLnBrk="1" hangingPunct="1"/>
            <a:r>
              <a:rPr lang="en-US" altLang="en-US" sz="3857">
                <a:latin typeface="Palatino Linotype" panose="02040502050505030304" pitchFamily="18" charset="0"/>
              </a:rPr>
              <a:t>Functions of the Cerebral Cortex</a:t>
            </a:r>
          </a:p>
        </p:txBody>
      </p:sp>
      <p:sp>
        <p:nvSpPr>
          <p:cNvPr id="33795" name="Rectangle 3"/>
          <p:cNvSpPr>
            <a:spLocks noGrp="1" noChangeArrowheads="1"/>
          </p:cNvSpPr>
          <p:nvPr>
            <p:ph type="body" sz="half" idx="1"/>
          </p:nvPr>
        </p:nvSpPr>
        <p:spPr>
          <a:xfrm>
            <a:off x="476956" y="1679223"/>
            <a:ext cx="9739489" cy="1797736"/>
          </a:xfrm>
        </p:spPr>
        <p:txBody>
          <a:bodyPr/>
          <a:lstStyle/>
          <a:p>
            <a:pPr algn="ctr"/>
            <a:r>
              <a:rPr lang="en-US" altLang="en-US" sz="2645">
                <a:latin typeface="Palatino Linotype" panose="02040502050505030304" pitchFamily="18" charset="0"/>
              </a:rPr>
              <a:t>The</a:t>
            </a:r>
            <a:r>
              <a:rPr lang="en-US" altLang="en-US" sz="2645">
                <a:solidFill>
                  <a:srgbClr val="0000FF"/>
                </a:solidFill>
                <a:latin typeface="Palatino Linotype" panose="02040502050505030304" pitchFamily="18" charset="0"/>
              </a:rPr>
              <a:t> </a:t>
            </a:r>
            <a:r>
              <a:rPr lang="en-US" altLang="en-US" sz="2645" u="sng">
                <a:solidFill>
                  <a:srgbClr val="0000FF"/>
                </a:solidFill>
                <a:latin typeface="Palatino Linotype" panose="02040502050505030304" pitchFamily="18" charset="0"/>
              </a:rPr>
              <a:t>Motor Cortex</a:t>
            </a:r>
            <a:r>
              <a:rPr lang="en-US" altLang="en-US" sz="2645">
                <a:solidFill>
                  <a:srgbClr val="0000FF"/>
                </a:solidFill>
                <a:latin typeface="Palatino Linotype" panose="02040502050505030304" pitchFamily="18" charset="0"/>
              </a:rPr>
              <a:t> </a:t>
            </a:r>
            <a:r>
              <a:rPr lang="en-US" altLang="en-US" sz="2645">
                <a:latin typeface="Palatino Linotype" panose="02040502050505030304" pitchFamily="18" charset="0"/>
              </a:rPr>
              <a:t>is the area at the rear of the </a:t>
            </a:r>
            <a:r>
              <a:rPr lang="en-US" altLang="en-US" sz="2645" i="1">
                <a:latin typeface="Palatino Linotype" panose="02040502050505030304" pitchFamily="18" charset="0"/>
              </a:rPr>
              <a:t>frontal lobes</a:t>
            </a:r>
            <a:r>
              <a:rPr lang="en-US" altLang="en-US" sz="2645">
                <a:latin typeface="Palatino Linotype" panose="02040502050505030304" pitchFamily="18" charset="0"/>
              </a:rPr>
              <a:t> </a:t>
            </a:r>
          </a:p>
          <a:p>
            <a:pPr algn="ctr"/>
            <a:r>
              <a:rPr lang="en-US" altLang="en-US" sz="2645">
                <a:latin typeface="Palatino Linotype" panose="02040502050505030304" pitchFamily="18" charset="0"/>
              </a:rPr>
              <a:t>that </a:t>
            </a:r>
            <a:r>
              <a:rPr lang="en-US" altLang="en-US" sz="2645" u="sng">
                <a:latin typeface="Palatino Linotype" panose="02040502050505030304" pitchFamily="18" charset="0"/>
              </a:rPr>
              <a:t>control voluntary movements</a:t>
            </a:r>
            <a:r>
              <a:rPr lang="en-US" altLang="en-US" sz="2645">
                <a:latin typeface="Palatino Linotype" panose="02040502050505030304" pitchFamily="18" charset="0"/>
              </a:rPr>
              <a:t>. </a:t>
            </a:r>
          </a:p>
          <a:p>
            <a:pPr algn="ctr"/>
            <a:endParaRPr lang="en-US" altLang="en-US" sz="1102">
              <a:latin typeface="Palatino Linotype" panose="02040502050505030304" pitchFamily="18" charset="0"/>
            </a:endParaRPr>
          </a:p>
          <a:p>
            <a:pPr algn="ctr"/>
            <a:r>
              <a:rPr lang="en-US" altLang="en-US" sz="2645">
                <a:latin typeface="Palatino Linotype" panose="02040502050505030304" pitchFamily="18" charset="0"/>
              </a:rPr>
              <a:t>The </a:t>
            </a:r>
            <a:r>
              <a:rPr lang="en-US" altLang="en-US" sz="2645" u="sng">
                <a:solidFill>
                  <a:srgbClr val="0000FF"/>
                </a:solidFill>
                <a:latin typeface="Palatino Linotype" panose="02040502050505030304" pitchFamily="18" charset="0"/>
              </a:rPr>
              <a:t>Sensory Cortex</a:t>
            </a:r>
            <a:r>
              <a:rPr lang="en-US" altLang="en-US" sz="2645">
                <a:latin typeface="Palatino Linotype" panose="02040502050505030304" pitchFamily="18" charset="0"/>
              </a:rPr>
              <a:t> is the area at the front of the </a:t>
            </a:r>
            <a:r>
              <a:rPr lang="en-US" altLang="en-US" sz="2645" i="1">
                <a:latin typeface="Palatino Linotype" panose="02040502050505030304" pitchFamily="18" charset="0"/>
              </a:rPr>
              <a:t>parietal lobes</a:t>
            </a:r>
            <a:r>
              <a:rPr lang="en-US" altLang="en-US" sz="2645">
                <a:latin typeface="Palatino Linotype" panose="02040502050505030304" pitchFamily="18" charset="0"/>
              </a:rPr>
              <a:t> that receives </a:t>
            </a:r>
            <a:r>
              <a:rPr lang="en-US" altLang="en-US" sz="2645" u="sng">
                <a:latin typeface="Palatino Linotype" panose="02040502050505030304" pitchFamily="18" charset="0"/>
              </a:rPr>
              <a:t>information from skin surface and sense organs</a:t>
            </a:r>
            <a:r>
              <a:rPr lang="en-US" altLang="en-US" sz="2645">
                <a:latin typeface="Palatino Linotype" panose="02040502050505030304" pitchFamily="18" charset="0"/>
              </a:rPr>
              <a:t>.</a:t>
            </a:r>
          </a:p>
        </p:txBody>
      </p:sp>
      <p:pic>
        <p:nvPicPr>
          <p:cNvPr id="33796" name="Picture 4" descr="figure-04-1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4878" y="4030134"/>
            <a:ext cx="9403644" cy="3358444"/>
          </a:xfrm>
          <a:noFill/>
        </p:spPr>
      </p:pic>
    </p:spTree>
    <p:extLst>
      <p:ext uri="{BB962C8B-B14F-4D97-AF65-F5344CB8AC3E}">
        <p14:creationId xmlns:p14="http://schemas.microsoft.com/office/powerpoint/2010/main" val="1714825109"/>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12800" y="134688"/>
            <a:ext cx="8312150" cy="593560"/>
          </a:xfrm>
        </p:spPr>
        <p:txBody>
          <a:bodyPr/>
          <a:lstStyle/>
          <a:p>
            <a:pPr eaLnBrk="1" hangingPunct="1"/>
            <a:r>
              <a:rPr lang="en-US" altLang="en-US" sz="3857">
                <a:latin typeface="Palatino Linotype" panose="02040502050505030304" pitchFamily="18" charset="0"/>
              </a:rPr>
              <a:t>Functions of the Cerebral Cortex</a:t>
            </a:r>
          </a:p>
        </p:txBody>
      </p:sp>
      <p:sp>
        <p:nvSpPr>
          <p:cNvPr id="35843" name="Rectangle 3"/>
          <p:cNvSpPr>
            <a:spLocks noGrp="1" noChangeArrowheads="1"/>
          </p:cNvSpPr>
          <p:nvPr>
            <p:ph type="body" sz="half" idx="1"/>
          </p:nvPr>
        </p:nvSpPr>
        <p:spPr>
          <a:xfrm>
            <a:off x="728839" y="2518834"/>
            <a:ext cx="3862211" cy="3527119"/>
          </a:xfrm>
        </p:spPr>
        <p:txBody>
          <a:bodyPr/>
          <a:lstStyle/>
          <a:p>
            <a:pPr algn="ctr"/>
            <a:r>
              <a:rPr lang="en-US" altLang="en-US" sz="2865">
                <a:latin typeface="Palatino Linotype" panose="02040502050505030304" pitchFamily="18" charset="0"/>
              </a:rPr>
              <a:t>The </a:t>
            </a:r>
            <a:r>
              <a:rPr lang="en-US" altLang="en-US" sz="2865" u="sng">
                <a:solidFill>
                  <a:srgbClr val="0033CC"/>
                </a:solidFill>
                <a:latin typeface="Palatino Linotype" panose="02040502050505030304" pitchFamily="18" charset="0"/>
              </a:rPr>
              <a:t>visual cortex</a:t>
            </a:r>
            <a:r>
              <a:rPr lang="en-US" altLang="en-US" sz="2865">
                <a:latin typeface="Palatino Linotype" panose="02040502050505030304" pitchFamily="18" charset="0"/>
              </a:rPr>
              <a:t> is located in the </a:t>
            </a:r>
            <a:r>
              <a:rPr lang="en-US" altLang="en-US" sz="2865" u="sng">
                <a:solidFill>
                  <a:srgbClr val="000000"/>
                </a:solidFill>
                <a:latin typeface="Palatino Linotype" panose="02040502050505030304" pitchFamily="18" charset="0"/>
              </a:rPr>
              <a:t>occipital lobe</a:t>
            </a:r>
            <a:r>
              <a:rPr lang="en-US" altLang="en-US" sz="2865" u="sng">
                <a:latin typeface="Palatino Linotype" panose="02040502050505030304" pitchFamily="18" charset="0"/>
              </a:rPr>
              <a:t> of the brain</a:t>
            </a:r>
            <a:r>
              <a:rPr lang="en-US" altLang="en-US" sz="2865">
                <a:latin typeface="Palatino Linotype" panose="02040502050505030304" pitchFamily="18" charset="0"/>
              </a:rPr>
              <a:t>.</a:t>
            </a:r>
          </a:p>
          <a:p>
            <a:pPr algn="ctr"/>
            <a:endParaRPr lang="en-US" altLang="en-US" sz="2865">
              <a:latin typeface="Palatino Linotype" panose="02040502050505030304" pitchFamily="18" charset="0"/>
            </a:endParaRPr>
          </a:p>
          <a:p>
            <a:pPr algn="ctr"/>
            <a:r>
              <a:rPr lang="en-US" altLang="en-US" sz="2865">
                <a:latin typeface="Palatino Linotype" panose="02040502050505030304" pitchFamily="18" charset="0"/>
              </a:rPr>
              <a:t>The functional MRI scan shows the visual cortex is active as the subject looks at faces.</a:t>
            </a:r>
          </a:p>
        </p:txBody>
      </p:sp>
      <p:pic>
        <p:nvPicPr>
          <p:cNvPr id="35844" name="Picture 5" descr="figure-04-1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b="8701"/>
          <a:stretch>
            <a:fillRect/>
          </a:stretch>
        </p:blipFill>
        <p:spPr>
          <a:xfrm>
            <a:off x="4842933" y="1175455"/>
            <a:ext cx="3778250" cy="3610328"/>
          </a:xfrm>
          <a:noFill/>
        </p:spPr>
      </p:pic>
      <p:pic>
        <p:nvPicPr>
          <p:cNvPr id="35845" name="Picture 7" descr="figure 0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805" y="4533900"/>
            <a:ext cx="2567811" cy="252058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821760"/>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812800" y="134688"/>
            <a:ext cx="8312150" cy="593560"/>
          </a:xfrm>
        </p:spPr>
        <p:txBody>
          <a:bodyPr/>
          <a:lstStyle/>
          <a:p>
            <a:pPr eaLnBrk="1" hangingPunct="1"/>
            <a:r>
              <a:rPr lang="en-US" altLang="en-US" sz="3857">
                <a:latin typeface="Palatino Linotype" panose="02040502050505030304" pitchFamily="18" charset="0"/>
              </a:rPr>
              <a:t>Functions of the Cerebral Cortex</a:t>
            </a:r>
          </a:p>
        </p:txBody>
      </p:sp>
      <p:sp>
        <p:nvSpPr>
          <p:cNvPr id="36867" name="Rectangle 3"/>
          <p:cNvSpPr>
            <a:spLocks noGrp="1" noChangeArrowheads="1"/>
          </p:cNvSpPr>
          <p:nvPr>
            <p:ph type="body" sz="half" idx="1"/>
          </p:nvPr>
        </p:nvSpPr>
        <p:spPr>
          <a:xfrm>
            <a:off x="560917" y="1511300"/>
            <a:ext cx="4617861" cy="1763560"/>
          </a:xfrm>
        </p:spPr>
        <p:txBody>
          <a:bodyPr/>
          <a:lstStyle/>
          <a:p>
            <a:pPr algn="ctr"/>
            <a:r>
              <a:rPr lang="en-US" altLang="en-US" sz="2865">
                <a:latin typeface="Palatino Linotype" panose="02040502050505030304" pitchFamily="18" charset="0"/>
              </a:rPr>
              <a:t>The </a:t>
            </a:r>
            <a:r>
              <a:rPr lang="en-US" altLang="en-US" sz="2865" u="sng">
                <a:solidFill>
                  <a:srgbClr val="0033CC"/>
                </a:solidFill>
                <a:latin typeface="Palatino Linotype" panose="02040502050505030304" pitchFamily="18" charset="0"/>
              </a:rPr>
              <a:t>auditory cortex</a:t>
            </a:r>
            <a:r>
              <a:rPr lang="en-US" altLang="en-US" sz="2865">
                <a:latin typeface="Palatino Linotype" panose="02040502050505030304" pitchFamily="18" charset="0"/>
              </a:rPr>
              <a:t> is located in the </a:t>
            </a:r>
            <a:r>
              <a:rPr lang="en-US" altLang="en-US" sz="2865" u="sng">
                <a:solidFill>
                  <a:srgbClr val="000000"/>
                </a:solidFill>
                <a:latin typeface="Palatino Linotype" panose="02040502050505030304" pitchFamily="18" charset="0"/>
              </a:rPr>
              <a:t>temporal lobe of the brain</a:t>
            </a:r>
            <a:r>
              <a:rPr lang="en-US" altLang="en-US" sz="2865">
                <a:solidFill>
                  <a:srgbClr val="000000"/>
                </a:solidFill>
                <a:latin typeface="Palatino Linotype" panose="02040502050505030304" pitchFamily="18" charset="0"/>
              </a:rPr>
              <a:t>.</a:t>
            </a:r>
            <a:endParaRPr lang="en-US" altLang="en-US" sz="2865" u="sng">
              <a:solidFill>
                <a:srgbClr val="000000"/>
              </a:solidFill>
              <a:latin typeface="Palatino Linotype" panose="02040502050505030304" pitchFamily="18" charset="0"/>
            </a:endParaRPr>
          </a:p>
          <a:p>
            <a:pPr algn="ctr"/>
            <a:endParaRPr lang="en-US" altLang="en-US" sz="2865" u="sng">
              <a:latin typeface="Palatino Linotype" panose="02040502050505030304" pitchFamily="18" charset="0"/>
            </a:endParaRPr>
          </a:p>
        </p:txBody>
      </p:sp>
      <p:pic>
        <p:nvPicPr>
          <p:cNvPr id="36868" name="Picture 4" descr="figure-04-1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8701"/>
          <a:stretch>
            <a:fillRect/>
          </a:stretch>
        </p:blipFill>
        <p:spPr>
          <a:xfrm>
            <a:off x="5094817" y="1595261"/>
            <a:ext cx="4852253" cy="4701822"/>
          </a:xfrm>
          <a:noFill/>
        </p:spPr>
      </p:pic>
      <p:pic>
        <p:nvPicPr>
          <p:cNvPr id="36869" name="Picture 6" descr="MCj0428327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489" y="3442406"/>
            <a:ext cx="3019102" cy="293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5"/>
          <p:cNvSpPr txBox="1">
            <a:spLocks noChangeArrowheads="1"/>
          </p:cNvSpPr>
          <p:nvPr/>
        </p:nvSpPr>
        <p:spPr bwMode="auto">
          <a:xfrm>
            <a:off x="1568450" y="6716889"/>
            <a:ext cx="7640461" cy="10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en-US" altLang="en-US" sz="1983">
                <a:hlinkClick r:id="rId4"/>
              </a:rPr>
              <a:t>http://www.ted.com/talks/lang/eng/oliver_sacks_what_hallucination_reveals_about_our_minds.html</a:t>
            </a:r>
            <a:endParaRPr lang="en-US" altLang="en-US" sz="1983"/>
          </a:p>
          <a:p>
            <a:pPr algn="ctr" eaLnBrk="1" hangingPunct="1">
              <a:spcBef>
                <a:spcPct val="0"/>
              </a:spcBef>
              <a:buClrTx/>
              <a:buSzTx/>
              <a:buFontTx/>
              <a:buNone/>
            </a:pPr>
            <a:endParaRPr lang="en-US" altLang="en-US" sz="1983"/>
          </a:p>
        </p:txBody>
      </p:sp>
    </p:spTree>
    <p:extLst>
      <p:ext uri="{BB962C8B-B14F-4D97-AF65-F5344CB8AC3E}">
        <p14:creationId xmlns:p14="http://schemas.microsoft.com/office/powerpoint/2010/main" val="831086857"/>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gure-04-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78" y="3274483"/>
            <a:ext cx="9403644" cy="394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body" idx="1"/>
          </p:nvPr>
        </p:nvSpPr>
        <p:spPr>
          <a:xfrm>
            <a:off x="1029700" y="1946849"/>
            <a:ext cx="8562285" cy="1465273"/>
          </a:xfrm>
        </p:spPr>
        <p:txBody>
          <a:bodyPr/>
          <a:lstStyle/>
          <a:p>
            <a:pPr algn="ctr">
              <a:lnSpc>
                <a:spcPct val="90000"/>
              </a:lnSpc>
            </a:pPr>
            <a:r>
              <a:rPr lang="en-US" altLang="en-US" sz="2645">
                <a:solidFill>
                  <a:srgbClr val="000000"/>
                </a:solidFill>
                <a:latin typeface="Palatino Linotype" panose="02040502050505030304" pitchFamily="18" charset="0"/>
              </a:rPr>
              <a:t>The </a:t>
            </a:r>
            <a:r>
              <a:rPr lang="en-US" altLang="en-US" sz="2645" u="sng">
                <a:solidFill>
                  <a:srgbClr val="000000"/>
                </a:solidFill>
                <a:latin typeface="Palatino Linotype" panose="02040502050505030304" pitchFamily="18" charset="0"/>
              </a:rPr>
              <a:t>association areas integrate sensory information and stored memories</a:t>
            </a:r>
            <a:r>
              <a:rPr lang="en-US" altLang="en-US" sz="2645">
                <a:solidFill>
                  <a:srgbClr val="000000"/>
                </a:solidFill>
                <a:latin typeface="Palatino Linotype" panose="02040502050505030304" pitchFamily="18" charset="0"/>
              </a:rPr>
              <a:t>. More intelligent animals have increased “uncommitted” or association areas of the cortex.</a:t>
            </a:r>
          </a:p>
        </p:txBody>
      </p:sp>
      <p:sp>
        <p:nvSpPr>
          <p:cNvPr id="37892" name="Rectangle 4"/>
          <p:cNvSpPr>
            <a:spLocks noGrp="1" noChangeArrowheads="1"/>
          </p:cNvSpPr>
          <p:nvPr>
            <p:ph type="title"/>
          </p:nvPr>
        </p:nvSpPr>
        <p:spPr>
          <a:xfrm>
            <a:off x="1685304" y="896144"/>
            <a:ext cx="9030001" cy="593560"/>
          </a:xfrm>
        </p:spPr>
        <p:txBody>
          <a:bodyPr/>
          <a:lstStyle/>
          <a:p>
            <a:pPr eaLnBrk="1" hangingPunct="1"/>
            <a:r>
              <a:rPr lang="en-US" altLang="en-US" sz="3857" u="sng">
                <a:latin typeface="Palatino Linotype" panose="02040502050505030304" pitchFamily="18" charset="0"/>
              </a:rPr>
              <a:t>Association Areas</a:t>
            </a:r>
          </a:p>
        </p:txBody>
      </p:sp>
    </p:spTree>
    <p:extLst>
      <p:ext uri="{BB962C8B-B14F-4D97-AF65-F5344CB8AC3E}">
        <p14:creationId xmlns:p14="http://schemas.microsoft.com/office/powerpoint/2010/main" val="2862667084"/>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a:xfrm>
            <a:off x="1484489" y="335845"/>
            <a:ext cx="6632928" cy="1187120"/>
          </a:xfrm>
        </p:spPr>
        <p:txBody>
          <a:bodyPr/>
          <a:lstStyle/>
          <a:p>
            <a:pPr eaLnBrk="1" hangingPunct="1"/>
            <a:r>
              <a:rPr lang="en-US" altLang="en-US" sz="3857">
                <a:latin typeface="Palatino Linotype" panose="02040502050505030304" pitchFamily="18" charset="0"/>
              </a:rPr>
              <a:t>The Curious Story of </a:t>
            </a:r>
            <a:br>
              <a:rPr lang="en-US" altLang="en-US" sz="3857">
                <a:latin typeface="Palatino Linotype" panose="02040502050505030304" pitchFamily="18" charset="0"/>
              </a:rPr>
            </a:br>
            <a:r>
              <a:rPr lang="en-US" altLang="en-US" sz="3857">
                <a:latin typeface="Palatino Linotype" panose="02040502050505030304" pitchFamily="18" charset="0"/>
              </a:rPr>
              <a:t>Phineas Gage (1848)</a:t>
            </a:r>
          </a:p>
        </p:txBody>
      </p:sp>
      <p:pic>
        <p:nvPicPr>
          <p:cNvPr id="38915" name="Picture 9" descr="This computer generated graphic, based on data from a &quot;standard human skull&quot;, shows how the tamping rod may have penetrated Phineas Gage's skull, crossing the midline and damaging both frontal lobes, according to Damasio et al.">
            <a:hlinkClick r:id="rId2" tooltip="This computer generated graphic, based on data from a &quot;standard human skull&quot;, shows how the tamping rod may have penetrated Phineas Gage's skull, crossing the midline and damaging both frontal lobes, according to Damasio et al."/>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5533" y="2266950"/>
            <a:ext cx="2182989" cy="3946172"/>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11" descr="Illustration from Harlow's 1868 paper: &quot;Front and lateral view of the cranium, representing the direction in which the iron traversed its cavity; the present appearance of the line of fracture, and also the large anterior fragment of the frontal bone, which was entirely detached, replaced and partially re-united.&quot;">
            <a:hlinkClick r:id="rId4" tooltip="Illustration from Harlow's 1868 paper: &quot;Front and lateral view of the cranium, representing the direction in which the iron traversed its cavity; the present appearance of the line of fracture, and also the large anterior fragment of the frontal bone, which was entirely detached, replaced and partially re-united.&quo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2739" y="2099028"/>
            <a:ext cx="2602794" cy="411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14"/>
          <p:cNvSpPr txBox="1">
            <a:spLocks noChangeArrowheads="1"/>
          </p:cNvSpPr>
          <p:nvPr/>
        </p:nvSpPr>
        <p:spPr bwMode="auto">
          <a:xfrm>
            <a:off x="1232606" y="6800850"/>
            <a:ext cx="8480072"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en-US" sz="1983"/>
              <a:t>Frontal lobe damage showed effects on personality and social functioning</a:t>
            </a:r>
          </a:p>
        </p:txBody>
      </p:sp>
      <p:pic>
        <p:nvPicPr>
          <p:cNvPr id="38918" name="Picture 18" descr="Image:Phineas Gage - notice.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t="18286" b="31429"/>
          <a:stretch>
            <a:fillRect/>
          </a:stretch>
        </p:blipFill>
        <p:spPr bwMode="auto">
          <a:xfrm>
            <a:off x="644878" y="1931106"/>
            <a:ext cx="4533900" cy="444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82703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12800" y="192411"/>
            <a:ext cx="8156473" cy="593560"/>
          </a:xfrm>
        </p:spPr>
        <p:txBody>
          <a:bodyPr/>
          <a:lstStyle/>
          <a:p>
            <a:pPr eaLnBrk="1" hangingPunct="1"/>
            <a:r>
              <a:rPr lang="en-US" altLang="en-US" sz="3857">
                <a:latin typeface="Palatino Linotype" panose="02040502050505030304" pitchFamily="18" charset="0"/>
              </a:rPr>
              <a:t>Language</a:t>
            </a:r>
          </a:p>
        </p:txBody>
      </p:sp>
      <p:pic>
        <p:nvPicPr>
          <p:cNvPr id="40963" name="Picture 3" descr="figure-04-1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28839" y="3442406"/>
            <a:ext cx="9067800" cy="3862211"/>
          </a:xfrm>
          <a:noFill/>
        </p:spPr>
      </p:pic>
      <p:sp>
        <p:nvSpPr>
          <p:cNvPr id="40964" name="Rectangle 4"/>
          <p:cNvSpPr>
            <a:spLocks noChangeArrowheads="1"/>
          </p:cNvSpPr>
          <p:nvPr/>
        </p:nvSpPr>
        <p:spPr bwMode="auto">
          <a:xfrm>
            <a:off x="560917" y="1259417"/>
            <a:ext cx="8228189" cy="235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S PGothic" panose="020B0600070205080204" pitchFamily="34" charset="-128"/>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S PGothic" panose="020B0600070205080204" pitchFamily="34" charset="-128"/>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en-US" altLang="en-US" sz="2865" u="sng">
                <a:solidFill>
                  <a:srgbClr val="0000FF"/>
                </a:solidFill>
                <a:latin typeface="Palatino Linotype" panose="02040502050505030304" pitchFamily="18" charset="0"/>
              </a:rPr>
              <a:t>Aphasia</a:t>
            </a:r>
            <a:r>
              <a:rPr lang="en-US" altLang="en-US" sz="2865">
                <a:solidFill>
                  <a:srgbClr val="6600CC"/>
                </a:solidFill>
                <a:latin typeface="Palatino Linotype" panose="02040502050505030304" pitchFamily="18" charset="0"/>
              </a:rPr>
              <a:t> </a:t>
            </a:r>
            <a:r>
              <a:rPr lang="en-US" altLang="en-US" sz="2865">
                <a:latin typeface="Palatino Linotype" panose="02040502050505030304" pitchFamily="18" charset="0"/>
              </a:rPr>
              <a:t>is an </a:t>
            </a:r>
            <a:r>
              <a:rPr lang="en-US" altLang="en-US" sz="2865" u="sng">
                <a:latin typeface="Palatino Linotype" panose="02040502050505030304" pitchFamily="18" charset="0"/>
              </a:rPr>
              <a:t>impairment of language</a:t>
            </a:r>
            <a:r>
              <a:rPr lang="en-US" altLang="en-US" sz="2865">
                <a:latin typeface="Palatino Linotype" panose="02040502050505030304" pitchFamily="18" charset="0"/>
              </a:rPr>
              <a:t>, usually caused by left hemisphere damage either to </a:t>
            </a:r>
            <a:r>
              <a:rPr lang="en-US" altLang="en-US" sz="2865" u="sng">
                <a:solidFill>
                  <a:srgbClr val="0000FF"/>
                </a:solidFill>
                <a:latin typeface="Palatino Linotype" panose="02040502050505030304" pitchFamily="18" charset="0"/>
              </a:rPr>
              <a:t>Broca’s area</a:t>
            </a:r>
            <a:r>
              <a:rPr lang="en-US" altLang="en-US" sz="2865">
                <a:latin typeface="Palatino Linotype" panose="02040502050505030304" pitchFamily="18" charset="0"/>
              </a:rPr>
              <a:t> (impaired </a:t>
            </a:r>
            <a:r>
              <a:rPr lang="en-US" altLang="en-US" sz="2865" u="sng">
                <a:latin typeface="Palatino Linotype" panose="02040502050505030304" pitchFamily="18" charset="0"/>
              </a:rPr>
              <a:t>speaking</a:t>
            </a:r>
            <a:r>
              <a:rPr lang="en-US" altLang="en-US" sz="2865">
                <a:latin typeface="Palatino Linotype" panose="02040502050505030304" pitchFamily="18" charset="0"/>
              </a:rPr>
              <a:t>) or to </a:t>
            </a:r>
          </a:p>
          <a:p>
            <a:pPr algn="ctr" eaLnBrk="1" hangingPunct="1">
              <a:buFont typeface="Wingdings" panose="05000000000000000000" pitchFamily="2" charset="2"/>
              <a:buNone/>
            </a:pPr>
            <a:r>
              <a:rPr lang="en-US" altLang="en-US" sz="2865" u="sng">
                <a:solidFill>
                  <a:srgbClr val="0000FF"/>
                </a:solidFill>
                <a:latin typeface="Palatino Linotype" panose="02040502050505030304" pitchFamily="18" charset="0"/>
              </a:rPr>
              <a:t>Wernicke’s area</a:t>
            </a:r>
            <a:r>
              <a:rPr lang="en-US" altLang="en-US" sz="2865">
                <a:latin typeface="Palatino Linotype" panose="02040502050505030304" pitchFamily="18" charset="0"/>
              </a:rPr>
              <a:t> (impaired </a:t>
            </a:r>
            <a:r>
              <a:rPr lang="en-US" altLang="en-US" sz="2865" u="sng">
                <a:latin typeface="Palatino Linotype" panose="02040502050505030304" pitchFamily="18" charset="0"/>
              </a:rPr>
              <a:t>understanding</a:t>
            </a:r>
            <a:r>
              <a:rPr lang="en-US" altLang="en-US" sz="2865">
                <a:latin typeface="Palatino Linotype" panose="02040502050505030304" pitchFamily="18" charset="0"/>
              </a:rPr>
              <a:t>).</a:t>
            </a:r>
          </a:p>
        </p:txBody>
      </p:sp>
      <p:pic>
        <p:nvPicPr>
          <p:cNvPr id="40965" name="Picture 6" descr="brok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261" y="2182989"/>
            <a:ext cx="1679222" cy="1931106"/>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038363"/>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66461" y="1"/>
            <a:ext cx="9760479" cy="813941"/>
          </a:xfrm>
        </p:spPr>
        <p:txBody>
          <a:bodyPr/>
          <a:lstStyle/>
          <a:p>
            <a:pPr eaLnBrk="1" hangingPunct="1"/>
            <a:r>
              <a:rPr lang="en-US" altLang="fr-FR" sz="5289">
                <a:solidFill>
                  <a:schemeClr val="bg1"/>
                </a:solidFill>
              </a:rPr>
              <a:t>The Cerebral Cortex</a:t>
            </a:r>
          </a:p>
        </p:txBody>
      </p:sp>
      <p:sp>
        <p:nvSpPr>
          <p:cNvPr id="95235" name="Rectangle 3"/>
          <p:cNvSpPr>
            <a:spLocks noGrp="1" noChangeArrowheads="1"/>
          </p:cNvSpPr>
          <p:nvPr>
            <p:ph type="body" idx="4294967295"/>
          </p:nvPr>
        </p:nvSpPr>
        <p:spPr>
          <a:xfrm>
            <a:off x="309033" y="843109"/>
            <a:ext cx="4953706" cy="5793317"/>
          </a:xfrm>
          <a:prstGeom prst="rect">
            <a:avLst/>
          </a:prstGeom>
        </p:spPr>
        <p:txBody>
          <a:bodyPr/>
          <a:lstStyle/>
          <a:p>
            <a:pPr eaLnBrk="1" hangingPunct="1"/>
            <a:r>
              <a:rPr lang="en-US" altLang="fr-FR" sz="4408">
                <a:solidFill>
                  <a:schemeClr val="bg1"/>
                </a:solidFill>
              </a:rPr>
              <a:t>Cerebral Cortex </a:t>
            </a:r>
          </a:p>
          <a:p>
            <a:pPr lvl="1" eaLnBrk="1" hangingPunct="1"/>
            <a:r>
              <a:rPr lang="en-US" altLang="fr-FR" sz="3967">
                <a:solidFill>
                  <a:schemeClr val="bg1"/>
                </a:solidFill>
              </a:rPr>
              <a:t>the body’s ultimate control and information processing center</a:t>
            </a:r>
          </a:p>
        </p:txBody>
      </p:sp>
      <p:pic>
        <p:nvPicPr>
          <p:cNvPr id="95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179" y="1763183"/>
            <a:ext cx="4992188"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48562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12800" y="302610"/>
            <a:ext cx="9067800" cy="542584"/>
          </a:xfrm>
        </p:spPr>
        <p:txBody>
          <a:bodyPr/>
          <a:lstStyle/>
          <a:p>
            <a:pPr eaLnBrk="1" hangingPunct="1">
              <a:defRPr/>
            </a:pPr>
            <a:r>
              <a:rPr lang="en-US" altLang="fr-FR" sz="3526">
                <a:solidFill>
                  <a:schemeClr val="bg1"/>
                </a:solidFill>
              </a:rPr>
              <a:t>The lobes of the cerebral hemispheres</a:t>
            </a:r>
            <a:endParaRPr lang="en-US" altLang="fr-FR" smtClean="0">
              <a:solidFill>
                <a:schemeClr val="bg1"/>
              </a:solidFill>
            </a:endParaRPr>
          </a:p>
        </p:txBody>
      </p:sp>
      <p:pic>
        <p:nvPicPr>
          <p:cNvPr id="97283" name="Picture 3" descr="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314" y="1679223"/>
            <a:ext cx="6968772" cy="551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Line 4"/>
          <p:cNvSpPr>
            <a:spLocks noChangeShapeType="1"/>
          </p:cNvSpPr>
          <p:nvPr/>
        </p:nvSpPr>
        <p:spPr bwMode="auto">
          <a:xfrm flipH="1">
            <a:off x="896761" y="4365978"/>
            <a:ext cx="671689" cy="0"/>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sz="1983"/>
          </a:p>
        </p:txBody>
      </p:sp>
    </p:spTree>
    <p:extLst>
      <p:ext uri="{BB962C8B-B14F-4D97-AF65-F5344CB8AC3E}">
        <p14:creationId xmlns:p14="http://schemas.microsoft.com/office/powerpoint/2010/main" val="341939695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812800" y="302610"/>
            <a:ext cx="9067800" cy="542584"/>
          </a:xfrm>
        </p:spPr>
        <p:txBody>
          <a:bodyPr/>
          <a:lstStyle/>
          <a:p>
            <a:pPr eaLnBrk="1" hangingPunct="1"/>
            <a:r>
              <a:rPr lang="en-US" altLang="fr-FR" sz="3526">
                <a:solidFill>
                  <a:schemeClr val="bg1"/>
                </a:solidFill>
                <a:latin typeface="Arial" panose="020B0604020202020204" pitchFamily="34" charset="0"/>
                <a:cs typeface="Arial" panose="020B0604020202020204" pitchFamily="34" charset="0"/>
              </a:rPr>
              <a:t>The lobes of the cerebral hemispheres</a:t>
            </a:r>
          </a:p>
        </p:txBody>
      </p:sp>
      <p:pic>
        <p:nvPicPr>
          <p:cNvPr id="99331" name="Picture 3" descr="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314" y="1679223"/>
            <a:ext cx="6968772" cy="551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Line 4"/>
          <p:cNvSpPr>
            <a:spLocks noChangeShapeType="1"/>
          </p:cNvSpPr>
          <p:nvPr/>
        </p:nvSpPr>
        <p:spPr bwMode="auto">
          <a:xfrm flipH="1">
            <a:off x="896761" y="4365978"/>
            <a:ext cx="671689" cy="0"/>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sz="1983"/>
          </a:p>
        </p:txBody>
      </p:sp>
      <p:sp>
        <p:nvSpPr>
          <p:cNvPr id="99333" name="Text Box 5"/>
          <p:cNvSpPr txBox="1">
            <a:spLocks noChangeArrowheads="1"/>
          </p:cNvSpPr>
          <p:nvPr/>
        </p:nvSpPr>
        <p:spPr bwMode="auto">
          <a:xfrm>
            <a:off x="2408061" y="3291975"/>
            <a:ext cx="3274483" cy="90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fr-FR" sz="2645" b="1">
                <a:latin typeface="Times New Roman" panose="02020603050405020304" pitchFamily="18" charset="0"/>
                <a:ea typeface="MS PGothic" panose="020B0600070205080204" pitchFamily="34" charset="-128"/>
              </a:rPr>
              <a:t>Planning, decision making speech</a:t>
            </a:r>
          </a:p>
        </p:txBody>
      </p:sp>
      <p:sp>
        <p:nvSpPr>
          <p:cNvPr id="99334" name="Text Box 6"/>
          <p:cNvSpPr txBox="1">
            <a:spLocks noChangeArrowheads="1"/>
          </p:cNvSpPr>
          <p:nvPr/>
        </p:nvSpPr>
        <p:spPr bwMode="auto">
          <a:xfrm>
            <a:off x="5598583" y="3375937"/>
            <a:ext cx="1931106" cy="4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fr-FR" sz="2645" b="1">
                <a:latin typeface="Times New Roman" panose="02020603050405020304" pitchFamily="18" charset="0"/>
                <a:ea typeface="MS PGothic" panose="020B0600070205080204" pitchFamily="34" charset="-128"/>
              </a:rPr>
              <a:t>Sensory</a:t>
            </a:r>
          </a:p>
        </p:txBody>
      </p:sp>
      <p:sp>
        <p:nvSpPr>
          <p:cNvPr id="99335" name="Text Box 7"/>
          <p:cNvSpPr txBox="1">
            <a:spLocks noChangeArrowheads="1"/>
          </p:cNvSpPr>
          <p:nvPr/>
        </p:nvSpPr>
        <p:spPr bwMode="auto">
          <a:xfrm>
            <a:off x="4675011" y="5373512"/>
            <a:ext cx="2182989" cy="4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fr-FR" sz="2645" b="1">
                <a:latin typeface="Times New Roman" panose="02020603050405020304" pitchFamily="18" charset="0"/>
                <a:ea typeface="MS PGothic" panose="020B0600070205080204" pitchFamily="34" charset="-128"/>
              </a:rPr>
              <a:t>Auditory</a:t>
            </a:r>
          </a:p>
        </p:txBody>
      </p:sp>
      <p:sp>
        <p:nvSpPr>
          <p:cNvPr id="99336" name="Text Box 8"/>
          <p:cNvSpPr txBox="1">
            <a:spLocks noChangeArrowheads="1"/>
          </p:cNvSpPr>
          <p:nvPr/>
        </p:nvSpPr>
        <p:spPr bwMode="auto">
          <a:xfrm>
            <a:off x="7613650" y="5121629"/>
            <a:ext cx="1427339" cy="4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fr-FR" sz="2645" b="1">
                <a:latin typeface="Times New Roman" panose="02020603050405020304" pitchFamily="18" charset="0"/>
                <a:ea typeface="MS PGothic" panose="020B0600070205080204" pitchFamily="34" charset="-128"/>
              </a:rPr>
              <a:t>Vision</a:t>
            </a:r>
          </a:p>
        </p:txBody>
      </p:sp>
    </p:spTree>
    <p:extLst>
      <p:ext uri="{BB962C8B-B14F-4D97-AF65-F5344CB8AC3E}">
        <p14:creationId xmlns:p14="http://schemas.microsoft.com/office/powerpoint/2010/main" val="340962356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66461" y="1"/>
            <a:ext cx="9760479" cy="813941"/>
          </a:xfrm>
        </p:spPr>
        <p:txBody>
          <a:bodyPr/>
          <a:lstStyle/>
          <a:p>
            <a:pPr eaLnBrk="1" hangingPunct="1"/>
            <a:r>
              <a:rPr lang="en-US" altLang="fr-FR" sz="5289">
                <a:solidFill>
                  <a:schemeClr val="bg1"/>
                </a:solidFill>
              </a:rPr>
              <a:t>The Cerebral Cortex</a:t>
            </a:r>
          </a:p>
        </p:txBody>
      </p:sp>
      <p:sp>
        <p:nvSpPr>
          <p:cNvPr id="123907" name="Rectangle 3"/>
          <p:cNvSpPr>
            <a:spLocks noGrp="1" noChangeArrowheads="1"/>
          </p:cNvSpPr>
          <p:nvPr>
            <p:ph type="body" idx="4294967295"/>
          </p:nvPr>
        </p:nvSpPr>
        <p:spPr>
          <a:xfrm>
            <a:off x="309033" y="1763184"/>
            <a:ext cx="6968772" cy="4986941"/>
          </a:xfrm>
          <a:prstGeom prst="rect">
            <a:avLst/>
          </a:prstGeom>
        </p:spPr>
        <p:txBody>
          <a:bodyPr/>
          <a:lstStyle/>
          <a:p>
            <a:pPr eaLnBrk="1" hangingPunct="1"/>
            <a:r>
              <a:rPr lang="en-US" altLang="fr-FR" sz="3967"/>
              <a:t>Frontal Lobes</a:t>
            </a:r>
            <a:endParaRPr lang="en-US" altLang="fr-FR" smtClean="0"/>
          </a:p>
          <a:p>
            <a:pPr lvl="1" eaLnBrk="1" hangingPunct="1"/>
            <a:r>
              <a:rPr lang="en-US" altLang="fr-FR" sz="3526"/>
              <a:t>involved in speaking and muscle movements and in making plans and judgments</a:t>
            </a:r>
          </a:p>
          <a:p>
            <a:pPr lvl="1" eaLnBrk="1" hangingPunct="1"/>
            <a:r>
              <a:rPr lang="en-US" altLang="fr-FR" sz="3526"/>
              <a:t>the “executive”</a:t>
            </a:r>
          </a:p>
          <a:p>
            <a:pPr eaLnBrk="1" hangingPunct="1"/>
            <a:r>
              <a:rPr lang="en-US" altLang="fr-FR" sz="3967"/>
              <a:t>Parietal Lobes</a:t>
            </a:r>
            <a:r>
              <a:rPr lang="en-US" altLang="fr-FR" smtClean="0"/>
              <a:t> </a:t>
            </a:r>
          </a:p>
          <a:p>
            <a:pPr lvl="1" eaLnBrk="1" hangingPunct="1"/>
            <a:r>
              <a:rPr lang="en-US" altLang="fr-FR" sz="3526"/>
              <a:t>include the sensory cortex</a:t>
            </a:r>
          </a:p>
          <a:p>
            <a:pPr eaLnBrk="1" hangingPunct="1"/>
            <a:endParaRPr lang="en-US" altLang="fr-FR" smtClean="0">
              <a:solidFill>
                <a:schemeClr val="bg1"/>
              </a:solidFill>
            </a:endParaRPr>
          </a:p>
        </p:txBody>
      </p:sp>
      <p:pic>
        <p:nvPicPr>
          <p:cNvPr id="1013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122" y="4114094"/>
            <a:ext cx="3248245" cy="344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691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90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466461" y="0"/>
            <a:ext cx="9760479" cy="615553"/>
          </a:xfrm>
        </p:spPr>
        <p:txBody>
          <a:bodyPr/>
          <a:lstStyle/>
          <a:p>
            <a:pPr eaLnBrk="1" hangingPunct="1"/>
            <a:r>
              <a:rPr lang="fr-FR" altLang="fr-FR" smtClean="0"/>
              <a:t>Aires corticales</a:t>
            </a:r>
          </a:p>
        </p:txBody>
      </p:sp>
      <p:sp>
        <p:nvSpPr>
          <p:cNvPr id="3" name="Espace réservé du contenu 2"/>
          <p:cNvSpPr>
            <a:spLocks noGrp="1"/>
          </p:cNvSpPr>
          <p:nvPr>
            <p:ph idx="4294967295"/>
          </p:nvPr>
        </p:nvSpPr>
        <p:spPr>
          <a:xfrm>
            <a:off x="812800" y="1259417"/>
            <a:ext cx="9067800" cy="6297083"/>
          </a:xfrm>
          <a:prstGeom prst="rect">
            <a:avLst/>
          </a:prstGeom>
        </p:spPr>
        <p:txBody>
          <a:bodyPr rtlCol="0">
            <a:normAutofit/>
          </a:bodyPr>
          <a:lstStyle/>
          <a:p>
            <a:pPr>
              <a:defRPr/>
            </a:pPr>
            <a:r>
              <a:rPr lang="fr-FR" dirty="0" smtClean="0"/>
              <a:t>Chaque fonction est élaborée par une </a:t>
            </a:r>
            <a:r>
              <a:rPr lang="fr-FR" b="1" dirty="0" smtClean="0"/>
              <a:t>aire</a:t>
            </a:r>
            <a:r>
              <a:rPr lang="fr-FR" dirty="0" smtClean="0"/>
              <a:t> du cortex</a:t>
            </a:r>
          </a:p>
          <a:p>
            <a:pPr lvl="1">
              <a:defRPr/>
            </a:pPr>
            <a:r>
              <a:rPr lang="fr-FR" dirty="0" smtClean="0"/>
              <a:t>Mouvements volontaires : aire motrice (partie postérieure du lobe frontal)</a:t>
            </a:r>
          </a:p>
          <a:p>
            <a:pPr lvl="1">
              <a:defRPr/>
            </a:pPr>
            <a:r>
              <a:rPr lang="fr-FR" dirty="0" smtClean="0"/>
              <a:t>Sensations : aire sensitive (partie antérieure du lobe pariétal</a:t>
            </a:r>
          </a:p>
          <a:p>
            <a:pPr lvl="1">
              <a:defRPr/>
            </a:pPr>
            <a:r>
              <a:rPr lang="fr-FR" dirty="0" smtClean="0"/>
              <a:t>Intégration du schéma corporel : lobe pariétal de l’hémisphère mineur</a:t>
            </a:r>
          </a:p>
          <a:p>
            <a:pPr lvl="1">
              <a:defRPr/>
            </a:pPr>
            <a:r>
              <a:rPr lang="fr-FR" dirty="0" smtClean="0"/>
              <a:t>Langage : lobe pariétal de l’hémisphère majeur</a:t>
            </a:r>
          </a:p>
          <a:p>
            <a:pPr lvl="1">
              <a:defRPr/>
            </a:pPr>
            <a:r>
              <a:rPr lang="fr-FR" dirty="0" smtClean="0"/>
              <a:t>Vision : lobe occipital</a:t>
            </a:r>
          </a:p>
          <a:p>
            <a:pPr>
              <a:defRPr/>
            </a:pPr>
            <a:r>
              <a:rPr lang="fr-FR" dirty="0" smtClean="0"/>
              <a:t>On peut donc deviner la localisation d’une lésion (tumeur, infarctus) en fonction des symptômes neurologiques</a:t>
            </a:r>
          </a:p>
        </p:txBody>
      </p:sp>
    </p:spTree>
    <p:extLst>
      <p:ext uri="{BB962C8B-B14F-4D97-AF65-F5344CB8AC3E}">
        <p14:creationId xmlns:p14="http://schemas.microsoft.com/office/powerpoint/2010/main" val="202559015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66461" y="1"/>
            <a:ext cx="9760479" cy="813941"/>
          </a:xfrm>
        </p:spPr>
        <p:txBody>
          <a:bodyPr/>
          <a:lstStyle/>
          <a:p>
            <a:pPr eaLnBrk="1" hangingPunct="1"/>
            <a:r>
              <a:rPr lang="en-US" altLang="fr-FR" sz="5289">
                <a:solidFill>
                  <a:schemeClr val="bg1"/>
                </a:solidFill>
              </a:rPr>
              <a:t>The Cerebral Cortex</a:t>
            </a:r>
          </a:p>
        </p:txBody>
      </p:sp>
      <p:sp>
        <p:nvSpPr>
          <p:cNvPr id="125955" name="Rectangle 3"/>
          <p:cNvSpPr>
            <a:spLocks noGrp="1" noChangeArrowheads="1"/>
          </p:cNvSpPr>
          <p:nvPr>
            <p:ph type="body" idx="4294967295"/>
          </p:nvPr>
        </p:nvSpPr>
        <p:spPr>
          <a:xfrm>
            <a:off x="812800" y="1763184"/>
            <a:ext cx="8144228" cy="4986941"/>
          </a:xfrm>
          <a:prstGeom prst="rect">
            <a:avLst/>
          </a:prstGeom>
        </p:spPr>
        <p:txBody>
          <a:bodyPr/>
          <a:lstStyle/>
          <a:p>
            <a:pPr eaLnBrk="1" hangingPunct="1"/>
            <a:r>
              <a:rPr lang="en-US" altLang="fr-FR" sz="3967"/>
              <a:t>Occipital Lobes</a:t>
            </a:r>
            <a:r>
              <a:rPr lang="en-US" altLang="fr-FR" smtClean="0"/>
              <a:t> </a:t>
            </a:r>
          </a:p>
          <a:p>
            <a:pPr lvl="1" eaLnBrk="1" hangingPunct="1"/>
            <a:r>
              <a:rPr lang="en-US" altLang="fr-FR" sz="3526"/>
              <a:t>include the visual areas, which receive visual information from the opposite visual field</a:t>
            </a:r>
          </a:p>
          <a:p>
            <a:pPr eaLnBrk="1" hangingPunct="1"/>
            <a:r>
              <a:rPr lang="en-US" altLang="fr-FR" sz="3967"/>
              <a:t>Temporal Lobes</a:t>
            </a:r>
            <a:r>
              <a:rPr lang="en-US" altLang="fr-FR" smtClean="0"/>
              <a:t> </a:t>
            </a:r>
          </a:p>
          <a:p>
            <a:pPr lvl="1" eaLnBrk="1" hangingPunct="1"/>
            <a:r>
              <a:rPr lang="en-US" altLang="fr-FR" sz="3526"/>
              <a:t>include the auditory areas, each of which receives auditory information primarily from the opposite </a:t>
            </a:r>
            <a:r>
              <a:rPr lang="en-US" altLang="fr-FR" sz="3526">
                <a:solidFill>
                  <a:schemeClr val="bg1"/>
                </a:solidFill>
              </a:rPr>
              <a:t>ear</a:t>
            </a:r>
          </a:p>
          <a:p>
            <a:pPr eaLnBrk="1" hangingPunct="1"/>
            <a:endParaRPr lang="en-US" altLang="fr-FR" smtClean="0">
              <a:solidFill>
                <a:schemeClr val="bg1"/>
              </a:solidFill>
            </a:endParaRPr>
          </a:p>
        </p:txBody>
      </p:sp>
    </p:spTree>
    <p:extLst>
      <p:ext uri="{BB962C8B-B14F-4D97-AF65-F5344CB8AC3E}">
        <p14:creationId xmlns:p14="http://schemas.microsoft.com/office/powerpoint/2010/main" val="1747591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595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59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66461" y="0"/>
            <a:ext cx="9760479" cy="615553"/>
          </a:xfrm>
        </p:spPr>
        <p:txBody>
          <a:bodyPr/>
          <a:lstStyle/>
          <a:p>
            <a:pPr eaLnBrk="1" hangingPunct="1"/>
            <a:r>
              <a:rPr lang="en-US" altLang="fr-FR" smtClean="0">
                <a:solidFill>
                  <a:schemeClr val="bg1"/>
                </a:solidFill>
              </a:rPr>
              <a:t>The Cerebral Cortex</a:t>
            </a:r>
          </a:p>
        </p:txBody>
      </p:sp>
      <p:sp>
        <p:nvSpPr>
          <p:cNvPr id="105475" name="Rectangle 3"/>
          <p:cNvSpPr>
            <a:spLocks noGrp="1" noChangeArrowheads="1"/>
          </p:cNvSpPr>
          <p:nvPr>
            <p:ph type="body" idx="4294967295"/>
          </p:nvPr>
        </p:nvSpPr>
        <p:spPr>
          <a:xfrm>
            <a:off x="812800" y="4449939"/>
            <a:ext cx="9148263" cy="3106561"/>
          </a:xfrm>
          <a:prstGeom prst="rect">
            <a:avLst/>
          </a:prstGeom>
        </p:spPr>
        <p:txBody>
          <a:bodyPr/>
          <a:lstStyle/>
          <a:p>
            <a:pPr eaLnBrk="1" hangingPunct="1"/>
            <a:r>
              <a:rPr lang="en-US" altLang="fr-FR" smtClean="0">
                <a:solidFill>
                  <a:schemeClr val="bg1"/>
                </a:solidFill>
              </a:rPr>
              <a:t>Frontal </a:t>
            </a:r>
            <a:r>
              <a:rPr lang="en-US" altLang="fr-FR" sz="2975">
                <a:solidFill>
                  <a:schemeClr val="bg1"/>
                </a:solidFill>
              </a:rPr>
              <a:t>(F</a:t>
            </a:r>
            <a:r>
              <a:rPr lang="en-US" altLang="fr-FR" sz="2975">
                <a:solidFill>
                  <a:schemeClr val="bg1"/>
                </a:solidFill>
                <a:sym typeface="Wingdings" panose="05000000000000000000" pitchFamily="2" charset="2"/>
              </a:rPr>
              <a:t>orehead to top)</a:t>
            </a:r>
            <a:r>
              <a:rPr lang="en-US" altLang="fr-FR" smtClean="0">
                <a:solidFill>
                  <a:schemeClr val="bg1"/>
                </a:solidFill>
                <a:sym typeface="Wingdings" panose="05000000000000000000" pitchFamily="2" charset="2"/>
              </a:rPr>
              <a:t>  Motor Cortex</a:t>
            </a:r>
          </a:p>
          <a:p>
            <a:pPr eaLnBrk="1" hangingPunct="1"/>
            <a:r>
              <a:rPr lang="en-US" altLang="fr-FR" smtClean="0">
                <a:solidFill>
                  <a:schemeClr val="bg1"/>
                </a:solidFill>
                <a:sym typeface="Wingdings" panose="05000000000000000000" pitchFamily="2" charset="2"/>
              </a:rPr>
              <a:t>Parietal </a:t>
            </a:r>
            <a:r>
              <a:rPr lang="en-US" altLang="fr-FR" sz="2975">
                <a:solidFill>
                  <a:schemeClr val="bg1"/>
                </a:solidFill>
                <a:sym typeface="Wingdings" panose="05000000000000000000" pitchFamily="2" charset="2"/>
              </a:rPr>
              <a:t>(Top to rear)</a:t>
            </a:r>
            <a:r>
              <a:rPr lang="en-US" altLang="fr-FR" smtClean="0">
                <a:solidFill>
                  <a:schemeClr val="bg1"/>
                </a:solidFill>
                <a:sym typeface="Wingdings" panose="05000000000000000000" pitchFamily="2" charset="2"/>
              </a:rPr>
              <a:t>  Sensory Cortex</a:t>
            </a:r>
          </a:p>
          <a:p>
            <a:pPr eaLnBrk="1" hangingPunct="1"/>
            <a:r>
              <a:rPr lang="en-US" altLang="fr-FR" smtClean="0">
                <a:solidFill>
                  <a:schemeClr val="bg1"/>
                </a:solidFill>
                <a:sym typeface="Wingdings" panose="05000000000000000000" pitchFamily="2" charset="2"/>
              </a:rPr>
              <a:t>Occipital </a:t>
            </a:r>
            <a:r>
              <a:rPr lang="en-US" altLang="fr-FR" sz="2975">
                <a:solidFill>
                  <a:schemeClr val="bg1"/>
                </a:solidFill>
                <a:sym typeface="Wingdings" panose="05000000000000000000" pitchFamily="2" charset="2"/>
              </a:rPr>
              <a:t>(Back)</a:t>
            </a:r>
            <a:r>
              <a:rPr lang="en-US" altLang="fr-FR" smtClean="0">
                <a:solidFill>
                  <a:schemeClr val="bg1"/>
                </a:solidFill>
                <a:sym typeface="Wingdings" panose="05000000000000000000" pitchFamily="2" charset="2"/>
              </a:rPr>
              <a:t>  Visual Cortex</a:t>
            </a:r>
          </a:p>
          <a:p>
            <a:pPr eaLnBrk="1" hangingPunct="1"/>
            <a:r>
              <a:rPr lang="en-US" altLang="fr-FR" smtClean="0">
                <a:solidFill>
                  <a:schemeClr val="bg1"/>
                </a:solidFill>
                <a:sym typeface="Wingdings" panose="05000000000000000000" pitchFamily="2" charset="2"/>
              </a:rPr>
              <a:t>Temporal </a:t>
            </a:r>
            <a:r>
              <a:rPr lang="en-US" altLang="fr-FR" sz="2975">
                <a:solidFill>
                  <a:schemeClr val="bg1"/>
                </a:solidFill>
                <a:sym typeface="Wingdings" panose="05000000000000000000" pitchFamily="2" charset="2"/>
              </a:rPr>
              <a:t>(Above ears)</a:t>
            </a:r>
            <a:r>
              <a:rPr lang="en-US" altLang="fr-FR" smtClean="0">
                <a:solidFill>
                  <a:schemeClr val="bg1"/>
                </a:solidFill>
                <a:sym typeface="Wingdings" panose="05000000000000000000" pitchFamily="2" charset="2"/>
              </a:rPr>
              <a:t>  Auditory Cortex</a:t>
            </a:r>
          </a:p>
        </p:txBody>
      </p:sp>
      <p:pic>
        <p:nvPicPr>
          <p:cNvPr id="105476" name="Picture 4" descr="frontpar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644" y="1931105"/>
            <a:ext cx="4533900" cy="21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5" descr="parietempo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583" y="1931106"/>
            <a:ext cx="4533900" cy="2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55028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4668" y="6826738"/>
            <a:ext cx="855681" cy="349425"/>
          </a:xfrm>
          <a:prstGeom prst="rect">
            <a:avLst/>
          </a:prstGeom>
        </p:spPr>
      </p:pic>
      <p:sp>
        <p:nvSpPr>
          <p:cNvPr id="3" name="object 3"/>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Central Nervous System (CNS)</a:t>
            </a:r>
          </a:p>
        </p:txBody>
      </p:sp>
      <p:sp>
        <p:nvSpPr>
          <p:cNvPr id="37891"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7.26</a:t>
            </a:r>
            <a:endParaRPr lang="en-US" altLang="fr-FR" sz="4848" b="1">
              <a:solidFill>
                <a:schemeClr val="tx2"/>
              </a:solidFill>
            </a:endParaRPr>
          </a:p>
        </p:txBody>
      </p:sp>
      <p:sp>
        <p:nvSpPr>
          <p:cNvPr id="37892"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37893"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37894"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37895" name="Text Box 7"/>
          <p:cNvSpPr txBox="1">
            <a:spLocks noChangeArrowheads="1"/>
          </p:cNvSpPr>
          <p:nvPr/>
        </p:nvSpPr>
        <p:spPr bwMode="auto">
          <a:xfrm>
            <a:off x="728839" y="1847145"/>
            <a:ext cx="9085292" cy="492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CNS develops from the embryonic neural tube</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The neural tube becomes the brain and spinal cord</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The opening of the neural tube becomes the ventricles</a:t>
            </a:r>
          </a:p>
          <a:p>
            <a:pPr lvl="2">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Four chambers within the brain</a:t>
            </a:r>
          </a:p>
          <a:p>
            <a:pPr lvl="2">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Filled with cerebrospinal fluid</a:t>
            </a:r>
          </a:p>
        </p:txBody>
      </p:sp>
    </p:spTree>
    <p:extLst>
      <p:ext uri="{BB962C8B-B14F-4D97-AF65-F5344CB8AC3E}">
        <p14:creationId xmlns:p14="http://schemas.microsoft.com/office/powerpoint/2010/main" val="3381516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dissolve">
                                      <p:cBhvr>
                                        <p:cTn id="7" dur="500"/>
                                        <p:tgtEl>
                                          <p:spTgt spid="3789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895"/>
                                        </p:tgtEl>
                                        <p:attrNameLst>
                                          <p:attrName>style.visibility</p:attrName>
                                        </p:attrNameLst>
                                      </p:cBhvr>
                                      <p:to>
                                        <p:strVal val="visible"/>
                                      </p:to>
                                    </p:set>
                                    <p:animEffect transition="in" filter="dissolve">
                                      <p:cBhvr>
                                        <p:cTn id="11" dur="500"/>
                                        <p:tgtEl>
                                          <p:spTgt spid="3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advAuto="0"/>
      <p:bldP spid="37895"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Regions of the Brain</a:t>
            </a:r>
          </a:p>
        </p:txBody>
      </p:sp>
      <p:sp>
        <p:nvSpPr>
          <p:cNvPr id="38915"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7.27</a:t>
            </a:r>
            <a:endParaRPr lang="en-US" altLang="fr-FR" sz="4848" b="1">
              <a:solidFill>
                <a:schemeClr val="tx2"/>
              </a:solidFill>
            </a:endParaRPr>
          </a:p>
        </p:txBody>
      </p:sp>
      <p:sp>
        <p:nvSpPr>
          <p:cNvPr id="38916"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38917"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38918"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38919" name="Text Box 7"/>
          <p:cNvSpPr txBox="1">
            <a:spLocks noChangeArrowheads="1"/>
          </p:cNvSpPr>
          <p:nvPr/>
        </p:nvSpPr>
        <p:spPr bwMode="auto">
          <a:xfrm>
            <a:off x="728839" y="2350911"/>
            <a:ext cx="3862211" cy="355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Cerebral hemispheres</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Diencephalon</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Brain stem</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Cerebellum</a:t>
            </a:r>
            <a:endParaRPr lang="en-US" altLang="fr-FR" sz="3306">
              <a:latin typeface="Arial" panose="020B0604020202020204" pitchFamily="34" charset="0"/>
            </a:endParaRPr>
          </a:p>
        </p:txBody>
      </p:sp>
      <p:pic>
        <p:nvPicPr>
          <p:cNvPr id="38920" name="Picture 8" descr="0712.jpg                                                       0000A99AKARL's Pocketrans              B81D7FDE:"/>
          <p:cNvPicPr>
            <a:picLocks noChangeAspect="1" noChangeArrowheads="1"/>
          </p:cNvPicPr>
          <p:nvPr/>
        </p:nvPicPr>
        <p:blipFill>
          <a:blip r:embed="rId2">
            <a:extLst>
              <a:ext uri="{28A0092B-C50C-407E-A947-70E740481C1C}">
                <a14:useLocalDpi xmlns:a14="http://schemas.microsoft.com/office/drawing/2010/main" val="0"/>
              </a:ext>
            </a:extLst>
          </a:blip>
          <a:srcRect b="5881"/>
          <a:stretch>
            <a:fillRect/>
          </a:stretch>
        </p:blipFill>
        <p:spPr bwMode="auto">
          <a:xfrm>
            <a:off x="4926894" y="2151504"/>
            <a:ext cx="5289550" cy="3657556"/>
          </a:xfrm>
          <a:prstGeom prst="rect">
            <a:avLst/>
          </a:prstGeom>
          <a:noFill/>
          <a:extLst>
            <a:ext uri="{909E8E84-426E-40DD-AFC4-6F175D3DCCD1}">
              <a14:hiddenFill xmlns:a14="http://schemas.microsoft.com/office/drawing/2010/main">
                <a:solidFill>
                  <a:srgbClr val="FFFFFF"/>
                </a:solidFill>
              </a14:hiddenFill>
            </a:ext>
          </a:extLst>
        </p:spPr>
      </p:pic>
      <p:sp>
        <p:nvSpPr>
          <p:cNvPr id="38921" name="Text Box 9"/>
          <p:cNvSpPr txBox="1">
            <a:spLocks noChangeArrowheads="1"/>
          </p:cNvSpPr>
          <p:nvPr/>
        </p:nvSpPr>
        <p:spPr bwMode="auto">
          <a:xfrm>
            <a:off x="5094817" y="5709356"/>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fr-FR" sz="1322">
                <a:latin typeface="Arial" panose="020B0604020202020204" pitchFamily="34" charset="0"/>
              </a:rPr>
              <a:t>Figure 7.12</a:t>
            </a:r>
          </a:p>
        </p:txBody>
      </p:sp>
    </p:spTree>
    <p:extLst>
      <p:ext uri="{BB962C8B-B14F-4D97-AF65-F5344CB8AC3E}">
        <p14:creationId xmlns:p14="http://schemas.microsoft.com/office/powerpoint/2010/main" val="4218290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dissolve">
                                      <p:cBhvr>
                                        <p:cTn id="7" dur="500"/>
                                        <p:tgtEl>
                                          <p:spTgt spid="3891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919"/>
                                        </p:tgtEl>
                                        <p:attrNameLst>
                                          <p:attrName>style.visibility</p:attrName>
                                        </p:attrNameLst>
                                      </p:cBhvr>
                                      <p:to>
                                        <p:strVal val="visible"/>
                                      </p:to>
                                    </p:set>
                                    <p:animEffect transition="in" filter="dissolve">
                                      <p:cBhvr>
                                        <p:cTn id="11" dur="500"/>
                                        <p:tgtEl>
                                          <p:spTgt spid="3891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8920"/>
                                        </p:tgtEl>
                                        <p:attrNameLst>
                                          <p:attrName>style.visibility</p:attrName>
                                        </p:attrNameLst>
                                      </p:cBhvr>
                                      <p:to>
                                        <p:strVal val="visible"/>
                                      </p:to>
                                    </p:set>
                                    <p:animEffect transition="in" filter="dissolve">
                                      <p:cBhvr>
                                        <p:cTn id="15" dur="500"/>
                                        <p:tgtEl>
                                          <p:spTgt spid="38920"/>
                                        </p:tgtEl>
                                      </p:cBhvr>
                                    </p:animEffect>
                                  </p:childTnLst>
                                </p:cTn>
                              </p:par>
                            </p:childTnLst>
                          </p:cTn>
                        </p:par>
                        <p:par>
                          <p:cTn id="16" fill="hold" nodeType="afterGroup">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389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advAuto="0"/>
      <p:bldP spid="38919" grpId="0" autoUpdateAnimBg="0"/>
      <p:bldP spid="38921"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Cerebral Hemispheres (Cerebrum)</a:t>
            </a:r>
          </a:p>
        </p:txBody>
      </p:sp>
      <p:sp>
        <p:nvSpPr>
          <p:cNvPr id="39939"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7.28a</a:t>
            </a:r>
            <a:endParaRPr lang="en-US" altLang="fr-FR" sz="4848" b="1">
              <a:solidFill>
                <a:schemeClr val="tx2"/>
              </a:solidFill>
            </a:endParaRPr>
          </a:p>
        </p:txBody>
      </p:sp>
      <p:sp>
        <p:nvSpPr>
          <p:cNvPr id="39940"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39941"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39942"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39943" name="Text Box 7"/>
          <p:cNvSpPr txBox="1">
            <a:spLocks noChangeArrowheads="1"/>
          </p:cNvSpPr>
          <p:nvPr/>
        </p:nvSpPr>
        <p:spPr bwMode="auto">
          <a:xfrm>
            <a:off x="728839" y="2015067"/>
            <a:ext cx="3526367" cy="453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Paired (left and right) superior parts of the brain</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Include more than half of the brain mass</a:t>
            </a:r>
            <a:endParaRPr lang="en-US" altLang="fr-FR" sz="3306">
              <a:latin typeface="Arial" panose="020B0604020202020204" pitchFamily="34" charset="0"/>
            </a:endParaRPr>
          </a:p>
        </p:txBody>
      </p:sp>
      <p:pic>
        <p:nvPicPr>
          <p:cNvPr id="39944" name="Picture 8" descr="0713a_Brain-LeftLatView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4675011" y="1259417"/>
            <a:ext cx="5511698" cy="5786320"/>
          </a:xfrm>
          <a:prstGeom prst="rect">
            <a:avLst/>
          </a:prstGeom>
          <a:noFill/>
          <a:extLst>
            <a:ext uri="{909E8E84-426E-40DD-AFC4-6F175D3DCCD1}">
              <a14:hiddenFill xmlns:a14="http://schemas.microsoft.com/office/drawing/2010/main">
                <a:solidFill>
                  <a:srgbClr val="FFFFFF"/>
                </a:solidFill>
              </a14:hiddenFill>
            </a:ext>
          </a:extLst>
        </p:spPr>
      </p:pic>
      <p:sp>
        <p:nvSpPr>
          <p:cNvPr id="39945" name="Text Box 9"/>
          <p:cNvSpPr txBox="1">
            <a:spLocks noChangeArrowheads="1"/>
          </p:cNvSpPr>
          <p:nvPr/>
        </p:nvSpPr>
        <p:spPr bwMode="auto">
          <a:xfrm>
            <a:off x="8705144" y="6716890"/>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7.13a</a:t>
            </a:r>
          </a:p>
        </p:txBody>
      </p:sp>
    </p:spTree>
    <p:extLst>
      <p:ext uri="{BB962C8B-B14F-4D97-AF65-F5344CB8AC3E}">
        <p14:creationId xmlns:p14="http://schemas.microsoft.com/office/powerpoint/2010/main" val="3788263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dissolve">
                                      <p:cBhvr>
                                        <p:cTn id="7" dur="500"/>
                                        <p:tgtEl>
                                          <p:spTgt spid="3993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9943"/>
                                        </p:tgtEl>
                                        <p:attrNameLst>
                                          <p:attrName>style.visibility</p:attrName>
                                        </p:attrNameLst>
                                      </p:cBhvr>
                                      <p:to>
                                        <p:strVal val="visible"/>
                                      </p:to>
                                    </p:set>
                                    <p:animEffect transition="in" filter="dissolve">
                                      <p:cBhvr>
                                        <p:cTn id="11" dur="500"/>
                                        <p:tgtEl>
                                          <p:spTgt spid="3994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9944"/>
                                        </p:tgtEl>
                                        <p:attrNameLst>
                                          <p:attrName>style.visibility</p:attrName>
                                        </p:attrNameLst>
                                      </p:cBhvr>
                                      <p:to>
                                        <p:strVal val="visible"/>
                                      </p:to>
                                    </p:set>
                                    <p:animEffect transition="in" filter="dissolve">
                                      <p:cBhvr>
                                        <p:cTn id="15" dur="500"/>
                                        <p:tgtEl>
                                          <p:spTgt spid="39944"/>
                                        </p:tgtEl>
                                      </p:cBhvr>
                                    </p:animEffect>
                                  </p:childTnLst>
                                </p:cTn>
                              </p:par>
                            </p:childTnLst>
                          </p:cTn>
                        </p:par>
                        <p:par>
                          <p:cTn id="16" fill="hold" nodeType="afterGroup">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39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advAuto="0"/>
      <p:bldP spid="39943" grpId="0" autoUpdateAnimBg="0"/>
      <p:bldP spid="39945"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Cerebral Hemispheres (Cerebrum)</a:t>
            </a:r>
          </a:p>
        </p:txBody>
      </p:sp>
      <p:sp>
        <p:nvSpPr>
          <p:cNvPr id="40963"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7.28b</a:t>
            </a:r>
            <a:endParaRPr lang="en-US" altLang="fr-FR" sz="4848" b="1">
              <a:solidFill>
                <a:schemeClr val="tx2"/>
              </a:solidFill>
            </a:endParaRPr>
          </a:p>
        </p:txBody>
      </p:sp>
      <p:sp>
        <p:nvSpPr>
          <p:cNvPr id="40964"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40965"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40966"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40967" name="Text Box 7"/>
          <p:cNvSpPr txBox="1">
            <a:spLocks noChangeArrowheads="1"/>
          </p:cNvSpPr>
          <p:nvPr/>
        </p:nvSpPr>
        <p:spPr bwMode="auto">
          <a:xfrm>
            <a:off x="728839" y="2770717"/>
            <a:ext cx="3526367" cy="268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The surface is made of ridges (gyri) and grooves (sulci)</a:t>
            </a:r>
            <a:endParaRPr lang="en-US" altLang="fr-FR" sz="3306">
              <a:latin typeface="Arial" panose="020B0604020202020204" pitchFamily="34" charset="0"/>
            </a:endParaRPr>
          </a:p>
        </p:txBody>
      </p:sp>
      <p:pic>
        <p:nvPicPr>
          <p:cNvPr id="40968" name="Picture 8" descr="0713a_Brain-LeftLatView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4675011" y="1259417"/>
            <a:ext cx="5511698" cy="5786320"/>
          </a:xfrm>
          <a:prstGeom prst="rect">
            <a:avLst/>
          </a:prstGeom>
          <a:noFill/>
          <a:extLst>
            <a:ext uri="{909E8E84-426E-40DD-AFC4-6F175D3DCCD1}">
              <a14:hiddenFill xmlns:a14="http://schemas.microsoft.com/office/drawing/2010/main">
                <a:solidFill>
                  <a:srgbClr val="FFFFFF"/>
                </a:solidFill>
              </a14:hiddenFill>
            </a:ext>
          </a:extLst>
        </p:spPr>
      </p:pic>
      <p:sp>
        <p:nvSpPr>
          <p:cNvPr id="40969" name="Text Box 9"/>
          <p:cNvSpPr txBox="1">
            <a:spLocks noChangeArrowheads="1"/>
          </p:cNvSpPr>
          <p:nvPr/>
        </p:nvSpPr>
        <p:spPr bwMode="auto">
          <a:xfrm>
            <a:off x="8705144" y="6716890"/>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7.13a</a:t>
            </a:r>
          </a:p>
        </p:txBody>
      </p:sp>
    </p:spTree>
    <p:extLst>
      <p:ext uri="{BB962C8B-B14F-4D97-AF65-F5344CB8AC3E}">
        <p14:creationId xmlns:p14="http://schemas.microsoft.com/office/powerpoint/2010/main" val="2332102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dissolve">
                                      <p:cBhvr>
                                        <p:cTn id="7" dur="5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Lobes of the Cerebrum</a:t>
            </a:r>
          </a:p>
        </p:txBody>
      </p:sp>
      <p:sp>
        <p:nvSpPr>
          <p:cNvPr id="41987"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7.29a</a:t>
            </a:r>
            <a:endParaRPr lang="en-US" altLang="fr-FR" sz="4848" b="1">
              <a:solidFill>
                <a:schemeClr val="tx2"/>
              </a:solidFill>
            </a:endParaRPr>
          </a:p>
        </p:txBody>
      </p:sp>
      <p:sp>
        <p:nvSpPr>
          <p:cNvPr id="41988"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41989"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41990"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41991" name="Text Box 7"/>
          <p:cNvSpPr txBox="1">
            <a:spLocks noChangeArrowheads="1"/>
          </p:cNvSpPr>
          <p:nvPr/>
        </p:nvSpPr>
        <p:spPr bwMode="auto">
          <a:xfrm>
            <a:off x="728839" y="1931106"/>
            <a:ext cx="9085292" cy="4819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144588"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Fissures (deep grooves) divide the cerebrum into lobes</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Surface lobes of the cerebrum</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Frontal lobe</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Parietal lobe</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Occipital lobe</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Temporal lobe</a:t>
            </a:r>
          </a:p>
        </p:txBody>
      </p:sp>
    </p:spTree>
    <p:extLst>
      <p:ext uri="{BB962C8B-B14F-4D97-AF65-F5344CB8AC3E}">
        <p14:creationId xmlns:p14="http://schemas.microsoft.com/office/powerpoint/2010/main" val="3246659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dissolve">
                                      <p:cBhvr>
                                        <p:cTn id="7" dur="500"/>
                                        <p:tgtEl>
                                          <p:spTgt spid="4198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991"/>
                                        </p:tgtEl>
                                        <p:attrNameLst>
                                          <p:attrName>style.visibility</p:attrName>
                                        </p:attrNameLst>
                                      </p:cBhvr>
                                      <p:to>
                                        <p:strVal val="visible"/>
                                      </p:to>
                                    </p:set>
                                    <p:animEffect transition="in" filter="dissolve">
                                      <p:cBhvr>
                                        <p:cTn id="11" dur="5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advAuto="0"/>
      <p:bldP spid="41991"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Lobes of the Cerebrum</a:t>
            </a:r>
          </a:p>
        </p:txBody>
      </p:sp>
      <p:sp>
        <p:nvSpPr>
          <p:cNvPr id="43011"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7.29b</a:t>
            </a:r>
            <a:endParaRPr lang="en-US" altLang="fr-FR" sz="4848" b="1">
              <a:solidFill>
                <a:schemeClr val="tx2"/>
              </a:solidFill>
            </a:endParaRPr>
          </a:p>
        </p:txBody>
      </p:sp>
      <p:sp>
        <p:nvSpPr>
          <p:cNvPr id="43012"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43013"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43014"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pic>
        <p:nvPicPr>
          <p:cNvPr id="43015" name="Picture 7" descr="0715a_DiencephalnBrainStm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3757"/>
          <a:stretch>
            <a:fillRect/>
          </a:stretch>
        </p:blipFill>
        <p:spPr bwMode="auto">
          <a:xfrm>
            <a:off x="1029700" y="1595262"/>
            <a:ext cx="8634001" cy="5391003"/>
          </a:xfrm>
          <a:prstGeom prst="rect">
            <a:avLst/>
          </a:prstGeom>
          <a:noFill/>
          <a:extLst>
            <a:ext uri="{909E8E84-426E-40DD-AFC4-6F175D3DCCD1}">
              <a14:hiddenFill xmlns:a14="http://schemas.microsoft.com/office/drawing/2010/main">
                <a:solidFill>
                  <a:srgbClr val="FFFFFF"/>
                </a:solidFill>
              </a14:hiddenFill>
            </a:ext>
          </a:extLst>
        </p:spPr>
      </p:pic>
      <p:sp>
        <p:nvSpPr>
          <p:cNvPr id="43016" name="Text Box 8"/>
          <p:cNvSpPr txBox="1">
            <a:spLocks noChangeArrowheads="1"/>
          </p:cNvSpPr>
          <p:nvPr/>
        </p:nvSpPr>
        <p:spPr bwMode="auto">
          <a:xfrm>
            <a:off x="8117417" y="6666164"/>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7.15a</a:t>
            </a:r>
          </a:p>
        </p:txBody>
      </p:sp>
    </p:spTree>
    <p:extLst>
      <p:ext uri="{BB962C8B-B14F-4D97-AF65-F5344CB8AC3E}">
        <p14:creationId xmlns:p14="http://schemas.microsoft.com/office/powerpoint/2010/main" val="814476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dissolve">
                                      <p:cBhvr>
                                        <p:cTn id="7" dur="500"/>
                                        <p:tgtEl>
                                          <p:spTgt spid="4301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30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Specialized Areas of the Cerebrum</a:t>
            </a:r>
          </a:p>
        </p:txBody>
      </p:sp>
      <p:sp>
        <p:nvSpPr>
          <p:cNvPr id="44035"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7.30</a:t>
            </a:r>
            <a:endParaRPr lang="en-US" altLang="fr-FR" sz="4848" b="1">
              <a:solidFill>
                <a:schemeClr val="tx2"/>
              </a:solidFill>
            </a:endParaRPr>
          </a:p>
        </p:txBody>
      </p:sp>
      <p:sp>
        <p:nvSpPr>
          <p:cNvPr id="44036"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44037"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44038"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44039" name="Text Box 7"/>
          <p:cNvSpPr txBox="1">
            <a:spLocks noChangeArrowheads="1"/>
          </p:cNvSpPr>
          <p:nvPr/>
        </p:nvSpPr>
        <p:spPr bwMode="auto">
          <a:xfrm>
            <a:off x="728839" y="2004572"/>
            <a:ext cx="9085292" cy="430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Somatic sensory area – receives impulses from the body’s sensory receptors</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Primary motor area – sends impulses to skeletal muscles</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Broca’s area – involved in our ability to speak</a:t>
            </a:r>
            <a:endParaRPr lang="en-US" altLang="fr-FR" sz="3306">
              <a:latin typeface="Arial" panose="020B0604020202020204" pitchFamily="34" charset="0"/>
            </a:endParaRPr>
          </a:p>
        </p:txBody>
      </p:sp>
    </p:spTree>
    <p:extLst>
      <p:ext uri="{BB962C8B-B14F-4D97-AF65-F5344CB8AC3E}">
        <p14:creationId xmlns:p14="http://schemas.microsoft.com/office/powerpoint/2010/main" val="180991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dissolve">
                                      <p:cBhvr>
                                        <p:cTn id="7" dur="500"/>
                                        <p:tgtEl>
                                          <p:spTgt spid="4403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4039"/>
                                        </p:tgtEl>
                                        <p:attrNameLst>
                                          <p:attrName>style.visibility</p:attrName>
                                        </p:attrNameLst>
                                      </p:cBhvr>
                                      <p:to>
                                        <p:strVal val="visible"/>
                                      </p:to>
                                    </p:set>
                                    <p:animEffect transition="in" filter="dissolve">
                                      <p:cBhvr>
                                        <p:cTn id="11"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advAuto="0"/>
      <p:bldP spid="4403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466461" y="0"/>
            <a:ext cx="9760479" cy="615553"/>
          </a:xfrm>
        </p:spPr>
        <p:txBody>
          <a:bodyPr/>
          <a:lstStyle/>
          <a:p>
            <a:pPr eaLnBrk="1" hangingPunct="1"/>
            <a:r>
              <a:rPr lang="fr-FR" altLang="fr-FR" smtClean="0"/>
              <a:t>Les aires corticales</a:t>
            </a:r>
          </a:p>
        </p:txBody>
      </p:sp>
      <p:pic>
        <p:nvPicPr>
          <p:cNvPr id="24579" name="Picture 2" descr="C:\Users\Vince\Documents\Médecine\Présentations\physio-anat\Nerfs\cerveauai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310" y="1259417"/>
            <a:ext cx="7873103" cy="558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24731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http://www.bsos.umd.edu/hesp/hhaarmann/henkpiclangare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39" y="841362"/>
            <a:ext cx="9655528" cy="613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023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728839" y="335845"/>
            <a:ext cx="9235722" cy="148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Sensory and Motor Areas of the Cerebral Cortex</a:t>
            </a:r>
          </a:p>
        </p:txBody>
      </p:sp>
      <p:sp>
        <p:nvSpPr>
          <p:cNvPr id="45059"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7.31</a:t>
            </a:r>
            <a:endParaRPr lang="en-US" altLang="fr-FR" sz="4848" b="1">
              <a:solidFill>
                <a:schemeClr val="tx2"/>
              </a:solidFill>
            </a:endParaRPr>
          </a:p>
        </p:txBody>
      </p:sp>
      <p:sp>
        <p:nvSpPr>
          <p:cNvPr id="45060"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45061"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45062"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45063" name="Text Box 7"/>
          <p:cNvSpPr txBox="1">
            <a:spLocks noChangeArrowheads="1"/>
          </p:cNvSpPr>
          <p:nvPr/>
        </p:nvSpPr>
        <p:spPr bwMode="auto">
          <a:xfrm>
            <a:off x="728839" y="1931106"/>
            <a:ext cx="9085292" cy="49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80000"/>
              </a:lnSpc>
              <a:spcAft>
                <a:spcPct val="50000"/>
              </a:spcAft>
              <a:buClr>
                <a:srgbClr val="FF6600"/>
              </a:buClr>
              <a:buFont typeface="Symbol" panose="05050102010706020507" pitchFamily="18" charset="2"/>
              <a:buNone/>
            </a:pPr>
            <a:endParaRPr lang="fr-FR" altLang="fr-FR" sz="3306">
              <a:latin typeface="Arial" panose="020B0604020202020204" pitchFamily="34" charset="0"/>
            </a:endParaRPr>
          </a:p>
        </p:txBody>
      </p:sp>
      <p:pic>
        <p:nvPicPr>
          <p:cNvPr id="45064" name="Picture 8" descr="0714_CerebCortexSensMoto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4631"/>
          <a:stretch>
            <a:fillRect/>
          </a:stretch>
        </p:blipFill>
        <p:spPr bwMode="auto">
          <a:xfrm>
            <a:off x="1568450" y="1931105"/>
            <a:ext cx="7892344" cy="4976446"/>
          </a:xfrm>
          <a:prstGeom prst="rect">
            <a:avLst/>
          </a:prstGeom>
          <a:noFill/>
          <a:extLst>
            <a:ext uri="{909E8E84-426E-40DD-AFC4-6F175D3DCCD1}">
              <a14:hiddenFill xmlns:a14="http://schemas.microsoft.com/office/drawing/2010/main">
                <a:solidFill>
                  <a:srgbClr val="FFFFFF"/>
                </a:solidFill>
              </a14:hiddenFill>
            </a:ext>
          </a:extLst>
        </p:spPr>
      </p:pic>
      <p:sp>
        <p:nvSpPr>
          <p:cNvPr id="45065" name="Text Box 9"/>
          <p:cNvSpPr txBox="1">
            <a:spLocks noChangeArrowheads="1"/>
          </p:cNvSpPr>
          <p:nvPr/>
        </p:nvSpPr>
        <p:spPr bwMode="auto">
          <a:xfrm>
            <a:off x="8705144" y="6666164"/>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7.14</a:t>
            </a:r>
          </a:p>
        </p:txBody>
      </p:sp>
    </p:spTree>
    <p:extLst>
      <p:ext uri="{BB962C8B-B14F-4D97-AF65-F5344CB8AC3E}">
        <p14:creationId xmlns:p14="http://schemas.microsoft.com/office/powerpoint/2010/main" val="3440397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animEffect transition="in" filter="dissolve">
                                      <p:cBhvr>
                                        <p:cTn id="7" dur="500"/>
                                        <p:tgtEl>
                                          <p:spTgt spid="4505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45063"/>
                                        </p:tgtEl>
                                        <p:attrNameLst>
                                          <p:attrName>style.visibility</p:attrName>
                                        </p:attrNameLst>
                                      </p:cBhvr>
                                      <p:to>
                                        <p:strVal val="visible"/>
                                      </p:to>
                                    </p:set>
                                    <p:animEffect transition="in" filter="dissolve">
                                      <p:cBhvr>
                                        <p:cTn id="11" dur="500"/>
                                        <p:tgtEl>
                                          <p:spTgt spid="4506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5064"/>
                                        </p:tgtEl>
                                        <p:attrNameLst>
                                          <p:attrName>style.visibility</p:attrName>
                                        </p:attrNameLst>
                                      </p:cBhvr>
                                      <p:to>
                                        <p:strVal val="visible"/>
                                      </p:to>
                                    </p:set>
                                    <p:animEffect transition="in" filter="dissolve">
                                      <p:cBhvr>
                                        <p:cTn id="15" dur="500"/>
                                        <p:tgtEl>
                                          <p:spTgt spid="45064"/>
                                        </p:tgtEl>
                                      </p:cBhvr>
                                    </p:animEffect>
                                  </p:childTnLst>
                                </p:cTn>
                              </p:par>
                            </p:childTnLst>
                          </p:cTn>
                        </p:par>
                        <p:par>
                          <p:cTn id="16" fill="hold" nodeType="afterGroup">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advAuto="0"/>
      <p:bldP spid="45063" grpId="0" autoUpdateAnimBg="0"/>
      <p:bldP spid="45065"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Specialized Area of the Cerebrum</a:t>
            </a:r>
          </a:p>
        </p:txBody>
      </p:sp>
      <p:sp>
        <p:nvSpPr>
          <p:cNvPr id="46083"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7.32a</a:t>
            </a:r>
            <a:endParaRPr lang="en-US" altLang="fr-FR" sz="4848" b="1">
              <a:solidFill>
                <a:schemeClr val="tx2"/>
              </a:solidFill>
            </a:endParaRPr>
          </a:p>
        </p:txBody>
      </p:sp>
      <p:sp>
        <p:nvSpPr>
          <p:cNvPr id="46084"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46085"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46086"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46087" name="Text Box 7"/>
          <p:cNvSpPr txBox="1">
            <a:spLocks noChangeArrowheads="1"/>
          </p:cNvSpPr>
          <p:nvPr/>
        </p:nvSpPr>
        <p:spPr bwMode="auto">
          <a:xfrm>
            <a:off x="728839" y="2266950"/>
            <a:ext cx="9085292" cy="401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Cerebral areas involved in special senses</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Gustatory area (taste)</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Visual area</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Auditory area</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Olfactory area</a:t>
            </a:r>
          </a:p>
        </p:txBody>
      </p:sp>
    </p:spTree>
    <p:extLst>
      <p:ext uri="{BB962C8B-B14F-4D97-AF65-F5344CB8AC3E}">
        <p14:creationId xmlns:p14="http://schemas.microsoft.com/office/powerpoint/2010/main" val="3379426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Effect transition="in" filter="dissolve">
                                      <p:cBhvr>
                                        <p:cTn id="7" dur="500"/>
                                        <p:tgtEl>
                                          <p:spTgt spid="4608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6087"/>
                                        </p:tgtEl>
                                        <p:attrNameLst>
                                          <p:attrName>style.visibility</p:attrName>
                                        </p:attrNameLst>
                                      </p:cBhvr>
                                      <p:to>
                                        <p:strVal val="visible"/>
                                      </p:to>
                                    </p:set>
                                    <p:animEffect transition="in" filter="dissolve">
                                      <p:cBhvr>
                                        <p:cTn id="11" dur="500"/>
                                        <p:tgtEl>
                                          <p:spTgt spid="4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autoUpdateAnimBg="0" advAuto="0"/>
      <p:bldP spid="46087"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Specialized Area of the Cerebrum</a:t>
            </a:r>
          </a:p>
        </p:txBody>
      </p:sp>
      <p:sp>
        <p:nvSpPr>
          <p:cNvPr id="48131"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7.32b</a:t>
            </a:r>
            <a:endParaRPr lang="en-US" altLang="fr-FR" sz="4848" b="1">
              <a:solidFill>
                <a:schemeClr val="tx2"/>
              </a:solidFill>
            </a:endParaRPr>
          </a:p>
        </p:txBody>
      </p:sp>
      <p:sp>
        <p:nvSpPr>
          <p:cNvPr id="48132"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48133"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48134"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48135" name="Text Box 7"/>
          <p:cNvSpPr txBox="1">
            <a:spLocks noChangeArrowheads="1"/>
          </p:cNvSpPr>
          <p:nvPr/>
        </p:nvSpPr>
        <p:spPr bwMode="auto">
          <a:xfrm>
            <a:off x="728839" y="2854678"/>
            <a:ext cx="9085292" cy="278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Interpretation areas of the cerebrum</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Speech/language region</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Language comprehension region</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General interpretation area</a:t>
            </a:r>
          </a:p>
        </p:txBody>
      </p:sp>
    </p:spTree>
    <p:extLst>
      <p:ext uri="{BB962C8B-B14F-4D97-AF65-F5344CB8AC3E}">
        <p14:creationId xmlns:p14="http://schemas.microsoft.com/office/powerpoint/2010/main" val="3984909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dissolve">
                                      <p:cBhvr>
                                        <p:cTn id="7" dur="5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Specialized Area of the Cerebrum</a:t>
            </a:r>
          </a:p>
        </p:txBody>
      </p:sp>
      <p:sp>
        <p:nvSpPr>
          <p:cNvPr id="49155"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7.32c</a:t>
            </a:r>
            <a:endParaRPr lang="en-US" altLang="fr-FR" sz="4848" b="1">
              <a:solidFill>
                <a:schemeClr val="tx2"/>
              </a:solidFill>
            </a:endParaRPr>
          </a:p>
        </p:txBody>
      </p:sp>
      <p:sp>
        <p:nvSpPr>
          <p:cNvPr id="49156"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49157"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49158"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pic>
        <p:nvPicPr>
          <p:cNvPr id="49159" name="Picture 7" descr="0713c_Brain-LeftLatView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4300"/>
          <a:stretch>
            <a:fillRect/>
          </a:stretch>
        </p:blipFill>
        <p:spPr bwMode="auto">
          <a:xfrm>
            <a:off x="896761" y="2099028"/>
            <a:ext cx="9067800" cy="4414955"/>
          </a:xfrm>
          <a:prstGeom prst="rect">
            <a:avLst/>
          </a:prstGeom>
          <a:noFill/>
          <a:extLst>
            <a:ext uri="{909E8E84-426E-40DD-AFC4-6F175D3DCCD1}">
              <a14:hiddenFill xmlns:a14="http://schemas.microsoft.com/office/drawing/2010/main">
                <a:solidFill>
                  <a:srgbClr val="FFFFFF"/>
                </a:solidFill>
              </a14:hiddenFill>
            </a:ext>
          </a:extLst>
        </p:spPr>
      </p:pic>
      <p:sp>
        <p:nvSpPr>
          <p:cNvPr id="49160" name="Text Box 8"/>
          <p:cNvSpPr txBox="1">
            <a:spLocks noChangeArrowheads="1"/>
          </p:cNvSpPr>
          <p:nvPr/>
        </p:nvSpPr>
        <p:spPr bwMode="auto">
          <a:xfrm>
            <a:off x="8705144" y="6666164"/>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7.13c</a:t>
            </a:r>
          </a:p>
        </p:txBody>
      </p:sp>
    </p:spTree>
    <p:extLst>
      <p:ext uri="{BB962C8B-B14F-4D97-AF65-F5344CB8AC3E}">
        <p14:creationId xmlns:p14="http://schemas.microsoft.com/office/powerpoint/2010/main" val="3600289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dissolve">
                                      <p:cBhvr>
                                        <p:cTn id="7" dur="500"/>
                                        <p:tgtEl>
                                          <p:spTgt spid="4915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9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Layers of the Cerebrum</a:t>
            </a:r>
          </a:p>
        </p:txBody>
      </p:sp>
      <p:sp>
        <p:nvSpPr>
          <p:cNvPr id="50179"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7.33a</a:t>
            </a:r>
            <a:endParaRPr lang="en-US" altLang="fr-FR" sz="4848" b="1">
              <a:solidFill>
                <a:schemeClr val="tx2"/>
              </a:solidFill>
            </a:endParaRPr>
          </a:p>
        </p:txBody>
      </p:sp>
      <p:sp>
        <p:nvSpPr>
          <p:cNvPr id="50180"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50181"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50182"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50183" name="Text Box 7"/>
          <p:cNvSpPr txBox="1">
            <a:spLocks noChangeArrowheads="1"/>
          </p:cNvSpPr>
          <p:nvPr/>
        </p:nvSpPr>
        <p:spPr bwMode="auto">
          <a:xfrm>
            <a:off x="644878" y="2518834"/>
            <a:ext cx="4114094" cy="298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Gray matter</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Outer layer</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Composed mostly of neuron cell bodies</a:t>
            </a:r>
          </a:p>
        </p:txBody>
      </p:sp>
      <p:pic>
        <p:nvPicPr>
          <p:cNvPr id="50184" name="Picture 8" descr="0713a_Brain-LeftLatView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5096566" y="1511300"/>
            <a:ext cx="5119878" cy="5373511"/>
          </a:xfrm>
          <a:prstGeom prst="rect">
            <a:avLst/>
          </a:prstGeom>
          <a:noFill/>
          <a:extLst>
            <a:ext uri="{909E8E84-426E-40DD-AFC4-6F175D3DCCD1}">
              <a14:hiddenFill xmlns:a14="http://schemas.microsoft.com/office/drawing/2010/main">
                <a:solidFill>
                  <a:srgbClr val="FFFFFF"/>
                </a:solidFill>
              </a14:hiddenFill>
            </a:ext>
          </a:extLst>
        </p:spPr>
      </p:pic>
      <p:sp>
        <p:nvSpPr>
          <p:cNvPr id="50185" name="Text Box 9"/>
          <p:cNvSpPr txBox="1">
            <a:spLocks noChangeArrowheads="1"/>
          </p:cNvSpPr>
          <p:nvPr/>
        </p:nvSpPr>
        <p:spPr bwMode="auto">
          <a:xfrm>
            <a:off x="8705144" y="6666164"/>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7.13a</a:t>
            </a:r>
          </a:p>
        </p:txBody>
      </p:sp>
    </p:spTree>
    <p:extLst>
      <p:ext uri="{BB962C8B-B14F-4D97-AF65-F5344CB8AC3E}">
        <p14:creationId xmlns:p14="http://schemas.microsoft.com/office/powerpoint/2010/main" val="474422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dissolve">
                                      <p:cBhvr>
                                        <p:cTn id="7" dur="500"/>
                                        <p:tgtEl>
                                          <p:spTgt spid="5017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183"/>
                                        </p:tgtEl>
                                        <p:attrNameLst>
                                          <p:attrName>style.visibility</p:attrName>
                                        </p:attrNameLst>
                                      </p:cBhvr>
                                      <p:to>
                                        <p:strVal val="visible"/>
                                      </p:to>
                                    </p:set>
                                    <p:animEffect transition="in" filter="dissolve">
                                      <p:cBhvr>
                                        <p:cTn id="11" dur="500"/>
                                        <p:tgtEl>
                                          <p:spTgt spid="5018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0184"/>
                                        </p:tgtEl>
                                        <p:attrNameLst>
                                          <p:attrName>style.visibility</p:attrName>
                                        </p:attrNameLst>
                                      </p:cBhvr>
                                      <p:to>
                                        <p:strVal val="visible"/>
                                      </p:to>
                                    </p:set>
                                    <p:animEffect transition="in" filter="dissolve">
                                      <p:cBhvr>
                                        <p:cTn id="15" dur="500"/>
                                        <p:tgtEl>
                                          <p:spTgt spid="50184"/>
                                        </p:tgtEl>
                                      </p:cBhvr>
                                    </p:animEffect>
                                  </p:childTnLst>
                                </p:cTn>
                              </p:par>
                            </p:childTnLst>
                          </p:cTn>
                        </p:par>
                        <p:par>
                          <p:cTn id="16" fill="hold" nodeType="afterGroup">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50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advAuto="0"/>
      <p:bldP spid="50183" grpId="0" autoUpdateAnimBg="0"/>
      <p:bldP spid="50185"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Layers of the Cerebrum</a:t>
            </a:r>
          </a:p>
        </p:txBody>
      </p:sp>
      <p:sp>
        <p:nvSpPr>
          <p:cNvPr id="51203"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7.33b</a:t>
            </a:r>
            <a:endParaRPr lang="en-US" altLang="fr-FR" sz="4848" b="1">
              <a:solidFill>
                <a:schemeClr val="tx2"/>
              </a:solidFill>
            </a:endParaRPr>
          </a:p>
        </p:txBody>
      </p:sp>
      <p:sp>
        <p:nvSpPr>
          <p:cNvPr id="51204"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51205"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51206"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51207" name="Text Box 7"/>
          <p:cNvSpPr txBox="1">
            <a:spLocks noChangeArrowheads="1"/>
          </p:cNvSpPr>
          <p:nvPr/>
        </p:nvSpPr>
        <p:spPr bwMode="auto">
          <a:xfrm>
            <a:off x="644878" y="2015067"/>
            <a:ext cx="4030133" cy="435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White matter</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Fiber tracts inside the gray matter</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Example: corpus callosum connects hemispheres</a:t>
            </a:r>
          </a:p>
        </p:txBody>
      </p:sp>
      <p:pic>
        <p:nvPicPr>
          <p:cNvPr id="51208" name="Picture 8" descr="0713a_Brain-LeftLatView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5096566" y="1511300"/>
            <a:ext cx="5119878" cy="5373511"/>
          </a:xfrm>
          <a:prstGeom prst="rect">
            <a:avLst/>
          </a:prstGeom>
          <a:noFill/>
          <a:extLst>
            <a:ext uri="{909E8E84-426E-40DD-AFC4-6F175D3DCCD1}">
              <a14:hiddenFill xmlns:a14="http://schemas.microsoft.com/office/drawing/2010/main">
                <a:solidFill>
                  <a:srgbClr val="FFFFFF"/>
                </a:solidFill>
              </a14:hiddenFill>
            </a:ext>
          </a:extLst>
        </p:spPr>
      </p:pic>
      <p:sp>
        <p:nvSpPr>
          <p:cNvPr id="51209" name="Text Box 9"/>
          <p:cNvSpPr txBox="1">
            <a:spLocks noChangeArrowheads="1"/>
          </p:cNvSpPr>
          <p:nvPr/>
        </p:nvSpPr>
        <p:spPr bwMode="auto">
          <a:xfrm>
            <a:off x="8705144" y="6666164"/>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7.13a</a:t>
            </a:r>
          </a:p>
        </p:txBody>
      </p:sp>
    </p:spTree>
    <p:extLst>
      <p:ext uri="{BB962C8B-B14F-4D97-AF65-F5344CB8AC3E}">
        <p14:creationId xmlns:p14="http://schemas.microsoft.com/office/powerpoint/2010/main" val="2016019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dissolve">
                                      <p:cBhvr>
                                        <p:cTn id="7"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Layers of the Cerebrum</a:t>
            </a:r>
          </a:p>
        </p:txBody>
      </p:sp>
      <p:sp>
        <p:nvSpPr>
          <p:cNvPr id="52227"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7.33c</a:t>
            </a:r>
            <a:endParaRPr lang="en-US" altLang="fr-FR" sz="4848" b="1">
              <a:solidFill>
                <a:schemeClr val="tx2"/>
              </a:solidFill>
            </a:endParaRPr>
          </a:p>
        </p:txBody>
      </p:sp>
      <p:sp>
        <p:nvSpPr>
          <p:cNvPr id="52228"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52229"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52230"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52231" name="Text Box 7"/>
          <p:cNvSpPr txBox="1">
            <a:spLocks noChangeArrowheads="1"/>
          </p:cNvSpPr>
          <p:nvPr/>
        </p:nvSpPr>
        <p:spPr bwMode="auto">
          <a:xfrm>
            <a:off x="644878" y="1427339"/>
            <a:ext cx="4114094" cy="509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2645">
                <a:latin typeface="Arial" panose="020B0604020202020204" pitchFamily="34" charset="0"/>
              </a:rPr>
              <a:t>Basal nuclei – internal islands of gray matter</a:t>
            </a:r>
          </a:p>
          <a:p>
            <a:pPr>
              <a:lnSpc>
                <a:spcPct val="90000"/>
              </a:lnSpc>
              <a:spcAft>
                <a:spcPct val="50000"/>
              </a:spcAft>
              <a:buClr>
                <a:srgbClr val="FF6600"/>
              </a:buClr>
              <a:buFont typeface="Symbol" panose="05050102010706020507" pitchFamily="18" charset="2"/>
              <a:buChar char="·"/>
            </a:pPr>
            <a:r>
              <a:rPr lang="en-US" altLang="fr-FR" sz="2645">
                <a:latin typeface="Arial" panose="020B0604020202020204" pitchFamily="34" charset="0"/>
              </a:rPr>
              <a:t>Regulates voluntary motor activities by modifying info sent to the motor cortex</a:t>
            </a:r>
          </a:p>
          <a:p>
            <a:pPr>
              <a:lnSpc>
                <a:spcPct val="90000"/>
              </a:lnSpc>
              <a:spcAft>
                <a:spcPct val="50000"/>
              </a:spcAft>
              <a:buClr>
                <a:srgbClr val="FF6600"/>
              </a:buClr>
              <a:buFont typeface="Symbol" panose="05050102010706020507" pitchFamily="18" charset="2"/>
              <a:buChar char="·"/>
            </a:pPr>
            <a:r>
              <a:rPr lang="en-US" altLang="fr-FR" sz="2645">
                <a:latin typeface="Arial" panose="020B0604020202020204" pitchFamily="34" charset="0"/>
              </a:rPr>
              <a:t>Problems = ie unable to control muscles, spastic, jerky</a:t>
            </a:r>
          </a:p>
          <a:p>
            <a:pPr>
              <a:lnSpc>
                <a:spcPct val="90000"/>
              </a:lnSpc>
              <a:spcAft>
                <a:spcPct val="50000"/>
              </a:spcAft>
              <a:buClr>
                <a:srgbClr val="FF6600"/>
              </a:buClr>
              <a:buFont typeface="Symbol" panose="05050102010706020507" pitchFamily="18" charset="2"/>
              <a:buChar char="·"/>
            </a:pPr>
            <a:r>
              <a:rPr lang="en-US" altLang="fr-FR" sz="2645">
                <a:latin typeface="Arial" panose="020B0604020202020204" pitchFamily="34" charset="0"/>
              </a:rPr>
              <a:t>Involved in Huntington’s and Parkinson’s Disease</a:t>
            </a:r>
          </a:p>
        </p:txBody>
      </p:sp>
      <p:pic>
        <p:nvPicPr>
          <p:cNvPr id="52232" name="Picture 8" descr="0713a_Brain-LeftLatView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5096566" y="1511300"/>
            <a:ext cx="5119878" cy="5373511"/>
          </a:xfrm>
          <a:prstGeom prst="rect">
            <a:avLst/>
          </a:prstGeom>
          <a:noFill/>
          <a:extLst>
            <a:ext uri="{909E8E84-426E-40DD-AFC4-6F175D3DCCD1}">
              <a14:hiddenFill xmlns:a14="http://schemas.microsoft.com/office/drawing/2010/main">
                <a:solidFill>
                  <a:srgbClr val="FFFFFF"/>
                </a:solidFill>
              </a14:hiddenFill>
            </a:ext>
          </a:extLst>
        </p:spPr>
      </p:pic>
      <p:sp>
        <p:nvSpPr>
          <p:cNvPr id="52233" name="Text Box 9"/>
          <p:cNvSpPr txBox="1">
            <a:spLocks noChangeArrowheads="1"/>
          </p:cNvSpPr>
          <p:nvPr/>
        </p:nvSpPr>
        <p:spPr bwMode="auto">
          <a:xfrm>
            <a:off x="8705144" y="6666164"/>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7.13a</a:t>
            </a:r>
          </a:p>
        </p:txBody>
      </p:sp>
    </p:spTree>
    <p:extLst>
      <p:ext uri="{BB962C8B-B14F-4D97-AF65-F5344CB8AC3E}">
        <p14:creationId xmlns:p14="http://schemas.microsoft.com/office/powerpoint/2010/main" val="2010309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231"/>
                                        </p:tgtEl>
                                        <p:attrNameLst>
                                          <p:attrName>style.visibility</p:attrName>
                                        </p:attrNameLst>
                                      </p:cBhvr>
                                      <p:to>
                                        <p:strVal val="visible"/>
                                      </p:to>
                                    </p:set>
                                    <p:animEffect transition="in" filter="dissolve">
                                      <p:cBhvr>
                                        <p:cTn id="7"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Diencephalon</a:t>
            </a:r>
          </a:p>
        </p:txBody>
      </p:sp>
      <p:sp>
        <p:nvSpPr>
          <p:cNvPr id="53251"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7.34a</a:t>
            </a:r>
            <a:endParaRPr lang="en-US" altLang="fr-FR" sz="4848" b="1">
              <a:solidFill>
                <a:schemeClr val="tx2"/>
              </a:solidFill>
            </a:endParaRPr>
          </a:p>
        </p:txBody>
      </p:sp>
      <p:sp>
        <p:nvSpPr>
          <p:cNvPr id="53252"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53253"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53254"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53255" name="Text Box 7"/>
          <p:cNvSpPr txBox="1">
            <a:spLocks noChangeArrowheads="1"/>
          </p:cNvSpPr>
          <p:nvPr/>
        </p:nvSpPr>
        <p:spPr bwMode="auto">
          <a:xfrm>
            <a:off x="728839" y="1931106"/>
            <a:ext cx="9085292" cy="407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8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Sits on top of the brain stem</a:t>
            </a:r>
          </a:p>
          <a:p>
            <a:pPr>
              <a:lnSpc>
                <a:spcPct val="8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Enclosed by the cerebral heispheres</a:t>
            </a:r>
          </a:p>
          <a:p>
            <a:pPr>
              <a:lnSpc>
                <a:spcPct val="8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Made of three parts</a:t>
            </a:r>
          </a:p>
          <a:p>
            <a:pPr lvl="1">
              <a:lnSpc>
                <a:spcPct val="8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Thalamus</a:t>
            </a:r>
          </a:p>
          <a:p>
            <a:pPr lvl="1">
              <a:lnSpc>
                <a:spcPct val="8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Hypothalamus</a:t>
            </a:r>
          </a:p>
          <a:p>
            <a:pPr lvl="1">
              <a:lnSpc>
                <a:spcPct val="8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Epithalamus</a:t>
            </a:r>
          </a:p>
        </p:txBody>
      </p:sp>
    </p:spTree>
    <p:extLst>
      <p:ext uri="{BB962C8B-B14F-4D97-AF65-F5344CB8AC3E}">
        <p14:creationId xmlns:p14="http://schemas.microsoft.com/office/powerpoint/2010/main" val="273992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Effect transition="in" filter="dissolve">
                                      <p:cBhvr>
                                        <p:cTn id="7" dur="500"/>
                                        <p:tgtEl>
                                          <p:spTgt spid="5325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255"/>
                                        </p:tgtEl>
                                        <p:attrNameLst>
                                          <p:attrName>style.visibility</p:attrName>
                                        </p:attrNameLst>
                                      </p:cBhvr>
                                      <p:to>
                                        <p:strVal val="visible"/>
                                      </p:to>
                                    </p:set>
                                    <p:animEffect transition="in" filter="dissolve">
                                      <p:cBhvr>
                                        <p:cTn id="11" dur="500"/>
                                        <p:tgtEl>
                                          <p:spTgt spid="53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autoUpdateAnimBg="0" advAuto="0"/>
      <p:bldP spid="53255"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Diencephalon</a:t>
            </a:r>
          </a:p>
        </p:txBody>
      </p:sp>
      <p:sp>
        <p:nvSpPr>
          <p:cNvPr id="54275"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7.34b</a:t>
            </a:r>
            <a:endParaRPr lang="en-US" altLang="fr-FR" sz="4848" b="1">
              <a:solidFill>
                <a:schemeClr val="tx2"/>
              </a:solidFill>
            </a:endParaRPr>
          </a:p>
        </p:txBody>
      </p:sp>
      <p:sp>
        <p:nvSpPr>
          <p:cNvPr id="54276"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54277"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54278"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pic>
        <p:nvPicPr>
          <p:cNvPr id="54279" name="Picture 7" descr="0715a_DiencephalnBrainStm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3757"/>
          <a:stretch>
            <a:fillRect/>
          </a:stretch>
        </p:blipFill>
        <p:spPr bwMode="auto">
          <a:xfrm>
            <a:off x="875771" y="1343378"/>
            <a:ext cx="8941858" cy="5583414"/>
          </a:xfrm>
          <a:prstGeom prst="rect">
            <a:avLst/>
          </a:prstGeom>
          <a:noFill/>
          <a:extLst>
            <a:ext uri="{909E8E84-426E-40DD-AFC4-6F175D3DCCD1}">
              <a14:hiddenFill xmlns:a14="http://schemas.microsoft.com/office/drawing/2010/main">
                <a:solidFill>
                  <a:srgbClr val="FFFFFF"/>
                </a:solidFill>
              </a14:hiddenFill>
            </a:ext>
          </a:extLst>
        </p:spPr>
      </p:pic>
      <p:sp>
        <p:nvSpPr>
          <p:cNvPr id="54280" name="Text Box 8"/>
          <p:cNvSpPr txBox="1">
            <a:spLocks noChangeArrowheads="1"/>
          </p:cNvSpPr>
          <p:nvPr/>
        </p:nvSpPr>
        <p:spPr bwMode="auto">
          <a:xfrm>
            <a:off x="8201378" y="6666164"/>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7.15</a:t>
            </a:r>
          </a:p>
        </p:txBody>
      </p:sp>
    </p:spTree>
    <p:extLst>
      <p:ext uri="{BB962C8B-B14F-4D97-AF65-F5344CB8AC3E}">
        <p14:creationId xmlns:p14="http://schemas.microsoft.com/office/powerpoint/2010/main" val="3304772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Effect transition="in" filter="dissolve">
                                      <p:cBhvr>
                                        <p:cTn id="7" dur="500"/>
                                        <p:tgtEl>
                                          <p:spTgt spid="54274">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4279"/>
                                        </p:tgtEl>
                                        <p:attrNameLst>
                                          <p:attrName>style.visibility</p:attrName>
                                        </p:attrNameLst>
                                      </p:cBhvr>
                                      <p:to>
                                        <p:strVal val="visible"/>
                                      </p:to>
                                    </p:set>
                                    <p:animEffect transition="in" filter="dissolve">
                                      <p:cBhvr>
                                        <p:cTn id="11" dur="500"/>
                                        <p:tgtEl>
                                          <p:spTgt spid="54279"/>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54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5428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0023" y="614109"/>
            <a:ext cx="6188072" cy="625236"/>
          </a:xfrm>
          <a:prstGeom prst="rect">
            <a:avLst/>
          </a:prstGeom>
        </p:spPr>
        <p:txBody>
          <a:bodyPr vert="horz" wrap="square" lIns="0" tIns="9589" rIns="0" bIns="0" rtlCol="0">
            <a:spAutoFit/>
          </a:bodyPr>
          <a:lstStyle/>
          <a:p>
            <a:pPr marL="9590">
              <a:spcBef>
                <a:spcPts val="76"/>
              </a:spcBef>
            </a:pPr>
            <a:r>
              <a:rPr spc="23" dirty="0"/>
              <a:t>Cortex</a:t>
            </a:r>
            <a:r>
              <a:rPr spc="-60" dirty="0"/>
              <a:t> </a:t>
            </a:r>
            <a:r>
              <a:rPr spc="-49" dirty="0"/>
              <a:t>moteur</a:t>
            </a:r>
          </a:p>
        </p:txBody>
      </p:sp>
      <p:grpSp>
        <p:nvGrpSpPr>
          <p:cNvPr id="3" name="object 3"/>
          <p:cNvGrpSpPr/>
          <p:nvPr/>
        </p:nvGrpSpPr>
        <p:grpSpPr>
          <a:xfrm>
            <a:off x="3189070" y="2512441"/>
            <a:ext cx="4363207" cy="4552599"/>
            <a:chOff x="3644900" y="3327400"/>
            <a:chExt cx="5778500" cy="6029325"/>
          </a:xfrm>
        </p:grpSpPr>
        <p:pic>
          <p:nvPicPr>
            <p:cNvPr id="4" name="object 4"/>
            <p:cNvPicPr/>
            <p:nvPr/>
          </p:nvPicPr>
          <p:blipFill>
            <a:blip r:embed="rId2" cstate="print"/>
            <a:stretch>
              <a:fillRect/>
            </a:stretch>
          </p:blipFill>
          <p:spPr>
            <a:xfrm>
              <a:off x="3644900" y="3327400"/>
              <a:ext cx="5778500" cy="4673600"/>
            </a:xfrm>
            <a:prstGeom prst="rect">
              <a:avLst/>
            </a:prstGeom>
          </p:spPr>
        </p:pic>
        <p:pic>
          <p:nvPicPr>
            <p:cNvPr id="5" name="object 5"/>
            <p:cNvPicPr/>
            <p:nvPr/>
          </p:nvPicPr>
          <p:blipFill>
            <a:blip r:embed="rId3" cstate="print"/>
            <a:stretch>
              <a:fillRect/>
            </a:stretch>
          </p:blipFill>
          <p:spPr>
            <a:xfrm>
              <a:off x="3732784" y="3410508"/>
              <a:ext cx="5511800" cy="5946140"/>
            </a:xfrm>
            <a:prstGeom prst="rect">
              <a:avLst/>
            </a:prstGeom>
          </p:spPr>
        </p:pic>
        <p:pic>
          <p:nvPicPr>
            <p:cNvPr id="6" name="object 6"/>
            <p:cNvPicPr/>
            <p:nvPr/>
          </p:nvPicPr>
          <p:blipFill>
            <a:blip r:embed="rId4" cstate="print"/>
            <a:stretch>
              <a:fillRect/>
            </a:stretch>
          </p:blipFill>
          <p:spPr>
            <a:xfrm>
              <a:off x="4038600" y="3797300"/>
              <a:ext cx="1422400" cy="939800"/>
            </a:xfrm>
            <a:prstGeom prst="rect">
              <a:avLst/>
            </a:prstGeom>
          </p:spPr>
        </p:pic>
        <p:sp>
          <p:nvSpPr>
            <p:cNvPr id="7" name="object 7"/>
            <p:cNvSpPr/>
            <p:nvPr/>
          </p:nvSpPr>
          <p:spPr>
            <a:xfrm>
              <a:off x="4212476" y="3934500"/>
              <a:ext cx="969644" cy="569595"/>
            </a:xfrm>
            <a:custGeom>
              <a:avLst/>
              <a:gdLst/>
              <a:ahLst/>
              <a:cxnLst/>
              <a:rect l="l" t="t" r="r" b="b"/>
              <a:pathLst>
                <a:path w="969645" h="569595">
                  <a:moveTo>
                    <a:pt x="770367" y="7862"/>
                  </a:moveTo>
                  <a:lnTo>
                    <a:pt x="820955" y="19397"/>
                  </a:lnTo>
                  <a:lnTo>
                    <a:pt x="864381" y="35395"/>
                  </a:lnTo>
                  <a:lnTo>
                    <a:pt x="900518" y="55448"/>
                  </a:lnTo>
                  <a:lnTo>
                    <a:pt x="950419" y="106082"/>
                  </a:lnTo>
                  <a:lnTo>
                    <a:pt x="969644" y="168029"/>
                  </a:lnTo>
                  <a:lnTo>
                    <a:pt x="967436" y="202223"/>
                  </a:lnTo>
                  <a:lnTo>
                    <a:pt x="938743" y="275007"/>
                  </a:lnTo>
                  <a:lnTo>
                    <a:pt x="912004" y="312781"/>
                  </a:lnTo>
                  <a:lnTo>
                    <a:pt x="876836" y="350929"/>
                  </a:lnTo>
                  <a:lnTo>
                    <a:pt x="843422" y="380687"/>
                  </a:lnTo>
                  <a:lnTo>
                    <a:pt x="806538" y="408751"/>
                  </a:lnTo>
                  <a:lnTo>
                    <a:pt x="766596" y="434995"/>
                  </a:lnTo>
                  <a:lnTo>
                    <a:pt x="724011" y="459290"/>
                  </a:lnTo>
                  <a:lnTo>
                    <a:pt x="679194" y="481508"/>
                  </a:lnTo>
                  <a:lnTo>
                    <a:pt x="632561" y="501519"/>
                  </a:lnTo>
                  <a:lnTo>
                    <a:pt x="584523" y="519197"/>
                  </a:lnTo>
                  <a:lnTo>
                    <a:pt x="535494" y="534413"/>
                  </a:lnTo>
                  <a:lnTo>
                    <a:pt x="485889" y="547038"/>
                  </a:lnTo>
                  <a:lnTo>
                    <a:pt x="436119" y="556945"/>
                  </a:lnTo>
                  <a:lnTo>
                    <a:pt x="386598" y="564004"/>
                  </a:lnTo>
                  <a:lnTo>
                    <a:pt x="337740" y="568089"/>
                  </a:lnTo>
                  <a:lnTo>
                    <a:pt x="289958" y="569069"/>
                  </a:lnTo>
                  <a:lnTo>
                    <a:pt x="243666" y="566818"/>
                  </a:lnTo>
                  <a:lnTo>
                    <a:pt x="199276" y="561207"/>
                  </a:lnTo>
                  <a:lnTo>
                    <a:pt x="148688" y="549672"/>
                  </a:lnTo>
                  <a:lnTo>
                    <a:pt x="105263" y="533674"/>
                  </a:lnTo>
                  <a:lnTo>
                    <a:pt x="69126" y="513621"/>
                  </a:lnTo>
                  <a:lnTo>
                    <a:pt x="19224" y="462987"/>
                  </a:lnTo>
                  <a:lnTo>
                    <a:pt x="0" y="401040"/>
                  </a:lnTo>
                  <a:lnTo>
                    <a:pt x="2208" y="366846"/>
                  </a:lnTo>
                  <a:lnTo>
                    <a:pt x="30900" y="294061"/>
                  </a:lnTo>
                  <a:lnTo>
                    <a:pt x="57638" y="256287"/>
                  </a:lnTo>
                  <a:lnTo>
                    <a:pt x="92806" y="218138"/>
                  </a:lnTo>
                  <a:lnTo>
                    <a:pt x="126220" y="188381"/>
                  </a:lnTo>
                  <a:lnTo>
                    <a:pt x="163104" y="160317"/>
                  </a:lnTo>
                  <a:lnTo>
                    <a:pt x="203046" y="134073"/>
                  </a:lnTo>
                  <a:lnTo>
                    <a:pt x="245632" y="109779"/>
                  </a:lnTo>
                  <a:lnTo>
                    <a:pt x="290448" y="87561"/>
                  </a:lnTo>
                  <a:lnTo>
                    <a:pt x="337082" y="67550"/>
                  </a:lnTo>
                  <a:lnTo>
                    <a:pt x="385120" y="49872"/>
                  </a:lnTo>
                  <a:lnTo>
                    <a:pt x="434148" y="34656"/>
                  </a:lnTo>
                  <a:lnTo>
                    <a:pt x="483754" y="22031"/>
                  </a:lnTo>
                  <a:lnTo>
                    <a:pt x="533524" y="12124"/>
                  </a:lnTo>
                  <a:lnTo>
                    <a:pt x="583045" y="5065"/>
                  </a:lnTo>
                  <a:lnTo>
                    <a:pt x="631903" y="980"/>
                  </a:lnTo>
                  <a:lnTo>
                    <a:pt x="679684" y="0"/>
                  </a:lnTo>
                  <a:lnTo>
                    <a:pt x="725977" y="2251"/>
                  </a:lnTo>
                  <a:lnTo>
                    <a:pt x="770367" y="7862"/>
                  </a:lnTo>
                </a:path>
              </a:pathLst>
            </a:custGeom>
            <a:ln w="12700">
              <a:solidFill>
                <a:srgbClr val="D23145"/>
              </a:solidFill>
            </a:ln>
          </p:spPr>
          <p:txBody>
            <a:bodyPr wrap="square" lIns="0" tIns="0" rIns="0" bIns="0" rtlCol="0"/>
            <a:lstStyle/>
            <a:p>
              <a:endParaRPr sz="1359"/>
            </a:p>
          </p:txBody>
        </p:sp>
        <p:pic>
          <p:nvPicPr>
            <p:cNvPr id="8" name="object 8"/>
            <p:cNvPicPr/>
            <p:nvPr/>
          </p:nvPicPr>
          <p:blipFill>
            <a:blip r:embed="rId5" cstate="print"/>
            <a:stretch>
              <a:fillRect/>
            </a:stretch>
          </p:blipFill>
          <p:spPr>
            <a:xfrm>
              <a:off x="5994400" y="3479800"/>
              <a:ext cx="1955800" cy="1028700"/>
            </a:xfrm>
            <a:prstGeom prst="rect">
              <a:avLst/>
            </a:prstGeom>
          </p:spPr>
        </p:pic>
        <p:sp>
          <p:nvSpPr>
            <p:cNvPr id="9" name="object 9"/>
            <p:cNvSpPr/>
            <p:nvPr/>
          </p:nvSpPr>
          <p:spPr>
            <a:xfrm>
              <a:off x="6170386" y="3616813"/>
              <a:ext cx="1497330" cy="647700"/>
            </a:xfrm>
            <a:custGeom>
              <a:avLst/>
              <a:gdLst/>
              <a:ahLst/>
              <a:cxnLst/>
              <a:rect l="l" t="t" r="r" b="b"/>
              <a:pathLst>
                <a:path w="1497329" h="647700">
                  <a:moveTo>
                    <a:pt x="1278374" y="94853"/>
                  </a:moveTo>
                  <a:lnTo>
                    <a:pt x="1326975" y="117955"/>
                  </a:lnTo>
                  <a:lnTo>
                    <a:pt x="1369502" y="142497"/>
                  </a:lnTo>
                  <a:lnTo>
                    <a:pt x="1405953" y="168286"/>
                  </a:lnTo>
                  <a:lnTo>
                    <a:pt x="1436329" y="195131"/>
                  </a:lnTo>
                  <a:lnTo>
                    <a:pt x="1478855" y="251219"/>
                  </a:lnTo>
                  <a:lnTo>
                    <a:pt x="1497081" y="309228"/>
                  </a:lnTo>
                  <a:lnTo>
                    <a:pt x="1497081" y="338471"/>
                  </a:lnTo>
                  <a:lnTo>
                    <a:pt x="1478855" y="396480"/>
                  </a:lnTo>
                  <a:lnTo>
                    <a:pt x="1436329" y="452568"/>
                  </a:lnTo>
                  <a:lnTo>
                    <a:pt x="1405953" y="479413"/>
                  </a:lnTo>
                  <a:lnTo>
                    <a:pt x="1369502" y="505202"/>
                  </a:lnTo>
                  <a:lnTo>
                    <a:pt x="1326975" y="529744"/>
                  </a:lnTo>
                  <a:lnTo>
                    <a:pt x="1278374" y="552846"/>
                  </a:lnTo>
                  <a:lnTo>
                    <a:pt x="1237378" y="569308"/>
                  </a:lnTo>
                  <a:lnTo>
                    <a:pt x="1194334" y="584202"/>
                  </a:lnTo>
                  <a:lnTo>
                    <a:pt x="1149445" y="597529"/>
                  </a:lnTo>
                  <a:lnTo>
                    <a:pt x="1102918" y="609288"/>
                  </a:lnTo>
                  <a:lnTo>
                    <a:pt x="1054956" y="619479"/>
                  </a:lnTo>
                  <a:lnTo>
                    <a:pt x="1005765" y="628102"/>
                  </a:lnTo>
                  <a:lnTo>
                    <a:pt x="955549" y="635157"/>
                  </a:lnTo>
                  <a:lnTo>
                    <a:pt x="904514" y="640644"/>
                  </a:lnTo>
                  <a:lnTo>
                    <a:pt x="852864" y="644564"/>
                  </a:lnTo>
                  <a:lnTo>
                    <a:pt x="800804" y="646916"/>
                  </a:lnTo>
                  <a:lnTo>
                    <a:pt x="748539" y="647700"/>
                  </a:lnTo>
                  <a:lnTo>
                    <a:pt x="696274" y="646916"/>
                  </a:lnTo>
                  <a:lnTo>
                    <a:pt x="644215" y="644564"/>
                  </a:lnTo>
                  <a:lnTo>
                    <a:pt x="592565" y="640644"/>
                  </a:lnTo>
                  <a:lnTo>
                    <a:pt x="541529" y="635157"/>
                  </a:lnTo>
                  <a:lnTo>
                    <a:pt x="491314" y="628102"/>
                  </a:lnTo>
                  <a:lnTo>
                    <a:pt x="442122" y="619479"/>
                  </a:lnTo>
                  <a:lnTo>
                    <a:pt x="394161" y="609288"/>
                  </a:lnTo>
                  <a:lnTo>
                    <a:pt x="347633" y="597529"/>
                  </a:lnTo>
                  <a:lnTo>
                    <a:pt x="302744" y="584202"/>
                  </a:lnTo>
                  <a:lnTo>
                    <a:pt x="259700" y="569308"/>
                  </a:lnTo>
                  <a:lnTo>
                    <a:pt x="218705" y="552846"/>
                  </a:lnTo>
                  <a:lnTo>
                    <a:pt x="170104" y="529744"/>
                  </a:lnTo>
                  <a:lnTo>
                    <a:pt x="127578" y="505202"/>
                  </a:lnTo>
                  <a:lnTo>
                    <a:pt x="91127" y="479413"/>
                  </a:lnTo>
                  <a:lnTo>
                    <a:pt x="60751" y="452568"/>
                  </a:lnTo>
                  <a:lnTo>
                    <a:pt x="18225" y="396480"/>
                  </a:lnTo>
                  <a:lnTo>
                    <a:pt x="0" y="338471"/>
                  </a:lnTo>
                  <a:lnTo>
                    <a:pt x="0" y="309228"/>
                  </a:lnTo>
                  <a:lnTo>
                    <a:pt x="18225" y="251219"/>
                  </a:lnTo>
                  <a:lnTo>
                    <a:pt x="60751" y="195131"/>
                  </a:lnTo>
                  <a:lnTo>
                    <a:pt x="91127" y="168286"/>
                  </a:lnTo>
                  <a:lnTo>
                    <a:pt x="127578" y="142497"/>
                  </a:lnTo>
                  <a:lnTo>
                    <a:pt x="170104" y="117955"/>
                  </a:lnTo>
                  <a:lnTo>
                    <a:pt x="218705" y="94853"/>
                  </a:lnTo>
                  <a:lnTo>
                    <a:pt x="259700" y="78391"/>
                  </a:lnTo>
                  <a:lnTo>
                    <a:pt x="302744" y="63497"/>
                  </a:lnTo>
                  <a:lnTo>
                    <a:pt x="347633" y="50170"/>
                  </a:lnTo>
                  <a:lnTo>
                    <a:pt x="394161" y="38411"/>
                  </a:lnTo>
                  <a:lnTo>
                    <a:pt x="442122" y="28220"/>
                  </a:lnTo>
                  <a:lnTo>
                    <a:pt x="491314" y="19597"/>
                  </a:lnTo>
                  <a:lnTo>
                    <a:pt x="541529" y="12542"/>
                  </a:lnTo>
                  <a:lnTo>
                    <a:pt x="592565" y="7055"/>
                  </a:lnTo>
                  <a:lnTo>
                    <a:pt x="644215" y="3135"/>
                  </a:lnTo>
                  <a:lnTo>
                    <a:pt x="696274" y="783"/>
                  </a:lnTo>
                  <a:lnTo>
                    <a:pt x="748539" y="0"/>
                  </a:lnTo>
                  <a:lnTo>
                    <a:pt x="800804" y="783"/>
                  </a:lnTo>
                  <a:lnTo>
                    <a:pt x="852864" y="3135"/>
                  </a:lnTo>
                  <a:lnTo>
                    <a:pt x="904514" y="7055"/>
                  </a:lnTo>
                  <a:lnTo>
                    <a:pt x="955549" y="12542"/>
                  </a:lnTo>
                  <a:lnTo>
                    <a:pt x="1005765" y="19597"/>
                  </a:lnTo>
                  <a:lnTo>
                    <a:pt x="1054956" y="28220"/>
                  </a:lnTo>
                  <a:lnTo>
                    <a:pt x="1102918" y="38411"/>
                  </a:lnTo>
                  <a:lnTo>
                    <a:pt x="1149445" y="50170"/>
                  </a:lnTo>
                  <a:lnTo>
                    <a:pt x="1194334" y="63497"/>
                  </a:lnTo>
                  <a:lnTo>
                    <a:pt x="1237378" y="78391"/>
                  </a:lnTo>
                  <a:lnTo>
                    <a:pt x="1278374" y="94853"/>
                  </a:lnTo>
                </a:path>
              </a:pathLst>
            </a:custGeom>
            <a:ln w="12699">
              <a:solidFill>
                <a:srgbClr val="D23145"/>
              </a:solidFill>
            </a:ln>
          </p:spPr>
          <p:txBody>
            <a:bodyPr wrap="square" lIns="0" tIns="0" rIns="0" bIns="0" rtlCol="0"/>
            <a:lstStyle/>
            <a:p>
              <a:endParaRPr sz="1359"/>
            </a:p>
          </p:txBody>
        </p:sp>
      </p:grpSp>
      <p:sp>
        <p:nvSpPr>
          <p:cNvPr id="10" name="object 10"/>
          <p:cNvSpPr txBox="1"/>
          <p:nvPr/>
        </p:nvSpPr>
        <p:spPr>
          <a:xfrm>
            <a:off x="597454" y="81894"/>
            <a:ext cx="1724666" cy="242054"/>
          </a:xfrm>
          <a:prstGeom prst="rect">
            <a:avLst/>
          </a:prstGeom>
        </p:spPr>
        <p:txBody>
          <a:bodyPr vert="horz" wrap="square" lIns="0" tIns="9589" rIns="0" bIns="0" rtlCol="0">
            <a:spAutoFit/>
          </a:bodyPr>
          <a:lstStyle/>
          <a:p>
            <a:pPr marL="9590">
              <a:spcBef>
                <a:spcPts val="76"/>
              </a:spcBef>
            </a:pPr>
            <a:r>
              <a:rPr sz="1510" spc="-86" dirty="0">
                <a:latin typeface="Arial MT"/>
                <a:cs typeface="Arial MT"/>
              </a:rPr>
              <a:t>1.6.</a:t>
            </a:r>
            <a:r>
              <a:rPr sz="1510" spc="-151" dirty="0">
                <a:latin typeface="Arial MT"/>
                <a:cs typeface="Arial MT"/>
              </a:rPr>
              <a:t> </a:t>
            </a:r>
            <a:r>
              <a:rPr sz="1510" spc="-113" dirty="0">
                <a:latin typeface="Arial MT"/>
                <a:cs typeface="Arial MT"/>
              </a:rPr>
              <a:t>L</a:t>
            </a:r>
            <a:r>
              <a:rPr sz="1510" spc="-109" dirty="0">
                <a:latin typeface="Arial MT"/>
                <a:cs typeface="Arial MT"/>
              </a:rPr>
              <a:t>e</a:t>
            </a:r>
            <a:r>
              <a:rPr sz="1510" spc="-4" dirty="0">
                <a:latin typeface="Arial MT"/>
                <a:cs typeface="Arial MT"/>
              </a:rPr>
              <a:t> co</a:t>
            </a:r>
            <a:r>
              <a:rPr sz="1510" spc="26" dirty="0">
                <a:latin typeface="Arial MT"/>
                <a:cs typeface="Arial MT"/>
              </a:rPr>
              <a:t>r</a:t>
            </a:r>
            <a:r>
              <a:rPr sz="1510" spc="-11" dirty="0">
                <a:latin typeface="Arial MT"/>
                <a:cs typeface="Arial MT"/>
              </a:rPr>
              <a:t>tex</a:t>
            </a:r>
            <a:r>
              <a:rPr sz="1510" dirty="0">
                <a:latin typeface="Arial MT"/>
                <a:cs typeface="Arial MT"/>
              </a:rPr>
              <a:t> </a:t>
            </a:r>
            <a:r>
              <a:rPr sz="1510" spc="-23" dirty="0">
                <a:latin typeface="Arial MT"/>
                <a:cs typeface="Arial MT"/>
              </a:rPr>
              <a:t>moteur</a:t>
            </a:r>
            <a:endParaRPr sz="1510">
              <a:latin typeface="Arial MT"/>
              <a:cs typeface="Arial MT"/>
            </a:endParaRPr>
          </a:p>
        </p:txBody>
      </p:sp>
      <p:sp>
        <p:nvSpPr>
          <p:cNvPr id="11" name="object 11"/>
          <p:cNvSpPr/>
          <p:nvPr/>
        </p:nvSpPr>
        <p:spPr>
          <a:xfrm>
            <a:off x="436893" y="0"/>
            <a:ext cx="9819614" cy="7364711"/>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sp>
        <p:nvSpPr>
          <p:cNvPr id="12" name="object 12"/>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16</a:t>
            </a:fld>
            <a:endParaRPr dirty="0"/>
          </a:p>
        </p:txBody>
      </p:sp>
    </p:spTree>
    <p:extLst>
      <p:ext uri="{BB962C8B-B14F-4D97-AF65-F5344CB8AC3E}">
        <p14:creationId xmlns:p14="http://schemas.microsoft.com/office/powerpoint/2010/main" val="191682880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Thalamus</a:t>
            </a:r>
          </a:p>
        </p:txBody>
      </p:sp>
      <p:sp>
        <p:nvSpPr>
          <p:cNvPr id="55299"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7.35</a:t>
            </a:r>
            <a:endParaRPr lang="en-US" altLang="fr-FR" sz="4848" b="1">
              <a:solidFill>
                <a:schemeClr val="tx2"/>
              </a:solidFill>
            </a:endParaRPr>
          </a:p>
        </p:txBody>
      </p:sp>
      <p:sp>
        <p:nvSpPr>
          <p:cNvPr id="55300"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55301"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55302"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55303" name="Text Box 7"/>
          <p:cNvSpPr txBox="1">
            <a:spLocks noChangeArrowheads="1"/>
          </p:cNvSpPr>
          <p:nvPr/>
        </p:nvSpPr>
        <p:spPr bwMode="auto">
          <a:xfrm>
            <a:off x="728839" y="2434872"/>
            <a:ext cx="9085292" cy="326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Surrounds the third ventricle</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The relay station for sensory impulses</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Transfers impulses to the correct part of the cortex for localization and interpretation</a:t>
            </a:r>
            <a:endParaRPr lang="en-US" altLang="fr-FR" sz="3306">
              <a:latin typeface="Arial" panose="020B0604020202020204" pitchFamily="34" charset="0"/>
            </a:endParaRPr>
          </a:p>
        </p:txBody>
      </p:sp>
    </p:spTree>
    <p:extLst>
      <p:ext uri="{BB962C8B-B14F-4D97-AF65-F5344CB8AC3E}">
        <p14:creationId xmlns:p14="http://schemas.microsoft.com/office/powerpoint/2010/main" val="450226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dissolve">
                                      <p:cBhvr>
                                        <p:cTn id="7" dur="500"/>
                                        <p:tgtEl>
                                          <p:spTgt spid="5529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5303"/>
                                        </p:tgtEl>
                                        <p:attrNameLst>
                                          <p:attrName>style.visibility</p:attrName>
                                        </p:attrNameLst>
                                      </p:cBhvr>
                                      <p:to>
                                        <p:strVal val="visible"/>
                                      </p:to>
                                    </p:set>
                                    <p:animEffect transition="in" filter="dissolve">
                                      <p:cBhvr>
                                        <p:cTn id="11"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autoUpdateAnimBg="0" advAuto="0"/>
      <p:bldP spid="55303"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Hypothalamus</a:t>
            </a:r>
          </a:p>
        </p:txBody>
      </p:sp>
      <p:sp>
        <p:nvSpPr>
          <p:cNvPr id="56323"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7.36a</a:t>
            </a:r>
            <a:endParaRPr lang="en-US" altLang="fr-FR" sz="4848" b="1">
              <a:solidFill>
                <a:schemeClr val="tx2"/>
              </a:solidFill>
            </a:endParaRPr>
          </a:p>
        </p:txBody>
      </p:sp>
      <p:sp>
        <p:nvSpPr>
          <p:cNvPr id="56324"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56325"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56326"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56327" name="Text Box 7"/>
          <p:cNvSpPr txBox="1">
            <a:spLocks noChangeArrowheads="1"/>
          </p:cNvSpPr>
          <p:nvPr/>
        </p:nvSpPr>
        <p:spPr bwMode="auto">
          <a:xfrm>
            <a:off x="728839" y="2209228"/>
            <a:ext cx="9085292" cy="378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8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Under the thalamus</a:t>
            </a:r>
          </a:p>
          <a:p>
            <a:pPr>
              <a:lnSpc>
                <a:spcPct val="8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Important autonomic nervous system center</a:t>
            </a:r>
          </a:p>
          <a:p>
            <a:pPr lvl="1">
              <a:lnSpc>
                <a:spcPct val="8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Helps regulate body temperature</a:t>
            </a:r>
          </a:p>
          <a:p>
            <a:pPr lvl="1">
              <a:lnSpc>
                <a:spcPct val="8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Controls water balance</a:t>
            </a:r>
          </a:p>
          <a:p>
            <a:pPr lvl="1">
              <a:lnSpc>
                <a:spcPct val="8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Regulates metabolism</a:t>
            </a:r>
          </a:p>
        </p:txBody>
      </p:sp>
    </p:spTree>
    <p:extLst>
      <p:ext uri="{BB962C8B-B14F-4D97-AF65-F5344CB8AC3E}">
        <p14:creationId xmlns:p14="http://schemas.microsoft.com/office/powerpoint/2010/main" val="2404732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dissolve">
                                      <p:cBhvr>
                                        <p:cTn id="7" dur="500"/>
                                        <p:tgtEl>
                                          <p:spTgt spid="5632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27"/>
                                        </p:tgtEl>
                                        <p:attrNameLst>
                                          <p:attrName>style.visibility</p:attrName>
                                        </p:attrNameLst>
                                      </p:cBhvr>
                                      <p:to>
                                        <p:strVal val="visible"/>
                                      </p:to>
                                    </p:set>
                                    <p:animEffect transition="in" filter="dissolve">
                                      <p:cBhvr>
                                        <p:cTn id="11" dur="5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autoUpdateAnimBg="0" advAuto="0"/>
      <p:bldP spid="56327"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Hypothalamus</a:t>
            </a:r>
          </a:p>
        </p:txBody>
      </p:sp>
      <p:sp>
        <p:nvSpPr>
          <p:cNvPr id="57347"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7.36b</a:t>
            </a:r>
            <a:endParaRPr lang="en-US" altLang="fr-FR" sz="4848" b="1">
              <a:solidFill>
                <a:schemeClr val="tx2"/>
              </a:solidFill>
            </a:endParaRPr>
          </a:p>
        </p:txBody>
      </p:sp>
      <p:sp>
        <p:nvSpPr>
          <p:cNvPr id="57348"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57349"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57350"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57351" name="Text Box 7"/>
          <p:cNvSpPr txBox="1">
            <a:spLocks noChangeArrowheads="1"/>
          </p:cNvSpPr>
          <p:nvPr/>
        </p:nvSpPr>
        <p:spPr bwMode="auto">
          <a:xfrm>
            <a:off x="728839" y="2770717"/>
            <a:ext cx="9085292" cy="245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An important part of the limbic system (emotions)</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The pituitary gland is attached to the hypothalamus</a:t>
            </a:r>
            <a:endParaRPr lang="en-US" altLang="fr-FR" sz="3306">
              <a:latin typeface="Arial" panose="020B0604020202020204" pitchFamily="34" charset="0"/>
            </a:endParaRPr>
          </a:p>
        </p:txBody>
      </p:sp>
    </p:spTree>
    <p:extLst>
      <p:ext uri="{BB962C8B-B14F-4D97-AF65-F5344CB8AC3E}">
        <p14:creationId xmlns:p14="http://schemas.microsoft.com/office/powerpoint/2010/main" val="3008275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7351"/>
                                        </p:tgtEl>
                                        <p:attrNameLst>
                                          <p:attrName>style.visibility</p:attrName>
                                        </p:attrNameLst>
                                      </p:cBhvr>
                                      <p:to>
                                        <p:strVal val="visible"/>
                                      </p:to>
                                    </p:set>
                                    <p:animEffect transition="in" filter="dissolve">
                                      <p:cBhvr>
                                        <p:cTn id="7" dur="500"/>
                                        <p:tgtEl>
                                          <p:spTgt spid="57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Epithalamus</a:t>
            </a:r>
          </a:p>
        </p:txBody>
      </p:sp>
      <p:sp>
        <p:nvSpPr>
          <p:cNvPr id="58371"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7.37</a:t>
            </a:r>
            <a:endParaRPr lang="en-US" altLang="fr-FR" sz="4848" b="1">
              <a:solidFill>
                <a:schemeClr val="tx2"/>
              </a:solidFill>
            </a:endParaRPr>
          </a:p>
        </p:txBody>
      </p:sp>
      <p:sp>
        <p:nvSpPr>
          <p:cNvPr id="58372"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58373"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58374"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58375" name="Text Box 7"/>
          <p:cNvSpPr txBox="1">
            <a:spLocks noChangeArrowheads="1"/>
          </p:cNvSpPr>
          <p:nvPr/>
        </p:nvSpPr>
        <p:spPr bwMode="auto">
          <a:xfrm>
            <a:off x="728839" y="2602794"/>
            <a:ext cx="9085292" cy="308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8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Forms the roof of the third ventricle</a:t>
            </a:r>
          </a:p>
          <a:p>
            <a:pPr>
              <a:lnSpc>
                <a:spcPct val="8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Houses the pineal body (an endocrine gland)</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Includes the choroid plexus – forms cerebrospinal fluid</a:t>
            </a:r>
            <a:endParaRPr lang="en-US" altLang="fr-FR" sz="3306">
              <a:latin typeface="Arial" panose="020B0604020202020204" pitchFamily="34" charset="0"/>
            </a:endParaRPr>
          </a:p>
        </p:txBody>
      </p:sp>
    </p:spTree>
    <p:extLst>
      <p:ext uri="{BB962C8B-B14F-4D97-AF65-F5344CB8AC3E}">
        <p14:creationId xmlns:p14="http://schemas.microsoft.com/office/powerpoint/2010/main" val="291587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animEffect transition="in" filter="dissolve">
                                      <p:cBhvr>
                                        <p:cTn id="7" dur="500"/>
                                        <p:tgtEl>
                                          <p:spTgt spid="5837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8375"/>
                                        </p:tgtEl>
                                        <p:attrNameLst>
                                          <p:attrName>style.visibility</p:attrName>
                                        </p:attrNameLst>
                                      </p:cBhvr>
                                      <p:to>
                                        <p:strVal val="visible"/>
                                      </p:to>
                                    </p:set>
                                    <p:animEffect transition="in" filter="dissolve">
                                      <p:cBhvr>
                                        <p:cTn id="11"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autoUpdateAnimBg="0" advAuto="0"/>
      <p:bldP spid="58375"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Brain Stem</a:t>
            </a:r>
          </a:p>
        </p:txBody>
      </p:sp>
      <p:sp>
        <p:nvSpPr>
          <p:cNvPr id="59395"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7.38a</a:t>
            </a:r>
            <a:endParaRPr lang="en-US" altLang="fr-FR" sz="4848" b="1">
              <a:solidFill>
                <a:schemeClr val="tx2"/>
              </a:solidFill>
            </a:endParaRPr>
          </a:p>
        </p:txBody>
      </p:sp>
      <p:sp>
        <p:nvSpPr>
          <p:cNvPr id="59396"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59397"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59398"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59399" name="Text Box 7"/>
          <p:cNvSpPr txBox="1">
            <a:spLocks noChangeArrowheads="1"/>
          </p:cNvSpPr>
          <p:nvPr/>
        </p:nvSpPr>
        <p:spPr bwMode="auto">
          <a:xfrm>
            <a:off x="728839" y="2161999"/>
            <a:ext cx="9085292" cy="332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8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Attaches to the spinal cord</a:t>
            </a:r>
          </a:p>
          <a:p>
            <a:pPr>
              <a:lnSpc>
                <a:spcPct val="8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Parts of the brain stem</a:t>
            </a:r>
          </a:p>
          <a:p>
            <a:pPr lvl="1">
              <a:lnSpc>
                <a:spcPct val="8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Midbrain</a:t>
            </a:r>
          </a:p>
          <a:p>
            <a:pPr lvl="1">
              <a:lnSpc>
                <a:spcPct val="8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Pons</a:t>
            </a:r>
          </a:p>
          <a:p>
            <a:pPr lvl="1">
              <a:lnSpc>
                <a:spcPct val="8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Medulla oblongata</a:t>
            </a:r>
          </a:p>
        </p:txBody>
      </p:sp>
    </p:spTree>
    <p:extLst>
      <p:ext uri="{BB962C8B-B14F-4D97-AF65-F5344CB8AC3E}">
        <p14:creationId xmlns:p14="http://schemas.microsoft.com/office/powerpoint/2010/main" val="1930958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animEffect transition="in" filter="dissolve">
                                      <p:cBhvr>
                                        <p:cTn id="7" dur="500"/>
                                        <p:tgtEl>
                                          <p:spTgt spid="5939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399"/>
                                        </p:tgtEl>
                                        <p:attrNameLst>
                                          <p:attrName>style.visibility</p:attrName>
                                        </p:attrNameLst>
                                      </p:cBhvr>
                                      <p:to>
                                        <p:strVal val="visible"/>
                                      </p:to>
                                    </p:set>
                                    <p:animEffect transition="in" filter="dissolve">
                                      <p:cBhvr>
                                        <p:cTn id="11" dur="500"/>
                                        <p:tgtEl>
                                          <p:spTgt spid="5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advAuto="0"/>
      <p:bldP spid="59399"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Brain Stem</a:t>
            </a:r>
          </a:p>
        </p:txBody>
      </p:sp>
      <p:sp>
        <p:nvSpPr>
          <p:cNvPr id="60419"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7.38b</a:t>
            </a:r>
            <a:endParaRPr lang="en-US" altLang="fr-FR" sz="4848" b="1">
              <a:solidFill>
                <a:schemeClr val="tx2"/>
              </a:solidFill>
            </a:endParaRPr>
          </a:p>
        </p:txBody>
      </p:sp>
      <p:sp>
        <p:nvSpPr>
          <p:cNvPr id="60420"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60421"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60422"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pic>
        <p:nvPicPr>
          <p:cNvPr id="60423" name="Picture 7" descr="0715a_DiencephalnBrainStm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3757"/>
          <a:stretch>
            <a:fillRect/>
          </a:stretch>
        </p:blipFill>
        <p:spPr bwMode="auto">
          <a:xfrm>
            <a:off x="896761" y="1495559"/>
            <a:ext cx="8899878" cy="5557175"/>
          </a:xfrm>
          <a:prstGeom prst="rect">
            <a:avLst/>
          </a:prstGeom>
          <a:noFill/>
          <a:extLst>
            <a:ext uri="{909E8E84-426E-40DD-AFC4-6F175D3DCCD1}">
              <a14:hiddenFill xmlns:a14="http://schemas.microsoft.com/office/drawing/2010/main">
                <a:solidFill>
                  <a:srgbClr val="FFFFFF"/>
                </a:solidFill>
              </a14:hiddenFill>
            </a:ext>
          </a:extLst>
        </p:spPr>
      </p:pic>
      <p:sp>
        <p:nvSpPr>
          <p:cNvPr id="60424" name="Text Box 8"/>
          <p:cNvSpPr txBox="1">
            <a:spLocks noChangeArrowheads="1"/>
          </p:cNvSpPr>
          <p:nvPr/>
        </p:nvSpPr>
        <p:spPr bwMode="auto">
          <a:xfrm>
            <a:off x="8621183" y="6666164"/>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7.15a</a:t>
            </a:r>
          </a:p>
        </p:txBody>
      </p:sp>
    </p:spTree>
    <p:extLst>
      <p:ext uri="{BB962C8B-B14F-4D97-AF65-F5344CB8AC3E}">
        <p14:creationId xmlns:p14="http://schemas.microsoft.com/office/powerpoint/2010/main" val="1959581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0423"/>
                                        </p:tgtEl>
                                        <p:attrNameLst>
                                          <p:attrName>style.visibility</p:attrName>
                                        </p:attrNameLst>
                                      </p:cBhvr>
                                      <p:to>
                                        <p:strVal val="visible"/>
                                      </p:to>
                                    </p:set>
                                    <p:animEffect transition="in" filter="dissolve">
                                      <p:cBhvr>
                                        <p:cTn id="7" dur="500"/>
                                        <p:tgtEl>
                                          <p:spTgt spid="6042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60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Midbrain</a:t>
            </a:r>
          </a:p>
        </p:txBody>
      </p:sp>
      <p:sp>
        <p:nvSpPr>
          <p:cNvPr id="61443"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7.39</a:t>
            </a:r>
            <a:endParaRPr lang="en-US" altLang="fr-FR" sz="4848" b="1">
              <a:solidFill>
                <a:schemeClr val="tx2"/>
              </a:solidFill>
            </a:endParaRPr>
          </a:p>
        </p:txBody>
      </p:sp>
      <p:sp>
        <p:nvSpPr>
          <p:cNvPr id="61444"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61445"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61446"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61447" name="Text Box 7"/>
          <p:cNvSpPr txBox="1">
            <a:spLocks noChangeArrowheads="1"/>
          </p:cNvSpPr>
          <p:nvPr/>
        </p:nvSpPr>
        <p:spPr bwMode="auto">
          <a:xfrm>
            <a:off x="728839" y="1847145"/>
            <a:ext cx="9085292" cy="258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Mostly composed of tracts of nerve fibers</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Reflex centers for vision and hearing</a:t>
            </a:r>
          </a:p>
          <a:p>
            <a:pPr lvl="1">
              <a:lnSpc>
                <a:spcPct val="9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Cerebral aquaduct – 3</a:t>
            </a:r>
            <a:r>
              <a:rPr lang="en-US" altLang="fr-FR" sz="3306" baseline="30000">
                <a:latin typeface="Arial" panose="020B0604020202020204" pitchFamily="34" charset="0"/>
              </a:rPr>
              <a:t>rd</a:t>
            </a:r>
            <a:r>
              <a:rPr lang="en-US" altLang="fr-FR" sz="3306">
                <a:latin typeface="Arial" panose="020B0604020202020204" pitchFamily="34" charset="0"/>
              </a:rPr>
              <a:t>-4</a:t>
            </a:r>
            <a:r>
              <a:rPr lang="en-US" altLang="fr-FR" sz="3306" baseline="30000">
                <a:latin typeface="Arial" panose="020B0604020202020204" pitchFamily="34" charset="0"/>
              </a:rPr>
              <a:t>th</a:t>
            </a:r>
            <a:r>
              <a:rPr lang="en-US" altLang="fr-FR" sz="3306">
                <a:latin typeface="Arial" panose="020B0604020202020204" pitchFamily="34" charset="0"/>
              </a:rPr>
              <a:t> ventricles</a:t>
            </a:r>
          </a:p>
        </p:txBody>
      </p:sp>
    </p:spTree>
    <p:extLst>
      <p:ext uri="{BB962C8B-B14F-4D97-AF65-F5344CB8AC3E}">
        <p14:creationId xmlns:p14="http://schemas.microsoft.com/office/powerpoint/2010/main" val="2270462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dissolve">
                                      <p:cBhvr>
                                        <p:cTn id="7" dur="500"/>
                                        <p:tgtEl>
                                          <p:spTgt spid="6144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447"/>
                                        </p:tgtEl>
                                        <p:attrNameLst>
                                          <p:attrName>style.visibility</p:attrName>
                                        </p:attrNameLst>
                                      </p:cBhvr>
                                      <p:to>
                                        <p:strVal val="visible"/>
                                      </p:to>
                                    </p:set>
                                    <p:animEffect transition="in" filter="dissolve">
                                      <p:cBhvr>
                                        <p:cTn id="11"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advAuto="0"/>
      <p:bldP spid="61447"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Pons</a:t>
            </a:r>
          </a:p>
        </p:txBody>
      </p:sp>
      <p:sp>
        <p:nvSpPr>
          <p:cNvPr id="62467"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7.40</a:t>
            </a:r>
            <a:endParaRPr lang="en-US" altLang="fr-FR" sz="4848" b="1">
              <a:solidFill>
                <a:schemeClr val="tx2"/>
              </a:solidFill>
            </a:endParaRPr>
          </a:p>
        </p:txBody>
      </p:sp>
      <p:sp>
        <p:nvSpPr>
          <p:cNvPr id="62468"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62469"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62470"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62471" name="Text Box 7"/>
          <p:cNvSpPr txBox="1">
            <a:spLocks noChangeArrowheads="1"/>
          </p:cNvSpPr>
          <p:nvPr/>
        </p:nvSpPr>
        <p:spPr bwMode="auto">
          <a:xfrm>
            <a:off x="728839" y="2686756"/>
            <a:ext cx="9085292" cy="326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The bulging center part of the brain stem</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Mostly composed of fiber tracts</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Includes nuclei involved in the control of breathing</a:t>
            </a:r>
            <a:endParaRPr lang="en-US" altLang="fr-FR" sz="3306">
              <a:latin typeface="Arial" panose="020B0604020202020204" pitchFamily="34" charset="0"/>
            </a:endParaRPr>
          </a:p>
        </p:txBody>
      </p:sp>
    </p:spTree>
    <p:extLst>
      <p:ext uri="{BB962C8B-B14F-4D97-AF65-F5344CB8AC3E}">
        <p14:creationId xmlns:p14="http://schemas.microsoft.com/office/powerpoint/2010/main" val="3166551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Effect transition="in" filter="dissolve">
                                      <p:cBhvr>
                                        <p:cTn id="7" dur="500"/>
                                        <p:tgtEl>
                                          <p:spTgt spid="6246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2471"/>
                                        </p:tgtEl>
                                        <p:attrNameLst>
                                          <p:attrName>style.visibility</p:attrName>
                                        </p:attrNameLst>
                                      </p:cBhvr>
                                      <p:to>
                                        <p:strVal val="visible"/>
                                      </p:to>
                                    </p:set>
                                    <p:animEffect transition="in" filter="dissolve">
                                      <p:cBhvr>
                                        <p:cTn id="11" dur="500"/>
                                        <p:tgtEl>
                                          <p:spTgt spid="6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autoUpdateAnimBg="0" advAuto="0"/>
      <p:bldP spid="62471"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Medulla Oblongata</a:t>
            </a:r>
          </a:p>
        </p:txBody>
      </p:sp>
      <p:sp>
        <p:nvSpPr>
          <p:cNvPr id="63491"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7.41</a:t>
            </a:r>
            <a:endParaRPr lang="en-US" altLang="fr-FR" sz="4848" b="1">
              <a:solidFill>
                <a:schemeClr val="tx2"/>
              </a:solidFill>
            </a:endParaRPr>
          </a:p>
        </p:txBody>
      </p:sp>
      <p:sp>
        <p:nvSpPr>
          <p:cNvPr id="63492"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63493"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63494"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63495" name="Text Box 7"/>
          <p:cNvSpPr txBox="1">
            <a:spLocks noChangeArrowheads="1"/>
          </p:cNvSpPr>
          <p:nvPr/>
        </p:nvSpPr>
        <p:spPr bwMode="auto">
          <a:xfrm>
            <a:off x="728839" y="1343378"/>
            <a:ext cx="9085292" cy="565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7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The lowest part of the brain stem</a:t>
            </a:r>
          </a:p>
          <a:p>
            <a:pPr>
              <a:lnSpc>
                <a:spcPct val="7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Merges into the spinal cord</a:t>
            </a:r>
          </a:p>
          <a:p>
            <a:pPr>
              <a:lnSpc>
                <a:spcPct val="7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Includes important fiber tracts</a:t>
            </a:r>
            <a:endParaRPr lang="en-US" altLang="fr-FR" sz="3306">
              <a:latin typeface="Arial" panose="020B0604020202020204" pitchFamily="34" charset="0"/>
            </a:endParaRPr>
          </a:p>
          <a:p>
            <a:pPr>
              <a:lnSpc>
                <a:spcPct val="7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Contains important control centers</a:t>
            </a:r>
          </a:p>
          <a:p>
            <a:pPr lvl="1">
              <a:lnSpc>
                <a:spcPct val="7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Heart rate control</a:t>
            </a:r>
          </a:p>
          <a:p>
            <a:pPr lvl="1">
              <a:lnSpc>
                <a:spcPct val="7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Blood pressure regulation</a:t>
            </a:r>
          </a:p>
          <a:p>
            <a:pPr lvl="1">
              <a:lnSpc>
                <a:spcPct val="7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Breathing</a:t>
            </a:r>
          </a:p>
          <a:p>
            <a:pPr lvl="1">
              <a:lnSpc>
                <a:spcPct val="7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Swallowing</a:t>
            </a:r>
          </a:p>
          <a:p>
            <a:pPr lvl="1">
              <a:lnSpc>
                <a:spcPct val="70000"/>
              </a:lnSpc>
              <a:spcAft>
                <a:spcPct val="50000"/>
              </a:spcAft>
              <a:buClr>
                <a:srgbClr val="FF6600"/>
              </a:buClr>
              <a:buFont typeface="Symbol" panose="05050102010706020507" pitchFamily="18" charset="2"/>
              <a:buChar char="·"/>
            </a:pPr>
            <a:r>
              <a:rPr lang="en-US" altLang="fr-FR" sz="3306">
                <a:latin typeface="Arial" panose="020B0604020202020204" pitchFamily="34" charset="0"/>
              </a:rPr>
              <a:t>Vomiting</a:t>
            </a:r>
          </a:p>
        </p:txBody>
      </p:sp>
    </p:spTree>
    <p:extLst>
      <p:ext uri="{BB962C8B-B14F-4D97-AF65-F5344CB8AC3E}">
        <p14:creationId xmlns:p14="http://schemas.microsoft.com/office/powerpoint/2010/main" val="1442207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animEffect transition="in" filter="dissolve">
                                      <p:cBhvr>
                                        <p:cTn id="7" dur="500"/>
                                        <p:tgtEl>
                                          <p:spTgt spid="6349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3495"/>
                                        </p:tgtEl>
                                        <p:attrNameLst>
                                          <p:attrName>style.visibility</p:attrName>
                                        </p:attrNameLst>
                                      </p:cBhvr>
                                      <p:to>
                                        <p:strVal val="visible"/>
                                      </p:to>
                                    </p:set>
                                    <p:animEffect transition="in" filter="dissolve">
                                      <p:cBhvr>
                                        <p:cTn id="11" dur="500"/>
                                        <p:tgtEl>
                                          <p:spTgt spid="63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autoUpdateAnimBg="0" advAuto="0"/>
      <p:bldP spid="63495"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Cerebellum</a:t>
            </a:r>
          </a:p>
        </p:txBody>
      </p:sp>
      <p:sp>
        <p:nvSpPr>
          <p:cNvPr id="64515"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7.43a</a:t>
            </a:r>
            <a:endParaRPr lang="en-US" altLang="fr-FR" sz="4848" b="1">
              <a:solidFill>
                <a:schemeClr val="tx2"/>
              </a:solidFill>
            </a:endParaRPr>
          </a:p>
        </p:txBody>
      </p:sp>
      <p:sp>
        <p:nvSpPr>
          <p:cNvPr id="64516"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64517"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64518"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sp>
        <p:nvSpPr>
          <p:cNvPr id="64519" name="Text Box 7"/>
          <p:cNvSpPr txBox="1">
            <a:spLocks noChangeArrowheads="1"/>
          </p:cNvSpPr>
          <p:nvPr/>
        </p:nvSpPr>
        <p:spPr bwMode="auto">
          <a:xfrm>
            <a:off x="728839" y="2455863"/>
            <a:ext cx="9085292" cy="245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anose="02020603050405020304" pitchFamily="18" charset="0"/>
              </a:defRPr>
            </a:lvl1pPr>
            <a:lvl2pPr marL="687388" indent="-230188" algn="l">
              <a:defRPr sz="2400">
                <a:solidFill>
                  <a:schemeClr val="tx1"/>
                </a:solidFill>
                <a:latin typeface="Times New Roman" panose="02020603050405020304" pitchFamily="18" charset="0"/>
              </a:defRPr>
            </a:lvl2pPr>
            <a:lvl3pPr marL="1030288" indent="-228600" algn="l">
              <a:defRPr sz="2400">
                <a:solidFill>
                  <a:schemeClr val="tx1"/>
                </a:solidFill>
                <a:latin typeface="Times New Roman" panose="02020603050405020304" pitchFamily="18" charset="0"/>
              </a:defRPr>
            </a:lvl3pPr>
            <a:lvl4pPr marL="1825625" algn="l">
              <a:defRPr sz="2400">
                <a:solidFill>
                  <a:schemeClr val="tx1"/>
                </a:solidFill>
                <a:latin typeface="Times New Roman" panose="02020603050405020304" pitchFamily="18" charset="0"/>
              </a:defRPr>
            </a:lvl4pPr>
            <a:lvl5pPr marL="1939925" algn="l">
              <a:defRPr sz="2400">
                <a:solidFill>
                  <a:schemeClr val="tx1"/>
                </a:solidFill>
                <a:latin typeface="Times New Roman" panose="02020603050405020304" pitchFamily="18" charset="0"/>
              </a:defRPr>
            </a:lvl5pPr>
            <a:lvl6pPr marL="2397125" fontAlgn="base">
              <a:spcBef>
                <a:spcPct val="0"/>
              </a:spcBef>
              <a:spcAft>
                <a:spcPct val="0"/>
              </a:spcAft>
              <a:defRPr sz="2400">
                <a:solidFill>
                  <a:schemeClr val="tx1"/>
                </a:solidFill>
                <a:latin typeface="Times New Roman" panose="02020603050405020304" pitchFamily="18" charset="0"/>
              </a:defRPr>
            </a:lvl6pPr>
            <a:lvl7pPr marL="2854325" fontAlgn="base">
              <a:spcBef>
                <a:spcPct val="0"/>
              </a:spcBef>
              <a:spcAft>
                <a:spcPct val="0"/>
              </a:spcAft>
              <a:defRPr sz="2400">
                <a:solidFill>
                  <a:schemeClr val="tx1"/>
                </a:solidFill>
                <a:latin typeface="Times New Roman" panose="02020603050405020304" pitchFamily="18" charset="0"/>
              </a:defRPr>
            </a:lvl7pPr>
            <a:lvl8pPr marL="3311525" fontAlgn="base">
              <a:spcBef>
                <a:spcPct val="0"/>
              </a:spcBef>
              <a:spcAft>
                <a:spcPct val="0"/>
              </a:spcAft>
              <a:defRPr sz="2400">
                <a:solidFill>
                  <a:schemeClr val="tx1"/>
                </a:solidFill>
                <a:latin typeface="Times New Roman" panose="02020603050405020304" pitchFamily="18" charset="0"/>
              </a:defRPr>
            </a:lvl8pPr>
            <a:lvl9pPr marL="3768725" fontAlgn="base">
              <a:spcBef>
                <a:spcPct val="0"/>
              </a:spcBef>
              <a:spcAft>
                <a:spcPct val="0"/>
              </a:spcAft>
              <a:defRPr sz="2400">
                <a:solidFill>
                  <a:schemeClr val="tx1"/>
                </a:solidFill>
                <a:latin typeface="Times New Roman" panose="02020603050405020304" pitchFamily="18" charset="0"/>
              </a:defRPr>
            </a:lvl9pPr>
          </a:lstStyle>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Two hemispheres with convoluted surfaces</a:t>
            </a:r>
          </a:p>
          <a:p>
            <a:pPr>
              <a:lnSpc>
                <a:spcPct val="90000"/>
              </a:lnSpc>
              <a:spcAft>
                <a:spcPct val="50000"/>
              </a:spcAft>
              <a:buClr>
                <a:srgbClr val="FF6600"/>
              </a:buClr>
              <a:buFont typeface="Symbol" panose="05050102010706020507" pitchFamily="18" charset="2"/>
              <a:buChar char="·"/>
            </a:pPr>
            <a:r>
              <a:rPr lang="en-US" altLang="fr-FR" sz="3746">
                <a:latin typeface="Arial" panose="020B0604020202020204" pitchFamily="34" charset="0"/>
              </a:rPr>
              <a:t>Provides involuntary coordination of body movements</a:t>
            </a:r>
            <a:endParaRPr lang="en-US" altLang="fr-FR" sz="3306">
              <a:latin typeface="Arial" panose="020B0604020202020204" pitchFamily="34" charset="0"/>
            </a:endParaRPr>
          </a:p>
        </p:txBody>
      </p:sp>
    </p:spTree>
    <p:extLst>
      <p:ext uri="{BB962C8B-B14F-4D97-AF65-F5344CB8AC3E}">
        <p14:creationId xmlns:p14="http://schemas.microsoft.com/office/powerpoint/2010/main" val="2251003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Effect transition="in" filter="dissolve">
                                      <p:cBhvr>
                                        <p:cTn id="7" dur="500"/>
                                        <p:tgtEl>
                                          <p:spTgt spid="6451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4519"/>
                                        </p:tgtEl>
                                        <p:attrNameLst>
                                          <p:attrName>style.visibility</p:attrName>
                                        </p:attrNameLst>
                                      </p:cBhvr>
                                      <p:to>
                                        <p:strVal val="visible"/>
                                      </p:to>
                                    </p:set>
                                    <p:animEffect transition="in" filter="dissolve">
                                      <p:cBhvr>
                                        <p:cTn id="11" dur="500"/>
                                        <p:tgtEl>
                                          <p:spTgt spid="6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utoUpdateAnimBg="0" advAuto="0"/>
      <p:bldP spid="6451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466461" y="0"/>
            <a:ext cx="9760479" cy="615553"/>
          </a:xfrm>
        </p:spPr>
        <p:txBody>
          <a:bodyPr/>
          <a:lstStyle/>
          <a:p>
            <a:pPr eaLnBrk="1" hangingPunct="1"/>
            <a:r>
              <a:rPr lang="fr-FR" altLang="fr-FR" smtClean="0"/>
              <a:t>L’aire corticale motrice</a:t>
            </a:r>
          </a:p>
        </p:txBody>
      </p:sp>
      <p:pic>
        <p:nvPicPr>
          <p:cNvPr id="27651" name="Picture 5" descr="aire_motr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029" y="1416844"/>
            <a:ext cx="6211372" cy="543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ZoneTexte 4"/>
          <p:cNvSpPr txBox="1">
            <a:spLocks noChangeArrowheads="1"/>
          </p:cNvSpPr>
          <p:nvPr/>
        </p:nvSpPr>
        <p:spPr bwMode="auto">
          <a:xfrm>
            <a:off x="6684831" y="4502415"/>
            <a:ext cx="3384682" cy="19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983"/>
              <a:t>Représentation somatotopique de l’aire motrice droite.</a:t>
            </a:r>
          </a:p>
          <a:p>
            <a:pPr eaLnBrk="1" hangingPunct="1">
              <a:spcBef>
                <a:spcPct val="0"/>
              </a:spcBef>
              <a:buFontTx/>
              <a:buNone/>
            </a:pPr>
            <a:r>
              <a:rPr lang="fr-FR" altLang="fr-FR" sz="1983"/>
              <a:t>Au sein de l’aire motrice, chaque zone est responsable de la motricité d’une partie du corps.</a:t>
            </a:r>
          </a:p>
        </p:txBody>
      </p:sp>
      <p:sp>
        <p:nvSpPr>
          <p:cNvPr id="27653" name="ZoneTexte 5"/>
          <p:cNvSpPr txBox="1">
            <a:spLocks noChangeArrowheads="1"/>
          </p:cNvSpPr>
          <p:nvPr/>
        </p:nvSpPr>
        <p:spPr bwMode="auto">
          <a:xfrm>
            <a:off x="2462287" y="7005506"/>
            <a:ext cx="2946704"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983" b="1"/>
              <a:t>Coupe dans le plan frontal</a:t>
            </a:r>
          </a:p>
        </p:txBody>
      </p:sp>
    </p:spTree>
    <p:extLst>
      <p:ext uri="{BB962C8B-B14F-4D97-AF65-F5344CB8AC3E}">
        <p14:creationId xmlns:p14="http://schemas.microsoft.com/office/powerpoint/2010/main" val="151735011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28839" y="335845"/>
            <a:ext cx="9235722" cy="7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pPr>
            <a:r>
              <a:rPr lang="en-US" altLang="fr-FR" sz="4518">
                <a:solidFill>
                  <a:srgbClr val="000099"/>
                </a:solidFill>
                <a:effectLst>
                  <a:outerShdw blurRad="38100" dist="38100" dir="2700000" algn="tl">
                    <a:srgbClr val="C0C0C0"/>
                  </a:outerShdw>
                </a:effectLst>
                <a:latin typeface="Arial" panose="020B0604020202020204" pitchFamily="34" charset="0"/>
              </a:rPr>
              <a:t>Cerebellum</a:t>
            </a:r>
          </a:p>
        </p:txBody>
      </p:sp>
      <p:sp>
        <p:nvSpPr>
          <p:cNvPr id="65539" name="Rectangle 3"/>
          <p:cNvSpPr>
            <a:spLocks noChangeArrowheads="1"/>
          </p:cNvSpPr>
          <p:nvPr/>
        </p:nvSpPr>
        <p:spPr bwMode="auto">
          <a:xfrm>
            <a:off x="8789106" y="7052734"/>
            <a:ext cx="1427339" cy="3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r"/>
            <a:r>
              <a:rPr lang="en-US" altLang="fr-FR" sz="1763" i="1">
                <a:solidFill>
                  <a:srgbClr val="000099"/>
                </a:solidFill>
                <a:latin typeface="Verdana" panose="020B0604030504040204" pitchFamily="34" charset="0"/>
              </a:rPr>
              <a:t>Slide 7.43b</a:t>
            </a:r>
            <a:endParaRPr lang="en-US" altLang="fr-FR" sz="4848" b="1">
              <a:solidFill>
                <a:schemeClr val="tx2"/>
              </a:solidFill>
            </a:endParaRPr>
          </a:p>
        </p:txBody>
      </p:sp>
      <p:sp>
        <p:nvSpPr>
          <p:cNvPr id="65540" name="Text Box 4"/>
          <p:cNvSpPr txBox="1">
            <a:spLocks noChangeArrowheads="1"/>
          </p:cNvSpPr>
          <p:nvPr/>
        </p:nvSpPr>
        <p:spPr bwMode="auto">
          <a:xfrm>
            <a:off x="644878" y="7119203"/>
            <a:ext cx="4607352" cy="2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fr-FR" sz="1102">
                <a:latin typeface="Times" panose="02020603050405020304" pitchFamily="18" charset="0"/>
              </a:rPr>
              <a:t>Copyright © 2003 Pearson Education, Inc. publishing as Benjamin Cummings</a:t>
            </a:r>
          </a:p>
        </p:txBody>
      </p:sp>
      <p:sp>
        <p:nvSpPr>
          <p:cNvPr id="65541" name="Rectangle 5"/>
          <p:cNvSpPr>
            <a:spLocks noChangeArrowheads="1"/>
          </p:cNvSpPr>
          <p:nvPr/>
        </p:nvSpPr>
        <p:spPr bwMode="auto">
          <a:xfrm>
            <a:off x="309033" y="0"/>
            <a:ext cx="167922" cy="1427339"/>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altLang="fr-FR" sz="1983">
              <a:latin typeface="Times" panose="02020603050405020304" pitchFamily="18" charset="0"/>
            </a:endParaRPr>
          </a:p>
        </p:txBody>
      </p:sp>
      <p:sp>
        <p:nvSpPr>
          <p:cNvPr id="65542" name="Line 6"/>
          <p:cNvSpPr>
            <a:spLocks noChangeShapeType="1"/>
          </p:cNvSpPr>
          <p:nvPr/>
        </p:nvSpPr>
        <p:spPr bwMode="auto">
          <a:xfrm>
            <a:off x="476956" y="251883"/>
            <a:ext cx="982345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983"/>
          </a:p>
        </p:txBody>
      </p:sp>
      <p:pic>
        <p:nvPicPr>
          <p:cNvPr id="65543" name="Picture 7" descr="0715a_DiencephalnBrainStm_1.JPG                                0001642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b="3757"/>
          <a:stretch>
            <a:fillRect/>
          </a:stretch>
        </p:blipFill>
        <p:spPr bwMode="auto">
          <a:xfrm>
            <a:off x="896761" y="1495559"/>
            <a:ext cx="8899878" cy="5557175"/>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p:cNvSpPr txBox="1">
            <a:spLocks noChangeArrowheads="1"/>
          </p:cNvSpPr>
          <p:nvPr/>
        </p:nvSpPr>
        <p:spPr bwMode="auto">
          <a:xfrm>
            <a:off x="8621183" y="6666164"/>
            <a:ext cx="1511300" cy="2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fr-FR" sz="1322">
                <a:latin typeface="Arial" panose="020B0604020202020204" pitchFamily="34" charset="0"/>
              </a:rPr>
              <a:t>Figure 7.15a</a:t>
            </a:r>
          </a:p>
        </p:txBody>
      </p:sp>
    </p:spTree>
    <p:extLst>
      <p:ext uri="{BB962C8B-B14F-4D97-AF65-F5344CB8AC3E}">
        <p14:creationId xmlns:p14="http://schemas.microsoft.com/office/powerpoint/2010/main" val="1821446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5543"/>
                                        </p:tgtEl>
                                        <p:attrNameLst>
                                          <p:attrName>style.visibility</p:attrName>
                                        </p:attrNameLst>
                                      </p:cBhvr>
                                      <p:to>
                                        <p:strVal val="visible"/>
                                      </p:to>
                                    </p:set>
                                    <p:animEffect transition="in" filter="dissolve">
                                      <p:cBhvr>
                                        <p:cTn id="7" dur="500"/>
                                        <p:tgtEl>
                                          <p:spTgt spid="6554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65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0023" y="614109"/>
            <a:ext cx="6188072" cy="625236"/>
          </a:xfrm>
          <a:prstGeom prst="rect">
            <a:avLst/>
          </a:prstGeom>
        </p:spPr>
        <p:txBody>
          <a:bodyPr vert="horz" wrap="square" lIns="0" tIns="9589" rIns="0" bIns="0" rtlCol="0">
            <a:spAutoFit/>
          </a:bodyPr>
          <a:lstStyle/>
          <a:p>
            <a:pPr marL="9590">
              <a:spcBef>
                <a:spcPts val="76"/>
              </a:spcBef>
            </a:pPr>
            <a:r>
              <a:rPr spc="23" dirty="0"/>
              <a:t>Cortex</a:t>
            </a:r>
            <a:r>
              <a:rPr spc="-60" dirty="0"/>
              <a:t> </a:t>
            </a:r>
            <a:r>
              <a:rPr spc="-49" dirty="0"/>
              <a:t>moteur</a:t>
            </a:r>
          </a:p>
        </p:txBody>
      </p:sp>
      <p:grpSp>
        <p:nvGrpSpPr>
          <p:cNvPr id="3" name="object 3"/>
          <p:cNvGrpSpPr/>
          <p:nvPr/>
        </p:nvGrpSpPr>
        <p:grpSpPr>
          <a:xfrm>
            <a:off x="1865723" y="2713818"/>
            <a:ext cx="543723" cy="3132879"/>
            <a:chOff x="1892300" y="3594099"/>
            <a:chExt cx="720090" cy="4149090"/>
          </a:xfrm>
        </p:grpSpPr>
        <p:pic>
          <p:nvPicPr>
            <p:cNvPr id="4" name="object 4"/>
            <p:cNvPicPr/>
            <p:nvPr/>
          </p:nvPicPr>
          <p:blipFill>
            <a:blip r:embed="rId2" cstate="print"/>
            <a:stretch>
              <a:fillRect/>
            </a:stretch>
          </p:blipFill>
          <p:spPr>
            <a:xfrm>
              <a:off x="1892300" y="3594099"/>
              <a:ext cx="304725" cy="437554"/>
            </a:xfrm>
            <a:prstGeom prst="rect">
              <a:avLst/>
            </a:prstGeom>
          </p:spPr>
        </p:pic>
        <p:pic>
          <p:nvPicPr>
            <p:cNvPr id="5" name="object 5"/>
            <p:cNvPicPr/>
            <p:nvPr/>
          </p:nvPicPr>
          <p:blipFill>
            <a:blip r:embed="rId2" cstate="print"/>
            <a:stretch>
              <a:fillRect/>
            </a:stretch>
          </p:blipFill>
          <p:spPr>
            <a:xfrm>
              <a:off x="1892300" y="4876799"/>
              <a:ext cx="304725" cy="437554"/>
            </a:xfrm>
            <a:prstGeom prst="rect">
              <a:avLst/>
            </a:prstGeom>
          </p:spPr>
        </p:pic>
        <p:pic>
          <p:nvPicPr>
            <p:cNvPr id="6" name="object 6"/>
            <p:cNvPicPr/>
            <p:nvPr/>
          </p:nvPicPr>
          <p:blipFill>
            <a:blip r:embed="rId2" cstate="print"/>
            <a:stretch>
              <a:fillRect/>
            </a:stretch>
          </p:blipFill>
          <p:spPr>
            <a:xfrm>
              <a:off x="1892300" y="6159499"/>
              <a:ext cx="304725" cy="437554"/>
            </a:xfrm>
            <a:prstGeom prst="rect">
              <a:avLst/>
            </a:prstGeom>
          </p:spPr>
        </p:pic>
        <p:pic>
          <p:nvPicPr>
            <p:cNvPr id="7" name="object 7"/>
            <p:cNvPicPr/>
            <p:nvPr/>
          </p:nvPicPr>
          <p:blipFill>
            <a:blip r:embed="rId3" cstate="print"/>
            <a:stretch>
              <a:fillRect/>
            </a:stretch>
          </p:blipFill>
          <p:spPr>
            <a:xfrm>
              <a:off x="2349500" y="7480300"/>
              <a:ext cx="262532" cy="262532"/>
            </a:xfrm>
            <a:prstGeom prst="rect">
              <a:avLst/>
            </a:prstGeom>
          </p:spPr>
        </p:pic>
      </p:grpSp>
      <p:sp>
        <p:nvSpPr>
          <p:cNvPr id="8" name="object 8"/>
          <p:cNvSpPr txBox="1"/>
          <p:nvPr/>
        </p:nvSpPr>
        <p:spPr>
          <a:xfrm>
            <a:off x="2287660" y="2656283"/>
            <a:ext cx="6724134" cy="3537571"/>
          </a:xfrm>
          <a:prstGeom prst="rect">
            <a:avLst/>
          </a:prstGeom>
        </p:spPr>
        <p:txBody>
          <a:bodyPr vert="horz" wrap="square" lIns="0" tIns="9589" rIns="0" bIns="0" rtlCol="0">
            <a:spAutoFit/>
          </a:bodyPr>
          <a:lstStyle/>
          <a:p>
            <a:pPr marL="9590" marR="3836">
              <a:lnSpc>
                <a:spcPct val="108300"/>
              </a:lnSpc>
              <a:spcBef>
                <a:spcPts val="76"/>
              </a:spcBef>
              <a:tabLst>
                <a:tab pos="469419" algn="l"/>
                <a:tab pos="1945285" algn="l"/>
                <a:tab pos="2426691" algn="l"/>
                <a:tab pos="3132019" algn="l"/>
                <a:tab pos="3741449" algn="l"/>
                <a:tab pos="5430207" algn="l"/>
              </a:tabLst>
            </a:pPr>
            <a:r>
              <a:rPr sz="2265" spc="-227" dirty="0">
                <a:latin typeface="Arial MT"/>
                <a:cs typeface="Arial MT"/>
              </a:rPr>
              <a:t>L</a:t>
            </a:r>
            <a:r>
              <a:rPr sz="2265" spc="-223" dirty="0">
                <a:latin typeface="Arial MT"/>
                <a:cs typeface="Arial MT"/>
              </a:rPr>
              <a:t>a</a:t>
            </a:r>
            <a:r>
              <a:rPr sz="2265" dirty="0">
                <a:latin typeface="Arial MT"/>
                <a:cs typeface="Arial MT"/>
              </a:rPr>
              <a:t>	</a:t>
            </a:r>
            <a:r>
              <a:rPr sz="2265" spc="-143" dirty="0">
                <a:latin typeface="Arial MT"/>
                <a:cs typeface="Arial MT"/>
              </a:rPr>
              <a:t>commande</a:t>
            </a:r>
            <a:r>
              <a:rPr sz="2265" dirty="0">
                <a:latin typeface="Arial MT"/>
                <a:cs typeface="Arial MT"/>
              </a:rPr>
              <a:t>	</a:t>
            </a:r>
            <a:r>
              <a:rPr sz="2265" spc="-143" dirty="0">
                <a:latin typeface="Arial MT"/>
                <a:cs typeface="Arial MT"/>
              </a:rPr>
              <a:t>de</a:t>
            </a:r>
            <a:r>
              <a:rPr sz="2265" dirty="0">
                <a:latin typeface="Arial MT"/>
                <a:cs typeface="Arial MT"/>
              </a:rPr>
              <a:t>	</a:t>
            </a:r>
            <a:r>
              <a:rPr sz="2265" spc="-72" dirty="0">
                <a:latin typeface="Arial MT"/>
                <a:cs typeface="Arial MT"/>
              </a:rPr>
              <a:t>tous</a:t>
            </a:r>
            <a:r>
              <a:rPr sz="2265" dirty="0">
                <a:latin typeface="Arial MT"/>
                <a:cs typeface="Arial MT"/>
              </a:rPr>
              <a:t>	</a:t>
            </a:r>
            <a:r>
              <a:rPr sz="2265" spc="-136" dirty="0">
                <a:latin typeface="Arial MT"/>
                <a:cs typeface="Arial MT"/>
              </a:rPr>
              <a:t>nos</a:t>
            </a:r>
            <a:r>
              <a:rPr sz="2265" dirty="0">
                <a:latin typeface="Arial MT"/>
                <a:cs typeface="Arial MT"/>
              </a:rPr>
              <a:t>	</a:t>
            </a:r>
            <a:r>
              <a:rPr sz="2265" spc="-113" dirty="0">
                <a:latin typeface="Arial MT"/>
                <a:cs typeface="Arial MT"/>
              </a:rPr>
              <a:t>mou</a:t>
            </a:r>
            <a:r>
              <a:rPr sz="2265" spc="-132" dirty="0">
                <a:latin typeface="Arial MT"/>
                <a:cs typeface="Arial MT"/>
              </a:rPr>
              <a:t>v</a:t>
            </a:r>
            <a:r>
              <a:rPr sz="2265" spc="-128" dirty="0">
                <a:latin typeface="Arial MT"/>
                <a:cs typeface="Arial MT"/>
              </a:rPr>
              <a:t>ements</a:t>
            </a:r>
            <a:r>
              <a:rPr sz="2265" dirty="0">
                <a:latin typeface="Arial MT"/>
                <a:cs typeface="Arial MT"/>
              </a:rPr>
              <a:t>	</a:t>
            </a:r>
            <a:r>
              <a:rPr sz="2265" spc="-189" dirty="0">
                <a:latin typeface="Arial MT"/>
                <a:cs typeface="Arial MT"/>
              </a:rPr>
              <a:t>v</a:t>
            </a:r>
            <a:r>
              <a:rPr sz="2265" spc="-26" dirty="0">
                <a:latin typeface="Arial MT"/>
                <a:cs typeface="Arial MT"/>
              </a:rPr>
              <a:t>olontai</a:t>
            </a:r>
            <a:r>
              <a:rPr sz="2265" spc="-64" dirty="0">
                <a:latin typeface="Arial MT"/>
                <a:cs typeface="Arial MT"/>
              </a:rPr>
              <a:t>r</a:t>
            </a:r>
            <a:r>
              <a:rPr sz="2265" spc="-170" dirty="0">
                <a:latin typeface="Arial MT"/>
                <a:cs typeface="Arial MT"/>
              </a:rPr>
              <a:t>es  </a:t>
            </a:r>
            <a:r>
              <a:rPr sz="2265" spc="-53" dirty="0">
                <a:latin typeface="Arial MT"/>
                <a:cs typeface="Arial MT"/>
              </a:rPr>
              <a:t>provient</a:t>
            </a:r>
            <a:r>
              <a:rPr sz="2265" spc="-4" dirty="0">
                <a:latin typeface="Arial MT"/>
                <a:cs typeface="Arial MT"/>
              </a:rPr>
              <a:t> </a:t>
            </a:r>
            <a:r>
              <a:rPr sz="2265" spc="-117" dirty="0">
                <a:latin typeface="Arial MT"/>
                <a:cs typeface="Arial MT"/>
              </a:rPr>
              <a:t>du</a:t>
            </a:r>
            <a:r>
              <a:rPr sz="2265" dirty="0">
                <a:latin typeface="Arial MT"/>
                <a:cs typeface="Arial MT"/>
              </a:rPr>
              <a:t> </a:t>
            </a:r>
            <a:r>
              <a:rPr sz="2265" spc="-128" dirty="0">
                <a:latin typeface="Arial MT"/>
                <a:cs typeface="Arial MT"/>
              </a:rPr>
              <a:t>cerveau.</a:t>
            </a:r>
            <a:endParaRPr sz="2265">
              <a:latin typeface="Arial MT"/>
              <a:cs typeface="Arial MT"/>
            </a:endParaRPr>
          </a:p>
          <a:p>
            <a:pPr marL="9590" marR="5274">
              <a:lnSpc>
                <a:spcPct val="108300"/>
              </a:lnSpc>
              <a:spcBef>
                <a:spcPts val="1737"/>
              </a:spcBef>
            </a:pPr>
            <a:r>
              <a:rPr sz="2265" spc="-166" dirty="0">
                <a:latin typeface="Arial MT"/>
                <a:cs typeface="Arial MT"/>
              </a:rPr>
              <a:t>Le</a:t>
            </a:r>
            <a:r>
              <a:rPr sz="2265" spc="170" dirty="0">
                <a:latin typeface="Arial MT"/>
                <a:cs typeface="Arial MT"/>
              </a:rPr>
              <a:t> </a:t>
            </a:r>
            <a:r>
              <a:rPr sz="2265" spc="-4" dirty="0">
                <a:latin typeface="Arial MT"/>
                <a:cs typeface="Arial MT"/>
              </a:rPr>
              <a:t>cortex</a:t>
            </a:r>
            <a:r>
              <a:rPr sz="2265" spc="170" dirty="0">
                <a:latin typeface="Arial MT"/>
                <a:cs typeface="Arial MT"/>
              </a:rPr>
              <a:t> </a:t>
            </a:r>
            <a:r>
              <a:rPr sz="2265" spc="-34" dirty="0">
                <a:latin typeface="Arial MT"/>
                <a:cs typeface="Arial MT"/>
              </a:rPr>
              <a:t>moteur</a:t>
            </a:r>
            <a:r>
              <a:rPr sz="2265" spc="166" dirty="0">
                <a:latin typeface="Arial MT"/>
                <a:cs typeface="Arial MT"/>
              </a:rPr>
              <a:t> </a:t>
            </a:r>
            <a:r>
              <a:rPr sz="2265" spc="-106" dirty="0">
                <a:latin typeface="Arial MT"/>
                <a:cs typeface="Arial MT"/>
              </a:rPr>
              <a:t>est</a:t>
            </a:r>
            <a:r>
              <a:rPr sz="2265" spc="170" dirty="0">
                <a:latin typeface="Arial MT"/>
                <a:cs typeface="Arial MT"/>
              </a:rPr>
              <a:t> </a:t>
            </a:r>
            <a:r>
              <a:rPr sz="2265" spc="-154" dirty="0">
                <a:latin typeface="Arial MT"/>
                <a:cs typeface="Arial MT"/>
              </a:rPr>
              <a:t>la</a:t>
            </a:r>
            <a:r>
              <a:rPr sz="2265" spc="166" dirty="0">
                <a:latin typeface="Arial MT"/>
                <a:cs typeface="Arial MT"/>
              </a:rPr>
              <a:t> </a:t>
            </a:r>
            <a:r>
              <a:rPr sz="2265" spc="-79" dirty="0">
                <a:latin typeface="Arial MT"/>
                <a:cs typeface="Arial MT"/>
              </a:rPr>
              <a:t>région</a:t>
            </a:r>
            <a:r>
              <a:rPr sz="2265" spc="166" dirty="0">
                <a:latin typeface="Arial MT"/>
                <a:cs typeface="Arial MT"/>
              </a:rPr>
              <a:t> </a:t>
            </a:r>
            <a:r>
              <a:rPr sz="2265" spc="-154" dirty="0">
                <a:latin typeface="Arial MT"/>
                <a:cs typeface="Arial MT"/>
              </a:rPr>
              <a:t>la</a:t>
            </a:r>
            <a:r>
              <a:rPr sz="2265" spc="166" dirty="0">
                <a:latin typeface="Arial MT"/>
                <a:cs typeface="Arial MT"/>
              </a:rPr>
              <a:t> </a:t>
            </a:r>
            <a:r>
              <a:rPr sz="2265" spc="-132" dirty="0">
                <a:latin typeface="Arial MT"/>
                <a:cs typeface="Arial MT"/>
              </a:rPr>
              <a:t>plus</a:t>
            </a:r>
            <a:r>
              <a:rPr sz="2265" spc="166" dirty="0">
                <a:latin typeface="Arial MT"/>
                <a:cs typeface="Arial MT"/>
              </a:rPr>
              <a:t> </a:t>
            </a:r>
            <a:r>
              <a:rPr sz="2265" spc="-106" dirty="0">
                <a:latin typeface="Arial MT"/>
                <a:cs typeface="Arial MT"/>
              </a:rPr>
              <a:t>impliquée</a:t>
            </a:r>
            <a:r>
              <a:rPr sz="2265" spc="170" dirty="0">
                <a:latin typeface="Arial MT"/>
                <a:cs typeface="Arial MT"/>
              </a:rPr>
              <a:t> </a:t>
            </a:r>
            <a:r>
              <a:rPr sz="2265" spc="-200" dirty="0">
                <a:latin typeface="Arial MT"/>
                <a:cs typeface="Arial MT"/>
              </a:rPr>
              <a:t>dans</a:t>
            </a:r>
            <a:r>
              <a:rPr sz="2265" spc="170" dirty="0">
                <a:latin typeface="Arial MT"/>
                <a:cs typeface="Arial MT"/>
              </a:rPr>
              <a:t> </a:t>
            </a:r>
            <a:r>
              <a:rPr sz="2265" spc="-98" dirty="0">
                <a:latin typeface="Arial MT"/>
                <a:cs typeface="Arial MT"/>
              </a:rPr>
              <a:t>le </a:t>
            </a:r>
            <a:r>
              <a:rPr sz="2265" spc="-615" dirty="0">
                <a:latin typeface="Arial MT"/>
                <a:cs typeface="Arial MT"/>
              </a:rPr>
              <a:t> </a:t>
            </a:r>
            <a:r>
              <a:rPr sz="2265" spc="-26" dirty="0">
                <a:latin typeface="Arial MT"/>
                <a:cs typeface="Arial MT"/>
              </a:rPr>
              <a:t>contrôle</a:t>
            </a:r>
            <a:r>
              <a:rPr sz="2265" dirty="0">
                <a:latin typeface="Arial MT"/>
                <a:cs typeface="Arial MT"/>
              </a:rPr>
              <a:t> </a:t>
            </a:r>
            <a:r>
              <a:rPr sz="2265" spc="-181" dirty="0">
                <a:latin typeface="Arial MT"/>
                <a:cs typeface="Arial MT"/>
              </a:rPr>
              <a:t>des</a:t>
            </a:r>
            <a:r>
              <a:rPr sz="2265" dirty="0">
                <a:latin typeface="Arial MT"/>
                <a:cs typeface="Arial MT"/>
              </a:rPr>
              <a:t> </a:t>
            </a:r>
            <a:r>
              <a:rPr sz="2265" spc="-113" dirty="0">
                <a:latin typeface="Arial MT"/>
                <a:cs typeface="Arial MT"/>
              </a:rPr>
              <a:t>mou</a:t>
            </a:r>
            <a:r>
              <a:rPr sz="2265" spc="-132" dirty="0">
                <a:latin typeface="Arial MT"/>
                <a:cs typeface="Arial MT"/>
              </a:rPr>
              <a:t>v</a:t>
            </a:r>
            <a:r>
              <a:rPr sz="2265" spc="-128" dirty="0">
                <a:latin typeface="Arial MT"/>
                <a:cs typeface="Arial MT"/>
              </a:rPr>
              <a:t>ements</a:t>
            </a:r>
            <a:r>
              <a:rPr sz="2265" dirty="0">
                <a:latin typeface="Arial MT"/>
                <a:cs typeface="Arial MT"/>
              </a:rPr>
              <a:t> </a:t>
            </a:r>
            <a:r>
              <a:rPr sz="2265" spc="-189" dirty="0">
                <a:latin typeface="Arial MT"/>
                <a:cs typeface="Arial MT"/>
              </a:rPr>
              <a:t>v</a:t>
            </a:r>
            <a:r>
              <a:rPr sz="2265" spc="-26" dirty="0">
                <a:latin typeface="Arial MT"/>
                <a:cs typeface="Arial MT"/>
              </a:rPr>
              <a:t>olontai</a:t>
            </a:r>
            <a:r>
              <a:rPr sz="2265" spc="-64" dirty="0">
                <a:latin typeface="Arial MT"/>
                <a:cs typeface="Arial MT"/>
              </a:rPr>
              <a:t>r</a:t>
            </a:r>
            <a:r>
              <a:rPr sz="2265" spc="-192" dirty="0">
                <a:latin typeface="Arial MT"/>
                <a:cs typeface="Arial MT"/>
              </a:rPr>
              <a:t>es.</a:t>
            </a:r>
            <a:endParaRPr sz="2265">
              <a:latin typeface="Arial MT"/>
              <a:cs typeface="Arial MT"/>
            </a:endParaRPr>
          </a:p>
          <a:p>
            <a:pPr marL="9590" marR="4315">
              <a:lnSpc>
                <a:spcPct val="108300"/>
              </a:lnSpc>
              <a:spcBef>
                <a:spcPts val="1737"/>
              </a:spcBef>
            </a:pPr>
            <a:r>
              <a:rPr sz="2265" spc="-38" dirty="0">
                <a:latin typeface="Arial MT"/>
                <a:cs typeface="Arial MT"/>
              </a:rPr>
              <a:t>Il</a:t>
            </a:r>
            <a:r>
              <a:rPr sz="2265" spc="219" dirty="0">
                <a:latin typeface="Arial MT"/>
                <a:cs typeface="Arial MT"/>
              </a:rPr>
              <a:t> </a:t>
            </a:r>
            <a:r>
              <a:rPr sz="2265" spc="-106" dirty="0">
                <a:latin typeface="Arial MT"/>
                <a:cs typeface="Arial MT"/>
              </a:rPr>
              <a:t>est</a:t>
            </a:r>
            <a:r>
              <a:rPr sz="2265" spc="223" dirty="0">
                <a:latin typeface="Arial MT"/>
                <a:cs typeface="Arial MT"/>
              </a:rPr>
              <a:t> </a:t>
            </a:r>
            <a:r>
              <a:rPr sz="2265" spc="-91" dirty="0">
                <a:latin typeface="Arial MT"/>
                <a:cs typeface="Arial MT"/>
              </a:rPr>
              <a:t>situé</a:t>
            </a:r>
            <a:r>
              <a:rPr sz="2265" spc="219" dirty="0">
                <a:latin typeface="Arial MT"/>
                <a:cs typeface="Arial MT"/>
              </a:rPr>
              <a:t> </a:t>
            </a:r>
            <a:r>
              <a:rPr sz="2265" spc="-200" dirty="0">
                <a:latin typeface="Arial MT"/>
                <a:cs typeface="Arial MT"/>
              </a:rPr>
              <a:t>dans</a:t>
            </a:r>
            <a:r>
              <a:rPr sz="2265" spc="219" dirty="0">
                <a:latin typeface="Arial MT"/>
                <a:cs typeface="Arial MT"/>
              </a:rPr>
              <a:t> </a:t>
            </a:r>
            <a:r>
              <a:rPr sz="2265" spc="-94" dirty="0">
                <a:latin typeface="Arial MT"/>
                <a:cs typeface="Arial MT"/>
              </a:rPr>
              <a:t>le</a:t>
            </a:r>
            <a:r>
              <a:rPr sz="2265" spc="215" dirty="0">
                <a:latin typeface="Arial MT"/>
                <a:cs typeface="Arial MT"/>
              </a:rPr>
              <a:t> </a:t>
            </a:r>
            <a:r>
              <a:rPr sz="2265" spc="-83" dirty="0">
                <a:solidFill>
                  <a:srgbClr val="E6A458"/>
                </a:solidFill>
                <a:latin typeface="Arial MT"/>
                <a:cs typeface="Arial MT"/>
              </a:rPr>
              <a:t>lobe</a:t>
            </a:r>
            <a:r>
              <a:rPr sz="2265" spc="223" dirty="0">
                <a:solidFill>
                  <a:srgbClr val="E6A458"/>
                </a:solidFill>
                <a:latin typeface="Arial MT"/>
                <a:cs typeface="Arial MT"/>
              </a:rPr>
              <a:t> </a:t>
            </a:r>
            <a:r>
              <a:rPr sz="2265" spc="-57" dirty="0">
                <a:solidFill>
                  <a:srgbClr val="E6A458"/>
                </a:solidFill>
                <a:latin typeface="Arial MT"/>
                <a:cs typeface="Arial MT"/>
              </a:rPr>
              <a:t>frontal</a:t>
            </a:r>
            <a:r>
              <a:rPr sz="2265" spc="-57" dirty="0">
                <a:latin typeface="Arial MT"/>
                <a:cs typeface="Arial MT"/>
              </a:rPr>
              <a:t>.</a:t>
            </a:r>
            <a:r>
              <a:rPr sz="2265" spc="-4" dirty="0">
                <a:latin typeface="Arial MT"/>
                <a:cs typeface="Arial MT"/>
              </a:rPr>
              <a:t> </a:t>
            </a:r>
            <a:r>
              <a:rPr sz="2265" spc="-166" dirty="0">
                <a:latin typeface="Arial MT"/>
                <a:cs typeface="Arial MT"/>
              </a:rPr>
              <a:t>Le</a:t>
            </a:r>
            <a:r>
              <a:rPr sz="2265" spc="223" dirty="0">
                <a:latin typeface="Arial MT"/>
                <a:cs typeface="Arial MT"/>
              </a:rPr>
              <a:t> </a:t>
            </a:r>
            <a:r>
              <a:rPr sz="2265" spc="-4" dirty="0">
                <a:latin typeface="Arial MT"/>
                <a:cs typeface="Arial MT"/>
              </a:rPr>
              <a:t>cortex</a:t>
            </a:r>
            <a:r>
              <a:rPr sz="2265" spc="223" dirty="0">
                <a:latin typeface="Arial MT"/>
                <a:cs typeface="Arial MT"/>
              </a:rPr>
              <a:t> </a:t>
            </a:r>
            <a:r>
              <a:rPr sz="2265" spc="-34" dirty="0">
                <a:latin typeface="Arial MT"/>
                <a:cs typeface="Arial MT"/>
              </a:rPr>
              <a:t>moteur</a:t>
            </a:r>
            <a:r>
              <a:rPr sz="2265" spc="223" dirty="0">
                <a:latin typeface="Arial MT"/>
                <a:cs typeface="Arial MT"/>
              </a:rPr>
              <a:t> </a:t>
            </a:r>
            <a:r>
              <a:rPr sz="2265" spc="-106" dirty="0">
                <a:latin typeface="Arial MT"/>
                <a:cs typeface="Arial MT"/>
              </a:rPr>
              <a:t>est</a:t>
            </a:r>
            <a:r>
              <a:rPr sz="2265" spc="223" dirty="0">
                <a:latin typeface="Arial MT"/>
                <a:cs typeface="Arial MT"/>
              </a:rPr>
              <a:t> </a:t>
            </a:r>
            <a:r>
              <a:rPr sz="2265" spc="-154" dirty="0">
                <a:latin typeface="Arial MT"/>
                <a:cs typeface="Arial MT"/>
              </a:rPr>
              <a:t>la </a:t>
            </a:r>
            <a:r>
              <a:rPr sz="2265" spc="-618" dirty="0">
                <a:latin typeface="Arial MT"/>
                <a:cs typeface="Arial MT"/>
              </a:rPr>
              <a:t> </a:t>
            </a:r>
            <a:r>
              <a:rPr sz="2265" spc="-79" dirty="0">
                <a:latin typeface="Arial MT"/>
                <a:cs typeface="Arial MT"/>
              </a:rPr>
              <a:t>région</a:t>
            </a:r>
            <a:r>
              <a:rPr sz="2265" dirty="0">
                <a:latin typeface="Arial MT"/>
                <a:cs typeface="Arial MT"/>
              </a:rPr>
              <a:t> </a:t>
            </a:r>
            <a:r>
              <a:rPr sz="2265" spc="-117" dirty="0">
                <a:latin typeface="Arial MT"/>
                <a:cs typeface="Arial MT"/>
              </a:rPr>
              <a:t>du</a:t>
            </a:r>
            <a:r>
              <a:rPr sz="2265" spc="4" dirty="0">
                <a:latin typeface="Arial MT"/>
                <a:cs typeface="Arial MT"/>
              </a:rPr>
              <a:t> </a:t>
            </a:r>
            <a:r>
              <a:rPr sz="2265" spc="-128" dirty="0">
                <a:latin typeface="Arial MT"/>
                <a:cs typeface="Arial MT"/>
              </a:rPr>
              <a:t>cerveau</a:t>
            </a:r>
            <a:r>
              <a:rPr sz="2265" spc="4" dirty="0">
                <a:latin typeface="Arial MT"/>
                <a:cs typeface="Arial MT"/>
              </a:rPr>
              <a:t> </a:t>
            </a:r>
            <a:r>
              <a:rPr sz="2265" spc="-91" dirty="0">
                <a:latin typeface="Arial MT"/>
                <a:cs typeface="Arial MT"/>
              </a:rPr>
              <a:t>qui</a:t>
            </a:r>
            <a:r>
              <a:rPr sz="2265" spc="4" dirty="0">
                <a:latin typeface="Arial MT"/>
                <a:cs typeface="Arial MT"/>
              </a:rPr>
              <a:t> </a:t>
            </a:r>
            <a:r>
              <a:rPr sz="2265" spc="-121" dirty="0">
                <a:latin typeface="Arial MT"/>
                <a:cs typeface="Arial MT"/>
              </a:rPr>
              <a:t>décide</a:t>
            </a:r>
            <a:r>
              <a:rPr sz="2265" spc="4" dirty="0">
                <a:latin typeface="Arial MT"/>
                <a:cs typeface="Arial MT"/>
              </a:rPr>
              <a:t> </a:t>
            </a:r>
            <a:r>
              <a:rPr sz="2265" spc="-117" dirty="0">
                <a:latin typeface="Arial MT"/>
                <a:cs typeface="Arial MT"/>
              </a:rPr>
              <a:t>du</a:t>
            </a:r>
            <a:r>
              <a:rPr sz="2265" dirty="0">
                <a:latin typeface="Arial MT"/>
                <a:cs typeface="Arial MT"/>
              </a:rPr>
              <a:t> </a:t>
            </a:r>
            <a:r>
              <a:rPr sz="2265" spc="-109" dirty="0">
                <a:latin typeface="Arial MT"/>
                <a:cs typeface="Arial MT"/>
              </a:rPr>
              <a:t>mouvement</a:t>
            </a:r>
            <a:r>
              <a:rPr sz="2265" spc="4" dirty="0">
                <a:latin typeface="Arial MT"/>
                <a:cs typeface="Arial MT"/>
              </a:rPr>
              <a:t> </a:t>
            </a:r>
            <a:r>
              <a:rPr sz="2265" spc="-294" dirty="0">
                <a:latin typeface="Arial MT"/>
                <a:cs typeface="Arial MT"/>
              </a:rPr>
              <a:t>à</a:t>
            </a:r>
            <a:r>
              <a:rPr sz="2265" spc="4" dirty="0">
                <a:latin typeface="Arial MT"/>
                <a:cs typeface="Arial MT"/>
              </a:rPr>
              <a:t> </a:t>
            </a:r>
            <a:r>
              <a:rPr sz="2265" spc="-113" dirty="0">
                <a:latin typeface="Arial MT"/>
                <a:cs typeface="Arial MT"/>
              </a:rPr>
              <a:t>réaliser.</a:t>
            </a:r>
            <a:endParaRPr sz="2265">
              <a:latin typeface="Arial MT"/>
              <a:cs typeface="Arial MT"/>
            </a:endParaRPr>
          </a:p>
          <a:p>
            <a:pPr marL="210975" marR="4315">
              <a:lnSpc>
                <a:spcPct val="107600"/>
              </a:lnSpc>
              <a:spcBef>
                <a:spcPts val="1801"/>
              </a:spcBef>
              <a:tabLst>
                <a:tab pos="659776" algn="l"/>
                <a:tab pos="1664305" algn="l"/>
                <a:tab pos="2487107" algn="l"/>
                <a:tab pos="3491635" algn="l"/>
                <a:tab pos="4699467" algn="l"/>
                <a:tab pos="5616728" algn="l"/>
                <a:tab pos="5914969" algn="l"/>
              </a:tabLst>
            </a:pPr>
            <a:r>
              <a:rPr sz="1812" spc="-166" dirty="0">
                <a:latin typeface="Arial MT"/>
                <a:cs typeface="Arial MT"/>
              </a:rPr>
              <a:t>Le</a:t>
            </a:r>
            <a:r>
              <a:rPr sz="1812" spc="-147" dirty="0">
                <a:latin typeface="Arial MT"/>
                <a:cs typeface="Arial MT"/>
              </a:rPr>
              <a:t>s</a:t>
            </a:r>
            <a:r>
              <a:rPr sz="1812" dirty="0">
                <a:latin typeface="Arial MT"/>
                <a:cs typeface="Arial MT"/>
              </a:rPr>
              <a:t>	</a:t>
            </a:r>
            <a:r>
              <a:rPr sz="1812" spc="-64" dirty="0">
                <a:latin typeface="Arial MT"/>
                <a:cs typeface="Arial MT"/>
              </a:rPr>
              <a:t>neu</a:t>
            </a:r>
            <a:r>
              <a:rPr sz="1812" spc="-86" dirty="0">
                <a:latin typeface="Arial MT"/>
                <a:cs typeface="Arial MT"/>
              </a:rPr>
              <a:t>r</a:t>
            </a:r>
            <a:r>
              <a:rPr sz="1812" spc="-117" dirty="0">
                <a:latin typeface="Arial MT"/>
                <a:cs typeface="Arial MT"/>
              </a:rPr>
              <a:t>ones</a:t>
            </a:r>
            <a:r>
              <a:rPr sz="1812" dirty="0">
                <a:latin typeface="Arial MT"/>
                <a:cs typeface="Arial MT"/>
              </a:rPr>
              <a:t>	</a:t>
            </a:r>
            <a:r>
              <a:rPr sz="1812" spc="-257" dirty="0">
                <a:latin typeface="Arial MT"/>
                <a:cs typeface="Arial MT"/>
              </a:rPr>
              <a:t>a</a:t>
            </a:r>
            <a:r>
              <a:rPr sz="1812" spc="-117" dirty="0">
                <a:latin typeface="Arial MT"/>
                <a:cs typeface="Arial MT"/>
              </a:rPr>
              <a:t>ppelés</a:t>
            </a:r>
            <a:r>
              <a:rPr sz="1812" dirty="0">
                <a:latin typeface="Arial MT"/>
                <a:cs typeface="Arial MT"/>
              </a:rPr>
              <a:t>	</a:t>
            </a:r>
            <a:r>
              <a:rPr sz="1812" spc="-64" dirty="0">
                <a:solidFill>
                  <a:srgbClr val="E6A458"/>
                </a:solidFill>
                <a:latin typeface="Arial MT"/>
                <a:cs typeface="Arial MT"/>
              </a:rPr>
              <a:t>neu</a:t>
            </a:r>
            <a:r>
              <a:rPr sz="1812" spc="-86" dirty="0">
                <a:solidFill>
                  <a:srgbClr val="E6A458"/>
                </a:solidFill>
                <a:latin typeface="Arial MT"/>
                <a:cs typeface="Arial MT"/>
              </a:rPr>
              <a:t>r</a:t>
            </a:r>
            <a:r>
              <a:rPr sz="1812" spc="-117" dirty="0">
                <a:solidFill>
                  <a:srgbClr val="E6A458"/>
                </a:solidFill>
                <a:latin typeface="Arial MT"/>
                <a:cs typeface="Arial MT"/>
              </a:rPr>
              <a:t>ones</a:t>
            </a:r>
            <a:r>
              <a:rPr sz="1812" dirty="0">
                <a:solidFill>
                  <a:srgbClr val="E6A458"/>
                </a:solidFill>
                <a:latin typeface="Arial MT"/>
                <a:cs typeface="Arial MT"/>
              </a:rPr>
              <a:t>	</a:t>
            </a:r>
            <a:r>
              <a:rPr sz="1812" spc="-166" dirty="0">
                <a:solidFill>
                  <a:srgbClr val="E6A458"/>
                </a:solidFill>
                <a:latin typeface="Arial MT"/>
                <a:cs typeface="Arial MT"/>
              </a:rPr>
              <a:t>p</a:t>
            </a:r>
            <a:r>
              <a:rPr sz="1812" spc="-86" dirty="0">
                <a:solidFill>
                  <a:srgbClr val="E6A458"/>
                </a:solidFill>
                <a:latin typeface="Arial MT"/>
                <a:cs typeface="Arial MT"/>
              </a:rPr>
              <a:t>yramidaux</a:t>
            </a:r>
            <a:r>
              <a:rPr sz="1812" dirty="0">
                <a:solidFill>
                  <a:srgbClr val="E6A458"/>
                </a:solidFill>
                <a:latin typeface="Arial MT"/>
                <a:cs typeface="Arial MT"/>
              </a:rPr>
              <a:t>	</a:t>
            </a:r>
            <a:r>
              <a:rPr sz="1812" spc="-140" dirty="0">
                <a:latin typeface="Arial MT"/>
                <a:cs typeface="Arial MT"/>
              </a:rPr>
              <a:t>assu</a:t>
            </a:r>
            <a:r>
              <a:rPr sz="1812" spc="-125" dirty="0">
                <a:latin typeface="Arial MT"/>
                <a:cs typeface="Arial MT"/>
              </a:rPr>
              <a:t>r</a:t>
            </a:r>
            <a:r>
              <a:rPr sz="1812" spc="-49" dirty="0">
                <a:latin typeface="Arial MT"/>
                <a:cs typeface="Arial MT"/>
              </a:rPr>
              <a:t>ent</a:t>
            </a:r>
            <a:r>
              <a:rPr sz="1812" dirty="0">
                <a:latin typeface="Arial MT"/>
                <a:cs typeface="Arial MT"/>
              </a:rPr>
              <a:t>	</a:t>
            </a:r>
            <a:r>
              <a:rPr sz="1812" spc="-45" dirty="0">
                <a:latin typeface="Arial MT"/>
                <a:cs typeface="Arial MT"/>
              </a:rPr>
              <a:t>l</a:t>
            </a:r>
            <a:r>
              <a:rPr sz="1812" spc="-106" dirty="0">
                <a:latin typeface="Arial MT"/>
                <a:cs typeface="Arial MT"/>
              </a:rPr>
              <a:t>e</a:t>
            </a:r>
            <a:r>
              <a:rPr sz="1812" dirty="0">
                <a:latin typeface="Arial MT"/>
                <a:cs typeface="Arial MT"/>
              </a:rPr>
              <a:t>	</a:t>
            </a:r>
            <a:r>
              <a:rPr sz="1812" spc="-19" dirty="0">
                <a:latin typeface="Arial MT"/>
                <a:cs typeface="Arial MT"/>
              </a:rPr>
              <a:t>contrôle  </a:t>
            </a:r>
            <a:r>
              <a:rPr sz="1812" spc="-79" dirty="0">
                <a:latin typeface="Arial MT"/>
                <a:cs typeface="Arial MT"/>
              </a:rPr>
              <a:t>conscient</a:t>
            </a:r>
            <a:r>
              <a:rPr sz="1812" dirty="0">
                <a:latin typeface="Arial MT"/>
                <a:cs typeface="Arial MT"/>
              </a:rPr>
              <a:t> </a:t>
            </a:r>
            <a:r>
              <a:rPr sz="1812" spc="-147" dirty="0">
                <a:latin typeface="Arial MT"/>
                <a:cs typeface="Arial MT"/>
              </a:rPr>
              <a:t>des</a:t>
            </a:r>
            <a:r>
              <a:rPr sz="1812" dirty="0">
                <a:latin typeface="Arial MT"/>
                <a:cs typeface="Arial MT"/>
              </a:rPr>
              <a:t> </a:t>
            </a:r>
            <a:r>
              <a:rPr sz="1812" spc="-91" dirty="0">
                <a:latin typeface="Arial MT"/>
                <a:cs typeface="Arial MT"/>
              </a:rPr>
              <a:t>mou</a:t>
            </a:r>
            <a:r>
              <a:rPr sz="1812" spc="-109" dirty="0">
                <a:latin typeface="Arial MT"/>
                <a:cs typeface="Arial MT"/>
              </a:rPr>
              <a:t>v</a:t>
            </a:r>
            <a:r>
              <a:rPr sz="1812" spc="-102" dirty="0">
                <a:latin typeface="Arial MT"/>
                <a:cs typeface="Arial MT"/>
              </a:rPr>
              <a:t>ements</a:t>
            </a:r>
            <a:r>
              <a:rPr sz="1812" dirty="0">
                <a:latin typeface="Arial MT"/>
                <a:cs typeface="Arial MT"/>
              </a:rPr>
              <a:t> </a:t>
            </a:r>
            <a:r>
              <a:rPr sz="1812" spc="-151" dirty="0">
                <a:latin typeface="Arial MT"/>
                <a:cs typeface="Arial MT"/>
              </a:rPr>
              <a:t>v</a:t>
            </a:r>
            <a:r>
              <a:rPr sz="1812" spc="-23" dirty="0">
                <a:latin typeface="Arial MT"/>
                <a:cs typeface="Arial MT"/>
              </a:rPr>
              <a:t>olontai</a:t>
            </a:r>
            <a:r>
              <a:rPr sz="1812" spc="-49" dirty="0">
                <a:latin typeface="Arial MT"/>
                <a:cs typeface="Arial MT"/>
              </a:rPr>
              <a:t>r</a:t>
            </a:r>
            <a:r>
              <a:rPr sz="1812" spc="-154" dirty="0">
                <a:latin typeface="Arial MT"/>
                <a:cs typeface="Arial MT"/>
              </a:rPr>
              <a:t>es.</a:t>
            </a:r>
            <a:endParaRPr sz="1812">
              <a:latin typeface="Arial MT"/>
              <a:cs typeface="Arial MT"/>
            </a:endParaRPr>
          </a:p>
        </p:txBody>
      </p:sp>
      <p:sp>
        <p:nvSpPr>
          <p:cNvPr id="9" name="object 9"/>
          <p:cNvSpPr txBox="1"/>
          <p:nvPr/>
        </p:nvSpPr>
        <p:spPr>
          <a:xfrm>
            <a:off x="597454" y="81894"/>
            <a:ext cx="1724666" cy="242054"/>
          </a:xfrm>
          <a:prstGeom prst="rect">
            <a:avLst/>
          </a:prstGeom>
        </p:spPr>
        <p:txBody>
          <a:bodyPr vert="horz" wrap="square" lIns="0" tIns="9589" rIns="0" bIns="0" rtlCol="0">
            <a:spAutoFit/>
          </a:bodyPr>
          <a:lstStyle/>
          <a:p>
            <a:pPr marL="9590">
              <a:spcBef>
                <a:spcPts val="76"/>
              </a:spcBef>
            </a:pPr>
            <a:r>
              <a:rPr sz="1510" spc="-86" dirty="0">
                <a:latin typeface="Arial MT"/>
                <a:cs typeface="Arial MT"/>
              </a:rPr>
              <a:t>1.6.</a:t>
            </a:r>
            <a:r>
              <a:rPr sz="1510" spc="-151" dirty="0">
                <a:latin typeface="Arial MT"/>
                <a:cs typeface="Arial MT"/>
              </a:rPr>
              <a:t> </a:t>
            </a:r>
            <a:r>
              <a:rPr sz="1510" spc="-113" dirty="0">
                <a:latin typeface="Arial MT"/>
                <a:cs typeface="Arial MT"/>
              </a:rPr>
              <a:t>L</a:t>
            </a:r>
            <a:r>
              <a:rPr sz="1510" spc="-109" dirty="0">
                <a:latin typeface="Arial MT"/>
                <a:cs typeface="Arial MT"/>
              </a:rPr>
              <a:t>e</a:t>
            </a:r>
            <a:r>
              <a:rPr sz="1510" spc="-4" dirty="0">
                <a:latin typeface="Arial MT"/>
                <a:cs typeface="Arial MT"/>
              </a:rPr>
              <a:t> co</a:t>
            </a:r>
            <a:r>
              <a:rPr sz="1510" spc="26" dirty="0">
                <a:latin typeface="Arial MT"/>
                <a:cs typeface="Arial MT"/>
              </a:rPr>
              <a:t>r</a:t>
            </a:r>
            <a:r>
              <a:rPr sz="1510" spc="-11" dirty="0">
                <a:latin typeface="Arial MT"/>
                <a:cs typeface="Arial MT"/>
              </a:rPr>
              <a:t>tex</a:t>
            </a:r>
            <a:r>
              <a:rPr sz="1510" dirty="0">
                <a:latin typeface="Arial MT"/>
                <a:cs typeface="Arial MT"/>
              </a:rPr>
              <a:t> </a:t>
            </a:r>
            <a:r>
              <a:rPr sz="1510" spc="-23" dirty="0">
                <a:latin typeface="Arial MT"/>
                <a:cs typeface="Arial MT"/>
              </a:rPr>
              <a:t>moteur</a:t>
            </a:r>
            <a:endParaRPr sz="1510">
              <a:latin typeface="Arial MT"/>
              <a:cs typeface="Arial MT"/>
            </a:endParaRPr>
          </a:p>
        </p:txBody>
      </p:sp>
      <p:sp>
        <p:nvSpPr>
          <p:cNvPr id="10" name="object 10"/>
          <p:cNvSpPr/>
          <p:nvPr/>
        </p:nvSpPr>
        <p:spPr>
          <a:xfrm>
            <a:off x="436893" y="0"/>
            <a:ext cx="9819614" cy="7364711"/>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sp>
        <p:nvSpPr>
          <p:cNvPr id="11" name="object 11"/>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18</a:t>
            </a:fld>
            <a:endParaRPr dirty="0"/>
          </a:p>
        </p:txBody>
      </p:sp>
    </p:spTree>
    <p:extLst>
      <p:ext uri="{BB962C8B-B14F-4D97-AF65-F5344CB8AC3E}">
        <p14:creationId xmlns:p14="http://schemas.microsoft.com/office/powerpoint/2010/main" val="2724473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0023" y="614109"/>
            <a:ext cx="6188072" cy="625236"/>
          </a:xfrm>
          <a:prstGeom prst="rect">
            <a:avLst/>
          </a:prstGeom>
        </p:spPr>
        <p:txBody>
          <a:bodyPr vert="horz" wrap="square" lIns="0" tIns="9589" rIns="0" bIns="0" rtlCol="0">
            <a:spAutoFit/>
          </a:bodyPr>
          <a:lstStyle/>
          <a:p>
            <a:pPr marL="9590">
              <a:spcBef>
                <a:spcPts val="76"/>
              </a:spcBef>
            </a:pPr>
            <a:r>
              <a:rPr spc="23" dirty="0"/>
              <a:t>Cortex</a:t>
            </a:r>
            <a:r>
              <a:rPr spc="-60" dirty="0"/>
              <a:t> </a:t>
            </a:r>
            <a:r>
              <a:rPr spc="-49" dirty="0"/>
              <a:t>moteur</a:t>
            </a:r>
          </a:p>
        </p:txBody>
      </p:sp>
      <p:pic>
        <p:nvPicPr>
          <p:cNvPr id="3" name="object 3"/>
          <p:cNvPicPr/>
          <p:nvPr/>
        </p:nvPicPr>
        <p:blipFill>
          <a:blip r:embed="rId2" cstate="print"/>
          <a:stretch>
            <a:fillRect/>
          </a:stretch>
        </p:blipFill>
        <p:spPr>
          <a:xfrm>
            <a:off x="1213640" y="2876839"/>
            <a:ext cx="230091" cy="330387"/>
          </a:xfrm>
          <a:prstGeom prst="rect">
            <a:avLst/>
          </a:prstGeom>
        </p:spPr>
      </p:pic>
      <p:sp>
        <p:nvSpPr>
          <p:cNvPr id="4" name="object 4"/>
          <p:cNvSpPr txBox="1"/>
          <p:nvPr/>
        </p:nvSpPr>
        <p:spPr>
          <a:xfrm>
            <a:off x="3452301" y="2790535"/>
            <a:ext cx="1876179" cy="824807"/>
          </a:xfrm>
          <a:prstGeom prst="rect">
            <a:avLst/>
          </a:prstGeom>
        </p:spPr>
        <p:txBody>
          <a:bodyPr vert="horz" wrap="square" lIns="0" tIns="9110" rIns="0" bIns="0" rtlCol="0">
            <a:spAutoFit/>
          </a:bodyPr>
          <a:lstStyle/>
          <a:p>
            <a:pPr marL="70485" marR="3836" indent="-61375">
              <a:lnSpc>
                <a:spcPct val="116700"/>
              </a:lnSpc>
              <a:spcBef>
                <a:spcPts val="72"/>
              </a:spcBef>
              <a:tabLst>
                <a:tab pos="545178" algn="l"/>
                <a:tab pos="631966" algn="l"/>
                <a:tab pos="1486414" algn="l"/>
              </a:tabLst>
            </a:pPr>
            <a:r>
              <a:rPr sz="2265" spc="4" dirty="0">
                <a:latin typeface="Arial MT"/>
                <a:cs typeface="Arial MT"/>
              </a:rPr>
              <a:t>d</a:t>
            </a:r>
            <a:r>
              <a:rPr sz="2265" spc="-128" dirty="0">
                <a:latin typeface="Arial MT"/>
                <a:cs typeface="Arial MT"/>
              </a:rPr>
              <a:t>u</a:t>
            </a:r>
            <a:r>
              <a:rPr sz="2265" dirty="0">
                <a:latin typeface="Arial MT"/>
                <a:cs typeface="Arial MT"/>
              </a:rPr>
              <a:t>	</a:t>
            </a:r>
            <a:r>
              <a:rPr sz="2265" spc="-30" dirty="0">
                <a:latin typeface="Arial MT"/>
                <a:cs typeface="Arial MT"/>
              </a:rPr>
              <a:t>c</a:t>
            </a:r>
            <a:r>
              <a:rPr sz="2265" spc="98" dirty="0">
                <a:latin typeface="Arial MT"/>
                <a:cs typeface="Arial MT"/>
              </a:rPr>
              <a:t>o</a:t>
            </a:r>
            <a:r>
              <a:rPr sz="2265" spc="253" dirty="0">
                <a:latin typeface="Arial MT"/>
                <a:cs typeface="Arial MT"/>
              </a:rPr>
              <a:t>r</a:t>
            </a:r>
            <a:r>
              <a:rPr sz="2265" spc="-15" dirty="0">
                <a:latin typeface="Arial MT"/>
                <a:cs typeface="Arial MT"/>
              </a:rPr>
              <a:t>p</a:t>
            </a:r>
            <a:r>
              <a:rPr sz="2265" spc="-264" dirty="0">
                <a:latin typeface="Arial MT"/>
                <a:cs typeface="Arial MT"/>
              </a:rPr>
              <a:t>s</a:t>
            </a:r>
            <a:r>
              <a:rPr sz="2265" dirty="0">
                <a:latin typeface="Arial MT"/>
                <a:cs typeface="Arial MT"/>
              </a:rPr>
              <a:t>	</a:t>
            </a:r>
            <a:r>
              <a:rPr sz="2265" spc="-15" dirty="0">
                <a:latin typeface="Arial MT"/>
                <a:cs typeface="Arial MT"/>
              </a:rPr>
              <a:t>qu</a:t>
            </a:r>
            <a:r>
              <a:rPr sz="2265" spc="-11" dirty="0">
                <a:latin typeface="Arial MT"/>
                <a:cs typeface="Arial MT"/>
              </a:rPr>
              <a:t>i  </a:t>
            </a:r>
            <a:r>
              <a:rPr sz="2265" spc="132" dirty="0">
                <a:latin typeface="Arial MT"/>
                <a:cs typeface="Arial MT"/>
              </a:rPr>
              <a:t>u</a:t>
            </a:r>
            <a:r>
              <a:rPr sz="2265" spc="-128" dirty="0">
                <a:latin typeface="Arial MT"/>
                <a:cs typeface="Arial MT"/>
              </a:rPr>
              <a:t>n</a:t>
            </a:r>
            <a:r>
              <a:rPr sz="2265" dirty="0">
                <a:latin typeface="Arial MT"/>
                <a:cs typeface="Arial MT"/>
              </a:rPr>
              <a:t>		</a:t>
            </a:r>
            <a:r>
              <a:rPr sz="2265" spc="117" dirty="0">
                <a:latin typeface="Arial MT"/>
                <a:cs typeface="Arial MT"/>
              </a:rPr>
              <a:t>c</a:t>
            </a:r>
            <a:r>
              <a:rPr sz="2265" spc="249" dirty="0">
                <a:latin typeface="Arial MT"/>
                <a:cs typeface="Arial MT"/>
              </a:rPr>
              <a:t>o</a:t>
            </a:r>
            <a:r>
              <a:rPr sz="2265" spc="132" dirty="0">
                <a:latin typeface="Arial MT"/>
                <a:cs typeface="Arial MT"/>
              </a:rPr>
              <a:t>n</a:t>
            </a:r>
            <a:r>
              <a:rPr sz="2265" spc="384" dirty="0">
                <a:latin typeface="Arial MT"/>
                <a:cs typeface="Arial MT"/>
              </a:rPr>
              <a:t>t</a:t>
            </a:r>
            <a:r>
              <a:rPr sz="2265" spc="400" dirty="0">
                <a:latin typeface="Arial MT"/>
                <a:cs typeface="Arial MT"/>
              </a:rPr>
              <a:t>r</a:t>
            </a:r>
            <a:r>
              <a:rPr sz="2265" spc="249" dirty="0">
                <a:latin typeface="Arial MT"/>
                <a:cs typeface="Arial MT"/>
              </a:rPr>
              <a:t>ô</a:t>
            </a:r>
            <a:r>
              <a:rPr sz="2265" spc="257" dirty="0">
                <a:latin typeface="Arial MT"/>
                <a:cs typeface="Arial MT"/>
              </a:rPr>
              <a:t>l</a:t>
            </a:r>
            <a:r>
              <a:rPr sz="2265" spc="-177" dirty="0">
                <a:latin typeface="Arial MT"/>
                <a:cs typeface="Arial MT"/>
              </a:rPr>
              <a:t>e</a:t>
            </a:r>
            <a:endParaRPr sz="2265">
              <a:latin typeface="Arial MT"/>
              <a:cs typeface="Arial MT"/>
            </a:endParaRPr>
          </a:p>
        </p:txBody>
      </p:sp>
      <p:sp>
        <p:nvSpPr>
          <p:cNvPr id="5" name="object 5"/>
          <p:cNvSpPr txBox="1"/>
          <p:nvPr/>
        </p:nvSpPr>
        <p:spPr>
          <a:xfrm>
            <a:off x="1635577" y="2790535"/>
            <a:ext cx="1656580" cy="1232611"/>
          </a:xfrm>
          <a:prstGeom prst="rect">
            <a:avLst/>
          </a:prstGeom>
        </p:spPr>
        <p:txBody>
          <a:bodyPr vert="horz" wrap="square" lIns="0" tIns="9110" rIns="0" bIns="0" rtlCol="0">
            <a:spAutoFit/>
          </a:bodyPr>
          <a:lstStyle/>
          <a:p>
            <a:pPr marL="9590" marR="3836" algn="just">
              <a:lnSpc>
                <a:spcPct val="116700"/>
              </a:lnSpc>
              <a:spcBef>
                <a:spcPts val="72"/>
              </a:spcBef>
            </a:pPr>
            <a:r>
              <a:rPr sz="2265" spc="-121" dirty="0">
                <a:latin typeface="Arial MT"/>
                <a:cs typeface="Arial MT"/>
              </a:rPr>
              <a:t>Les</a:t>
            </a:r>
            <a:r>
              <a:rPr sz="2265" spc="-117" dirty="0">
                <a:latin typeface="Arial MT"/>
                <a:cs typeface="Arial MT"/>
              </a:rPr>
              <a:t> </a:t>
            </a:r>
            <a:r>
              <a:rPr sz="2265" spc="-11" dirty="0">
                <a:latin typeface="Arial MT"/>
                <a:cs typeface="Arial MT"/>
              </a:rPr>
              <a:t>régions </a:t>
            </a:r>
            <a:r>
              <a:rPr sz="2265" spc="-8" dirty="0">
                <a:latin typeface="Arial MT"/>
                <a:cs typeface="Arial MT"/>
              </a:rPr>
              <a:t> </a:t>
            </a:r>
            <a:r>
              <a:rPr sz="2265" spc="132" dirty="0">
                <a:latin typeface="Arial MT"/>
                <a:cs typeface="Arial MT"/>
              </a:rPr>
              <a:t>n</a:t>
            </a:r>
            <a:r>
              <a:rPr sz="2265" spc="83" dirty="0">
                <a:latin typeface="Arial MT"/>
                <a:cs typeface="Arial MT"/>
              </a:rPr>
              <a:t>é</a:t>
            </a:r>
            <a:r>
              <a:rPr sz="2265" spc="117" dirty="0">
                <a:latin typeface="Arial MT"/>
                <a:cs typeface="Arial MT"/>
              </a:rPr>
              <a:t>c</a:t>
            </a:r>
            <a:r>
              <a:rPr sz="2265" spc="83" dirty="0">
                <a:latin typeface="Arial MT"/>
                <a:cs typeface="Arial MT"/>
              </a:rPr>
              <a:t>e</a:t>
            </a:r>
            <a:r>
              <a:rPr sz="2265" spc="-4" dirty="0">
                <a:latin typeface="Arial MT"/>
                <a:cs typeface="Arial MT"/>
              </a:rPr>
              <a:t>ss</a:t>
            </a:r>
            <a:r>
              <a:rPr sz="2265" spc="257" dirty="0">
                <a:latin typeface="Arial MT"/>
                <a:cs typeface="Arial MT"/>
              </a:rPr>
              <a:t>i</a:t>
            </a:r>
            <a:r>
              <a:rPr sz="2265" spc="384" dirty="0">
                <a:latin typeface="Arial MT"/>
                <a:cs typeface="Arial MT"/>
              </a:rPr>
              <a:t>t</a:t>
            </a:r>
            <a:r>
              <a:rPr sz="2265" spc="83" dirty="0">
                <a:latin typeface="Arial MT"/>
                <a:cs typeface="Arial MT"/>
              </a:rPr>
              <a:t>e</a:t>
            </a:r>
            <a:r>
              <a:rPr sz="2265" spc="132" dirty="0">
                <a:latin typeface="Arial MT"/>
                <a:cs typeface="Arial MT"/>
              </a:rPr>
              <a:t>n</a:t>
            </a:r>
            <a:r>
              <a:rPr sz="2265" spc="125" dirty="0">
                <a:latin typeface="Arial MT"/>
                <a:cs typeface="Arial MT"/>
              </a:rPr>
              <a:t>t  </a:t>
            </a:r>
            <a:r>
              <a:rPr sz="2265" spc="-34" dirty="0">
                <a:latin typeface="Arial MT"/>
                <a:cs typeface="Arial MT"/>
              </a:rPr>
              <a:t>moteur</a:t>
            </a:r>
            <a:r>
              <a:rPr sz="2265" spc="370" dirty="0">
                <a:latin typeface="Arial MT"/>
                <a:cs typeface="Arial MT"/>
              </a:rPr>
              <a:t> </a:t>
            </a:r>
            <a:r>
              <a:rPr sz="2265" spc="-45" dirty="0">
                <a:latin typeface="Arial MT"/>
                <a:cs typeface="Arial MT"/>
              </a:rPr>
              <a:t>très</a:t>
            </a:r>
            <a:endParaRPr sz="2265">
              <a:latin typeface="Arial MT"/>
              <a:cs typeface="Arial MT"/>
            </a:endParaRPr>
          </a:p>
        </p:txBody>
      </p:sp>
      <p:sp>
        <p:nvSpPr>
          <p:cNvPr id="6" name="object 6"/>
          <p:cNvSpPr txBox="1"/>
          <p:nvPr/>
        </p:nvSpPr>
        <p:spPr>
          <a:xfrm>
            <a:off x="3377367" y="3653587"/>
            <a:ext cx="1950977" cy="358240"/>
          </a:xfrm>
          <a:prstGeom prst="rect">
            <a:avLst/>
          </a:prstGeom>
        </p:spPr>
        <p:txBody>
          <a:bodyPr vert="horz" wrap="square" lIns="0" tIns="9589" rIns="0" bIns="0" rtlCol="0">
            <a:spAutoFit/>
          </a:bodyPr>
          <a:lstStyle/>
          <a:p>
            <a:pPr marL="9590">
              <a:spcBef>
                <a:spcPts val="76"/>
              </a:spcBef>
              <a:tabLst>
                <a:tab pos="910549" algn="l"/>
                <a:tab pos="1515184" algn="l"/>
              </a:tabLst>
            </a:pPr>
            <a:r>
              <a:rPr sz="2265" spc="-98" dirty="0">
                <a:latin typeface="Arial MT"/>
                <a:cs typeface="Arial MT"/>
              </a:rPr>
              <a:t>précis	</a:t>
            </a:r>
            <a:r>
              <a:rPr sz="2265" spc="-8" dirty="0">
                <a:latin typeface="Arial MT"/>
                <a:cs typeface="Arial MT"/>
              </a:rPr>
              <a:t>ont	</a:t>
            </a:r>
            <a:r>
              <a:rPr sz="2265" spc="-143" dirty="0">
                <a:latin typeface="Arial MT"/>
                <a:cs typeface="Arial MT"/>
              </a:rPr>
              <a:t>une</a:t>
            </a:r>
            <a:endParaRPr sz="2265">
              <a:latin typeface="Arial MT"/>
              <a:cs typeface="Arial MT"/>
            </a:endParaRPr>
          </a:p>
        </p:txBody>
      </p:sp>
      <p:sp>
        <p:nvSpPr>
          <p:cNvPr id="7" name="object 7"/>
          <p:cNvSpPr txBox="1"/>
          <p:nvPr/>
        </p:nvSpPr>
        <p:spPr>
          <a:xfrm>
            <a:off x="1635576" y="3998808"/>
            <a:ext cx="3693863" cy="1640415"/>
          </a:xfrm>
          <a:prstGeom prst="rect">
            <a:avLst/>
          </a:prstGeom>
        </p:spPr>
        <p:txBody>
          <a:bodyPr vert="horz" wrap="square" lIns="0" tIns="9110" rIns="0" bIns="0" rtlCol="0">
            <a:spAutoFit/>
          </a:bodyPr>
          <a:lstStyle/>
          <a:p>
            <a:pPr marL="9590" marR="3836" algn="just">
              <a:lnSpc>
                <a:spcPct val="116700"/>
              </a:lnSpc>
              <a:spcBef>
                <a:spcPts val="72"/>
              </a:spcBef>
            </a:pPr>
            <a:r>
              <a:rPr sz="2265" spc="-132" dirty="0">
                <a:latin typeface="Arial MT"/>
                <a:cs typeface="Arial MT"/>
              </a:rPr>
              <a:t>surface</a:t>
            </a:r>
            <a:r>
              <a:rPr sz="2265" spc="-128" dirty="0">
                <a:latin typeface="Arial MT"/>
                <a:cs typeface="Arial MT"/>
              </a:rPr>
              <a:t> </a:t>
            </a:r>
            <a:r>
              <a:rPr sz="2265" spc="-143" dirty="0">
                <a:latin typeface="Arial MT"/>
                <a:cs typeface="Arial MT"/>
              </a:rPr>
              <a:t>de</a:t>
            </a:r>
            <a:r>
              <a:rPr sz="2265" spc="-140" dirty="0">
                <a:latin typeface="Arial MT"/>
                <a:cs typeface="Arial MT"/>
              </a:rPr>
              <a:t> </a:t>
            </a:r>
            <a:r>
              <a:rPr sz="2265" spc="-72" dirty="0">
                <a:latin typeface="Arial MT"/>
                <a:cs typeface="Arial MT"/>
              </a:rPr>
              <a:t>représentation </a:t>
            </a:r>
            <a:r>
              <a:rPr sz="2265" spc="-132" dirty="0">
                <a:latin typeface="Arial MT"/>
                <a:cs typeface="Arial MT"/>
              </a:rPr>
              <a:t>plus </a:t>
            </a:r>
            <a:r>
              <a:rPr sz="2265" spc="-128" dirty="0">
                <a:latin typeface="Arial MT"/>
                <a:cs typeface="Arial MT"/>
              </a:rPr>
              <a:t> </a:t>
            </a:r>
            <a:r>
              <a:rPr sz="2265" spc="117" dirty="0">
                <a:latin typeface="Arial MT"/>
                <a:cs typeface="Arial MT"/>
              </a:rPr>
              <a:t>importante</a:t>
            </a:r>
            <a:r>
              <a:rPr sz="2265" spc="121" dirty="0">
                <a:latin typeface="Arial MT"/>
                <a:cs typeface="Arial MT"/>
              </a:rPr>
              <a:t> </a:t>
            </a:r>
            <a:r>
              <a:rPr sz="2265" spc="-121" dirty="0">
                <a:latin typeface="Arial MT"/>
                <a:cs typeface="Arial MT"/>
              </a:rPr>
              <a:t>au</a:t>
            </a:r>
            <a:r>
              <a:rPr sz="2265" spc="-117" dirty="0">
                <a:latin typeface="Arial MT"/>
                <a:cs typeface="Arial MT"/>
              </a:rPr>
              <a:t> </a:t>
            </a:r>
            <a:r>
              <a:rPr sz="2265" spc="-4" dirty="0">
                <a:latin typeface="Arial MT"/>
                <a:cs typeface="Arial MT"/>
              </a:rPr>
              <a:t>niveau</a:t>
            </a:r>
            <a:r>
              <a:rPr sz="2265" dirty="0">
                <a:latin typeface="Arial MT"/>
                <a:cs typeface="Arial MT"/>
              </a:rPr>
              <a:t> </a:t>
            </a:r>
            <a:r>
              <a:rPr sz="2265" spc="-26" dirty="0">
                <a:latin typeface="Arial MT"/>
                <a:cs typeface="Arial MT"/>
              </a:rPr>
              <a:t>du </a:t>
            </a:r>
            <a:r>
              <a:rPr sz="2265" spc="-23" dirty="0">
                <a:latin typeface="Arial MT"/>
                <a:cs typeface="Arial MT"/>
              </a:rPr>
              <a:t> </a:t>
            </a:r>
            <a:r>
              <a:rPr sz="2265" spc="-4" dirty="0">
                <a:latin typeface="Arial MT"/>
                <a:cs typeface="Arial MT"/>
              </a:rPr>
              <a:t>cortex</a:t>
            </a:r>
            <a:r>
              <a:rPr sz="2265" dirty="0">
                <a:latin typeface="Arial MT"/>
                <a:cs typeface="Arial MT"/>
              </a:rPr>
              <a:t> </a:t>
            </a:r>
            <a:r>
              <a:rPr sz="2265" spc="-34" dirty="0">
                <a:latin typeface="Arial MT"/>
                <a:cs typeface="Arial MT"/>
              </a:rPr>
              <a:t>moteur</a:t>
            </a:r>
            <a:r>
              <a:rPr sz="2265" spc="-30" dirty="0">
                <a:latin typeface="Arial MT"/>
                <a:cs typeface="Arial MT"/>
              </a:rPr>
              <a:t> </a:t>
            </a:r>
            <a:r>
              <a:rPr sz="2265" spc="-26" dirty="0">
                <a:latin typeface="Arial MT"/>
                <a:cs typeface="Arial MT"/>
              </a:rPr>
              <a:t>et</a:t>
            </a:r>
            <a:r>
              <a:rPr sz="2265" spc="-23" dirty="0">
                <a:latin typeface="Arial MT"/>
                <a:cs typeface="Arial MT"/>
              </a:rPr>
              <a:t> </a:t>
            </a:r>
            <a:r>
              <a:rPr sz="2265" spc="-86" dirty="0">
                <a:latin typeface="Arial MT"/>
                <a:cs typeface="Arial MT"/>
              </a:rPr>
              <a:t>bénéficient </a:t>
            </a:r>
            <a:r>
              <a:rPr sz="2265" spc="-618" dirty="0">
                <a:latin typeface="Arial MT"/>
                <a:cs typeface="Arial MT"/>
              </a:rPr>
              <a:t> </a:t>
            </a:r>
            <a:r>
              <a:rPr sz="2265" spc="-140" dirty="0">
                <a:latin typeface="Arial MT"/>
                <a:cs typeface="Arial MT"/>
              </a:rPr>
              <a:t>ainsi</a:t>
            </a:r>
            <a:r>
              <a:rPr sz="2265" spc="-4" dirty="0">
                <a:latin typeface="Arial MT"/>
                <a:cs typeface="Arial MT"/>
              </a:rPr>
              <a:t> </a:t>
            </a:r>
            <a:r>
              <a:rPr sz="2265" spc="-94" dirty="0">
                <a:latin typeface="Arial MT"/>
                <a:cs typeface="Arial MT"/>
              </a:rPr>
              <a:t>d’un</a:t>
            </a:r>
            <a:r>
              <a:rPr sz="2265" spc="-4" dirty="0">
                <a:latin typeface="Arial MT"/>
                <a:cs typeface="Arial MT"/>
              </a:rPr>
              <a:t> </a:t>
            </a:r>
            <a:r>
              <a:rPr sz="2265" spc="-64" dirty="0">
                <a:latin typeface="Arial MT"/>
                <a:cs typeface="Arial MT"/>
              </a:rPr>
              <a:t>meilleur</a:t>
            </a:r>
            <a:r>
              <a:rPr sz="2265" spc="-4" dirty="0">
                <a:latin typeface="Arial MT"/>
                <a:cs typeface="Arial MT"/>
              </a:rPr>
              <a:t> </a:t>
            </a:r>
            <a:r>
              <a:rPr sz="2265" spc="-34" dirty="0">
                <a:latin typeface="Arial MT"/>
                <a:cs typeface="Arial MT"/>
              </a:rPr>
              <a:t>contrôle.</a:t>
            </a:r>
            <a:endParaRPr sz="2265">
              <a:latin typeface="Arial MT"/>
              <a:cs typeface="Arial MT"/>
            </a:endParaRPr>
          </a:p>
        </p:txBody>
      </p:sp>
      <p:grpSp>
        <p:nvGrpSpPr>
          <p:cNvPr id="8" name="object 8"/>
          <p:cNvGrpSpPr/>
          <p:nvPr/>
        </p:nvGrpSpPr>
        <p:grpSpPr>
          <a:xfrm>
            <a:off x="6228931" y="1563083"/>
            <a:ext cx="3260419" cy="5801628"/>
            <a:chOff x="7670800" y="2070100"/>
            <a:chExt cx="4318000" cy="7683500"/>
          </a:xfrm>
        </p:grpSpPr>
        <p:pic>
          <p:nvPicPr>
            <p:cNvPr id="9" name="object 9"/>
            <p:cNvPicPr/>
            <p:nvPr/>
          </p:nvPicPr>
          <p:blipFill>
            <a:blip r:embed="rId3" cstate="print"/>
            <a:stretch>
              <a:fillRect/>
            </a:stretch>
          </p:blipFill>
          <p:spPr>
            <a:xfrm>
              <a:off x="8382000" y="2070100"/>
              <a:ext cx="2908300" cy="3124200"/>
            </a:xfrm>
            <a:prstGeom prst="rect">
              <a:avLst/>
            </a:prstGeom>
          </p:spPr>
        </p:pic>
        <p:pic>
          <p:nvPicPr>
            <p:cNvPr id="10" name="object 10"/>
            <p:cNvPicPr/>
            <p:nvPr/>
          </p:nvPicPr>
          <p:blipFill>
            <a:blip r:embed="rId4" cstate="print"/>
            <a:stretch>
              <a:fillRect/>
            </a:stretch>
          </p:blipFill>
          <p:spPr>
            <a:xfrm>
              <a:off x="8468292" y="2146300"/>
              <a:ext cx="2634555" cy="4018178"/>
            </a:xfrm>
            <a:prstGeom prst="rect">
              <a:avLst/>
            </a:prstGeom>
          </p:spPr>
        </p:pic>
        <p:pic>
          <p:nvPicPr>
            <p:cNvPr id="11" name="object 11"/>
            <p:cNvPicPr/>
            <p:nvPr/>
          </p:nvPicPr>
          <p:blipFill>
            <a:blip r:embed="rId5" cstate="print"/>
            <a:stretch>
              <a:fillRect/>
            </a:stretch>
          </p:blipFill>
          <p:spPr>
            <a:xfrm>
              <a:off x="7670800" y="5448300"/>
              <a:ext cx="4318000" cy="4229100"/>
            </a:xfrm>
            <a:prstGeom prst="rect">
              <a:avLst/>
            </a:prstGeom>
          </p:spPr>
        </p:pic>
        <p:pic>
          <p:nvPicPr>
            <p:cNvPr id="12" name="object 12"/>
            <p:cNvPicPr/>
            <p:nvPr/>
          </p:nvPicPr>
          <p:blipFill>
            <a:blip r:embed="rId6" cstate="print"/>
            <a:stretch>
              <a:fillRect/>
            </a:stretch>
          </p:blipFill>
          <p:spPr>
            <a:xfrm>
              <a:off x="7749414" y="5524500"/>
              <a:ext cx="4052442" cy="4229099"/>
            </a:xfrm>
            <a:prstGeom prst="rect">
              <a:avLst/>
            </a:prstGeom>
          </p:spPr>
        </p:pic>
        <p:pic>
          <p:nvPicPr>
            <p:cNvPr id="13" name="object 13"/>
            <p:cNvPicPr/>
            <p:nvPr/>
          </p:nvPicPr>
          <p:blipFill>
            <a:blip r:embed="rId7" cstate="print"/>
            <a:stretch>
              <a:fillRect/>
            </a:stretch>
          </p:blipFill>
          <p:spPr>
            <a:xfrm>
              <a:off x="8585200" y="5118100"/>
              <a:ext cx="2400300" cy="304800"/>
            </a:xfrm>
            <a:prstGeom prst="rect">
              <a:avLst/>
            </a:prstGeom>
          </p:spPr>
        </p:pic>
      </p:grpSp>
      <p:sp>
        <p:nvSpPr>
          <p:cNvPr id="14" name="object 14"/>
          <p:cNvSpPr txBox="1"/>
          <p:nvPr/>
        </p:nvSpPr>
        <p:spPr>
          <a:xfrm>
            <a:off x="6930682" y="3816033"/>
            <a:ext cx="1775490" cy="288542"/>
          </a:xfrm>
          <a:prstGeom prst="rect">
            <a:avLst/>
          </a:prstGeom>
        </p:spPr>
        <p:txBody>
          <a:bodyPr vert="horz" wrap="square" lIns="0" tIns="9589" rIns="0" bIns="0" rtlCol="0">
            <a:spAutoFit/>
          </a:bodyPr>
          <a:lstStyle/>
          <a:p>
            <a:pPr marL="9590">
              <a:spcBef>
                <a:spcPts val="76"/>
              </a:spcBef>
            </a:pPr>
            <a:r>
              <a:rPr sz="1812" i="1" spc="-170" dirty="0">
                <a:latin typeface="Arial"/>
                <a:cs typeface="Arial"/>
              </a:rPr>
              <a:t>Homonculu</a:t>
            </a:r>
            <a:r>
              <a:rPr sz="1812" i="1" spc="-147" dirty="0">
                <a:latin typeface="Arial"/>
                <a:cs typeface="Arial"/>
              </a:rPr>
              <a:t>s</a:t>
            </a:r>
            <a:r>
              <a:rPr sz="1812" i="1" spc="-4" dirty="0">
                <a:latin typeface="Arial"/>
                <a:cs typeface="Arial"/>
              </a:rPr>
              <a:t> </a:t>
            </a:r>
            <a:r>
              <a:rPr sz="1812" i="1" spc="-132" dirty="0">
                <a:latin typeface="Arial"/>
                <a:cs typeface="Arial"/>
              </a:rPr>
              <a:t>moteur</a:t>
            </a:r>
            <a:endParaRPr sz="1812">
              <a:latin typeface="Arial"/>
              <a:cs typeface="Arial"/>
            </a:endParaRPr>
          </a:p>
        </p:txBody>
      </p:sp>
      <p:sp>
        <p:nvSpPr>
          <p:cNvPr id="15" name="object 15"/>
          <p:cNvSpPr txBox="1"/>
          <p:nvPr/>
        </p:nvSpPr>
        <p:spPr>
          <a:xfrm>
            <a:off x="597454" y="81894"/>
            <a:ext cx="1724666" cy="242054"/>
          </a:xfrm>
          <a:prstGeom prst="rect">
            <a:avLst/>
          </a:prstGeom>
        </p:spPr>
        <p:txBody>
          <a:bodyPr vert="horz" wrap="square" lIns="0" tIns="9589" rIns="0" bIns="0" rtlCol="0">
            <a:spAutoFit/>
          </a:bodyPr>
          <a:lstStyle/>
          <a:p>
            <a:pPr marL="9590">
              <a:spcBef>
                <a:spcPts val="76"/>
              </a:spcBef>
            </a:pPr>
            <a:r>
              <a:rPr sz="1510" spc="-86" dirty="0">
                <a:latin typeface="Arial MT"/>
                <a:cs typeface="Arial MT"/>
              </a:rPr>
              <a:t>1.6.</a:t>
            </a:r>
            <a:r>
              <a:rPr sz="1510" spc="-151" dirty="0">
                <a:latin typeface="Arial MT"/>
                <a:cs typeface="Arial MT"/>
              </a:rPr>
              <a:t> </a:t>
            </a:r>
            <a:r>
              <a:rPr sz="1510" spc="-113" dirty="0">
                <a:latin typeface="Arial MT"/>
                <a:cs typeface="Arial MT"/>
              </a:rPr>
              <a:t>L</a:t>
            </a:r>
            <a:r>
              <a:rPr sz="1510" spc="-109" dirty="0">
                <a:latin typeface="Arial MT"/>
                <a:cs typeface="Arial MT"/>
              </a:rPr>
              <a:t>e</a:t>
            </a:r>
            <a:r>
              <a:rPr sz="1510" spc="-4" dirty="0">
                <a:latin typeface="Arial MT"/>
                <a:cs typeface="Arial MT"/>
              </a:rPr>
              <a:t> co</a:t>
            </a:r>
            <a:r>
              <a:rPr sz="1510" spc="26" dirty="0">
                <a:latin typeface="Arial MT"/>
                <a:cs typeface="Arial MT"/>
              </a:rPr>
              <a:t>r</a:t>
            </a:r>
            <a:r>
              <a:rPr sz="1510" spc="-11" dirty="0">
                <a:latin typeface="Arial MT"/>
                <a:cs typeface="Arial MT"/>
              </a:rPr>
              <a:t>tex</a:t>
            </a:r>
            <a:r>
              <a:rPr sz="1510" dirty="0">
                <a:latin typeface="Arial MT"/>
                <a:cs typeface="Arial MT"/>
              </a:rPr>
              <a:t> </a:t>
            </a:r>
            <a:r>
              <a:rPr sz="1510" spc="-23" dirty="0">
                <a:latin typeface="Arial MT"/>
                <a:cs typeface="Arial MT"/>
              </a:rPr>
              <a:t>moteur</a:t>
            </a:r>
            <a:endParaRPr sz="1510">
              <a:latin typeface="Arial MT"/>
              <a:cs typeface="Arial MT"/>
            </a:endParaRPr>
          </a:p>
        </p:txBody>
      </p:sp>
      <p:grpSp>
        <p:nvGrpSpPr>
          <p:cNvPr id="16" name="object 16"/>
          <p:cNvGrpSpPr/>
          <p:nvPr/>
        </p:nvGrpSpPr>
        <p:grpSpPr>
          <a:xfrm>
            <a:off x="432098" y="0"/>
            <a:ext cx="9829204" cy="7374300"/>
            <a:chOff x="-6350" y="0"/>
            <a:chExt cx="13017500" cy="9766300"/>
          </a:xfrm>
        </p:grpSpPr>
        <p:pic>
          <p:nvPicPr>
            <p:cNvPr id="17" name="object 17"/>
            <p:cNvPicPr/>
            <p:nvPr/>
          </p:nvPicPr>
          <p:blipFill>
            <a:blip r:embed="rId8" cstate="print"/>
            <a:stretch>
              <a:fillRect/>
            </a:stretch>
          </p:blipFill>
          <p:spPr>
            <a:xfrm>
              <a:off x="8915400" y="5270500"/>
              <a:ext cx="2717800" cy="1778000"/>
            </a:xfrm>
            <a:prstGeom prst="rect">
              <a:avLst/>
            </a:prstGeom>
          </p:spPr>
        </p:pic>
        <p:sp>
          <p:nvSpPr>
            <p:cNvPr id="18" name="object 18"/>
            <p:cNvSpPr/>
            <p:nvPr/>
          </p:nvSpPr>
          <p:spPr>
            <a:xfrm>
              <a:off x="9163752" y="5453673"/>
              <a:ext cx="2123440" cy="1311910"/>
            </a:xfrm>
            <a:custGeom>
              <a:avLst/>
              <a:gdLst/>
              <a:ahLst/>
              <a:cxnLst/>
              <a:rect l="l" t="t" r="r" b="b"/>
              <a:pathLst>
                <a:path w="2123440" h="1311909">
                  <a:moveTo>
                    <a:pt x="1922709" y="464535"/>
                  </a:moveTo>
                  <a:lnTo>
                    <a:pt x="1958940" y="503088"/>
                  </a:lnTo>
                  <a:lnTo>
                    <a:pt x="1991488" y="541721"/>
                  </a:lnTo>
                  <a:lnTo>
                    <a:pt x="2020379" y="580348"/>
                  </a:lnTo>
                  <a:lnTo>
                    <a:pt x="2045638" y="618883"/>
                  </a:lnTo>
                  <a:lnTo>
                    <a:pt x="2067290" y="657241"/>
                  </a:lnTo>
                  <a:lnTo>
                    <a:pt x="2085359" y="695336"/>
                  </a:lnTo>
                  <a:lnTo>
                    <a:pt x="2099872" y="733082"/>
                  </a:lnTo>
                  <a:lnTo>
                    <a:pt x="2110853" y="770395"/>
                  </a:lnTo>
                  <a:lnTo>
                    <a:pt x="2122322" y="843375"/>
                  </a:lnTo>
                  <a:lnTo>
                    <a:pt x="2122860" y="878872"/>
                  </a:lnTo>
                  <a:lnTo>
                    <a:pt x="2119966" y="913592"/>
                  </a:lnTo>
                  <a:lnTo>
                    <a:pt x="2103988" y="980360"/>
                  </a:lnTo>
                  <a:lnTo>
                    <a:pt x="2074588" y="1042994"/>
                  </a:lnTo>
                  <a:lnTo>
                    <a:pt x="2031968" y="1100810"/>
                  </a:lnTo>
                  <a:lnTo>
                    <a:pt x="1976330" y="1153123"/>
                  </a:lnTo>
                  <a:lnTo>
                    <a:pt x="1943692" y="1177002"/>
                  </a:lnTo>
                  <a:lnTo>
                    <a:pt x="1907875" y="1199248"/>
                  </a:lnTo>
                  <a:lnTo>
                    <a:pt x="1868904" y="1219776"/>
                  </a:lnTo>
                  <a:lnTo>
                    <a:pt x="1826805" y="1238500"/>
                  </a:lnTo>
                  <a:lnTo>
                    <a:pt x="1781601" y="1255334"/>
                  </a:lnTo>
                  <a:lnTo>
                    <a:pt x="1733320" y="1270193"/>
                  </a:lnTo>
                  <a:lnTo>
                    <a:pt x="1681985" y="1282992"/>
                  </a:lnTo>
                  <a:lnTo>
                    <a:pt x="1638239" y="1291773"/>
                  </a:lnTo>
                  <a:lnTo>
                    <a:pt x="1593543" y="1298921"/>
                  </a:lnTo>
                  <a:lnTo>
                    <a:pt x="1547983" y="1304463"/>
                  </a:lnTo>
                  <a:lnTo>
                    <a:pt x="1501642" y="1308422"/>
                  </a:lnTo>
                  <a:lnTo>
                    <a:pt x="1454607" y="1310823"/>
                  </a:lnTo>
                  <a:lnTo>
                    <a:pt x="1406962" y="1311692"/>
                  </a:lnTo>
                  <a:lnTo>
                    <a:pt x="1358791" y="1311054"/>
                  </a:lnTo>
                  <a:lnTo>
                    <a:pt x="1310180" y="1308934"/>
                  </a:lnTo>
                  <a:lnTo>
                    <a:pt x="1261214" y="1305356"/>
                  </a:lnTo>
                  <a:lnTo>
                    <a:pt x="1211978" y="1300345"/>
                  </a:lnTo>
                  <a:lnTo>
                    <a:pt x="1162555" y="1293927"/>
                  </a:lnTo>
                  <a:lnTo>
                    <a:pt x="1113033" y="1286126"/>
                  </a:lnTo>
                  <a:lnTo>
                    <a:pt x="1063494" y="1276968"/>
                  </a:lnTo>
                  <a:lnTo>
                    <a:pt x="1014024" y="1266477"/>
                  </a:lnTo>
                  <a:lnTo>
                    <a:pt x="964709" y="1254678"/>
                  </a:lnTo>
                  <a:lnTo>
                    <a:pt x="915632" y="1241597"/>
                  </a:lnTo>
                  <a:lnTo>
                    <a:pt x="866880" y="1227258"/>
                  </a:lnTo>
                  <a:lnTo>
                    <a:pt x="818536" y="1211686"/>
                  </a:lnTo>
                  <a:lnTo>
                    <a:pt x="770685" y="1194906"/>
                  </a:lnTo>
                  <a:lnTo>
                    <a:pt x="723413" y="1176944"/>
                  </a:lnTo>
                  <a:lnTo>
                    <a:pt x="676805" y="1157824"/>
                  </a:lnTo>
                  <a:lnTo>
                    <a:pt x="630944" y="1137571"/>
                  </a:lnTo>
                  <a:lnTo>
                    <a:pt x="585917" y="1116210"/>
                  </a:lnTo>
                  <a:lnTo>
                    <a:pt x="541808" y="1093766"/>
                  </a:lnTo>
                  <a:lnTo>
                    <a:pt x="498702" y="1070264"/>
                  </a:lnTo>
                  <a:lnTo>
                    <a:pt x="456684" y="1045729"/>
                  </a:lnTo>
                  <a:lnTo>
                    <a:pt x="415838" y="1020186"/>
                  </a:lnTo>
                  <a:lnTo>
                    <a:pt x="376251" y="993659"/>
                  </a:lnTo>
                  <a:lnTo>
                    <a:pt x="338005" y="966175"/>
                  </a:lnTo>
                  <a:lnTo>
                    <a:pt x="301187" y="937758"/>
                  </a:lnTo>
                  <a:lnTo>
                    <a:pt x="265882" y="908432"/>
                  </a:lnTo>
                  <a:lnTo>
                    <a:pt x="232174" y="878224"/>
                  </a:lnTo>
                  <a:lnTo>
                    <a:pt x="200148" y="847157"/>
                  </a:lnTo>
                  <a:lnTo>
                    <a:pt x="163917" y="808604"/>
                  </a:lnTo>
                  <a:lnTo>
                    <a:pt x="131369" y="769971"/>
                  </a:lnTo>
                  <a:lnTo>
                    <a:pt x="102478" y="731345"/>
                  </a:lnTo>
                  <a:lnTo>
                    <a:pt x="77220" y="692810"/>
                  </a:lnTo>
                  <a:lnTo>
                    <a:pt x="55568" y="654452"/>
                  </a:lnTo>
                  <a:lnTo>
                    <a:pt x="37499" y="616357"/>
                  </a:lnTo>
                  <a:lnTo>
                    <a:pt x="22986" y="578610"/>
                  </a:lnTo>
                  <a:lnTo>
                    <a:pt x="12005" y="541298"/>
                  </a:lnTo>
                  <a:lnTo>
                    <a:pt x="537" y="468318"/>
                  </a:lnTo>
                  <a:lnTo>
                    <a:pt x="0" y="432821"/>
                  </a:lnTo>
                  <a:lnTo>
                    <a:pt x="2893" y="398101"/>
                  </a:lnTo>
                  <a:lnTo>
                    <a:pt x="18871" y="331333"/>
                  </a:lnTo>
                  <a:lnTo>
                    <a:pt x="48271" y="268699"/>
                  </a:lnTo>
                  <a:lnTo>
                    <a:pt x="90890" y="210882"/>
                  </a:lnTo>
                  <a:lnTo>
                    <a:pt x="146528" y="158569"/>
                  </a:lnTo>
                  <a:lnTo>
                    <a:pt x="179166" y="134691"/>
                  </a:lnTo>
                  <a:lnTo>
                    <a:pt x="214982" y="112445"/>
                  </a:lnTo>
                  <a:lnTo>
                    <a:pt x="253953" y="91917"/>
                  </a:lnTo>
                  <a:lnTo>
                    <a:pt x="296052" y="73193"/>
                  </a:lnTo>
                  <a:lnTo>
                    <a:pt x="341255" y="56358"/>
                  </a:lnTo>
                  <a:lnTo>
                    <a:pt x="389536" y="41499"/>
                  </a:lnTo>
                  <a:lnTo>
                    <a:pt x="440870" y="28700"/>
                  </a:lnTo>
                  <a:lnTo>
                    <a:pt x="484616" y="19919"/>
                  </a:lnTo>
                  <a:lnTo>
                    <a:pt x="529312" y="12771"/>
                  </a:lnTo>
                  <a:lnTo>
                    <a:pt x="574872" y="7229"/>
                  </a:lnTo>
                  <a:lnTo>
                    <a:pt x="621212" y="3270"/>
                  </a:lnTo>
                  <a:lnTo>
                    <a:pt x="668248" y="869"/>
                  </a:lnTo>
                  <a:lnTo>
                    <a:pt x="715893" y="0"/>
                  </a:lnTo>
                  <a:lnTo>
                    <a:pt x="764063" y="638"/>
                  </a:lnTo>
                  <a:lnTo>
                    <a:pt x="812674" y="2758"/>
                  </a:lnTo>
                  <a:lnTo>
                    <a:pt x="861640" y="6336"/>
                  </a:lnTo>
                  <a:lnTo>
                    <a:pt x="910877" y="11347"/>
                  </a:lnTo>
                  <a:lnTo>
                    <a:pt x="960299" y="17765"/>
                  </a:lnTo>
                  <a:lnTo>
                    <a:pt x="1009822" y="25566"/>
                  </a:lnTo>
                  <a:lnTo>
                    <a:pt x="1059360" y="34724"/>
                  </a:lnTo>
                  <a:lnTo>
                    <a:pt x="1108830" y="45215"/>
                  </a:lnTo>
                  <a:lnTo>
                    <a:pt x="1158145" y="57014"/>
                  </a:lnTo>
                  <a:lnTo>
                    <a:pt x="1207222" y="70095"/>
                  </a:lnTo>
                  <a:lnTo>
                    <a:pt x="1255975" y="84434"/>
                  </a:lnTo>
                  <a:lnTo>
                    <a:pt x="1304319" y="100006"/>
                  </a:lnTo>
                  <a:lnTo>
                    <a:pt x="1352169" y="116785"/>
                  </a:lnTo>
                  <a:lnTo>
                    <a:pt x="1399441" y="134748"/>
                  </a:lnTo>
                  <a:lnTo>
                    <a:pt x="1446050" y="153868"/>
                  </a:lnTo>
                  <a:lnTo>
                    <a:pt x="1491910" y="174121"/>
                  </a:lnTo>
                  <a:lnTo>
                    <a:pt x="1536938" y="195482"/>
                  </a:lnTo>
                  <a:lnTo>
                    <a:pt x="1581047" y="217926"/>
                  </a:lnTo>
                  <a:lnTo>
                    <a:pt x="1624153" y="241428"/>
                  </a:lnTo>
                  <a:lnTo>
                    <a:pt x="1666171" y="265963"/>
                  </a:lnTo>
                  <a:lnTo>
                    <a:pt x="1707017" y="291506"/>
                  </a:lnTo>
                  <a:lnTo>
                    <a:pt x="1746605" y="318033"/>
                  </a:lnTo>
                  <a:lnTo>
                    <a:pt x="1784850" y="345517"/>
                  </a:lnTo>
                  <a:lnTo>
                    <a:pt x="1821668" y="373934"/>
                  </a:lnTo>
                  <a:lnTo>
                    <a:pt x="1856974" y="403260"/>
                  </a:lnTo>
                  <a:lnTo>
                    <a:pt x="1890682" y="433468"/>
                  </a:lnTo>
                  <a:lnTo>
                    <a:pt x="1922709" y="464535"/>
                  </a:lnTo>
                </a:path>
              </a:pathLst>
            </a:custGeom>
            <a:ln w="12700">
              <a:solidFill>
                <a:srgbClr val="D23145"/>
              </a:solidFill>
            </a:ln>
          </p:spPr>
          <p:txBody>
            <a:bodyPr wrap="square" lIns="0" tIns="0" rIns="0" bIns="0" rtlCol="0"/>
            <a:lstStyle/>
            <a:p>
              <a:endParaRPr sz="1359"/>
            </a:p>
          </p:txBody>
        </p:sp>
        <p:pic>
          <p:nvPicPr>
            <p:cNvPr id="19" name="object 19"/>
            <p:cNvPicPr/>
            <p:nvPr/>
          </p:nvPicPr>
          <p:blipFill>
            <a:blip r:embed="rId9" cstate="print"/>
            <a:stretch>
              <a:fillRect/>
            </a:stretch>
          </p:blipFill>
          <p:spPr>
            <a:xfrm>
              <a:off x="7543800" y="5994400"/>
              <a:ext cx="1079500" cy="1066800"/>
            </a:xfrm>
            <a:prstGeom prst="rect">
              <a:avLst/>
            </a:prstGeom>
          </p:spPr>
        </p:pic>
        <p:sp>
          <p:nvSpPr>
            <p:cNvPr id="20" name="object 20"/>
            <p:cNvSpPr/>
            <p:nvPr/>
          </p:nvSpPr>
          <p:spPr>
            <a:xfrm>
              <a:off x="7705411" y="6144121"/>
              <a:ext cx="659765" cy="659765"/>
            </a:xfrm>
            <a:custGeom>
              <a:avLst/>
              <a:gdLst/>
              <a:ahLst/>
              <a:cxnLst/>
              <a:rect l="l" t="t" r="r" b="b"/>
              <a:pathLst>
                <a:path w="659765" h="659765">
                  <a:moveTo>
                    <a:pt x="619477" y="171478"/>
                  </a:moveTo>
                  <a:lnTo>
                    <a:pt x="639700" y="216029"/>
                  </a:lnTo>
                  <a:lnTo>
                    <a:pt x="652871" y="261895"/>
                  </a:lnTo>
                  <a:lnTo>
                    <a:pt x="659194" y="308381"/>
                  </a:lnTo>
                  <a:lnTo>
                    <a:pt x="658873" y="354796"/>
                  </a:lnTo>
                  <a:lnTo>
                    <a:pt x="652111" y="400446"/>
                  </a:lnTo>
                  <a:lnTo>
                    <a:pt x="639113" y="444638"/>
                  </a:lnTo>
                  <a:lnTo>
                    <a:pt x="620083" y="486679"/>
                  </a:lnTo>
                  <a:lnTo>
                    <a:pt x="595224" y="525876"/>
                  </a:lnTo>
                  <a:lnTo>
                    <a:pt x="564740" y="561537"/>
                  </a:lnTo>
                  <a:lnTo>
                    <a:pt x="528835" y="592968"/>
                  </a:lnTo>
                  <a:lnTo>
                    <a:pt x="487712" y="619476"/>
                  </a:lnTo>
                  <a:lnTo>
                    <a:pt x="443161" y="639699"/>
                  </a:lnTo>
                  <a:lnTo>
                    <a:pt x="397297" y="652869"/>
                  </a:lnTo>
                  <a:lnTo>
                    <a:pt x="350810" y="659193"/>
                  </a:lnTo>
                  <a:lnTo>
                    <a:pt x="304396" y="658872"/>
                  </a:lnTo>
                  <a:lnTo>
                    <a:pt x="258746" y="652111"/>
                  </a:lnTo>
                  <a:lnTo>
                    <a:pt x="214554" y="639113"/>
                  </a:lnTo>
                  <a:lnTo>
                    <a:pt x="172513" y="620083"/>
                  </a:lnTo>
                  <a:lnTo>
                    <a:pt x="133316" y="595224"/>
                  </a:lnTo>
                  <a:lnTo>
                    <a:pt x="97655" y="564740"/>
                  </a:lnTo>
                  <a:lnTo>
                    <a:pt x="66224" y="528835"/>
                  </a:lnTo>
                  <a:lnTo>
                    <a:pt x="39716" y="487712"/>
                  </a:lnTo>
                  <a:lnTo>
                    <a:pt x="19493" y="443162"/>
                  </a:lnTo>
                  <a:lnTo>
                    <a:pt x="6322" y="397297"/>
                  </a:lnTo>
                  <a:lnTo>
                    <a:pt x="0" y="350811"/>
                  </a:lnTo>
                  <a:lnTo>
                    <a:pt x="321" y="304397"/>
                  </a:lnTo>
                  <a:lnTo>
                    <a:pt x="7082" y="258747"/>
                  </a:lnTo>
                  <a:lnTo>
                    <a:pt x="20079" y="214555"/>
                  </a:lnTo>
                  <a:lnTo>
                    <a:pt x="39110" y="172514"/>
                  </a:lnTo>
                  <a:lnTo>
                    <a:pt x="63969" y="133316"/>
                  </a:lnTo>
                  <a:lnTo>
                    <a:pt x="94452" y="97655"/>
                  </a:lnTo>
                  <a:lnTo>
                    <a:pt x="130357" y="66224"/>
                  </a:lnTo>
                  <a:lnTo>
                    <a:pt x="171480" y="39716"/>
                  </a:lnTo>
                  <a:lnTo>
                    <a:pt x="216030" y="19493"/>
                  </a:lnTo>
                  <a:lnTo>
                    <a:pt x="261895" y="6323"/>
                  </a:lnTo>
                  <a:lnTo>
                    <a:pt x="308381" y="0"/>
                  </a:lnTo>
                  <a:lnTo>
                    <a:pt x="354796" y="320"/>
                  </a:lnTo>
                  <a:lnTo>
                    <a:pt x="400446" y="7082"/>
                  </a:lnTo>
                  <a:lnTo>
                    <a:pt x="444638" y="20079"/>
                  </a:lnTo>
                  <a:lnTo>
                    <a:pt x="486679" y="39109"/>
                  </a:lnTo>
                  <a:lnTo>
                    <a:pt x="525876" y="63968"/>
                  </a:lnTo>
                  <a:lnTo>
                    <a:pt x="561537" y="94452"/>
                  </a:lnTo>
                  <a:lnTo>
                    <a:pt x="592969" y="130356"/>
                  </a:lnTo>
                  <a:lnTo>
                    <a:pt x="619477" y="171478"/>
                  </a:lnTo>
                </a:path>
              </a:pathLst>
            </a:custGeom>
            <a:ln w="12700">
              <a:solidFill>
                <a:srgbClr val="D23145"/>
              </a:solidFill>
            </a:ln>
          </p:spPr>
          <p:txBody>
            <a:bodyPr wrap="square" lIns="0" tIns="0" rIns="0" bIns="0" rtlCol="0"/>
            <a:lstStyle/>
            <a:p>
              <a:endParaRPr sz="1359"/>
            </a:p>
          </p:txBody>
        </p:sp>
        <p:sp>
          <p:nvSpPr>
            <p:cNvPr id="21" name="object 21"/>
            <p:cNvSpPr/>
            <p:nvPr/>
          </p:nvSpPr>
          <p:spPr>
            <a:xfrm>
              <a:off x="0" y="0"/>
              <a:ext cx="13004800" cy="9753600"/>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grpSp>
      <p:sp>
        <p:nvSpPr>
          <p:cNvPr id="22" name="object 22"/>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19</a:t>
            </a:fld>
            <a:endParaRPr dirty="0"/>
          </a:p>
        </p:txBody>
      </p:sp>
    </p:spTree>
    <p:extLst>
      <p:ext uri="{BB962C8B-B14F-4D97-AF65-F5344CB8AC3E}">
        <p14:creationId xmlns:p14="http://schemas.microsoft.com/office/powerpoint/2010/main" val="1611515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875791"/>
            <a:ext cx="2680970" cy="635000"/>
          </a:xfrm>
          <a:prstGeom prst="rect">
            <a:avLst/>
          </a:prstGeom>
        </p:spPr>
        <p:txBody>
          <a:bodyPr vert="horz" wrap="square" lIns="0" tIns="12065" rIns="0" bIns="0" rtlCol="0">
            <a:spAutoFit/>
          </a:bodyPr>
          <a:lstStyle/>
          <a:p>
            <a:pPr marL="12700">
              <a:lnSpc>
                <a:spcPct val="100000"/>
              </a:lnSpc>
              <a:spcBef>
                <a:spcPts val="95"/>
              </a:spcBef>
            </a:pPr>
            <a:r>
              <a:rPr b="0" i="0" spc="-5" dirty="0">
                <a:latin typeface="Arial MT"/>
                <a:cs typeface="Arial MT"/>
              </a:rPr>
              <a:t>Introduction</a:t>
            </a:r>
          </a:p>
        </p:txBody>
      </p:sp>
      <p:sp>
        <p:nvSpPr>
          <p:cNvPr id="5" name="object 5"/>
          <p:cNvSpPr txBox="1"/>
          <p:nvPr/>
        </p:nvSpPr>
        <p:spPr>
          <a:xfrm>
            <a:off x="825802" y="1943096"/>
            <a:ext cx="5027283" cy="5200398"/>
          </a:xfrm>
          <a:prstGeom prst="rect">
            <a:avLst/>
          </a:prstGeom>
        </p:spPr>
        <p:txBody>
          <a:bodyPr vert="horz" wrap="square" lIns="0" tIns="12700" rIns="0" bIns="0" rtlCol="0">
            <a:spAutoFit/>
          </a:bodyPr>
          <a:lstStyle/>
          <a:p>
            <a:pPr marL="12700" marR="555625">
              <a:lnSpc>
                <a:spcPct val="100000"/>
              </a:lnSpc>
              <a:spcBef>
                <a:spcPts val="100"/>
              </a:spcBef>
            </a:pPr>
            <a:r>
              <a:rPr sz="2800" spc="-5" dirty="0">
                <a:latin typeface="Arial MT"/>
                <a:cs typeface="Arial MT"/>
              </a:rPr>
              <a:t>Traitement de l’information </a:t>
            </a:r>
            <a:r>
              <a:rPr sz="2800" spc="-545" dirty="0">
                <a:latin typeface="Arial MT"/>
                <a:cs typeface="Arial MT"/>
              </a:rPr>
              <a:t> </a:t>
            </a:r>
            <a:r>
              <a:rPr sz="2800" spc="-5" dirty="0">
                <a:latin typeface="Arial MT"/>
                <a:cs typeface="Arial MT"/>
              </a:rPr>
              <a:t>Névraxe</a:t>
            </a:r>
            <a:endParaRPr sz="2800" dirty="0">
              <a:latin typeface="Arial MT"/>
              <a:cs typeface="Arial MT"/>
            </a:endParaRPr>
          </a:p>
          <a:p>
            <a:pPr marL="354965" marR="524510">
              <a:lnSpc>
                <a:spcPct val="80000"/>
              </a:lnSpc>
              <a:spcBef>
                <a:spcPts val="480"/>
              </a:spcBef>
            </a:pPr>
            <a:r>
              <a:rPr sz="2800" dirty="0">
                <a:latin typeface="Arial MT"/>
                <a:cs typeface="Arial MT"/>
              </a:rPr>
              <a:t>cerveau,</a:t>
            </a:r>
            <a:r>
              <a:rPr sz="2800" spc="-60" dirty="0">
                <a:latin typeface="Arial MT"/>
                <a:cs typeface="Arial MT"/>
              </a:rPr>
              <a:t> </a:t>
            </a:r>
            <a:r>
              <a:rPr sz="2800" spc="-5" dirty="0">
                <a:latin typeface="Arial MT"/>
                <a:cs typeface="Arial MT"/>
              </a:rPr>
              <a:t>Cervelet,</a:t>
            </a:r>
            <a:r>
              <a:rPr sz="2800" spc="-40" dirty="0">
                <a:latin typeface="Arial MT"/>
                <a:cs typeface="Arial MT"/>
              </a:rPr>
              <a:t> </a:t>
            </a:r>
            <a:r>
              <a:rPr sz="2800" spc="-5" dirty="0">
                <a:latin typeface="Arial MT"/>
                <a:cs typeface="Arial MT"/>
              </a:rPr>
              <a:t>tronc </a:t>
            </a:r>
            <a:r>
              <a:rPr sz="2800" spc="-540" dirty="0">
                <a:latin typeface="Arial MT"/>
                <a:cs typeface="Arial MT"/>
              </a:rPr>
              <a:t> </a:t>
            </a:r>
            <a:r>
              <a:rPr sz="2800" spc="-5" dirty="0">
                <a:latin typeface="Arial MT"/>
                <a:cs typeface="Arial MT"/>
              </a:rPr>
              <a:t>cérébral,</a:t>
            </a:r>
            <a:r>
              <a:rPr sz="2800" spc="-45" dirty="0">
                <a:latin typeface="Arial MT"/>
                <a:cs typeface="Arial MT"/>
              </a:rPr>
              <a:t> </a:t>
            </a:r>
            <a:r>
              <a:rPr sz="2800" spc="-5" dirty="0">
                <a:latin typeface="Arial MT"/>
                <a:cs typeface="Arial MT"/>
              </a:rPr>
              <a:t>moelle</a:t>
            </a:r>
            <a:r>
              <a:rPr sz="2800" spc="-20" dirty="0">
                <a:latin typeface="Arial MT"/>
                <a:cs typeface="Arial MT"/>
              </a:rPr>
              <a:t> </a:t>
            </a:r>
            <a:r>
              <a:rPr sz="2800" dirty="0">
                <a:latin typeface="Arial MT"/>
                <a:cs typeface="Arial MT"/>
              </a:rPr>
              <a:t>spinale</a:t>
            </a:r>
          </a:p>
          <a:p>
            <a:pPr>
              <a:lnSpc>
                <a:spcPct val="100000"/>
              </a:lnSpc>
              <a:spcBef>
                <a:spcPts val="10"/>
              </a:spcBef>
            </a:pPr>
            <a:endParaRPr sz="3200" dirty="0">
              <a:latin typeface="Arial MT"/>
              <a:cs typeface="Arial MT"/>
            </a:endParaRPr>
          </a:p>
          <a:p>
            <a:pPr marL="355600" marR="5080" indent="-342900">
              <a:lnSpc>
                <a:spcPct val="80000"/>
              </a:lnSpc>
              <a:spcBef>
                <a:spcPts val="5"/>
              </a:spcBef>
            </a:pPr>
            <a:r>
              <a:rPr sz="2400" spc="-5" dirty="0">
                <a:latin typeface="Arial MT"/>
                <a:cs typeface="Arial MT"/>
              </a:rPr>
              <a:t>Echelle macroscopique et imagerie </a:t>
            </a:r>
            <a:r>
              <a:rPr sz="2400" spc="-490" dirty="0">
                <a:latin typeface="Arial MT"/>
                <a:cs typeface="Arial MT"/>
              </a:rPr>
              <a:t> </a:t>
            </a:r>
            <a:r>
              <a:rPr sz="2400" spc="-5" dirty="0">
                <a:latin typeface="Arial MT"/>
                <a:cs typeface="Arial MT"/>
              </a:rPr>
              <a:t>cérébrale</a:t>
            </a:r>
            <a:endParaRPr sz="2400" dirty="0">
              <a:latin typeface="Arial MT"/>
              <a:cs typeface="Arial MT"/>
            </a:endParaRPr>
          </a:p>
          <a:p>
            <a:pPr marL="355600" marR="322580" indent="-342900">
              <a:lnSpc>
                <a:spcPct val="80000"/>
              </a:lnSpc>
              <a:spcBef>
                <a:spcPts val="430"/>
              </a:spcBef>
            </a:pPr>
            <a:r>
              <a:rPr sz="2400" spc="-5" dirty="0">
                <a:latin typeface="Arial MT"/>
                <a:cs typeface="Arial MT"/>
              </a:rPr>
              <a:t>Echelle histologique </a:t>
            </a:r>
            <a:r>
              <a:rPr sz="2400" dirty="0">
                <a:latin typeface="Arial MT"/>
                <a:cs typeface="Arial MT"/>
              </a:rPr>
              <a:t>: </a:t>
            </a:r>
            <a:r>
              <a:rPr sz="2400" spc="-10" dirty="0">
                <a:latin typeface="Arial MT"/>
                <a:cs typeface="Arial MT"/>
              </a:rPr>
              <a:t>neurones, </a:t>
            </a:r>
            <a:r>
              <a:rPr sz="2400" spc="-490" dirty="0">
                <a:latin typeface="Arial MT"/>
                <a:cs typeface="Arial MT"/>
              </a:rPr>
              <a:t> </a:t>
            </a:r>
            <a:r>
              <a:rPr sz="2400" spc="-5" dirty="0">
                <a:latin typeface="Arial MT"/>
                <a:cs typeface="Arial MT"/>
              </a:rPr>
              <a:t>cellules</a:t>
            </a:r>
            <a:r>
              <a:rPr sz="2400" spc="-15" dirty="0">
                <a:latin typeface="Arial MT"/>
                <a:cs typeface="Arial MT"/>
              </a:rPr>
              <a:t> </a:t>
            </a:r>
            <a:r>
              <a:rPr sz="2400" spc="-5" dirty="0">
                <a:latin typeface="Arial MT"/>
                <a:cs typeface="Arial MT"/>
              </a:rPr>
              <a:t>gliales,</a:t>
            </a:r>
            <a:r>
              <a:rPr sz="2400" spc="-10" dirty="0">
                <a:latin typeface="Arial MT"/>
                <a:cs typeface="Arial MT"/>
              </a:rPr>
              <a:t> </a:t>
            </a:r>
            <a:r>
              <a:rPr sz="2400" spc="-5" dirty="0">
                <a:latin typeface="Arial MT"/>
                <a:cs typeface="Arial MT"/>
              </a:rPr>
              <a:t>méninges.</a:t>
            </a:r>
            <a:endParaRPr sz="2400" dirty="0">
              <a:latin typeface="Arial MT"/>
              <a:cs typeface="Arial MT"/>
            </a:endParaRPr>
          </a:p>
          <a:p>
            <a:pPr marL="12700" marR="1911350">
              <a:lnSpc>
                <a:spcPct val="100000"/>
              </a:lnSpc>
            </a:pPr>
            <a:r>
              <a:rPr sz="2400" spc="-5" dirty="0">
                <a:latin typeface="Arial MT"/>
                <a:cs typeface="Arial MT"/>
              </a:rPr>
              <a:t>N</a:t>
            </a:r>
            <a:r>
              <a:rPr sz="2400" spc="-10" dirty="0">
                <a:latin typeface="Arial MT"/>
                <a:cs typeface="Arial MT"/>
              </a:rPr>
              <a:t>eu</a:t>
            </a:r>
            <a:r>
              <a:rPr sz="2400" dirty="0">
                <a:latin typeface="Arial MT"/>
                <a:cs typeface="Arial MT"/>
              </a:rPr>
              <a:t>r</a:t>
            </a:r>
            <a:r>
              <a:rPr sz="2400" spc="5" dirty="0">
                <a:latin typeface="Arial MT"/>
                <a:cs typeface="Arial MT"/>
              </a:rPr>
              <a:t>o</a:t>
            </a:r>
            <a:r>
              <a:rPr sz="2400" spc="-10" dirty="0">
                <a:latin typeface="Arial MT"/>
                <a:cs typeface="Arial MT"/>
              </a:rPr>
              <a:t>b</a:t>
            </a:r>
            <a:r>
              <a:rPr sz="2400" spc="-5" dirty="0">
                <a:latin typeface="Arial MT"/>
                <a:cs typeface="Arial MT"/>
              </a:rPr>
              <a:t>i</a:t>
            </a:r>
            <a:r>
              <a:rPr sz="2400" spc="-10" dirty="0">
                <a:latin typeface="Arial MT"/>
                <a:cs typeface="Arial MT"/>
              </a:rPr>
              <a:t>o</a:t>
            </a:r>
            <a:r>
              <a:rPr sz="2400" spc="10" dirty="0">
                <a:latin typeface="Arial MT"/>
                <a:cs typeface="Arial MT"/>
              </a:rPr>
              <a:t>c</a:t>
            </a:r>
            <a:r>
              <a:rPr sz="2400" spc="-10" dirty="0">
                <a:latin typeface="Arial MT"/>
                <a:cs typeface="Arial MT"/>
              </a:rPr>
              <a:t>h</a:t>
            </a:r>
            <a:r>
              <a:rPr sz="2400" spc="-5" dirty="0">
                <a:latin typeface="Arial MT"/>
                <a:cs typeface="Arial MT"/>
              </a:rPr>
              <a:t>im</a:t>
            </a:r>
            <a:r>
              <a:rPr sz="2400" spc="5" dirty="0">
                <a:latin typeface="Arial MT"/>
                <a:cs typeface="Arial MT"/>
              </a:rPr>
              <a:t>i</a:t>
            </a:r>
            <a:r>
              <a:rPr sz="2400" spc="-10" dirty="0">
                <a:latin typeface="Arial MT"/>
                <a:cs typeface="Arial MT"/>
              </a:rPr>
              <a:t>e</a:t>
            </a:r>
            <a:r>
              <a:rPr sz="2400" dirty="0">
                <a:latin typeface="Arial MT"/>
                <a:cs typeface="Arial MT"/>
              </a:rPr>
              <a:t>,  </a:t>
            </a:r>
            <a:r>
              <a:rPr sz="2400" spc="-10" dirty="0">
                <a:latin typeface="Arial MT"/>
                <a:cs typeface="Arial MT"/>
              </a:rPr>
              <a:t>neu</a:t>
            </a:r>
            <a:r>
              <a:rPr sz="2400" dirty="0">
                <a:latin typeface="Arial MT"/>
                <a:cs typeface="Arial MT"/>
              </a:rPr>
              <a:t>r</a:t>
            </a:r>
            <a:r>
              <a:rPr sz="2400" spc="5" dirty="0">
                <a:latin typeface="Arial MT"/>
                <a:cs typeface="Arial MT"/>
              </a:rPr>
              <a:t>o</a:t>
            </a:r>
            <a:r>
              <a:rPr sz="2400" spc="-10" dirty="0">
                <a:latin typeface="Arial MT"/>
                <a:cs typeface="Arial MT"/>
              </a:rPr>
              <a:t>gé</a:t>
            </a:r>
            <a:r>
              <a:rPr sz="2400" spc="5" dirty="0">
                <a:latin typeface="Arial MT"/>
                <a:cs typeface="Arial MT"/>
              </a:rPr>
              <a:t>n</a:t>
            </a:r>
            <a:r>
              <a:rPr sz="2400" spc="-10" dirty="0">
                <a:latin typeface="Arial MT"/>
                <a:cs typeface="Arial MT"/>
              </a:rPr>
              <a:t>é</a:t>
            </a:r>
            <a:r>
              <a:rPr sz="2400" dirty="0">
                <a:latin typeface="Arial MT"/>
                <a:cs typeface="Arial MT"/>
              </a:rPr>
              <a:t>t</a:t>
            </a:r>
            <a:r>
              <a:rPr sz="2400" spc="-5" dirty="0">
                <a:latin typeface="Arial MT"/>
                <a:cs typeface="Arial MT"/>
              </a:rPr>
              <a:t>i</a:t>
            </a:r>
            <a:r>
              <a:rPr sz="2400" spc="-10" dirty="0">
                <a:latin typeface="Arial MT"/>
                <a:cs typeface="Arial MT"/>
              </a:rPr>
              <a:t>q</a:t>
            </a:r>
            <a:r>
              <a:rPr sz="2400" spc="5" dirty="0">
                <a:latin typeface="Arial MT"/>
                <a:cs typeface="Arial MT"/>
              </a:rPr>
              <a:t>u</a:t>
            </a:r>
            <a:r>
              <a:rPr sz="2400" spc="-10" dirty="0">
                <a:latin typeface="Arial MT"/>
                <a:cs typeface="Arial MT"/>
              </a:rPr>
              <a:t>e</a:t>
            </a:r>
            <a:r>
              <a:rPr sz="2400" dirty="0">
                <a:latin typeface="Arial MT"/>
                <a:cs typeface="Arial MT"/>
              </a:rPr>
              <a:t>,</a:t>
            </a:r>
          </a:p>
          <a:p>
            <a:pPr marL="12700">
              <a:lnSpc>
                <a:spcPct val="100000"/>
              </a:lnSpc>
              <a:spcBef>
                <a:spcPts val="10"/>
              </a:spcBef>
            </a:pPr>
            <a:r>
              <a:rPr sz="2400" spc="-5" dirty="0">
                <a:latin typeface="Arial MT"/>
                <a:cs typeface="Arial MT"/>
              </a:rPr>
              <a:t>neurobiologie</a:t>
            </a:r>
            <a:r>
              <a:rPr sz="2400" spc="-20" dirty="0">
                <a:latin typeface="Arial MT"/>
                <a:cs typeface="Arial MT"/>
              </a:rPr>
              <a:t> </a:t>
            </a:r>
            <a:r>
              <a:rPr sz="2400" spc="-5" dirty="0">
                <a:latin typeface="Arial MT"/>
                <a:cs typeface="Arial MT"/>
              </a:rPr>
              <a:t>cellulaire</a:t>
            </a:r>
            <a:r>
              <a:rPr sz="2400" spc="-15" dirty="0">
                <a:latin typeface="Arial MT"/>
                <a:cs typeface="Arial MT"/>
              </a:rPr>
              <a:t> </a:t>
            </a:r>
            <a:r>
              <a:rPr sz="2400" spc="-5" dirty="0">
                <a:latin typeface="Arial MT"/>
                <a:cs typeface="Arial MT"/>
              </a:rPr>
              <a:t>……</a:t>
            </a:r>
            <a:endParaRPr sz="2400" dirty="0">
              <a:latin typeface="Arial MT"/>
              <a:cs typeface="Arial MT"/>
            </a:endParaRPr>
          </a:p>
          <a:p>
            <a:pPr>
              <a:lnSpc>
                <a:spcPct val="100000"/>
              </a:lnSpc>
              <a:spcBef>
                <a:spcPts val="35"/>
              </a:spcBef>
            </a:pPr>
            <a:endParaRPr sz="2400" dirty="0">
              <a:latin typeface="Arial MT"/>
              <a:cs typeface="Arial MT"/>
            </a:endParaRPr>
          </a:p>
          <a:p>
            <a:pPr marL="12700">
              <a:lnSpc>
                <a:spcPct val="100000"/>
              </a:lnSpc>
            </a:pPr>
            <a:r>
              <a:rPr sz="2400" spc="-5" dirty="0">
                <a:latin typeface="Arial MT"/>
                <a:cs typeface="Arial MT"/>
              </a:rPr>
              <a:t>Circuit</a:t>
            </a:r>
            <a:r>
              <a:rPr sz="2400" spc="-30" dirty="0">
                <a:latin typeface="Arial MT"/>
                <a:cs typeface="Arial MT"/>
              </a:rPr>
              <a:t> </a:t>
            </a:r>
            <a:r>
              <a:rPr sz="2400" spc="-5" dirty="0">
                <a:latin typeface="Arial MT"/>
                <a:cs typeface="Arial MT"/>
              </a:rPr>
              <a:t>neuronaux</a:t>
            </a:r>
            <a:endParaRPr sz="2400" dirty="0">
              <a:latin typeface="Arial MT"/>
              <a:cs typeface="Arial MT"/>
            </a:endParaRPr>
          </a:p>
        </p:txBody>
      </p:sp>
      <p:pic>
        <p:nvPicPr>
          <p:cNvPr id="6" name="object 6"/>
          <p:cNvPicPr/>
          <p:nvPr/>
        </p:nvPicPr>
        <p:blipFill>
          <a:blip r:embed="rId4" cstate="print"/>
          <a:stretch>
            <a:fillRect/>
          </a:stretch>
        </p:blipFill>
        <p:spPr>
          <a:xfrm>
            <a:off x="5862706" y="2330195"/>
            <a:ext cx="3159251" cy="3886199"/>
          </a:xfrm>
          <a:prstGeom prst="rect">
            <a:avLst/>
          </a:prstGeom>
        </p:spPr>
      </p:pic>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466461" y="0"/>
            <a:ext cx="9760479" cy="615553"/>
          </a:xfrm>
        </p:spPr>
        <p:txBody>
          <a:bodyPr/>
          <a:lstStyle/>
          <a:p>
            <a:pPr eaLnBrk="1" hangingPunct="1"/>
            <a:r>
              <a:rPr lang="fr-FR" altLang="fr-FR" smtClean="0"/>
              <a:t>L’aire sensitive </a:t>
            </a:r>
          </a:p>
        </p:txBody>
      </p:sp>
      <p:pic>
        <p:nvPicPr>
          <p:cNvPr id="29699" name="Picture 5" descr="aire_so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300" y="1437835"/>
            <a:ext cx="5831799" cy="517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2" descr="C:\Users\Vince\Documents\Médecine\Présentations\physio-anat\Nerfs\homunc_se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820" y="1101989"/>
            <a:ext cx="2203979" cy="206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745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36893" y="0"/>
            <a:ext cx="9819614" cy="7364711"/>
          </a:xfrm>
          <a:prstGeom prst="rect">
            <a:avLst/>
          </a:prstGeom>
        </p:spPr>
      </p:pic>
      <p:sp>
        <p:nvSpPr>
          <p:cNvPr id="3" name="object 3"/>
          <p:cNvSpPr txBox="1"/>
          <p:nvPr/>
        </p:nvSpPr>
        <p:spPr>
          <a:xfrm>
            <a:off x="3948394" y="805515"/>
            <a:ext cx="2796767" cy="544124"/>
          </a:xfrm>
          <a:prstGeom prst="rect">
            <a:avLst/>
          </a:prstGeom>
        </p:spPr>
        <p:txBody>
          <a:bodyPr vert="horz" wrap="square" lIns="0" tIns="9589" rIns="0" bIns="0" rtlCol="0">
            <a:spAutoFit/>
          </a:bodyPr>
          <a:lstStyle/>
          <a:p>
            <a:pPr marL="9590">
              <a:spcBef>
                <a:spcPts val="76"/>
              </a:spcBef>
            </a:pPr>
            <a:r>
              <a:rPr sz="3473" spc="23" dirty="0">
                <a:solidFill>
                  <a:srgbClr val="FFFFFF"/>
                </a:solidFill>
                <a:latin typeface="Arial MT"/>
                <a:cs typeface="Arial MT"/>
              </a:rPr>
              <a:t>Cortex</a:t>
            </a:r>
            <a:r>
              <a:rPr sz="3473" spc="-60" dirty="0">
                <a:solidFill>
                  <a:srgbClr val="FFFFFF"/>
                </a:solidFill>
                <a:latin typeface="Arial MT"/>
                <a:cs typeface="Arial MT"/>
              </a:rPr>
              <a:t> </a:t>
            </a:r>
            <a:r>
              <a:rPr sz="3473" spc="-49" dirty="0">
                <a:solidFill>
                  <a:srgbClr val="FFFFFF"/>
                </a:solidFill>
                <a:latin typeface="Arial MT"/>
                <a:cs typeface="Arial MT"/>
              </a:rPr>
              <a:t>moteur</a:t>
            </a:r>
            <a:endParaRPr sz="3473">
              <a:latin typeface="Arial MT"/>
              <a:cs typeface="Arial MT"/>
            </a:endParaRPr>
          </a:p>
        </p:txBody>
      </p:sp>
      <p:grpSp>
        <p:nvGrpSpPr>
          <p:cNvPr id="4" name="object 4"/>
          <p:cNvGrpSpPr/>
          <p:nvPr/>
        </p:nvGrpSpPr>
        <p:grpSpPr>
          <a:xfrm>
            <a:off x="686219" y="3087809"/>
            <a:ext cx="2694640" cy="2387777"/>
            <a:chOff x="330200" y="4089400"/>
            <a:chExt cx="3568700" cy="3162300"/>
          </a:xfrm>
        </p:grpSpPr>
        <p:pic>
          <p:nvPicPr>
            <p:cNvPr id="5" name="object 5"/>
            <p:cNvPicPr/>
            <p:nvPr/>
          </p:nvPicPr>
          <p:blipFill>
            <a:blip r:embed="rId3" cstate="print"/>
            <a:stretch>
              <a:fillRect/>
            </a:stretch>
          </p:blipFill>
          <p:spPr>
            <a:xfrm>
              <a:off x="330200" y="4089400"/>
              <a:ext cx="3568700" cy="3162300"/>
            </a:xfrm>
            <a:prstGeom prst="rect">
              <a:avLst/>
            </a:prstGeom>
          </p:spPr>
        </p:pic>
        <p:pic>
          <p:nvPicPr>
            <p:cNvPr id="6" name="object 6"/>
            <p:cNvPicPr/>
            <p:nvPr/>
          </p:nvPicPr>
          <p:blipFill>
            <a:blip r:embed="rId4" cstate="print"/>
            <a:stretch>
              <a:fillRect/>
            </a:stretch>
          </p:blipFill>
          <p:spPr>
            <a:xfrm>
              <a:off x="406400" y="4127500"/>
              <a:ext cx="3416300" cy="2996354"/>
            </a:xfrm>
            <a:prstGeom prst="rect">
              <a:avLst/>
            </a:prstGeom>
          </p:spPr>
        </p:pic>
      </p:grpSp>
      <p:sp>
        <p:nvSpPr>
          <p:cNvPr id="7" name="object 7"/>
          <p:cNvSpPr txBox="1"/>
          <p:nvPr/>
        </p:nvSpPr>
        <p:spPr>
          <a:xfrm>
            <a:off x="952585" y="3270009"/>
            <a:ext cx="2128382" cy="1271776"/>
          </a:xfrm>
          <a:prstGeom prst="rect">
            <a:avLst/>
          </a:prstGeom>
        </p:spPr>
        <p:txBody>
          <a:bodyPr vert="horz" wrap="square" lIns="0" tIns="40276" rIns="0" bIns="0" rtlCol="0">
            <a:spAutoFit/>
          </a:bodyPr>
          <a:lstStyle/>
          <a:p>
            <a:pPr marL="10069" marR="96377" indent="-959" algn="just">
              <a:lnSpc>
                <a:spcPts val="1586"/>
              </a:lnSpc>
              <a:spcBef>
                <a:spcPts val="317"/>
              </a:spcBef>
            </a:pPr>
            <a:r>
              <a:rPr sz="1510" spc="-159" dirty="0">
                <a:solidFill>
                  <a:srgbClr val="424242"/>
                </a:solidFill>
                <a:latin typeface="Microsoft Sans Serif"/>
                <a:cs typeface="Microsoft Sans Serif"/>
              </a:rPr>
              <a:t>L</a:t>
            </a:r>
            <a:r>
              <a:rPr sz="1510" spc="-268" dirty="0">
                <a:solidFill>
                  <a:srgbClr val="424242"/>
                </a:solidFill>
                <a:latin typeface="Microsoft Sans Serif"/>
                <a:cs typeface="Microsoft Sans Serif"/>
              </a:rPr>
              <a:t>e</a:t>
            </a:r>
            <a:r>
              <a:rPr sz="1510" spc="-26" dirty="0">
                <a:solidFill>
                  <a:srgbClr val="424242"/>
                </a:solidFill>
                <a:latin typeface="Microsoft Sans Serif"/>
                <a:cs typeface="Microsoft Sans Serif"/>
              </a:rPr>
              <a:t> </a:t>
            </a:r>
            <a:r>
              <a:rPr sz="1510" spc="-113" dirty="0">
                <a:solidFill>
                  <a:srgbClr val="424242"/>
                </a:solidFill>
                <a:latin typeface="Microsoft Sans Serif"/>
                <a:cs typeface="Microsoft Sans Serif"/>
              </a:rPr>
              <a:t>c</a:t>
            </a:r>
            <a:r>
              <a:rPr sz="1510" spc="-166" dirty="0">
                <a:solidFill>
                  <a:srgbClr val="424242"/>
                </a:solidFill>
                <a:latin typeface="Microsoft Sans Serif"/>
                <a:cs typeface="Microsoft Sans Serif"/>
              </a:rPr>
              <a:t>o</a:t>
            </a:r>
            <a:r>
              <a:rPr sz="1510" spc="113" dirty="0">
                <a:solidFill>
                  <a:srgbClr val="424242"/>
                </a:solidFill>
                <a:latin typeface="Microsoft Sans Serif"/>
                <a:cs typeface="Microsoft Sans Serif"/>
              </a:rPr>
              <a:t>r</a:t>
            </a:r>
            <a:r>
              <a:rPr sz="1510" spc="151" dirty="0">
                <a:solidFill>
                  <a:srgbClr val="424242"/>
                </a:solidFill>
                <a:latin typeface="Microsoft Sans Serif"/>
                <a:cs typeface="Microsoft Sans Serif"/>
              </a:rPr>
              <a:t>t</a:t>
            </a:r>
            <a:r>
              <a:rPr sz="1510" spc="-147" dirty="0">
                <a:solidFill>
                  <a:srgbClr val="424242"/>
                </a:solidFill>
                <a:latin typeface="Microsoft Sans Serif"/>
                <a:cs typeface="Microsoft Sans Serif"/>
              </a:rPr>
              <a:t>e</a:t>
            </a:r>
            <a:r>
              <a:rPr sz="1510" spc="-136" dirty="0">
                <a:solidFill>
                  <a:srgbClr val="424242"/>
                </a:solidFill>
                <a:latin typeface="Microsoft Sans Serif"/>
                <a:cs typeface="Microsoft Sans Serif"/>
              </a:rPr>
              <a:t>x</a:t>
            </a:r>
            <a:r>
              <a:rPr sz="1510" spc="-26" dirty="0">
                <a:solidFill>
                  <a:srgbClr val="424242"/>
                </a:solidFill>
                <a:latin typeface="Microsoft Sans Serif"/>
                <a:cs typeface="Microsoft Sans Serif"/>
              </a:rPr>
              <a:t> </a:t>
            </a:r>
            <a:r>
              <a:rPr sz="1510" spc="-140" dirty="0">
                <a:solidFill>
                  <a:srgbClr val="424242"/>
                </a:solidFill>
                <a:latin typeface="Microsoft Sans Serif"/>
                <a:cs typeface="Microsoft Sans Serif"/>
              </a:rPr>
              <a:t>m</a:t>
            </a:r>
            <a:r>
              <a:rPr sz="1510" spc="-117" dirty="0">
                <a:solidFill>
                  <a:srgbClr val="424242"/>
                </a:solidFill>
                <a:latin typeface="Microsoft Sans Serif"/>
                <a:cs typeface="Microsoft Sans Serif"/>
              </a:rPr>
              <a:t>o</a:t>
            </a:r>
            <a:r>
              <a:rPr sz="1510" spc="151" dirty="0">
                <a:solidFill>
                  <a:srgbClr val="424242"/>
                </a:solidFill>
                <a:latin typeface="Microsoft Sans Serif"/>
                <a:cs typeface="Microsoft Sans Serif"/>
              </a:rPr>
              <a:t>t</a:t>
            </a:r>
            <a:r>
              <a:rPr sz="1510" spc="-177" dirty="0">
                <a:solidFill>
                  <a:srgbClr val="424242"/>
                </a:solidFill>
                <a:latin typeface="Microsoft Sans Serif"/>
                <a:cs typeface="Microsoft Sans Serif"/>
              </a:rPr>
              <a:t>e</a:t>
            </a:r>
            <a:r>
              <a:rPr sz="1510" spc="-154" dirty="0">
                <a:solidFill>
                  <a:srgbClr val="424242"/>
                </a:solidFill>
                <a:latin typeface="Microsoft Sans Serif"/>
                <a:cs typeface="Microsoft Sans Serif"/>
              </a:rPr>
              <a:t>u</a:t>
            </a:r>
            <a:r>
              <a:rPr sz="1510" spc="68" dirty="0">
                <a:solidFill>
                  <a:srgbClr val="424242"/>
                </a:solidFill>
                <a:latin typeface="Microsoft Sans Serif"/>
                <a:cs typeface="Microsoft Sans Serif"/>
              </a:rPr>
              <a:t>r</a:t>
            </a:r>
            <a:r>
              <a:rPr sz="1510" spc="-26" dirty="0">
                <a:solidFill>
                  <a:srgbClr val="424242"/>
                </a:solidFill>
                <a:latin typeface="Microsoft Sans Serif"/>
                <a:cs typeface="Microsoft Sans Serif"/>
              </a:rPr>
              <a:t> </a:t>
            </a:r>
            <a:r>
              <a:rPr sz="1510" spc="-143" dirty="0">
                <a:solidFill>
                  <a:srgbClr val="424242"/>
                </a:solidFill>
                <a:latin typeface="Microsoft Sans Serif"/>
                <a:cs typeface="Microsoft Sans Serif"/>
              </a:rPr>
              <a:t>s</a:t>
            </a:r>
            <a:r>
              <a:rPr sz="1510" spc="-268" dirty="0">
                <a:solidFill>
                  <a:srgbClr val="424242"/>
                </a:solidFill>
                <a:latin typeface="Microsoft Sans Serif"/>
                <a:cs typeface="Microsoft Sans Serif"/>
              </a:rPr>
              <a:t>e</a:t>
            </a:r>
            <a:r>
              <a:rPr sz="1510" spc="-26" dirty="0">
                <a:solidFill>
                  <a:srgbClr val="424242"/>
                </a:solidFill>
                <a:latin typeface="Microsoft Sans Serif"/>
                <a:cs typeface="Microsoft Sans Serif"/>
              </a:rPr>
              <a:t> </a:t>
            </a:r>
            <a:r>
              <a:rPr sz="1510" spc="-154" dirty="0">
                <a:solidFill>
                  <a:srgbClr val="424242"/>
                </a:solidFill>
                <a:latin typeface="Microsoft Sans Serif"/>
                <a:cs typeface="Microsoft Sans Serif"/>
              </a:rPr>
              <a:t>d</a:t>
            </a:r>
            <a:r>
              <a:rPr sz="1510" spc="83" dirty="0">
                <a:solidFill>
                  <a:srgbClr val="424242"/>
                </a:solidFill>
                <a:latin typeface="Microsoft Sans Serif"/>
                <a:cs typeface="Microsoft Sans Serif"/>
              </a:rPr>
              <a:t>i</a:t>
            </a:r>
            <a:r>
              <a:rPr sz="1510" spc="15" dirty="0">
                <a:solidFill>
                  <a:srgbClr val="424242"/>
                </a:solidFill>
                <a:latin typeface="Microsoft Sans Serif"/>
                <a:cs typeface="Microsoft Sans Serif"/>
              </a:rPr>
              <a:t>v</a:t>
            </a:r>
            <a:r>
              <a:rPr sz="1510" spc="4" dirty="0">
                <a:solidFill>
                  <a:srgbClr val="424242"/>
                </a:solidFill>
                <a:latin typeface="Microsoft Sans Serif"/>
                <a:cs typeface="Microsoft Sans Serif"/>
              </a:rPr>
              <a:t>i</a:t>
            </a:r>
            <a:r>
              <a:rPr sz="1510" spc="-143" dirty="0">
                <a:solidFill>
                  <a:srgbClr val="424242"/>
                </a:solidFill>
                <a:latin typeface="Microsoft Sans Serif"/>
                <a:cs typeface="Microsoft Sans Serif"/>
              </a:rPr>
              <a:t>s</a:t>
            </a:r>
            <a:r>
              <a:rPr sz="1510" spc="-173" dirty="0">
                <a:solidFill>
                  <a:srgbClr val="424242"/>
                </a:solidFill>
                <a:latin typeface="Microsoft Sans Serif"/>
                <a:cs typeface="Microsoft Sans Serif"/>
              </a:rPr>
              <a:t>e  e</a:t>
            </a:r>
            <a:r>
              <a:rPr sz="1510" spc="-102" dirty="0">
                <a:solidFill>
                  <a:srgbClr val="424242"/>
                </a:solidFill>
                <a:latin typeface="Microsoft Sans Serif"/>
                <a:cs typeface="Microsoft Sans Serif"/>
              </a:rPr>
              <a:t>n</a:t>
            </a:r>
            <a:r>
              <a:rPr sz="1510" spc="-26" dirty="0">
                <a:solidFill>
                  <a:srgbClr val="424242"/>
                </a:solidFill>
                <a:latin typeface="Microsoft Sans Serif"/>
                <a:cs typeface="Microsoft Sans Serif"/>
              </a:rPr>
              <a:t> </a:t>
            </a:r>
            <a:r>
              <a:rPr sz="1510" spc="19" dirty="0">
                <a:solidFill>
                  <a:srgbClr val="424242"/>
                </a:solidFill>
                <a:latin typeface="Microsoft Sans Serif"/>
                <a:cs typeface="Microsoft Sans Serif"/>
              </a:rPr>
              <a:t>2</a:t>
            </a:r>
            <a:r>
              <a:rPr sz="1510" spc="-26" dirty="0">
                <a:solidFill>
                  <a:srgbClr val="424242"/>
                </a:solidFill>
                <a:latin typeface="Microsoft Sans Serif"/>
                <a:cs typeface="Microsoft Sans Serif"/>
              </a:rPr>
              <a:t> </a:t>
            </a:r>
            <a:r>
              <a:rPr sz="1510" spc="-159" dirty="0">
                <a:solidFill>
                  <a:srgbClr val="424242"/>
                </a:solidFill>
                <a:latin typeface="Microsoft Sans Serif"/>
                <a:cs typeface="Microsoft Sans Serif"/>
              </a:rPr>
              <a:t>g</a:t>
            </a:r>
            <a:r>
              <a:rPr sz="1510" spc="109" dirty="0">
                <a:solidFill>
                  <a:srgbClr val="424242"/>
                </a:solidFill>
                <a:latin typeface="Microsoft Sans Serif"/>
                <a:cs typeface="Microsoft Sans Serif"/>
              </a:rPr>
              <a:t>r</a:t>
            </a:r>
            <a:r>
              <a:rPr sz="1510" spc="-91" dirty="0">
                <a:solidFill>
                  <a:srgbClr val="424242"/>
                </a:solidFill>
                <a:latin typeface="Microsoft Sans Serif"/>
                <a:cs typeface="Microsoft Sans Serif"/>
              </a:rPr>
              <a:t>a</a:t>
            </a:r>
            <a:r>
              <a:rPr sz="1510" spc="-49" dirty="0">
                <a:solidFill>
                  <a:srgbClr val="424242"/>
                </a:solidFill>
                <a:latin typeface="Microsoft Sans Serif"/>
                <a:cs typeface="Microsoft Sans Serif"/>
              </a:rPr>
              <a:t>n</a:t>
            </a:r>
            <a:r>
              <a:rPr sz="1510" spc="-230" dirty="0">
                <a:solidFill>
                  <a:srgbClr val="424242"/>
                </a:solidFill>
                <a:latin typeface="Microsoft Sans Serif"/>
                <a:cs typeface="Microsoft Sans Serif"/>
              </a:rPr>
              <a:t>d</a:t>
            </a:r>
            <a:r>
              <a:rPr sz="1510" spc="-117" dirty="0">
                <a:solidFill>
                  <a:srgbClr val="424242"/>
                </a:solidFill>
                <a:latin typeface="Microsoft Sans Serif"/>
                <a:cs typeface="Microsoft Sans Serif"/>
              </a:rPr>
              <a:t>e</a:t>
            </a:r>
            <a:r>
              <a:rPr sz="1510" spc="-196" dirty="0">
                <a:solidFill>
                  <a:srgbClr val="424242"/>
                </a:solidFill>
                <a:latin typeface="Microsoft Sans Serif"/>
                <a:cs typeface="Microsoft Sans Serif"/>
              </a:rPr>
              <a:t>s</a:t>
            </a:r>
            <a:r>
              <a:rPr sz="1510" spc="-26" dirty="0">
                <a:solidFill>
                  <a:srgbClr val="424242"/>
                </a:solidFill>
                <a:latin typeface="Microsoft Sans Serif"/>
                <a:cs typeface="Microsoft Sans Serif"/>
              </a:rPr>
              <a:t> </a:t>
            </a:r>
            <a:r>
              <a:rPr sz="1510" spc="-91" dirty="0">
                <a:solidFill>
                  <a:srgbClr val="424242"/>
                </a:solidFill>
                <a:latin typeface="Microsoft Sans Serif"/>
                <a:cs typeface="Microsoft Sans Serif"/>
              </a:rPr>
              <a:t>a</a:t>
            </a:r>
            <a:r>
              <a:rPr sz="1510" spc="30" dirty="0">
                <a:solidFill>
                  <a:srgbClr val="424242"/>
                </a:solidFill>
                <a:latin typeface="Microsoft Sans Serif"/>
                <a:cs typeface="Microsoft Sans Serif"/>
              </a:rPr>
              <a:t>i</a:t>
            </a:r>
            <a:r>
              <a:rPr sz="1510" spc="-76" dirty="0">
                <a:solidFill>
                  <a:srgbClr val="424242"/>
                </a:solidFill>
                <a:latin typeface="Microsoft Sans Serif"/>
                <a:cs typeface="Microsoft Sans Serif"/>
              </a:rPr>
              <a:t>r</a:t>
            </a:r>
            <a:r>
              <a:rPr sz="1510" spc="-11" dirty="0">
                <a:solidFill>
                  <a:srgbClr val="424242"/>
                </a:solidFill>
                <a:latin typeface="Microsoft Sans Serif"/>
                <a:cs typeface="Microsoft Sans Serif"/>
              </a:rPr>
              <a:t>e</a:t>
            </a:r>
            <a:r>
              <a:rPr sz="1510" spc="-166" dirty="0">
                <a:solidFill>
                  <a:srgbClr val="424242"/>
                </a:solidFill>
                <a:latin typeface="Microsoft Sans Serif"/>
                <a:cs typeface="Microsoft Sans Serif"/>
              </a:rPr>
              <a:t>s,</a:t>
            </a:r>
            <a:r>
              <a:rPr sz="1510" spc="-26" dirty="0">
                <a:solidFill>
                  <a:srgbClr val="424242"/>
                </a:solidFill>
                <a:latin typeface="Microsoft Sans Serif"/>
                <a:cs typeface="Microsoft Sans Serif"/>
              </a:rPr>
              <a:t> </a:t>
            </a:r>
            <a:r>
              <a:rPr sz="1510" spc="-4" dirty="0">
                <a:solidFill>
                  <a:srgbClr val="424242"/>
                </a:solidFill>
                <a:latin typeface="Microsoft Sans Serif"/>
                <a:cs typeface="Microsoft Sans Serif"/>
              </a:rPr>
              <a:t>l</a:t>
            </a:r>
            <a:r>
              <a:rPr sz="1510" spc="-109" dirty="0">
                <a:solidFill>
                  <a:srgbClr val="424242"/>
                </a:solidFill>
                <a:latin typeface="Microsoft Sans Serif"/>
                <a:cs typeface="Microsoft Sans Serif"/>
              </a:rPr>
              <a:t>’</a:t>
            </a:r>
            <a:r>
              <a:rPr sz="1510" spc="-91" dirty="0">
                <a:solidFill>
                  <a:srgbClr val="424242"/>
                </a:solidFill>
                <a:latin typeface="Microsoft Sans Serif"/>
                <a:cs typeface="Microsoft Sans Serif"/>
              </a:rPr>
              <a:t>a</a:t>
            </a:r>
            <a:r>
              <a:rPr sz="1510" spc="30" dirty="0">
                <a:solidFill>
                  <a:srgbClr val="424242"/>
                </a:solidFill>
                <a:latin typeface="Microsoft Sans Serif"/>
                <a:cs typeface="Microsoft Sans Serif"/>
              </a:rPr>
              <a:t>i</a:t>
            </a:r>
            <a:r>
              <a:rPr sz="1510" spc="-98" dirty="0">
                <a:solidFill>
                  <a:srgbClr val="424242"/>
                </a:solidFill>
                <a:latin typeface="Microsoft Sans Serif"/>
                <a:cs typeface="Microsoft Sans Serif"/>
              </a:rPr>
              <a:t>re</a:t>
            </a:r>
            <a:r>
              <a:rPr sz="1510" spc="-26" dirty="0">
                <a:solidFill>
                  <a:srgbClr val="424242"/>
                </a:solidFill>
                <a:latin typeface="Microsoft Sans Serif"/>
                <a:cs typeface="Microsoft Sans Serif"/>
              </a:rPr>
              <a:t> </a:t>
            </a:r>
            <a:r>
              <a:rPr sz="1510" spc="19" dirty="0">
                <a:solidFill>
                  <a:srgbClr val="424242"/>
                </a:solidFill>
                <a:latin typeface="Microsoft Sans Serif"/>
                <a:cs typeface="Microsoft Sans Serif"/>
              </a:rPr>
              <a:t>4</a:t>
            </a:r>
            <a:endParaRPr sz="1510">
              <a:latin typeface="Microsoft Sans Serif"/>
              <a:cs typeface="Microsoft Sans Serif"/>
            </a:endParaRPr>
          </a:p>
          <a:p>
            <a:pPr marL="10069" marR="3836" algn="just">
              <a:lnSpc>
                <a:spcPts val="1586"/>
              </a:lnSpc>
            </a:pPr>
            <a:r>
              <a:rPr sz="1510" spc="-60" dirty="0">
                <a:solidFill>
                  <a:srgbClr val="424242"/>
                </a:solidFill>
                <a:latin typeface="Microsoft Sans Serif"/>
                <a:cs typeface="Microsoft Sans Serif"/>
              </a:rPr>
              <a:t>(cortex moteur </a:t>
            </a:r>
            <a:r>
              <a:rPr sz="1510" spc="-38" dirty="0">
                <a:solidFill>
                  <a:srgbClr val="424242"/>
                </a:solidFill>
                <a:latin typeface="Microsoft Sans Serif"/>
                <a:cs typeface="Microsoft Sans Serif"/>
              </a:rPr>
              <a:t>primaire) </a:t>
            </a:r>
            <a:r>
              <a:rPr sz="1510" spc="-11" dirty="0">
                <a:solidFill>
                  <a:srgbClr val="424242"/>
                </a:solidFill>
                <a:latin typeface="Microsoft Sans Serif"/>
                <a:cs typeface="Microsoft Sans Serif"/>
              </a:rPr>
              <a:t>et </a:t>
            </a:r>
            <a:r>
              <a:rPr sz="1510" spc="-393" dirty="0">
                <a:solidFill>
                  <a:srgbClr val="424242"/>
                </a:solidFill>
                <a:latin typeface="Microsoft Sans Serif"/>
                <a:cs typeface="Microsoft Sans Serif"/>
              </a:rPr>
              <a:t> </a:t>
            </a:r>
            <a:r>
              <a:rPr sz="1510" spc="-4" dirty="0">
                <a:solidFill>
                  <a:srgbClr val="424242"/>
                </a:solidFill>
                <a:latin typeface="Microsoft Sans Serif"/>
                <a:cs typeface="Microsoft Sans Serif"/>
              </a:rPr>
              <a:t>l</a:t>
            </a:r>
            <a:r>
              <a:rPr sz="1510" spc="-109" dirty="0">
                <a:solidFill>
                  <a:srgbClr val="424242"/>
                </a:solidFill>
                <a:latin typeface="Microsoft Sans Serif"/>
                <a:cs typeface="Microsoft Sans Serif"/>
              </a:rPr>
              <a:t>’</a:t>
            </a:r>
            <a:r>
              <a:rPr sz="1510" spc="-91" dirty="0">
                <a:solidFill>
                  <a:srgbClr val="424242"/>
                </a:solidFill>
                <a:latin typeface="Microsoft Sans Serif"/>
                <a:cs typeface="Microsoft Sans Serif"/>
              </a:rPr>
              <a:t>a</a:t>
            </a:r>
            <a:r>
              <a:rPr sz="1510" spc="30" dirty="0">
                <a:solidFill>
                  <a:srgbClr val="424242"/>
                </a:solidFill>
                <a:latin typeface="Microsoft Sans Serif"/>
                <a:cs typeface="Microsoft Sans Serif"/>
              </a:rPr>
              <a:t>i</a:t>
            </a:r>
            <a:r>
              <a:rPr sz="1510" spc="-98" dirty="0">
                <a:solidFill>
                  <a:srgbClr val="424242"/>
                </a:solidFill>
                <a:latin typeface="Microsoft Sans Serif"/>
                <a:cs typeface="Microsoft Sans Serif"/>
              </a:rPr>
              <a:t>re</a:t>
            </a:r>
            <a:r>
              <a:rPr sz="1510" spc="-26" dirty="0">
                <a:solidFill>
                  <a:srgbClr val="424242"/>
                </a:solidFill>
                <a:latin typeface="Microsoft Sans Serif"/>
                <a:cs typeface="Microsoft Sans Serif"/>
              </a:rPr>
              <a:t> </a:t>
            </a:r>
            <a:r>
              <a:rPr sz="1510" spc="19" dirty="0">
                <a:solidFill>
                  <a:srgbClr val="424242"/>
                </a:solidFill>
                <a:latin typeface="Microsoft Sans Serif"/>
                <a:cs typeface="Microsoft Sans Serif"/>
              </a:rPr>
              <a:t>6</a:t>
            </a:r>
            <a:r>
              <a:rPr sz="1510" spc="-26" dirty="0">
                <a:solidFill>
                  <a:srgbClr val="424242"/>
                </a:solidFill>
                <a:latin typeface="Microsoft Sans Serif"/>
                <a:cs typeface="Microsoft Sans Serif"/>
              </a:rPr>
              <a:t> </a:t>
            </a:r>
            <a:r>
              <a:rPr sz="1510" spc="-117" dirty="0">
                <a:solidFill>
                  <a:srgbClr val="424242"/>
                </a:solidFill>
                <a:latin typeface="Microsoft Sans Serif"/>
                <a:cs typeface="Microsoft Sans Serif"/>
              </a:rPr>
              <a:t>(</a:t>
            </a:r>
            <a:r>
              <a:rPr sz="1510" spc="-109" dirty="0">
                <a:solidFill>
                  <a:srgbClr val="424242"/>
                </a:solidFill>
                <a:latin typeface="Microsoft Sans Serif"/>
                <a:cs typeface="Microsoft Sans Serif"/>
              </a:rPr>
              <a:t>c</a:t>
            </a:r>
            <a:r>
              <a:rPr sz="1510" spc="-166" dirty="0">
                <a:solidFill>
                  <a:srgbClr val="424242"/>
                </a:solidFill>
                <a:latin typeface="Microsoft Sans Serif"/>
                <a:cs typeface="Microsoft Sans Serif"/>
              </a:rPr>
              <a:t>o</a:t>
            </a:r>
            <a:r>
              <a:rPr sz="1510" spc="113" dirty="0">
                <a:solidFill>
                  <a:srgbClr val="424242"/>
                </a:solidFill>
                <a:latin typeface="Microsoft Sans Serif"/>
                <a:cs typeface="Microsoft Sans Serif"/>
              </a:rPr>
              <a:t>r</a:t>
            </a:r>
            <a:r>
              <a:rPr sz="1510" spc="151" dirty="0">
                <a:solidFill>
                  <a:srgbClr val="424242"/>
                </a:solidFill>
                <a:latin typeface="Microsoft Sans Serif"/>
                <a:cs typeface="Microsoft Sans Serif"/>
              </a:rPr>
              <a:t>t</a:t>
            </a:r>
            <a:r>
              <a:rPr sz="1510" spc="-147" dirty="0">
                <a:solidFill>
                  <a:srgbClr val="424242"/>
                </a:solidFill>
                <a:latin typeface="Microsoft Sans Serif"/>
                <a:cs typeface="Microsoft Sans Serif"/>
              </a:rPr>
              <a:t>e</a:t>
            </a:r>
            <a:r>
              <a:rPr sz="1510" spc="-136" dirty="0">
                <a:solidFill>
                  <a:srgbClr val="424242"/>
                </a:solidFill>
                <a:latin typeface="Microsoft Sans Serif"/>
                <a:cs typeface="Microsoft Sans Serif"/>
              </a:rPr>
              <a:t>x</a:t>
            </a:r>
            <a:r>
              <a:rPr sz="1510" spc="-26" dirty="0">
                <a:solidFill>
                  <a:srgbClr val="424242"/>
                </a:solidFill>
                <a:latin typeface="Microsoft Sans Serif"/>
                <a:cs typeface="Microsoft Sans Serif"/>
              </a:rPr>
              <a:t> </a:t>
            </a:r>
            <a:r>
              <a:rPr sz="1510" spc="-143" dirty="0">
                <a:solidFill>
                  <a:srgbClr val="424242"/>
                </a:solidFill>
                <a:latin typeface="Microsoft Sans Serif"/>
                <a:cs typeface="Microsoft Sans Serif"/>
              </a:rPr>
              <a:t>p</a:t>
            </a:r>
            <a:r>
              <a:rPr sz="1510" spc="-98" dirty="0">
                <a:solidFill>
                  <a:srgbClr val="424242"/>
                </a:solidFill>
                <a:latin typeface="Microsoft Sans Serif"/>
                <a:cs typeface="Microsoft Sans Serif"/>
              </a:rPr>
              <a:t>ré</a:t>
            </a:r>
            <a:r>
              <a:rPr sz="1510" spc="-147" dirty="0">
                <a:solidFill>
                  <a:srgbClr val="424242"/>
                </a:solidFill>
                <a:latin typeface="Microsoft Sans Serif"/>
                <a:cs typeface="Microsoft Sans Serif"/>
              </a:rPr>
              <a:t>m</a:t>
            </a:r>
            <a:r>
              <a:rPr sz="1510" spc="-117" dirty="0">
                <a:solidFill>
                  <a:srgbClr val="424242"/>
                </a:solidFill>
                <a:latin typeface="Microsoft Sans Serif"/>
                <a:cs typeface="Microsoft Sans Serif"/>
              </a:rPr>
              <a:t>o</a:t>
            </a:r>
            <a:r>
              <a:rPr sz="1510" spc="151" dirty="0">
                <a:solidFill>
                  <a:srgbClr val="424242"/>
                </a:solidFill>
                <a:latin typeface="Microsoft Sans Serif"/>
                <a:cs typeface="Microsoft Sans Serif"/>
              </a:rPr>
              <a:t>t</a:t>
            </a:r>
            <a:r>
              <a:rPr sz="1510" spc="-177" dirty="0">
                <a:solidFill>
                  <a:srgbClr val="424242"/>
                </a:solidFill>
                <a:latin typeface="Microsoft Sans Serif"/>
                <a:cs typeface="Microsoft Sans Serif"/>
              </a:rPr>
              <a:t>e</a:t>
            </a:r>
            <a:r>
              <a:rPr sz="1510" spc="-154" dirty="0">
                <a:solidFill>
                  <a:srgbClr val="424242"/>
                </a:solidFill>
                <a:latin typeface="Microsoft Sans Serif"/>
                <a:cs typeface="Microsoft Sans Serif"/>
              </a:rPr>
              <a:t>u</a:t>
            </a:r>
            <a:r>
              <a:rPr sz="1510" spc="68" dirty="0">
                <a:solidFill>
                  <a:srgbClr val="424242"/>
                </a:solidFill>
                <a:latin typeface="Microsoft Sans Serif"/>
                <a:cs typeface="Microsoft Sans Serif"/>
              </a:rPr>
              <a:t>r</a:t>
            </a:r>
            <a:r>
              <a:rPr sz="1510" spc="-26" dirty="0">
                <a:solidFill>
                  <a:srgbClr val="424242"/>
                </a:solidFill>
                <a:latin typeface="Microsoft Sans Serif"/>
                <a:cs typeface="Microsoft Sans Serif"/>
              </a:rPr>
              <a:t> </a:t>
            </a:r>
            <a:r>
              <a:rPr sz="1510" spc="-98" dirty="0">
                <a:solidFill>
                  <a:srgbClr val="424242"/>
                </a:solidFill>
                <a:latin typeface="Microsoft Sans Serif"/>
                <a:cs typeface="Microsoft Sans Serif"/>
              </a:rPr>
              <a:t>&amp;  </a:t>
            </a:r>
            <a:r>
              <a:rPr sz="1510" spc="-64" dirty="0">
                <a:solidFill>
                  <a:srgbClr val="424242"/>
                </a:solidFill>
                <a:latin typeface="Microsoft Sans Serif"/>
                <a:cs typeface="Microsoft Sans Serif"/>
              </a:rPr>
              <a:t>aire</a:t>
            </a:r>
            <a:r>
              <a:rPr sz="1510" spc="-30" dirty="0">
                <a:solidFill>
                  <a:srgbClr val="424242"/>
                </a:solidFill>
                <a:latin typeface="Microsoft Sans Serif"/>
                <a:cs typeface="Microsoft Sans Serif"/>
              </a:rPr>
              <a:t> </a:t>
            </a:r>
            <a:r>
              <a:rPr sz="1510" spc="-38" dirty="0">
                <a:solidFill>
                  <a:srgbClr val="424242"/>
                </a:solidFill>
                <a:latin typeface="Microsoft Sans Serif"/>
                <a:cs typeface="Microsoft Sans Serif"/>
              </a:rPr>
              <a:t>motrice</a:t>
            </a:r>
            <a:endParaRPr sz="1510">
              <a:latin typeface="Microsoft Sans Serif"/>
              <a:cs typeface="Microsoft Sans Serif"/>
            </a:endParaRPr>
          </a:p>
          <a:p>
            <a:pPr marL="9590" algn="just">
              <a:lnSpc>
                <a:spcPts val="1571"/>
              </a:lnSpc>
            </a:pPr>
            <a:r>
              <a:rPr sz="1510" spc="-94" dirty="0">
                <a:solidFill>
                  <a:srgbClr val="424242"/>
                </a:solidFill>
                <a:latin typeface="Microsoft Sans Serif"/>
                <a:cs typeface="Microsoft Sans Serif"/>
              </a:rPr>
              <a:t>supplémentaire).</a:t>
            </a:r>
            <a:endParaRPr sz="1510">
              <a:latin typeface="Microsoft Sans Serif"/>
              <a:cs typeface="Microsoft Sans Serif"/>
            </a:endParaRPr>
          </a:p>
        </p:txBody>
      </p:sp>
      <p:grpSp>
        <p:nvGrpSpPr>
          <p:cNvPr id="8" name="object 8"/>
          <p:cNvGrpSpPr/>
          <p:nvPr/>
        </p:nvGrpSpPr>
        <p:grpSpPr>
          <a:xfrm>
            <a:off x="3127651" y="2416546"/>
            <a:ext cx="4338754" cy="4708428"/>
            <a:chOff x="3563558" y="3200400"/>
            <a:chExt cx="5746115" cy="6235700"/>
          </a:xfrm>
        </p:grpSpPr>
        <p:pic>
          <p:nvPicPr>
            <p:cNvPr id="9" name="object 9"/>
            <p:cNvPicPr/>
            <p:nvPr/>
          </p:nvPicPr>
          <p:blipFill>
            <a:blip r:embed="rId5" cstate="print"/>
            <a:stretch>
              <a:fillRect/>
            </a:stretch>
          </p:blipFill>
          <p:spPr>
            <a:xfrm>
              <a:off x="3612014" y="6870720"/>
              <a:ext cx="155408" cy="154402"/>
            </a:xfrm>
            <a:prstGeom prst="rect">
              <a:avLst/>
            </a:prstGeom>
          </p:spPr>
        </p:pic>
        <p:pic>
          <p:nvPicPr>
            <p:cNvPr id="10" name="object 10"/>
            <p:cNvPicPr/>
            <p:nvPr/>
          </p:nvPicPr>
          <p:blipFill>
            <a:blip r:embed="rId6" cstate="print"/>
            <a:stretch>
              <a:fillRect/>
            </a:stretch>
          </p:blipFill>
          <p:spPr>
            <a:xfrm>
              <a:off x="3563558" y="4165599"/>
              <a:ext cx="139700" cy="139700"/>
            </a:xfrm>
            <a:prstGeom prst="rect">
              <a:avLst/>
            </a:prstGeom>
          </p:spPr>
        </p:pic>
        <p:pic>
          <p:nvPicPr>
            <p:cNvPr id="11" name="object 11"/>
            <p:cNvPicPr/>
            <p:nvPr/>
          </p:nvPicPr>
          <p:blipFill>
            <a:blip r:embed="rId7" cstate="print"/>
            <a:stretch>
              <a:fillRect/>
            </a:stretch>
          </p:blipFill>
          <p:spPr>
            <a:xfrm>
              <a:off x="3797300" y="3251200"/>
              <a:ext cx="5511800" cy="4826000"/>
            </a:xfrm>
            <a:prstGeom prst="rect">
              <a:avLst/>
            </a:prstGeom>
          </p:spPr>
        </p:pic>
        <p:pic>
          <p:nvPicPr>
            <p:cNvPr id="12" name="object 12"/>
            <p:cNvPicPr/>
            <p:nvPr/>
          </p:nvPicPr>
          <p:blipFill>
            <a:blip r:embed="rId8" cstate="print"/>
            <a:stretch>
              <a:fillRect/>
            </a:stretch>
          </p:blipFill>
          <p:spPr>
            <a:xfrm>
              <a:off x="3873500" y="3327400"/>
              <a:ext cx="5255360" cy="6108700"/>
            </a:xfrm>
            <a:prstGeom prst="rect">
              <a:avLst/>
            </a:prstGeom>
          </p:spPr>
        </p:pic>
        <p:pic>
          <p:nvPicPr>
            <p:cNvPr id="13" name="object 13"/>
            <p:cNvPicPr/>
            <p:nvPr/>
          </p:nvPicPr>
          <p:blipFill>
            <a:blip r:embed="rId9" cstate="print"/>
            <a:stretch>
              <a:fillRect/>
            </a:stretch>
          </p:blipFill>
          <p:spPr>
            <a:xfrm>
              <a:off x="5359400" y="3200400"/>
              <a:ext cx="1955800" cy="939800"/>
            </a:xfrm>
            <a:prstGeom prst="rect">
              <a:avLst/>
            </a:prstGeom>
          </p:spPr>
        </p:pic>
        <p:sp>
          <p:nvSpPr>
            <p:cNvPr id="14" name="object 14"/>
            <p:cNvSpPr/>
            <p:nvPr/>
          </p:nvSpPr>
          <p:spPr>
            <a:xfrm>
              <a:off x="5535643" y="3340461"/>
              <a:ext cx="1498600" cy="558800"/>
            </a:xfrm>
            <a:custGeom>
              <a:avLst/>
              <a:gdLst/>
              <a:ahLst/>
              <a:cxnLst/>
              <a:rect l="l" t="t" r="r" b="b"/>
              <a:pathLst>
                <a:path w="1498600" h="558800">
                  <a:moveTo>
                    <a:pt x="1279133" y="81834"/>
                  </a:moveTo>
                  <a:lnTo>
                    <a:pt x="1330570" y="103054"/>
                  </a:lnTo>
                  <a:lnTo>
                    <a:pt x="1375150" y="125665"/>
                  </a:lnTo>
                  <a:lnTo>
                    <a:pt x="1412870" y="149466"/>
                  </a:lnTo>
                  <a:lnTo>
                    <a:pt x="1443733" y="174261"/>
                  </a:lnTo>
                  <a:lnTo>
                    <a:pt x="1484883" y="226036"/>
                  </a:lnTo>
                  <a:lnTo>
                    <a:pt x="1498600" y="279399"/>
                  </a:lnTo>
                  <a:lnTo>
                    <a:pt x="1495170" y="306181"/>
                  </a:lnTo>
                  <a:lnTo>
                    <a:pt x="1467737" y="358948"/>
                  </a:lnTo>
                  <a:lnTo>
                    <a:pt x="1412870" y="409333"/>
                  </a:lnTo>
                  <a:lnTo>
                    <a:pt x="1375150" y="433134"/>
                  </a:lnTo>
                  <a:lnTo>
                    <a:pt x="1330570" y="455745"/>
                  </a:lnTo>
                  <a:lnTo>
                    <a:pt x="1279133" y="476965"/>
                  </a:lnTo>
                  <a:lnTo>
                    <a:pt x="1238138" y="491167"/>
                  </a:lnTo>
                  <a:lnTo>
                    <a:pt x="1195093" y="504017"/>
                  </a:lnTo>
                  <a:lnTo>
                    <a:pt x="1150205" y="515515"/>
                  </a:lnTo>
                  <a:lnTo>
                    <a:pt x="1103677" y="525660"/>
                  </a:lnTo>
                  <a:lnTo>
                    <a:pt x="1055715" y="534452"/>
                  </a:lnTo>
                  <a:lnTo>
                    <a:pt x="1006524" y="541891"/>
                  </a:lnTo>
                  <a:lnTo>
                    <a:pt x="956308" y="547978"/>
                  </a:lnTo>
                  <a:lnTo>
                    <a:pt x="905273" y="552713"/>
                  </a:lnTo>
                  <a:lnTo>
                    <a:pt x="853623" y="556094"/>
                  </a:lnTo>
                  <a:lnTo>
                    <a:pt x="801563" y="558123"/>
                  </a:lnTo>
                  <a:lnTo>
                    <a:pt x="749299" y="558799"/>
                  </a:lnTo>
                  <a:lnTo>
                    <a:pt x="697034" y="558123"/>
                  </a:lnTo>
                  <a:lnTo>
                    <a:pt x="644974" y="556094"/>
                  </a:lnTo>
                  <a:lnTo>
                    <a:pt x="593324" y="552713"/>
                  </a:lnTo>
                  <a:lnTo>
                    <a:pt x="542289" y="547978"/>
                  </a:lnTo>
                  <a:lnTo>
                    <a:pt x="492073" y="541891"/>
                  </a:lnTo>
                  <a:lnTo>
                    <a:pt x="442882" y="534452"/>
                  </a:lnTo>
                  <a:lnTo>
                    <a:pt x="394920" y="525660"/>
                  </a:lnTo>
                  <a:lnTo>
                    <a:pt x="348392" y="515515"/>
                  </a:lnTo>
                  <a:lnTo>
                    <a:pt x="303504" y="504017"/>
                  </a:lnTo>
                  <a:lnTo>
                    <a:pt x="260459" y="491167"/>
                  </a:lnTo>
                  <a:lnTo>
                    <a:pt x="219464" y="476965"/>
                  </a:lnTo>
                  <a:lnTo>
                    <a:pt x="168027" y="455745"/>
                  </a:lnTo>
                  <a:lnTo>
                    <a:pt x="123448" y="433134"/>
                  </a:lnTo>
                  <a:lnTo>
                    <a:pt x="85728" y="409333"/>
                  </a:lnTo>
                  <a:lnTo>
                    <a:pt x="54866" y="384538"/>
                  </a:lnTo>
                  <a:lnTo>
                    <a:pt x="13716" y="332763"/>
                  </a:lnTo>
                  <a:lnTo>
                    <a:pt x="0" y="279399"/>
                  </a:lnTo>
                  <a:lnTo>
                    <a:pt x="3429" y="252618"/>
                  </a:lnTo>
                  <a:lnTo>
                    <a:pt x="30862" y="199851"/>
                  </a:lnTo>
                  <a:lnTo>
                    <a:pt x="85728" y="149466"/>
                  </a:lnTo>
                  <a:lnTo>
                    <a:pt x="123448" y="125665"/>
                  </a:lnTo>
                  <a:lnTo>
                    <a:pt x="168027" y="103054"/>
                  </a:lnTo>
                  <a:lnTo>
                    <a:pt x="219464" y="81834"/>
                  </a:lnTo>
                  <a:lnTo>
                    <a:pt x="260459" y="67632"/>
                  </a:lnTo>
                  <a:lnTo>
                    <a:pt x="303504" y="54782"/>
                  </a:lnTo>
                  <a:lnTo>
                    <a:pt x="348392" y="43284"/>
                  </a:lnTo>
                  <a:lnTo>
                    <a:pt x="394920" y="33139"/>
                  </a:lnTo>
                  <a:lnTo>
                    <a:pt x="442882" y="24347"/>
                  </a:lnTo>
                  <a:lnTo>
                    <a:pt x="492073" y="16908"/>
                  </a:lnTo>
                  <a:lnTo>
                    <a:pt x="542289" y="10821"/>
                  </a:lnTo>
                  <a:lnTo>
                    <a:pt x="593324" y="6086"/>
                  </a:lnTo>
                  <a:lnTo>
                    <a:pt x="644974" y="2705"/>
                  </a:lnTo>
                  <a:lnTo>
                    <a:pt x="697034" y="676"/>
                  </a:lnTo>
                  <a:lnTo>
                    <a:pt x="749299" y="0"/>
                  </a:lnTo>
                  <a:lnTo>
                    <a:pt x="801563" y="676"/>
                  </a:lnTo>
                  <a:lnTo>
                    <a:pt x="853623" y="2705"/>
                  </a:lnTo>
                  <a:lnTo>
                    <a:pt x="905273" y="6086"/>
                  </a:lnTo>
                  <a:lnTo>
                    <a:pt x="956308" y="10821"/>
                  </a:lnTo>
                  <a:lnTo>
                    <a:pt x="1006524" y="16908"/>
                  </a:lnTo>
                  <a:lnTo>
                    <a:pt x="1055715" y="24347"/>
                  </a:lnTo>
                  <a:lnTo>
                    <a:pt x="1103677" y="33139"/>
                  </a:lnTo>
                  <a:lnTo>
                    <a:pt x="1150205" y="43284"/>
                  </a:lnTo>
                  <a:lnTo>
                    <a:pt x="1195093" y="54782"/>
                  </a:lnTo>
                  <a:lnTo>
                    <a:pt x="1238138" y="67632"/>
                  </a:lnTo>
                  <a:lnTo>
                    <a:pt x="1279133" y="81834"/>
                  </a:lnTo>
                </a:path>
              </a:pathLst>
            </a:custGeom>
            <a:ln w="12700">
              <a:solidFill>
                <a:srgbClr val="D23145"/>
              </a:solidFill>
            </a:ln>
          </p:spPr>
          <p:txBody>
            <a:bodyPr wrap="square" lIns="0" tIns="0" rIns="0" bIns="0" rtlCol="0"/>
            <a:lstStyle/>
            <a:p>
              <a:endParaRPr sz="1359"/>
            </a:p>
          </p:txBody>
        </p:sp>
        <p:pic>
          <p:nvPicPr>
            <p:cNvPr id="15" name="object 15"/>
            <p:cNvPicPr/>
            <p:nvPr/>
          </p:nvPicPr>
          <p:blipFill>
            <a:blip r:embed="rId10" cstate="print"/>
            <a:stretch>
              <a:fillRect/>
            </a:stretch>
          </p:blipFill>
          <p:spPr>
            <a:xfrm>
              <a:off x="3581400" y="4013200"/>
              <a:ext cx="1968500" cy="800100"/>
            </a:xfrm>
            <a:prstGeom prst="rect">
              <a:avLst/>
            </a:prstGeom>
          </p:spPr>
        </p:pic>
        <p:sp>
          <p:nvSpPr>
            <p:cNvPr id="16" name="object 16"/>
            <p:cNvSpPr/>
            <p:nvPr/>
          </p:nvSpPr>
          <p:spPr>
            <a:xfrm>
              <a:off x="3764714" y="4137152"/>
              <a:ext cx="1496695" cy="444500"/>
            </a:xfrm>
            <a:custGeom>
              <a:avLst/>
              <a:gdLst/>
              <a:ahLst/>
              <a:cxnLst/>
              <a:rect l="l" t="t" r="r" b="b"/>
              <a:pathLst>
                <a:path w="1496695" h="444500">
                  <a:moveTo>
                    <a:pt x="1278158" y="64948"/>
                  </a:moveTo>
                  <a:lnTo>
                    <a:pt x="1332780" y="82994"/>
                  </a:lnTo>
                  <a:lnTo>
                    <a:pt x="1379600" y="102286"/>
                  </a:lnTo>
                  <a:lnTo>
                    <a:pt x="1418616" y="122633"/>
                  </a:lnTo>
                  <a:lnTo>
                    <a:pt x="1473239" y="165723"/>
                  </a:lnTo>
                  <a:lnTo>
                    <a:pt x="1496649" y="210731"/>
                  </a:lnTo>
                  <a:lnTo>
                    <a:pt x="1496649" y="233474"/>
                  </a:lnTo>
                  <a:lnTo>
                    <a:pt x="1473239" y="278482"/>
                  </a:lnTo>
                  <a:lnTo>
                    <a:pt x="1418616" y="321572"/>
                  </a:lnTo>
                  <a:lnTo>
                    <a:pt x="1379600" y="341918"/>
                  </a:lnTo>
                  <a:lnTo>
                    <a:pt x="1332780" y="361210"/>
                  </a:lnTo>
                  <a:lnTo>
                    <a:pt x="1278158" y="379256"/>
                  </a:lnTo>
                  <a:lnTo>
                    <a:pt x="1235157" y="391065"/>
                  </a:lnTo>
                  <a:lnTo>
                    <a:pt x="1189919" y="401693"/>
                  </a:lnTo>
                  <a:lnTo>
                    <a:pt x="1142678" y="411140"/>
                  </a:lnTo>
                  <a:lnTo>
                    <a:pt x="1093670" y="419406"/>
                  </a:lnTo>
                  <a:lnTo>
                    <a:pt x="1043132" y="426492"/>
                  </a:lnTo>
                  <a:lnTo>
                    <a:pt x="991297" y="432396"/>
                  </a:lnTo>
                  <a:lnTo>
                    <a:pt x="938402" y="437120"/>
                  </a:lnTo>
                  <a:lnTo>
                    <a:pt x="884683" y="440663"/>
                  </a:lnTo>
                  <a:lnTo>
                    <a:pt x="830375" y="443024"/>
                  </a:lnTo>
                  <a:lnTo>
                    <a:pt x="775713" y="444205"/>
                  </a:lnTo>
                  <a:lnTo>
                    <a:pt x="720933" y="444205"/>
                  </a:lnTo>
                  <a:lnTo>
                    <a:pt x="666272" y="443024"/>
                  </a:lnTo>
                  <a:lnTo>
                    <a:pt x="611964" y="440663"/>
                  </a:lnTo>
                  <a:lnTo>
                    <a:pt x="558244" y="437120"/>
                  </a:lnTo>
                  <a:lnTo>
                    <a:pt x="505349" y="432396"/>
                  </a:lnTo>
                  <a:lnTo>
                    <a:pt x="453515" y="426492"/>
                  </a:lnTo>
                  <a:lnTo>
                    <a:pt x="402976" y="419406"/>
                  </a:lnTo>
                  <a:lnTo>
                    <a:pt x="353968" y="411140"/>
                  </a:lnTo>
                  <a:lnTo>
                    <a:pt x="306727" y="401693"/>
                  </a:lnTo>
                  <a:lnTo>
                    <a:pt x="261489" y="391065"/>
                  </a:lnTo>
                  <a:lnTo>
                    <a:pt x="218489" y="379256"/>
                  </a:lnTo>
                  <a:lnTo>
                    <a:pt x="163866" y="361210"/>
                  </a:lnTo>
                  <a:lnTo>
                    <a:pt x="117047" y="341918"/>
                  </a:lnTo>
                  <a:lnTo>
                    <a:pt x="78031" y="321572"/>
                  </a:lnTo>
                  <a:lnTo>
                    <a:pt x="23409" y="278482"/>
                  </a:lnTo>
                  <a:lnTo>
                    <a:pt x="0" y="233474"/>
                  </a:lnTo>
                  <a:lnTo>
                    <a:pt x="0" y="210731"/>
                  </a:lnTo>
                  <a:lnTo>
                    <a:pt x="23409" y="165723"/>
                  </a:lnTo>
                  <a:lnTo>
                    <a:pt x="78031" y="122633"/>
                  </a:lnTo>
                  <a:lnTo>
                    <a:pt x="117047" y="102286"/>
                  </a:lnTo>
                  <a:lnTo>
                    <a:pt x="163866" y="82994"/>
                  </a:lnTo>
                  <a:lnTo>
                    <a:pt x="218489" y="64948"/>
                  </a:lnTo>
                  <a:lnTo>
                    <a:pt x="261489" y="53139"/>
                  </a:lnTo>
                  <a:lnTo>
                    <a:pt x="306727" y="42511"/>
                  </a:lnTo>
                  <a:lnTo>
                    <a:pt x="353968" y="33064"/>
                  </a:lnTo>
                  <a:lnTo>
                    <a:pt x="402976" y="24798"/>
                  </a:lnTo>
                  <a:lnTo>
                    <a:pt x="453515" y="17713"/>
                  </a:lnTo>
                  <a:lnTo>
                    <a:pt x="505349" y="11808"/>
                  </a:lnTo>
                  <a:lnTo>
                    <a:pt x="558244" y="7085"/>
                  </a:lnTo>
                  <a:lnTo>
                    <a:pt x="611964" y="3542"/>
                  </a:lnTo>
                  <a:lnTo>
                    <a:pt x="666272" y="1180"/>
                  </a:lnTo>
                  <a:lnTo>
                    <a:pt x="720933" y="0"/>
                  </a:lnTo>
                  <a:lnTo>
                    <a:pt x="775713" y="0"/>
                  </a:lnTo>
                  <a:lnTo>
                    <a:pt x="830375" y="1180"/>
                  </a:lnTo>
                  <a:lnTo>
                    <a:pt x="884683" y="3542"/>
                  </a:lnTo>
                  <a:lnTo>
                    <a:pt x="938402" y="7085"/>
                  </a:lnTo>
                  <a:lnTo>
                    <a:pt x="991297" y="11808"/>
                  </a:lnTo>
                  <a:lnTo>
                    <a:pt x="1043132" y="17713"/>
                  </a:lnTo>
                  <a:lnTo>
                    <a:pt x="1093670" y="24798"/>
                  </a:lnTo>
                  <a:lnTo>
                    <a:pt x="1142678" y="33064"/>
                  </a:lnTo>
                  <a:lnTo>
                    <a:pt x="1189919" y="42511"/>
                  </a:lnTo>
                  <a:lnTo>
                    <a:pt x="1235157" y="53139"/>
                  </a:lnTo>
                  <a:lnTo>
                    <a:pt x="1278158" y="64948"/>
                  </a:lnTo>
                </a:path>
              </a:pathLst>
            </a:custGeom>
            <a:ln w="12700">
              <a:solidFill>
                <a:srgbClr val="D23145"/>
              </a:solidFill>
            </a:ln>
          </p:spPr>
          <p:txBody>
            <a:bodyPr wrap="square" lIns="0" tIns="0" rIns="0" bIns="0" rtlCol="0"/>
            <a:lstStyle/>
            <a:p>
              <a:endParaRPr sz="1359"/>
            </a:p>
          </p:txBody>
        </p:sp>
        <p:pic>
          <p:nvPicPr>
            <p:cNvPr id="17" name="object 17"/>
            <p:cNvPicPr/>
            <p:nvPr/>
          </p:nvPicPr>
          <p:blipFill>
            <a:blip r:embed="rId11" cstate="print"/>
            <a:stretch>
              <a:fillRect/>
            </a:stretch>
          </p:blipFill>
          <p:spPr>
            <a:xfrm>
              <a:off x="3708400" y="4381500"/>
              <a:ext cx="1968500" cy="800100"/>
            </a:xfrm>
            <a:prstGeom prst="rect">
              <a:avLst/>
            </a:prstGeom>
          </p:spPr>
        </p:pic>
        <p:sp>
          <p:nvSpPr>
            <p:cNvPr id="18" name="object 18"/>
            <p:cNvSpPr/>
            <p:nvPr/>
          </p:nvSpPr>
          <p:spPr>
            <a:xfrm>
              <a:off x="3894762" y="4511040"/>
              <a:ext cx="1496695" cy="444500"/>
            </a:xfrm>
            <a:custGeom>
              <a:avLst/>
              <a:gdLst/>
              <a:ahLst/>
              <a:cxnLst/>
              <a:rect l="l" t="t" r="r" b="b"/>
              <a:pathLst>
                <a:path w="1496695" h="444500">
                  <a:moveTo>
                    <a:pt x="1278158" y="64948"/>
                  </a:moveTo>
                  <a:lnTo>
                    <a:pt x="1332780" y="82994"/>
                  </a:lnTo>
                  <a:lnTo>
                    <a:pt x="1379600" y="102286"/>
                  </a:lnTo>
                  <a:lnTo>
                    <a:pt x="1418616" y="122633"/>
                  </a:lnTo>
                  <a:lnTo>
                    <a:pt x="1473239" y="165723"/>
                  </a:lnTo>
                  <a:lnTo>
                    <a:pt x="1496649" y="210731"/>
                  </a:lnTo>
                  <a:lnTo>
                    <a:pt x="1496649" y="233474"/>
                  </a:lnTo>
                  <a:lnTo>
                    <a:pt x="1473239" y="278482"/>
                  </a:lnTo>
                  <a:lnTo>
                    <a:pt x="1418616" y="321572"/>
                  </a:lnTo>
                  <a:lnTo>
                    <a:pt x="1379600" y="341918"/>
                  </a:lnTo>
                  <a:lnTo>
                    <a:pt x="1332780" y="361210"/>
                  </a:lnTo>
                  <a:lnTo>
                    <a:pt x="1278158" y="379256"/>
                  </a:lnTo>
                  <a:lnTo>
                    <a:pt x="1235157" y="391065"/>
                  </a:lnTo>
                  <a:lnTo>
                    <a:pt x="1189919" y="401693"/>
                  </a:lnTo>
                  <a:lnTo>
                    <a:pt x="1142678" y="411140"/>
                  </a:lnTo>
                  <a:lnTo>
                    <a:pt x="1093670" y="419406"/>
                  </a:lnTo>
                  <a:lnTo>
                    <a:pt x="1043132" y="426492"/>
                  </a:lnTo>
                  <a:lnTo>
                    <a:pt x="991297" y="432396"/>
                  </a:lnTo>
                  <a:lnTo>
                    <a:pt x="938402" y="437120"/>
                  </a:lnTo>
                  <a:lnTo>
                    <a:pt x="884683" y="440663"/>
                  </a:lnTo>
                  <a:lnTo>
                    <a:pt x="830375" y="443024"/>
                  </a:lnTo>
                  <a:lnTo>
                    <a:pt x="775713" y="444205"/>
                  </a:lnTo>
                  <a:lnTo>
                    <a:pt x="720933" y="444205"/>
                  </a:lnTo>
                  <a:lnTo>
                    <a:pt x="666272" y="443024"/>
                  </a:lnTo>
                  <a:lnTo>
                    <a:pt x="611964" y="440663"/>
                  </a:lnTo>
                  <a:lnTo>
                    <a:pt x="558244" y="437120"/>
                  </a:lnTo>
                  <a:lnTo>
                    <a:pt x="505349" y="432396"/>
                  </a:lnTo>
                  <a:lnTo>
                    <a:pt x="453515" y="426492"/>
                  </a:lnTo>
                  <a:lnTo>
                    <a:pt x="402976" y="419406"/>
                  </a:lnTo>
                  <a:lnTo>
                    <a:pt x="353968" y="411140"/>
                  </a:lnTo>
                  <a:lnTo>
                    <a:pt x="306727" y="401693"/>
                  </a:lnTo>
                  <a:lnTo>
                    <a:pt x="261489" y="391065"/>
                  </a:lnTo>
                  <a:lnTo>
                    <a:pt x="218489" y="379256"/>
                  </a:lnTo>
                  <a:lnTo>
                    <a:pt x="163866" y="361210"/>
                  </a:lnTo>
                  <a:lnTo>
                    <a:pt x="117047" y="341918"/>
                  </a:lnTo>
                  <a:lnTo>
                    <a:pt x="78031" y="321572"/>
                  </a:lnTo>
                  <a:lnTo>
                    <a:pt x="23409" y="278482"/>
                  </a:lnTo>
                  <a:lnTo>
                    <a:pt x="0" y="233474"/>
                  </a:lnTo>
                  <a:lnTo>
                    <a:pt x="0" y="210731"/>
                  </a:lnTo>
                  <a:lnTo>
                    <a:pt x="23409" y="165723"/>
                  </a:lnTo>
                  <a:lnTo>
                    <a:pt x="78031" y="122633"/>
                  </a:lnTo>
                  <a:lnTo>
                    <a:pt x="117047" y="102286"/>
                  </a:lnTo>
                  <a:lnTo>
                    <a:pt x="163866" y="82994"/>
                  </a:lnTo>
                  <a:lnTo>
                    <a:pt x="218489" y="64948"/>
                  </a:lnTo>
                  <a:lnTo>
                    <a:pt x="261489" y="53139"/>
                  </a:lnTo>
                  <a:lnTo>
                    <a:pt x="306727" y="42511"/>
                  </a:lnTo>
                  <a:lnTo>
                    <a:pt x="353968" y="33064"/>
                  </a:lnTo>
                  <a:lnTo>
                    <a:pt x="402976" y="24798"/>
                  </a:lnTo>
                  <a:lnTo>
                    <a:pt x="453515" y="17713"/>
                  </a:lnTo>
                  <a:lnTo>
                    <a:pt x="505349" y="11808"/>
                  </a:lnTo>
                  <a:lnTo>
                    <a:pt x="558244" y="7085"/>
                  </a:lnTo>
                  <a:lnTo>
                    <a:pt x="611964" y="3542"/>
                  </a:lnTo>
                  <a:lnTo>
                    <a:pt x="666272" y="1180"/>
                  </a:lnTo>
                  <a:lnTo>
                    <a:pt x="720933" y="0"/>
                  </a:lnTo>
                  <a:lnTo>
                    <a:pt x="775713" y="0"/>
                  </a:lnTo>
                  <a:lnTo>
                    <a:pt x="830375" y="1180"/>
                  </a:lnTo>
                  <a:lnTo>
                    <a:pt x="884683" y="3542"/>
                  </a:lnTo>
                  <a:lnTo>
                    <a:pt x="938402" y="7085"/>
                  </a:lnTo>
                  <a:lnTo>
                    <a:pt x="991297" y="11808"/>
                  </a:lnTo>
                  <a:lnTo>
                    <a:pt x="1043132" y="17713"/>
                  </a:lnTo>
                  <a:lnTo>
                    <a:pt x="1093670" y="24798"/>
                  </a:lnTo>
                  <a:lnTo>
                    <a:pt x="1142678" y="33064"/>
                  </a:lnTo>
                  <a:lnTo>
                    <a:pt x="1189919" y="42511"/>
                  </a:lnTo>
                  <a:lnTo>
                    <a:pt x="1235157" y="53139"/>
                  </a:lnTo>
                  <a:lnTo>
                    <a:pt x="1278158" y="64948"/>
                  </a:lnTo>
                </a:path>
              </a:pathLst>
            </a:custGeom>
            <a:ln w="12700">
              <a:solidFill>
                <a:srgbClr val="D23145"/>
              </a:solidFill>
            </a:ln>
          </p:spPr>
          <p:txBody>
            <a:bodyPr wrap="square" lIns="0" tIns="0" rIns="0" bIns="0" rtlCol="0"/>
            <a:lstStyle/>
            <a:p>
              <a:endParaRPr sz="1359"/>
            </a:p>
          </p:txBody>
        </p:sp>
      </p:grpSp>
      <p:sp>
        <p:nvSpPr>
          <p:cNvPr id="19" name="object 19"/>
          <p:cNvSpPr txBox="1">
            <a:spLocks noGrp="1"/>
          </p:cNvSpPr>
          <p:nvPr>
            <p:ph type="title"/>
          </p:nvPr>
        </p:nvSpPr>
        <p:spPr>
          <a:xfrm>
            <a:off x="597454" y="81894"/>
            <a:ext cx="1724666" cy="474425"/>
          </a:xfrm>
          <a:prstGeom prst="rect">
            <a:avLst/>
          </a:prstGeom>
        </p:spPr>
        <p:txBody>
          <a:bodyPr vert="horz" wrap="square" lIns="0" tIns="9589" rIns="0" bIns="0" rtlCol="0">
            <a:spAutoFit/>
          </a:bodyPr>
          <a:lstStyle/>
          <a:p>
            <a:pPr marL="9590">
              <a:spcBef>
                <a:spcPts val="76"/>
              </a:spcBef>
            </a:pPr>
            <a:r>
              <a:rPr sz="1510" spc="-86" dirty="0">
                <a:solidFill>
                  <a:srgbClr val="FFFFFF"/>
                </a:solidFill>
              </a:rPr>
              <a:t>1.6.</a:t>
            </a:r>
            <a:r>
              <a:rPr sz="1510" spc="-151" dirty="0">
                <a:solidFill>
                  <a:srgbClr val="FFFFFF"/>
                </a:solidFill>
              </a:rPr>
              <a:t> </a:t>
            </a:r>
            <a:r>
              <a:rPr sz="1510" spc="-113" dirty="0">
                <a:solidFill>
                  <a:srgbClr val="FFFFFF"/>
                </a:solidFill>
              </a:rPr>
              <a:t>L</a:t>
            </a:r>
            <a:r>
              <a:rPr sz="1510" spc="-109" dirty="0">
                <a:solidFill>
                  <a:srgbClr val="FFFFFF"/>
                </a:solidFill>
              </a:rPr>
              <a:t>e</a:t>
            </a:r>
            <a:r>
              <a:rPr sz="1510" spc="-4" dirty="0">
                <a:solidFill>
                  <a:srgbClr val="FFFFFF"/>
                </a:solidFill>
              </a:rPr>
              <a:t> co</a:t>
            </a:r>
            <a:r>
              <a:rPr sz="1510" spc="26" dirty="0">
                <a:solidFill>
                  <a:srgbClr val="FFFFFF"/>
                </a:solidFill>
              </a:rPr>
              <a:t>r</a:t>
            </a:r>
            <a:r>
              <a:rPr sz="1510" spc="-11" dirty="0">
                <a:solidFill>
                  <a:srgbClr val="FFFFFF"/>
                </a:solidFill>
              </a:rPr>
              <a:t>tex</a:t>
            </a:r>
            <a:r>
              <a:rPr sz="1510" dirty="0">
                <a:solidFill>
                  <a:srgbClr val="FFFFFF"/>
                </a:solidFill>
              </a:rPr>
              <a:t> </a:t>
            </a:r>
            <a:r>
              <a:rPr sz="1510" spc="-23" dirty="0">
                <a:solidFill>
                  <a:srgbClr val="FFFFFF"/>
                </a:solidFill>
              </a:rPr>
              <a:t>moteur</a:t>
            </a:r>
            <a:endParaRPr sz="1510"/>
          </a:p>
        </p:txBody>
      </p:sp>
      <p:sp>
        <p:nvSpPr>
          <p:cNvPr id="20" name="object 20"/>
          <p:cNvSpPr/>
          <p:nvPr/>
        </p:nvSpPr>
        <p:spPr>
          <a:xfrm>
            <a:off x="436893" y="0"/>
            <a:ext cx="9819614" cy="7364711"/>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sp>
        <p:nvSpPr>
          <p:cNvPr id="21" name="object 21"/>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21</a:t>
            </a:fld>
            <a:endParaRPr dirty="0"/>
          </a:p>
        </p:txBody>
      </p:sp>
    </p:spTree>
    <p:extLst>
      <p:ext uri="{BB962C8B-B14F-4D97-AF65-F5344CB8AC3E}">
        <p14:creationId xmlns:p14="http://schemas.microsoft.com/office/powerpoint/2010/main" val="2753595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169891" y="1313757"/>
            <a:ext cx="4411155" cy="6050954"/>
            <a:chOff x="3619500" y="1739900"/>
            <a:chExt cx="5842000" cy="8013700"/>
          </a:xfrm>
        </p:grpSpPr>
        <p:pic>
          <p:nvPicPr>
            <p:cNvPr id="3" name="object 3"/>
            <p:cNvPicPr/>
            <p:nvPr/>
          </p:nvPicPr>
          <p:blipFill>
            <a:blip r:embed="rId2" cstate="print"/>
            <a:stretch>
              <a:fillRect/>
            </a:stretch>
          </p:blipFill>
          <p:spPr>
            <a:xfrm>
              <a:off x="3619500" y="1739900"/>
              <a:ext cx="5842000" cy="7289800"/>
            </a:xfrm>
            <a:prstGeom prst="rect">
              <a:avLst/>
            </a:prstGeom>
          </p:spPr>
        </p:pic>
        <p:pic>
          <p:nvPicPr>
            <p:cNvPr id="4" name="object 4"/>
            <p:cNvPicPr/>
            <p:nvPr/>
          </p:nvPicPr>
          <p:blipFill>
            <a:blip r:embed="rId3" cstate="print"/>
            <a:stretch>
              <a:fillRect/>
            </a:stretch>
          </p:blipFill>
          <p:spPr>
            <a:xfrm>
              <a:off x="3724005" y="1834483"/>
              <a:ext cx="5528103" cy="6990080"/>
            </a:xfrm>
            <a:prstGeom prst="rect">
              <a:avLst/>
            </a:prstGeom>
          </p:spPr>
        </p:pic>
        <p:sp>
          <p:nvSpPr>
            <p:cNvPr id="5" name="object 5"/>
            <p:cNvSpPr/>
            <p:nvPr/>
          </p:nvSpPr>
          <p:spPr>
            <a:xfrm>
              <a:off x="3724005" y="1834484"/>
              <a:ext cx="5528310" cy="6990080"/>
            </a:xfrm>
            <a:custGeom>
              <a:avLst/>
              <a:gdLst/>
              <a:ahLst/>
              <a:cxnLst/>
              <a:rect l="l" t="t" r="r" b="b"/>
              <a:pathLst>
                <a:path w="5528309" h="6990080">
                  <a:moveTo>
                    <a:pt x="1" y="6990078"/>
                  </a:moveTo>
                  <a:lnTo>
                    <a:pt x="0" y="0"/>
                  </a:lnTo>
                  <a:lnTo>
                    <a:pt x="5528102" y="0"/>
                  </a:lnTo>
                  <a:lnTo>
                    <a:pt x="5528102" y="6990078"/>
                  </a:lnTo>
                  <a:lnTo>
                    <a:pt x="1" y="6990078"/>
                  </a:lnTo>
                  <a:close/>
                </a:path>
              </a:pathLst>
            </a:custGeom>
            <a:ln w="9525">
              <a:solidFill>
                <a:srgbClr val="000000"/>
              </a:solidFill>
            </a:ln>
          </p:spPr>
          <p:txBody>
            <a:bodyPr wrap="square" lIns="0" tIns="0" rIns="0" bIns="0" rtlCol="0"/>
            <a:lstStyle/>
            <a:p>
              <a:endParaRPr sz="1359"/>
            </a:p>
          </p:txBody>
        </p:sp>
        <p:pic>
          <p:nvPicPr>
            <p:cNvPr id="6" name="object 6"/>
            <p:cNvPicPr/>
            <p:nvPr/>
          </p:nvPicPr>
          <p:blipFill>
            <a:blip r:embed="rId4" cstate="print"/>
            <a:stretch>
              <a:fillRect/>
            </a:stretch>
          </p:blipFill>
          <p:spPr>
            <a:xfrm>
              <a:off x="3719243" y="8842026"/>
              <a:ext cx="5537627" cy="911573"/>
            </a:xfrm>
            <a:prstGeom prst="rect">
              <a:avLst/>
            </a:prstGeom>
          </p:spPr>
        </p:pic>
      </p:grpSp>
      <p:sp>
        <p:nvSpPr>
          <p:cNvPr id="7" name="object 7"/>
          <p:cNvSpPr txBox="1"/>
          <p:nvPr/>
        </p:nvSpPr>
        <p:spPr>
          <a:xfrm>
            <a:off x="597454" y="81894"/>
            <a:ext cx="1724666" cy="242054"/>
          </a:xfrm>
          <a:prstGeom prst="rect">
            <a:avLst/>
          </a:prstGeom>
        </p:spPr>
        <p:txBody>
          <a:bodyPr vert="horz" wrap="square" lIns="0" tIns="9589" rIns="0" bIns="0" rtlCol="0">
            <a:spAutoFit/>
          </a:bodyPr>
          <a:lstStyle/>
          <a:p>
            <a:pPr marL="9590">
              <a:spcBef>
                <a:spcPts val="76"/>
              </a:spcBef>
            </a:pPr>
            <a:r>
              <a:rPr sz="1510" spc="-86" dirty="0">
                <a:latin typeface="Arial MT"/>
                <a:cs typeface="Arial MT"/>
              </a:rPr>
              <a:t>1.6.</a:t>
            </a:r>
            <a:r>
              <a:rPr sz="1510" spc="-151" dirty="0">
                <a:latin typeface="Arial MT"/>
                <a:cs typeface="Arial MT"/>
              </a:rPr>
              <a:t> </a:t>
            </a:r>
            <a:r>
              <a:rPr sz="1510" spc="-113" dirty="0">
                <a:latin typeface="Arial MT"/>
                <a:cs typeface="Arial MT"/>
              </a:rPr>
              <a:t>L</a:t>
            </a:r>
            <a:r>
              <a:rPr sz="1510" spc="-109" dirty="0">
                <a:latin typeface="Arial MT"/>
                <a:cs typeface="Arial MT"/>
              </a:rPr>
              <a:t>e</a:t>
            </a:r>
            <a:r>
              <a:rPr sz="1510" spc="-4" dirty="0">
                <a:latin typeface="Arial MT"/>
                <a:cs typeface="Arial MT"/>
              </a:rPr>
              <a:t> co</a:t>
            </a:r>
            <a:r>
              <a:rPr sz="1510" spc="26" dirty="0">
                <a:latin typeface="Arial MT"/>
                <a:cs typeface="Arial MT"/>
              </a:rPr>
              <a:t>r</a:t>
            </a:r>
            <a:r>
              <a:rPr sz="1510" spc="-11" dirty="0">
                <a:latin typeface="Arial MT"/>
                <a:cs typeface="Arial MT"/>
              </a:rPr>
              <a:t>tex</a:t>
            </a:r>
            <a:r>
              <a:rPr sz="1510" dirty="0">
                <a:latin typeface="Arial MT"/>
                <a:cs typeface="Arial MT"/>
              </a:rPr>
              <a:t> </a:t>
            </a:r>
            <a:r>
              <a:rPr sz="1510" spc="-23" dirty="0">
                <a:latin typeface="Arial MT"/>
                <a:cs typeface="Arial MT"/>
              </a:rPr>
              <a:t>moteur</a:t>
            </a:r>
            <a:endParaRPr sz="1510">
              <a:latin typeface="Arial MT"/>
              <a:cs typeface="Arial MT"/>
            </a:endParaRPr>
          </a:p>
        </p:txBody>
      </p:sp>
      <p:grpSp>
        <p:nvGrpSpPr>
          <p:cNvPr id="8" name="object 8"/>
          <p:cNvGrpSpPr/>
          <p:nvPr/>
        </p:nvGrpSpPr>
        <p:grpSpPr>
          <a:xfrm>
            <a:off x="3841154" y="2704229"/>
            <a:ext cx="1649388" cy="997305"/>
            <a:chOff x="4508500" y="3581400"/>
            <a:chExt cx="2184400" cy="1320800"/>
          </a:xfrm>
        </p:grpSpPr>
        <p:pic>
          <p:nvPicPr>
            <p:cNvPr id="9" name="object 9"/>
            <p:cNvPicPr/>
            <p:nvPr/>
          </p:nvPicPr>
          <p:blipFill>
            <a:blip r:embed="rId5" cstate="print"/>
            <a:stretch>
              <a:fillRect/>
            </a:stretch>
          </p:blipFill>
          <p:spPr>
            <a:xfrm>
              <a:off x="4508500" y="4064000"/>
              <a:ext cx="850900" cy="838200"/>
            </a:xfrm>
            <a:prstGeom prst="rect">
              <a:avLst/>
            </a:prstGeom>
          </p:spPr>
        </p:pic>
        <p:sp>
          <p:nvSpPr>
            <p:cNvPr id="10" name="object 10"/>
            <p:cNvSpPr/>
            <p:nvPr/>
          </p:nvSpPr>
          <p:spPr>
            <a:xfrm>
              <a:off x="4639367" y="4182722"/>
              <a:ext cx="488315" cy="480059"/>
            </a:xfrm>
            <a:custGeom>
              <a:avLst/>
              <a:gdLst/>
              <a:ahLst/>
              <a:cxnLst/>
              <a:rect l="l" t="t" r="r" b="b"/>
              <a:pathLst>
                <a:path w="488314" h="480060">
                  <a:moveTo>
                    <a:pt x="465984" y="304036"/>
                  </a:moveTo>
                  <a:lnTo>
                    <a:pt x="353829" y="304036"/>
                  </a:lnTo>
                  <a:lnTo>
                    <a:pt x="439320" y="479520"/>
                  </a:lnTo>
                  <a:lnTo>
                    <a:pt x="465984" y="304036"/>
                  </a:lnTo>
                  <a:close/>
                </a:path>
                <a:path w="488314" h="480060">
                  <a:moveTo>
                    <a:pt x="205708" y="0"/>
                  </a:moveTo>
                  <a:lnTo>
                    <a:pt x="291199" y="175483"/>
                  </a:lnTo>
                  <a:lnTo>
                    <a:pt x="0" y="317350"/>
                  </a:lnTo>
                  <a:lnTo>
                    <a:pt x="62630" y="445903"/>
                  </a:lnTo>
                  <a:lnTo>
                    <a:pt x="353829" y="304036"/>
                  </a:lnTo>
                  <a:lnTo>
                    <a:pt x="465984" y="304036"/>
                  </a:lnTo>
                  <a:lnTo>
                    <a:pt x="488001" y="159138"/>
                  </a:lnTo>
                  <a:lnTo>
                    <a:pt x="205708" y="0"/>
                  </a:lnTo>
                  <a:close/>
                </a:path>
              </a:pathLst>
            </a:custGeom>
            <a:solidFill>
              <a:srgbClr val="D23145"/>
            </a:solidFill>
          </p:spPr>
          <p:txBody>
            <a:bodyPr wrap="square" lIns="0" tIns="0" rIns="0" bIns="0" rtlCol="0"/>
            <a:lstStyle/>
            <a:p>
              <a:endParaRPr sz="1359"/>
            </a:p>
          </p:txBody>
        </p:sp>
        <p:sp>
          <p:nvSpPr>
            <p:cNvPr id="11" name="object 11"/>
            <p:cNvSpPr/>
            <p:nvPr/>
          </p:nvSpPr>
          <p:spPr>
            <a:xfrm>
              <a:off x="4639367" y="4182722"/>
              <a:ext cx="488315" cy="480059"/>
            </a:xfrm>
            <a:custGeom>
              <a:avLst/>
              <a:gdLst/>
              <a:ahLst/>
              <a:cxnLst/>
              <a:rect l="l" t="t" r="r" b="b"/>
              <a:pathLst>
                <a:path w="488314" h="480060">
                  <a:moveTo>
                    <a:pt x="353829" y="304036"/>
                  </a:moveTo>
                  <a:lnTo>
                    <a:pt x="439320" y="479520"/>
                  </a:lnTo>
                  <a:lnTo>
                    <a:pt x="488001" y="159138"/>
                  </a:lnTo>
                  <a:lnTo>
                    <a:pt x="205708" y="0"/>
                  </a:lnTo>
                  <a:lnTo>
                    <a:pt x="291199" y="175483"/>
                  </a:lnTo>
                  <a:lnTo>
                    <a:pt x="0" y="317350"/>
                  </a:lnTo>
                  <a:lnTo>
                    <a:pt x="62630" y="445903"/>
                  </a:lnTo>
                  <a:lnTo>
                    <a:pt x="353829" y="304036"/>
                  </a:lnTo>
                  <a:close/>
                </a:path>
              </a:pathLst>
            </a:custGeom>
            <a:ln w="25400">
              <a:solidFill>
                <a:srgbClr val="000000"/>
              </a:solidFill>
            </a:ln>
          </p:spPr>
          <p:txBody>
            <a:bodyPr wrap="square" lIns="0" tIns="0" rIns="0" bIns="0" rtlCol="0"/>
            <a:lstStyle/>
            <a:p>
              <a:endParaRPr sz="1359"/>
            </a:p>
          </p:txBody>
        </p:sp>
        <p:pic>
          <p:nvPicPr>
            <p:cNvPr id="12" name="object 12"/>
            <p:cNvPicPr/>
            <p:nvPr/>
          </p:nvPicPr>
          <p:blipFill>
            <a:blip r:embed="rId6" cstate="print"/>
            <a:stretch>
              <a:fillRect/>
            </a:stretch>
          </p:blipFill>
          <p:spPr>
            <a:xfrm>
              <a:off x="5168900" y="3746500"/>
              <a:ext cx="876300" cy="876300"/>
            </a:xfrm>
            <a:prstGeom prst="rect">
              <a:avLst/>
            </a:prstGeom>
          </p:spPr>
        </p:pic>
        <p:sp>
          <p:nvSpPr>
            <p:cNvPr id="13" name="object 13"/>
            <p:cNvSpPr/>
            <p:nvPr/>
          </p:nvSpPr>
          <p:spPr>
            <a:xfrm>
              <a:off x="5303537" y="3863207"/>
              <a:ext cx="513080" cy="525780"/>
            </a:xfrm>
            <a:custGeom>
              <a:avLst/>
              <a:gdLst/>
              <a:ahLst/>
              <a:cxnLst/>
              <a:rect l="l" t="t" r="r" b="b"/>
              <a:pathLst>
                <a:path w="513079" h="525779">
                  <a:moveTo>
                    <a:pt x="465799" y="333052"/>
                  </a:moveTo>
                  <a:lnTo>
                    <a:pt x="343841" y="333052"/>
                  </a:lnTo>
                  <a:lnTo>
                    <a:pt x="377764" y="525283"/>
                  </a:lnTo>
                  <a:lnTo>
                    <a:pt x="465799" y="333052"/>
                  </a:lnTo>
                  <a:close/>
                </a:path>
                <a:path w="513079" h="525779">
                  <a:moveTo>
                    <a:pt x="285066" y="0"/>
                  </a:moveTo>
                  <a:lnTo>
                    <a:pt x="318989" y="192229"/>
                  </a:lnTo>
                  <a:lnTo>
                    <a:pt x="0" y="248522"/>
                  </a:lnTo>
                  <a:lnTo>
                    <a:pt x="24851" y="389345"/>
                  </a:lnTo>
                  <a:lnTo>
                    <a:pt x="343841" y="333052"/>
                  </a:lnTo>
                  <a:lnTo>
                    <a:pt x="465799" y="333052"/>
                  </a:lnTo>
                  <a:lnTo>
                    <a:pt x="512695" y="230651"/>
                  </a:lnTo>
                  <a:lnTo>
                    <a:pt x="285066" y="0"/>
                  </a:lnTo>
                  <a:close/>
                </a:path>
              </a:pathLst>
            </a:custGeom>
            <a:solidFill>
              <a:srgbClr val="D23145"/>
            </a:solidFill>
          </p:spPr>
          <p:txBody>
            <a:bodyPr wrap="square" lIns="0" tIns="0" rIns="0" bIns="0" rtlCol="0"/>
            <a:lstStyle/>
            <a:p>
              <a:endParaRPr sz="1359"/>
            </a:p>
          </p:txBody>
        </p:sp>
        <p:sp>
          <p:nvSpPr>
            <p:cNvPr id="14" name="object 14"/>
            <p:cNvSpPr/>
            <p:nvPr/>
          </p:nvSpPr>
          <p:spPr>
            <a:xfrm>
              <a:off x="5303537" y="3863207"/>
              <a:ext cx="513080" cy="525780"/>
            </a:xfrm>
            <a:custGeom>
              <a:avLst/>
              <a:gdLst/>
              <a:ahLst/>
              <a:cxnLst/>
              <a:rect l="l" t="t" r="r" b="b"/>
              <a:pathLst>
                <a:path w="513079" h="525779">
                  <a:moveTo>
                    <a:pt x="343841" y="333052"/>
                  </a:moveTo>
                  <a:lnTo>
                    <a:pt x="377764" y="525283"/>
                  </a:lnTo>
                  <a:lnTo>
                    <a:pt x="512695" y="230651"/>
                  </a:lnTo>
                  <a:lnTo>
                    <a:pt x="285066" y="0"/>
                  </a:lnTo>
                  <a:lnTo>
                    <a:pt x="318989" y="192229"/>
                  </a:lnTo>
                  <a:lnTo>
                    <a:pt x="0" y="248522"/>
                  </a:lnTo>
                  <a:lnTo>
                    <a:pt x="24851" y="389345"/>
                  </a:lnTo>
                  <a:lnTo>
                    <a:pt x="343841" y="333052"/>
                  </a:lnTo>
                  <a:close/>
                </a:path>
              </a:pathLst>
            </a:custGeom>
            <a:ln w="25400">
              <a:solidFill>
                <a:srgbClr val="000000"/>
              </a:solidFill>
            </a:ln>
          </p:spPr>
          <p:txBody>
            <a:bodyPr wrap="square" lIns="0" tIns="0" rIns="0" bIns="0" rtlCol="0"/>
            <a:lstStyle/>
            <a:p>
              <a:endParaRPr sz="1359"/>
            </a:p>
          </p:txBody>
        </p:sp>
        <p:pic>
          <p:nvPicPr>
            <p:cNvPr id="15" name="object 15"/>
            <p:cNvPicPr/>
            <p:nvPr/>
          </p:nvPicPr>
          <p:blipFill>
            <a:blip r:embed="rId7" cstate="print"/>
            <a:stretch>
              <a:fillRect/>
            </a:stretch>
          </p:blipFill>
          <p:spPr>
            <a:xfrm>
              <a:off x="5803900" y="3581400"/>
              <a:ext cx="889000" cy="889000"/>
            </a:xfrm>
            <a:prstGeom prst="rect">
              <a:avLst/>
            </a:prstGeom>
          </p:spPr>
        </p:pic>
        <p:sp>
          <p:nvSpPr>
            <p:cNvPr id="16" name="object 16"/>
            <p:cNvSpPr/>
            <p:nvPr/>
          </p:nvSpPr>
          <p:spPr>
            <a:xfrm>
              <a:off x="5939048" y="3703666"/>
              <a:ext cx="513080" cy="528955"/>
            </a:xfrm>
            <a:custGeom>
              <a:avLst/>
              <a:gdLst/>
              <a:ahLst/>
              <a:cxnLst/>
              <a:rect l="l" t="t" r="r" b="b"/>
              <a:pathLst>
                <a:path w="513079" h="528954">
                  <a:moveTo>
                    <a:pt x="18496" y="151665"/>
                  </a:moveTo>
                  <a:lnTo>
                    <a:pt x="0" y="293462"/>
                  </a:lnTo>
                  <a:lnTo>
                    <a:pt x="321198" y="335358"/>
                  </a:lnTo>
                  <a:lnTo>
                    <a:pt x="295951" y="528919"/>
                  </a:lnTo>
                  <a:lnTo>
                    <a:pt x="512980" y="288269"/>
                  </a:lnTo>
                  <a:lnTo>
                    <a:pt x="464343" y="193560"/>
                  </a:lnTo>
                  <a:lnTo>
                    <a:pt x="339694" y="193560"/>
                  </a:lnTo>
                  <a:lnTo>
                    <a:pt x="18496" y="151665"/>
                  </a:lnTo>
                  <a:close/>
                </a:path>
                <a:path w="513079" h="528954">
                  <a:moveTo>
                    <a:pt x="364940" y="0"/>
                  </a:moveTo>
                  <a:lnTo>
                    <a:pt x="339694" y="193560"/>
                  </a:lnTo>
                  <a:lnTo>
                    <a:pt x="464343" y="193560"/>
                  </a:lnTo>
                  <a:lnTo>
                    <a:pt x="364940" y="0"/>
                  </a:lnTo>
                  <a:close/>
                </a:path>
              </a:pathLst>
            </a:custGeom>
            <a:solidFill>
              <a:srgbClr val="D23145"/>
            </a:solidFill>
          </p:spPr>
          <p:txBody>
            <a:bodyPr wrap="square" lIns="0" tIns="0" rIns="0" bIns="0" rtlCol="0"/>
            <a:lstStyle/>
            <a:p>
              <a:endParaRPr sz="1359"/>
            </a:p>
          </p:txBody>
        </p:sp>
        <p:sp>
          <p:nvSpPr>
            <p:cNvPr id="17" name="object 17"/>
            <p:cNvSpPr/>
            <p:nvPr/>
          </p:nvSpPr>
          <p:spPr>
            <a:xfrm>
              <a:off x="5939048" y="3703666"/>
              <a:ext cx="513080" cy="528955"/>
            </a:xfrm>
            <a:custGeom>
              <a:avLst/>
              <a:gdLst/>
              <a:ahLst/>
              <a:cxnLst/>
              <a:rect l="l" t="t" r="r" b="b"/>
              <a:pathLst>
                <a:path w="513079" h="528954">
                  <a:moveTo>
                    <a:pt x="321198" y="335358"/>
                  </a:moveTo>
                  <a:lnTo>
                    <a:pt x="295951" y="528919"/>
                  </a:lnTo>
                  <a:lnTo>
                    <a:pt x="512980" y="288269"/>
                  </a:lnTo>
                  <a:lnTo>
                    <a:pt x="364940" y="0"/>
                  </a:lnTo>
                  <a:lnTo>
                    <a:pt x="339694" y="193560"/>
                  </a:lnTo>
                  <a:lnTo>
                    <a:pt x="18496" y="151665"/>
                  </a:lnTo>
                  <a:lnTo>
                    <a:pt x="0" y="293462"/>
                  </a:lnTo>
                  <a:lnTo>
                    <a:pt x="321198" y="335358"/>
                  </a:lnTo>
                  <a:close/>
                </a:path>
              </a:pathLst>
            </a:custGeom>
            <a:ln w="25400">
              <a:solidFill>
                <a:srgbClr val="000000"/>
              </a:solidFill>
            </a:ln>
          </p:spPr>
          <p:txBody>
            <a:bodyPr wrap="square" lIns="0" tIns="0" rIns="0" bIns="0" rtlCol="0"/>
            <a:lstStyle/>
            <a:p>
              <a:endParaRPr sz="1359"/>
            </a:p>
          </p:txBody>
        </p:sp>
      </p:grpSp>
      <p:sp>
        <p:nvSpPr>
          <p:cNvPr id="18" name="object 18"/>
          <p:cNvSpPr txBox="1"/>
          <p:nvPr/>
        </p:nvSpPr>
        <p:spPr>
          <a:xfrm>
            <a:off x="838541" y="1939163"/>
            <a:ext cx="1614387" cy="736513"/>
          </a:xfrm>
          <a:prstGeom prst="rect">
            <a:avLst/>
          </a:prstGeom>
        </p:spPr>
        <p:txBody>
          <a:bodyPr vert="horz" wrap="square" lIns="0" tIns="131855" rIns="0" bIns="0" rtlCol="0">
            <a:spAutoFit/>
          </a:bodyPr>
          <a:lstStyle/>
          <a:p>
            <a:pPr algn="ctr">
              <a:spcBef>
                <a:spcPts val="1038"/>
              </a:spcBef>
            </a:pPr>
            <a:r>
              <a:rPr sz="1661" i="1" spc="-200" dirty="0">
                <a:solidFill>
                  <a:srgbClr val="E6A458"/>
                </a:solidFill>
                <a:latin typeface="Arial"/>
                <a:cs typeface="Arial"/>
              </a:rPr>
              <a:t>Co</a:t>
            </a:r>
            <a:r>
              <a:rPr sz="1661" i="1" spc="-42" dirty="0">
                <a:solidFill>
                  <a:srgbClr val="E6A458"/>
                </a:solidFill>
                <a:latin typeface="Arial"/>
                <a:cs typeface="Arial"/>
              </a:rPr>
              <a:t>r</a:t>
            </a:r>
            <a:r>
              <a:rPr sz="1661" i="1" spc="-106" dirty="0">
                <a:solidFill>
                  <a:srgbClr val="E6A458"/>
                </a:solidFill>
                <a:latin typeface="Arial"/>
                <a:cs typeface="Arial"/>
              </a:rPr>
              <a:t>tex</a:t>
            </a:r>
            <a:r>
              <a:rPr sz="1661" i="1" dirty="0">
                <a:solidFill>
                  <a:srgbClr val="E6A458"/>
                </a:solidFill>
                <a:latin typeface="Arial"/>
                <a:cs typeface="Arial"/>
              </a:rPr>
              <a:t> </a:t>
            </a:r>
            <a:r>
              <a:rPr sz="1661" i="1" spc="-86" dirty="0">
                <a:solidFill>
                  <a:srgbClr val="E6A458"/>
                </a:solidFill>
                <a:latin typeface="Arial"/>
                <a:cs typeface="Arial"/>
              </a:rPr>
              <a:t>préf</a:t>
            </a:r>
            <a:r>
              <a:rPr sz="1661" i="1" spc="-98" dirty="0">
                <a:solidFill>
                  <a:srgbClr val="E6A458"/>
                </a:solidFill>
                <a:latin typeface="Arial"/>
                <a:cs typeface="Arial"/>
              </a:rPr>
              <a:t>r</a:t>
            </a:r>
            <a:r>
              <a:rPr sz="1661" i="1" spc="-109" dirty="0">
                <a:solidFill>
                  <a:srgbClr val="E6A458"/>
                </a:solidFill>
                <a:latin typeface="Arial"/>
                <a:cs typeface="Arial"/>
              </a:rPr>
              <a:t>ontal</a:t>
            </a:r>
            <a:endParaRPr sz="1661">
              <a:latin typeface="Arial"/>
              <a:cs typeface="Arial"/>
            </a:endParaRPr>
          </a:p>
          <a:p>
            <a:pPr algn="ctr">
              <a:spcBef>
                <a:spcPts val="880"/>
              </a:spcBef>
            </a:pPr>
            <a:r>
              <a:rPr sz="1510" spc="-64" dirty="0">
                <a:latin typeface="Arial MT"/>
                <a:cs typeface="Arial MT"/>
              </a:rPr>
              <a:t>Planification</a:t>
            </a:r>
            <a:r>
              <a:rPr sz="1510" spc="-34" dirty="0">
                <a:latin typeface="Arial MT"/>
                <a:cs typeface="Arial MT"/>
              </a:rPr>
              <a:t> </a:t>
            </a:r>
            <a:r>
              <a:rPr sz="1510" spc="-23" dirty="0">
                <a:latin typeface="Arial MT"/>
                <a:cs typeface="Arial MT"/>
              </a:rPr>
              <a:t>motrice</a:t>
            </a:r>
            <a:endParaRPr sz="1510">
              <a:latin typeface="Arial MT"/>
              <a:cs typeface="Arial MT"/>
            </a:endParaRPr>
          </a:p>
        </p:txBody>
      </p:sp>
      <p:grpSp>
        <p:nvGrpSpPr>
          <p:cNvPr id="19" name="object 19"/>
          <p:cNvGrpSpPr/>
          <p:nvPr/>
        </p:nvGrpSpPr>
        <p:grpSpPr>
          <a:xfrm>
            <a:off x="2517807" y="2339830"/>
            <a:ext cx="1946662" cy="843873"/>
            <a:chOff x="2755900" y="3098800"/>
            <a:chExt cx="2578100" cy="1117600"/>
          </a:xfrm>
        </p:grpSpPr>
        <p:pic>
          <p:nvPicPr>
            <p:cNvPr id="20" name="object 20"/>
            <p:cNvPicPr/>
            <p:nvPr/>
          </p:nvPicPr>
          <p:blipFill>
            <a:blip r:embed="rId8" cstate="print"/>
            <a:stretch>
              <a:fillRect/>
            </a:stretch>
          </p:blipFill>
          <p:spPr>
            <a:xfrm>
              <a:off x="2755900" y="3098800"/>
              <a:ext cx="2578100" cy="1117600"/>
            </a:xfrm>
            <a:prstGeom prst="rect">
              <a:avLst/>
            </a:prstGeom>
          </p:spPr>
        </p:pic>
        <p:sp>
          <p:nvSpPr>
            <p:cNvPr id="21" name="object 21"/>
            <p:cNvSpPr/>
            <p:nvPr/>
          </p:nvSpPr>
          <p:spPr>
            <a:xfrm>
              <a:off x="2918597" y="3230055"/>
              <a:ext cx="2184400" cy="749300"/>
            </a:xfrm>
            <a:custGeom>
              <a:avLst/>
              <a:gdLst/>
              <a:ahLst/>
              <a:cxnLst/>
              <a:rect l="l" t="t" r="r" b="b"/>
              <a:pathLst>
                <a:path w="2184400" h="749300">
                  <a:moveTo>
                    <a:pt x="0" y="0"/>
                  </a:moveTo>
                  <a:lnTo>
                    <a:pt x="2184057" y="748819"/>
                  </a:lnTo>
                </a:path>
              </a:pathLst>
            </a:custGeom>
            <a:ln w="25400">
              <a:solidFill>
                <a:srgbClr val="D23145"/>
              </a:solidFill>
            </a:ln>
          </p:spPr>
          <p:txBody>
            <a:bodyPr wrap="square" lIns="0" tIns="0" rIns="0" bIns="0" rtlCol="0"/>
            <a:lstStyle/>
            <a:p>
              <a:endParaRPr sz="1359"/>
            </a:p>
          </p:txBody>
        </p:sp>
        <p:sp>
          <p:nvSpPr>
            <p:cNvPr id="22" name="object 22"/>
            <p:cNvSpPr/>
            <p:nvPr/>
          </p:nvSpPr>
          <p:spPr>
            <a:xfrm>
              <a:off x="2832100" y="3182277"/>
              <a:ext cx="135255" cy="115570"/>
            </a:xfrm>
            <a:custGeom>
              <a:avLst/>
              <a:gdLst/>
              <a:ahLst/>
              <a:cxnLst/>
              <a:rect l="l" t="t" r="r" b="b"/>
              <a:pathLst>
                <a:path w="135255" h="115570">
                  <a:moveTo>
                    <a:pt x="135100" y="0"/>
                  </a:moveTo>
                  <a:lnTo>
                    <a:pt x="0" y="18122"/>
                  </a:lnTo>
                  <a:lnTo>
                    <a:pt x="95558" y="115329"/>
                  </a:lnTo>
                  <a:lnTo>
                    <a:pt x="86497" y="47778"/>
                  </a:lnTo>
                  <a:lnTo>
                    <a:pt x="135100" y="0"/>
                  </a:lnTo>
                  <a:close/>
                </a:path>
              </a:pathLst>
            </a:custGeom>
            <a:solidFill>
              <a:srgbClr val="D23145"/>
            </a:solidFill>
          </p:spPr>
          <p:txBody>
            <a:bodyPr wrap="square" lIns="0" tIns="0" rIns="0" bIns="0" rtlCol="0"/>
            <a:lstStyle/>
            <a:p>
              <a:endParaRPr sz="1359"/>
            </a:p>
          </p:txBody>
        </p:sp>
      </p:grpSp>
      <p:sp>
        <p:nvSpPr>
          <p:cNvPr id="23" name="object 23"/>
          <p:cNvSpPr txBox="1"/>
          <p:nvPr/>
        </p:nvSpPr>
        <p:spPr>
          <a:xfrm>
            <a:off x="3878951" y="378074"/>
            <a:ext cx="2921430" cy="744260"/>
          </a:xfrm>
          <a:prstGeom prst="rect">
            <a:avLst/>
          </a:prstGeom>
        </p:spPr>
        <p:txBody>
          <a:bodyPr vert="horz" wrap="square" lIns="0" tIns="139527" rIns="0" bIns="0" rtlCol="0">
            <a:spAutoFit/>
          </a:bodyPr>
          <a:lstStyle/>
          <a:p>
            <a:pPr algn="ctr">
              <a:spcBef>
                <a:spcPts val="1099"/>
              </a:spcBef>
            </a:pPr>
            <a:r>
              <a:rPr sz="1661" i="1" spc="-200" dirty="0">
                <a:solidFill>
                  <a:srgbClr val="E6A458"/>
                </a:solidFill>
                <a:latin typeface="Arial"/>
                <a:cs typeface="Arial"/>
              </a:rPr>
              <a:t>Co</a:t>
            </a:r>
            <a:r>
              <a:rPr sz="1661" i="1" spc="-42" dirty="0">
                <a:solidFill>
                  <a:srgbClr val="E6A458"/>
                </a:solidFill>
                <a:latin typeface="Arial"/>
                <a:cs typeface="Arial"/>
              </a:rPr>
              <a:t>r</a:t>
            </a:r>
            <a:r>
              <a:rPr sz="1661" i="1" spc="-106" dirty="0">
                <a:solidFill>
                  <a:srgbClr val="E6A458"/>
                </a:solidFill>
                <a:latin typeface="Arial"/>
                <a:cs typeface="Arial"/>
              </a:rPr>
              <a:t>tex</a:t>
            </a:r>
            <a:r>
              <a:rPr sz="1661" i="1" dirty="0">
                <a:solidFill>
                  <a:srgbClr val="E6A458"/>
                </a:solidFill>
                <a:latin typeface="Arial"/>
                <a:cs typeface="Arial"/>
              </a:rPr>
              <a:t> </a:t>
            </a:r>
            <a:r>
              <a:rPr sz="1661" i="1" spc="-121" dirty="0">
                <a:solidFill>
                  <a:srgbClr val="E6A458"/>
                </a:solidFill>
                <a:latin typeface="Arial"/>
                <a:cs typeface="Arial"/>
              </a:rPr>
              <a:t>prémoteur</a:t>
            </a:r>
            <a:endParaRPr sz="1661">
              <a:latin typeface="Arial"/>
              <a:cs typeface="Arial"/>
            </a:endParaRPr>
          </a:p>
          <a:p>
            <a:pPr algn="ctr">
              <a:spcBef>
                <a:spcPts val="933"/>
              </a:spcBef>
            </a:pPr>
            <a:r>
              <a:rPr sz="1510" spc="-64" dirty="0">
                <a:latin typeface="Arial MT"/>
                <a:cs typeface="Arial MT"/>
              </a:rPr>
              <a:t>Organisatio</a:t>
            </a:r>
            <a:r>
              <a:rPr sz="1510" spc="-72" dirty="0">
                <a:latin typeface="Arial MT"/>
                <a:cs typeface="Arial MT"/>
              </a:rPr>
              <a:t>n</a:t>
            </a:r>
            <a:r>
              <a:rPr sz="1510" spc="-4" dirty="0">
                <a:latin typeface="Arial MT"/>
                <a:cs typeface="Arial MT"/>
              </a:rPr>
              <a:t> </a:t>
            </a:r>
            <a:r>
              <a:rPr sz="1510" spc="-121" dirty="0">
                <a:latin typeface="Arial MT"/>
                <a:cs typeface="Arial MT"/>
              </a:rPr>
              <a:t>des</a:t>
            </a:r>
            <a:r>
              <a:rPr sz="1510" dirty="0">
                <a:latin typeface="Arial MT"/>
                <a:cs typeface="Arial MT"/>
              </a:rPr>
              <a:t> </a:t>
            </a:r>
            <a:r>
              <a:rPr sz="1510" spc="-117" dirty="0">
                <a:latin typeface="Arial MT"/>
                <a:cs typeface="Arial MT"/>
              </a:rPr>
              <a:t>séquences</a:t>
            </a:r>
            <a:r>
              <a:rPr sz="1510" dirty="0">
                <a:latin typeface="Arial MT"/>
                <a:cs typeface="Arial MT"/>
              </a:rPr>
              <a:t> </a:t>
            </a:r>
            <a:r>
              <a:rPr sz="1510" spc="-42" dirty="0">
                <a:latin typeface="Arial MT"/>
                <a:cs typeface="Arial MT"/>
              </a:rPr>
              <a:t>motrices</a:t>
            </a:r>
            <a:endParaRPr sz="1510">
              <a:latin typeface="Arial MT"/>
              <a:cs typeface="Arial MT"/>
            </a:endParaRPr>
          </a:p>
        </p:txBody>
      </p:sp>
      <p:sp>
        <p:nvSpPr>
          <p:cNvPr id="24" name="object 24"/>
          <p:cNvSpPr txBox="1"/>
          <p:nvPr/>
        </p:nvSpPr>
        <p:spPr>
          <a:xfrm>
            <a:off x="7914671" y="1942155"/>
            <a:ext cx="1895838" cy="737481"/>
          </a:xfrm>
          <a:prstGeom prst="rect">
            <a:avLst/>
          </a:prstGeom>
        </p:spPr>
        <p:txBody>
          <a:bodyPr vert="horz" wrap="square" lIns="0" tIns="132814" rIns="0" bIns="0" rtlCol="0">
            <a:spAutoFit/>
          </a:bodyPr>
          <a:lstStyle/>
          <a:p>
            <a:pPr algn="ctr">
              <a:spcBef>
                <a:spcPts val="1046"/>
              </a:spcBef>
            </a:pPr>
            <a:r>
              <a:rPr sz="1661" i="1" spc="-200" dirty="0">
                <a:solidFill>
                  <a:srgbClr val="E6A458"/>
                </a:solidFill>
                <a:latin typeface="Arial"/>
                <a:cs typeface="Arial"/>
              </a:rPr>
              <a:t>Co</a:t>
            </a:r>
            <a:r>
              <a:rPr sz="1661" i="1" spc="-42" dirty="0">
                <a:solidFill>
                  <a:srgbClr val="E6A458"/>
                </a:solidFill>
                <a:latin typeface="Arial"/>
                <a:cs typeface="Arial"/>
              </a:rPr>
              <a:t>r</a:t>
            </a:r>
            <a:r>
              <a:rPr sz="1661" i="1" spc="-106" dirty="0">
                <a:solidFill>
                  <a:srgbClr val="E6A458"/>
                </a:solidFill>
                <a:latin typeface="Arial"/>
                <a:cs typeface="Arial"/>
              </a:rPr>
              <a:t>tex</a:t>
            </a:r>
            <a:r>
              <a:rPr sz="1661" i="1" dirty="0">
                <a:solidFill>
                  <a:srgbClr val="E6A458"/>
                </a:solidFill>
                <a:latin typeface="Arial"/>
                <a:cs typeface="Arial"/>
              </a:rPr>
              <a:t> </a:t>
            </a:r>
            <a:r>
              <a:rPr sz="1661" i="1" spc="-132" dirty="0">
                <a:solidFill>
                  <a:srgbClr val="E6A458"/>
                </a:solidFill>
                <a:latin typeface="Arial"/>
                <a:cs typeface="Arial"/>
              </a:rPr>
              <a:t>moteu</a:t>
            </a:r>
            <a:r>
              <a:rPr sz="1661" i="1" spc="-76" dirty="0">
                <a:solidFill>
                  <a:srgbClr val="E6A458"/>
                </a:solidFill>
                <a:latin typeface="Arial"/>
                <a:cs typeface="Arial"/>
              </a:rPr>
              <a:t>r</a:t>
            </a:r>
            <a:r>
              <a:rPr sz="1661" i="1" spc="-4" dirty="0">
                <a:solidFill>
                  <a:srgbClr val="E6A458"/>
                </a:solidFill>
                <a:latin typeface="Arial"/>
                <a:cs typeface="Arial"/>
              </a:rPr>
              <a:t> </a:t>
            </a:r>
            <a:r>
              <a:rPr sz="1661" i="1" spc="-94" dirty="0">
                <a:solidFill>
                  <a:srgbClr val="E6A458"/>
                </a:solidFill>
                <a:latin typeface="Arial"/>
                <a:cs typeface="Arial"/>
              </a:rPr>
              <a:t>p</a:t>
            </a:r>
            <a:r>
              <a:rPr sz="1661" i="1" spc="-26" dirty="0">
                <a:solidFill>
                  <a:srgbClr val="E6A458"/>
                </a:solidFill>
                <a:latin typeface="Arial"/>
                <a:cs typeface="Arial"/>
              </a:rPr>
              <a:t>r</a:t>
            </a:r>
            <a:r>
              <a:rPr sz="1661" i="1" spc="-94" dirty="0">
                <a:solidFill>
                  <a:srgbClr val="E6A458"/>
                </a:solidFill>
                <a:latin typeface="Arial"/>
                <a:cs typeface="Arial"/>
              </a:rPr>
              <a:t>imai</a:t>
            </a:r>
            <a:r>
              <a:rPr sz="1661" i="1" spc="-86" dirty="0">
                <a:solidFill>
                  <a:srgbClr val="E6A458"/>
                </a:solidFill>
                <a:latin typeface="Arial"/>
                <a:cs typeface="Arial"/>
              </a:rPr>
              <a:t>r</a:t>
            </a:r>
            <a:r>
              <a:rPr sz="1661" i="1" spc="-196" dirty="0">
                <a:solidFill>
                  <a:srgbClr val="E6A458"/>
                </a:solidFill>
                <a:latin typeface="Arial"/>
                <a:cs typeface="Arial"/>
              </a:rPr>
              <a:t>e</a:t>
            </a:r>
            <a:endParaRPr sz="1661">
              <a:latin typeface="Arial"/>
              <a:cs typeface="Arial"/>
            </a:endParaRPr>
          </a:p>
          <a:p>
            <a:pPr algn="ctr">
              <a:spcBef>
                <a:spcPts val="883"/>
              </a:spcBef>
            </a:pPr>
            <a:r>
              <a:rPr sz="1510" spc="-64" dirty="0">
                <a:latin typeface="Arial MT"/>
                <a:cs typeface="Arial MT"/>
              </a:rPr>
              <a:t>Exécution</a:t>
            </a:r>
            <a:r>
              <a:rPr sz="1510" spc="-19" dirty="0">
                <a:latin typeface="Arial MT"/>
                <a:cs typeface="Arial MT"/>
              </a:rPr>
              <a:t> </a:t>
            </a:r>
            <a:r>
              <a:rPr sz="1510" spc="-23" dirty="0">
                <a:latin typeface="Arial MT"/>
                <a:cs typeface="Arial MT"/>
              </a:rPr>
              <a:t>motrice</a:t>
            </a:r>
            <a:endParaRPr sz="1510">
              <a:latin typeface="Arial MT"/>
              <a:cs typeface="Arial MT"/>
            </a:endParaRPr>
          </a:p>
        </p:txBody>
      </p:sp>
      <p:grpSp>
        <p:nvGrpSpPr>
          <p:cNvPr id="25" name="object 25"/>
          <p:cNvGrpSpPr/>
          <p:nvPr/>
        </p:nvGrpSpPr>
        <p:grpSpPr>
          <a:xfrm>
            <a:off x="432098" y="0"/>
            <a:ext cx="9829204" cy="7374300"/>
            <a:chOff x="-6350" y="0"/>
            <a:chExt cx="13017500" cy="9766300"/>
          </a:xfrm>
        </p:grpSpPr>
        <p:pic>
          <p:nvPicPr>
            <p:cNvPr id="26" name="object 26"/>
            <p:cNvPicPr/>
            <p:nvPr/>
          </p:nvPicPr>
          <p:blipFill>
            <a:blip r:embed="rId9" cstate="print"/>
            <a:stretch>
              <a:fillRect/>
            </a:stretch>
          </p:blipFill>
          <p:spPr>
            <a:xfrm>
              <a:off x="5854700" y="1574800"/>
              <a:ext cx="393700" cy="2209800"/>
            </a:xfrm>
            <a:prstGeom prst="rect">
              <a:avLst/>
            </a:prstGeom>
          </p:spPr>
        </p:pic>
        <p:sp>
          <p:nvSpPr>
            <p:cNvPr id="27" name="object 27"/>
            <p:cNvSpPr/>
            <p:nvPr/>
          </p:nvSpPr>
          <p:spPr>
            <a:xfrm>
              <a:off x="5995174" y="1729736"/>
              <a:ext cx="15875" cy="1826260"/>
            </a:xfrm>
            <a:custGeom>
              <a:avLst/>
              <a:gdLst/>
              <a:ahLst/>
              <a:cxnLst/>
              <a:rect l="l" t="t" r="r" b="b"/>
              <a:pathLst>
                <a:path w="15875" h="1826260">
                  <a:moveTo>
                    <a:pt x="0" y="0"/>
                  </a:moveTo>
                  <a:lnTo>
                    <a:pt x="15476" y="1826195"/>
                  </a:lnTo>
                </a:path>
              </a:pathLst>
            </a:custGeom>
            <a:ln w="25400">
              <a:solidFill>
                <a:srgbClr val="D23145"/>
              </a:solidFill>
            </a:ln>
          </p:spPr>
          <p:txBody>
            <a:bodyPr wrap="square" lIns="0" tIns="0" rIns="0" bIns="0" rtlCol="0"/>
            <a:lstStyle/>
            <a:p>
              <a:endParaRPr sz="1359"/>
            </a:p>
          </p:txBody>
        </p:sp>
        <p:pic>
          <p:nvPicPr>
            <p:cNvPr id="28" name="object 28"/>
            <p:cNvPicPr/>
            <p:nvPr/>
          </p:nvPicPr>
          <p:blipFill>
            <a:blip r:embed="rId10" cstate="print"/>
            <a:stretch>
              <a:fillRect/>
            </a:stretch>
          </p:blipFill>
          <p:spPr>
            <a:xfrm>
              <a:off x="5934474" y="1651000"/>
              <a:ext cx="121916" cy="109731"/>
            </a:xfrm>
            <a:prstGeom prst="rect">
              <a:avLst/>
            </a:prstGeom>
          </p:spPr>
        </p:pic>
        <p:pic>
          <p:nvPicPr>
            <p:cNvPr id="29" name="object 29"/>
            <p:cNvPicPr/>
            <p:nvPr/>
          </p:nvPicPr>
          <p:blipFill>
            <a:blip r:embed="rId11" cstate="print"/>
            <a:stretch>
              <a:fillRect/>
            </a:stretch>
          </p:blipFill>
          <p:spPr>
            <a:xfrm>
              <a:off x="6781800" y="3035300"/>
              <a:ext cx="3073400" cy="952500"/>
            </a:xfrm>
            <a:prstGeom prst="rect">
              <a:avLst/>
            </a:prstGeom>
          </p:spPr>
        </p:pic>
        <p:sp>
          <p:nvSpPr>
            <p:cNvPr id="30" name="object 30"/>
            <p:cNvSpPr/>
            <p:nvPr/>
          </p:nvSpPr>
          <p:spPr>
            <a:xfrm>
              <a:off x="6908800" y="3169046"/>
              <a:ext cx="2674620" cy="582295"/>
            </a:xfrm>
            <a:custGeom>
              <a:avLst/>
              <a:gdLst/>
              <a:ahLst/>
              <a:cxnLst/>
              <a:rect l="l" t="t" r="r" b="b"/>
              <a:pathLst>
                <a:path w="2674620" h="582295">
                  <a:moveTo>
                    <a:pt x="2674171" y="0"/>
                  </a:moveTo>
                  <a:lnTo>
                    <a:pt x="0" y="582025"/>
                  </a:lnTo>
                </a:path>
              </a:pathLst>
            </a:custGeom>
            <a:ln w="25400">
              <a:solidFill>
                <a:srgbClr val="D23145"/>
              </a:solidFill>
            </a:ln>
          </p:spPr>
          <p:txBody>
            <a:bodyPr wrap="square" lIns="0" tIns="0" rIns="0" bIns="0" rtlCol="0"/>
            <a:lstStyle/>
            <a:p>
              <a:endParaRPr sz="1359"/>
            </a:p>
          </p:txBody>
        </p:sp>
        <p:sp>
          <p:nvSpPr>
            <p:cNvPr id="31" name="object 31"/>
            <p:cNvSpPr/>
            <p:nvPr/>
          </p:nvSpPr>
          <p:spPr>
            <a:xfrm>
              <a:off x="9540224" y="3115962"/>
              <a:ext cx="132715" cy="119380"/>
            </a:xfrm>
            <a:custGeom>
              <a:avLst/>
              <a:gdLst/>
              <a:ahLst/>
              <a:cxnLst/>
              <a:rect l="l" t="t" r="r" b="b"/>
              <a:pathLst>
                <a:path w="132715" h="119380">
                  <a:moveTo>
                    <a:pt x="0" y="0"/>
                  </a:moveTo>
                  <a:lnTo>
                    <a:pt x="42746" y="53083"/>
                  </a:lnTo>
                  <a:lnTo>
                    <a:pt x="25928" y="119131"/>
                  </a:lnTo>
                  <a:lnTo>
                    <a:pt x="132095" y="33637"/>
                  </a:lnTo>
                  <a:lnTo>
                    <a:pt x="0" y="0"/>
                  </a:lnTo>
                  <a:close/>
                </a:path>
              </a:pathLst>
            </a:custGeom>
            <a:solidFill>
              <a:srgbClr val="D23145"/>
            </a:solidFill>
          </p:spPr>
          <p:txBody>
            <a:bodyPr wrap="square" lIns="0" tIns="0" rIns="0" bIns="0" rtlCol="0"/>
            <a:lstStyle/>
            <a:p>
              <a:endParaRPr sz="1359"/>
            </a:p>
          </p:txBody>
        </p:sp>
        <p:sp>
          <p:nvSpPr>
            <p:cNvPr id="32" name="object 32"/>
            <p:cNvSpPr/>
            <p:nvPr/>
          </p:nvSpPr>
          <p:spPr>
            <a:xfrm>
              <a:off x="0" y="0"/>
              <a:ext cx="13004800" cy="9753600"/>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grpSp>
      <p:sp>
        <p:nvSpPr>
          <p:cNvPr id="33" name="object 33"/>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22</a:t>
            </a:fld>
            <a:endParaRPr dirty="0"/>
          </a:p>
        </p:txBody>
      </p:sp>
    </p:spTree>
    <p:extLst>
      <p:ext uri="{BB962C8B-B14F-4D97-AF65-F5344CB8AC3E}">
        <p14:creationId xmlns:p14="http://schemas.microsoft.com/office/powerpoint/2010/main" val="39978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812800" y="167922"/>
            <a:ext cx="8983839" cy="300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fr-CA" altLang="fr-FR" sz="2645">
                <a:latin typeface="Arial" panose="020B0604020202020204" pitchFamily="34" charset="0"/>
              </a:rPr>
              <a:t>Composition:</a:t>
            </a:r>
          </a:p>
          <a:p>
            <a:pPr>
              <a:spcBef>
                <a:spcPct val="50000"/>
              </a:spcBef>
              <a:buFontTx/>
              <a:buChar char="•"/>
            </a:pPr>
            <a:r>
              <a:rPr lang="fr-CA" altLang="fr-FR" sz="2645">
                <a:latin typeface="Arial" panose="020B0604020202020204" pitchFamily="34" charset="0"/>
              </a:rPr>
              <a:t>Écorce de substance grise = </a:t>
            </a:r>
            <a:r>
              <a:rPr lang="fr-CA" altLang="fr-FR" sz="2645" b="1">
                <a:latin typeface="Arial" panose="020B0604020202020204" pitchFamily="34" charset="0"/>
              </a:rPr>
              <a:t>cortex</a:t>
            </a:r>
            <a:r>
              <a:rPr lang="fr-CA" altLang="fr-FR" sz="2645">
                <a:latin typeface="Arial" panose="020B0604020202020204" pitchFamily="34" charset="0"/>
              </a:rPr>
              <a:t/>
            </a:r>
            <a:br>
              <a:rPr lang="fr-CA" altLang="fr-FR" sz="2645">
                <a:latin typeface="Arial" panose="020B0604020202020204" pitchFamily="34" charset="0"/>
              </a:rPr>
            </a:br>
            <a:r>
              <a:rPr lang="fr-CA" altLang="fr-FR" sz="2204">
                <a:latin typeface="Arial" panose="020B0604020202020204" pitchFamily="34" charset="0"/>
              </a:rPr>
              <a:t>Plus le cortex a une grande surface, plus il est plissé (circonvolutions et sillons)</a:t>
            </a:r>
          </a:p>
          <a:p>
            <a:pPr>
              <a:spcBef>
                <a:spcPct val="50000"/>
              </a:spcBef>
              <a:buFontTx/>
              <a:buChar char="•"/>
            </a:pPr>
            <a:r>
              <a:rPr lang="fr-CA" altLang="fr-FR" sz="2645">
                <a:latin typeface="Arial" panose="020B0604020202020204" pitchFamily="34" charset="0"/>
              </a:rPr>
              <a:t>Recouvrant de la substance blanche</a:t>
            </a:r>
          </a:p>
          <a:p>
            <a:pPr>
              <a:spcBef>
                <a:spcPct val="50000"/>
              </a:spcBef>
              <a:buFontTx/>
              <a:buChar char="•"/>
            </a:pPr>
            <a:r>
              <a:rPr lang="fr-CA" altLang="fr-FR" sz="2645">
                <a:latin typeface="Arial" panose="020B0604020202020204" pitchFamily="34" charset="0"/>
              </a:rPr>
              <a:t>Et des amas de substance grise: </a:t>
            </a:r>
            <a:r>
              <a:rPr lang="fr-CA" altLang="fr-FR" sz="2645" b="1">
                <a:latin typeface="Arial" panose="020B0604020202020204" pitchFamily="34" charset="0"/>
              </a:rPr>
              <a:t>noyaux gris centraux</a:t>
            </a:r>
          </a:p>
        </p:txBody>
      </p:sp>
      <p:pic>
        <p:nvPicPr>
          <p:cNvPr id="26627" name="Picture 3" descr="cort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983" y="3337455"/>
            <a:ext cx="5961239" cy="408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4"/>
          <p:cNvSpPr>
            <a:spLocks noChangeArrowheads="1"/>
          </p:cNvSpPr>
          <p:nvPr/>
        </p:nvSpPr>
        <p:spPr bwMode="auto">
          <a:xfrm>
            <a:off x="7361767" y="5318205"/>
            <a:ext cx="184731" cy="397481"/>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fr-FR" sz="1983">
              <a:latin typeface="Arial" panose="020B0604020202020204" pitchFamily="34" charset="0"/>
            </a:endParaRPr>
          </a:p>
        </p:txBody>
      </p:sp>
      <p:sp>
        <p:nvSpPr>
          <p:cNvPr id="38917" name="Rectangle 5"/>
          <p:cNvSpPr>
            <a:spLocks noChangeArrowheads="1"/>
          </p:cNvSpPr>
          <p:nvPr/>
        </p:nvSpPr>
        <p:spPr bwMode="auto">
          <a:xfrm>
            <a:off x="4675012" y="4046544"/>
            <a:ext cx="184731" cy="397481"/>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fr-FR" sz="1983">
              <a:latin typeface="Arial" panose="020B0604020202020204" pitchFamily="34" charset="0"/>
            </a:endParaRPr>
          </a:p>
        </p:txBody>
      </p:sp>
      <p:sp>
        <p:nvSpPr>
          <p:cNvPr id="38918" name="Rectangle 6"/>
          <p:cNvSpPr>
            <a:spLocks noChangeArrowheads="1"/>
          </p:cNvSpPr>
          <p:nvPr/>
        </p:nvSpPr>
        <p:spPr bwMode="auto">
          <a:xfrm>
            <a:off x="3247673" y="6145572"/>
            <a:ext cx="184731" cy="397481"/>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fr-FR" sz="1983">
              <a:latin typeface="Arial" panose="020B0604020202020204" pitchFamily="34" charset="0"/>
            </a:endParaRPr>
          </a:p>
        </p:txBody>
      </p:sp>
      <p:sp>
        <p:nvSpPr>
          <p:cNvPr id="38919" name="Rectangle 7"/>
          <p:cNvSpPr>
            <a:spLocks noChangeArrowheads="1"/>
          </p:cNvSpPr>
          <p:nvPr/>
        </p:nvSpPr>
        <p:spPr bwMode="auto">
          <a:xfrm>
            <a:off x="7025923" y="4370143"/>
            <a:ext cx="184731" cy="397481"/>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fr-FR" sz="1983">
              <a:latin typeface="Arial" panose="020B0604020202020204" pitchFamily="34" charset="0"/>
            </a:endParaRPr>
          </a:p>
        </p:txBody>
      </p:sp>
      <p:sp>
        <p:nvSpPr>
          <p:cNvPr id="38920" name="Rectangle 8"/>
          <p:cNvSpPr>
            <a:spLocks noChangeArrowheads="1"/>
          </p:cNvSpPr>
          <p:nvPr/>
        </p:nvSpPr>
        <p:spPr bwMode="auto">
          <a:xfrm>
            <a:off x="5682545" y="3789413"/>
            <a:ext cx="184731" cy="397481"/>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fr-FR" sz="1983">
              <a:latin typeface="Arial" panose="020B0604020202020204" pitchFamily="34" charset="0"/>
            </a:endParaRPr>
          </a:p>
        </p:txBody>
      </p:sp>
    </p:spTree>
    <p:extLst>
      <p:ext uri="{BB962C8B-B14F-4D97-AF65-F5344CB8AC3E}">
        <p14:creationId xmlns:p14="http://schemas.microsoft.com/office/powerpoint/2010/main" val="1629035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1+#ppt_w/2"/>
                                          </p:val>
                                        </p:tav>
                                        <p:tav tm="100000">
                                          <p:val>
                                            <p:strVal val="#ppt_x"/>
                                          </p:val>
                                        </p:tav>
                                      </p:tavLst>
                                    </p:anim>
                                    <p:anim calcmode="lin" valueType="num">
                                      <p:cBhvr additive="base">
                                        <p:cTn id="8" dur="500" fill="hold"/>
                                        <p:tgtEl>
                                          <p:spTgt spid="389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0-#ppt_w/2"/>
                                          </p:val>
                                        </p:tav>
                                        <p:tav tm="100000">
                                          <p:val>
                                            <p:strVal val="#ppt_x"/>
                                          </p:val>
                                        </p:tav>
                                      </p:tavLst>
                                    </p:anim>
                                    <p:anim calcmode="lin" valueType="num">
                                      <p:cBhvr additive="base">
                                        <p:cTn id="14" dur="500" fill="hold"/>
                                        <p:tgtEl>
                                          <p:spTgt spid="3891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0-#ppt_w/2"/>
                                          </p:val>
                                        </p:tav>
                                        <p:tav tm="100000">
                                          <p:val>
                                            <p:strVal val="#ppt_x"/>
                                          </p:val>
                                        </p:tav>
                                      </p:tavLst>
                                    </p:anim>
                                    <p:anim calcmode="lin" valueType="num">
                                      <p:cBhvr additive="base">
                                        <p:cTn id="20" dur="500" fill="hold"/>
                                        <p:tgtEl>
                                          <p:spTgt spid="3891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1+#ppt_w/2"/>
                                          </p:val>
                                        </p:tav>
                                        <p:tav tm="100000">
                                          <p:val>
                                            <p:strVal val="#ppt_x"/>
                                          </p:val>
                                        </p:tav>
                                      </p:tavLst>
                                    </p:anim>
                                    <p:anim calcmode="lin" valueType="num">
                                      <p:cBhvr additive="base">
                                        <p:cTn id="26" dur="500" fill="hold"/>
                                        <p:tgtEl>
                                          <p:spTgt spid="3891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920"/>
                                        </p:tgtEl>
                                        <p:attrNameLst>
                                          <p:attrName>style.visibility</p:attrName>
                                        </p:attrNameLst>
                                      </p:cBhvr>
                                      <p:to>
                                        <p:strVal val="visible"/>
                                      </p:to>
                                    </p:set>
                                    <p:anim calcmode="lin" valueType="num">
                                      <p:cBhvr additive="base">
                                        <p:cTn id="31" dur="500" fill="hold"/>
                                        <p:tgtEl>
                                          <p:spTgt spid="38920"/>
                                        </p:tgtEl>
                                        <p:attrNameLst>
                                          <p:attrName>ppt_x</p:attrName>
                                        </p:attrNameLst>
                                      </p:cBhvr>
                                      <p:tavLst>
                                        <p:tav tm="0">
                                          <p:val>
                                            <p:strVal val="0-#ppt_w/2"/>
                                          </p:val>
                                        </p:tav>
                                        <p:tav tm="100000">
                                          <p:val>
                                            <p:strVal val="#ppt_x"/>
                                          </p:val>
                                        </p:tav>
                                      </p:tavLst>
                                    </p:anim>
                                    <p:anim calcmode="lin" valueType="num">
                                      <p:cBhvr additive="base">
                                        <p:cTn id="32" dur="500" fill="hold"/>
                                        <p:tgtEl>
                                          <p:spTgt spid="389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P spid="38918" grpId="0" animBg="1"/>
      <p:bldP spid="38919" grpId="0" animBg="1"/>
      <p:bldP spid="389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3412" y="660619"/>
            <a:ext cx="4627880" cy="1488440"/>
          </a:xfrm>
          <a:prstGeom prst="rect">
            <a:avLst/>
          </a:prstGeom>
        </p:spPr>
        <p:txBody>
          <a:bodyPr vert="horz" wrap="square" lIns="0" tIns="12700" rIns="0" bIns="0" rtlCol="0">
            <a:spAutoFit/>
          </a:bodyPr>
          <a:lstStyle/>
          <a:p>
            <a:pPr marL="12700" marR="5080">
              <a:lnSpc>
                <a:spcPct val="150000"/>
              </a:lnSpc>
              <a:spcBef>
                <a:spcPts val="100"/>
              </a:spcBef>
            </a:pPr>
            <a:r>
              <a:rPr sz="3200" b="1" spc="-10" dirty="0">
                <a:solidFill>
                  <a:srgbClr val="CC0000"/>
                </a:solidFill>
                <a:latin typeface="Arial"/>
                <a:cs typeface="Arial"/>
              </a:rPr>
              <a:t>Télencéphale (cerveau) </a:t>
            </a:r>
            <a:r>
              <a:rPr sz="3200" b="1" spc="-5" dirty="0">
                <a:solidFill>
                  <a:srgbClr val="CC0000"/>
                </a:solidFill>
                <a:latin typeface="Arial"/>
                <a:cs typeface="Arial"/>
              </a:rPr>
              <a:t> </a:t>
            </a:r>
            <a:r>
              <a:rPr sz="3200" b="1" spc="-10" dirty="0">
                <a:solidFill>
                  <a:srgbClr val="CC0000"/>
                </a:solidFill>
                <a:latin typeface="Arial"/>
                <a:cs typeface="Arial"/>
              </a:rPr>
              <a:t>Hémisphères</a:t>
            </a:r>
            <a:r>
              <a:rPr sz="3200" b="1" spc="-20" dirty="0">
                <a:solidFill>
                  <a:srgbClr val="CC0000"/>
                </a:solidFill>
                <a:latin typeface="Arial"/>
                <a:cs typeface="Arial"/>
              </a:rPr>
              <a:t> </a:t>
            </a:r>
            <a:r>
              <a:rPr sz="3200" b="1" spc="-10" dirty="0">
                <a:solidFill>
                  <a:srgbClr val="CC0000"/>
                </a:solidFill>
                <a:latin typeface="Arial"/>
                <a:cs typeface="Arial"/>
              </a:rPr>
              <a:t>cérébraux</a:t>
            </a:r>
            <a:endParaRPr sz="3200" dirty="0">
              <a:latin typeface="Arial"/>
              <a:cs typeface="Arial"/>
            </a:endParaRPr>
          </a:p>
        </p:txBody>
      </p:sp>
      <p:sp>
        <p:nvSpPr>
          <p:cNvPr id="3" name="object 3"/>
          <p:cNvSpPr txBox="1"/>
          <p:nvPr/>
        </p:nvSpPr>
        <p:spPr>
          <a:xfrm>
            <a:off x="1311535" y="3268471"/>
            <a:ext cx="4055745" cy="1121410"/>
          </a:xfrm>
          <a:prstGeom prst="rect">
            <a:avLst/>
          </a:prstGeom>
        </p:spPr>
        <p:txBody>
          <a:bodyPr vert="horz" wrap="square" lIns="0" tIns="12700" rIns="0" bIns="0" rtlCol="0">
            <a:spAutoFit/>
          </a:bodyPr>
          <a:lstStyle/>
          <a:p>
            <a:pPr marL="12700" marR="5080">
              <a:lnSpc>
                <a:spcPct val="100000"/>
              </a:lnSpc>
              <a:spcBef>
                <a:spcPts val="100"/>
              </a:spcBef>
            </a:pPr>
            <a:r>
              <a:rPr sz="2400" b="1" spc="-5" dirty="0">
                <a:latin typeface="Arial"/>
                <a:cs typeface="Arial"/>
              </a:rPr>
              <a:t>2 hémisphères reliés par un </a:t>
            </a:r>
            <a:r>
              <a:rPr sz="2400" b="1" spc="-655" dirty="0">
                <a:latin typeface="Arial"/>
                <a:cs typeface="Arial"/>
              </a:rPr>
              <a:t> </a:t>
            </a:r>
            <a:r>
              <a:rPr sz="2400" b="1" spc="-5" dirty="0">
                <a:latin typeface="Arial"/>
                <a:cs typeface="Arial"/>
              </a:rPr>
              <a:t>ruban de matière blanche </a:t>
            </a:r>
            <a:r>
              <a:rPr sz="2400" b="1" dirty="0">
                <a:latin typeface="Arial"/>
                <a:cs typeface="Arial"/>
              </a:rPr>
              <a:t>: </a:t>
            </a:r>
            <a:r>
              <a:rPr sz="2400" b="1" spc="5" dirty="0">
                <a:latin typeface="Arial"/>
                <a:cs typeface="Arial"/>
              </a:rPr>
              <a:t> </a:t>
            </a:r>
            <a:r>
              <a:rPr sz="2400" b="1" dirty="0">
                <a:latin typeface="Arial"/>
                <a:cs typeface="Arial"/>
              </a:rPr>
              <a:t>corps</a:t>
            </a:r>
            <a:r>
              <a:rPr sz="2400" b="1" spc="-10" dirty="0">
                <a:latin typeface="Arial"/>
                <a:cs typeface="Arial"/>
              </a:rPr>
              <a:t> </a:t>
            </a:r>
            <a:r>
              <a:rPr sz="2400" b="1" dirty="0">
                <a:latin typeface="Arial"/>
                <a:cs typeface="Arial"/>
              </a:rPr>
              <a:t>calleux</a:t>
            </a:r>
            <a:endParaRPr sz="2400" dirty="0">
              <a:latin typeface="Arial"/>
              <a:cs typeface="Arial"/>
            </a:endParaRPr>
          </a:p>
        </p:txBody>
      </p:sp>
      <p:grpSp>
        <p:nvGrpSpPr>
          <p:cNvPr id="4" name="object 4"/>
          <p:cNvGrpSpPr/>
          <p:nvPr/>
        </p:nvGrpSpPr>
        <p:grpSpPr>
          <a:xfrm>
            <a:off x="5880239" y="806195"/>
            <a:ext cx="3756025" cy="6172200"/>
            <a:chOff x="5880239" y="806195"/>
            <a:chExt cx="3756025" cy="6172200"/>
          </a:xfrm>
        </p:grpSpPr>
        <p:pic>
          <p:nvPicPr>
            <p:cNvPr id="5" name="object 5"/>
            <p:cNvPicPr/>
            <p:nvPr/>
          </p:nvPicPr>
          <p:blipFill>
            <a:blip r:embed="rId2" cstate="print"/>
            <a:stretch>
              <a:fillRect/>
            </a:stretch>
          </p:blipFill>
          <p:spPr>
            <a:xfrm>
              <a:off x="5956433" y="882396"/>
              <a:ext cx="3603497" cy="6019799"/>
            </a:xfrm>
            <a:prstGeom prst="rect">
              <a:avLst/>
            </a:prstGeom>
          </p:spPr>
        </p:pic>
        <p:sp>
          <p:nvSpPr>
            <p:cNvPr id="6" name="object 6"/>
            <p:cNvSpPr/>
            <p:nvPr/>
          </p:nvSpPr>
          <p:spPr>
            <a:xfrm>
              <a:off x="5918339" y="844295"/>
              <a:ext cx="3679825" cy="6096000"/>
            </a:xfrm>
            <a:custGeom>
              <a:avLst/>
              <a:gdLst/>
              <a:ahLst/>
              <a:cxnLst/>
              <a:rect l="l" t="t" r="r" b="b"/>
              <a:pathLst>
                <a:path w="3679825" h="6096000">
                  <a:moveTo>
                    <a:pt x="0" y="6096000"/>
                  </a:moveTo>
                  <a:lnTo>
                    <a:pt x="0" y="0"/>
                  </a:lnTo>
                  <a:lnTo>
                    <a:pt x="3679697" y="0"/>
                  </a:lnTo>
                  <a:lnTo>
                    <a:pt x="3679697" y="6096000"/>
                  </a:lnTo>
                  <a:lnTo>
                    <a:pt x="0" y="6096000"/>
                  </a:lnTo>
                  <a:close/>
                </a:path>
              </a:pathLst>
            </a:custGeom>
            <a:ln w="76200">
              <a:solidFill>
                <a:srgbClr val="333399"/>
              </a:solidFill>
            </a:ln>
          </p:spPr>
          <p:txBody>
            <a:bodyPr wrap="square" lIns="0" tIns="0" rIns="0" bIns="0" rtlCol="0"/>
            <a:lstStyle/>
            <a:p>
              <a:endParaRPr dirty="0"/>
            </a:p>
          </p:txBody>
        </p:sp>
      </p:grpSp>
    </p:spTree>
    <p:extLst>
      <p:ext uri="{BB962C8B-B14F-4D97-AF65-F5344CB8AC3E}">
        <p14:creationId xmlns:p14="http://schemas.microsoft.com/office/powerpoint/2010/main" val="4221204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4839" y="348995"/>
            <a:ext cx="9144000" cy="6858000"/>
          </a:xfrm>
          <a:custGeom>
            <a:avLst/>
            <a:gdLst/>
            <a:ahLst/>
            <a:cxnLst/>
            <a:rect l="l" t="t" r="r" b="b"/>
            <a:pathLst>
              <a:path w="9144000" h="6858000">
                <a:moveTo>
                  <a:pt x="9144000" y="6858000"/>
                </a:moveTo>
                <a:lnTo>
                  <a:pt x="9144000" y="0"/>
                </a:lnTo>
                <a:lnTo>
                  <a:pt x="0" y="0"/>
                </a:lnTo>
                <a:lnTo>
                  <a:pt x="0" y="6858000"/>
                </a:lnTo>
                <a:lnTo>
                  <a:pt x="9144000" y="6858000"/>
                </a:lnTo>
                <a:close/>
              </a:path>
            </a:pathLst>
          </a:custGeom>
          <a:solidFill>
            <a:srgbClr val="000000"/>
          </a:solidFill>
        </p:spPr>
        <p:txBody>
          <a:bodyPr wrap="square" lIns="0" tIns="0" rIns="0" bIns="0" rtlCol="0"/>
          <a:lstStyle/>
          <a:p>
            <a:endParaRPr dirty="0"/>
          </a:p>
        </p:txBody>
      </p:sp>
      <p:pic>
        <p:nvPicPr>
          <p:cNvPr id="3" name="object 3"/>
          <p:cNvPicPr/>
          <p:nvPr/>
        </p:nvPicPr>
        <p:blipFill>
          <a:blip r:embed="rId2" cstate="print"/>
          <a:stretch>
            <a:fillRect/>
          </a:stretch>
        </p:blipFill>
        <p:spPr>
          <a:xfrm>
            <a:off x="2898527" y="537972"/>
            <a:ext cx="4608575" cy="3124199"/>
          </a:xfrm>
          <a:prstGeom prst="rect">
            <a:avLst/>
          </a:prstGeom>
        </p:spPr>
      </p:pic>
      <p:grpSp>
        <p:nvGrpSpPr>
          <p:cNvPr id="4" name="object 4"/>
          <p:cNvGrpSpPr/>
          <p:nvPr/>
        </p:nvGrpSpPr>
        <p:grpSpPr>
          <a:xfrm>
            <a:off x="2898527" y="3922775"/>
            <a:ext cx="4608830" cy="3072130"/>
            <a:chOff x="2898527" y="3922775"/>
            <a:chExt cx="4608830" cy="3072130"/>
          </a:xfrm>
        </p:grpSpPr>
        <p:pic>
          <p:nvPicPr>
            <p:cNvPr id="5" name="object 5"/>
            <p:cNvPicPr/>
            <p:nvPr/>
          </p:nvPicPr>
          <p:blipFill>
            <a:blip r:embed="rId3" cstate="print"/>
            <a:stretch>
              <a:fillRect/>
            </a:stretch>
          </p:blipFill>
          <p:spPr>
            <a:xfrm>
              <a:off x="2898527" y="3922775"/>
              <a:ext cx="4608576" cy="3071622"/>
            </a:xfrm>
            <a:prstGeom prst="rect">
              <a:avLst/>
            </a:prstGeom>
          </p:spPr>
        </p:pic>
        <p:sp>
          <p:nvSpPr>
            <p:cNvPr id="6" name="object 6"/>
            <p:cNvSpPr/>
            <p:nvPr/>
          </p:nvSpPr>
          <p:spPr>
            <a:xfrm>
              <a:off x="4914785" y="4065270"/>
              <a:ext cx="1081405" cy="505459"/>
            </a:xfrm>
            <a:custGeom>
              <a:avLst/>
              <a:gdLst/>
              <a:ahLst/>
              <a:cxnLst/>
              <a:rect l="l" t="t" r="r" b="b"/>
              <a:pathLst>
                <a:path w="1081404" h="505460">
                  <a:moveTo>
                    <a:pt x="541020" y="0"/>
                  </a:moveTo>
                  <a:lnTo>
                    <a:pt x="477942" y="1694"/>
                  </a:lnTo>
                  <a:lnTo>
                    <a:pt x="416998" y="6653"/>
                  </a:lnTo>
                  <a:lnTo>
                    <a:pt x="358593" y="14688"/>
                  </a:lnTo>
                  <a:lnTo>
                    <a:pt x="303133" y="25610"/>
                  </a:lnTo>
                  <a:lnTo>
                    <a:pt x="251026" y="39231"/>
                  </a:lnTo>
                  <a:lnTo>
                    <a:pt x="202678" y="55363"/>
                  </a:lnTo>
                  <a:lnTo>
                    <a:pt x="158496" y="73818"/>
                  </a:lnTo>
                  <a:lnTo>
                    <a:pt x="118885" y="94408"/>
                  </a:lnTo>
                  <a:lnTo>
                    <a:pt x="84253" y="116943"/>
                  </a:lnTo>
                  <a:lnTo>
                    <a:pt x="31550" y="167099"/>
                  </a:lnTo>
                  <a:lnTo>
                    <a:pt x="3641" y="222780"/>
                  </a:lnTo>
                  <a:lnTo>
                    <a:pt x="0" y="252221"/>
                  </a:lnTo>
                  <a:lnTo>
                    <a:pt x="3641" y="281674"/>
                  </a:lnTo>
                  <a:lnTo>
                    <a:pt x="31550" y="337434"/>
                  </a:lnTo>
                  <a:lnTo>
                    <a:pt x="84253" y="387722"/>
                  </a:lnTo>
                  <a:lnTo>
                    <a:pt x="118885" y="410335"/>
                  </a:lnTo>
                  <a:lnTo>
                    <a:pt x="158496" y="431006"/>
                  </a:lnTo>
                  <a:lnTo>
                    <a:pt x="202678" y="449542"/>
                  </a:lnTo>
                  <a:lnTo>
                    <a:pt x="251026" y="465752"/>
                  </a:lnTo>
                  <a:lnTo>
                    <a:pt x="303133" y="479444"/>
                  </a:lnTo>
                  <a:lnTo>
                    <a:pt x="358593" y="490427"/>
                  </a:lnTo>
                  <a:lnTo>
                    <a:pt x="416998" y="498510"/>
                  </a:lnTo>
                  <a:lnTo>
                    <a:pt x="477942" y="503500"/>
                  </a:lnTo>
                  <a:lnTo>
                    <a:pt x="541020" y="505205"/>
                  </a:lnTo>
                  <a:lnTo>
                    <a:pt x="603945" y="503500"/>
                  </a:lnTo>
                  <a:lnTo>
                    <a:pt x="664759" y="498510"/>
                  </a:lnTo>
                  <a:lnTo>
                    <a:pt x="723054" y="490427"/>
                  </a:lnTo>
                  <a:lnTo>
                    <a:pt x="778421" y="479444"/>
                  </a:lnTo>
                  <a:lnTo>
                    <a:pt x="830453" y="465752"/>
                  </a:lnTo>
                  <a:lnTo>
                    <a:pt x="878741" y="449542"/>
                  </a:lnTo>
                  <a:lnTo>
                    <a:pt x="922877" y="431006"/>
                  </a:lnTo>
                  <a:lnTo>
                    <a:pt x="962452" y="410335"/>
                  </a:lnTo>
                  <a:lnTo>
                    <a:pt x="997059" y="387722"/>
                  </a:lnTo>
                  <a:lnTo>
                    <a:pt x="1049734" y="337434"/>
                  </a:lnTo>
                  <a:lnTo>
                    <a:pt x="1077637" y="281674"/>
                  </a:lnTo>
                  <a:lnTo>
                    <a:pt x="1081277" y="252221"/>
                  </a:lnTo>
                  <a:lnTo>
                    <a:pt x="1077637" y="222780"/>
                  </a:lnTo>
                  <a:lnTo>
                    <a:pt x="1049734" y="167099"/>
                  </a:lnTo>
                  <a:lnTo>
                    <a:pt x="997059" y="116943"/>
                  </a:lnTo>
                  <a:lnTo>
                    <a:pt x="962452" y="94408"/>
                  </a:lnTo>
                  <a:lnTo>
                    <a:pt x="922877" y="73818"/>
                  </a:lnTo>
                  <a:lnTo>
                    <a:pt x="878741" y="55363"/>
                  </a:lnTo>
                  <a:lnTo>
                    <a:pt x="830453" y="39231"/>
                  </a:lnTo>
                  <a:lnTo>
                    <a:pt x="778421" y="25610"/>
                  </a:lnTo>
                  <a:lnTo>
                    <a:pt x="723054" y="14688"/>
                  </a:lnTo>
                  <a:lnTo>
                    <a:pt x="664759" y="6653"/>
                  </a:lnTo>
                  <a:lnTo>
                    <a:pt x="603945" y="1694"/>
                  </a:lnTo>
                  <a:lnTo>
                    <a:pt x="541020" y="0"/>
                  </a:lnTo>
                  <a:close/>
                </a:path>
              </a:pathLst>
            </a:custGeom>
            <a:ln w="57149">
              <a:solidFill>
                <a:srgbClr val="FF0000"/>
              </a:solidFill>
            </a:ln>
          </p:spPr>
          <p:txBody>
            <a:bodyPr wrap="square" lIns="0" tIns="0" rIns="0" bIns="0" rtlCol="0"/>
            <a:lstStyle/>
            <a:p>
              <a:endParaRPr dirty="0"/>
            </a:p>
          </p:txBody>
        </p:sp>
        <p:sp>
          <p:nvSpPr>
            <p:cNvPr id="7" name="object 7"/>
            <p:cNvSpPr/>
            <p:nvPr/>
          </p:nvSpPr>
          <p:spPr>
            <a:xfrm>
              <a:off x="4123067" y="4282440"/>
              <a:ext cx="718820" cy="504190"/>
            </a:xfrm>
            <a:custGeom>
              <a:avLst/>
              <a:gdLst/>
              <a:ahLst/>
              <a:cxnLst/>
              <a:rect l="l" t="t" r="r" b="b"/>
              <a:pathLst>
                <a:path w="718820" h="504189">
                  <a:moveTo>
                    <a:pt x="359663" y="0"/>
                  </a:moveTo>
                  <a:lnTo>
                    <a:pt x="306460" y="2731"/>
                  </a:lnTo>
                  <a:lnTo>
                    <a:pt x="255698" y="10666"/>
                  </a:lnTo>
                  <a:lnTo>
                    <a:pt x="207932" y="23418"/>
                  </a:lnTo>
                  <a:lnTo>
                    <a:pt x="163714" y="40597"/>
                  </a:lnTo>
                  <a:lnTo>
                    <a:pt x="123598" y="61815"/>
                  </a:lnTo>
                  <a:lnTo>
                    <a:pt x="88136" y="86685"/>
                  </a:lnTo>
                  <a:lnTo>
                    <a:pt x="57882" y="114819"/>
                  </a:lnTo>
                  <a:lnTo>
                    <a:pt x="33388" y="145827"/>
                  </a:lnTo>
                  <a:lnTo>
                    <a:pt x="15207" y="179323"/>
                  </a:lnTo>
                  <a:lnTo>
                    <a:pt x="0" y="252222"/>
                  </a:lnTo>
                  <a:lnTo>
                    <a:pt x="3894" y="289337"/>
                  </a:lnTo>
                  <a:lnTo>
                    <a:pt x="33388" y="358147"/>
                  </a:lnTo>
                  <a:lnTo>
                    <a:pt x="57882" y="389059"/>
                  </a:lnTo>
                  <a:lnTo>
                    <a:pt x="88136" y="417119"/>
                  </a:lnTo>
                  <a:lnTo>
                    <a:pt x="123598" y="441937"/>
                  </a:lnTo>
                  <a:lnTo>
                    <a:pt x="163714" y="463121"/>
                  </a:lnTo>
                  <a:lnTo>
                    <a:pt x="207932" y="480279"/>
                  </a:lnTo>
                  <a:lnTo>
                    <a:pt x="255698" y="493019"/>
                  </a:lnTo>
                  <a:lnTo>
                    <a:pt x="306460" y="500951"/>
                  </a:lnTo>
                  <a:lnTo>
                    <a:pt x="359663" y="503682"/>
                  </a:lnTo>
                  <a:lnTo>
                    <a:pt x="417856" y="500385"/>
                  </a:lnTo>
                  <a:lnTo>
                    <a:pt x="473067" y="490843"/>
                  </a:lnTo>
                  <a:lnTo>
                    <a:pt x="524557" y="475577"/>
                  </a:lnTo>
                  <a:lnTo>
                    <a:pt x="571585" y="455109"/>
                  </a:lnTo>
                  <a:lnTo>
                    <a:pt x="613410" y="429958"/>
                  </a:lnTo>
                  <a:lnTo>
                    <a:pt x="649291" y="400647"/>
                  </a:lnTo>
                  <a:lnTo>
                    <a:pt x="678487" y="367697"/>
                  </a:lnTo>
                  <a:lnTo>
                    <a:pt x="700259" y="331628"/>
                  </a:lnTo>
                  <a:lnTo>
                    <a:pt x="713865" y="292963"/>
                  </a:lnTo>
                  <a:lnTo>
                    <a:pt x="718565" y="252222"/>
                  </a:lnTo>
                  <a:lnTo>
                    <a:pt x="714672" y="214917"/>
                  </a:lnTo>
                  <a:lnTo>
                    <a:pt x="685193" y="145827"/>
                  </a:lnTo>
                  <a:lnTo>
                    <a:pt x="660720" y="114819"/>
                  </a:lnTo>
                  <a:lnTo>
                    <a:pt x="630500" y="86685"/>
                  </a:lnTo>
                  <a:lnTo>
                    <a:pt x="595091" y="61815"/>
                  </a:lnTo>
                  <a:lnTo>
                    <a:pt x="555047" y="40597"/>
                  </a:lnTo>
                  <a:lnTo>
                    <a:pt x="510926" y="23418"/>
                  </a:lnTo>
                  <a:lnTo>
                    <a:pt x="463284" y="10666"/>
                  </a:lnTo>
                  <a:lnTo>
                    <a:pt x="412678" y="2731"/>
                  </a:lnTo>
                  <a:lnTo>
                    <a:pt x="359663" y="0"/>
                  </a:lnTo>
                  <a:close/>
                </a:path>
              </a:pathLst>
            </a:custGeom>
            <a:ln w="57150">
              <a:solidFill>
                <a:srgbClr val="00FF00"/>
              </a:solidFill>
            </a:ln>
          </p:spPr>
          <p:txBody>
            <a:bodyPr wrap="square" lIns="0" tIns="0" rIns="0" bIns="0" rtlCol="0"/>
            <a:lstStyle/>
            <a:p>
              <a:endParaRPr dirty="0"/>
            </a:p>
          </p:txBody>
        </p:sp>
        <p:sp>
          <p:nvSpPr>
            <p:cNvPr id="8" name="object 8"/>
            <p:cNvSpPr/>
            <p:nvPr/>
          </p:nvSpPr>
          <p:spPr>
            <a:xfrm>
              <a:off x="3546233" y="4930139"/>
              <a:ext cx="721360" cy="772160"/>
            </a:xfrm>
            <a:custGeom>
              <a:avLst/>
              <a:gdLst/>
              <a:ahLst/>
              <a:cxnLst/>
              <a:rect l="l" t="t" r="r" b="b"/>
              <a:pathLst>
                <a:path w="721360" h="772160">
                  <a:moveTo>
                    <a:pt x="360425" y="0"/>
                  </a:moveTo>
                  <a:lnTo>
                    <a:pt x="315249" y="3010"/>
                  </a:lnTo>
                  <a:lnTo>
                    <a:pt x="271737" y="11799"/>
                  </a:lnTo>
                  <a:lnTo>
                    <a:pt x="230230" y="26005"/>
                  </a:lnTo>
                  <a:lnTo>
                    <a:pt x="191065" y="45266"/>
                  </a:lnTo>
                  <a:lnTo>
                    <a:pt x="154583" y="69219"/>
                  </a:lnTo>
                  <a:lnTo>
                    <a:pt x="121123" y="97504"/>
                  </a:lnTo>
                  <a:lnTo>
                    <a:pt x="91023" y="129756"/>
                  </a:lnTo>
                  <a:lnTo>
                    <a:pt x="64624" y="165615"/>
                  </a:lnTo>
                  <a:lnTo>
                    <a:pt x="42264" y="204719"/>
                  </a:lnTo>
                  <a:lnTo>
                    <a:pt x="24282" y="246704"/>
                  </a:lnTo>
                  <a:lnTo>
                    <a:pt x="11018" y="291210"/>
                  </a:lnTo>
                  <a:lnTo>
                    <a:pt x="2811" y="337874"/>
                  </a:lnTo>
                  <a:lnTo>
                    <a:pt x="0" y="386334"/>
                  </a:lnTo>
                  <a:lnTo>
                    <a:pt x="2811" y="434630"/>
                  </a:lnTo>
                  <a:lnTo>
                    <a:pt x="11018" y="481157"/>
                  </a:lnTo>
                  <a:lnTo>
                    <a:pt x="24282" y="525547"/>
                  </a:lnTo>
                  <a:lnTo>
                    <a:pt x="42264" y="567439"/>
                  </a:lnTo>
                  <a:lnTo>
                    <a:pt x="64624" y="606467"/>
                  </a:lnTo>
                  <a:lnTo>
                    <a:pt x="91023" y="642268"/>
                  </a:lnTo>
                  <a:lnTo>
                    <a:pt x="121123" y="674476"/>
                  </a:lnTo>
                  <a:lnTo>
                    <a:pt x="154583" y="702729"/>
                  </a:lnTo>
                  <a:lnTo>
                    <a:pt x="191065" y="726661"/>
                  </a:lnTo>
                  <a:lnTo>
                    <a:pt x="230230" y="745909"/>
                  </a:lnTo>
                  <a:lnTo>
                    <a:pt x="271737" y="760109"/>
                  </a:lnTo>
                  <a:lnTo>
                    <a:pt x="315249" y="768896"/>
                  </a:lnTo>
                  <a:lnTo>
                    <a:pt x="360425" y="771906"/>
                  </a:lnTo>
                  <a:lnTo>
                    <a:pt x="405752" y="768896"/>
                  </a:lnTo>
                  <a:lnTo>
                    <a:pt x="449366" y="760109"/>
                  </a:lnTo>
                  <a:lnTo>
                    <a:pt x="490934" y="745909"/>
                  </a:lnTo>
                  <a:lnTo>
                    <a:pt x="530123" y="726661"/>
                  </a:lnTo>
                  <a:lnTo>
                    <a:pt x="566601" y="702729"/>
                  </a:lnTo>
                  <a:lnTo>
                    <a:pt x="600034" y="674476"/>
                  </a:lnTo>
                  <a:lnTo>
                    <a:pt x="630090" y="642268"/>
                  </a:lnTo>
                  <a:lnTo>
                    <a:pt x="656435" y="606467"/>
                  </a:lnTo>
                  <a:lnTo>
                    <a:pt x="678737" y="567439"/>
                  </a:lnTo>
                  <a:lnTo>
                    <a:pt x="696663" y="525547"/>
                  </a:lnTo>
                  <a:lnTo>
                    <a:pt x="709879" y="481157"/>
                  </a:lnTo>
                  <a:lnTo>
                    <a:pt x="718053" y="434630"/>
                  </a:lnTo>
                  <a:lnTo>
                    <a:pt x="720851" y="386334"/>
                  </a:lnTo>
                  <a:lnTo>
                    <a:pt x="718053" y="337874"/>
                  </a:lnTo>
                  <a:lnTo>
                    <a:pt x="709879" y="291210"/>
                  </a:lnTo>
                  <a:lnTo>
                    <a:pt x="696663" y="246704"/>
                  </a:lnTo>
                  <a:lnTo>
                    <a:pt x="678737" y="204719"/>
                  </a:lnTo>
                  <a:lnTo>
                    <a:pt x="656435" y="165615"/>
                  </a:lnTo>
                  <a:lnTo>
                    <a:pt x="630090" y="129756"/>
                  </a:lnTo>
                  <a:lnTo>
                    <a:pt x="600034" y="97504"/>
                  </a:lnTo>
                  <a:lnTo>
                    <a:pt x="566601" y="69219"/>
                  </a:lnTo>
                  <a:lnTo>
                    <a:pt x="530123" y="45266"/>
                  </a:lnTo>
                  <a:lnTo>
                    <a:pt x="490934" y="26005"/>
                  </a:lnTo>
                  <a:lnTo>
                    <a:pt x="449366" y="11799"/>
                  </a:lnTo>
                  <a:lnTo>
                    <a:pt x="405752" y="3010"/>
                  </a:lnTo>
                  <a:lnTo>
                    <a:pt x="360425" y="0"/>
                  </a:lnTo>
                  <a:close/>
                </a:path>
              </a:pathLst>
            </a:custGeom>
            <a:ln w="57150">
              <a:solidFill>
                <a:srgbClr val="00CCFF"/>
              </a:solidFill>
            </a:ln>
          </p:spPr>
          <p:txBody>
            <a:bodyPr wrap="square" lIns="0" tIns="0" rIns="0" bIns="0" rtlCol="0"/>
            <a:lstStyle/>
            <a:p>
              <a:endParaRPr dirty="0"/>
            </a:p>
          </p:txBody>
        </p:sp>
        <p:sp>
          <p:nvSpPr>
            <p:cNvPr id="9" name="object 9"/>
            <p:cNvSpPr/>
            <p:nvPr/>
          </p:nvSpPr>
          <p:spPr>
            <a:xfrm>
              <a:off x="4278515" y="4522469"/>
              <a:ext cx="2280920" cy="1005205"/>
            </a:xfrm>
            <a:custGeom>
              <a:avLst/>
              <a:gdLst/>
              <a:ahLst/>
              <a:cxnLst/>
              <a:rect l="l" t="t" r="r" b="b"/>
              <a:pathLst>
                <a:path w="2280920" h="1005204">
                  <a:moveTo>
                    <a:pt x="395477" y="917447"/>
                  </a:moveTo>
                  <a:lnTo>
                    <a:pt x="341430" y="911181"/>
                  </a:lnTo>
                  <a:lnTo>
                    <a:pt x="296674" y="904622"/>
                  </a:lnTo>
                  <a:lnTo>
                    <a:pt x="256233" y="896928"/>
                  </a:lnTo>
                  <a:lnTo>
                    <a:pt x="215133" y="887260"/>
                  </a:lnTo>
                  <a:lnTo>
                    <a:pt x="168401" y="874776"/>
                  </a:lnTo>
                  <a:lnTo>
                    <a:pt x="148197" y="862274"/>
                  </a:lnTo>
                  <a:lnTo>
                    <a:pt x="127349" y="850201"/>
                  </a:lnTo>
                  <a:lnTo>
                    <a:pt x="89153" y="822197"/>
                  </a:lnTo>
                  <a:lnTo>
                    <a:pt x="66389" y="779335"/>
                  </a:lnTo>
                  <a:lnTo>
                    <a:pt x="57757" y="755761"/>
                  </a:lnTo>
                  <a:lnTo>
                    <a:pt x="44195" y="735329"/>
                  </a:lnTo>
                  <a:lnTo>
                    <a:pt x="29467" y="719280"/>
                  </a:lnTo>
                  <a:lnTo>
                    <a:pt x="17811" y="704087"/>
                  </a:lnTo>
                  <a:lnTo>
                    <a:pt x="8298" y="687752"/>
                  </a:lnTo>
                  <a:lnTo>
                    <a:pt x="0" y="668274"/>
                  </a:lnTo>
                  <a:lnTo>
                    <a:pt x="5933" y="636287"/>
                  </a:lnTo>
                  <a:lnTo>
                    <a:pt x="8179" y="622982"/>
                  </a:lnTo>
                  <a:lnTo>
                    <a:pt x="8264" y="622036"/>
                  </a:lnTo>
                  <a:lnTo>
                    <a:pt x="7715" y="627126"/>
                  </a:lnTo>
                  <a:lnTo>
                    <a:pt x="8059" y="631930"/>
                  </a:lnTo>
                  <a:lnTo>
                    <a:pt x="10822" y="630126"/>
                  </a:lnTo>
                  <a:lnTo>
                    <a:pt x="17533" y="615392"/>
                  </a:lnTo>
                  <a:lnTo>
                    <a:pt x="29717" y="581405"/>
                  </a:lnTo>
                  <a:lnTo>
                    <a:pt x="46851" y="527887"/>
                  </a:lnTo>
                  <a:lnTo>
                    <a:pt x="61055" y="493299"/>
                  </a:lnTo>
                  <a:lnTo>
                    <a:pt x="85117" y="462569"/>
                  </a:lnTo>
                  <a:lnTo>
                    <a:pt x="131825" y="420624"/>
                  </a:lnTo>
                  <a:lnTo>
                    <a:pt x="143470" y="399228"/>
                  </a:lnTo>
                  <a:lnTo>
                    <a:pt x="160972" y="380333"/>
                  </a:lnTo>
                  <a:lnTo>
                    <a:pt x="182189" y="365009"/>
                  </a:lnTo>
                  <a:lnTo>
                    <a:pt x="204977" y="354329"/>
                  </a:lnTo>
                  <a:lnTo>
                    <a:pt x="234898" y="331112"/>
                  </a:lnTo>
                  <a:lnTo>
                    <a:pt x="268319" y="312038"/>
                  </a:lnTo>
                  <a:lnTo>
                    <a:pt x="303025" y="294108"/>
                  </a:lnTo>
                  <a:lnTo>
                    <a:pt x="336803" y="274319"/>
                  </a:lnTo>
                  <a:lnTo>
                    <a:pt x="353044" y="267438"/>
                  </a:lnTo>
                  <a:lnTo>
                    <a:pt x="372427" y="262699"/>
                  </a:lnTo>
                  <a:lnTo>
                    <a:pt x="388667" y="259961"/>
                  </a:lnTo>
                  <a:lnTo>
                    <a:pt x="395477" y="259079"/>
                  </a:lnTo>
                  <a:lnTo>
                    <a:pt x="424838" y="241577"/>
                  </a:lnTo>
                  <a:lnTo>
                    <a:pt x="455485" y="225932"/>
                  </a:lnTo>
                  <a:lnTo>
                    <a:pt x="486989" y="212574"/>
                  </a:lnTo>
                  <a:lnTo>
                    <a:pt x="518921" y="201929"/>
                  </a:lnTo>
                  <a:lnTo>
                    <a:pt x="529578" y="193524"/>
                  </a:lnTo>
                  <a:lnTo>
                    <a:pt x="563117" y="171450"/>
                  </a:lnTo>
                  <a:lnTo>
                    <a:pt x="569225" y="154519"/>
                  </a:lnTo>
                  <a:lnTo>
                    <a:pt x="571500" y="149351"/>
                  </a:lnTo>
                  <a:lnTo>
                    <a:pt x="600134" y="117109"/>
                  </a:lnTo>
                  <a:lnTo>
                    <a:pt x="631412" y="92582"/>
                  </a:lnTo>
                  <a:lnTo>
                    <a:pt x="665690" y="72628"/>
                  </a:lnTo>
                  <a:lnTo>
                    <a:pt x="703326" y="54101"/>
                  </a:lnTo>
                  <a:lnTo>
                    <a:pt x="727829" y="39826"/>
                  </a:lnTo>
                  <a:lnTo>
                    <a:pt x="745045" y="27908"/>
                  </a:lnTo>
                  <a:lnTo>
                    <a:pt x="763119" y="18418"/>
                  </a:lnTo>
                  <a:lnTo>
                    <a:pt x="790193" y="11429"/>
                  </a:lnTo>
                  <a:lnTo>
                    <a:pt x="813327" y="3500"/>
                  </a:lnTo>
                  <a:lnTo>
                    <a:pt x="831246" y="0"/>
                  </a:lnTo>
                  <a:lnTo>
                    <a:pt x="852451" y="2214"/>
                  </a:lnTo>
                  <a:lnTo>
                    <a:pt x="885443" y="11429"/>
                  </a:lnTo>
                  <a:lnTo>
                    <a:pt x="896945" y="16478"/>
                  </a:lnTo>
                  <a:lnTo>
                    <a:pt x="907732" y="23812"/>
                  </a:lnTo>
                  <a:lnTo>
                    <a:pt x="918233" y="32003"/>
                  </a:lnTo>
                  <a:lnTo>
                    <a:pt x="928877" y="39624"/>
                  </a:lnTo>
                  <a:lnTo>
                    <a:pt x="964334" y="73128"/>
                  </a:lnTo>
                  <a:lnTo>
                    <a:pt x="978979" y="89725"/>
                  </a:lnTo>
                  <a:lnTo>
                    <a:pt x="996195" y="103179"/>
                  </a:lnTo>
                  <a:lnTo>
                    <a:pt x="1017269" y="112775"/>
                  </a:lnTo>
                  <a:lnTo>
                    <a:pt x="1053193" y="127357"/>
                  </a:lnTo>
                  <a:lnTo>
                    <a:pt x="1095627" y="128845"/>
                  </a:lnTo>
                  <a:lnTo>
                    <a:pt x="1141207" y="122432"/>
                  </a:lnTo>
                  <a:lnTo>
                    <a:pt x="1186568" y="113312"/>
                  </a:lnTo>
                  <a:lnTo>
                    <a:pt x="1228343" y="106679"/>
                  </a:lnTo>
                  <a:lnTo>
                    <a:pt x="1245786" y="99452"/>
                  </a:lnTo>
                  <a:lnTo>
                    <a:pt x="1262157" y="91154"/>
                  </a:lnTo>
                  <a:lnTo>
                    <a:pt x="1278385" y="82998"/>
                  </a:lnTo>
                  <a:lnTo>
                    <a:pt x="1295400" y="76200"/>
                  </a:lnTo>
                  <a:lnTo>
                    <a:pt x="1355329" y="78380"/>
                  </a:lnTo>
                  <a:lnTo>
                    <a:pt x="1405777" y="80941"/>
                  </a:lnTo>
                  <a:lnTo>
                    <a:pt x="1450467" y="84772"/>
                  </a:lnTo>
                  <a:lnTo>
                    <a:pt x="1493124" y="90762"/>
                  </a:lnTo>
                  <a:lnTo>
                    <a:pt x="1537476" y="99800"/>
                  </a:lnTo>
                  <a:lnTo>
                    <a:pt x="1587245" y="112775"/>
                  </a:lnTo>
                  <a:lnTo>
                    <a:pt x="1607474" y="147530"/>
                  </a:lnTo>
                  <a:lnTo>
                    <a:pt x="1623345" y="189642"/>
                  </a:lnTo>
                  <a:lnTo>
                    <a:pt x="1643074" y="228183"/>
                  </a:lnTo>
                  <a:lnTo>
                    <a:pt x="1674876" y="252221"/>
                  </a:lnTo>
                  <a:lnTo>
                    <a:pt x="1719071" y="259079"/>
                  </a:lnTo>
                  <a:lnTo>
                    <a:pt x="1745337" y="268974"/>
                  </a:lnTo>
                  <a:lnTo>
                    <a:pt x="1770316" y="279368"/>
                  </a:lnTo>
                  <a:lnTo>
                    <a:pt x="1795581" y="288762"/>
                  </a:lnTo>
                  <a:lnTo>
                    <a:pt x="1822703" y="295655"/>
                  </a:lnTo>
                  <a:lnTo>
                    <a:pt x="1855077" y="325243"/>
                  </a:lnTo>
                  <a:lnTo>
                    <a:pt x="1884521" y="357473"/>
                  </a:lnTo>
                  <a:lnTo>
                    <a:pt x="1915822" y="388131"/>
                  </a:lnTo>
                  <a:lnTo>
                    <a:pt x="1953767" y="413003"/>
                  </a:lnTo>
                  <a:lnTo>
                    <a:pt x="1979325" y="439745"/>
                  </a:lnTo>
                  <a:lnTo>
                    <a:pt x="1990243" y="451484"/>
                  </a:lnTo>
                  <a:lnTo>
                    <a:pt x="1999307" y="458652"/>
                  </a:lnTo>
                  <a:lnTo>
                    <a:pt x="2019300" y="471677"/>
                  </a:lnTo>
                  <a:lnTo>
                    <a:pt x="2048908" y="508942"/>
                  </a:lnTo>
                  <a:lnTo>
                    <a:pt x="2083932" y="539916"/>
                  </a:lnTo>
                  <a:lnTo>
                    <a:pt x="2123203" y="565440"/>
                  </a:lnTo>
                  <a:lnTo>
                    <a:pt x="2165549" y="586355"/>
                  </a:lnTo>
                  <a:lnTo>
                    <a:pt x="2209800" y="603503"/>
                  </a:lnTo>
                  <a:lnTo>
                    <a:pt x="2216776" y="614160"/>
                  </a:lnTo>
                  <a:lnTo>
                    <a:pt x="2223895" y="625316"/>
                  </a:lnTo>
                  <a:lnTo>
                    <a:pt x="2231011" y="636615"/>
                  </a:lnTo>
                  <a:lnTo>
                    <a:pt x="2237981" y="647699"/>
                  </a:lnTo>
                  <a:lnTo>
                    <a:pt x="2243327" y="653795"/>
                  </a:lnTo>
                  <a:lnTo>
                    <a:pt x="2252459" y="668273"/>
                  </a:lnTo>
                  <a:lnTo>
                    <a:pt x="2263486" y="711655"/>
                  </a:lnTo>
                  <a:lnTo>
                    <a:pt x="2272788" y="756582"/>
                  </a:lnTo>
                  <a:lnTo>
                    <a:pt x="2278999" y="802098"/>
                  </a:lnTo>
                  <a:lnTo>
                    <a:pt x="2280753" y="847248"/>
                  </a:lnTo>
                  <a:lnTo>
                    <a:pt x="2276684" y="891077"/>
                  </a:lnTo>
                  <a:lnTo>
                    <a:pt x="2265426" y="932628"/>
                  </a:lnTo>
                  <a:lnTo>
                    <a:pt x="2245615" y="970947"/>
                  </a:lnTo>
                  <a:lnTo>
                    <a:pt x="2215883" y="1005077"/>
                  </a:lnTo>
                  <a:lnTo>
                    <a:pt x="2157816" y="999160"/>
                  </a:lnTo>
                  <a:lnTo>
                    <a:pt x="2131968" y="998886"/>
                  </a:lnTo>
                  <a:lnTo>
                    <a:pt x="2119121" y="994469"/>
                  </a:lnTo>
                  <a:lnTo>
                    <a:pt x="2100059" y="976121"/>
                  </a:lnTo>
                  <a:lnTo>
                    <a:pt x="2148078" y="984503"/>
                  </a:lnTo>
                </a:path>
                <a:path w="2280920" h="1005204">
                  <a:moveTo>
                    <a:pt x="467867" y="794003"/>
                  </a:moveTo>
                  <a:lnTo>
                    <a:pt x="449142" y="754782"/>
                  </a:lnTo>
                  <a:lnTo>
                    <a:pt x="437867" y="710415"/>
                  </a:lnTo>
                  <a:lnTo>
                    <a:pt x="434777" y="664061"/>
                  </a:lnTo>
                  <a:lnTo>
                    <a:pt x="440604" y="618881"/>
                  </a:lnTo>
                  <a:lnTo>
                    <a:pt x="456082" y="578033"/>
                  </a:lnTo>
                  <a:lnTo>
                    <a:pt x="481943" y="544676"/>
                  </a:lnTo>
                  <a:lnTo>
                    <a:pt x="518921" y="521969"/>
                  </a:lnTo>
                  <a:lnTo>
                    <a:pt x="557066" y="493589"/>
                  </a:lnTo>
                  <a:lnTo>
                    <a:pt x="596503" y="475005"/>
                  </a:lnTo>
                  <a:lnTo>
                    <a:pt x="637407" y="464166"/>
                  </a:lnTo>
                  <a:lnTo>
                    <a:pt x="679950" y="459019"/>
                  </a:lnTo>
                  <a:lnTo>
                    <a:pt x="724306" y="457511"/>
                  </a:lnTo>
                  <a:lnTo>
                    <a:pt x="770648" y="457588"/>
                  </a:lnTo>
                  <a:lnTo>
                    <a:pt x="819150" y="457200"/>
                  </a:lnTo>
                  <a:lnTo>
                    <a:pt x="878848" y="444471"/>
                  </a:lnTo>
                  <a:lnTo>
                    <a:pt x="921578" y="435766"/>
                  </a:lnTo>
                  <a:lnTo>
                    <a:pt x="965584" y="429149"/>
                  </a:lnTo>
                  <a:lnTo>
                    <a:pt x="989352" y="428294"/>
                  </a:lnTo>
                  <a:lnTo>
                    <a:pt x="1001576" y="428744"/>
                  </a:lnTo>
                  <a:lnTo>
                    <a:pt x="1014921" y="429695"/>
                  </a:lnTo>
                  <a:lnTo>
                    <a:pt x="1030056" y="431084"/>
                  </a:lnTo>
                  <a:lnTo>
                    <a:pt x="1047653" y="432848"/>
                  </a:lnTo>
                  <a:lnTo>
                    <a:pt x="1068381" y="434923"/>
                  </a:lnTo>
                  <a:lnTo>
                    <a:pt x="1121914" y="439755"/>
                  </a:lnTo>
                  <a:lnTo>
                    <a:pt x="1196019" y="445075"/>
                  </a:lnTo>
                  <a:lnTo>
                    <a:pt x="1242461" y="447761"/>
                  </a:lnTo>
                  <a:lnTo>
                    <a:pt x="1296057" y="450379"/>
                  </a:lnTo>
                  <a:lnTo>
                    <a:pt x="1357478" y="452867"/>
                  </a:lnTo>
                  <a:lnTo>
                    <a:pt x="1427393" y="455162"/>
                  </a:lnTo>
                  <a:lnTo>
                    <a:pt x="1506474" y="457200"/>
                  </a:lnTo>
                  <a:lnTo>
                    <a:pt x="1530357" y="464724"/>
                  </a:lnTo>
                  <a:lnTo>
                    <a:pt x="1554099" y="472249"/>
                  </a:lnTo>
                  <a:lnTo>
                    <a:pt x="1577840" y="479488"/>
                  </a:lnTo>
                  <a:lnTo>
                    <a:pt x="1601724" y="486155"/>
                  </a:lnTo>
                  <a:lnTo>
                    <a:pt x="1618928" y="490466"/>
                  </a:lnTo>
                  <a:lnTo>
                    <a:pt x="1638204" y="495490"/>
                  </a:lnTo>
                  <a:lnTo>
                    <a:pt x="1653909" y="499657"/>
                  </a:lnTo>
                  <a:lnTo>
                    <a:pt x="1660397" y="501395"/>
                  </a:lnTo>
                  <a:lnTo>
                    <a:pt x="1692032" y="520398"/>
                  </a:lnTo>
                  <a:lnTo>
                    <a:pt x="1723739" y="536257"/>
                  </a:lnTo>
                  <a:lnTo>
                    <a:pt x="1756731" y="548973"/>
                  </a:lnTo>
                  <a:lnTo>
                    <a:pt x="1792224" y="558545"/>
                  </a:lnTo>
                  <a:lnTo>
                    <a:pt x="1815083" y="593228"/>
                  </a:lnTo>
                  <a:lnTo>
                    <a:pt x="1849373" y="614267"/>
                  </a:lnTo>
                  <a:lnTo>
                    <a:pt x="1889950" y="625732"/>
                  </a:lnTo>
                  <a:lnTo>
                    <a:pt x="1931669" y="631697"/>
                  </a:lnTo>
                  <a:lnTo>
                    <a:pt x="1945207" y="653343"/>
                  </a:lnTo>
                  <a:lnTo>
                    <a:pt x="1952528" y="676274"/>
                  </a:lnTo>
                  <a:lnTo>
                    <a:pt x="1958560" y="699206"/>
                  </a:lnTo>
                  <a:lnTo>
                    <a:pt x="1968233" y="720851"/>
                  </a:lnTo>
                  <a:lnTo>
                    <a:pt x="1980299" y="730627"/>
                  </a:lnTo>
                  <a:lnTo>
                    <a:pt x="1996719" y="736758"/>
                  </a:lnTo>
                  <a:lnTo>
                    <a:pt x="2013567" y="740461"/>
                  </a:lnTo>
                  <a:lnTo>
                    <a:pt x="2026919" y="742949"/>
                  </a:lnTo>
                  <a:lnTo>
                    <a:pt x="2039562" y="760678"/>
                  </a:lnTo>
                  <a:lnTo>
                    <a:pt x="2041774" y="765905"/>
                  </a:lnTo>
                  <a:lnTo>
                    <a:pt x="2041702" y="775846"/>
                  </a:lnTo>
                  <a:lnTo>
                    <a:pt x="2047493" y="807719"/>
                  </a:lnTo>
                  <a:lnTo>
                    <a:pt x="2051594" y="821495"/>
                  </a:lnTo>
                  <a:lnTo>
                    <a:pt x="2056912" y="836199"/>
                  </a:lnTo>
                  <a:lnTo>
                    <a:pt x="2061518" y="847903"/>
                  </a:lnTo>
                  <a:lnTo>
                    <a:pt x="2063483" y="852677"/>
                  </a:lnTo>
                  <a:lnTo>
                    <a:pt x="2068739" y="881693"/>
                  </a:lnTo>
                  <a:lnTo>
                    <a:pt x="2070631" y="895635"/>
                  </a:lnTo>
                  <a:lnTo>
                    <a:pt x="2070664" y="913435"/>
                  </a:lnTo>
                  <a:lnTo>
                    <a:pt x="2070341" y="954023"/>
                  </a:lnTo>
                </a:path>
              </a:pathLst>
            </a:custGeom>
            <a:ln w="57150">
              <a:solidFill>
                <a:srgbClr val="0000FF"/>
              </a:solidFill>
            </a:ln>
          </p:spPr>
          <p:txBody>
            <a:bodyPr wrap="square" lIns="0" tIns="0" rIns="0" bIns="0" rtlCol="0"/>
            <a:lstStyle/>
            <a:p>
              <a:endParaRPr dirty="0"/>
            </a:p>
          </p:txBody>
        </p:sp>
      </p:grpSp>
      <p:grpSp>
        <p:nvGrpSpPr>
          <p:cNvPr id="10" name="object 10"/>
          <p:cNvGrpSpPr/>
          <p:nvPr/>
        </p:nvGrpSpPr>
        <p:grpSpPr>
          <a:xfrm>
            <a:off x="4094492" y="612266"/>
            <a:ext cx="1732280" cy="2145030"/>
            <a:chOff x="4094492" y="612266"/>
            <a:chExt cx="1732280" cy="2145030"/>
          </a:xfrm>
        </p:grpSpPr>
        <p:sp>
          <p:nvSpPr>
            <p:cNvPr id="11" name="object 11"/>
            <p:cNvSpPr/>
            <p:nvPr/>
          </p:nvSpPr>
          <p:spPr>
            <a:xfrm>
              <a:off x="4123067" y="1761744"/>
              <a:ext cx="1675130" cy="967105"/>
            </a:xfrm>
            <a:custGeom>
              <a:avLst/>
              <a:gdLst/>
              <a:ahLst/>
              <a:cxnLst/>
              <a:rect l="l" t="t" r="r" b="b"/>
              <a:pathLst>
                <a:path w="1675129" h="967105">
                  <a:moveTo>
                    <a:pt x="0" y="966978"/>
                  </a:moveTo>
                  <a:lnTo>
                    <a:pt x="20237" y="921344"/>
                  </a:lnTo>
                  <a:lnTo>
                    <a:pt x="36171" y="884953"/>
                  </a:lnTo>
                  <a:lnTo>
                    <a:pt x="48723" y="856222"/>
                  </a:lnTo>
                  <a:lnTo>
                    <a:pt x="58813" y="833572"/>
                  </a:lnTo>
                  <a:lnTo>
                    <a:pt x="83534" y="786288"/>
                  </a:lnTo>
                  <a:lnTo>
                    <a:pt x="119276" y="736800"/>
                  </a:lnTo>
                  <a:lnTo>
                    <a:pt x="137939" y="712435"/>
                  </a:lnTo>
                  <a:lnTo>
                    <a:pt x="161512" y="681501"/>
                  </a:lnTo>
                  <a:lnTo>
                    <a:pt x="190917" y="642415"/>
                  </a:lnTo>
                  <a:lnTo>
                    <a:pt x="227075" y="593598"/>
                  </a:lnTo>
                  <a:lnTo>
                    <a:pt x="248209" y="562582"/>
                  </a:lnTo>
                  <a:lnTo>
                    <a:pt x="282987" y="514064"/>
                  </a:lnTo>
                  <a:lnTo>
                    <a:pt x="322766" y="468546"/>
                  </a:lnTo>
                  <a:lnTo>
                    <a:pt x="358901" y="446531"/>
                  </a:lnTo>
                  <a:lnTo>
                    <a:pt x="396990" y="442781"/>
                  </a:lnTo>
                  <a:lnTo>
                    <a:pt x="435578" y="441102"/>
                  </a:lnTo>
                  <a:lnTo>
                    <a:pt x="474309" y="440424"/>
                  </a:lnTo>
                  <a:lnTo>
                    <a:pt x="512825" y="439674"/>
                  </a:lnTo>
                  <a:lnTo>
                    <a:pt x="549261" y="419288"/>
                  </a:lnTo>
                  <a:lnTo>
                    <a:pt x="592171" y="400220"/>
                  </a:lnTo>
                  <a:lnTo>
                    <a:pt x="637970" y="382505"/>
                  </a:lnTo>
                  <a:lnTo>
                    <a:pt x="683075" y="366180"/>
                  </a:lnTo>
                  <a:lnTo>
                    <a:pt x="723900" y="351281"/>
                  </a:lnTo>
                  <a:lnTo>
                    <a:pt x="751462" y="330219"/>
                  </a:lnTo>
                  <a:lnTo>
                    <a:pt x="783240" y="312515"/>
                  </a:lnTo>
                  <a:lnTo>
                    <a:pt x="816590" y="297811"/>
                  </a:lnTo>
                  <a:lnTo>
                    <a:pt x="848867" y="285750"/>
                  </a:lnTo>
                  <a:lnTo>
                    <a:pt x="884502" y="258282"/>
                  </a:lnTo>
                  <a:lnTo>
                    <a:pt x="924898" y="239239"/>
                  </a:lnTo>
                  <a:lnTo>
                    <a:pt x="968597" y="226504"/>
                  </a:lnTo>
                  <a:lnTo>
                    <a:pt x="1014137" y="217960"/>
                  </a:lnTo>
                  <a:lnTo>
                    <a:pt x="1060058" y="211490"/>
                  </a:lnTo>
                  <a:lnTo>
                    <a:pt x="1104900" y="204978"/>
                  </a:lnTo>
                  <a:lnTo>
                    <a:pt x="1136296" y="192780"/>
                  </a:lnTo>
                  <a:lnTo>
                    <a:pt x="1148905" y="187832"/>
                  </a:lnTo>
                  <a:lnTo>
                    <a:pt x="1142619" y="190690"/>
                  </a:lnTo>
                  <a:lnTo>
                    <a:pt x="1136153" y="193994"/>
                  </a:lnTo>
                  <a:lnTo>
                    <a:pt x="1135761" y="195548"/>
                  </a:lnTo>
                  <a:lnTo>
                    <a:pt x="1147655" y="193101"/>
                  </a:lnTo>
                  <a:lnTo>
                    <a:pt x="1204162" y="176105"/>
                  </a:lnTo>
                  <a:lnTo>
                    <a:pt x="1255525" y="157507"/>
                  </a:lnTo>
                  <a:lnTo>
                    <a:pt x="1299245" y="127230"/>
                  </a:lnTo>
                  <a:lnTo>
                    <a:pt x="1330928" y="99250"/>
                  </a:lnTo>
                  <a:lnTo>
                    <a:pt x="1361039" y="69270"/>
                  </a:lnTo>
                  <a:lnTo>
                    <a:pt x="1390650" y="36575"/>
                  </a:lnTo>
                  <a:lnTo>
                    <a:pt x="1403651" y="24110"/>
                  </a:lnTo>
                  <a:lnTo>
                    <a:pt x="1420367" y="12287"/>
                  </a:lnTo>
                  <a:lnTo>
                    <a:pt x="1434798" y="3464"/>
                  </a:lnTo>
                  <a:lnTo>
                    <a:pt x="1440941" y="0"/>
                  </a:lnTo>
                  <a:lnTo>
                    <a:pt x="1458587" y="1845"/>
                  </a:lnTo>
                  <a:lnTo>
                    <a:pt x="1498163" y="10394"/>
                  </a:lnTo>
                  <a:lnTo>
                    <a:pt x="1517427" y="33432"/>
                  </a:lnTo>
                  <a:lnTo>
                    <a:pt x="1518916" y="39135"/>
                  </a:lnTo>
                  <a:lnTo>
                    <a:pt x="1522476" y="44195"/>
                  </a:lnTo>
                  <a:lnTo>
                    <a:pt x="1539359" y="56578"/>
                  </a:lnTo>
                  <a:lnTo>
                    <a:pt x="1560956" y="67818"/>
                  </a:lnTo>
                  <a:lnTo>
                    <a:pt x="1583126" y="78486"/>
                  </a:lnTo>
                  <a:lnTo>
                    <a:pt x="1601724" y="89154"/>
                  </a:lnTo>
                  <a:lnTo>
                    <a:pt x="1620333" y="104513"/>
                  </a:lnTo>
                  <a:lnTo>
                    <a:pt x="1636299" y="120586"/>
                  </a:lnTo>
                  <a:lnTo>
                    <a:pt x="1653266" y="135231"/>
                  </a:lnTo>
                  <a:lnTo>
                    <a:pt x="1674876" y="146304"/>
                  </a:lnTo>
                  <a:lnTo>
                    <a:pt x="1651973" y="123045"/>
                  </a:lnTo>
                  <a:lnTo>
                    <a:pt x="1647359" y="117968"/>
                  </a:lnTo>
                  <a:lnTo>
                    <a:pt x="1652015" y="122967"/>
                  </a:lnTo>
                  <a:lnTo>
                    <a:pt x="1656926" y="129935"/>
                  </a:lnTo>
                  <a:lnTo>
                    <a:pt x="1653074" y="130764"/>
                  </a:lnTo>
                  <a:lnTo>
                    <a:pt x="1631441" y="117348"/>
                  </a:lnTo>
                  <a:lnTo>
                    <a:pt x="1598080" y="89296"/>
                  </a:lnTo>
                  <a:lnTo>
                    <a:pt x="1568577" y="63245"/>
                  </a:lnTo>
                  <a:lnTo>
                    <a:pt x="1535644" y="44053"/>
                  </a:lnTo>
                  <a:lnTo>
                    <a:pt x="1491995" y="36575"/>
                  </a:lnTo>
                </a:path>
              </a:pathLst>
            </a:custGeom>
            <a:ln w="57150">
              <a:solidFill>
                <a:srgbClr val="0000FF"/>
              </a:solidFill>
            </a:ln>
          </p:spPr>
          <p:txBody>
            <a:bodyPr wrap="square" lIns="0" tIns="0" rIns="0" bIns="0" rtlCol="0"/>
            <a:lstStyle/>
            <a:p>
              <a:endParaRPr dirty="0"/>
            </a:p>
          </p:txBody>
        </p:sp>
        <p:sp>
          <p:nvSpPr>
            <p:cNvPr id="12" name="object 12"/>
            <p:cNvSpPr/>
            <p:nvPr/>
          </p:nvSpPr>
          <p:spPr>
            <a:xfrm>
              <a:off x="5317883" y="640841"/>
              <a:ext cx="402590" cy="1192530"/>
            </a:xfrm>
            <a:custGeom>
              <a:avLst/>
              <a:gdLst/>
              <a:ahLst/>
              <a:cxnLst/>
              <a:rect l="l" t="t" r="r" b="b"/>
              <a:pathLst>
                <a:path w="402589" h="1192530">
                  <a:moveTo>
                    <a:pt x="357377" y="0"/>
                  </a:moveTo>
                  <a:lnTo>
                    <a:pt x="378225" y="18418"/>
                  </a:lnTo>
                  <a:lnTo>
                    <a:pt x="389286" y="35337"/>
                  </a:lnTo>
                  <a:lnTo>
                    <a:pt x="395632" y="54971"/>
                  </a:lnTo>
                  <a:lnTo>
                    <a:pt x="402336" y="81534"/>
                  </a:lnTo>
                  <a:lnTo>
                    <a:pt x="383131" y="123777"/>
                  </a:lnTo>
                  <a:lnTo>
                    <a:pt x="350996" y="168592"/>
                  </a:lnTo>
                  <a:lnTo>
                    <a:pt x="311574" y="206263"/>
                  </a:lnTo>
                  <a:lnTo>
                    <a:pt x="270510" y="227076"/>
                  </a:lnTo>
                  <a:lnTo>
                    <a:pt x="215646" y="235172"/>
                  </a:lnTo>
                  <a:lnTo>
                    <a:pt x="188214" y="237898"/>
                  </a:lnTo>
                  <a:lnTo>
                    <a:pt x="160782" y="241554"/>
                  </a:lnTo>
                  <a:lnTo>
                    <a:pt x="136909" y="286964"/>
                  </a:lnTo>
                  <a:lnTo>
                    <a:pt x="117824" y="335661"/>
                  </a:lnTo>
                  <a:lnTo>
                    <a:pt x="100024" y="384929"/>
                  </a:lnTo>
                  <a:lnTo>
                    <a:pt x="80010" y="432054"/>
                  </a:lnTo>
                  <a:lnTo>
                    <a:pt x="75926" y="447008"/>
                  </a:lnTo>
                  <a:lnTo>
                    <a:pt x="70770" y="461391"/>
                  </a:lnTo>
                  <a:lnTo>
                    <a:pt x="66615" y="475773"/>
                  </a:lnTo>
                  <a:lnTo>
                    <a:pt x="65532" y="490728"/>
                  </a:lnTo>
                  <a:lnTo>
                    <a:pt x="70496" y="531887"/>
                  </a:lnTo>
                  <a:lnTo>
                    <a:pt x="78390" y="559403"/>
                  </a:lnTo>
                  <a:lnTo>
                    <a:pt x="88999" y="583632"/>
                  </a:lnTo>
                  <a:lnTo>
                    <a:pt x="102108" y="614934"/>
                  </a:lnTo>
                  <a:lnTo>
                    <a:pt x="96583" y="660737"/>
                  </a:lnTo>
                  <a:lnTo>
                    <a:pt x="89916" y="702468"/>
                  </a:lnTo>
                  <a:lnTo>
                    <a:pt x="74676" y="738913"/>
                  </a:lnTo>
                  <a:lnTo>
                    <a:pt x="43434" y="768858"/>
                  </a:lnTo>
                  <a:lnTo>
                    <a:pt x="37945" y="790324"/>
                  </a:lnTo>
                  <a:lnTo>
                    <a:pt x="37242" y="790289"/>
                  </a:lnTo>
                  <a:lnTo>
                    <a:pt x="32396" y="788681"/>
                  </a:lnTo>
                  <a:lnTo>
                    <a:pt x="14477" y="805434"/>
                  </a:lnTo>
                  <a:lnTo>
                    <a:pt x="11251" y="812982"/>
                  </a:lnTo>
                  <a:lnTo>
                    <a:pt x="6953" y="826960"/>
                  </a:lnTo>
                  <a:lnTo>
                    <a:pt x="2797" y="841224"/>
                  </a:lnTo>
                  <a:lnTo>
                    <a:pt x="0" y="849630"/>
                  </a:lnTo>
                  <a:lnTo>
                    <a:pt x="17679" y="895416"/>
                  </a:lnTo>
                  <a:lnTo>
                    <a:pt x="28067" y="943935"/>
                  </a:lnTo>
                  <a:lnTo>
                    <a:pt x="32830" y="994187"/>
                  </a:lnTo>
                  <a:lnTo>
                    <a:pt x="33634" y="1045172"/>
                  </a:lnTo>
                  <a:lnTo>
                    <a:pt x="32146" y="1095891"/>
                  </a:lnTo>
                  <a:lnTo>
                    <a:pt x="30031" y="1145343"/>
                  </a:lnTo>
                  <a:lnTo>
                    <a:pt x="28956" y="1192530"/>
                  </a:lnTo>
                  <a:lnTo>
                    <a:pt x="28956" y="1120902"/>
                  </a:lnTo>
                </a:path>
              </a:pathLst>
            </a:custGeom>
            <a:ln w="57150">
              <a:solidFill>
                <a:srgbClr val="00FF00"/>
              </a:solidFill>
            </a:ln>
          </p:spPr>
          <p:txBody>
            <a:bodyPr wrap="square" lIns="0" tIns="0" rIns="0" bIns="0" rtlCol="0"/>
            <a:lstStyle/>
            <a:p>
              <a:endParaRPr dirty="0"/>
            </a:p>
          </p:txBody>
        </p:sp>
      </p:grpSp>
      <p:sp>
        <p:nvSpPr>
          <p:cNvPr id="13" name="object 13"/>
          <p:cNvSpPr/>
          <p:nvPr/>
        </p:nvSpPr>
        <p:spPr>
          <a:xfrm>
            <a:off x="6151511" y="1146047"/>
            <a:ext cx="424180" cy="892810"/>
          </a:xfrm>
          <a:custGeom>
            <a:avLst/>
            <a:gdLst/>
            <a:ahLst/>
            <a:cxnLst/>
            <a:rect l="l" t="t" r="r" b="b"/>
            <a:pathLst>
              <a:path w="424179" h="892810">
                <a:moveTo>
                  <a:pt x="423659" y="0"/>
                </a:moveTo>
                <a:lnTo>
                  <a:pt x="392037" y="47720"/>
                </a:lnTo>
                <a:lnTo>
                  <a:pt x="368586" y="81331"/>
                </a:lnTo>
                <a:lnTo>
                  <a:pt x="340606" y="110609"/>
                </a:lnTo>
                <a:lnTo>
                  <a:pt x="328793" y="117348"/>
                </a:lnTo>
                <a:lnTo>
                  <a:pt x="316984" y="124086"/>
                </a:lnTo>
                <a:lnTo>
                  <a:pt x="306324" y="131826"/>
                </a:lnTo>
                <a:lnTo>
                  <a:pt x="291388" y="145708"/>
                </a:lnTo>
                <a:lnTo>
                  <a:pt x="277172" y="160591"/>
                </a:lnTo>
                <a:lnTo>
                  <a:pt x="263245" y="175760"/>
                </a:lnTo>
                <a:lnTo>
                  <a:pt x="249174" y="190500"/>
                </a:lnTo>
                <a:lnTo>
                  <a:pt x="219279" y="228203"/>
                </a:lnTo>
                <a:lnTo>
                  <a:pt x="194175" y="268102"/>
                </a:lnTo>
                <a:lnTo>
                  <a:pt x="167865" y="305988"/>
                </a:lnTo>
                <a:lnTo>
                  <a:pt x="134349" y="337657"/>
                </a:lnTo>
                <a:lnTo>
                  <a:pt x="87630" y="358902"/>
                </a:lnTo>
                <a:lnTo>
                  <a:pt x="81712" y="382488"/>
                </a:lnTo>
                <a:lnTo>
                  <a:pt x="81438" y="381285"/>
                </a:lnTo>
                <a:lnTo>
                  <a:pt x="77021" y="375939"/>
                </a:lnTo>
                <a:lnTo>
                  <a:pt x="58674" y="387096"/>
                </a:lnTo>
                <a:lnTo>
                  <a:pt x="51363" y="400359"/>
                </a:lnTo>
                <a:lnTo>
                  <a:pt x="45338" y="419481"/>
                </a:lnTo>
                <a:lnTo>
                  <a:pt x="40457" y="439173"/>
                </a:lnTo>
                <a:lnTo>
                  <a:pt x="36575" y="454152"/>
                </a:lnTo>
                <a:lnTo>
                  <a:pt x="31129" y="491303"/>
                </a:lnTo>
                <a:lnTo>
                  <a:pt x="29322" y="505234"/>
                </a:lnTo>
                <a:lnTo>
                  <a:pt x="28955" y="506253"/>
                </a:lnTo>
                <a:lnTo>
                  <a:pt x="9644" y="549652"/>
                </a:lnTo>
                <a:lnTo>
                  <a:pt x="0" y="585978"/>
                </a:lnTo>
                <a:lnTo>
                  <a:pt x="2529" y="639854"/>
                </a:lnTo>
                <a:lnTo>
                  <a:pt x="4876" y="693657"/>
                </a:lnTo>
                <a:lnTo>
                  <a:pt x="7406" y="747497"/>
                </a:lnTo>
                <a:lnTo>
                  <a:pt x="10485" y="801483"/>
                </a:lnTo>
                <a:lnTo>
                  <a:pt x="14478" y="855726"/>
                </a:lnTo>
                <a:lnTo>
                  <a:pt x="21121" y="888301"/>
                </a:lnTo>
                <a:lnTo>
                  <a:pt x="22098" y="892302"/>
                </a:lnTo>
              </a:path>
            </a:pathLst>
          </a:custGeom>
          <a:ln w="57150">
            <a:solidFill>
              <a:srgbClr val="FF6600"/>
            </a:solidFill>
          </a:ln>
        </p:spPr>
        <p:txBody>
          <a:bodyPr wrap="square" lIns="0" tIns="0" rIns="0" bIns="0" rtlCol="0"/>
          <a:lstStyle/>
          <a:p>
            <a:endParaRPr dirty="0"/>
          </a:p>
        </p:txBody>
      </p:sp>
    </p:spTree>
    <p:extLst>
      <p:ext uri="{BB962C8B-B14F-4D97-AF65-F5344CB8AC3E}">
        <p14:creationId xmlns:p14="http://schemas.microsoft.com/office/powerpoint/2010/main" val="2326255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4839" y="348995"/>
            <a:ext cx="9144000" cy="6858000"/>
          </a:xfrm>
          <a:custGeom>
            <a:avLst/>
            <a:gdLst/>
            <a:ahLst/>
            <a:cxnLst/>
            <a:rect l="l" t="t" r="r" b="b"/>
            <a:pathLst>
              <a:path w="9144000" h="6858000">
                <a:moveTo>
                  <a:pt x="9144000" y="6858000"/>
                </a:moveTo>
                <a:lnTo>
                  <a:pt x="9144000" y="0"/>
                </a:lnTo>
                <a:lnTo>
                  <a:pt x="0" y="0"/>
                </a:lnTo>
                <a:lnTo>
                  <a:pt x="0" y="6858000"/>
                </a:lnTo>
                <a:lnTo>
                  <a:pt x="9144000" y="6858000"/>
                </a:lnTo>
                <a:close/>
              </a:path>
            </a:pathLst>
          </a:custGeom>
          <a:solidFill>
            <a:srgbClr val="000000"/>
          </a:solidFill>
        </p:spPr>
        <p:txBody>
          <a:bodyPr wrap="square" lIns="0" tIns="0" rIns="0" bIns="0" rtlCol="0"/>
          <a:lstStyle/>
          <a:p>
            <a:endParaRPr dirty="0"/>
          </a:p>
        </p:txBody>
      </p:sp>
      <p:grpSp>
        <p:nvGrpSpPr>
          <p:cNvPr id="3" name="object 3"/>
          <p:cNvGrpSpPr/>
          <p:nvPr/>
        </p:nvGrpSpPr>
        <p:grpSpPr>
          <a:xfrm>
            <a:off x="2826137" y="464820"/>
            <a:ext cx="4969510" cy="6654800"/>
            <a:chOff x="2826137" y="464820"/>
            <a:chExt cx="4969510" cy="6654800"/>
          </a:xfrm>
        </p:grpSpPr>
        <p:pic>
          <p:nvPicPr>
            <p:cNvPr id="4" name="object 4"/>
            <p:cNvPicPr/>
            <p:nvPr/>
          </p:nvPicPr>
          <p:blipFill>
            <a:blip r:embed="rId2" cstate="print"/>
            <a:stretch>
              <a:fillRect/>
            </a:stretch>
          </p:blipFill>
          <p:spPr>
            <a:xfrm>
              <a:off x="2826137" y="464820"/>
              <a:ext cx="4969001" cy="3859529"/>
            </a:xfrm>
            <a:prstGeom prst="rect">
              <a:avLst/>
            </a:prstGeom>
          </p:spPr>
        </p:pic>
        <p:pic>
          <p:nvPicPr>
            <p:cNvPr id="5" name="object 5"/>
            <p:cNvPicPr/>
            <p:nvPr/>
          </p:nvPicPr>
          <p:blipFill>
            <a:blip r:embed="rId3" cstate="print"/>
            <a:stretch>
              <a:fillRect/>
            </a:stretch>
          </p:blipFill>
          <p:spPr>
            <a:xfrm>
              <a:off x="3330581" y="4354067"/>
              <a:ext cx="3793997" cy="2765298"/>
            </a:xfrm>
            <a:prstGeom prst="rect">
              <a:avLst/>
            </a:prstGeom>
          </p:spPr>
        </p:pic>
      </p:grpSp>
      <p:sp>
        <p:nvSpPr>
          <p:cNvPr id="6" name="object 6"/>
          <p:cNvSpPr txBox="1"/>
          <p:nvPr/>
        </p:nvSpPr>
        <p:spPr>
          <a:xfrm>
            <a:off x="3676535" y="5300471"/>
            <a:ext cx="1504950" cy="367030"/>
          </a:xfrm>
          <a:prstGeom prst="rect">
            <a:avLst/>
          </a:prstGeom>
          <a:solidFill>
            <a:srgbClr val="FFFF00"/>
          </a:solidFill>
        </p:spPr>
        <p:txBody>
          <a:bodyPr vert="horz" wrap="square" lIns="0" tIns="39370" rIns="0" bIns="0" rtlCol="0">
            <a:spAutoFit/>
          </a:bodyPr>
          <a:lstStyle/>
          <a:p>
            <a:pPr marL="92075">
              <a:lnSpc>
                <a:spcPct val="100000"/>
              </a:lnSpc>
              <a:spcBef>
                <a:spcPts val="310"/>
              </a:spcBef>
            </a:pPr>
            <a:r>
              <a:rPr sz="1800" b="1" dirty="0">
                <a:latin typeface="Arial"/>
                <a:cs typeface="Arial"/>
              </a:rPr>
              <a:t>Lobe</a:t>
            </a:r>
            <a:r>
              <a:rPr sz="1800" b="1" spc="-50" dirty="0">
                <a:latin typeface="Arial"/>
                <a:cs typeface="Arial"/>
              </a:rPr>
              <a:t> </a:t>
            </a:r>
            <a:r>
              <a:rPr sz="1800" b="1" dirty="0">
                <a:latin typeface="Arial"/>
                <a:cs typeface="Arial"/>
              </a:rPr>
              <a:t>frontal</a:t>
            </a:r>
            <a:endParaRPr sz="1800" dirty="0">
              <a:latin typeface="Arial"/>
              <a:cs typeface="Arial"/>
            </a:endParaRPr>
          </a:p>
        </p:txBody>
      </p:sp>
      <p:sp>
        <p:nvSpPr>
          <p:cNvPr id="7" name="object 7"/>
          <p:cNvSpPr txBox="1"/>
          <p:nvPr/>
        </p:nvSpPr>
        <p:spPr>
          <a:xfrm>
            <a:off x="5348363" y="5173217"/>
            <a:ext cx="1606550" cy="367665"/>
          </a:xfrm>
          <a:prstGeom prst="rect">
            <a:avLst/>
          </a:prstGeom>
          <a:solidFill>
            <a:srgbClr val="FFFF00"/>
          </a:solidFill>
        </p:spPr>
        <p:txBody>
          <a:bodyPr vert="horz" wrap="square" lIns="0" tIns="39370" rIns="0" bIns="0" rtlCol="0">
            <a:spAutoFit/>
          </a:bodyPr>
          <a:lstStyle/>
          <a:p>
            <a:pPr marL="92075">
              <a:lnSpc>
                <a:spcPct val="100000"/>
              </a:lnSpc>
              <a:spcBef>
                <a:spcPts val="310"/>
              </a:spcBef>
            </a:pPr>
            <a:r>
              <a:rPr sz="1800" b="1" dirty="0">
                <a:latin typeface="Arial"/>
                <a:cs typeface="Arial"/>
              </a:rPr>
              <a:t>Lobe</a:t>
            </a:r>
            <a:r>
              <a:rPr sz="1800" b="1" spc="-50" dirty="0">
                <a:latin typeface="Arial"/>
                <a:cs typeface="Arial"/>
              </a:rPr>
              <a:t> </a:t>
            </a:r>
            <a:r>
              <a:rPr sz="1800" b="1" dirty="0">
                <a:latin typeface="Arial"/>
                <a:cs typeface="Arial"/>
              </a:rPr>
              <a:t>pariétal</a:t>
            </a:r>
            <a:endParaRPr sz="1800" dirty="0">
              <a:latin typeface="Arial"/>
              <a:cs typeface="Arial"/>
            </a:endParaRPr>
          </a:p>
        </p:txBody>
      </p:sp>
      <p:sp>
        <p:nvSpPr>
          <p:cNvPr id="8" name="object 8"/>
          <p:cNvSpPr txBox="1"/>
          <p:nvPr/>
        </p:nvSpPr>
        <p:spPr>
          <a:xfrm>
            <a:off x="6674243" y="5993891"/>
            <a:ext cx="1720850" cy="367665"/>
          </a:xfrm>
          <a:prstGeom prst="rect">
            <a:avLst/>
          </a:prstGeom>
          <a:solidFill>
            <a:srgbClr val="FFFF00"/>
          </a:solidFill>
        </p:spPr>
        <p:txBody>
          <a:bodyPr vert="horz" wrap="square" lIns="0" tIns="39370" rIns="0" bIns="0" rtlCol="0">
            <a:spAutoFit/>
          </a:bodyPr>
          <a:lstStyle/>
          <a:p>
            <a:pPr marL="92075">
              <a:lnSpc>
                <a:spcPct val="100000"/>
              </a:lnSpc>
              <a:spcBef>
                <a:spcPts val="310"/>
              </a:spcBef>
            </a:pPr>
            <a:r>
              <a:rPr sz="1800" b="1" spc="-5" dirty="0">
                <a:latin typeface="Arial"/>
                <a:cs typeface="Arial"/>
              </a:rPr>
              <a:t>Lobe</a:t>
            </a:r>
            <a:r>
              <a:rPr sz="1800" b="1" spc="-50" dirty="0">
                <a:latin typeface="Arial"/>
                <a:cs typeface="Arial"/>
              </a:rPr>
              <a:t> </a:t>
            </a:r>
            <a:r>
              <a:rPr sz="1800" b="1" spc="-5" dirty="0">
                <a:latin typeface="Arial"/>
                <a:cs typeface="Arial"/>
              </a:rPr>
              <a:t>occipital</a:t>
            </a:r>
            <a:endParaRPr sz="1800" dirty="0">
              <a:latin typeface="Arial"/>
              <a:cs typeface="Arial"/>
            </a:endParaRPr>
          </a:p>
        </p:txBody>
      </p:sp>
      <p:sp>
        <p:nvSpPr>
          <p:cNvPr id="9" name="object 9"/>
          <p:cNvSpPr txBox="1"/>
          <p:nvPr/>
        </p:nvSpPr>
        <p:spPr>
          <a:xfrm>
            <a:off x="4772291" y="6435852"/>
            <a:ext cx="1758950" cy="367030"/>
          </a:xfrm>
          <a:prstGeom prst="rect">
            <a:avLst/>
          </a:prstGeom>
          <a:solidFill>
            <a:srgbClr val="FFFF00"/>
          </a:solidFill>
        </p:spPr>
        <p:txBody>
          <a:bodyPr vert="horz" wrap="square" lIns="0" tIns="38735" rIns="0" bIns="0" rtlCol="0">
            <a:spAutoFit/>
          </a:bodyPr>
          <a:lstStyle/>
          <a:p>
            <a:pPr marL="92075">
              <a:lnSpc>
                <a:spcPct val="100000"/>
              </a:lnSpc>
              <a:spcBef>
                <a:spcPts val="305"/>
              </a:spcBef>
            </a:pPr>
            <a:r>
              <a:rPr sz="1800" b="1" dirty="0">
                <a:latin typeface="Arial"/>
                <a:cs typeface="Arial"/>
              </a:rPr>
              <a:t>Lobe</a:t>
            </a:r>
            <a:r>
              <a:rPr sz="1800" b="1" spc="-50" dirty="0">
                <a:latin typeface="Arial"/>
                <a:cs typeface="Arial"/>
              </a:rPr>
              <a:t> </a:t>
            </a:r>
            <a:r>
              <a:rPr sz="1800" b="1" dirty="0">
                <a:latin typeface="Arial"/>
                <a:cs typeface="Arial"/>
              </a:rPr>
              <a:t>temporal</a:t>
            </a:r>
            <a:endParaRPr sz="1800" dirty="0">
              <a:latin typeface="Arial"/>
              <a:cs typeface="Arial"/>
            </a:endParaRPr>
          </a:p>
        </p:txBody>
      </p:sp>
    </p:spTree>
    <p:extLst>
      <p:ext uri="{BB962C8B-B14F-4D97-AF65-F5344CB8AC3E}">
        <p14:creationId xmlns:p14="http://schemas.microsoft.com/office/powerpoint/2010/main" val="1838585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11535" y="525271"/>
            <a:ext cx="6830059" cy="2461260"/>
          </a:xfrm>
          <a:prstGeom prst="rect">
            <a:avLst/>
          </a:prstGeom>
        </p:spPr>
        <p:txBody>
          <a:bodyPr vert="horz" wrap="square" lIns="0" tIns="12700" rIns="0" bIns="0" rtlCol="0">
            <a:spAutoFit/>
          </a:bodyPr>
          <a:lstStyle/>
          <a:p>
            <a:pPr marL="298450" indent="-285750">
              <a:lnSpc>
                <a:spcPct val="100000"/>
              </a:lnSpc>
              <a:spcBef>
                <a:spcPts val="100"/>
              </a:spcBef>
              <a:buFont typeface="Arial MT"/>
              <a:buChar char="•"/>
              <a:tabLst>
                <a:tab pos="297815" algn="l"/>
                <a:tab pos="298450" algn="l"/>
              </a:tabLst>
            </a:pPr>
            <a:r>
              <a:rPr sz="2400" b="1" spc="-5" dirty="0">
                <a:latin typeface="Arial"/>
                <a:cs typeface="Arial"/>
              </a:rPr>
              <a:t>Écorce</a:t>
            </a:r>
            <a:r>
              <a:rPr sz="2400" b="1" spc="-10" dirty="0">
                <a:latin typeface="Arial"/>
                <a:cs typeface="Arial"/>
              </a:rPr>
              <a:t> </a:t>
            </a:r>
            <a:r>
              <a:rPr sz="2400" b="1" dirty="0">
                <a:latin typeface="Arial"/>
                <a:cs typeface="Arial"/>
              </a:rPr>
              <a:t>de</a:t>
            </a:r>
            <a:r>
              <a:rPr sz="2400" b="1" spc="-5" dirty="0">
                <a:latin typeface="Arial"/>
                <a:cs typeface="Arial"/>
              </a:rPr>
              <a:t> </a:t>
            </a:r>
            <a:r>
              <a:rPr sz="2400" b="1" dirty="0">
                <a:solidFill>
                  <a:srgbClr val="FF3300"/>
                </a:solidFill>
                <a:latin typeface="Arial"/>
                <a:cs typeface="Arial"/>
              </a:rPr>
              <a:t>substance</a:t>
            </a:r>
            <a:r>
              <a:rPr sz="2400" b="1" spc="-15" dirty="0">
                <a:solidFill>
                  <a:srgbClr val="FF3300"/>
                </a:solidFill>
                <a:latin typeface="Arial"/>
                <a:cs typeface="Arial"/>
              </a:rPr>
              <a:t> </a:t>
            </a:r>
            <a:r>
              <a:rPr sz="2400" b="1" dirty="0">
                <a:solidFill>
                  <a:srgbClr val="FF3300"/>
                </a:solidFill>
                <a:latin typeface="Arial"/>
                <a:cs typeface="Arial"/>
              </a:rPr>
              <a:t>grise</a:t>
            </a:r>
            <a:r>
              <a:rPr sz="2400" b="1" spc="-10" dirty="0">
                <a:solidFill>
                  <a:srgbClr val="FF3300"/>
                </a:solidFill>
                <a:latin typeface="Arial"/>
                <a:cs typeface="Arial"/>
              </a:rPr>
              <a:t> </a:t>
            </a:r>
            <a:r>
              <a:rPr sz="2400" b="1" dirty="0">
                <a:solidFill>
                  <a:srgbClr val="FF3300"/>
                </a:solidFill>
                <a:latin typeface="Arial"/>
                <a:cs typeface="Arial"/>
              </a:rPr>
              <a:t>=</a:t>
            </a:r>
            <a:r>
              <a:rPr sz="2400" b="1" spc="-10" dirty="0">
                <a:solidFill>
                  <a:srgbClr val="FF3300"/>
                </a:solidFill>
                <a:latin typeface="Arial"/>
                <a:cs typeface="Arial"/>
              </a:rPr>
              <a:t> </a:t>
            </a:r>
            <a:r>
              <a:rPr sz="2400" b="1" spc="-5" dirty="0">
                <a:solidFill>
                  <a:srgbClr val="FF3300"/>
                </a:solidFill>
                <a:latin typeface="Arial"/>
                <a:cs typeface="Arial"/>
              </a:rPr>
              <a:t>cortex</a:t>
            </a:r>
            <a:endParaRPr sz="2400" dirty="0">
              <a:latin typeface="Arial"/>
              <a:cs typeface="Arial"/>
            </a:endParaRPr>
          </a:p>
          <a:p>
            <a:pPr marL="298450" marR="152400">
              <a:lnSpc>
                <a:spcPct val="100000"/>
              </a:lnSpc>
              <a:spcBef>
                <a:spcPts val="20"/>
              </a:spcBef>
            </a:pPr>
            <a:r>
              <a:rPr sz="2000" b="1" spc="-5" dirty="0">
                <a:latin typeface="Arial"/>
                <a:cs typeface="Arial"/>
              </a:rPr>
              <a:t>Plus</a:t>
            </a:r>
            <a:r>
              <a:rPr sz="2000" b="1" dirty="0">
                <a:latin typeface="Arial"/>
                <a:cs typeface="Arial"/>
              </a:rPr>
              <a:t> </a:t>
            </a:r>
            <a:r>
              <a:rPr sz="2000" b="1" spc="-5" dirty="0">
                <a:latin typeface="Arial"/>
                <a:cs typeface="Arial"/>
              </a:rPr>
              <a:t>le</a:t>
            </a:r>
            <a:r>
              <a:rPr sz="2000" b="1" spc="5" dirty="0">
                <a:latin typeface="Arial"/>
                <a:cs typeface="Arial"/>
              </a:rPr>
              <a:t> </a:t>
            </a:r>
            <a:r>
              <a:rPr sz="2000" b="1" spc="-10" dirty="0">
                <a:latin typeface="Arial"/>
                <a:cs typeface="Arial"/>
              </a:rPr>
              <a:t>cortex</a:t>
            </a:r>
            <a:r>
              <a:rPr sz="2000" b="1" spc="5" dirty="0">
                <a:latin typeface="Arial"/>
                <a:cs typeface="Arial"/>
              </a:rPr>
              <a:t> </a:t>
            </a:r>
            <a:r>
              <a:rPr sz="2000" b="1" spc="-5" dirty="0">
                <a:latin typeface="Arial"/>
                <a:cs typeface="Arial"/>
              </a:rPr>
              <a:t>a</a:t>
            </a:r>
            <a:r>
              <a:rPr sz="2000" b="1" dirty="0">
                <a:latin typeface="Arial"/>
                <a:cs typeface="Arial"/>
              </a:rPr>
              <a:t> </a:t>
            </a:r>
            <a:r>
              <a:rPr sz="2000" b="1" spc="-5" dirty="0">
                <a:latin typeface="Arial"/>
                <a:cs typeface="Arial"/>
              </a:rPr>
              <a:t>une</a:t>
            </a:r>
            <a:r>
              <a:rPr sz="2000" b="1" spc="5" dirty="0">
                <a:latin typeface="Arial"/>
                <a:cs typeface="Arial"/>
              </a:rPr>
              <a:t> </a:t>
            </a:r>
            <a:r>
              <a:rPr sz="2000" b="1" spc="-10" dirty="0">
                <a:latin typeface="Arial"/>
                <a:cs typeface="Arial"/>
              </a:rPr>
              <a:t>grande</a:t>
            </a:r>
            <a:r>
              <a:rPr sz="2000" b="1" spc="5" dirty="0">
                <a:latin typeface="Arial"/>
                <a:cs typeface="Arial"/>
              </a:rPr>
              <a:t> </a:t>
            </a:r>
            <a:r>
              <a:rPr sz="2000" b="1" spc="-10" dirty="0">
                <a:latin typeface="Arial"/>
                <a:cs typeface="Arial"/>
              </a:rPr>
              <a:t>surface,</a:t>
            </a:r>
            <a:r>
              <a:rPr sz="2000" b="1" dirty="0">
                <a:latin typeface="Arial"/>
                <a:cs typeface="Arial"/>
              </a:rPr>
              <a:t> </a:t>
            </a:r>
            <a:r>
              <a:rPr sz="2000" b="1" spc="-5" dirty="0">
                <a:latin typeface="Arial"/>
                <a:cs typeface="Arial"/>
              </a:rPr>
              <a:t>plus</a:t>
            </a:r>
            <a:r>
              <a:rPr sz="2000" b="1" spc="5" dirty="0">
                <a:latin typeface="Arial"/>
                <a:cs typeface="Arial"/>
              </a:rPr>
              <a:t> </a:t>
            </a:r>
            <a:r>
              <a:rPr sz="2000" b="1" spc="-5" dirty="0">
                <a:latin typeface="Arial"/>
                <a:cs typeface="Arial"/>
              </a:rPr>
              <a:t>il</a:t>
            </a:r>
            <a:r>
              <a:rPr sz="2000" b="1" spc="5" dirty="0">
                <a:latin typeface="Arial"/>
                <a:cs typeface="Arial"/>
              </a:rPr>
              <a:t> </a:t>
            </a:r>
            <a:r>
              <a:rPr sz="2000" b="1" spc="-5" dirty="0">
                <a:latin typeface="Arial"/>
                <a:cs typeface="Arial"/>
              </a:rPr>
              <a:t>est</a:t>
            </a:r>
            <a:r>
              <a:rPr sz="2000" b="1" dirty="0">
                <a:latin typeface="Arial"/>
                <a:cs typeface="Arial"/>
              </a:rPr>
              <a:t> </a:t>
            </a:r>
            <a:r>
              <a:rPr sz="2000" b="1" spc="-10" dirty="0">
                <a:latin typeface="Arial"/>
                <a:cs typeface="Arial"/>
              </a:rPr>
              <a:t>plissé </a:t>
            </a:r>
            <a:r>
              <a:rPr sz="2000" b="1" spc="-540" dirty="0">
                <a:latin typeface="Arial"/>
                <a:cs typeface="Arial"/>
              </a:rPr>
              <a:t> </a:t>
            </a:r>
            <a:r>
              <a:rPr sz="2000" b="1" spc="-10" dirty="0">
                <a:latin typeface="Arial"/>
                <a:cs typeface="Arial"/>
              </a:rPr>
              <a:t>(circonvolutions</a:t>
            </a:r>
            <a:r>
              <a:rPr sz="2000" b="1" dirty="0">
                <a:latin typeface="Arial"/>
                <a:cs typeface="Arial"/>
              </a:rPr>
              <a:t> </a:t>
            </a:r>
            <a:r>
              <a:rPr sz="2000" b="1" spc="-5" dirty="0">
                <a:latin typeface="Arial"/>
                <a:cs typeface="Arial"/>
              </a:rPr>
              <a:t>et</a:t>
            </a:r>
            <a:r>
              <a:rPr sz="2000" b="1" dirty="0">
                <a:latin typeface="Arial"/>
                <a:cs typeface="Arial"/>
              </a:rPr>
              <a:t> </a:t>
            </a:r>
            <a:r>
              <a:rPr sz="2000" b="1" spc="-10" dirty="0">
                <a:latin typeface="Arial"/>
                <a:cs typeface="Arial"/>
              </a:rPr>
              <a:t>sillons)</a:t>
            </a:r>
            <a:endParaRPr sz="2000" dirty="0">
              <a:latin typeface="Arial"/>
              <a:cs typeface="Arial"/>
            </a:endParaRPr>
          </a:p>
          <a:p>
            <a:pPr marL="298450" indent="-285750">
              <a:lnSpc>
                <a:spcPct val="100000"/>
              </a:lnSpc>
              <a:spcBef>
                <a:spcPts val="1405"/>
              </a:spcBef>
              <a:buFont typeface="Arial MT"/>
              <a:buChar char="•"/>
              <a:tabLst>
                <a:tab pos="297815" algn="l"/>
                <a:tab pos="298450" algn="l"/>
              </a:tabLst>
            </a:pPr>
            <a:r>
              <a:rPr sz="2400" b="1" spc="-5" dirty="0">
                <a:solidFill>
                  <a:srgbClr val="FF3300"/>
                </a:solidFill>
                <a:latin typeface="Arial"/>
                <a:cs typeface="Arial"/>
              </a:rPr>
              <a:t>Substance</a:t>
            </a:r>
            <a:r>
              <a:rPr sz="2400" b="1" spc="-50" dirty="0">
                <a:solidFill>
                  <a:srgbClr val="FF3300"/>
                </a:solidFill>
                <a:latin typeface="Arial"/>
                <a:cs typeface="Arial"/>
              </a:rPr>
              <a:t> </a:t>
            </a:r>
            <a:r>
              <a:rPr sz="2400" b="1" spc="-5" dirty="0">
                <a:solidFill>
                  <a:srgbClr val="FF3300"/>
                </a:solidFill>
                <a:latin typeface="Arial"/>
                <a:cs typeface="Arial"/>
              </a:rPr>
              <a:t>blanche</a:t>
            </a:r>
            <a:endParaRPr sz="2400" dirty="0">
              <a:latin typeface="Arial"/>
              <a:cs typeface="Arial"/>
            </a:endParaRPr>
          </a:p>
          <a:p>
            <a:pPr marL="298450" marR="5080" indent="-285750">
              <a:lnSpc>
                <a:spcPct val="100000"/>
              </a:lnSpc>
              <a:spcBef>
                <a:spcPts val="1435"/>
              </a:spcBef>
              <a:buFont typeface="Arial MT"/>
              <a:buChar char="•"/>
              <a:tabLst>
                <a:tab pos="297815" algn="l"/>
                <a:tab pos="298450" algn="l"/>
              </a:tabLst>
            </a:pPr>
            <a:r>
              <a:rPr sz="2400" b="1" dirty="0">
                <a:latin typeface="Arial"/>
                <a:cs typeface="Arial"/>
              </a:rPr>
              <a:t>Et des </a:t>
            </a:r>
            <a:r>
              <a:rPr sz="2400" b="1" spc="-5" dirty="0">
                <a:latin typeface="Arial"/>
                <a:cs typeface="Arial"/>
              </a:rPr>
              <a:t>amas </a:t>
            </a:r>
            <a:r>
              <a:rPr sz="2400" b="1" dirty="0">
                <a:latin typeface="Arial"/>
                <a:cs typeface="Arial"/>
              </a:rPr>
              <a:t>de </a:t>
            </a:r>
            <a:r>
              <a:rPr sz="2400" b="1" spc="-5" dirty="0">
                <a:solidFill>
                  <a:srgbClr val="FF3300"/>
                </a:solidFill>
                <a:latin typeface="Arial"/>
                <a:cs typeface="Arial"/>
              </a:rPr>
              <a:t>substance grise: noyaux gris </a:t>
            </a:r>
            <a:r>
              <a:rPr sz="2400" b="1" spc="-655" dirty="0">
                <a:solidFill>
                  <a:srgbClr val="FF3300"/>
                </a:solidFill>
                <a:latin typeface="Arial"/>
                <a:cs typeface="Arial"/>
              </a:rPr>
              <a:t> </a:t>
            </a:r>
            <a:r>
              <a:rPr sz="2400" b="1" spc="-5" dirty="0">
                <a:solidFill>
                  <a:srgbClr val="FF3300"/>
                </a:solidFill>
                <a:latin typeface="Arial"/>
                <a:cs typeface="Arial"/>
              </a:rPr>
              <a:t>centraux</a:t>
            </a:r>
            <a:r>
              <a:rPr sz="2400" b="1" spc="-10" dirty="0">
                <a:solidFill>
                  <a:srgbClr val="FF3300"/>
                </a:solidFill>
                <a:latin typeface="Arial"/>
                <a:cs typeface="Arial"/>
              </a:rPr>
              <a:t> </a:t>
            </a:r>
            <a:r>
              <a:rPr sz="2400" b="1" spc="-5" dirty="0">
                <a:solidFill>
                  <a:srgbClr val="FF3300"/>
                </a:solidFill>
                <a:latin typeface="Arial"/>
                <a:cs typeface="Arial"/>
              </a:rPr>
              <a:t>(corps</a:t>
            </a:r>
            <a:r>
              <a:rPr sz="2400" b="1" spc="-10" dirty="0">
                <a:solidFill>
                  <a:srgbClr val="FF3300"/>
                </a:solidFill>
                <a:latin typeface="Arial"/>
                <a:cs typeface="Arial"/>
              </a:rPr>
              <a:t> </a:t>
            </a:r>
            <a:r>
              <a:rPr sz="2400" b="1" spc="-5" dirty="0">
                <a:solidFill>
                  <a:srgbClr val="FF3300"/>
                </a:solidFill>
                <a:latin typeface="Arial"/>
                <a:cs typeface="Arial"/>
              </a:rPr>
              <a:t>striés,</a:t>
            </a:r>
            <a:r>
              <a:rPr sz="2400" b="1" spc="-10" dirty="0">
                <a:solidFill>
                  <a:srgbClr val="FF3300"/>
                </a:solidFill>
                <a:latin typeface="Arial"/>
                <a:cs typeface="Arial"/>
              </a:rPr>
              <a:t> </a:t>
            </a:r>
            <a:r>
              <a:rPr sz="2400" b="1" spc="-5" dirty="0">
                <a:solidFill>
                  <a:srgbClr val="FF3300"/>
                </a:solidFill>
                <a:latin typeface="Arial"/>
                <a:cs typeface="Arial"/>
              </a:rPr>
              <a:t>thalamus)</a:t>
            </a:r>
            <a:endParaRPr sz="2400" dirty="0">
              <a:latin typeface="Arial"/>
              <a:cs typeface="Arial"/>
            </a:endParaRPr>
          </a:p>
        </p:txBody>
      </p:sp>
      <p:grpSp>
        <p:nvGrpSpPr>
          <p:cNvPr id="3" name="object 3"/>
          <p:cNvGrpSpPr/>
          <p:nvPr/>
        </p:nvGrpSpPr>
        <p:grpSpPr>
          <a:xfrm>
            <a:off x="2600401" y="3047809"/>
            <a:ext cx="5562600" cy="3870325"/>
            <a:chOff x="2600401" y="3047809"/>
            <a:chExt cx="5562600" cy="3870325"/>
          </a:xfrm>
        </p:grpSpPr>
        <p:pic>
          <p:nvPicPr>
            <p:cNvPr id="4" name="object 4"/>
            <p:cNvPicPr/>
            <p:nvPr/>
          </p:nvPicPr>
          <p:blipFill>
            <a:blip r:embed="rId2" cstate="print"/>
            <a:stretch>
              <a:fillRect/>
            </a:stretch>
          </p:blipFill>
          <p:spPr>
            <a:xfrm>
              <a:off x="2609729" y="3057143"/>
              <a:ext cx="5543550" cy="3851147"/>
            </a:xfrm>
            <a:prstGeom prst="rect">
              <a:avLst/>
            </a:prstGeom>
          </p:spPr>
        </p:pic>
        <p:sp>
          <p:nvSpPr>
            <p:cNvPr id="5" name="object 5"/>
            <p:cNvSpPr/>
            <p:nvPr/>
          </p:nvSpPr>
          <p:spPr>
            <a:xfrm>
              <a:off x="2605163" y="3052572"/>
              <a:ext cx="5553075" cy="3860800"/>
            </a:xfrm>
            <a:custGeom>
              <a:avLst/>
              <a:gdLst/>
              <a:ahLst/>
              <a:cxnLst/>
              <a:rect l="l" t="t" r="r" b="b"/>
              <a:pathLst>
                <a:path w="5553075" h="3860800">
                  <a:moveTo>
                    <a:pt x="0" y="3860292"/>
                  </a:moveTo>
                  <a:lnTo>
                    <a:pt x="0" y="0"/>
                  </a:lnTo>
                  <a:lnTo>
                    <a:pt x="5552694" y="0"/>
                  </a:lnTo>
                  <a:lnTo>
                    <a:pt x="5552694" y="3860292"/>
                  </a:lnTo>
                  <a:lnTo>
                    <a:pt x="0" y="3860292"/>
                  </a:lnTo>
                  <a:close/>
                </a:path>
              </a:pathLst>
            </a:custGeom>
            <a:ln w="9525">
              <a:solidFill>
                <a:srgbClr val="333399"/>
              </a:solidFill>
            </a:ln>
          </p:spPr>
          <p:txBody>
            <a:bodyPr wrap="square" lIns="0" tIns="0" rIns="0" bIns="0" rtlCol="0"/>
            <a:lstStyle/>
            <a:p>
              <a:endParaRPr dirty="0"/>
            </a:p>
          </p:txBody>
        </p:sp>
        <p:sp>
          <p:nvSpPr>
            <p:cNvPr id="6" name="object 6"/>
            <p:cNvSpPr/>
            <p:nvPr/>
          </p:nvSpPr>
          <p:spPr>
            <a:xfrm>
              <a:off x="3233813" y="3473195"/>
              <a:ext cx="4579620" cy="2623185"/>
            </a:xfrm>
            <a:custGeom>
              <a:avLst/>
              <a:gdLst/>
              <a:ahLst/>
              <a:cxnLst/>
              <a:rect l="l" t="t" r="r" b="b"/>
              <a:pathLst>
                <a:path w="4579620" h="2623185">
                  <a:moveTo>
                    <a:pt x="3826001" y="1503426"/>
                  </a:moveTo>
                  <a:lnTo>
                    <a:pt x="3826001" y="1774698"/>
                  </a:lnTo>
                  <a:lnTo>
                    <a:pt x="4454651" y="1774698"/>
                  </a:lnTo>
                  <a:lnTo>
                    <a:pt x="4454651" y="1503426"/>
                  </a:lnTo>
                  <a:lnTo>
                    <a:pt x="3826001" y="1503426"/>
                  </a:lnTo>
                  <a:close/>
                </a:path>
                <a:path w="4579620" h="2623185">
                  <a:moveTo>
                    <a:pt x="1328927" y="236220"/>
                  </a:moveTo>
                  <a:lnTo>
                    <a:pt x="1328927" y="643128"/>
                  </a:lnTo>
                  <a:lnTo>
                    <a:pt x="2143505" y="643128"/>
                  </a:lnTo>
                  <a:lnTo>
                    <a:pt x="2143505" y="236220"/>
                  </a:lnTo>
                  <a:lnTo>
                    <a:pt x="1328927" y="236220"/>
                  </a:lnTo>
                  <a:close/>
                </a:path>
                <a:path w="4579620" h="2623185">
                  <a:moveTo>
                    <a:pt x="0" y="2215896"/>
                  </a:moveTo>
                  <a:lnTo>
                    <a:pt x="0" y="2622804"/>
                  </a:lnTo>
                  <a:lnTo>
                    <a:pt x="816102" y="2622804"/>
                  </a:lnTo>
                  <a:lnTo>
                    <a:pt x="816101" y="2215896"/>
                  </a:lnTo>
                  <a:lnTo>
                    <a:pt x="0" y="2215896"/>
                  </a:lnTo>
                  <a:close/>
                </a:path>
                <a:path w="4579620" h="2623185">
                  <a:moveTo>
                    <a:pt x="3515105" y="474725"/>
                  </a:moveTo>
                  <a:lnTo>
                    <a:pt x="3515105" y="1015746"/>
                  </a:lnTo>
                  <a:lnTo>
                    <a:pt x="4579620" y="1015746"/>
                  </a:lnTo>
                  <a:lnTo>
                    <a:pt x="4579620" y="474725"/>
                  </a:lnTo>
                  <a:lnTo>
                    <a:pt x="3515105" y="474725"/>
                  </a:lnTo>
                  <a:close/>
                </a:path>
                <a:path w="4579620" h="2623185">
                  <a:moveTo>
                    <a:pt x="2265426" y="0"/>
                  </a:moveTo>
                  <a:lnTo>
                    <a:pt x="2265426" y="395478"/>
                  </a:lnTo>
                  <a:lnTo>
                    <a:pt x="3279647" y="395477"/>
                  </a:lnTo>
                  <a:lnTo>
                    <a:pt x="3279647" y="0"/>
                  </a:lnTo>
                  <a:lnTo>
                    <a:pt x="2265426" y="0"/>
                  </a:lnTo>
                  <a:close/>
                </a:path>
              </a:pathLst>
            </a:custGeom>
            <a:ln w="38100">
              <a:solidFill>
                <a:srgbClr val="333399"/>
              </a:solidFill>
            </a:ln>
          </p:spPr>
          <p:txBody>
            <a:bodyPr wrap="square" lIns="0" tIns="0" rIns="0" bIns="0" rtlCol="0"/>
            <a:lstStyle/>
            <a:p>
              <a:endParaRPr dirty="0"/>
            </a:p>
          </p:txBody>
        </p:sp>
      </p:grpSp>
    </p:spTree>
    <p:extLst>
      <p:ext uri="{BB962C8B-B14F-4D97-AF65-F5344CB8AC3E}">
        <p14:creationId xmlns:p14="http://schemas.microsoft.com/office/powerpoint/2010/main" val="3556310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32168" y="1501020"/>
            <a:ext cx="5966460" cy="4883785"/>
            <a:chOff x="2232168" y="1501020"/>
            <a:chExt cx="5966460" cy="4883785"/>
          </a:xfrm>
        </p:grpSpPr>
        <p:pic>
          <p:nvPicPr>
            <p:cNvPr id="3" name="object 3"/>
            <p:cNvPicPr/>
            <p:nvPr/>
          </p:nvPicPr>
          <p:blipFill>
            <a:blip r:embed="rId2" cstate="print"/>
            <a:stretch>
              <a:fillRect/>
            </a:stretch>
          </p:blipFill>
          <p:spPr>
            <a:xfrm>
              <a:off x="2232168" y="1501020"/>
              <a:ext cx="5966017" cy="4883336"/>
            </a:xfrm>
            <a:prstGeom prst="rect">
              <a:avLst/>
            </a:prstGeom>
          </p:spPr>
        </p:pic>
        <p:sp>
          <p:nvSpPr>
            <p:cNvPr id="4" name="object 4"/>
            <p:cNvSpPr/>
            <p:nvPr/>
          </p:nvSpPr>
          <p:spPr>
            <a:xfrm>
              <a:off x="2603639" y="5073395"/>
              <a:ext cx="2536825" cy="395605"/>
            </a:xfrm>
            <a:custGeom>
              <a:avLst/>
              <a:gdLst/>
              <a:ahLst/>
              <a:cxnLst/>
              <a:rect l="l" t="t" r="r" b="b"/>
              <a:pathLst>
                <a:path w="2536825" h="395604">
                  <a:moveTo>
                    <a:pt x="2536697" y="395477"/>
                  </a:moveTo>
                  <a:lnTo>
                    <a:pt x="2536697" y="0"/>
                  </a:lnTo>
                  <a:lnTo>
                    <a:pt x="0" y="0"/>
                  </a:lnTo>
                  <a:lnTo>
                    <a:pt x="0" y="395477"/>
                  </a:lnTo>
                  <a:lnTo>
                    <a:pt x="2536697" y="395477"/>
                  </a:lnTo>
                  <a:close/>
                </a:path>
              </a:pathLst>
            </a:custGeom>
            <a:solidFill>
              <a:srgbClr val="FFFF00"/>
            </a:solidFill>
          </p:spPr>
          <p:txBody>
            <a:bodyPr wrap="square" lIns="0" tIns="0" rIns="0" bIns="0" rtlCol="0"/>
            <a:lstStyle/>
            <a:p>
              <a:endParaRPr dirty="0"/>
            </a:p>
          </p:txBody>
        </p:sp>
      </p:grpSp>
      <p:sp>
        <p:nvSpPr>
          <p:cNvPr id="5" name="object 5"/>
          <p:cNvSpPr txBox="1">
            <a:spLocks noGrp="1"/>
          </p:cNvSpPr>
          <p:nvPr>
            <p:ph type="title"/>
          </p:nvPr>
        </p:nvSpPr>
        <p:spPr>
          <a:xfrm>
            <a:off x="1105033" y="705866"/>
            <a:ext cx="7139940" cy="391160"/>
          </a:xfrm>
          <a:prstGeom prst="rect">
            <a:avLst/>
          </a:prstGeom>
        </p:spPr>
        <p:txBody>
          <a:bodyPr vert="horz" wrap="square" lIns="0" tIns="12700" rIns="0" bIns="0" rtlCol="0">
            <a:spAutoFit/>
          </a:bodyPr>
          <a:lstStyle/>
          <a:p>
            <a:pPr marL="12700">
              <a:lnSpc>
                <a:spcPct val="100000"/>
              </a:lnSpc>
              <a:spcBef>
                <a:spcPts val="100"/>
              </a:spcBef>
            </a:pPr>
            <a:r>
              <a:rPr sz="2400" i="0" spc="-5" dirty="0">
                <a:solidFill>
                  <a:srgbClr val="6500FF"/>
                </a:solidFill>
                <a:latin typeface="Arial"/>
                <a:cs typeface="Arial"/>
              </a:rPr>
              <a:t>Cerveau</a:t>
            </a:r>
            <a:r>
              <a:rPr sz="2400" i="0" spc="-10" dirty="0">
                <a:solidFill>
                  <a:srgbClr val="6500FF"/>
                </a:solidFill>
                <a:latin typeface="Arial"/>
                <a:cs typeface="Arial"/>
              </a:rPr>
              <a:t> </a:t>
            </a:r>
            <a:r>
              <a:rPr sz="2400" i="0" spc="-5" dirty="0">
                <a:solidFill>
                  <a:srgbClr val="6500FF"/>
                </a:solidFill>
                <a:latin typeface="Arial"/>
                <a:cs typeface="Arial"/>
              </a:rPr>
              <a:t>– substance</a:t>
            </a:r>
            <a:r>
              <a:rPr sz="2400" i="0" spc="-10" dirty="0">
                <a:solidFill>
                  <a:srgbClr val="6500FF"/>
                </a:solidFill>
                <a:latin typeface="Arial"/>
                <a:cs typeface="Arial"/>
              </a:rPr>
              <a:t> </a:t>
            </a:r>
            <a:r>
              <a:rPr sz="2400" i="0" dirty="0">
                <a:solidFill>
                  <a:srgbClr val="6500FF"/>
                </a:solidFill>
                <a:latin typeface="Arial"/>
                <a:cs typeface="Arial"/>
              </a:rPr>
              <a:t>grise:</a:t>
            </a:r>
            <a:r>
              <a:rPr sz="2400" i="0" spc="-10" dirty="0">
                <a:solidFill>
                  <a:srgbClr val="6500FF"/>
                </a:solidFill>
                <a:latin typeface="Arial"/>
                <a:cs typeface="Arial"/>
              </a:rPr>
              <a:t> </a:t>
            </a:r>
            <a:r>
              <a:rPr sz="2400" i="0" dirty="0">
                <a:solidFill>
                  <a:srgbClr val="6500FF"/>
                </a:solidFill>
                <a:latin typeface="Arial"/>
                <a:cs typeface="Arial"/>
              </a:rPr>
              <a:t>noyaux</a:t>
            </a:r>
            <a:r>
              <a:rPr sz="2400" i="0" spc="-5" dirty="0">
                <a:solidFill>
                  <a:srgbClr val="6500FF"/>
                </a:solidFill>
                <a:latin typeface="Arial"/>
                <a:cs typeface="Arial"/>
              </a:rPr>
              <a:t> </a:t>
            </a:r>
            <a:r>
              <a:rPr sz="2400" i="0" dirty="0">
                <a:solidFill>
                  <a:srgbClr val="6500FF"/>
                </a:solidFill>
                <a:latin typeface="Arial"/>
                <a:cs typeface="Arial"/>
              </a:rPr>
              <a:t>gris</a:t>
            </a:r>
            <a:r>
              <a:rPr sz="2400" i="0" spc="-10" dirty="0">
                <a:solidFill>
                  <a:srgbClr val="6500FF"/>
                </a:solidFill>
                <a:latin typeface="Arial"/>
                <a:cs typeface="Arial"/>
              </a:rPr>
              <a:t> </a:t>
            </a:r>
            <a:r>
              <a:rPr sz="2400" i="0" dirty="0">
                <a:solidFill>
                  <a:srgbClr val="6500FF"/>
                </a:solidFill>
                <a:latin typeface="Arial"/>
                <a:cs typeface="Arial"/>
              </a:rPr>
              <a:t>centraux</a:t>
            </a:r>
            <a:endParaRPr sz="2400" dirty="0">
              <a:latin typeface="Arial"/>
              <a:cs typeface="Arial"/>
            </a:endParaRPr>
          </a:p>
        </p:txBody>
      </p:sp>
      <p:sp>
        <p:nvSpPr>
          <p:cNvPr id="6" name="object 6"/>
          <p:cNvSpPr txBox="1"/>
          <p:nvPr/>
        </p:nvSpPr>
        <p:spPr>
          <a:xfrm>
            <a:off x="2603639" y="5073396"/>
            <a:ext cx="2536825" cy="395605"/>
          </a:xfrm>
          <a:prstGeom prst="rect">
            <a:avLst/>
          </a:prstGeom>
          <a:ln w="28575">
            <a:solidFill>
              <a:srgbClr val="000000"/>
            </a:solidFill>
          </a:ln>
        </p:spPr>
        <p:txBody>
          <a:bodyPr vert="horz" wrap="square" lIns="0" tIns="53975" rIns="0" bIns="0" rtlCol="0">
            <a:spAutoFit/>
          </a:bodyPr>
          <a:lstStyle/>
          <a:p>
            <a:pPr marL="106045">
              <a:lnSpc>
                <a:spcPct val="100000"/>
              </a:lnSpc>
              <a:spcBef>
                <a:spcPts val="425"/>
              </a:spcBef>
            </a:pPr>
            <a:r>
              <a:rPr sz="1800" b="1" spc="-5" dirty="0">
                <a:latin typeface="Arial"/>
                <a:cs typeface="Arial"/>
              </a:rPr>
              <a:t>Noyaux</a:t>
            </a:r>
            <a:r>
              <a:rPr sz="1800" b="1" spc="-25" dirty="0">
                <a:latin typeface="Arial"/>
                <a:cs typeface="Arial"/>
              </a:rPr>
              <a:t> </a:t>
            </a:r>
            <a:r>
              <a:rPr sz="1800" b="1" spc="-5" dirty="0">
                <a:latin typeface="Arial"/>
                <a:cs typeface="Arial"/>
              </a:rPr>
              <a:t>gris</a:t>
            </a:r>
            <a:r>
              <a:rPr sz="1800" b="1" spc="-20" dirty="0">
                <a:latin typeface="Arial"/>
                <a:cs typeface="Arial"/>
              </a:rPr>
              <a:t> </a:t>
            </a:r>
            <a:r>
              <a:rPr sz="1800" b="1" spc="-10" dirty="0">
                <a:latin typeface="Arial"/>
                <a:cs typeface="Arial"/>
              </a:rPr>
              <a:t>centraux</a:t>
            </a:r>
            <a:endParaRPr sz="1800" dirty="0">
              <a:latin typeface="Arial"/>
              <a:cs typeface="Arial"/>
            </a:endParaRPr>
          </a:p>
        </p:txBody>
      </p:sp>
      <p:sp>
        <p:nvSpPr>
          <p:cNvPr id="7" name="object 7"/>
          <p:cNvSpPr/>
          <p:nvPr/>
        </p:nvSpPr>
        <p:spPr>
          <a:xfrm>
            <a:off x="4854767" y="4050410"/>
            <a:ext cx="1084580" cy="1078230"/>
          </a:xfrm>
          <a:custGeom>
            <a:avLst/>
            <a:gdLst/>
            <a:ahLst/>
            <a:cxnLst/>
            <a:rect l="l" t="t" r="r" b="b"/>
            <a:pathLst>
              <a:path w="1084579" h="1078229">
                <a:moveTo>
                  <a:pt x="895170" y="158876"/>
                </a:moveTo>
                <a:lnTo>
                  <a:pt x="856417" y="125645"/>
                </a:lnTo>
                <a:lnTo>
                  <a:pt x="815776" y="96308"/>
                </a:lnTo>
                <a:lnTo>
                  <a:pt x="773521" y="70865"/>
                </a:lnTo>
                <a:lnTo>
                  <a:pt x="729923" y="49318"/>
                </a:lnTo>
                <a:lnTo>
                  <a:pt x="685255" y="31665"/>
                </a:lnTo>
                <a:lnTo>
                  <a:pt x="639787" y="17907"/>
                </a:lnTo>
                <a:lnTo>
                  <a:pt x="593792" y="8043"/>
                </a:lnTo>
                <a:lnTo>
                  <a:pt x="547543" y="2074"/>
                </a:lnTo>
                <a:lnTo>
                  <a:pt x="501311" y="0"/>
                </a:lnTo>
                <a:lnTo>
                  <a:pt x="455368" y="1820"/>
                </a:lnTo>
                <a:lnTo>
                  <a:pt x="409987" y="7535"/>
                </a:lnTo>
                <a:lnTo>
                  <a:pt x="365439" y="17144"/>
                </a:lnTo>
                <a:lnTo>
                  <a:pt x="321996" y="30649"/>
                </a:lnTo>
                <a:lnTo>
                  <a:pt x="279930" y="48048"/>
                </a:lnTo>
                <a:lnTo>
                  <a:pt x="239515" y="69341"/>
                </a:lnTo>
                <a:lnTo>
                  <a:pt x="201020" y="94530"/>
                </a:lnTo>
                <a:lnTo>
                  <a:pt x="164719" y="123613"/>
                </a:lnTo>
                <a:lnTo>
                  <a:pt x="130884" y="156590"/>
                </a:lnTo>
                <a:lnTo>
                  <a:pt x="100414" y="192811"/>
                </a:lnTo>
                <a:lnTo>
                  <a:pt x="74017" y="231189"/>
                </a:lnTo>
                <a:lnTo>
                  <a:pt x="51671" y="271455"/>
                </a:lnTo>
                <a:lnTo>
                  <a:pt x="33356" y="313339"/>
                </a:lnTo>
                <a:lnTo>
                  <a:pt x="19052" y="356571"/>
                </a:lnTo>
                <a:lnTo>
                  <a:pt x="8738" y="400882"/>
                </a:lnTo>
                <a:lnTo>
                  <a:pt x="2394" y="446002"/>
                </a:lnTo>
                <a:lnTo>
                  <a:pt x="0" y="491661"/>
                </a:lnTo>
                <a:lnTo>
                  <a:pt x="1534" y="537590"/>
                </a:lnTo>
                <a:lnTo>
                  <a:pt x="6978" y="583520"/>
                </a:lnTo>
                <a:lnTo>
                  <a:pt x="16310" y="629179"/>
                </a:lnTo>
                <a:lnTo>
                  <a:pt x="29509" y="674299"/>
                </a:lnTo>
                <a:lnTo>
                  <a:pt x="46557" y="718610"/>
                </a:lnTo>
                <a:lnTo>
                  <a:pt x="67432" y="761842"/>
                </a:lnTo>
                <a:lnTo>
                  <a:pt x="92113" y="803726"/>
                </a:lnTo>
                <a:lnTo>
                  <a:pt x="120582" y="843992"/>
                </a:lnTo>
                <a:lnTo>
                  <a:pt x="152816" y="882370"/>
                </a:lnTo>
                <a:lnTo>
                  <a:pt x="188796" y="918590"/>
                </a:lnTo>
                <a:lnTo>
                  <a:pt x="227662" y="951829"/>
                </a:lnTo>
                <a:lnTo>
                  <a:pt x="268390" y="981184"/>
                </a:lnTo>
                <a:lnTo>
                  <a:pt x="310709" y="1006654"/>
                </a:lnTo>
                <a:lnTo>
                  <a:pt x="354349" y="1028237"/>
                </a:lnTo>
                <a:lnTo>
                  <a:pt x="399042" y="1045930"/>
                </a:lnTo>
                <a:lnTo>
                  <a:pt x="444517" y="1059730"/>
                </a:lnTo>
                <a:lnTo>
                  <a:pt x="490505" y="1069635"/>
                </a:lnTo>
                <a:lnTo>
                  <a:pt x="536736" y="1075644"/>
                </a:lnTo>
                <a:lnTo>
                  <a:pt x="582940" y="1077753"/>
                </a:lnTo>
                <a:lnTo>
                  <a:pt x="628848" y="1075961"/>
                </a:lnTo>
                <a:lnTo>
                  <a:pt x="674190" y="1070264"/>
                </a:lnTo>
                <a:lnTo>
                  <a:pt x="718696" y="1060661"/>
                </a:lnTo>
                <a:lnTo>
                  <a:pt x="762097" y="1047149"/>
                </a:lnTo>
                <a:lnTo>
                  <a:pt x="804123" y="1029726"/>
                </a:lnTo>
                <a:lnTo>
                  <a:pt x="844504" y="1008390"/>
                </a:lnTo>
                <a:lnTo>
                  <a:pt x="882970" y="983138"/>
                </a:lnTo>
                <a:lnTo>
                  <a:pt x="919253" y="953967"/>
                </a:lnTo>
                <a:lnTo>
                  <a:pt x="953082" y="920876"/>
                </a:lnTo>
                <a:lnTo>
                  <a:pt x="983551" y="884663"/>
                </a:lnTo>
                <a:lnTo>
                  <a:pt x="1009948" y="846303"/>
                </a:lnTo>
                <a:lnTo>
                  <a:pt x="1032294" y="806065"/>
                </a:lnTo>
                <a:lnTo>
                  <a:pt x="1050609" y="764216"/>
                </a:lnTo>
                <a:lnTo>
                  <a:pt x="1064914" y="721023"/>
                </a:lnTo>
                <a:lnTo>
                  <a:pt x="1075227" y="676754"/>
                </a:lnTo>
                <a:lnTo>
                  <a:pt x="1081571" y="631676"/>
                </a:lnTo>
                <a:lnTo>
                  <a:pt x="1083966" y="586056"/>
                </a:lnTo>
                <a:lnTo>
                  <a:pt x="1082431" y="540162"/>
                </a:lnTo>
                <a:lnTo>
                  <a:pt x="1076988" y="494261"/>
                </a:lnTo>
                <a:lnTo>
                  <a:pt x="1067656" y="448620"/>
                </a:lnTo>
                <a:lnTo>
                  <a:pt x="1054456" y="403507"/>
                </a:lnTo>
                <a:lnTo>
                  <a:pt x="1037408" y="359188"/>
                </a:lnTo>
                <a:lnTo>
                  <a:pt x="1016534" y="315932"/>
                </a:lnTo>
                <a:lnTo>
                  <a:pt x="991852" y="274006"/>
                </a:lnTo>
                <a:lnTo>
                  <a:pt x="963384" y="233676"/>
                </a:lnTo>
                <a:lnTo>
                  <a:pt x="931150" y="195210"/>
                </a:lnTo>
                <a:lnTo>
                  <a:pt x="895170" y="158876"/>
                </a:lnTo>
                <a:close/>
              </a:path>
            </a:pathLst>
          </a:custGeom>
          <a:ln w="38100">
            <a:solidFill>
              <a:srgbClr val="FF3300"/>
            </a:solidFill>
          </a:ln>
        </p:spPr>
        <p:txBody>
          <a:bodyPr wrap="square" lIns="0" tIns="0" rIns="0" bIns="0" rtlCol="0"/>
          <a:lstStyle/>
          <a:p>
            <a:endParaRPr dirty="0"/>
          </a:p>
        </p:txBody>
      </p:sp>
    </p:spTree>
    <p:extLst>
      <p:ext uri="{BB962C8B-B14F-4D97-AF65-F5344CB8AC3E}">
        <p14:creationId xmlns:p14="http://schemas.microsoft.com/office/powerpoint/2010/main" val="479858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4839" y="348995"/>
            <a:ext cx="9144000" cy="6858000"/>
          </a:xfrm>
          <a:custGeom>
            <a:avLst/>
            <a:gdLst/>
            <a:ahLst/>
            <a:cxnLst/>
            <a:rect l="l" t="t" r="r" b="b"/>
            <a:pathLst>
              <a:path w="9144000" h="6858000">
                <a:moveTo>
                  <a:pt x="9144000" y="6858000"/>
                </a:moveTo>
                <a:lnTo>
                  <a:pt x="9144000" y="0"/>
                </a:lnTo>
                <a:lnTo>
                  <a:pt x="0" y="0"/>
                </a:lnTo>
                <a:lnTo>
                  <a:pt x="0" y="6858000"/>
                </a:lnTo>
                <a:lnTo>
                  <a:pt x="9144000" y="6858000"/>
                </a:lnTo>
                <a:close/>
              </a:path>
            </a:pathLst>
          </a:custGeom>
          <a:solidFill>
            <a:srgbClr val="000066"/>
          </a:solidFill>
        </p:spPr>
        <p:txBody>
          <a:bodyPr wrap="square" lIns="0" tIns="0" rIns="0" bIns="0" rtlCol="0"/>
          <a:lstStyle/>
          <a:p>
            <a:endParaRPr dirty="0"/>
          </a:p>
        </p:txBody>
      </p:sp>
      <p:grpSp>
        <p:nvGrpSpPr>
          <p:cNvPr id="3" name="object 3"/>
          <p:cNvGrpSpPr/>
          <p:nvPr/>
        </p:nvGrpSpPr>
        <p:grpSpPr>
          <a:xfrm>
            <a:off x="1309763" y="677418"/>
            <a:ext cx="8229600" cy="6209030"/>
            <a:chOff x="1309763" y="677418"/>
            <a:chExt cx="8229600" cy="6209030"/>
          </a:xfrm>
        </p:grpSpPr>
        <p:pic>
          <p:nvPicPr>
            <p:cNvPr id="4" name="object 4"/>
            <p:cNvPicPr/>
            <p:nvPr/>
          </p:nvPicPr>
          <p:blipFill>
            <a:blip r:embed="rId2" cstate="print"/>
            <a:stretch>
              <a:fillRect/>
            </a:stretch>
          </p:blipFill>
          <p:spPr>
            <a:xfrm>
              <a:off x="1385957" y="753617"/>
              <a:ext cx="8077199" cy="6056376"/>
            </a:xfrm>
            <a:prstGeom prst="rect">
              <a:avLst/>
            </a:prstGeom>
          </p:spPr>
        </p:pic>
        <p:sp>
          <p:nvSpPr>
            <p:cNvPr id="5" name="object 5"/>
            <p:cNvSpPr/>
            <p:nvPr/>
          </p:nvSpPr>
          <p:spPr>
            <a:xfrm>
              <a:off x="1347863" y="715518"/>
              <a:ext cx="8153400" cy="6132830"/>
            </a:xfrm>
            <a:custGeom>
              <a:avLst/>
              <a:gdLst/>
              <a:ahLst/>
              <a:cxnLst/>
              <a:rect l="l" t="t" r="r" b="b"/>
              <a:pathLst>
                <a:path w="8153400" h="6132830">
                  <a:moveTo>
                    <a:pt x="0" y="6132576"/>
                  </a:moveTo>
                  <a:lnTo>
                    <a:pt x="0" y="0"/>
                  </a:lnTo>
                  <a:lnTo>
                    <a:pt x="8153400" y="0"/>
                  </a:lnTo>
                  <a:lnTo>
                    <a:pt x="8153400" y="6132576"/>
                  </a:lnTo>
                  <a:lnTo>
                    <a:pt x="0" y="6132576"/>
                  </a:lnTo>
                  <a:close/>
                </a:path>
              </a:pathLst>
            </a:custGeom>
            <a:ln w="76200">
              <a:solidFill>
                <a:srgbClr val="CC66FF"/>
              </a:solidFill>
            </a:ln>
          </p:spPr>
          <p:txBody>
            <a:bodyPr wrap="square" lIns="0" tIns="0" rIns="0" bIns="0" rtlCol="0"/>
            <a:lstStyle/>
            <a:p>
              <a:endParaRPr dirty="0"/>
            </a:p>
          </p:txBody>
        </p:sp>
      </p:grpSp>
    </p:spTree>
    <p:extLst>
      <p:ext uri="{BB962C8B-B14F-4D97-AF65-F5344CB8AC3E}">
        <p14:creationId xmlns:p14="http://schemas.microsoft.com/office/powerpoint/2010/main" val="392973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prstGeom prst="rect">
            <a:avLst/>
          </a:prstGeom>
        </p:spPr>
        <p:txBody>
          <a:bodyPr vert="horz" wrap="square" lIns="0" tIns="26670" rIns="0" bIns="0" rtlCol="0">
            <a:spAutoFit/>
          </a:bodyPr>
          <a:lstStyle/>
          <a:p>
            <a:pPr marL="12700" marR="5080">
              <a:lnSpc>
                <a:spcPts val="5270"/>
              </a:lnSpc>
              <a:spcBef>
                <a:spcPts val="210"/>
              </a:spcBef>
            </a:pPr>
            <a:r>
              <a:rPr sz="4400" b="0" i="0" dirty="0">
                <a:latin typeface="Arial MT"/>
                <a:cs typeface="Arial MT"/>
              </a:rPr>
              <a:t>Les </a:t>
            </a:r>
            <a:r>
              <a:rPr sz="4400" b="0" i="0" spc="-5" dirty="0">
                <a:latin typeface="Arial MT"/>
                <a:cs typeface="Arial MT"/>
              </a:rPr>
              <a:t>grandes fonctions </a:t>
            </a:r>
            <a:r>
              <a:rPr sz="4400" b="0" i="0" dirty="0">
                <a:latin typeface="Arial MT"/>
                <a:cs typeface="Arial MT"/>
              </a:rPr>
              <a:t>du </a:t>
            </a:r>
            <a:r>
              <a:rPr sz="4400" b="0" i="0" spc="-1210" dirty="0">
                <a:latin typeface="Arial MT"/>
                <a:cs typeface="Arial MT"/>
              </a:rPr>
              <a:t> </a:t>
            </a:r>
            <a:r>
              <a:rPr sz="4400" b="0" i="0" spc="-5" dirty="0">
                <a:latin typeface="Arial MT"/>
                <a:cs typeface="Arial MT"/>
              </a:rPr>
              <a:t>système</a:t>
            </a:r>
            <a:r>
              <a:rPr sz="4400" b="0" i="0" spc="-10" dirty="0">
                <a:latin typeface="Arial MT"/>
                <a:cs typeface="Arial MT"/>
              </a:rPr>
              <a:t> </a:t>
            </a:r>
            <a:r>
              <a:rPr sz="4400" b="0" i="0" spc="-5" dirty="0">
                <a:latin typeface="Arial MT"/>
                <a:cs typeface="Arial MT"/>
              </a:rPr>
              <a:t>nerveux</a:t>
            </a:r>
            <a:endParaRPr sz="4400">
              <a:latin typeface="Arial MT"/>
              <a:cs typeface="Arial MT"/>
            </a:endParaRPr>
          </a:p>
        </p:txBody>
      </p:sp>
      <p:sp>
        <p:nvSpPr>
          <p:cNvPr id="5" name="object 5"/>
          <p:cNvSpPr txBox="1"/>
          <p:nvPr/>
        </p:nvSpPr>
        <p:spPr>
          <a:xfrm>
            <a:off x="1310017" y="2257144"/>
            <a:ext cx="2422525" cy="1193165"/>
          </a:xfrm>
          <a:prstGeom prst="rect">
            <a:avLst/>
          </a:prstGeom>
        </p:spPr>
        <p:txBody>
          <a:bodyPr vert="horz" wrap="square" lIns="0" tIns="108585" rIns="0" bIns="0" rtlCol="0">
            <a:spAutoFit/>
          </a:bodyPr>
          <a:lstStyle/>
          <a:p>
            <a:pPr marL="355600" indent="-342900">
              <a:lnSpc>
                <a:spcPct val="100000"/>
              </a:lnSpc>
              <a:spcBef>
                <a:spcPts val="855"/>
              </a:spcBef>
              <a:buClr>
                <a:srgbClr val="00007C"/>
              </a:buClr>
              <a:buSzPct val="75000"/>
              <a:buFont typeface="Wingdings"/>
              <a:buChar char=""/>
              <a:tabLst>
                <a:tab pos="355600" algn="l"/>
              </a:tabLst>
            </a:pPr>
            <a:r>
              <a:rPr sz="3200" spc="-5" dirty="0">
                <a:latin typeface="Arial MT"/>
                <a:cs typeface="Arial MT"/>
              </a:rPr>
              <a:t>Réception</a:t>
            </a:r>
            <a:endParaRPr sz="3200">
              <a:latin typeface="Arial MT"/>
              <a:cs typeface="Arial MT"/>
            </a:endParaRPr>
          </a:p>
          <a:p>
            <a:pPr marL="355600" indent="-342900">
              <a:lnSpc>
                <a:spcPct val="100000"/>
              </a:lnSpc>
              <a:spcBef>
                <a:spcPts val="755"/>
              </a:spcBef>
              <a:buClr>
                <a:srgbClr val="00007C"/>
              </a:buClr>
              <a:buSzPct val="75000"/>
              <a:buFont typeface="Wingdings"/>
              <a:buChar char=""/>
              <a:tabLst>
                <a:tab pos="355600" algn="l"/>
              </a:tabLst>
            </a:pPr>
            <a:r>
              <a:rPr sz="3200" dirty="0">
                <a:latin typeface="Arial MT"/>
                <a:cs typeface="Arial MT"/>
              </a:rPr>
              <a:t>C</a:t>
            </a:r>
            <a:r>
              <a:rPr sz="3200" spc="-10" dirty="0">
                <a:latin typeface="Arial MT"/>
                <a:cs typeface="Arial MT"/>
              </a:rPr>
              <a:t>ondu</a:t>
            </a:r>
            <a:r>
              <a:rPr sz="3200" spc="5" dirty="0">
                <a:latin typeface="Arial MT"/>
                <a:cs typeface="Arial MT"/>
              </a:rPr>
              <a:t>c</a:t>
            </a:r>
            <a:r>
              <a:rPr sz="3200" spc="-20" dirty="0">
                <a:latin typeface="Arial MT"/>
                <a:cs typeface="Arial MT"/>
              </a:rPr>
              <a:t>t</a:t>
            </a:r>
            <a:r>
              <a:rPr sz="3200" spc="-5" dirty="0">
                <a:latin typeface="Arial MT"/>
                <a:cs typeface="Arial MT"/>
              </a:rPr>
              <a:t>i</a:t>
            </a:r>
            <a:r>
              <a:rPr sz="3200" spc="-10" dirty="0">
                <a:latin typeface="Arial MT"/>
                <a:cs typeface="Arial MT"/>
              </a:rPr>
              <a:t>o</a:t>
            </a:r>
            <a:r>
              <a:rPr sz="3200" dirty="0">
                <a:latin typeface="Arial MT"/>
                <a:cs typeface="Arial MT"/>
              </a:rPr>
              <a:t>n</a:t>
            </a:r>
            <a:endParaRPr sz="3200">
              <a:latin typeface="Arial MT"/>
              <a:cs typeface="Arial MT"/>
            </a:endParaRPr>
          </a:p>
        </p:txBody>
      </p:sp>
      <p:sp>
        <p:nvSpPr>
          <p:cNvPr id="6" name="object 6"/>
          <p:cNvSpPr txBox="1"/>
          <p:nvPr/>
        </p:nvSpPr>
        <p:spPr>
          <a:xfrm>
            <a:off x="1310017" y="3426052"/>
            <a:ext cx="2691765" cy="1680845"/>
          </a:xfrm>
          <a:prstGeom prst="rect">
            <a:avLst/>
          </a:prstGeom>
        </p:spPr>
        <p:txBody>
          <a:bodyPr vert="horz" wrap="square" lIns="0" tIns="108585" rIns="0" bIns="0" rtlCol="0">
            <a:spAutoFit/>
          </a:bodyPr>
          <a:lstStyle/>
          <a:p>
            <a:pPr marL="355600" indent="-342900">
              <a:lnSpc>
                <a:spcPct val="100000"/>
              </a:lnSpc>
              <a:spcBef>
                <a:spcPts val="855"/>
              </a:spcBef>
              <a:buClr>
                <a:srgbClr val="00007C"/>
              </a:buClr>
              <a:buSzPct val="75000"/>
              <a:buFont typeface="Wingdings"/>
              <a:buChar char=""/>
              <a:tabLst>
                <a:tab pos="355600" algn="l"/>
              </a:tabLst>
            </a:pPr>
            <a:r>
              <a:rPr sz="3200" spc="-10" dirty="0">
                <a:latin typeface="Arial MT"/>
                <a:cs typeface="Arial MT"/>
              </a:rPr>
              <a:t>Intégration</a:t>
            </a:r>
            <a:endParaRPr sz="3200">
              <a:latin typeface="Arial MT"/>
              <a:cs typeface="Arial MT"/>
            </a:endParaRPr>
          </a:p>
          <a:p>
            <a:pPr marL="354965" marR="5080" indent="-342900">
              <a:lnSpc>
                <a:spcPct val="100000"/>
              </a:lnSpc>
              <a:spcBef>
                <a:spcPts val="755"/>
              </a:spcBef>
              <a:buClr>
                <a:srgbClr val="00007C"/>
              </a:buClr>
              <a:buSzPct val="75000"/>
              <a:buFont typeface="Wingdings"/>
              <a:buChar char=""/>
              <a:tabLst>
                <a:tab pos="355600" algn="l"/>
              </a:tabLst>
            </a:pPr>
            <a:r>
              <a:rPr sz="3200" dirty="0">
                <a:latin typeface="Arial MT"/>
                <a:cs typeface="Arial MT"/>
              </a:rPr>
              <a:t>(C</a:t>
            </a:r>
            <a:r>
              <a:rPr sz="3200" spc="-10" dirty="0">
                <a:latin typeface="Arial MT"/>
                <a:cs typeface="Arial MT"/>
              </a:rPr>
              <a:t>ond</a:t>
            </a:r>
            <a:r>
              <a:rPr sz="3200" spc="-20" dirty="0">
                <a:latin typeface="Arial MT"/>
                <a:cs typeface="Arial MT"/>
              </a:rPr>
              <a:t>u</a:t>
            </a:r>
            <a:r>
              <a:rPr sz="3200" spc="-10" dirty="0">
                <a:latin typeface="Arial MT"/>
                <a:cs typeface="Arial MT"/>
              </a:rPr>
              <a:t>c</a:t>
            </a:r>
            <a:r>
              <a:rPr sz="3200" spc="-5" dirty="0">
                <a:latin typeface="Arial MT"/>
                <a:cs typeface="Arial MT"/>
              </a:rPr>
              <a:t>ti</a:t>
            </a:r>
            <a:r>
              <a:rPr sz="3200" spc="-10" dirty="0">
                <a:latin typeface="Arial MT"/>
                <a:cs typeface="Arial MT"/>
              </a:rPr>
              <a:t>on</a:t>
            </a:r>
            <a:r>
              <a:rPr sz="3200" dirty="0">
                <a:latin typeface="Arial MT"/>
                <a:cs typeface="Arial MT"/>
              </a:rPr>
              <a:t>)  </a:t>
            </a:r>
            <a:r>
              <a:rPr sz="3200" spc="-5" dirty="0">
                <a:latin typeface="Arial MT"/>
                <a:cs typeface="Arial MT"/>
              </a:rPr>
              <a:t>Réponse</a:t>
            </a:r>
            <a:endParaRPr sz="3200">
              <a:latin typeface="Arial MT"/>
              <a:cs typeface="Arial MT"/>
            </a:endParaRPr>
          </a:p>
        </p:txBody>
      </p:sp>
      <p:pic>
        <p:nvPicPr>
          <p:cNvPr id="7" name="object 7"/>
          <p:cNvPicPr/>
          <p:nvPr/>
        </p:nvPicPr>
        <p:blipFill>
          <a:blip r:embed="rId4" cstate="print"/>
          <a:stretch>
            <a:fillRect/>
          </a:stretch>
        </p:blipFill>
        <p:spPr>
          <a:xfrm>
            <a:off x="5642273" y="2606801"/>
            <a:ext cx="3544080" cy="3409949"/>
          </a:xfrm>
          <a:prstGeom prst="rect">
            <a:avLst/>
          </a:prstGeom>
        </p:spPr>
      </p:pic>
      <p:sp>
        <p:nvSpPr>
          <p:cNvPr id="8" name="object 8"/>
          <p:cNvSpPr txBox="1"/>
          <p:nvPr/>
        </p:nvSpPr>
        <p:spPr>
          <a:xfrm>
            <a:off x="7134742" y="3393438"/>
            <a:ext cx="5080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SN</a:t>
            </a:r>
            <a:r>
              <a:rPr sz="1800" dirty="0">
                <a:latin typeface="Arial MT"/>
                <a:cs typeface="Arial MT"/>
              </a:rPr>
              <a:t>C</a:t>
            </a:r>
            <a:endParaRPr sz="1800">
              <a:latin typeface="Arial MT"/>
              <a:cs typeface="Arial MT"/>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9" name="object 9"/>
          <p:cNvSpPr txBox="1"/>
          <p:nvPr/>
        </p:nvSpPr>
        <p:spPr>
          <a:xfrm>
            <a:off x="8161921" y="4166106"/>
            <a:ext cx="4953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SN</a:t>
            </a:r>
            <a:r>
              <a:rPr sz="1800" dirty="0">
                <a:latin typeface="Arial MT"/>
                <a:cs typeface="Arial MT"/>
              </a:rPr>
              <a:t>P</a:t>
            </a:r>
            <a:endParaRPr sz="1800">
              <a:latin typeface="Arial MT"/>
              <a:cs typeface="Arial MT"/>
            </a:endParaRPr>
          </a:p>
        </p:txBody>
      </p:sp>
      <p:sp>
        <p:nvSpPr>
          <p:cNvPr id="10" name="object 10"/>
          <p:cNvSpPr txBox="1"/>
          <p:nvPr/>
        </p:nvSpPr>
        <p:spPr>
          <a:xfrm>
            <a:off x="7154553" y="4742177"/>
            <a:ext cx="4953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SN</a:t>
            </a:r>
            <a:r>
              <a:rPr sz="1800" dirty="0">
                <a:latin typeface="Arial MT"/>
                <a:cs typeface="Arial MT"/>
              </a:rPr>
              <a:t>V</a:t>
            </a:r>
            <a:endParaRPr sz="1800">
              <a:latin typeface="Arial MT"/>
              <a:cs typeface="Arial MT"/>
            </a:endParaRPr>
          </a:p>
        </p:txBody>
      </p:sp>
      <p:sp>
        <p:nvSpPr>
          <p:cNvPr id="11" name="object 11"/>
          <p:cNvSpPr txBox="1"/>
          <p:nvPr/>
        </p:nvSpPr>
        <p:spPr>
          <a:xfrm>
            <a:off x="6002407" y="4166106"/>
            <a:ext cx="4953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SN</a:t>
            </a:r>
            <a:r>
              <a:rPr sz="1800" dirty="0">
                <a:latin typeface="Arial MT"/>
                <a:cs typeface="Arial MT"/>
              </a:rPr>
              <a:t>P</a:t>
            </a:r>
            <a:endParaRPr sz="1800">
              <a:latin typeface="Arial MT"/>
              <a:cs typeface="Arial M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7709" y="1469897"/>
            <a:ext cx="4724400" cy="4381500"/>
            <a:chOff x="877709" y="1469897"/>
            <a:chExt cx="4724400" cy="4381500"/>
          </a:xfrm>
        </p:grpSpPr>
        <p:pic>
          <p:nvPicPr>
            <p:cNvPr id="3" name="object 3"/>
            <p:cNvPicPr/>
            <p:nvPr/>
          </p:nvPicPr>
          <p:blipFill>
            <a:blip r:embed="rId2" cstate="print"/>
            <a:stretch>
              <a:fillRect/>
            </a:stretch>
          </p:blipFill>
          <p:spPr>
            <a:xfrm>
              <a:off x="953903" y="1546098"/>
              <a:ext cx="4571999" cy="4229099"/>
            </a:xfrm>
            <a:prstGeom prst="rect">
              <a:avLst/>
            </a:prstGeom>
          </p:spPr>
        </p:pic>
        <p:sp>
          <p:nvSpPr>
            <p:cNvPr id="4" name="object 4"/>
            <p:cNvSpPr/>
            <p:nvPr/>
          </p:nvSpPr>
          <p:spPr>
            <a:xfrm>
              <a:off x="915809" y="1507997"/>
              <a:ext cx="4648200" cy="4305300"/>
            </a:xfrm>
            <a:custGeom>
              <a:avLst/>
              <a:gdLst/>
              <a:ahLst/>
              <a:cxnLst/>
              <a:rect l="l" t="t" r="r" b="b"/>
              <a:pathLst>
                <a:path w="4648200" h="4305300">
                  <a:moveTo>
                    <a:pt x="0" y="4305300"/>
                  </a:moveTo>
                  <a:lnTo>
                    <a:pt x="0" y="0"/>
                  </a:lnTo>
                  <a:lnTo>
                    <a:pt x="4648200" y="0"/>
                  </a:lnTo>
                  <a:lnTo>
                    <a:pt x="4648200" y="4305300"/>
                  </a:lnTo>
                  <a:lnTo>
                    <a:pt x="0" y="4305300"/>
                  </a:lnTo>
                  <a:close/>
                </a:path>
              </a:pathLst>
            </a:custGeom>
            <a:ln w="76200">
              <a:solidFill>
                <a:srgbClr val="3333CC"/>
              </a:solidFill>
            </a:ln>
          </p:spPr>
          <p:txBody>
            <a:bodyPr wrap="square" lIns="0" tIns="0" rIns="0" bIns="0" rtlCol="0"/>
            <a:lstStyle/>
            <a:p>
              <a:endParaRPr dirty="0"/>
            </a:p>
          </p:txBody>
        </p:sp>
      </p:grpSp>
      <p:grpSp>
        <p:nvGrpSpPr>
          <p:cNvPr id="5" name="object 5"/>
          <p:cNvGrpSpPr/>
          <p:nvPr/>
        </p:nvGrpSpPr>
        <p:grpSpPr>
          <a:xfrm>
            <a:off x="3258959" y="1181100"/>
            <a:ext cx="6485890" cy="4832350"/>
            <a:chOff x="3258959" y="1181100"/>
            <a:chExt cx="6485890" cy="4832350"/>
          </a:xfrm>
        </p:grpSpPr>
        <p:pic>
          <p:nvPicPr>
            <p:cNvPr id="6" name="object 6"/>
            <p:cNvPicPr/>
            <p:nvPr/>
          </p:nvPicPr>
          <p:blipFill>
            <a:blip r:embed="rId3" cstate="print"/>
            <a:stretch>
              <a:fillRect/>
            </a:stretch>
          </p:blipFill>
          <p:spPr>
            <a:xfrm>
              <a:off x="5896954" y="1257300"/>
              <a:ext cx="3771181" cy="4679441"/>
            </a:xfrm>
            <a:prstGeom prst="rect">
              <a:avLst/>
            </a:prstGeom>
          </p:spPr>
        </p:pic>
        <p:sp>
          <p:nvSpPr>
            <p:cNvPr id="7" name="object 7"/>
            <p:cNvSpPr/>
            <p:nvPr/>
          </p:nvSpPr>
          <p:spPr>
            <a:xfrm>
              <a:off x="5740793" y="1219200"/>
              <a:ext cx="3965575" cy="4756150"/>
            </a:xfrm>
            <a:custGeom>
              <a:avLst/>
              <a:gdLst/>
              <a:ahLst/>
              <a:cxnLst/>
              <a:rect l="l" t="t" r="r" b="b"/>
              <a:pathLst>
                <a:path w="3965575" h="4756150">
                  <a:moveTo>
                    <a:pt x="0" y="4755642"/>
                  </a:moveTo>
                  <a:lnTo>
                    <a:pt x="0" y="0"/>
                  </a:lnTo>
                  <a:lnTo>
                    <a:pt x="3965447" y="0"/>
                  </a:lnTo>
                  <a:lnTo>
                    <a:pt x="3965447" y="4755642"/>
                  </a:lnTo>
                  <a:lnTo>
                    <a:pt x="0" y="4755642"/>
                  </a:lnTo>
                  <a:close/>
                </a:path>
              </a:pathLst>
            </a:custGeom>
            <a:ln w="76200">
              <a:solidFill>
                <a:srgbClr val="3333CC"/>
              </a:solidFill>
            </a:ln>
          </p:spPr>
          <p:txBody>
            <a:bodyPr wrap="square" lIns="0" tIns="0" rIns="0" bIns="0" rtlCol="0"/>
            <a:lstStyle/>
            <a:p>
              <a:endParaRPr dirty="0"/>
            </a:p>
          </p:txBody>
        </p:sp>
        <p:sp>
          <p:nvSpPr>
            <p:cNvPr id="8" name="object 8"/>
            <p:cNvSpPr/>
            <p:nvPr/>
          </p:nvSpPr>
          <p:spPr>
            <a:xfrm>
              <a:off x="3258959" y="2436113"/>
              <a:ext cx="4032885" cy="1036319"/>
            </a:xfrm>
            <a:custGeom>
              <a:avLst/>
              <a:gdLst/>
              <a:ahLst/>
              <a:cxnLst/>
              <a:rect l="l" t="t" r="r" b="b"/>
              <a:pathLst>
                <a:path w="4032884" h="1036320">
                  <a:moveTo>
                    <a:pt x="3528060" y="333756"/>
                  </a:moveTo>
                  <a:lnTo>
                    <a:pt x="3408413" y="287274"/>
                  </a:lnTo>
                  <a:lnTo>
                    <a:pt x="3411994" y="325666"/>
                  </a:lnTo>
                  <a:lnTo>
                    <a:pt x="1336294" y="520217"/>
                  </a:lnTo>
                  <a:lnTo>
                    <a:pt x="1332738" y="482346"/>
                  </a:lnTo>
                  <a:lnTo>
                    <a:pt x="1224534" y="549402"/>
                  </a:lnTo>
                  <a:lnTo>
                    <a:pt x="1317498" y="585762"/>
                  </a:lnTo>
                  <a:lnTo>
                    <a:pt x="1343406" y="595884"/>
                  </a:lnTo>
                  <a:lnTo>
                    <a:pt x="1339862" y="558266"/>
                  </a:lnTo>
                  <a:lnTo>
                    <a:pt x="3415550" y="363715"/>
                  </a:lnTo>
                  <a:lnTo>
                    <a:pt x="3419094" y="401574"/>
                  </a:lnTo>
                  <a:lnTo>
                    <a:pt x="3434334" y="392099"/>
                  </a:lnTo>
                  <a:lnTo>
                    <a:pt x="3528060" y="333756"/>
                  </a:lnTo>
                  <a:close/>
                </a:path>
                <a:path w="4032884" h="1036320">
                  <a:moveTo>
                    <a:pt x="4032491" y="909828"/>
                  </a:moveTo>
                  <a:lnTo>
                    <a:pt x="3917429" y="854964"/>
                  </a:lnTo>
                  <a:lnTo>
                    <a:pt x="3917937" y="893406"/>
                  </a:lnTo>
                  <a:lnTo>
                    <a:pt x="841209" y="947724"/>
                  </a:lnTo>
                  <a:lnTo>
                    <a:pt x="835063" y="909840"/>
                  </a:lnTo>
                  <a:lnTo>
                    <a:pt x="3633978" y="442849"/>
                  </a:lnTo>
                  <a:lnTo>
                    <a:pt x="3640061" y="480060"/>
                  </a:lnTo>
                  <a:lnTo>
                    <a:pt x="3653015" y="470738"/>
                  </a:lnTo>
                  <a:lnTo>
                    <a:pt x="3743706" y="405384"/>
                  </a:lnTo>
                  <a:lnTo>
                    <a:pt x="3621786" y="368046"/>
                  </a:lnTo>
                  <a:lnTo>
                    <a:pt x="3627869" y="405396"/>
                  </a:lnTo>
                  <a:lnTo>
                    <a:pt x="828992" y="872375"/>
                  </a:lnTo>
                  <a:lnTo>
                    <a:pt x="822960" y="835152"/>
                  </a:lnTo>
                  <a:lnTo>
                    <a:pt x="719328" y="909828"/>
                  </a:lnTo>
                  <a:lnTo>
                    <a:pt x="810006" y="938174"/>
                  </a:lnTo>
                  <a:lnTo>
                    <a:pt x="840613" y="947737"/>
                  </a:lnTo>
                  <a:lnTo>
                    <a:pt x="114300" y="960551"/>
                  </a:lnTo>
                  <a:lnTo>
                    <a:pt x="113538" y="922020"/>
                  </a:lnTo>
                  <a:lnTo>
                    <a:pt x="0" y="981456"/>
                  </a:lnTo>
                  <a:lnTo>
                    <a:pt x="95250" y="1026579"/>
                  </a:lnTo>
                  <a:lnTo>
                    <a:pt x="115824" y="1036320"/>
                  </a:lnTo>
                  <a:lnTo>
                    <a:pt x="115062" y="998651"/>
                  </a:lnTo>
                  <a:lnTo>
                    <a:pt x="3918445" y="931519"/>
                  </a:lnTo>
                  <a:lnTo>
                    <a:pt x="3918953" y="969264"/>
                  </a:lnTo>
                  <a:lnTo>
                    <a:pt x="3938003" y="959294"/>
                  </a:lnTo>
                  <a:lnTo>
                    <a:pt x="4032491" y="909828"/>
                  </a:lnTo>
                  <a:close/>
                </a:path>
                <a:path w="4032884" h="1036320">
                  <a:moveTo>
                    <a:pt x="4032491" y="46482"/>
                  </a:moveTo>
                  <a:lnTo>
                    <a:pt x="3913632" y="0"/>
                  </a:lnTo>
                  <a:lnTo>
                    <a:pt x="3917200" y="38315"/>
                  </a:lnTo>
                  <a:lnTo>
                    <a:pt x="328168" y="375424"/>
                  </a:lnTo>
                  <a:lnTo>
                    <a:pt x="324612" y="337566"/>
                  </a:lnTo>
                  <a:lnTo>
                    <a:pt x="216408" y="405384"/>
                  </a:lnTo>
                  <a:lnTo>
                    <a:pt x="309372" y="441147"/>
                  </a:lnTo>
                  <a:lnTo>
                    <a:pt x="335280" y="451104"/>
                  </a:lnTo>
                  <a:lnTo>
                    <a:pt x="331749" y="413550"/>
                  </a:lnTo>
                  <a:lnTo>
                    <a:pt x="3920756" y="76441"/>
                  </a:lnTo>
                  <a:lnTo>
                    <a:pt x="3924287" y="114300"/>
                  </a:lnTo>
                  <a:lnTo>
                    <a:pt x="3939527" y="104749"/>
                  </a:lnTo>
                  <a:lnTo>
                    <a:pt x="4032491" y="46482"/>
                  </a:lnTo>
                  <a:close/>
                </a:path>
              </a:pathLst>
            </a:custGeom>
            <a:solidFill>
              <a:srgbClr val="FF0000"/>
            </a:solidFill>
          </p:spPr>
          <p:txBody>
            <a:bodyPr wrap="square" lIns="0" tIns="0" rIns="0" bIns="0" rtlCol="0"/>
            <a:lstStyle/>
            <a:p>
              <a:endParaRPr dirty="0"/>
            </a:p>
          </p:txBody>
        </p:sp>
      </p:grpSp>
    </p:spTree>
    <p:extLst>
      <p:ext uri="{BB962C8B-B14F-4D97-AF65-F5344CB8AC3E}">
        <p14:creationId xmlns:p14="http://schemas.microsoft.com/office/powerpoint/2010/main" val="3700650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22978" y="1561607"/>
            <a:ext cx="5947345" cy="4892715"/>
          </a:xfrm>
          <a:prstGeom prst="rect">
            <a:avLst/>
          </a:prstGeom>
        </p:spPr>
      </p:pic>
      <p:sp>
        <p:nvSpPr>
          <p:cNvPr id="3" name="object 3"/>
          <p:cNvSpPr txBox="1">
            <a:spLocks noGrp="1"/>
          </p:cNvSpPr>
          <p:nvPr>
            <p:ph type="title"/>
          </p:nvPr>
        </p:nvSpPr>
        <p:spPr>
          <a:xfrm>
            <a:off x="1322203" y="632714"/>
            <a:ext cx="3820160" cy="391160"/>
          </a:xfrm>
          <a:prstGeom prst="rect">
            <a:avLst/>
          </a:prstGeom>
        </p:spPr>
        <p:txBody>
          <a:bodyPr vert="horz" wrap="square" lIns="0" tIns="12700" rIns="0" bIns="0" rtlCol="0">
            <a:spAutoFit/>
          </a:bodyPr>
          <a:lstStyle/>
          <a:p>
            <a:pPr marL="12700">
              <a:lnSpc>
                <a:spcPct val="100000"/>
              </a:lnSpc>
              <a:spcBef>
                <a:spcPts val="100"/>
              </a:spcBef>
            </a:pPr>
            <a:r>
              <a:rPr sz="2400" i="0" spc="-5" dirty="0">
                <a:solidFill>
                  <a:srgbClr val="6500FF"/>
                </a:solidFill>
                <a:latin typeface="Arial"/>
                <a:cs typeface="Arial"/>
              </a:rPr>
              <a:t>Cerveau</a:t>
            </a:r>
            <a:r>
              <a:rPr sz="2400" i="0" spc="-20" dirty="0">
                <a:solidFill>
                  <a:srgbClr val="6500FF"/>
                </a:solidFill>
                <a:latin typeface="Arial"/>
                <a:cs typeface="Arial"/>
              </a:rPr>
              <a:t> </a:t>
            </a:r>
            <a:r>
              <a:rPr sz="2400" i="0" dirty="0">
                <a:solidFill>
                  <a:srgbClr val="6500FF"/>
                </a:solidFill>
                <a:latin typeface="Arial"/>
                <a:cs typeface="Arial"/>
              </a:rPr>
              <a:t>-</a:t>
            </a:r>
            <a:r>
              <a:rPr sz="2400" i="0" spc="-15" dirty="0">
                <a:solidFill>
                  <a:srgbClr val="6500FF"/>
                </a:solidFill>
                <a:latin typeface="Arial"/>
                <a:cs typeface="Arial"/>
              </a:rPr>
              <a:t> </a:t>
            </a:r>
            <a:r>
              <a:rPr sz="2400" i="0" spc="-5" dirty="0">
                <a:solidFill>
                  <a:srgbClr val="6500FF"/>
                </a:solidFill>
                <a:latin typeface="Arial"/>
                <a:cs typeface="Arial"/>
              </a:rPr>
              <a:t>matière</a:t>
            </a:r>
            <a:r>
              <a:rPr sz="2400" i="0" spc="-15" dirty="0">
                <a:solidFill>
                  <a:srgbClr val="6500FF"/>
                </a:solidFill>
                <a:latin typeface="Arial"/>
                <a:cs typeface="Arial"/>
              </a:rPr>
              <a:t> </a:t>
            </a:r>
            <a:r>
              <a:rPr sz="2400" i="0" dirty="0">
                <a:solidFill>
                  <a:srgbClr val="6500FF"/>
                </a:solidFill>
                <a:latin typeface="Arial"/>
                <a:cs typeface="Arial"/>
              </a:rPr>
              <a:t>blanche</a:t>
            </a:r>
            <a:endParaRPr sz="2400" dirty="0">
              <a:latin typeface="Arial"/>
              <a:cs typeface="Arial"/>
            </a:endParaRPr>
          </a:p>
        </p:txBody>
      </p:sp>
      <p:sp>
        <p:nvSpPr>
          <p:cNvPr id="4" name="object 4"/>
          <p:cNvSpPr txBox="1"/>
          <p:nvPr/>
        </p:nvSpPr>
        <p:spPr>
          <a:xfrm>
            <a:off x="1841639" y="4692396"/>
            <a:ext cx="2413635" cy="395605"/>
          </a:xfrm>
          <a:prstGeom prst="rect">
            <a:avLst/>
          </a:prstGeom>
          <a:solidFill>
            <a:srgbClr val="FFFF00"/>
          </a:solidFill>
          <a:ln w="28575">
            <a:solidFill>
              <a:srgbClr val="000000"/>
            </a:solidFill>
          </a:ln>
        </p:spPr>
        <p:txBody>
          <a:bodyPr vert="horz" wrap="square" lIns="0" tIns="53975" rIns="0" bIns="0" rtlCol="0">
            <a:spAutoFit/>
          </a:bodyPr>
          <a:lstStyle/>
          <a:p>
            <a:pPr marL="106045">
              <a:lnSpc>
                <a:spcPct val="100000"/>
              </a:lnSpc>
              <a:spcBef>
                <a:spcPts val="425"/>
              </a:spcBef>
            </a:pPr>
            <a:r>
              <a:rPr sz="1800" b="1" spc="-5" dirty="0">
                <a:latin typeface="Arial"/>
                <a:cs typeface="Arial"/>
              </a:rPr>
              <a:t>Fibres</a:t>
            </a:r>
            <a:r>
              <a:rPr sz="1800" b="1" spc="-50" dirty="0">
                <a:latin typeface="Arial"/>
                <a:cs typeface="Arial"/>
              </a:rPr>
              <a:t> </a:t>
            </a:r>
            <a:r>
              <a:rPr sz="1800" b="1" spc="-5" dirty="0">
                <a:latin typeface="Arial"/>
                <a:cs typeface="Arial"/>
              </a:rPr>
              <a:t>d'association</a:t>
            </a:r>
            <a:endParaRPr sz="1800" dirty="0">
              <a:latin typeface="Arial"/>
              <a:cs typeface="Arial"/>
            </a:endParaRPr>
          </a:p>
        </p:txBody>
      </p:sp>
      <p:sp>
        <p:nvSpPr>
          <p:cNvPr id="5" name="object 5"/>
          <p:cNvSpPr/>
          <p:nvPr/>
        </p:nvSpPr>
        <p:spPr>
          <a:xfrm>
            <a:off x="4280039" y="4787646"/>
            <a:ext cx="1447800" cy="114300"/>
          </a:xfrm>
          <a:custGeom>
            <a:avLst/>
            <a:gdLst/>
            <a:ahLst/>
            <a:cxnLst/>
            <a:rect l="l" t="t" r="r" b="b"/>
            <a:pathLst>
              <a:path w="1447800" h="114300">
                <a:moveTo>
                  <a:pt x="1352550" y="76200"/>
                </a:moveTo>
                <a:lnTo>
                  <a:pt x="1352550" y="38100"/>
                </a:lnTo>
                <a:lnTo>
                  <a:pt x="0" y="38100"/>
                </a:lnTo>
                <a:lnTo>
                  <a:pt x="0" y="76200"/>
                </a:lnTo>
                <a:lnTo>
                  <a:pt x="1352550" y="76200"/>
                </a:lnTo>
                <a:close/>
              </a:path>
              <a:path w="1447800" h="114300">
                <a:moveTo>
                  <a:pt x="1447800" y="57150"/>
                </a:moveTo>
                <a:lnTo>
                  <a:pt x="1333500" y="0"/>
                </a:lnTo>
                <a:lnTo>
                  <a:pt x="1333500" y="38100"/>
                </a:lnTo>
                <a:lnTo>
                  <a:pt x="1352550" y="38100"/>
                </a:lnTo>
                <a:lnTo>
                  <a:pt x="1352550" y="104775"/>
                </a:lnTo>
                <a:lnTo>
                  <a:pt x="1447800" y="57150"/>
                </a:lnTo>
                <a:close/>
              </a:path>
              <a:path w="1447800" h="114300">
                <a:moveTo>
                  <a:pt x="1352550" y="104775"/>
                </a:moveTo>
                <a:lnTo>
                  <a:pt x="1352550" y="76200"/>
                </a:lnTo>
                <a:lnTo>
                  <a:pt x="1333500" y="76200"/>
                </a:lnTo>
                <a:lnTo>
                  <a:pt x="1333500" y="114300"/>
                </a:lnTo>
                <a:lnTo>
                  <a:pt x="1352550" y="104775"/>
                </a:lnTo>
                <a:close/>
              </a:path>
            </a:pathLst>
          </a:custGeom>
          <a:solidFill>
            <a:srgbClr val="000000"/>
          </a:solidFill>
        </p:spPr>
        <p:txBody>
          <a:bodyPr wrap="square" lIns="0" tIns="0" rIns="0" bIns="0" rtlCol="0"/>
          <a:lstStyle/>
          <a:p>
            <a:endParaRPr dirty="0"/>
          </a:p>
        </p:txBody>
      </p:sp>
      <p:sp>
        <p:nvSpPr>
          <p:cNvPr id="6" name="object 6"/>
          <p:cNvSpPr txBox="1"/>
          <p:nvPr/>
        </p:nvSpPr>
        <p:spPr>
          <a:xfrm>
            <a:off x="6032639" y="1796795"/>
            <a:ext cx="2626360" cy="395605"/>
          </a:xfrm>
          <a:prstGeom prst="rect">
            <a:avLst/>
          </a:prstGeom>
          <a:solidFill>
            <a:srgbClr val="FFFF00"/>
          </a:solidFill>
          <a:ln w="28575">
            <a:solidFill>
              <a:srgbClr val="000000"/>
            </a:solidFill>
          </a:ln>
        </p:spPr>
        <p:txBody>
          <a:bodyPr vert="horz" wrap="square" lIns="0" tIns="53975" rIns="0" bIns="0" rtlCol="0">
            <a:spAutoFit/>
          </a:bodyPr>
          <a:lstStyle/>
          <a:p>
            <a:pPr marL="106045">
              <a:lnSpc>
                <a:spcPct val="100000"/>
              </a:lnSpc>
              <a:spcBef>
                <a:spcPts val="425"/>
              </a:spcBef>
            </a:pPr>
            <a:r>
              <a:rPr sz="1800" b="1" spc="-5" dirty="0">
                <a:latin typeface="Arial"/>
                <a:cs typeface="Arial"/>
              </a:rPr>
              <a:t>Fibres</a:t>
            </a:r>
            <a:r>
              <a:rPr sz="1800" b="1" spc="-20" dirty="0">
                <a:latin typeface="Arial"/>
                <a:cs typeface="Arial"/>
              </a:rPr>
              <a:t> </a:t>
            </a:r>
            <a:r>
              <a:rPr sz="1800" b="1" spc="-10" dirty="0">
                <a:latin typeface="Arial"/>
                <a:cs typeface="Arial"/>
              </a:rPr>
              <a:t>commissurales</a:t>
            </a:r>
            <a:endParaRPr sz="1800" dirty="0">
              <a:latin typeface="Arial"/>
              <a:cs typeface="Arial"/>
            </a:endParaRPr>
          </a:p>
        </p:txBody>
      </p:sp>
      <p:grpSp>
        <p:nvGrpSpPr>
          <p:cNvPr id="7" name="object 7"/>
          <p:cNvGrpSpPr/>
          <p:nvPr/>
        </p:nvGrpSpPr>
        <p:grpSpPr>
          <a:xfrm>
            <a:off x="3594239" y="2171700"/>
            <a:ext cx="4361180" cy="4211955"/>
            <a:chOff x="3594239" y="2171700"/>
            <a:chExt cx="4361180" cy="4211955"/>
          </a:xfrm>
        </p:grpSpPr>
        <p:sp>
          <p:nvSpPr>
            <p:cNvPr id="8" name="object 8"/>
            <p:cNvSpPr/>
            <p:nvPr/>
          </p:nvSpPr>
          <p:spPr>
            <a:xfrm>
              <a:off x="7236586" y="2171700"/>
              <a:ext cx="718820" cy="1911350"/>
            </a:xfrm>
            <a:custGeom>
              <a:avLst/>
              <a:gdLst/>
              <a:ahLst/>
              <a:cxnLst/>
              <a:rect l="l" t="t" r="r" b="b"/>
              <a:pathLst>
                <a:path w="718820" h="1911350">
                  <a:moveTo>
                    <a:pt x="36253" y="1796953"/>
                  </a:moveTo>
                  <a:lnTo>
                    <a:pt x="0" y="1783841"/>
                  </a:lnTo>
                  <a:lnTo>
                    <a:pt x="15240" y="1911095"/>
                  </a:lnTo>
                  <a:lnTo>
                    <a:pt x="29730" y="1897206"/>
                  </a:lnTo>
                  <a:lnTo>
                    <a:pt x="29730" y="1815083"/>
                  </a:lnTo>
                  <a:lnTo>
                    <a:pt x="36253" y="1796953"/>
                  </a:lnTo>
                  <a:close/>
                </a:path>
                <a:path w="718820" h="1911350">
                  <a:moveTo>
                    <a:pt x="72065" y="1809905"/>
                  </a:moveTo>
                  <a:lnTo>
                    <a:pt x="36253" y="1796953"/>
                  </a:lnTo>
                  <a:lnTo>
                    <a:pt x="29730" y="1815083"/>
                  </a:lnTo>
                  <a:lnTo>
                    <a:pt x="65544" y="1828037"/>
                  </a:lnTo>
                  <a:lnTo>
                    <a:pt x="72065" y="1809905"/>
                  </a:lnTo>
                  <a:close/>
                </a:path>
                <a:path w="718820" h="1911350">
                  <a:moveTo>
                    <a:pt x="107454" y="1822703"/>
                  </a:moveTo>
                  <a:lnTo>
                    <a:pt x="72065" y="1809905"/>
                  </a:lnTo>
                  <a:lnTo>
                    <a:pt x="65544" y="1828037"/>
                  </a:lnTo>
                  <a:lnTo>
                    <a:pt x="29730" y="1815083"/>
                  </a:lnTo>
                  <a:lnTo>
                    <a:pt x="29730" y="1897206"/>
                  </a:lnTo>
                  <a:lnTo>
                    <a:pt x="107454" y="1822703"/>
                  </a:lnTo>
                  <a:close/>
                </a:path>
                <a:path w="718820" h="1911350">
                  <a:moveTo>
                    <a:pt x="718578" y="12191"/>
                  </a:moveTo>
                  <a:lnTo>
                    <a:pt x="682752" y="0"/>
                  </a:lnTo>
                  <a:lnTo>
                    <a:pt x="36253" y="1796953"/>
                  </a:lnTo>
                  <a:lnTo>
                    <a:pt x="72065" y="1809905"/>
                  </a:lnTo>
                  <a:lnTo>
                    <a:pt x="718578" y="12191"/>
                  </a:lnTo>
                  <a:close/>
                </a:path>
              </a:pathLst>
            </a:custGeom>
            <a:solidFill>
              <a:srgbClr val="000000"/>
            </a:solidFill>
          </p:spPr>
          <p:txBody>
            <a:bodyPr wrap="square" lIns="0" tIns="0" rIns="0" bIns="0" rtlCol="0"/>
            <a:lstStyle/>
            <a:p>
              <a:endParaRPr dirty="0"/>
            </a:p>
          </p:txBody>
        </p:sp>
        <p:sp>
          <p:nvSpPr>
            <p:cNvPr id="9" name="object 9"/>
            <p:cNvSpPr/>
            <p:nvPr/>
          </p:nvSpPr>
          <p:spPr>
            <a:xfrm>
              <a:off x="3594239" y="5987796"/>
              <a:ext cx="2397760" cy="395605"/>
            </a:xfrm>
            <a:custGeom>
              <a:avLst/>
              <a:gdLst/>
              <a:ahLst/>
              <a:cxnLst/>
              <a:rect l="l" t="t" r="r" b="b"/>
              <a:pathLst>
                <a:path w="2397760" h="395604">
                  <a:moveTo>
                    <a:pt x="2397252" y="395477"/>
                  </a:moveTo>
                  <a:lnTo>
                    <a:pt x="2397252" y="0"/>
                  </a:lnTo>
                  <a:lnTo>
                    <a:pt x="0" y="0"/>
                  </a:lnTo>
                  <a:lnTo>
                    <a:pt x="0" y="395478"/>
                  </a:lnTo>
                  <a:lnTo>
                    <a:pt x="2397252" y="395477"/>
                  </a:lnTo>
                  <a:close/>
                </a:path>
              </a:pathLst>
            </a:custGeom>
            <a:solidFill>
              <a:srgbClr val="FFFF00"/>
            </a:solidFill>
          </p:spPr>
          <p:txBody>
            <a:bodyPr wrap="square" lIns="0" tIns="0" rIns="0" bIns="0" rtlCol="0"/>
            <a:lstStyle/>
            <a:p>
              <a:endParaRPr dirty="0"/>
            </a:p>
          </p:txBody>
        </p:sp>
      </p:grpSp>
      <p:sp>
        <p:nvSpPr>
          <p:cNvPr id="10" name="object 10"/>
          <p:cNvSpPr txBox="1"/>
          <p:nvPr/>
        </p:nvSpPr>
        <p:spPr>
          <a:xfrm>
            <a:off x="3594239" y="5987796"/>
            <a:ext cx="2397760" cy="395605"/>
          </a:xfrm>
          <a:prstGeom prst="rect">
            <a:avLst/>
          </a:prstGeom>
          <a:ln w="28575">
            <a:solidFill>
              <a:srgbClr val="000000"/>
            </a:solidFill>
          </a:ln>
        </p:spPr>
        <p:txBody>
          <a:bodyPr vert="horz" wrap="square" lIns="0" tIns="53975" rIns="0" bIns="0" rtlCol="0">
            <a:spAutoFit/>
          </a:bodyPr>
          <a:lstStyle/>
          <a:p>
            <a:pPr marL="106045">
              <a:lnSpc>
                <a:spcPct val="100000"/>
              </a:lnSpc>
              <a:spcBef>
                <a:spcPts val="425"/>
              </a:spcBef>
            </a:pPr>
            <a:r>
              <a:rPr sz="1800" b="1" spc="-5" dirty="0">
                <a:latin typeface="Arial"/>
                <a:cs typeface="Arial"/>
              </a:rPr>
              <a:t>Fibres</a:t>
            </a:r>
            <a:r>
              <a:rPr sz="1800" b="1" spc="-35" dirty="0">
                <a:latin typeface="Arial"/>
                <a:cs typeface="Arial"/>
              </a:rPr>
              <a:t> </a:t>
            </a:r>
            <a:r>
              <a:rPr sz="1800" b="1" spc="-5" dirty="0">
                <a:latin typeface="Arial"/>
                <a:cs typeface="Arial"/>
              </a:rPr>
              <a:t>de</a:t>
            </a:r>
            <a:r>
              <a:rPr sz="1800" b="1" spc="-35" dirty="0">
                <a:latin typeface="Arial"/>
                <a:cs typeface="Arial"/>
              </a:rPr>
              <a:t> </a:t>
            </a:r>
            <a:r>
              <a:rPr sz="1800" b="1" spc="-5" dirty="0">
                <a:latin typeface="Arial"/>
                <a:cs typeface="Arial"/>
              </a:rPr>
              <a:t>projection</a:t>
            </a:r>
            <a:endParaRPr sz="1800" dirty="0">
              <a:latin typeface="Arial"/>
              <a:cs typeface="Arial"/>
            </a:endParaRPr>
          </a:p>
        </p:txBody>
      </p:sp>
      <p:sp>
        <p:nvSpPr>
          <p:cNvPr id="11" name="object 11"/>
          <p:cNvSpPr/>
          <p:nvPr/>
        </p:nvSpPr>
        <p:spPr>
          <a:xfrm>
            <a:off x="5956439" y="6159246"/>
            <a:ext cx="914400" cy="114300"/>
          </a:xfrm>
          <a:custGeom>
            <a:avLst/>
            <a:gdLst/>
            <a:ahLst/>
            <a:cxnLst/>
            <a:rect l="l" t="t" r="r" b="b"/>
            <a:pathLst>
              <a:path w="914400" h="114300">
                <a:moveTo>
                  <a:pt x="819149" y="76200"/>
                </a:moveTo>
                <a:lnTo>
                  <a:pt x="819149" y="38100"/>
                </a:lnTo>
                <a:lnTo>
                  <a:pt x="0" y="38100"/>
                </a:lnTo>
                <a:lnTo>
                  <a:pt x="0" y="76200"/>
                </a:lnTo>
                <a:lnTo>
                  <a:pt x="819149" y="76200"/>
                </a:lnTo>
                <a:close/>
              </a:path>
              <a:path w="914400" h="114300">
                <a:moveTo>
                  <a:pt x="914387" y="57150"/>
                </a:moveTo>
                <a:lnTo>
                  <a:pt x="800087" y="0"/>
                </a:lnTo>
                <a:lnTo>
                  <a:pt x="800087" y="38100"/>
                </a:lnTo>
                <a:lnTo>
                  <a:pt x="819149" y="38100"/>
                </a:lnTo>
                <a:lnTo>
                  <a:pt x="819149" y="104768"/>
                </a:lnTo>
                <a:lnTo>
                  <a:pt x="914387" y="57150"/>
                </a:lnTo>
                <a:close/>
              </a:path>
              <a:path w="914400" h="114300">
                <a:moveTo>
                  <a:pt x="819149" y="104768"/>
                </a:moveTo>
                <a:lnTo>
                  <a:pt x="819149" y="76200"/>
                </a:lnTo>
                <a:lnTo>
                  <a:pt x="800087" y="76200"/>
                </a:lnTo>
                <a:lnTo>
                  <a:pt x="800087" y="114300"/>
                </a:lnTo>
                <a:lnTo>
                  <a:pt x="819149" y="104768"/>
                </a:lnTo>
                <a:close/>
              </a:path>
            </a:pathLst>
          </a:custGeom>
          <a:solidFill>
            <a:srgbClr val="000000"/>
          </a:solidFill>
        </p:spPr>
        <p:txBody>
          <a:bodyPr wrap="square" lIns="0" tIns="0" rIns="0" bIns="0" rtlCol="0"/>
          <a:lstStyle/>
          <a:p>
            <a:endParaRPr dirty="0"/>
          </a:p>
        </p:txBody>
      </p:sp>
    </p:spTree>
    <p:extLst>
      <p:ext uri="{BB962C8B-B14F-4D97-AF65-F5344CB8AC3E}">
        <p14:creationId xmlns:p14="http://schemas.microsoft.com/office/powerpoint/2010/main" val="2406757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4839" y="348995"/>
            <a:ext cx="9144000" cy="6858000"/>
          </a:xfrm>
          <a:custGeom>
            <a:avLst/>
            <a:gdLst/>
            <a:ahLst/>
            <a:cxnLst/>
            <a:rect l="l" t="t" r="r" b="b"/>
            <a:pathLst>
              <a:path w="9144000" h="6858000">
                <a:moveTo>
                  <a:pt x="9144000" y="6858000"/>
                </a:moveTo>
                <a:lnTo>
                  <a:pt x="9144000" y="0"/>
                </a:lnTo>
                <a:lnTo>
                  <a:pt x="0" y="0"/>
                </a:lnTo>
                <a:lnTo>
                  <a:pt x="0" y="6858000"/>
                </a:lnTo>
                <a:lnTo>
                  <a:pt x="9144000" y="6858000"/>
                </a:lnTo>
                <a:close/>
              </a:path>
            </a:pathLst>
          </a:custGeom>
          <a:solidFill>
            <a:srgbClr val="000066"/>
          </a:solidFill>
        </p:spPr>
        <p:txBody>
          <a:bodyPr wrap="square" lIns="0" tIns="0" rIns="0" bIns="0" rtlCol="0"/>
          <a:lstStyle/>
          <a:p>
            <a:endParaRPr dirty="0"/>
          </a:p>
        </p:txBody>
      </p:sp>
      <p:grpSp>
        <p:nvGrpSpPr>
          <p:cNvPr id="3" name="object 3"/>
          <p:cNvGrpSpPr/>
          <p:nvPr/>
        </p:nvGrpSpPr>
        <p:grpSpPr>
          <a:xfrm>
            <a:off x="844943" y="426719"/>
            <a:ext cx="9008110" cy="6799580"/>
            <a:chOff x="844943" y="426719"/>
            <a:chExt cx="9008110" cy="6799580"/>
          </a:xfrm>
        </p:grpSpPr>
        <p:pic>
          <p:nvPicPr>
            <p:cNvPr id="4" name="object 4"/>
            <p:cNvPicPr/>
            <p:nvPr/>
          </p:nvPicPr>
          <p:blipFill>
            <a:blip r:embed="rId2" cstate="print"/>
            <a:stretch>
              <a:fillRect/>
            </a:stretch>
          </p:blipFill>
          <p:spPr>
            <a:xfrm>
              <a:off x="883037" y="464819"/>
              <a:ext cx="4454651" cy="6742175"/>
            </a:xfrm>
            <a:prstGeom prst="rect">
              <a:avLst/>
            </a:prstGeom>
          </p:spPr>
        </p:pic>
        <p:sp>
          <p:nvSpPr>
            <p:cNvPr id="5" name="object 5"/>
            <p:cNvSpPr/>
            <p:nvPr/>
          </p:nvSpPr>
          <p:spPr>
            <a:xfrm>
              <a:off x="863993" y="445769"/>
              <a:ext cx="4493260" cy="6761480"/>
            </a:xfrm>
            <a:custGeom>
              <a:avLst/>
              <a:gdLst/>
              <a:ahLst/>
              <a:cxnLst/>
              <a:rect l="l" t="t" r="r" b="b"/>
              <a:pathLst>
                <a:path w="4493260" h="6761480">
                  <a:moveTo>
                    <a:pt x="0" y="6761226"/>
                  </a:moveTo>
                  <a:lnTo>
                    <a:pt x="0" y="0"/>
                  </a:lnTo>
                  <a:lnTo>
                    <a:pt x="4492752" y="0"/>
                  </a:lnTo>
                  <a:lnTo>
                    <a:pt x="4492752" y="6761226"/>
                  </a:lnTo>
                </a:path>
              </a:pathLst>
            </a:custGeom>
            <a:ln w="38100">
              <a:solidFill>
                <a:srgbClr val="FF3300"/>
              </a:solidFill>
            </a:ln>
          </p:spPr>
          <p:txBody>
            <a:bodyPr wrap="square" lIns="0" tIns="0" rIns="0" bIns="0" rtlCol="0"/>
            <a:lstStyle/>
            <a:p>
              <a:endParaRPr dirty="0"/>
            </a:p>
          </p:txBody>
        </p:sp>
        <p:pic>
          <p:nvPicPr>
            <p:cNvPr id="6" name="object 6"/>
            <p:cNvPicPr/>
            <p:nvPr/>
          </p:nvPicPr>
          <p:blipFill>
            <a:blip r:embed="rId3" cstate="print"/>
            <a:stretch>
              <a:fillRect/>
            </a:stretch>
          </p:blipFill>
          <p:spPr>
            <a:xfrm>
              <a:off x="5418461" y="464819"/>
              <a:ext cx="4395978" cy="6742176"/>
            </a:xfrm>
            <a:prstGeom prst="rect">
              <a:avLst/>
            </a:prstGeom>
          </p:spPr>
        </p:pic>
        <p:sp>
          <p:nvSpPr>
            <p:cNvPr id="7" name="object 7"/>
            <p:cNvSpPr/>
            <p:nvPr/>
          </p:nvSpPr>
          <p:spPr>
            <a:xfrm>
              <a:off x="5399417" y="445769"/>
              <a:ext cx="4434205" cy="6761480"/>
            </a:xfrm>
            <a:custGeom>
              <a:avLst/>
              <a:gdLst/>
              <a:ahLst/>
              <a:cxnLst/>
              <a:rect l="l" t="t" r="r" b="b"/>
              <a:pathLst>
                <a:path w="4434205" h="6761480">
                  <a:moveTo>
                    <a:pt x="0" y="6761226"/>
                  </a:moveTo>
                  <a:lnTo>
                    <a:pt x="0" y="0"/>
                  </a:lnTo>
                  <a:lnTo>
                    <a:pt x="4434077" y="0"/>
                  </a:lnTo>
                  <a:lnTo>
                    <a:pt x="4434077" y="6761226"/>
                  </a:lnTo>
                </a:path>
              </a:pathLst>
            </a:custGeom>
            <a:ln w="38100">
              <a:solidFill>
                <a:srgbClr val="FF3300"/>
              </a:solidFill>
            </a:ln>
          </p:spPr>
          <p:txBody>
            <a:bodyPr wrap="square" lIns="0" tIns="0" rIns="0" bIns="0" rtlCol="0"/>
            <a:lstStyle/>
            <a:p>
              <a:endParaRPr dirty="0"/>
            </a:p>
          </p:txBody>
        </p:sp>
      </p:grpSp>
    </p:spTree>
    <p:extLst>
      <p:ext uri="{BB962C8B-B14F-4D97-AF65-F5344CB8AC3E}">
        <p14:creationId xmlns:p14="http://schemas.microsoft.com/office/powerpoint/2010/main" val="2444180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prstGeom prst="rect">
            <a:avLst/>
          </a:prstGeom>
        </p:spPr>
        <p:txBody>
          <a:bodyPr vert="horz" wrap="square" lIns="0" tIns="74548" rIns="0" bIns="0" rtlCol="0">
            <a:spAutoFit/>
          </a:bodyPr>
          <a:lstStyle/>
          <a:p>
            <a:pPr marL="12700" marR="5080">
              <a:lnSpc>
                <a:spcPct val="100000"/>
              </a:lnSpc>
              <a:spcBef>
                <a:spcPts val="95"/>
              </a:spcBef>
            </a:pPr>
            <a:r>
              <a:rPr spc="-5" dirty="0"/>
              <a:t>Cortex : organisation </a:t>
            </a:r>
            <a:r>
              <a:rPr spc="-1100" dirty="0"/>
              <a:t> </a:t>
            </a:r>
            <a:r>
              <a:rPr spc="-5" dirty="0"/>
              <a:t>fonctionnelle</a:t>
            </a:r>
          </a:p>
        </p:txBody>
      </p:sp>
      <p:grpSp>
        <p:nvGrpSpPr>
          <p:cNvPr id="5" name="object 5"/>
          <p:cNvGrpSpPr/>
          <p:nvPr/>
        </p:nvGrpSpPr>
        <p:grpSpPr>
          <a:xfrm>
            <a:off x="6205415" y="1973389"/>
            <a:ext cx="2990850" cy="4352925"/>
            <a:chOff x="6205415" y="1973389"/>
            <a:chExt cx="2990850" cy="4352925"/>
          </a:xfrm>
        </p:grpSpPr>
        <p:pic>
          <p:nvPicPr>
            <p:cNvPr id="6" name="object 6"/>
            <p:cNvPicPr/>
            <p:nvPr/>
          </p:nvPicPr>
          <p:blipFill>
            <a:blip r:embed="rId4" cstate="print"/>
            <a:stretch>
              <a:fillRect/>
            </a:stretch>
          </p:blipFill>
          <p:spPr>
            <a:xfrm>
              <a:off x="6248277" y="1978151"/>
              <a:ext cx="1676399" cy="4343399"/>
            </a:xfrm>
            <a:prstGeom prst="rect">
              <a:avLst/>
            </a:prstGeom>
          </p:spPr>
        </p:pic>
        <p:sp>
          <p:nvSpPr>
            <p:cNvPr id="7" name="object 7"/>
            <p:cNvSpPr/>
            <p:nvPr/>
          </p:nvSpPr>
          <p:spPr>
            <a:xfrm>
              <a:off x="6248277" y="1978151"/>
              <a:ext cx="1676400" cy="4343400"/>
            </a:xfrm>
            <a:custGeom>
              <a:avLst/>
              <a:gdLst/>
              <a:ahLst/>
              <a:cxnLst/>
              <a:rect l="l" t="t" r="r" b="b"/>
              <a:pathLst>
                <a:path w="1676400" h="4343400">
                  <a:moveTo>
                    <a:pt x="419099" y="0"/>
                  </a:moveTo>
                  <a:lnTo>
                    <a:pt x="0" y="419099"/>
                  </a:lnTo>
                  <a:lnTo>
                    <a:pt x="0" y="4343399"/>
                  </a:lnTo>
                  <a:lnTo>
                    <a:pt x="1257299" y="4343399"/>
                  </a:lnTo>
                  <a:lnTo>
                    <a:pt x="1676399" y="3924299"/>
                  </a:lnTo>
                  <a:lnTo>
                    <a:pt x="1676399" y="0"/>
                  </a:lnTo>
                  <a:lnTo>
                    <a:pt x="419099" y="0"/>
                  </a:lnTo>
                  <a:close/>
                </a:path>
                <a:path w="1676400" h="4343400">
                  <a:moveTo>
                    <a:pt x="0" y="419099"/>
                  </a:moveTo>
                  <a:lnTo>
                    <a:pt x="1257299" y="419099"/>
                  </a:lnTo>
                  <a:lnTo>
                    <a:pt x="1676399" y="0"/>
                  </a:lnTo>
                </a:path>
                <a:path w="1676400" h="4343400">
                  <a:moveTo>
                    <a:pt x="1257299" y="419099"/>
                  </a:moveTo>
                  <a:lnTo>
                    <a:pt x="1257299" y="4343399"/>
                  </a:lnTo>
                </a:path>
              </a:pathLst>
            </a:custGeom>
            <a:ln w="9524">
              <a:solidFill>
                <a:srgbClr val="000000"/>
              </a:solidFill>
            </a:ln>
          </p:spPr>
          <p:txBody>
            <a:bodyPr wrap="square" lIns="0" tIns="0" rIns="0" bIns="0" rtlCol="0"/>
            <a:lstStyle/>
            <a:p>
              <a:endParaRPr/>
            </a:p>
          </p:txBody>
        </p:sp>
        <p:sp>
          <p:nvSpPr>
            <p:cNvPr id="8" name="object 8"/>
            <p:cNvSpPr/>
            <p:nvPr/>
          </p:nvSpPr>
          <p:spPr>
            <a:xfrm>
              <a:off x="6248277" y="3425951"/>
              <a:ext cx="1676400" cy="533400"/>
            </a:xfrm>
            <a:custGeom>
              <a:avLst/>
              <a:gdLst/>
              <a:ahLst/>
              <a:cxnLst/>
              <a:rect l="l" t="t" r="r" b="b"/>
              <a:pathLst>
                <a:path w="1676400" h="533400">
                  <a:moveTo>
                    <a:pt x="1676399" y="0"/>
                  </a:moveTo>
                  <a:lnTo>
                    <a:pt x="419099" y="0"/>
                  </a:lnTo>
                  <a:lnTo>
                    <a:pt x="0" y="533399"/>
                  </a:lnTo>
                  <a:lnTo>
                    <a:pt x="1257299" y="533399"/>
                  </a:lnTo>
                  <a:lnTo>
                    <a:pt x="1676399" y="0"/>
                  </a:lnTo>
                  <a:close/>
                </a:path>
              </a:pathLst>
            </a:custGeom>
            <a:solidFill>
              <a:srgbClr val="9898FF"/>
            </a:solidFill>
          </p:spPr>
          <p:txBody>
            <a:bodyPr wrap="square" lIns="0" tIns="0" rIns="0" bIns="0" rtlCol="0"/>
            <a:lstStyle/>
            <a:p>
              <a:endParaRPr/>
            </a:p>
          </p:txBody>
        </p:sp>
        <p:sp>
          <p:nvSpPr>
            <p:cNvPr id="9" name="object 9"/>
            <p:cNvSpPr/>
            <p:nvPr/>
          </p:nvSpPr>
          <p:spPr>
            <a:xfrm>
              <a:off x="6248277" y="3425951"/>
              <a:ext cx="1676400" cy="533400"/>
            </a:xfrm>
            <a:custGeom>
              <a:avLst/>
              <a:gdLst/>
              <a:ahLst/>
              <a:cxnLst/>
              <a:rect l="l" t="t" r="r" b="b"/>
              <a:pathLst>
                <a:path w="1676400" h="533400">
                  <a:moveTo>
                    <a:pt x="419099" y="0"/>
                  </a:moveTo>
                  <a:lnTo>
                    <a:pt x="0" y="533399"/>
                  </a:lnTo>
                  <a:lnTo>
                    <a:pt x="1257299" y="533399"/>
                  </a:lnTo>
                  <a:lnTo>
                    <a:pt x="1676399" y="0"/>
                  </a:lnTo>
                  <a:lnTo>
                    <a:pt x="419099" y="0"/>
                  </a:lnTo>
                  <a:close/>
                </a:path>
              </a:pathLst>
            </a:custGeom>
            <a:ln w="28574">
              <a:solidFill>
                <a:srgbClr val="000000"/>
              </a:solidFill>
            </a:ln>
          </p:spPr>
          <p:txBody>
            <a:bodyPr wrap="square" lIns="0" tIns="0" rIns="0" bIns="0" rtlCol="0"/>
            <a:lstStyle/>
            <a:p>
              <a:endParaRPr/>
            </a:p>
          </p:txBody>
        </p:sp>
        <p:sp>
          <p:nvSpPr>
            <p:cNvPr id="10" name="object 10"/>
            <p:cNvSpPr/>
            <p:nvPr/>
          </p:nvSpPr>
          <p:spPr>
            <a:xfrm>
              <a:off x="7467477" y="3425951"/>
              <a:ext cx="1676400" cy="533400"/>
            </a:xfrm>
            <a:custGeom>
              <a:avLst/>
              <a:gdLst/>
              <a:ahLst/>
              <a:cxnLst/>
              <a:rect l="l" t="t" r="r" b="b"/>
              <a:pathLst>
                <a:path w="1676400" h="533400">
                  <a:moveTo>
                    <a:pt x="1676399" y="0"/>
                  </a:moveTo>
                  <a:lnTo>
                    <a:pt x="419099" y="0"/>
                  </a:lnTo>
                  <a:lnTo>
                    <a:pt x="0" y="533399"/>
                  </a:lnTo>
                  <a:lnTo>
                    <a:pt x="1257299" y="533399"/>
                  </a:lnTo>
                  <a:lnTo>
                    <a:pt x="1676399" y="0"/>
                  </a:lnTo>
                  <a:close/>
                </a:path>
              </a:pathLst>
            </a:custGeom>
            <a:solidFill>
              <a:srgbClr val="9898FF"/>
            </a:solidFill>
          </p:spPr>
          <p:txBody>
            <a:bodyPr wrap="square" lIns="0" tIns="0" rIns="0" bIns="0" rtlCol="0"/>
            <a:lstStyle/>
            <a:p>
              <a:endParaRPr/>
            </a:p>
          </p:txBody>
        </p:sp>
        <p:sp>
          <p:nvSpPr>
            <p:cNvPr id="11" name="object 11"/>
            <p:cNvSpPr/>
            <p:nvPr/>
          </p:nvSpPr>
          <p:spPr>
            <a:xfrm>
              <a:off x="7467477" y="3425951"/>
              <a:ext cx="1676400" cy="533400"/>
            </a:xfrm>
            <a:custGeom>
              <a:avLst/>
              <a:gdLst/>
              <a:ahLst/>
              <a:cxnLst/>
              <a:rect l="l" t="t" r="r" b="b"/>
              <a:pathLst>
                <a:path w="1676400" h="533400">
                  <a:moveTo>
                    <a:pt x="419099" y="0"/>
                  </a:moveTo>
                  <a:lnTo>
                    <a:pt x="0" y="533399"/>
                  </a:lnTo>
                  <a:lnTo>
                    <a:pt x="1257299" y="533399"/>
                  </a:lnTo>
                  <a:lnTo>
                    <a:pt x="1676399" y="0"/>
                  </a:lnTo>
                  <a:lnTo>
                    <a:pt x="419099" y="0"/>
                  </a:lnTo>
                  <a:close/>
                </a:path>
              </a:pathLst>
            </a:custGeom>
            <a:ln w="28574">
              <a:solidFill>
                <a:srgbClr val="000000"/>
              </a:solidFill>
            </a:ln>
          </p:spPr>
          <p:txBody>
            <a:bodyPr wrap="square" lIns="0" tIns="0" rIns="0" bIns="0" rtlCol="0"/>
            <a:lstStyle/>
            <a:p>
              <a:endParaRPr/>
            </a:p>
          </p:txBody>
        </p:sp>
        <p:sp>
          <p:nvSpPr>
            <p:cNvPr id="12" name="object 12"/>
            <p:cNvSpPr/>
            <p:nvPr/>
          </p:nvSpPr>
          <p:spPr>
            <a:xfrm>
              <a:off x="7505577" y="4860035"/>
              <a:ext cx="1676400" cy="533400"/>
            </a:xfrm>
            <a:custGeom>
              <a:avLst/>
              <a:gdLst/>
              <a:ahLst/>
              <a:cxnLst/>
              <a:rect l="l" t="t" r="r" b="b"/>
              <a:pathLst>
                <a:path w="1676400" h="533400">
                  <a:moveTo>
                    <a:pt x="1676399" y="0"/>
                  </a:moveTo>
                  <a:lnTo>
                    <a:pt x="419099" y="0"/>
                  </a:lnTo>
                  <a:lnTo>
                    <a:pt x="0" y="533399"/>
                  </a:lnTo>
                  <a:lnTo>
                    <a:pt x="1257299" y="533399"/>
                  </a:lnTo>
                  <a:lnTo>
                    <a:pt x="1676399" y="0"/>
                  </a:lnTo>
                  <a:close/>
                </a:path>
              </a:pathLst>
            </a:custGeom>
            <a:solidFill>
              <a:srgbClr val="9898FF"/>
            </a:solidFill>
          </p:spPr>
          <p:txBody>
            <a:bodyPr wrap="square" lIns="0" tIns="0" rIns="0" bIns="0" rtlCol="0"/>
            <a:lstStyle/>
            <a:p>
              <a:endParaRPr/>
            </a:p>
          </p:txBody>
        </p:sp>
        <p:sp>
          <p:nvSpPr>
            <p:cNvPr id="13" name="object 13"/>
            <p:cNvSpPr/>
            <p:nvPr/>
          </p:nvSpPr>
          <p:spPr>
            <a:xfrm>
              <a:off x="7505577" y="4860035"/>
              <a:ext cx="1676400" cy="533400"/>
            </a:xfrm>
            <a:custGeom>
              <a:avLst/>
              <a:gdLst/>
              <a:ahLst/>
              <a:cxnLst/>
              <a:rect l="l" t="t" r="r" b="b"/>
              <a:pathLst>
                <a:path w="1676400" h="533400">
                  <a:moveTo>
                    <a:pt x="419099" y="0"/>
                  </a:moveTo>
                  <a:lnTo>
                    <a:pt x="0" y="533399"/>
                  </a:lnTo>
                  <a:lnTo>
                    <a:pt x="1257299" y="533399"/>
                  </a:lnTo>
                  <a:lnTo>
                    <a:pt x="1676399" y="0"/>
                  </a:lnTo>
                  <a:lnTo>
                    <a:pt x="419099" y="0"/>
                  </a:lnTo>
                  <a:close/>
                </a:path>
              </a:pathLst>
            </a:custGeom>
            <a:ln w="28574">
              <a:solidFill>
                <a:srgbClr val="000000"/>
              </a:solidFill>
            </a:ln>
          </p:spPr>
          <p:txBody>
            <a:bodyPr wrap="square" lIns="0" tIns="0" rIns="0" bIns="0" rtlCol="0"/>
            <a:lstStyle/>
            <a:p>
              <a:endParaRPr/>
            </a:p>
          </p:txBody>
        </p:sp>
        <p:sp>
          <p:nvSpPr>
            <p:cNvPr id="14" name="object 14"/>
            <p:cNvSpPr/>
            <p:nvPr/>
          </p:nvSpPr>
          <p:spPr>
            <a:xfrm>
              <a:off x="6248277" y="4860035"/>
              <a:ext cx="1676400" cy="533400"/>
            </a:xfrm>
            <a:custGeom>
              <a:avLst/>
              <a:gdLst/>
              <a:ahLst/>
              <a:cxnLst/>
              <a:rect l="l" t="t" r="r" b="b"/>
              <a:pathLst>
                <a:path w="1676400" h="533400">
                  <a:moveTo>
                    <a:pt x="1676399" y="0"/>
                  </a:moveTo>
                  <a:lnTo>
                    <a:pt x="419099" y="0"/>
                  </a:lnTo>
                  <a:lnTo>
                    <a:pt x="0" y="533399"/>
                  </a:lnTo>
                  <a:lnTo>
                    <a:pt x="1257299" y="533399"/>
                  </a:lnTo>
                  <a:lnTo>
                    <a:pt x="1676399" y="0"/>
                  </a:lnTo>
                  <a:close/>
                </a:path>
              </a:pathLst>
            </a:custGeom>
            <a:solidFill>
              <a:srgbClr val="9898FF"/>
            </a:solidFill>
          </p:spPr>
          <p:txBody>
            <a:bodyPr wrap="square" lIns="0" tIns="0" rIns="0" bIns="0" rtlCol="0"/>
            <a:lstStyle/>
            <a:p>
              <a:endParaRPr/>
            </a:p>
          </p:txBody>
        </p:sp>
        <p:sp>
          <p:nvSpPr>
            <p:cNvPr id="15" name="object 15"/>
            <p:cNvSpPr/>
            <p:nvPr/>
          </p:nvSpPr>
          <p:spPr>
            <a:xfrm>
              <a:off x="6248277" y="4860035"/>
              <a:ext cx="1676400" cy="533400"/>
            </a:xfrm>
            <a:custGeom>
              <a:avLst/>
              <a:gdLst/>
              <a:ahLst/>
              <a:cxnLst/>
              <a:rect l="l" t="t" r="r" b="b"/>
              <a:pathLst>
                <a:path w="1676400" h="533400">
                  <a:moveTo>
                    <a:pt x="419099" y="0"/>
                  </a:moveTo>
                  <a:lnTo>
                    <a:pt x="0" y="533399"/>
                  </a:lnTo>
                  <a:lnTo>
                    <a:pt x="1257299" y="533399"/>
                  </a:lnTo>
                  <a:lnTo>
                    <a:pt x="1676399" y="0"/>
                  </a:lnTo>
                  <a:lnTo>
                    <a:pt x="419099" y="0"/>
                  </a:lnTo>
                  <a:close/>
                </a:path>
              </a:pathLst>
            </a:custGeom>
            <a:ln w="28574">
              <a:solidFill>
                <a:srgbClr val="000000"/>
              </a:solidFill>
            </a:ln>
          </p:spPr>
          <p:txBody>
            <a:bodyPr wrap="square" lIns="0" tIns="0" rIns="0" bIns="0" rtlCol="0"/>
            <a:lstStyle/>
            <a:p>
              <a:endParaRPr/>
            </a:p>
          </p:txBody>
        </p:sp>
        <p:pic>
          <p:nvPicPr>
            <p:cNvPr id="16" name="object 16"/>
            <p:cNvPicPr/>
            <p:nvPr/>
          </p:nvPicPr>
          <p:blipFill>
            <a:blip r:embed="rId5" cstate="print"/>
            <a:stretch>
              <a:fillRect/>
            </a:stretch>
          </p:blipFill>
          <p:spPr>
            <a:xfrm>
              <a:off x="7505577" y="1978151"/>
              <a:ext cx="1676399" cy="4343399"/>
            </a:xfrm>
            <a:prstGeom prst="rect">
              <a:avLst/>
            </a:prstGeom>
          </p:spPr>
        </p:pic>
        <p:sp>
          <p:nvSpPr>
            <p:cNvPr id="17" name="object 17"/>
            <p:cNvSpPr/>
            <p:nvPr/>
          </p:nvSpPr>
          <p:spPr>
            <a:xfrm>
              <a:off x="7505577" y="1978151"/>
              <a:ext cx="1676400" cy="4343400"/>
            </a:xfrm>
            <a:custGeom>
              <a:avLst/>
              <a:gdLst/>
              <a:ahLst/>
              <a:cxnLst/>
              <a:rect l="l" t="t" r="r" b="b"/>
              <a:pathLst>
                <a:path w="1676400" h="4343400">
                  <a:moveTo>
                    <a:pt x="419099" y="0"/>
                  </a:moveTo>
                  <a:lnTo>
                    <a:pt x="0" y="419099"/>
                  </a:lnTo>
                  <a:lnTo>
                    <a:pt x="0" y="4343399"/>
                  </a:lnTo>
                  <a:lnTo>
                    <a:pt x="1257299" y="4343399"/>
                  </a:lnTo>
                  <a:lnTo>
                    <a:pt x="1676399" y="3924299"/>
                  </a:lnTo>
                  <a:lnTo>
                    <a:pt x="1676399" y="0"/>
                  </a:lnTo>
                  <a:lnTo>
                    <a:pt x="419099" y="0"/>
                  </a:lnTo>
                  <a:close/>
                </a:path>
                <a:path w="1676400" h="4343400">
                  <a:moveTo>
                    <a:pt x="0" y="419099"/>
                  </a:moveTo>
                  <a:lnTo>
                    <a:pt x="1257299" y="419099"/>
                  </a:lnTo>
                  <a:lnTo>
                    <a:pt x="1676399" y="0"/>
                  </a:lnTo>
                </a:path>
                <a:path w="1676400" h="4343400">
                  <a:moveTo>
                    <a:pt x="1257299" y="419099"/>
                  </a:moveTo>
                  <a:lnTo>
                    <a:pt x="1257299" y="4343399"/>
                  </a:lnTo>
                </a:path>
              </a:pathLst>
            </a:custGeom>
            <a:ln w="9524">
              <a:solidFill>
                <a:srgbClr val="000000"/>
              </a:solidFill>
            </a:ln>
          </p:spPr>
          <p:txBody>
            <a:bodyPr wrap="square" lIns="0" tIns="0" rIns="0" bIns="0" rtlCol="0"/>
            <a:lstStyle/>
            <a:p>
              <a:endParaRPr/>
            </a:p>
          </p:txBody>
        </p:sp>
        <p:sp>
          <p:nvSpPr>
            <p:cNvPr id="18" name="object 18"/>
            <p:cNvSpPr/>
            <p:nvPr/>
          </p:nvSpPr>
          <p:spPr>
            <a:xfrm>
              <a:off x="7086477" y="2257043"/>
              <a:ext cx="381000" cy="1371600"/>
            </a:xfrm>
            <a:custGeom>
              <a:avLst/>
              <a:gdLst/>
              <a:ahLst/>
              <a:cxnLst/>
              <a:rect l="l" t="t" r="r" b="b"/>
              <a:pathLst>
                <a:path w="381000" h="1371600">
                  <a:moveTo>
                    <a:pt x="380999" y="1278635"/>
                  </a:moveTo>
                  <a:lnTo>
                    <a:pt x="380999" y="92963"/>
                  </a:lnTo>
                  <a:lnTo>
                    <a:pt x="371282" y="63398"/>
                  </a:lnTo>
                  <a:lnTo>
                    <a:pt x="344228" y="37856"/>
                  </a:lnTo>
                  <a:lnTo>
                    <a:pt x="302983" y="17800"/>
                  </a:lnTo>
                  <a:lnTo>
                    <a:pt x="250691" y="4693"/>
                  </a:lnTo>
                  <a:lnTo>
                    <a:pt x="190499" y="0"/>
                  </a:lnTo>
                  <a:lnTo>
                    <a:pt x="130308" y="4693"/>
                  </a:lnTo>
                  <a:lnTo>
                    <a:pt x="78016" y="17800"/>
                  </a:lnTo>
                  <a:lnTo>
                    <a:pt x="36771" y="37856"/>
                  </a:lnTo>
                  <a:lnTo>
                    <a:pt x="9717" y="63398"/>
                  </a:lnTo>
                  <a:lnTo>
                    <a:pt x="0" y="92963"/>
                  </a:lnTo>
                  <a:lnTo>
                    <a:pt x="0" y="1278635"/>
                  </a:lnTo>
                  <a:lnTo>
                    <a:pt x="36771" y="1333743"/>
                  </a:lnTo>
                  <a:lnTo>
                    <a:pt x="78016" y="1353799"/>
                  </a:lnTo>
                  <a:lnTo>
                    <a:pt x="130308" y="1366906"/>
                  </a:lnTo>
                  <a:lnTo>
                    <a:pt x="190499" y="1371599"/>
                  </a:lnTo>
                  <a:lnTo>
                    <a:pt x="250691" y="1366906"/>
                  </a:lnTo>
                  <a:lnTo>
                    <a:pt x="302983" y="1353799"/>
                  </a:lnTo>
                  <a:lnTo>
                    <a:pt x="344228" y="1333743"/>
                  </a:lnTo>
                  <a:lnTo>
                    <a:pt x="371282" y="1308201"/>
                  </a:lnTo>
                  <a:lnTo>
                    <a:pt x="380999" y="1278635"/>
                  </a:lnTo>
                  <a:close/>
                </a:path>
              </a:pathLst>
            </a:custGeom>
            <a:solidFill>
              <a:srgbClr val="656598"/>
            </a:solidFill>
          </p:spPr>
          <p:txBody>
            <a:bodyPr wrap="square" lIns="0" tIns="0" rIns="0" bIns="0" rtlCol="0"/>
            <a:lstStyle/>
            <a:p>
              <a:endParaRPr/>
            </a:p>
          </p:txBody>
        </p:sp>
        <p:sp>
          <p:nvSpPr>
            <p:cNvPr id="19" name="object 19"/>
            <p:cNvSpPr/>
            <p:nvPr/>
          </p:nvSpPr>
          <p:spPr>
            <a:xfrm>
              <a:off x="7086477" y="2257043"/>
              <a:ext cx="381000" cy="186055"/>
            </a:xfrm>
            <a:custGeom>
              <a:avLst/>
              <a:gdLst/>
              <a:ahLst/>
              <a:cxnLst/>
              <a:rect l="l" t="t" r="r" b="b"/>
              <a:pathLst>
                <a:path w="381000" h="186055">
                  <a:moveTo>
                    <a:pt x="380999" y="92963"/>
                  </a:moveTo>
                  <a:lnTo>
                    <a:pt x="344228" y="37856"/>
                  </a:lnTo>
                  <a:lnTo>
                    <a:pt x="302983" y="17800"/>
                  </a:lnTo>
                  <a:lnTo>
                    <a:pt x="250691" y="4693"/>
                  </a:lnTo>
                  <a:lnTo>
                    <a:pt x="190499" y="0"/>
                  </a:lnTo>
                  <a:lnTo>
                    <a:pt x="130308" y="4693"/>
                  </a:lnTo>
                  <a:lnTo>
                    <a:pt x="78016" y="17800"/>
                  </a:lnTo>
                  <a:lnTo>
                    <a:pt x="36771" y="37856"/>
                  </a:lnTo>
                  <a:lnTo>
                    <a:pt x="9717" y="63398"/>
                  </a:lnTo>
                  <a:lnTo>
                    <a:pt x="0" y="92963"/>
                  </a:lnTo>
                  <a:lnTo>
                    <a:pt x="9717" y="122529"/>
                  </a:lnTo>
                  <a:lnTo>
                    <a:pt x="36771" y="148071"/>
                  </a:lnTo>
                  <a:lnTo>
                    <a:pt x="78016" y="168127"/>
                  </a:lnTo>
                  <a:lnTo>
                    <a:pt x="130308" y="181234"/>
                  </a:lnTo>
                  <a:lnTo>
                    <a:pt x="190499" y="185927"/>
                  </a:lnTo>
                  <a:lnTo>
                    <a:pt x="250691" y="181234"/>
                  </a:lnTo>
                  <a:lnTo>
                    <a:pt x="302983" y="168127"/>
                  </a:lnTo>
                  <a:lnTo>
                    <a:pt x="344228" y="148071"/>
                  </a:lnTo>
                  <a:lnTo>
                    <a:pt x="371282" y="122529"/>
                  </a:lnTo>
                  <a:lnTo>
                    <a:pt x="380999" y="92963"/>
                  </a:lnTo>
                  <a:close/>
                </a:path>
              </a:pathLst>
            </a:custGeom>
            <a:solidFill>
              <a:srgbClr val="8383AC"/>
            </a:solidFill>
          </p:spPr>
          <p:txBody>
            <a:bodyPr wrap="square" lIns="0" tIns="0" rIns="0" bIns="0" rtlCol="0"/>
            <a:lstStyle/>
            <a:p>
              <a:endParaRPr/>
            </a:p>
          </p:txBody>
        </p:sp>
        <p:sp>
          <p:nvSpPr>
            <p:cNvPr id="20" name="object 20"/>
            <p:cNvSpPr/>
            <p:nvPr/>
          </p:nvSpPr>
          <p:spPr>
            <a:xfrm>
              <a:off x="7086477" y="2257043"/>
              <a:ext cx="381000" cy="1371600"/>
            </a:xfrm>
            <a:custGeom>
              <a:avLst/>
              <a:gdLst/>
              <a:ahLst/>
              <a:cxnLst/>
              <a:rect l="l" t="t" r="r" b="b"/>
              <a:pathLst>
                <a:path w="381000" h="1371600">
                  <a:moveTo>
                    <a:pt x="190499" y="0"/>
                  </a:moveTo>
                  <a:lnTo>
                    <a:pt x="130308" y="4693"/>
                  </a:lnTo>
                  <a:lnTo>
                    <a:pt x="78016" y="17800"/>
                  </a:lnTo>
                  <a:lnTo>
                    <a:pt x="36771" y="37856"/>
                  </a:lnTo>
                  <a:lnTo>
                    <a:pt x="0" y="92963"/>
                  </a:lnTo>
                  <a:lnTo>
                    <a:pt x="0" y="1278635"/>
                  </a:lnTo>
                  <a:lnTo>
                    <a:pt x="36771" y="1333743"/>
                  </a:lnTo>
                  <a:lnTo>
                    <a:pt x="78016" y="1353799"/>
                  </a:lnTo>
                  <a:lnTo>
                    <a:pt x="130308" y="1366906"/>
                  </a:lnTo>
                  <a:lnTo>
                    <a:pt x="190499" y="1371599"/>
                  </a:lnTo>
                  <a:lnTo>
                    <a:pt x="250691" y="1366906"/>
                  </a:lnTo>
                  <a:lnTo>
                    <a:pt x="302983" y="1353799"/>
                  </a:lnTo>
                  <a:lnTo>
                    <a:pt x="344228" y="1333743"/>
                  </a:lnTo>
                  <a:lnTo>
                    <a:pt x="371282" y="1308201"/>
                  </a:lnTo>
                  <a:lnTo>
                    <a:pt x="380999" y="1278635"/>
                  </a:lnTo>
                  <a:lnTo>
                    <a:pt x="380999" y="92963"/>
                  </a:lnTo>
                  <a:lnTo>
                    <a:pt x="344228" y="37856"/>
                  </a:lnTo>
                  <a:lnTo>
                    <a:pt x="302983" y="17800"/>
                  </a:lnTo>
                  <a:lnTo>
                    <a:pt x="250691" y="4693"/>
                  </a:lnTo>
                  <a:lnTo>
                    <a:pt x="190499" y="0"/>
                  </a:lnTo>
                  <a:close/>
                </a:path>
                <a:path w="381000" h="1371600">
                  <a:moveTo>
                    <a:pt x="0" y="92963"/>
                  </a:moveTo>
                  <a:lnTo>
                    <a:pt x="36771" y="148071"/>
                  </a:lnTo>
                  <a:lnTo>
                    <a:pt x="78016" y="168127"/>
                  </a:lnTo>
                  <a:lnTo>
                    <a:pt x="130308" y="181234"/>
                  </a:lnTo>
                  <a:lnTo>
                    <a:pt x="190499" y="185927"/>
                  </a:lnTo>
                  <a:lnTo>
                    <a:pt x="250691" y="181234"/>
                  </a:lnTo>
                  <a:lnTo>
                    <a:pt x="302983" y="168127"/>
                  </a:lnTo>
                  <a:lnTo>
                    <a:pt x="344228" y="148071"/>
                  </a:lnTo>
                  <a:lnTo>
                    <a:pt x="371282" y="122529"/>
                  </a:lnTo>
                  <a:lnTo>
                    <a:pt x="380999" y="92963"/>
                  </a:lnTo>
                </a:path>
              </a:pathLst>
            </a:custGeom>
            <a:ln w="9524">
              <a:solidFill>
                <a:srgbClr val="000000"/>
              </a:solidFill>
            </a:ln>
          </p:spPr>
          <p:txBody>
            <a:bodyPr wrap="square" lIns="0" tIns="0" rIns="0" bIns="0" rtlCol="0"/>
            <a:lstStyle/>
            <a:p>
              <a:endParaRPr/>
            </a:p>
          </p:txBody>
        </p:sp>
        <p:sp>
          <p:nvSpPr>
            <p:cNvPr id="21" name="object 21"/>
            <p:cNvSpPr/>
            <p:nvPr/>
          </p:nvSpPr>
          <p:spPr>
            <a:xfrm>
              <a:off x="7886577" y="2473451"/>
              <a:ext cx="381000" cy="1371600"/>
            </a:xfrm>
            <a:custGeom>
              <a:avLst/>
              <a:gdLst/>
              <a:ahLst/>
              <a:cxnLst/>
              <a:rect l="l" t="t" r="r" b="b"/>
              <a:pathLst>
                <a:path w="381000" h="1371600">
                  <a:moveTo>
                    <a:pt x="380999" y="1278635"/>
                  </a:moveTo>
                  <a:lnTo>
                    <a:pt x="380999" y="92963"/>
                  </a:lnTo>
                  <a:lnTo>
                    <a:pt x="371282" y="63398"/>
                  </a:lnTo>
                  <a:lnTo>
                    <a:pt x="344228" y="37856"/>
                  </a:lnTo>
                  <a:lnTo>
                    <a:pt x="302983" y="17800"/>
                  </a:lnTo>
                  <a:lnTo>
                    <a:pt x="250691" y="4693"/>
                  </a:lnTo>
                  <a:lnTo>
                    <a:pt x="190499" y="0"/>
                  </a:lnTo>
                  <a:lnTo>
                    <a:pt x="130308" y="4693"/>
                  </a:lnTo>
                  <a:lnTo>
                    <a:pt x="78016" y="17800"/>
                  </a:lnTo>
                  <a:lnTo>
                    <a:pt x="36771" y="37856"/>
                  </a:lnTo>
                  <a:lnTo>
                    <a:pt x="9717" y="63398"/>
                  </a:lnTo>
                  <a:lnTo>
                    <a:pt x="0" y="92963"/>
                  </a:lnTo>
                  <a:lnTo>
                    <a:pt x="0" y="1278635"/>
                  </a:lnTo>
                  <a:lnTo>
                    <a:pt x="36771" y="1333085"/>
                  </a:lnTo>
                  <a:lnTo>
                    <a:pt x="78016" y="1353360"/>
                  </a:lnTo>
                  <a:lnTo>
                    <a:pt x="130308" y="1366759"/>
                  </a:lnTo>
                  <a:lnTo>
                    <a:pt x="190499" y="1371599"/>
                  </a:lnTo>
                  <a:lnTo>
                    <a:pt x="250691" y="1366759"/>
                  </a:lnTo>
                  <a:lnTo>
                    <a:pt x="302983" y="1353360"/>
                  </a:lnTo>
                  <a:lnTo>
                    <a:pt x="344228" y="1333085"/>
                  </a:lnTo>
                  <a:lnTo>
                    <a:pt x="371282" y="1307616"/>
                  </a:lnTo>
                  <a:lnTo>
                    <a:pt x="380999" y="1278635"/>
                  </a:lnTo>
                  <a:close/>
                </a:path>
              </a:pathLst>
            </a:custGeom>
            <a:solidFill>
              <a:srgbClr val="656598"/>
            </a:solidFill>
          </p:spPr>
          <p:txBody>
            <a:bodyPr wrap="square" lIns="0" tIns="0" rIns="0" bIns="0" rtlCol="0"/>
            <a:lstStyle/>
            <a:p>
              <a:endParaRPr/>
            </a:p>
          </p:txBody>
        </p:sp>
        <p:sp>
          <p:nvSpPr>
            <p:cNvPr id="22" name="object 22"/>
            <p:cNvSpPr/>
            <p:nvPr/>
          </p:nvSpPr>
          <p:spPr>
            <a:xfrm>
              <a:off x="7886577" y="2473451"/>
              <a:ext cx="381000" cy="186055"/>
            </a:xfrm>
            <a:custGeom>
              <a:avLst/>
              <a:gdLst/>
              <a:ahLst/>
              <a:cxnLst/>
              <a:rect l="l" t="t" r="r" b="b"/>
              <a:pathLst>
                <a:path w="381000" h="186055">
                  <a:moveTo>
                    <a:pt x="380999" y="92963"/>
                  </a:moveTo>
                  <a:lnTo>
                    <a:pt x="344228" y="37856"/>
                  </a:lnTo>
                  <a:lnTo>
                    <a:pt x="302983" y="17800"/>
                  </a:lnTo>
                  <a:lnTo>
                    <a:pt x="250691" y="4693"/>
                  </a:lnTo>
                  <a:lnTo>
                    <a:pt x="190499" y="0"/>
                  </a:lnTo>
                  <a:lnTo>
                    <a:pt x="130308" y="4693"/>
                  </a:lnTo>
                  <a:lnTo>
                    <a:pt x="78016" y="17800"/>
                  </a:lnTo>
                  <a:lnTo>
                    <a:pt x="36771" y="37856"/>
                  </a:lnTo>
                  <a:lnTo>
                    <a:pt x="9717" y="63398"/>
                  </a:lnTo>
                  <a:lnTo>
                    <a:pt x="0" y="92963"/>
                  </a:lnTo>
                  <a:lnTo>
                    <a:pt x="9717" y="121944"/>
                  </a:lnTo>
                  <a:lnTo>
                    <a:pt x="36771" y="147413"/>
                  </a:lnTo>
                  <a:lnTo>
                    <a:pt x="78016" y="167688"/>
                  </a:lnTo>
                  <a:lnTo>
                    <a:pt x="130308" y="181087"/>
                  </a:lnTo>
                  <a:lnTo>
                    <a:pt x="190499" y="185927"/>
                  </a:lnTo>
                  <a:lnTo>
                    <a:pt x="250691" y="181087"/>
                  </a:lnTo>
                  <a:lnTo>
                    <a:pt x="302983" y="167688"/>
                  </a:lnTo>
                  <a:lnTo>
                    <a:pt x="344228" y="147413"/>
                  </a:lnTo>
                  <a:lnTo>
                    <a:pt x="371282" y="121944"/>
                  </a:lnTo>
                  <a:lnTo>
                    <a:pt x="380999" y="92963"/>
                  </a:lnTo>
                  <a:close/>
                </a:path>
              </a:pathLst>
            </a:custGeom>
            <a:solidFill>
              <a:srgbClr val="8383AC"/>
            </a:solidFill>
          </p:spPr>
          <p:txBody>
            <a:bodyPr wrap="square" lIns="0" tIns="0" rIns="0" bIns="0" rtlCol="0"/>
            <a:lstStyle/>
            <a:p>
              <a:endParaRPr/>
            </a:p>
          </p:txBody>
        </p:sp>
        <p:sp>
          <p:nvSpPr>
            <p:cNvPr id="23" name="object 23"/>
            <p:cNvSpPr/>
            <p:nvPr/>
          </p:nvSpPr>
          <p:spPr>
            <a:xfrm>
              <a:off x="7886577" y="2473451"/>
              <a:ext cx="381000" cy="1371600"/>
            </a:xfrm>
            <a:custGeom>
              <a:avLst/>
              <a:gdLst/>
              <a:ahLst/>
              <a:cxnLst/>
              <a:rect l="l" t="t" r="r" b="b"/>
              <a:pathLst>
                <a:path w="381000" h="1371600">
                  <a:moveTo>
                    <a:pt x="190499" y="0"/>
                  </a:moveTo>
                  <a:lnTo>
                    <a:pt x="130308" y="4693"/>
                  </a:lnTo>
                  <a:lnTo>
                    <a:pt x="78016" y="17800"/>
                  </a:lnTo>
                  <a:lnTo>
                    <a:pt x="36771" y="37856"/>
                  </a:lnTo>
                  <a:lnTo>
                    <a:pt x="0" y="92963"/>
                  </a:lnTo>
                  <a:lnTo>
                    <a:pt x="0" y="1278635"/>
                  </a:lnTo>
                  <a:lnTo>
                    <a:pt x="36771" y="1333085"/>
                  </a:lnTo>
                  <a:lnTo>
                    <a:pt x="78016" y="1353360"/>
                  </a:lnTo>
                  <a:lnTo>
                    <a:pt x="130308" y="1366759"/>
                  </a:lnTo>
                  <a:lnTo>
                    <a:pt x="190499" y="1371599"/>
                  </a:lnTo>
                  <a:lnTo>
                    <a:pt x="250691" y="1366759"/>
                  </a:lnTo>
                  <a:lnTo>
                    <a:pt x="302983" y="1353360"/>
                  </a:lnTo>
                  <a:lnTo>
                    <a:pt x="344228" y="1333085"/>
                  </a:lnTo>
                  <a:lnTo>
                    <a:pt x="371282" y="1307616"/>
                  </a:lnTo>
                  <a:lnTo>
                    <a:pt x="380999" y="1278635"/>
                  </a:lnTo>
                  <a:lnTo>
                    <a:pt x="380999" y="92963"/>
                  </a:lnTo>
                  <a:lnTo>
                    <a:pt x="344228" y="37856"/>
                  </a:lnTo>
                  <a:lnTo>
                    <a:pt x="302983" y="17800"/>
                  </a:lnTo>
                  <a:lnTo>
                    <a:pt x="250691" y="4693"/>
                  </a:lnTo>
                  <a:lnTo>
                    <a:pt x="190499" y="0"/>
                  </a:lnTo>
                  <a:close/>
                </a:path>
                <a:path w="381000" h="1371600">
                  <a:moveTo>
                    <a:pt x="0" y="92963"/>
                  </a:moveTo>
                  <a:lnTo>
                    <a:pt x="36771" y="147413"/>
                  </a:lnTo>
                  <a:lnTo>
                    <a:pt x="78016" y="167688"/>
                  </a:lnTo>
                  <a:lnTo>
                    <a:pt x="130308" y="181087"/>
                  </a:lnTo>
                  <a:lnTo>
                    <a:pt x="190499" y="185927"/>
                  </a:lnTo>
                  <a:lnTo>
                    <a:pt x="250691" y="181087"/>
                  </a:lnTo>
                  <a:lnTo>
                    <a:pt x="302983" y="167688"/>
                  </a:lnTo>
                  <a:lnTo>
                    <a:pt x="344228" y="147413"/>
                  </a:lnTo>
                  <a:lnTo>
                    <a:pt x="371282" y="121944"/>
                  </a:lnTo>
                  <a:lnTo>
                    <a:pt x="380999" y="92963"/>
                  </a:lnTo>
                </a:path>
              </a:pathLst>
            </a:custGeom>
            <a:ln w="9524">
              <a:solidFill>
                <a:srgbClr val="000000"/>
              </a:solidFill>
            </a:ln>
          </p:spPr>
          <p:txBody>
            <a:bodyPr wrap="square" lIns="0" tIns="0" rIns="0" bIns="0" rtlCol="0"/>
            <a:lstStyle/>
            <a:p>
              <a:endParaRPr/>
            </a:p>
          </p:txBody>
        </p:sp>
        <p:sp>
          <p:nvSpPr>
            <p:cNvPr id="24" name="object 24"/>
            <p:cNvSpPr/>
            <p:nvPr/>
          </p:nvSpPr>
          <p:spPr>
            <a:xfrm>
              <a:off x="8343777" y="2218943"/>
              <a:ext cx="381000" cy="1371600"/>
            </a:xfrm>
            <a:custGeom>
              <a:avLst/>
              <a:gdLst/>
              <a:ahLst/>
              <a:cxnLst/>
              <a:rect l="l" t="t" r="r" b="b"/>
              <a:pathLst>
                <a:path w="381000" h="1371600">
                  <a:moveTo>
                    <a:pt x="380999" y="1278635"/>
                  </a:moveTo>
                  <a:lnTo>
                    <a:pt x="380999" y="92963"/>
                  </a:lnTo>
                  <a:lnTo>
                    <a:pt x="371282" y="63398"/>
                  </a:lnTo>
                  <a:lnTo>
                    <a:pt x="344228" y="37856"/>
                  </a:lnTo>
                  <a:lnTo>
                    <a:pt x="302983" y="17800"/>
                  </a:lnTo>
                  <a:lnTo>
                    <a:pt x="250691" y="4693"/>
                  </a:lnTo>
                  <a:lnTo>
                    <a:pt x="190499" y="0"/>
                  </a:lnTo>
                  <a:lnTo>
                    <a:pt x="130308" y="4693"/>
                  </a:lnTo>
                  <a:lnTo>
                    <a:pt x="78016" y="17800"/>
                  </a:lnTo>
                  <a:lnTo>
                    <a:pt x="36771" y="37856"/>
                  </a:lnTo>
                  <a:lnTo>
                    <a:pt x="9717" y="63398"/>
                  </a:lnTo>
                  <a:lnTo>
                    <a:pt x="0" y="92963"/>
                  </a:lnTo>
                  <a:lnTo>
                    <a:pt x="0" y="1278635"/>
                  </a:lnTo>
                  <a:lnTo>
                    <a:pt x="36771" y="1333743"/>
                  </a:lnTo>
                  <a:lnTo>
                    <a:pt x="78016" y="1353799"/>
                  </a:lnTo>
                  <a:lnTo>
                    <a:pt x="130308" y="1366906"/>
                  </a:lnTo>
                  <a:lnTo>
                    <a:pt x="190499" y="1371599"/>
                  </a:lnTo>
                  <a:lnTo>
                    <a:pt x="250691" y="1366906"/>
                  </a:lnTo>
                  <a:lnTo>
                    <a:pt x="302983" y="1353799"/>
                  </a:lnTo>
                  <a:lnTo>
                    <a:pt x="344228" y="1333743"/>
                  </a:lnTo>
                  <a:lnTo>
                    <a:pt x="371282" y="1308201"/>
                  </a:lnTo>
                  <a:lnTo>
                    <a:pt x="380999" y="1278635"/>
                  </a:lnTo>
                  <a:close/>
                </a:path>
              </a:pathLst>
            </a:custGeom>
            <a:solidFill>
              <a:srgbClr val="656598"/>
            </a:solidFill>
          </p:spPr>
          <p:txBody>
            <a:bodyPr wrap="square" lIns="0" tIns="0" rIns="0" bIns="0" rtlCol="0"/>
            <a:lstStyle/>
            <a:p>
              <a:endParaRPr/>
            </a:p>
          </p:txBody>
        </p:sp>
        <p:sp>
          <p:nvSpPr>
            <p:cNvPr id="25" name="object 25"/>
            <p:cNvSpPr/>
            <p:nvPr/>
          </p:nvSpPr>
          <p:spPr>
            <a:xfrm>
              <a:off x="8343777" y="2218943"/>
              <a:ext cx="381000" cy="186055"/>
            </a:xfrm>
            <a:custGeom>
              <a:avLst/>
              <a:gdLst/>
              <a:ahLst/>
              <a:cxnLst/>
              <a:rect l="l" t="t" r="r" b="b"/>
              <a:pathLst>
                <a:path w="381000" h="186055">
                  <a:moveTo>
                    <a:pt x="380999" y="92963"/>
                  </a:moveTo>
                  <a:lnTo>
                    <a:pt x="344228" y="37856"/>
                  </a:lnTo>
                  <a:lnTo>
                    <a:pt x="302983" y="17800"/>
                  </a:lnTo>
                  <a:lnTo>
                    <a:pt x="250691" y="4693"/>
                  </a:lnTo>
                  <a:lnTo>
                    <a:pt x="190499" y="0"/>
                  </a:lnTo>
                  <a:lnTo>
                    <a:pt x="130308" y="4693"/>
                  </a:lnTo>
                  <a:lnTo>
                    <a:pt x="78016" y="17800"/>
                  </a:lnTo>
                  <a:lnTo>
                    <a:pt x="36771" y="37856"/>
                  </a:lnTo>
                  <a:lnTo>
                    <a:pt x="9717" y="63398"/>
                  </a:lnTo>
                  <a:lnTo>
                    <a:pt x="0" y="92963"/>
                  </a:lnTo>
                  <a:lnTo>
                    <a:pt x="9717" y="122529"/>
                  </a:lnTo>
                  <a:lnTo>
                    <a:pt x="36771" y="148071"/>
                  </a:lnTo>
                  <a:lnTo>
                    <a:pt x="78016" y="168127"/>
                  </a:lnTo>
                  <a:lnTo>
                    <a:pt x="130308" y="181234"/>
                  </a:lnTo>
                  <a:lnTo>
                    <a:pt x="190499" y="185927"/>
                  </a:lnTo>
                  <a:lnTo>
                    <a:pt x="250691" y="181234"/>
                  </a:lnTo>
                  <a:lnTo>
                    <a:pt x="302983" y="168127"/>
                  </a:lnTo>
                  <a:lnTo>
                    <a:pt x="344228" y="148071"/>
                  </a:lnTo>
                  <a:lnTo>
                    <a:pt x="371282" y="122529"/>
                  </a:lnTo>
                  <a:lnTo>
                    <a:pt x="380999" y="92963"/>
                  </a:lnTo>
                  <a:close/>
                </a:path>
              </a:pathLst>
            </a:custGeom>
            <a:solidFill>
              <a:srgbClr val="8383AC"/>
            </a:solidFill>
          </p:spPr>
          <p:txBody>
            <a:bodyPr wrap="square" lIns="0" tIns="0" rIns="0" bIns="0" rtlCol="0"/>
            <a:lstStyle/>
            <a:p>
              <a:endParaRPr/>
            </a:p>
          </p:txBody>
        </p:sp>
        <p:sp>
          <p:nvSpPr>
            <p:cNvPr id="26" name="object 26"/>
            <p:cNvSpPr/>
            <p:nvPr/>
          </p:nvSpPr>
          <p:spPr>
            <a:xfrm>
              <a:off x="8343777" y="2218943"/>
              <a:ext cx="381000" cy="1371600"/>
            </a:xfrm>
            <a:custGeom>
              <a:avLst/>
              <a:gdLst/>
              <a:ahLst/>
              <a:cxnLst/>
              <a:rect l="l" t="t" r="r" b="b"/>
              <a:pathLst>
                <a:path w="381000" h="1371600">
                  <a:moveTo>
                    <a:pt x="190499" y="0"/>
                  </a:moveTo>
                  <a:lnTo>
                    <a:pt x="130308" y="4693"/>
                  </a:lnTo>
                  <a:lnTo>
                    <a:pt x="78016" y="17800"/>
                  </a:lnTo>
                  <a:lnTo>
                    <a:pt x="36771" y="37856"/>
                  </a:lnTo>
                  <a:lnTo>
                    <a:pt x="0" y="92963"/>
                  </a:lnTo>
                  <a:lnTo>
                    <a:pt x="0" y="1278635"/>
                  </a:lnTo>
                  <a:lnTo>
                    <a:pt x="36771" y="1333743"/>
                  </a:lnTo>
                  <a:lnTo>
                    <a:pt x="78016" y="1353799"/>
                  </a:lnTo>
                  <a:lnTo>
                    <a:pt x="130308" y="1366906"/>
                  </a:lnTo>
                  <a:lnTo>
                    <a:pt x="190499" y="1371599"/>
                  </a:lnTo>
                  <a:lnTo>
                    <a:pt x="250691" y="1366906"/>
                  </a:lnTo>
                  <a:lnTo>
                    <a:pt x="302983" y="1353799"/>
                  </a:lnTo>
                  <a:lnTo>
                    <a:pt x="344228" y="1333743"/>
                  </a:lnTo>
                  <a:lnTo>
                    <a:pt x="371282" y="1308201"/>
                  </a:lnTo>
                  <a:lnTo>
                    <a:pt x="380999" y="1278635"/>
                  </a:lnTo>
                  <a:lnTo>
                    <a:pt x="380999" y="92963"/>
                  </a:lnTo>
                  <a:lnTo>
                    <a:pt x="344228" y="37856"/>
                  </a:lnTo>
                  <a:lnTo>
                    <a:pt x="302983" y="17800"/>
                  </a:lnTo>
                  <a:lnTo>
                    <a:pt x="250691" y="4693"/>
                  </a:lnTo>
                  <a:lnTo>
                    <a:pt x="190499" y="0"/>
                  </a:lnTo>
                  <a:close/>
                </a:path>
                <a:path w="381000" h="1371600">
                  <a:moveTo>
                    <a:pt x="0" y="92963"/>
                  </a:moveTo>
                  <a:lnTo>
                    <a:pt x="36771" y="148071"/>
                  </a:lnTo>
                  <a:lnTo>
                    <a:pt x="78016" y="168127"/>
                  </a:lnTo>
                  <a:lnTo>
                    <a:pt x="130308" y="181234"/>
                  </a:lnTo>
                  <a:lnTo>
                    <a:pt x="190499" y="185927"/>
                  </a:lnTo>
                  <a:lnTo>
                    <a:pt x="250691" y="181234"/>
                  </a:lnTo>
                  <a:lnTo>
                    <a:pt x="302983" y="168127"/>
                  </a:lnTo>
                  <a:lnTo>
                    <a:pt x="344228" y="148071"/>
                  </a:lnTo>
                  <a:lnTo>
                    <a:pt x="371282" y="122529"/>
                  </a:lnTo>
                  <a:lnTo>
                    <a:pt x="380999" y="92963"/>
                  </a:lnTo>
                </a:path>
              </a:pathLst>
            </a:custGeom>
            <a:ln w="9524">
              <a:solidFill>
                <a:srgbClr val="000000"/>
              </a:solidFill>
            </a:ln>
          </p:spPr>
          <p:txBody>
            <a:bodyPr wrap="square" lIns="0" tIns="0" rIns="0" bIns="0" rtlCol="0"/>
            <a:lstStyle/>
            <a:p>
              <a:endParaRPr/>
            </a:p>
          </p:txBody>
        </p:sp>
        <p:sp>
          <p:nvSpPr>
            <p:cNvPr id="27" name="object 27"/>
            <p:cNvSpPr/>
            <p:nvPr/>
          </p:nvSpPr>
          <p:spPr>
            <a:xfrm>
              <a:off x="7848477" y="5431535"/>
              <a:ext cx="381000" cy="814069"/>
            </a:xfrm>
            <a:custGeom>
              <a:avLst/>
              <a:gdLst/>
              <a:ahLst/>
              <a:cxnLst/>
              <a:rect l="l" t="t" r="r" b="b"/>
              <a:pathLst>
                <a:path w="381000" h="814070">
                  <a:moveTo>
                    <a:pt x="380999" y="758951"/>
                  </a:moveTo>
                  <a:lnTo>
                    <a:pt x="380999" y="56387"/>
                  </a:lnTo>
                  <a:lnTo>
                    <a:pt x="366021" y="34718"/>
                  </a:lnTo>
                  <a:lnTo>
                    <a:pt x="325183" y="16763"/>
                  </a:lnTo>
                  <a:lnTo>
                    <a:pt x="264628" y="4524"/>
                  </a:lnTo>
                  <a:lnTo>
                    <a:pt x="190499" y="0"/>
                  </a:lnTo>
                  <a:lnTo>
                    <a:pt x="116371" y="4524"/>
                  </a:lnTo>
                  <a:lnTo>
                    <a:pt x="55816" y="16763"/>
                  </a:lnTo>
                  <a:lnTo>
                    <a:pt x="14978" y="34718"/>
                  </a:lnTo>
                  <a:lnTo>
                    <a:pt x="0" y="56387"/>
                  </a:lnTo>
                  <a:lnTo>
                    <a:pt x="0" y="758951"/>
                  </a:lnTo>
                  <a:lnTo>
                    <a:pt x="14978" y="780383"/>
                  </a:lnTo>
                  <a:lnTo>
                    <a:pt x="55816" y="797813"/>
                  </a:lnTo>
                  <a:lnTo>
                    <a:pt x="116371" y="809529"/>
                  </a:lnTo>
                  <a:lnTo>
                    <a:pt x="190499" y="813815"/>
                  </a:lnTo>
                  <a:lnTo>
                    <a:pt x="264628" y="809529"/>
                  </a:lnTo>
                  <a:lnTo>
                    <a:pt x="325183" y="797813"/>
                  </a:lnTo>
                  <a:lnTo>
                    <a:pt x="366021" y="780383"/>
                  </a:lnTo>
                  <a:lnTo>
                    <a:pt x="380999" y="758951"/>
                  </a:lnTo>
                  <a:close/>
                </a:path>
              </a:pathLst>
            </a:custGeom>
            <a:solidFill>
              <a:srgbClr val="656598"/>
            </a:solidFill>
          </p:spPr>
          <p:txBody>
            <a:bodyPr wrap="square" lIns="0" tIns="0" rIns="0" bIns="0" rtlCol="0"/>
            <a:lstStyle/>
            <a:p>
              <a:endParaRPr/>
            </a:p>
          </p:txBody>
        </p:sp>
        <p:sp>
          <p:nvSpPr>
            <p:cNvPr id="28" name="object 28"/>
            <p:cNvSpPr/>
            <p:nvPr/>
          </p:nvSpPr>
          <p:spPr>
            <a:xfrm>
              <a:off x="7848477" y="5431535"/>
              <a:ext cx="381000" cy="111760"/>
            </a:xfrm>
            <a:custGeom>
              <a:avLst/>
              <a:gdLst/>
              <a:ahLst/>
              <a:cxnLst/>
              <a:rect l="l" t="t" r="r" b="b"/>
              <a:pathLst>
                <a:path w="381000" h="111760">
                  <a:moveTo>
                    <a:pt x="380999" y="56387"/>
                  </a:moveTo>
                  <a:lnTo>
                    <a:pt x="366021" y="34718"/>
                  </a:lnTo>
                  <a:lnTo>
                    <a:pt x="325183" y="16763"/>
                  </a:lnTo>
                  <a:lnTo>
                    <a:pt x="264628" y="4524"/>
                  </a:lnTo>
                  <a:lnTo>
                    <a:pt x="190499" y="0"/>
                  </a:lnTo>
                  <a:lnTo>
                    <a:pt x="116371" y="4524"/>
                  </a:lnTo>
                  <a:lnTo>
                    <a:pt x="55816" y="16763"/>
                  </a:lnTo>
                  <a:lnTo>
                    <a:pt x="14978" y="34718"/>
                  </a:lnTo>
                  <a:lnTo>
                    <a:pt x="0" y="56387"/>
                  </a:lnTo>
                  <a:lnTo>
                    <a:pt x="14978" y="77176"/>
                  </a:lnTo>
                  <a:lnTo>
                    <a:pt x="55816" y="94678"/>
                  </a:lnTo>
                  <a:lnTo>
                    <a:pt x="116371" y="106751"/>
                  </a:lnTo>
                  <a:lnTo>
                    <a:pt x="190499" y="111251"/>
                  </a:lnTo>
                  <a:lnTo>
                    <a:pt x="264628" y="106751"/>
                  </a:lnTo>
                  <a:lnTo>
                    <a:pt x="325183" y="94678"/>
                  </a:lnTo>
                  <a:lnTo>
                    <a:pt x="366021" y="77176"/>
                  </a:lnTo>
                  <a:lnTo>
                    <a:pt x="380999" y="56387"/>
                  </a:lnTo>
                  <a:close/>
                </a:path>
              </a:pathLst>
            </a:custGeom>
            <a:solidFill>
              <a:srgbClr val="8383AC"/>
            </a:solidFill>
          </p:spPr>
          <p:txBody>
            <a:bodyPr wrap="square" lIns="0" tIns="0" rIns="0" bIns="0" rtlCol="0"/>
            <a:lstStyle/>
            <a:p>
              <a:endParaRPr/>
            </a:p>
          </p:txBody>
        </p:sp>
        <p:sp>
          <p:nvSpPr>
            <p:cNvPr id="29" name="object 29"/>
            <p:cNvSpPr/>
            <p:nvPr/>
          </p:nvSpPr>
          <p:spPr>
            <a:xfrm>
              <a:off x="7848477" y="5431535"/>
              <a:ext cx="381000" cy="814069"/>
            </a:xfrm>
            <a:custGeom>
              <a:avLst/>
              <a:gdLst/>
              <a:ahLst/>
              <a:cxnLst/>
              <a:rect l="l" t="t" r="r" b="b"/>
              <a:pathLst>
                <a:path w="381000" h="814070">
                  <a:moveTo>
                    <a:pt x="190499" y="0"/>
                  </a:moveTo>
                  <a:lnTo>
                    <a:pt x="116371" y="4524"/>
                  </a:lnTo>
                  <a:lnTo>
                    <a:pt x="55816" y="16763"/>
                  </a:lnTo>
                  <a:lnTo>
                    <a:pt x="14978" y="34718"/>
                  </a:lnTo>
                  <a:lnTo>
                    <a:pt x="0" y="56387"/>
                  </a:lnTo>
                  <a:lnTo>
                    <a:pt x="0" y="758951"/>
                  </a:lnTo>
                  <a:lnTo>
                    <a:pt x="14978" y="780383"/>
                  </a:lnTo>
                  <a:lnTo>
                    <a:pt x="55816" y="797813"/>
                  </a:lnTo>
                  <a:lnTo>
                    <a:pt x="116371" y="809529"/>
                  </a:lnTo>
                  <a:lnTo>
                    <a:pt x="190499" y="813815"/>
                  </a:lnTo>
                  <a:lnTo>
                    <a:pt x="264628" y="809529"/>
                  </a:lnTo>
                  <a:lnTo>
                    <a:pt x="325183" y="797813"/>
                  </a:lnTo>
                  <a:lnTo>
                    <a:pt x="366021" y="780383"/>
                  </a:lnTo>
                  <a:lnTo>
                    <a:pt x="380999" y="758951"/>
                  </a:lnTo>
                  <a:lnTo>
                    <a:pt x="380999" y="56387"/>
                  </a:lnTo>
                  <a:lnTo>
                    <a:pt x="366021" y="34718"/>
                  </a:lnTo>
                  <a:lnTo>
                    <a:pt x="325183" y="16763"/>
                  </a:lnTo>
                  <a:lnTo>
                    <a:pt x="264628" y="4524"/>
                  </a:lnTo>
                  <a:lnTo>
                    <a:pt x="190499" y="0"/>
                  </a:lnTo>
                  <a:close/>
                </a:path>
                <a:path w="381000" h="814070">
                  <a:moveTo>
                    <a:pt x="0" y="56387"/>
                  </a:moveTo>
                  <a:lnTo>
                    <a:pt x="14978" y="77176"/>
                  </a:lnTo>
                  <a:lnTo>
                    <a:pt x="55816" y="94678"/>
                  </a:lnTo>
                  <a:lnTo>
                    <a:pt x="116371" y="106751"/>
                  </a:lnTo>
                  <a:lnTo>
                    <a:pt x="190499" y="111251"/>
                  </a:lnTo>
                  <a:lnTo>
                    <a:pt x="264628" y="106751"/>
                  </a:lnTo>
                  <a:lnTo>
                    <a:pt x="325183" y="94678"/>
                  </a:lnTo>
                  <a:lnTo>
                    <a:pt x="366021" y="77176"/>
                  </a:lnTo>
                  <a:lnTo>
                    <a:pt x="380999" y="56387"/>
                  </a:lnTo>
                </a:path>
              </a:pathLst>
            </a:custGeom>
            <a:ln w="9524">
              <a:solidFill>
                <a:srgbClr val="000000"/>
              </a:solidFill>
            </a:ln>
          </p:spPr>
          <p:txBody>
            <a:bodyPr wrap="square" lIns="0" tIns="0" rIns="0" bIns="0" rtlCol="0"/>
            <a:lstStyle/>
            <a:p>
              <a:endParaRPr/>
            </a:p>
          </p:txBody>
        </p:sp>
        <p:sp>
          <p:nvSpPr>
            <p:cNvPr id="30" name="object 30"/>
            <p:cNvSpPr/>
            <p:nvPr/>
          </p:nvSpPr>
          <p:spPr>
            <a:xfrm>
              <a:off x="8305677" y="5178551"/>
              <a:ext cx="381000" cy="812800"/>
            </a:xfrm>
            <a:custGeom>
              <a:avLst/>
              <a:gdLst/>
              <a:ahLst/>
              <a:cxnLst/>
              <a:rect l="l" t="t" r="r" b="b"/>
              <a:pathLst>
                <a:path w="381000" h="812800">
                  <a:moveTo>
                    <a:pt x="380999" y="757427"/>
                  </a:moveTo>
                  <a:lnTo>
                    <a:pt x="380999" y="54863"/>
                  </a:lnTo>
                  <a:lnTo>
                    <a:pt x="366021" y="33432"/>
                  </a:lnTo>
                  <a:lnTo>
                    <a:pt x="325183" y="16001"/>
                  </a:lnTo>
                  <a:lnTo>
                    <a:pt x="264628" y="4286"/>
                  </a:lnTo>
                  <a:lnTo>
                    <a:pt x="190499" y="0"/>
                  </a:lnTo>
                  <a:lnTo>
                    <a:pt x="116371" y="4286"/>
                  </a:lnTo>
                  <a:lnTo>
                    <a:pt x="55816" y="16001"/>
                  </a:lnTo>
                  <a:lnTo>
                    <a:pt x="14978" y="33432"/>
                  </a:lnTo>
                  <a:lnTo>
                    <a:pt x="0" y="54863"/>
                  </a:lnTo>
                  <a:lnTo>
                    <a:pt x="0" y="757427"/>
                  </a:lnTo>
                  <a:lnTo>
                    <a:pt x="14978" y="778859"/>
                  </a:lnTo>
                  <a:lnTo>
                    <a:pt x="55816" y="796289"/>
                  </a:lnTo>
                  <a:lnTo>
                    <a:pt x="116371" y="808005"/>
                  </a:lnTo>
                  <a:lnTo>
                    <a:pt x="190499" y="812291"/>
                  </a:lnTo>
                  <a:lnTo>
                    <a:pt x="264628" y="808005"/>
                  </a:lnTo>
                  <a:lnTo>
                    <a:pt x="325183" y="796289"/>
                  </a:lnTo>
                  <a:lnTo>
                    <a:pt x="366021" y="778859"/>
                  </a:lnTo>
                  <a:lnTo>
                    <a:pt x="380999" y="757427"/>
                  </a:lnTo>
                  <a:close/>
                </a:path>
              </a:pathLst>
            </a:custGeom>
            <a:solidFill>
              <a:srgbClr val="656598"/>
            </a:solidFill>
          </p:spPr>
          <p:txBody>
            <a:bodyPr wrap="square" lIns="0" tIns="0" rIns="0" bIns="0" rtlCol="0"/>
            <a:lstStyle/>
            <a:p>
              <a:endParaRPr/>
            </a:p>
          </p:txBody>
        </p:sp>
        <p:sp>
          <p:nvSpPr>
            <p:cNvPr id="31" name="object 31"/>
            <p:cNvSpPr/>
            <p:nvPr/>
          </p:nvSpPr>
          <p:spPr>
            <a:xfrm>
              <a:off x="8305677" y="5178551"/>
              <a:ext cx="381000" cy="109855"/>
            </a:xfrm>
            <a:custGeom>
              <a:avLst/>
              <a:gdLst/>
              <a:ahLst/>
              <a:cxnLst/>
              <a:rect l="l" t="t" r="r" b="b"/>
              <a:pathLst>
                <a:path w="381000" h="109854">
                  <a:moveTo>
                    <a:pt x="380999" y="54863"/>
                  </a:moveTo>
                  <a:lnTo>
                    <a:pt x="366021" y="33432"/>
                  </a:lnTo>
                  <a:lnTo>
                    <a:pt x="325183" y="16001"/>
                  </a:lnTo>
                  <a:lnTo>
                    <a:pt x="264628" y="4286"/>
                  </a:lnTo>
                  <a:lnTo>
                    <a:pt x="190499" y="0"/>
                  </a:lnTo>
                  <a:lnTo>
                    <a:pt x="116371" y="4286"/>
                  </a:lnTo>
                  <a:lnTo>
                    <a:pt x="55816" y="16001"/>
                  </a:lnTo>
                  <a:lnTo>
                    <a:pt x="14978" y="33432"/>
                  </a:lnTo>
                  <a:lnTo>
                    <a:pt x="0" y="54863"/>
                  </a:lnTo>
                  <a:lnTo>
                    <a:pt x="14978" y="76295"/>
                  </a:lnTo>
                  <a:lnTo>
                    <a:pt x="55816" y="93725"/>
                  </a:lnTo>
                  <a:lnTo>
                    <a:pt x="116371" y="105441"/>
                  </a:lnTo>
                  <a:lnTo>
                    <a:pt x="190499" y="109727"/>
                  </a:lnTo>
                  <a:lnTo>
                    <a:pt x="264628" y="105441"/>
                  </a:lnTo>
                  <a:lnTo>
                    <a:pt x="325183" y="93725"/>
                  </a:lnTo>
                  <a:lnTo>
                    <a:pt x="366021" y="76295"/>
                  </a:lnTo>
                  <a:lnTo>
                    <a:pt x="380999" y="54863"/>
                  </a:lnTo>
                  <a:close/>
                </a:path>
              </a:pathLst>
            </a:custGeom>
            <a:solidFill>
              <a:srgbClr val="8383AC"/>
            </a:solidFill>
          </p:spPr>
          <p:txBody>
            <a:bodyPr wrap="square" lIns="0" tIns="0" rIns="0" bIns="0" rtlCol="0"/>
            <a:lstStyle/>
            <a:p>
              <a:endParaRPr/>
            </a:p>
          </p:txBody>
        </p:sp>
        <p:sp>
          <p:nvSpPr>
            <p:cNvPr id="32" name="object 32"/>
            <p:cNvSpPr/>
            <p:nvPr/>
          </p:nvSpPr>
          <p:spPr>
            <a:xfrm>
              <a:off x="8305677" y="5178551"/>
              <a:ext cx="381000" cy="812800"/>
            </a:xfrm>
            <a:custGeom>
              <a:avLst/>
              <a:gdLst/>
              <a:ahLst/>
              <a:cxnLst/>
              <a:rect l="l" t="t" r="r" b="b"/>
              <a:pathLst>
                <a:path w="381000" h="812800">
                  <a:moveTo>
                    <a:pt x="190499" y="0"/>
                  </a:moveTo>
                  <a:lnTo>
                    <a:pt x="116371" y="4286"/>
                  </a:lnTo>
                  <a:lnTo>
                    <a:pt x="55816" y="16001"/>
                  </a:lnTo>
                  <a:lnTo>
                    <a:pt x="14978" y="33432"/>
                  </a:lnTo>
                  <a:lnTo>
                    <a:pt x="0" y="54863"/>
                  </a:lnTo>
                  <a:lnTo>
                    <a:pt x="0" y="757427"/>
                  </a:lnTo>
                  <a:lnTo>
                    <a:pt x="14978" y="778859"/>
                  </a:lnTo>
                  <a:lnTo>
                    <a:pt x="55816" y="796289"/>
                  </a:lnTo>
                  <a:lnTo>
                    <a:pt x="116371" y="808005"/>
                  </a:lnTo>
                  <a:lnTo>
                    <a:pt x="190499" y="812291"/>
                  </a:lnTo>
                  <a:lnTo>
                    <a:pt x="264628" y="808005"/>
                  </a:lnTo>
                  <a:lnTo>
                    <a:pt x="325183" y="796289"/>
                  </a:lnTo>
                  <a:lnTo>
                    <a:pt x="366021" y="778859"/>
                  </a:lnTo>
                  <a:lnTo>
                    <a:pt x="380999" y="757427"/>
                  </a:lnTo>
                  <a:lnTo>
                    <a:pt x="380999" y="54863"/>
                  </a:lnTo>
                  <a:lnTo>
                    <a:pt x="366021" y="33432"/>
                  </a:lnTo>
                  <a:lnTo>
                    <a:pt x="325183" y="16001"/>
                  </a:lnTo>
                  <a:lnTo>
                    <a:pt x="264628" y="4286"/>
                  </a:lnTo>
                  <a:lnTo>
                    <a:pt x="190499" y="0"/>
                  </a:lnTo>
                  <a:close/>
                </a:path>
                <a:path w="381000" h="812800">
                  <a:moveTo>
                    <a:pt x="0" y="54863"/>
                  </a:moveTo>
                  <a:lnTo>
                    <a:pt x="14978" y="76295"/>
                  </a:lnTo>
                  <a:lnTo>
                    <a:pt x="55816" y="93725"/>
                  </a:lnTo>
                  <a:lnTo>
                    <a:pt x="116371" y="105441"/>
                  </a:lnTo>
                  <a:lnTo>
                    <a:pt x="190499" y="109727"/>
                  </a:lnTo>
                  <a:lnTo>
                    <a:pt x="264628" y="105441"/>
                  </a:lnTo>
                  <a:lnTo>
                    <a:pt x="325183" y="93725"/>
                  </a:lnTo>
                  <a:lnTo>
                    <a:pt x="366021" y="76295"/>
                  </a:lnTo>
                  <a:lnTo>
                    <a:pt x="380999" y="54863"/>
                  </a:lnTo>
                </a:path>
              </a:pathLst>
            </a:custGeom>
            <a:ln w="9524">
              <a:solidFill>
                <a:srgbClr val="000000"/>
              </a:solidFill>
            </a:ln>
          </p:spPr>
          <p:txBody>
            <a:bodyPr wrap="square" lIns="0" tIns="0" rIns="0" bIns="0" rtlCol="0"/>
            <a:lstStyle/>
            <a:p>
              <a:endParaRPr/>
            </a:p>
          </p:txBody>
        </p:sp>
        <p:sp>
          <p:nvSpPr>
            <p:cNvPr id="33" name="object 33"/>
            <p:cNvSpPr/>
            <p:nvPr/>
          </p:nvSpPr>
          <p:spPr>
            <a:xfrm>
              <a:off x="6553077" y="5431535"/>
              <a:ext cx="381000" cy="814069"/>
            </a:xfrm>
            <a:custGeom>
              <a:avLst/>
              <a:gdLst/>
              <a:ahLst/>
              <a:cxnLst/>
              <a:rect l="l" t="t" r="r" b="b"/>
              <a:pathLst>
                <a:path w="381000" h="814070">
                  <a:moveTo>
                    <a:pt x="380999" y="758951"/>
                  </a:moveTo>
                  <a:lnTo>
                    <a:pt x="380999" y="56387"/>
                  </a:lnTo>
                  <a:lnTo>
                    <a:pt x="366021" y="34718"/>
                  </a:lnTo>
                  <a:lnTo>
                    <a:pt x="325183" y="16763"/>
                  </a:lnTo>
                  <a:lnTo>
                    <a:pt x="264628" y="4524"/>
                  </a:lnTo>
                  <a:lnTo>
                    <a:pt x="190499" y="0"/>
                  </a:lnTo>
                  <a:lnTo>
                    <a:pt x="116371" y="4524"/>
                  </a:lnTo>
                  <a:lnTo>
                    <a:pt x="55816" y="16763"/>
                  </a:lnTo>
                  <a:lnTo>
                    <a:pt x="14978" y="34718"/>
                  </a:lnTo>
                  <a:lnTo>
                    <a:pt x="0" y="56387"/>
                  </a:lnTo>
                  <a:lnTo>
                    <a:pt x="0" y="758951"/>
                  </a:lnTo>
                  <a:lnTo>
                    <a:pt x="14978" y="780383"/>
                  </a:lnTo>
                  <a:lnTo>
                    <a:pt x="55816" y="797813"/>
                  </a:lnTo>
                  <a:lnTo>
                    <a:pt x="116371" y="809529"/>
                  </a:lnTo>
                  <a:lnTo>
                    <a:pt x="190499" y="813815"/>
                  </a:lnTo>
                  <a:lnTo>
                    <a:pt x="264628" y="809529"/>
                  </a:lnTo>
                  <a:lnTo>
                    <a:pt x="325183" y="797813"/>
                  </a:lnTo>
                  <a:lnTo>
                    <a:pt x="366021" y="780383"/>
                  </a:lnTo>
                  <a:lnTo>
                    <a:pt x="380999" y="758951"/>
                  </a:lnTo>
                  <a:close/>
                </a:path>
              </a:pathLst>
            </a:custGeom>
            <a:solidFill>
              <a:srgbClr val="656598"/>
            </a:solidFill>
          </p:spPr>
          <p:txBody>
            <a:bodyPr wrap="square" lIns="0" tIns="0" rIns="0" bIns="0" rtlCol="0"/>
            <a:lstStyle/>
            <a:p>
              <a:endParaRPr/>
            </a:p>
          </p:txBody>
        </p:sp>
        <p:sp>
          <p:nvSpPr>
            <p:cNvPr id="34" name="object 34"/>
            <p:cNvSpPr/>
            <p:nvPr/>
          </p:nvSpPr>
          <p:spPr>
            <a:xfrm>
              <a:off x="6553077" y="5431535"/>
              <a:ext cx="381000" cy="111760"/>
            </a:xfrm>
            <a:custGeom>
              <a:avLst/>
              <a:gdLst/>
              <a:ahLst/>
              <a:cxnLst/>
              <a:rect l="l" t="t" r="r" b="b"/>
              <a:pathLst>
                <a:path w="381000" h="111760">
                  <a:moveTo>
                    <a:pt x="380999" y="56387"/>
                  </a:moveTo>
                  <a:lnTo>
                    <a:pt x="366021" y="34718"/>
                  </a:lnTo>
                  <a:lnTo>
                    <a:pt x="325183" y="16763"/>
                  </a:lnTo>
                  <a:lnTo>
                    <a:pt x="264628" y="4524"/>
                  </a:lnTo>
                  <a:lnTo>
                    <a:pt x="190499" y="0"/>
                  </a:lnTo>
                  <a:lnTo>
                    <a:pt x="116371" y="4524"/>
                  </a:lnTo>
                  <a:lnTo>
                    <a:pt x="55816" y="16763"/>
                  </a:lnTo>
                  <a:lnTo>
                    <a:pt x="14978" y="34718"/>
                  </a:lnTo>
                  <a:lnTo>
                    <a:pt x="0" y="56387"/>
                  </a:lnTo>
                  <a:lnTo>
                    <a:pt x="14978" y="77176"/>
                  </a:lnTo>
                  <a:lnTo>
                    <a:pt x="55816" y="94678"/>
                  </a:lnTo>
                  <a:lnTo>
                    <a:pt x="116371" y="106751"/>
                  </a:lnTo>
                  <a:lnTo>
                    <a:pt x="190499" y="111251"/>
                  </a:lnTo>
                  <a:lnTo>
                    <a:pt x="264628" y="106751"/>
                  </a:lnTo>
                  <a:lnTo>
                    <a:pt x="325183" y="94678"/>
                  </a:lnTo>
                  <a:lnTo>
                    <a:pt x="366021" y="77176"/>
                  </a:lnTo>
                  <a:lnTo>
                    <a:pt x="380999" y="56387"/>
                  </a:lnTo>
                  <a:close/>
                </a:path>
              </a:pathLst>
            </a:custGeom>
            <a:solidFill>
              <a:srgbClr val="8383AC"/>
            </a:solidFill>
          </p:spPr>
          <p:txBody>
            <a:bodyPr wrap="square" lIns="0" tIns="0" rIns="0" bIns="0" rtlCol="0"/>
            <a:lstStyle/>
            <a:p>
              <a:endParaRPr/>
            </a:p>
          </p:txBody>
        </p:sp>
        <p:sp>
          <p:nvSpPr>
            <p:cNvPr id="35" name="object 35"/>
            <p:cNvSpPr/>
            <p:nvPr/>
          </p:nvSpPr>
          <p:spPr>
            <a:xfrm>
              <a:off x="6553077" y="5431535"/>
              <a:ext cx="381000" cy="814069"/>
            </a:xfrm>
            <a:custGeom>
              <a:avLst/>
              <a:gdLst/>
              <a:ahLst/>
              <a:cxnLst/>
              <a:rect l="l" t="t" r="r" b="b"/>
              <a:pathLst>
                <a:path w="381000" h="814070">
                  <a:moveTo>
                    <a:pt x="190499" y="0"/>
                  </a:moveTo>
                  <a:lnTo>
                    <a:pt x="116371" y="4524"/>
                  </a:lnTo>
                  <a:lnTo>
                    <a:pt x="55816" y="16763"/>
                  </a:lnTo>
                  <a:lnTo>
                    <a:pt x="14978" y="34718"/>
                  </a:lnTo>
                  <a:lnTo>
                    <a:pt x="0" y="56387"/>
                  </a:lnTo>
                  <a:lnTo>
                    <a:pt x="0" y="758951"/>
                  </a:lnTo>
                  <a:lnTo>
                    <a:pt x="14978" y="780383"/>
                  </a:lnTo>
                  <a:lnTo>
                    <a:pt x="55816" y="797813"/>
                  </a:lnTo>
                  <a:lnTo>
                    <a:pt x="116371" y="809529"/>
                  </a:lnTo>
                  <a:lnTo>
                    <a:pt x="190499" y="813815"/>
                  </a:lnTo>
                  <a:lnTo>
                    <a:pt x="264628" y="809529"/>
                  </a:lnTo>
                  <a:lnTo>
                    <a:pt x="325183" y="797813"/>
                  </a:lnTo>
                  <a:lnTo>
                    <a:pt x="366021" y="780383"/>
                  </a:lnTo>
                  <a:lnTo>
                    <a:pt x="380999" y="758951"/>
                  </a:lnTo>
                  <a:lnTo>
                    <a:pt x="380999" y="56387"/>
                  </a:lnTo>
                  <a:lnTo>
                    <a:pt x="366021" y="34718"/>
                  </a:lnTo>
                  <a:lnTo>
                    <a:pt x="325183" y="16763"/>
                  </a:lnTo>
                  <a:lnTo>
                    <a:pt x="264628" y="4524"/>
                  </a:lnTo>
                  <a:lnTo>
                    <a:pt x="190499" y="0"/>
                  </a:lnTo>
                  <a:close/>
                </a:path>
                <a:path w="381000" h="814070">
                  <a:moveTo>
                    <a:pt x="0" y="56387"/>
                  </a:moveTo>
                  <a:lnTo>
                    <a:pt x="14978" y="77176"/>
                  </a:lnTo>
                  <a:lnTo>
                    <a:pt x="55816" y="94678"/>
                  </a:lnTo>
                  <a:lnTo>
                    <a:pt x="116371" y="106751"/>
                  </a:lnTo>
                  <a:lnTo>
                    <a:pt x="190499" y="111251"/>
                  </a:lnTo>
                  <a:lnTo>
                    <a:pt x="264628" y="106751"/>
                  </a:lnTo>
                  <a:lnTo>
                    <a:pt x="325183" y="94678"/>
                  </a:lnTo>
                  <a:lnTo>
                    <a:pt x="366021" y="77176"/>
                  </a:lnTo>
                  <a:lnTo>
                    <a:pt x="380999" y="56387"/>
                  </a:lnTo>
                </a:path>
              </a:pathLst>
            </a:custGeom>
            <a:ln w="9524">
              <a:solidFill>
                <a:srgbClr val="000000"/>
              </a:solidFill>
            </a:ln>
          </p:spPr>
          <p:txBody>
            <a:bodyPr wrap="square" lIns="0" tIns="0" rIns="0" bIns="0" rtlCol="0"/>
            <a:lstStyle/>
            <a:p>
              <a:endParaRPr/>
            </a:p>
          </p:txBody>
        </p:sp>
        <p:sp>
          <p:nvSpPr>
            <p:cNvPr id="36" name="object 36"/>
            <p:cNvSpPr/>
            <p:nvPr/>
          </p:nvSpPr>
          <p:spPr>
            <a:xfrm>
              <a:off x="7010277" y="5178551"/>
              <a:ext cx="381000" cy="812800"/>
            </a:xfrm>
            <a:custGeom>
              <a:avLst/>
              <a:gdLst/>
              <a:ahLst/>
              <a:cxnLst/>
              <a:rect l="l" t="t" r="r" b="b"/>
              <a:pathLst>
                <a:path w="381000" h="812800">
                  <a:moveTo>
                    <a:pt x="380999" y="757427"/>
                  </a:moveTo>
                  <a:lnTo>
                    <a:pt x="380999" y="54863"/>
                  </a:lnTo>
                  <a:lnTo>
                    <a:pt x="366021" y="33432"/>
                  </a:lnTo>
                  <a:lnTo>
                    <a:pt x="325183" y="16001"/>
                  </a:lnTo>
                  <a:lnTo>
                    <a:pt x="264628" y="4286"/>
                  </a:lnTo>
                  <a:lnTo>
                    <a:pt x="190499" y="0"/>
                  </a:lnTo>
                  <a:lnTo>
                    <a:pt x="116371" y="4286"/>
                  </a:lnTo>
                  <a:lnTo>
                    <a:pt x="55816" y="16001"/>
                  </a:lnTo>
                  <a:lnTo>
                    <a:pt x="14978" y="33432"/>
                  </a:lnTo>
                  <a:lnTo>
                    <a:pt x="0" y="54863"/>
                  </a:lnTo>
                  <a:lnTo>
                    <a:pt x="0" y="757427"/>
                  </a:lnTo>
                  <a:lnTo>
                    <a:pt x="14978" y="778859"/>
                  </a:lnTo>
                  <a:lnTo>
                    <a:pt x="55816" y="796289"/>
                  </a:lnTo>
                  <a:lnTo>
                    <a:pt x="116371" y="808005"/>
                  </a:lnTo>
                  <a:lnTo>
                    <a:pt x="190499" y="812291"/>
                  </a:lnTo>
                  <a:lnTo>
                    <a:pt x="264628" y="808005"/>
                  </a:lnTo>
                  <a:lnTo>
                    <a:pt x="325183" y="796289"/>
                  </a:lnTo>
                  <a:lnTo>
                    <a:pt x="366021" y="778859"/>
                  </a:lnTo>
                  <a:lnTo>
                    <a:pt x="380999" y="757427"/>
                  </a:lnTo>
                  <a:close/>
                </a:path>
              </a:pathLst>
            </a:custGeom>
            <a:solidFill>
              <a:srgbClr val="656598"/>
            </a:solidFill>
          </p:spPr>
          <p:txBody>
            <a:bodyPr wrap="square" lIns="0" tIns="0" rIns="0" bIns="0" rtlCol="0"/>
            <a:lstStyle/>
            <a:p>
              <a:endParaRPr/>
            </a:p>
          </p:txBody>
        </p:sp>
        <p:sp>
          <p:nvSpPr>
            <p:cNvPr id="37" name="object 37"/>
            <p:cNvSpPr/>
            <p:nvPr/>
          </p:nvSpPr>
          <p:spPr>
            <a:xfrm>
              <a:off x="7010277" y="5178551"/>
              <a:ext cx="381000" cy="109855"/>
            </a:xfrm>
            <a:custGeom>
              <a:avLst/>
              <a:gdLst/>
              <a:ahLst/>
              <a:cxnLst/>
              <a:rect l="l" t="t" r="r" b="b"/>
              <a:pathLst>
                <a:path w="381000" h="109854">
                  <a:moveTo>
                    <a:pt x="380999" y="54863"/>
                  </a:moveTo>
                  <a:lnTo>
                    <a:pt x="366021" y="33432"/>
                  </a:lnTo>
                  <a:lnTo>
                    <a:pt x="325183" y="16001"/>
                  </a:lnTo>
                  <a:lnTo>
                    <a:pt x="264628" y="4286"/>
                  </a:lnTo>
                  <a:lnTo>
                    <a:pt x="190499" y="0"/>
                  </a:lnTo>
                  <a:lnTo>
                    <a:pt x="116371" y="4286"/>
                  </a:lnTo>
                  <a:lnTo>
                    <a:pt x="55816" y="16001"/>
                  </a:lnTo>
                  <a:lnTo>
                    <a:pt x="14978" y="33432"/>
                  </a:lnTo>
                  <a:lnTo>
                    <a:pt x="0" y="54863"/>
                  </a:lnTo>
                  <a:lnTo>
                    <a:pt x="14978" y="76295"/>
                  </a:lnTo>
                  <a:lnTo>
                    <a:pt x="55816" y="93725"/>
                  </a:lnTo>
                  <a:lnTo>
                    <a:pt x="116371" y="105441"/>
                  </a:lnTo>
                  <a:lnTo>
                    <a:pt x="190499" y="109727"/>
                  </a:lnTo>
                  <a:lnTo>
                    <a:pt x="264628" y="105441"/>
                  </a:lnTo>
                  <a:lnTo>
                    <a:pt x="325183" y="93725"/>
                  </a:lnTo>
                  <a:lnTo>
                    <a:pt x="366021" y="76295"/>
                  </a:lnTo>
                  <a:lnTo>
                    <a:pt x="380999" y="54863"/>
                  </a:lnTo>
                  <a:close/>
                </a:path>
              </a:pathLst>
            </a:custGeom>
            <a:solidFill>
              <a:srgbClr val="8383AC"/>
            </a:solidFill>
          </p:spPr>
          <p:txBody>
            <a:bodyPr wrap="square" lIns="0" tIns="0" rIns="0" bIns="0" rtlCol="0"/>
            <a:lstStyle/>
            <a:p>
              <a:endParaRPr/>
            </a:p>
          </p:txBody>
        </p:sp>
        <p:sp>
          <p:nvSpPr>
            <p:cNvPr id="38" name="object 38"/>
            <p:cNvSpPr/>
            <p:nvPr/>
          </p:nvSpPr>
          <p:spPr>
            <a:xfrm>
              <a:off x="6362577" y="2016251"/>
              <a:ext cx="2819400" cy="4279900"/>
            </a:xfrm>
            <a:custGeom>
              <a:avLst/>
              <a:gdLst/>
              <a:ahLst/>
              <a:cxnLst/>
              <a:rect l="l" t="t" r="r" b="b"/>
              <a:pathLst>
                <a:path w="2819400" h="4279900">
                  <a:moveTo>
                    <a:pt x="838199" y="3162299"/>
                  </a:moveTo>
                  <a:lnTo>
                    <a:pt x="764071" y="3166586"/>
                  </a:lnTo>
                  <a:lnTo>
                    <a:pt x="703516" y="3178301"/>
                  </a:lnTo>
                  <a:lnTo>
                    <a:pt x="662678" y="3195732"/>
                  </a:lnTo>
                  <a:lnTo>
                    <a:pt x="647699" y="3217163"/>
                  </a:lnTo>
                  <a:lnTo>
                    <a:pt x="647699" y="3919727"/>
                  </a:lnTo>
                  <a:lnTo>
                    <a:pt x="662678" y="3941159"/>
                  </a:lnTo>
                  <a:lnTo>
                    <a:pt x="703516" y="3958589"/>
                  </a:lnTo>
                  <a:lnTo>
                    <a:pt x="764071" y="3970305"/>
                  </a:lnTo>
                  <a:lnTo>
                    <a:pt x="838199" y="3974591"/>
                  </a:lnTo>
                  <a:lnTo>
                    <a:pt x="912328" y="3970305"/>
                  </a:lnTo>
                  <a:lnTo>
                    <a:pt x="972883" y="3958589"/>
                  </a:lnTo>
                  <a:lnTo>
                    <a:pt x="1013721" y="3941159"/>
                  </a:lnTo>
                  <a:lnTo>
                    <a:pt x="1028699" y="3919727"/>
                  </a:lnTo>
                  <a:lnTo>
                    <a:pt x="1028699" y="3217163"/>
                  </a:lnTo>
                  <a:lnTo>
                    <a:pt x="1013721" y="3195732"/>
                  </a:lnTo>
                  <a:lnTo>
                    <a:pt x="972883" y="3178301"/>
                  </a:lnTo>
                  <a:lnTo>
                    <a:pt x="912328" y="3166586"/>
                  </a:lnTo>
                  <a:lnTo>
                    <a:pt x="838199" y="3162299"/>
                  </a:lnTo>
                  <a:close/>
                </a:path>
                <a:path w="2819400" h="4279900">
                  <a:moveTo>
                    <a:pt x="647699" y="3217163"/>
                  </a:moveTo>
                  <a:lnTo>
                    <a:pt x="662678" y="3238595"/>
                  </a:lnTo>
                  <a:lnTo>
                    <a:pt x="703516" y="3256025"/>
                  </a:lnTo>
                  <a:lnTo>
                    <a:pt x="764071" y="3267741"/>
                  </a:lnTo>
                  <a:lnTo>
                    <a:pt x="838199" y="3272027"/>
                  </a:lnTo>
                  <a:lnTo>
                    <a:pt x="912328" y="3267741"/>
                  </a:lnTo>
                  <a:lnTo>
                    <a:pt x="972883" y="3256025"/>
                  </a:lnTo>
                  <a:lnTo>
                    <a:pt x="1013721" y="3238595"/>
                  </a:lnTo>
                  <a:lnTo>
                    <a:pt x="1028699" y="3217163"/>
                  </a:lnTo>
                </a:path>
                <a:path w="2819400" h="4279900">
                  <a:moveTo>
                    <a:pt x="2743199" y="38099"/>
                  </a:moveTo>
                  <a:lnTo>
                    <a:pt x="2743199" y="4000499"/>
                  </a:lnTo>
                </a:path>
                <a:path w="2819400" h="4279900">
                  <a:moveTo>
                    <a:pt x="2666999" y="114299"/>
                  </a:moveTo>
                  <a:lnTo>
                    <a:pt x="2666999" y="4076699"/>
                  </a:lnTo>
                </a:path>
                <a:path w="2819400" h="4279900">
                  <a:moveTo>
                    <a:pt x="2590799" y="266699"/>
                  </a:moveTo>
                  <a:lnTo>
                    <a:pt x="2590799" y="4229099"/>
                  </a:lnTo>
                </a:path>
                <a:path w="2819400" h="4279900">
                  <a:moveTo>
                    <a:pt x="2488691" y="316991"/>
                  </a:moveTo>
                  <a:lnTo>
                    <a:pt x="2488691" y="4279391"/>
                  </a:lnTo>
                </a:path>
                <a:path w="2819400" h="4279900">
                  <a:moveTo>
                    <a:pt x="1485899" y="0"/>
                  </a:moveTo>
                  <a:lnTo>
                    <a:pt x="1485899" y="3962399"/>
                  </a:lnTo>
                </a:path>
                <a:path w="2819400" h="4279900">
                  <a:moveTo>
                    <a:pt x="1409699" y="76199"/>
                  </a:moveTo>
                  <a:lnTo>
                    <a:pt x="1409699" y="4038599"/>
                  </a:lnTo>
                </a:path>
                <a:path w="2819400" h="4279900">
                  <a:moveTo>
                    <a:pt x="1333499" y="228599"/>
                  </a:moveTo>
                  <a:lnTo>
                    <a:pt x="1333499" y="4190999"/>
                  </a:lnTo>
                </a:path>
                <a:path w="2819400" h="4279900">
                  <a:moveTo>
                    <a:pt x="1231391" y="278891"/>
                  </a:moveTo>
                  <a:lnTo>
                    <a:pt x="1231391" y="4241291"/>
                  </a:lnTo>
                </a:path>
                <a:path w="2819400" h="4279900">
                  <a:moveTo>
                    <a:pt x="252983" y="38099"/>
                  </a:moveTo>
                  <a:lnTo>
                    <a:pt x="252983" y="4000499"/>
                  </a:lnTo>
                </a:path>
                <a:path w="2819400" h="4279900">
                  <a:moveTo>
                    <a:pt x="176783" y="114299"/>
                  </a:moveTo>
                  <a:lnTo>
                    <a:pt x="176783" y="4076699"/>
                  </a:lnTo>
                </a:path>
                <a:path w="2819400" h="4279900">
                  <a:moveTo>
                    <a:pt x="100583" y="266699"/>
                  </a:moveTo>
                  <a:lnTo>
                    <a:pt x="100583" y="4229099"/>
                  </a:lnTo>
                </a:path>
                <a:path w="2819400" h="4279900">
                  <a:moveTo>
                    <a:pt x="0" y="316991"/>
                  </a:moveTo>
                  <a:lnTo>
                    <a:pt x="0" y="4279391"/>
                  </a:lnTo>
                </a:path>
                <a:path w="2819400" h="4279900">
                  <a:moveTo>
                    <a:pt x="2362199" y="1638299"/>
                  </a:moveTo>
                  <a:lnTo>
                    <a:pt x="2819399" y="1104899"/>
                  </a:lnTo>
                </a:path>
                <a:path w="2819400" h="4279900">
                  <a:moveTo>
                    <a:pt x="2362199" y="1333499"/>
                  </a:moveTo>
                  <a:lnTo>
                    <a:pt x="2819399" y="800099"/>
                  </a:lnTo>
                </a:path>
                <a:path w="2819400" h="4279900">
                  <a:moveTo>
                    <a:pt x="2362199" y="1028699"/>
                  </a:moveTo>
                  <a:lnTo>
                    <a:pt x="2819399" y="495299"/>
                  </a:lnTo>
                </a:path>
                <a:path w="2819400" h="4279900">
                  <a:moveTo>
                    <a:pt x="2362199" y="710183"/>
                  </a:moveTo>
                  <a:lnTo>
                    <a:pt x="2819399" y="176783"/>
                  </a:lnTo>
                </a:path>
                <a:path w="2819400" h="4279900">
                  <a:moveTo>
                    <a:pt x="2362199" y="3162299"/>
                  </a:moveTo>
                  <a:lnTo>
                    <a:pt x="2819399" y="2628899"/>
                  </a:lnTo>
                </a:path>
                <a:path w="2819400" h="4279900">
                  <a:moveTo>
                    <a:pt x="2362199" y="2857499"/>
                  </a:moveTo>
                  <a:lnTo>
                    <a:pt x="2819399" y="2324099"/>
                  </a:lnTo>
                </a:path>
                <a:path w="2819400" h="4279900">
                  <a:moveTo>
                    <a:pt x="2362199" y="2552699"/>
                  </a:moveTo>
                  <a:lnTo>
                    <a:pt x="2819399" y="2019299"/>
                  </a:lnTo>
                </a:path>
                <a:path w="2819400" h="4279900">
                  <a:moveTo>
                    <a:pt x="2362199" y="2234183"/>
                  </a:moveTo>
                  <a:lnTo>
                    <a:pt x="2819399" y="1700783"/>
                  </a:lnTo>
                </a:path>
                <a:path w="2819400" h="4279900">
                  <a:moveTo>
                    <a:pt x="2362199" y="4076699"/>
                  </a:moveTo>
                  <a:lnTo>
                    <a:pt x="2819399" y="3543299"/>
                  </a:lnTo>
                </a:path>
                <a:path w="2819400" h="4279900">
                  <a:moveTo>
                    <a:pt x="2362199" y="3758183"/>
                  </a:moveTo>
                  <a:lnTo>
                    <a:pt x="2819399" y="3224783"/>
                  </a:lnTo>
                </a:path>
                <a:path w="2819400" h="4279900">
                  <a:moveTo>
                    <a:pt x="1142999" y="1638299"/>
                  </a:moveTo>
                  <a:lnTo>
                    <a:pt x="1600199" y="1104899"/>
                  </a:lnTo>
                </a:path>
                <a:path w="2819400" h="4279900">
                  <a:moveTo>
                    <a:pt x="1142999" y="1333499"/>
                  </a:moveTo>
                  <a:lnTo>
                    <a:pt x="1600199" y="800099"/>
                  </a:lnTo>
                </a:path>
                <a:path w="2819400" h="4279900">
                  <a:moveTo>
                    <a:pt x="1142999" y="1028699"/>
                  </a:moveTo>
                  <a:lnTo>
                    <a:pt x="1600199" y="495299"/>
                  </a:lnTo>
                </a:path>
                <a:path w="2819400" h="4279900">
                  <a:moveTo>
                    <a:pt x="1142999" y="710183"/>
                  </a:moveTo>
                  <a:lnTo>
                    <a:pt x="1600199" y="176783"/>
                  </a:lnTo>
                </a:path>
                <a:path w="2819400" h="4279900">
                  <a:moveTo>
                    <a:pt x="1142999" y="3162299"/>
                  </a:moveTo>
                  <a:lnTo>
                    <a:pt x="1600199" y="2628899"/>
                  </a:lnTo>
                </a:path>
                <a:path w="2819400" h="4279900">
                  <a:moveTo>
                    <a:pt x="1142999" y="2857499"/>
                  </a:moveTo>
                  <a:lnTo>
                    <a:pt x="1600199" y="2324099"/>
                  </a:lnTo>
                </a:path>
                <a:path w="2819400" h="4279900">
                  <a:moveTo>
                    <a:pt x="1142999" y="2552699"/>
                  </a:moveTo>
                  <a:lnTo>
                    <a:pt x="1600199" y="2019299"/>
                  </a:lnTo>
                </a:path>
                <a:path w="2819400" h="4279900">
                  <a:moveTo>
                    <a:pt x="1142999" y="2234183"/>
                  </a:moveTo>
                  <a:lnTo>
                    <a:pt x="1600199" y="1700783"/>
                  </a:lnTo>
                </a:path>
                <a:path w="2819400" h="4279900">
                  <a:moveTo>
                    <a:pt x="1142999" y="4229099"/>
                  </a:moveTo>
                  <a:lnTo>
                    <a:pt x="1600199" y="3695699"/>
                  </a:lnTo>
                </a:path>
                <a:path w="2819400" h="4279900">
                  <a:moveTo>
                    <a:pt x="1142999" y="3924299"/>
                  </a:moveTo>
                  <a:lnTo>
                    <a:pt x="1600199" y="3390899"/>
                  </a:lnTo>
                </a:path>
                <a:path w="2819400" h="4279900">
                  <a:moveTo>
                    <a:pt x="1142999" y="3605783"/>
                  </a:moveTo>
                  <a:lnTo>
                    <a:pt x="1600199" y="3072383"/>
                  </a:lnTo>
                </a:path>
              </a:pathLst>
            </a:custGeom>
            <a:ln w="9524">
              <a:solidFill>
                <a:srgbClr val="000000"/>
              </a:solidFill>
            </a:ln>
          </p:spPr>
          <p:txBody>
            <a:bodyPr wrap="square" lIns="0" tIns="0" rIns="0" bIns="0" rtlCol="0"/>
            <a:lstStyle/>
            <a:p>
              <a:endParaRPr/>
            </a:p>
          </p:txBody>
        </p:sp>
        <p:pic>
          <p:nvPicPr>
            <p:cNvPr id="39" name="object 39"/>
            <p:cNvPicPr/>
            <p:nvPr/>
          </p:nvPicPr>
          <p:blipFill>
            <a:blip r:embed="rId6" cstate="print"/>
            <a:stretch>
              <a:fillRect/>
            </a:stretch>
          </p:blipFill>
          <p:spPr>
            <a:xfrm>
              <a:off x="6210177" y="4187951"/>
              <a:ext cx="2666999" cy="380999"/>
            </a:xfrm>
            <a:prstGeom prst="rect">
              <a:avLst/>
            </a:prstGeom>
          </p:spPr>
        </p:pic>
        <p:sp>
          <p:nvSpPr>
            <p:cNvPr id="40" name="object 40"/>
            <p:cNvSpPr/>
            <p:nvPr/>
          </p:nvSpPr>
          <p:spPr>
            <a:xfrm>
              <a:off x="6210177" y="4187951"/>
              <a:ext cx="2667000" cy="381000"/>
            </a:xfrm>
            <a:custGeom>
              <a:avLst/>
              <a:gdLst/>
              <a:ahLst/>
              <a:cxnLst/>
              <a:rect l="l" t="t" r="r" b="b"/>
              <a:pathLst>
                <a:path w="2667000" h="381000">
                  <a:moveTo>
                    <a:pt x="94487" y="0"/>
                  </a:moveTo>
                  <a:lnTo>
                    <a:pt x="0" y="94487"/>
                  </a:lnTo>
                  <a:lnTo>
                    <a:pt x="0" y="380999"/>
                  </a:lnTo>
                  <a:lnTo>
                    <a:pt x="2570987" y="380999"/>
                  </a:lnTo>
                  <a:lnTo>
                    <a:pt x="2666999" y="284987"/>
                  </a:lnTo>
                  <a:lnTo>
                    <a:pt x="2666999" y="0"/>
                  </a:lnTo>
                  <a:lnTo>
                    <a:pt x="94487" y="0"/>
                  </a:lnTo>
                  <a:close/>
                </a:path>
                <a:path w="2667000" h="381000">
                  <a:moveTo>
                    <a:pt x="0" y="94487"/>
                  </a:moveTo>
                  <a:lnTo>
                    <a:pt x="2570987" y="94487"/>
                  </a:lnTo>
                  <a:lnTo>
                    <a:pt x="2666999" y="0"/>
                  </a:lnTo>
                </a:path>
                <a:path w="2667000" h="381000">
                  <a:moveTo>
                    <a:pt x="2570987" y="94487"/>
                  </a:moveTo>
                  <a:lnTo>
                    <a:pt x="2570987" y="380999"/>
                  </a:lnTo>
                </a:path>
              </a:pathLst>
            </a:custGeom>
            <a:ln w="9524">
              <a:solidFill>
                <a:srgbClr val="000000"/>
              </a:solidFill>
            </a:ln>
          </p:spPr>
          <p:txBody>
            <a:bodyPr wrap="square" lIns="0" tIns="0" rIns="0" bIns="0" rtlCol="0"/>
            <a:lstStyle/>
            <a:p>
              <a:endParaRPr/>
            </a:p>
          </p:txBody>
        </p:sp>
      </p:grpSp>
      <p:sp>
        <p:nvSpPr>
          <p:cNvPr id="41" name="object 41"/>
          <p:cNvSpPr txBox="1"/>
          <p:nvPr/>
        </p:nvSpPr>
        <p:spPr>
          <a:xfrm>
            <a:off x="9260722" y="2070607"/>
            <a:ext cx="245745" cy="848360"/>
          </a:xfrm>
          <a:prstGeom prst="rect">
            <a:avLst/>
          </a:prstGeom>
        </p:spPr>
        <p:txBody>
          <a:bodyPr vert="horz" wrap="square" lIns="0" tIns="12700" rIns="0" bIns="0" rtlCol="0">
            <a:spAutoFit/>
          </a:bodyPr>
          <a:lstStyle/>
          <a:p>
            <a:pPr marL="12700" marR="5080">
              <a:lnSpc>
                <a:spcPct val="150000"/>
              </a:lnSpc>
              <a:spcBef>
                <a:spcPts val="100"/>
              </a:spcBef>
            </a:pPr>
            <a:r>
              <a:rPr sz="1200" spc="130" dirty="0">
                <a:latin typeface="Tahoma"/>
                <a:cs typeface="Tahoma"/>
              </a:rPr>
              <a:t>I </a:t>
            </a:r>
            <a:r>
              <a:rPr sz="1200" spc="135" dirty="0">
                <a:latin typeface="Tahoma"/>
                <a:cs typeface="Tahoma"/>
              </a:rPr>
              <a:t> </a:t>
            </a:r>
            <a:r>
              <a:rPr sz="1200" spc="130" dirty="0">
                <a:latin typeface="Tahoma"/>
                <a:cs typeface="Tahoma"/>
              </a:rPr>
              <a:t>II </a:t>
            </a:r>
            <a:r>
              <a:rPr sz="1200" spc="-360" dirty="0">
                <a:latin typeface="Tahoma"/>
                <a:cs typeface="Tahoma"/>
              </a:rPr>
              <a:t> </a:t>
            </a:r>
            <a:r>
              <a:rPr sz="1200" spc="125" dirty="0">
                <a:latin typeface="Tahoma"/>
                <a:cs typeface="Tahoma"/>
              </a:rPr>
              <a:t>II</a:t>
            </a:r>
            <a:r>
              <a:rPr sz="1200" spc="130" dirty="0">
                <a:latin typeface="Tahoma"/>
                <a:cs typeface="Tahoma"/>
              </a:rPr>
              <a:t>I</a:t>
            </a:r>
            <a:endParaRPr sz="1200">
              <a:latin typeface="Tahoma"/>
              <a:cs typeface="Tahoma"/>
            </a:endParaRPr>
          </a:p>
        </p:txBody>
      </p:sp>
      <p:sp>
        <p:nvSpPr>
          <p:cNvPr id="42" name="object 42"/>
          <p:cNvSpPr txBox="1"/>
          <p:nvPr/>
        </p:nvSpPr>
        <p:spPr>
          <a:xfrm>
            <a:off x="9260722" y="3535170"/>
            <a:ext cx="305435" cy="208279"/>
          </a:xfrm>
          <a:prstGeom prst="rect">
            <a:avLst/>
          </a:prstGeom>
        </p:spPr>
        <p:txBody>
          <a:bodyPr vert="horz" wrap="square" lIns="0" tIns="12700" rIns="0" bIns="0" rtlCol="0">
            <a:spAutoFit/>
          </a:bodyPr>
          <a:lstStyle/>
          <a:p>
            <a:pPr marL="12700">
              <a:lnSpc>
                <a:spcPct val="100000"/>
              </a:lnSpc>
              <a:spcBef>
                <a:spcPts val="100"/>
              </a:spcBef>
            </a:pPr>
            <a:r>
              <a:rPr sz="1200" spc="120" dirty="0">
                <a:latin typeface="Tahoma"/>
                <a:cs typeface="Tahoma"/>
              </a:rPr>
              <a:t>I</a:t>
            </a:r>
            <a:r>
              <a:rPr sz="1200" spc="80" dirty="0">
                <a:latin typeface="Tahoma"/>
                <a:cs typeface="Tahoma"/>
              </a:rPr>
              <a:t>V</a:t>
            </a:r>
            <a:r>
              <a:rPr sz="1200" spc="100" dirty="0">
                <a:latin typeface="Tahoma"/>
                <a:cs typeface="Tahoma"/>
              </a:rPr>
              <a:t>A</a:t>
            </a:r>
            <a:endParaRPr sz="1200">
              <a:latin typeface="Tahoma"/>
              <a:cs typeface="Tahoma"/>
            </a:endParaRPr>
          </a:p>
        </p:txBody>
      </p:sp>
      <p:sp>
        <p:nvSpPr>
          <p:cNvPr id="43" name="object 43"/>
          <p:cNvSpPr txBox="1"/>
          <p:nvPr/>
        </p:nvSpPr>
        <p:spPr>
          <a:xfrm>
            <a:off x="9260722" y="3900930"/>
            <a:ext cx="400685" cy="848360"/>
          </a:xfrm>
          <a:prstGeom prst="rect">
            <a:avLst/>
          </a:prstGeom>
        </p:spPr>
        <p:txBody>
          <a:bodyPr vert="horz" wrap="square" lIns="0" tIns="12700" rIns="0" bIns="0" rtlCol="0">
            <a:spAutoFit/>
          </a:bodyPr>
          <a:lstStyle/>
          <a:p>
            <a:pPr marL="12700" marR="5080">
              <a:lnSpc>
                <a:spcPct val="150000"/>
              </a:lnSpc>
              <a:spcBef>
                <a:spcPts val="100"/>
              </a:spcBef>
            </a:pPr>
            <a:r>
              <a:rPr sz="1200" spc="105" dirty="0">
                <a:latin typeface="Tahoma"/>
                <a:cs typeface="Tahoma"/>
              </a:rPr>
              <a:t>IVB </a:t>
            </a:r>
            <a:r>
              <a:rPr sz="1200" spc="110" dirty="0">
                <a:latin typeface="Tahoma"/>
                <a:cs typeface="Tahoma"/>
              </a:rPr>
              <a:t> </a:t>
            </a:r>
            <a:r>
              <a:rPr sz="1200" spc="120" dirty="0">
                <a:latin typeface="Tahoma"/>
                <a:cs typeface="Tahoma"/>
              </a:rPr>
              <a:t>I</a:t>
            </a:r>
            <a:r>
              <a:rPr sz="1200" spc="80" dirty="0">
                <a:latin typeface="Tahoma"/>
                <a:cs typeface="Tahoma"/>
              </a:rPr>
              <a:t>V</a:t>
            </a:r>
            <a:r>
              <a:rPr sz="1200" spc="90" dirty="0">
                <a:latin typeface="Tahoma"/>
                <a:cs typeface="Tahoma"/>
              </a:rPr>
              <a:t>C</a:t>
            </a:r>
            <a:r>
              <a:rPr sz="1200" dirty="0">
                <a:latin typeface="Symbol"/>
                <a:cs typeface="Symbol"/>
              </a:rPr>
              <a:t></a:t>
            </a:r>
            <a:r>
              <a:rPr sz="1200" dirty="0">
                <a:latin typeface="Times New Roman"/>
                <a:cs typeface="Times New Roman"/>
              </a:rPr>
              <a:t> </a:t>
            </a:r>
            <a:r>
              <a:rPr sz="1200" spc="65" dirty="0">
                <a:latin typeface="Tahoma"/>
                <a:cs typeface="Tahoma"/>
              </a:rPr>
              <a:t>IVC</a:t>
            </a:r>
            <a:r>
              <a:rPr sz="1200" spc="65" dirty="0">
                <a:latin typeface="Symbol"/>
                <a:cs typeface="Symbol"/>
              </a:rPr>
              <a:t></a:t>
            </a:r>
            <a:endParaRPr sz="1200">
              <a:latin typeface="Symbol"/>
              <a:cs typeface="Symbol"/>
            </a:endParaRPr>
          </a:p>
        </p:txBody>
      </p:sp>
      <p:sp>
        <p:nvSpPr>
          <p:cNvPr id="44" name="object 44"/>
          <p:cNvSpPr txBox="1"/>
          <p:nvPr/>
        </p:nvSpPr>
        <p:spPr>
          <a:xfrm>
            <a:off x="9260647" y="4999733"/>
            <a:ext cx="201930" cy="574040"/>
          </a:xfrm>
          <a:prstGeom prst="rect">
            <a:avLst/>
          </a:prstGeom>
        </p:spPr>
        <p:txBody>
          <a:bodyPr vert="horz" wrap="square" lIns="0" tIns="12700" rIns="0" bIns="0" rtlCol="0">
            <a:spAutoFit/>
          </a:bodyPr>
          <a:lstStyle/>
          <a:p>
            <a:pPr marL="12700" marR="5080">
              <a:lnSpc>
                <a:spcPct val="150000"/>
              </a:lnSpc>
              <a:spcBef>
                <a:spcPts val="100"/>
              </a:spcBef>
            </a:pPr>
            <a:r>
              <a:rPr sz="1200" spc="90" dirty="0">
                <a:latin typeface="Tahoma"/>
                <a:cs typeface="Tahoma"/>
              </a:rPr>
              <a:t>V </a:t>
            </a:r>
            <a:r>
              <a:rPr sz="1200" spc="95" dirty="0">
                <a:latin typeface="Tahoma"/>
                <a:cs typeface="Tahoma"/>
              </a:rPr>
              <a:t> </a:t>
            </a:r>
            <a:r>
              <a:rPr sz="1200" spc="80" dirty="0">
                <a:latin typeface="Tahoma"/>
                <a:cs typeface="Tahoma"/>
              </a:rPr>
              <a:t>V</a:t>
            </a:r>
            <a:r>
              <a:rPr sz="1200" spc="130" dirty="0">
                <a:latin typeface="Tahoma"/>
                <a:cs typeface="Tahoma"/>
              </a:rPr>
              <a:t>I</a:t>
            </a:r>
            <a:endParaRPr sz="1200">
              <a:latin typeface="Tahoma"/>
              <a:cs typeface="Tahoma"/>
            </a:endParaRPr>
          </a:p>
        </p:txBody>
      </p:sp>
      <p:sp>
        <p:nvSpPr>
          <p:cNvPr id="45" name="object 45"/>
          <p:cNvSpPr txBox="1"/>
          <p:nvPr/>
        </p:nvSpPr>
        <p:spPr>
          <a:xfrm>
            <a:off x="7354198" y="4306314"/>
            <a:ext cx="305435" cy="208279"/>
          </a:xfrm>
          <a:prstGeom prst="rect">
            <a:avLst/>
          </a:prstGeom>
        </p:spPr>
        <p:txBody>
          <a:bodyPr vert="horz" wrap="square" lIns="0" tIns="12700" rIns="0" bIns="0" rtlCol="0">
            <a:spAutoFit/>
          </a:bodyPr>
          <a:lstStyle/>
          <a:p>
            <a:pPr marL="12700">
              <a:lnSpc>
                <a:spcPct val="100000"/>
              </a:lnSpc>
              <a:spcBef>
                <a:spcPts val="100"/>
              </a:spcBef>
            </a:pPr>
            <a:r>
              <a:rPr sz="1200" spc="120" dirty="0">
                <a:latin typeface="Tahoma"/>
                <a:cs typeface="Tahoma"/>
              </a:rPr>
              <a:t>I</a:t>
            </a:r>
            <a:r>
              <a:rPr sz="1200" spc="80" dirty="0">
                <a:latin typeface="Tahoma"/>
                <a:cs typeface="Tahoma"/>
              </a:rPr>
              <a:t>V</a:t>
            </a:r>
            <a:r>
              <a:rPr sz="1200" spc="114" dirty="0">
                <a:latin typeface="Tahoma"/>
                <a:cs typeface="Tahoma"/>
              </a:rPr>
              <a:t>B</a:t>
            </a:r>
            <a:endParaRPr sz="1200">
              <a:latin typeface="Tahoma"/>
              <a:cs typeface="Tahoma"/>
            </a:endParaRPr>
          </a:p>
        </p:txBody>
      </p:sp>
      <p:grpSp>
        <p:nvGrpSpPr>
          <p:cNvPr id="46" name="object 46"/>
          <p:cNvGrpSpPr/>
          <p:nvPr/>
        </p:nvGrpSpPr>
        <p:grpSpPr>
          <a:xfrm>
            <a:off x="6624515" y="2506789"/>
            <a:ext cx="390525" cy="1381125"/>
            <a:chOff x="6624515" y="2506789"/>
            <a:chExt cx="390525" cy="1381125"/>
          </a:xfrm>
        </p:grpSpPr>
        <p:sp>
          <p:nvSpPr>
            <p:cNvPr id="47" name="object 47"/>
            <p:cNvSpPr/>
            <p:nvPr/>
          </p:nvSpPr>
          <p:spPr>
            <a:xfrm>
              <a:off x="6629278" y="2511551"/>
              <a:ext cx="381000" cy="1371600"/>
            </a:xfrm>
            <a:custGeom>
              <a:avLst/>
              <a:gdLst/>
              <a:ahLst/>
              <a:cxnLst/>
              <a:rect l="l" t="t" r="r" b="b"/>
              <a:pathLst>
                <a:path w="381000" h="1371600">
                  <a:moveTo>
                    <a:pt x="380999" y="1278635"/>
                  </a:moveTo>
                  <a:lnTo>
                    <a:pt x="380999" y="92963"/>
                  </a:lnTo>
                  <a:lnTo>
                    <a:pt x="371282" y="63398"/>
                  </a:lnTo>
                  <a:lnTo>
                    <a:pt x="344228" y="37856"/>
                  </a:lnTo>
                  <a:lnTo>
                    <a:pt x="302983" y="17800"/>
                  </a:lnTo>
                  <a:lnTo>
                    <a:pt x="250691" y="4693"/>
                  </a:lnTo>
                  <a:lnTo>
                    <a:pt x="190499" y="0"/>
                  </a:lnTo>
                  <a:lnTo>
                    <a:pt x="130308" y="4693"/>
                  </a:lnTo>
                  <a:lnTo>
                    <a:pt x="78016" y="17800"/>
                  </a:lnTo>
                  <a:lnTo>
                    <a:pt x="36771" y="37856"/>
                  </a:lnTo>
                  <a:lnTo>
                    <a:pt x="9717" y="63398"/>
                  </a:lnTo>
                  <a:lnTo>
                    <a:pt x="0" y="92963"/>
                  </a:lnTo>
                  <a:lnTo>
                    <a:pt x="0" y="1278635"/>
                  </a:lnTo>
                  <a:lnTo>
                    <a:pt x="36771" y="1333085"/>
                  </a:lnTo>
                  <a:lnTo>
                    <a:pt x="78016" y="1353360"/>
                  </a:lnTo>
                  <a:lnTo>
                    <a:pt x="130308" y="1366759"/>
                  </a:lnTo>
                  <a:lnTo>
                    <a:pt x="190499" y="1371599"/>
                  </a:lnTo>
                  <a:lnTo>
                    <a:pt x="250691" y="1366759"/>
                  </a:lnTo>
                  <a:lnTo>
                    <a:pt x="302983" y="1353360"/>
                  </a:lnTo>
                  <a:lnTo>
                    <a:pt x="344228" y="1333085"/>
                  </a:lnTo>
                  <a:lnTo>
                    <a:pt x="371282" y="1307616"/>
                  </a:lnTo>
                  <a:lnTo>
                    <a:pt x="380999" y="1278635"/>
                  </a:lnTo>
                  <a:close/>
                </a:path>
              </a:pathLst>
            </a:custGeom>
            <a:solidFill>
              <a:srgbClr val="656598"/>
            </a:solidFill>
          </p:spPr>
          <p:txBody>
            <a:bodyPr wrap="square" lIns="0" tIns="0" rIns="0" bIns="0" rtlCol="0"/>
            <a:lstStyle/>
            <a:p>
              <a:endParaRPr/>
            </a:p>
          </p:txBody>
        </p:sp>
        <p:sp>
          <p:nvSpPr>
            <p:cNvPr id="48" name="object 48"/>
            <p:cNvSpPr/>
            <p:nvPr/>
          </p:nvSpPr>
          <p:spPr>
            <a:xfrm>
              <a:off x="6629278" y="2511551"/>
              <a:ext cx="381000" cy="186055"/>
            </a:xfrm>
            <a:custGeom>
              <a:avLst/>
              <a:gdLst/>
              <a:ahLst/>
              <a:cxnLst/>
              <a:rect l="l" t="t" r="r" b="b"/>
              <a:pathLst>
                <a:path w="381000" h="186055">
                  <a:moveTo>
                    <a:pt x="380999" y="92963"/>
                  </a:moveTo>
                  <a:lnTo>
                    <a:pt x="344228" y="37856"/>
                  </a:lnTo>
                  <a:lnTo>
                    <a:pt x="302983" y="17800"/>
                  </a:lnTo>
                  <a:lnTo>
                    <a:pt x="250691" y="4693"/>
                  </a:lnTo>
                  <a:lnTo>
                    <a:pt x="190499" y="0"/>
                  </a:lnTo>
                  <a:lnTo>
                    <a:pt x="130308" y="4693"/>
                  </a:lnTo>
                  <a:lnTo>
                    <a:pt x="78016" y="17800"/>
                  </a:lnTo>
                  <a:lnTo>
                    <a:pt x="36771" y="37856"/>
                  </a:lnTo>
                  <a:lnTo>
                    <a:pt x="9717" y="63398"/>
                  </a:lnTo>
                  <a:lnTo>
                    <a:pt x="0" y="92963"/>
                  </a:lnTo>
                  <a:lnTo>
                    <a:pt x="9717" y="121944"/>
                  </a:lnTo>
                  <a:lnTo>
                    <a:pt x="36771" y="147413"/>
                  </a:lnTo>
                  <a:lnTo>
                    <a:pt x="78016" y="167688"/>
                  </a:lnTo>
                  <a:lnTo>
                    <a:pt x="130308" y="181087"/>
                  </a:lnTo>
                  <a:lnTo>
                    <a:pt x="190499" y="185927"/>
                  </a:lnTo>
                  <a:lnTo>
                    <a:pt x="250691" y="181087"/>
                  </a:lnTo>
                  <a:lnTo>
                    <a:pt x="302983" y="167688"/>
                  </a:lnTo>
                  <a:lnTo>
                    <a:pt x="344228" y="147413"/>
                  </a:lnTo>
                  <a:lnTo>
                    <a:pt x="371282" y="121944"/>
                  </a:lnTo>
                  <a:lnTo>
                    <a:pt x="380999" y="92963"/>
                  </a:lnTo>
                  <a:close/>
                </a:path>
              </a:pathLst>
            </a:custGeom>
            <a:solidFill>
              <a:srgbClr val="8383AC"/>
            </a:solidFill>
          </p:spPr>
          <p:txBody>
            <a:bodyPr wrap="square" lIns="0" tIns="0" rIns="0" bIns="0" rtlCol="0"/>
            <a:lstStyle/>
            <a:p>
              <a:endParaRPr/>
            </a:p>
          </p:txBody>
        </p:sp>
        <p:sp>
          <p:nvSpPr>
            <p:cNvPr id="49" name="object 49"/>
            <p:cNvSpPr/>
            <p:nvPr/>
          </p:nvSpPr>
          <p:spPr>
            <a:xfrm>
              <a:off x="6629278" y="2511551"/>
              <a:ext cx="381000" cy="1371600"/>
            </a:xfrm>
            <a:custGeom>
              <a:avLst/>
              <a:gdLst/>
              <a:ahLst/>
              <a:cxnLst/>
              <a:rect l="l" t="t" r="r" b="b"/>
              <a:pathLst>
                <a:path w="381000" h="1371600">
                  <a:moveTo>
                    <a:pt x="190499" y="0"/>
                  </a:moveTo>
                  <a:lnTo>
                    <a:pt x="130308" y="4693"/>
                  </a:lnTo>
                  <a:lnTo>
                    <a:pt x="78016" y="17800"/>
                  </a:lnTo>
                  <a:lnTo>
                    <a:pt x="36771" y="37856"/>
                  </a:lnTo>
                  <a:lnTo>
                    <a:pt x="0" y="92963"/>
                  </a:lnTo>
                  <a:lnTo>
                    <a:pt x="0" y="1278635"/>
                  </a:lnTo>
                  <a:lnTo>
                    <a:pt x="36771" y="1333085"/>
                  </a:lnTo>
                  <a:lnTo>
                    <a:pt x="78016" y="1353360"/>
                  </a:lnTo>
                  <a:lnTo>
                    <a:pt x="130308" y="1366759"/>
                  </a:lnTo>
                  <a:lnTo>
                    <a:pt x="190499" y="1371599"/>
                  </a:lnTo>
                  <a:lnTo>
                    <a:pt x="250691" y="1366759"/>
                  </a:lnTo>
                  <a:lnTo>
                    <a:pt x="302983" y="1353360"/>
                  </a:lnTo>
                  <a:lnTo>
                    <a:pt x="344228" y="1333085"/>
                  </a:lnTo>
                  <a:lnTo>
                    <a:pt x="371282" y="1307616"/>
                  </a:lnTo>
                  <a:lnTo>
                    <a:pt x="380999" y="1278635"/>
                  </a:lnTo>
                  <a:lnTo>
                    <a:pt x="380999" y="92963"/>
                  </a:lnTo>
                  <a:lnTo>
                    <a:pt x="344228" y="37856"/>
                  </a:lnTo>
                  <a:lnTo>
                    <a:pt x="302983" y="17800"/>
                  </a:lnTo>
                  <a:lnTo>
                    <a:pt x="250691" y="4693"/>
                  </a:lnTo>
                  <a:lnTo>
                    <a:pt x="190499" y="0"/>
                  </a:lnTo>
                  <a:close/>
                </a:path>
                <a:path w="381000" h="1371600">
                  <a:moveTo>
                    <a:pt x="0" y="92963"/>
                  </a:moveTo>
                  <a:lnTo>
                    <a:pt x="36771" y="147413"/>
                  </a:lnTo>
                  <a:lnTo>
                    <a:pt x="78016" y="167688"/>
                  </a:lnTo>
                  <a:lnTo>
                    <a:pt x="130308" y="181087"/>
                  </a:lnTo>
                  <a:lnTo>
                    <a:pt x="190499" y="185927"/>
                  </a:lnTo>
                  <a:lnTo>
                    <a:pt x="250691" y="181087"/>
                  </a:lnTo>
                  <a:lnTo>
                    <a:pt x="302983" y="167688"/>
                  </a:lnTo>
                  <a:lnTo>
                    <a:pt x="344228" y="147413"/>
                  </a:lnTo>
                  <a:lnTo>
                    <a:pt x="371282" y="121944"/>
                  </a:lnTo>
                  <a:lnTo>
                    <a:pt x="380999" y="92963"/>
                  </a:lnTo>
                </a:path>
              </a:pathLst>
            </a:custGeom>
            <a:ln w="9524">
              <a:solidFill>
                <a:srgbClr val="000000"/>
              </a:solidFill>
            </a:ln>
          </p:spPr>
          <p:txBody>
            <a:bodyPr wrap="square" lIns="0" tIns="0" rIns="0" bIns="0" rtlCol="0"/>
            <a:lstStyle/>
            <a:p>
              <a:endParaRPr/>
            </a:p>
          </p:txBody>
        </p:sp>
      </p:grpSp>
      <p:sp>
        <p:nvSpPr>
          <p:cNvPr id="50" name="object 50"/>
          <p:cNvSpPr txBox="1"/>
          <p:nvPr/>
        </p:nvSpPr>
        <p:spPr>
          <a:xfrm>
            <a:off x="6636394" y="3134358"/>
            <a:ext cx="367665" cy="208279"/>
          </a:xfrm>
          <a:prstGeom prst="rect">
            <a:avLst/>
          </a:prstGeom>
        </p:spPr>
        <p:txBody>
          <a:bodyPr vert="horz" wrap="square" lIns="0" tIns="12700" rIns="0" bIns="0" rtlCol="0">
            <a:spAutoFit/>
          </a:bodyPr>
          <a:lstStyle/>
          <a:p>
            <a:pPr marL="12700">
              <a:lnSpc>
                <a:spcPct val="100000"/>
              </a:lnSpc>
              <a:spcBef>
                <a:spcPts val="100"/>
              </a:spcBef>
            </a:pPr>
            <a:r>
              <a:rPr sz="1200" spc="114" dirty="0">
                <a:latin typeface="Tahoma"/>
                <a:cs typeface="Tahoma"/>
              </a:rPr>
              <a:t>B</a:t>
            </a:r>
            <a:r>
              <a:rPr sz="1200" spc="80" dirty="0">
                <a:latin typeface="Tahoma"/>
                <a:cs typeface="Tahoma"/>
              </a:rPr>
              <a:t>l</a:t>
            </a:r>
            <a:r>
              <a:rPr sz="1200" spc="85" dirty="0">
                <a:latin typeface="Tahoma"/>
                <a:cs typeface="Tahoma"/>
              </a:rPr>
              <a:t>o</a:t>
            </a:r>
            <a:r>
              <a:rPr sz="1200" spc="95" dirty="0">
                <a:latin typeface="Tahoma"/>
                <a:cs typeface="Tahoma"/>
              </a:rPr>
              <a:t>b</a:t>
            </a:r>
            <a:endParaRPr sz="1200">
              <a:latin typeface="Tahoma"/>
              <a:cs typeface="Tahoma"/>
            </a:endParaRPr>
          </a:p>
        </p:txBody>
      </p:sp>
      <p:pic>
        <p:nvPicPr>
          <p:cNvPr id="51" name="object 51"/>
          <p:cNvPicPr/>
          <p:nvPr/>
        </p:nvPicPr>
        <p:blipFill>
          <a:blip r:embed="rId7" cstate="print"/>
          <a:stretch>
            <a:fillRect/>
          </a:stretch>
        </p:blipFill>
        <p:spPr>
          <a:xfrm>
            <a:off x="883794" y="2331720"/>
            <a:ext cx="5292852" cy="3985259"/>
          </a:xfrm>
          <a:prstGeom prst="rect">
            <a:avLst/>
          </a:prstGeom>
        </p:spPr>
      </p:pic>
      <p:sp>
        <p:nvSpPr>
          <p:cNvPr id="52" name="object 52"/>
          <p:cNvSpPr txBox="1"/>
          <p:nvPr/>
        </p:nvSpPr>
        <p:spPr>
          <a:xfrm>
            <a:off x="1680348" y="6412481"/>
            <a:ext cx="252031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Différents</a:t>
            </a:r>
            <a:r>
              <a:rPr sz="1200" spc="-10" dirty="0">
                <a:latin typeface="Arial MT"/>
                <a:cs typeface="Arial MT"/>
              </a:rPr>
              <a:t> </a:t>
            </a:r>
            <a:r>
              <a:rPr sz="1200" spc="-5" dirty="0">
                <a:latin typeface="Arial MT"/>
                <a:cs typeface="Arial MT"/>
              </a:rPr>
              <a:t>types</a:t>
            </a:r>
            <a:r>
              <a:rPr sz="1200" spc="-20" dirty="0">
                <a:latin typeface="Arial MT"/>
                <a:cs typeface="Arial MT"/>
              </a:rPr>
              <a:t> </a:t>
            </a:r>
            <a:r>
              <a:rPr sz="1200" spc="-5" dirty="0">
                <a:latin typeface="Arial MT"/>
                <a:cs typeface="Arial MT"/>
              </a:rPr>
              <a:t>de cortex</a:t>
            </a:r>
            <a:r>
              <a:rPr sz="1200" spc="-20" dirty="0">
                <a:latin typeface="Arial MT"/>
                <a:cs typeface="Arial MT"/>
              </a:rPr>
              <a:t> </a:t>
            </a:r>
            <a:r>
              <a:rPr sz="1200" dirty="0">
                <a:latin typeface="Arial MT"/>
                <a:cs typeface="Arial MT"/>
              </a:rPr>
              <a:t>:</a:t>
            </a:r>
            <a:r>
              <a:rPr sz="1200" spc="-5" dirty="0">
                <a:latin typeface="Arial MT"/>
                <a:cs typeface="Arial MT"/>
              </a:rPr>
              <a:t> histologie</a:t>
            </a:r>
            <a:endParaRPr sz="1200">
              <a:latin typeface="Arial MT"/>
              <a:cs typeface="Arial MT"/>
            </a:endParaRPr>
          </a:p>
        </p:txBody>
      </p:sp>
      <p:sp>
        <p:nvSpPr>
          <p:cNvPr id="54" name="object 54"/>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53" name="object 53"/>
          <p:cNvSpPr txBox="1"/>
          <p:nvPr/>
        </p:nvSpPr>
        <p:spPr>
          <a:xfrm>
            <a:off x="6650112" y="6406385"/>
            <a:ext cx="1859914"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2</a:t>
            </a:r>
            <a:r>
              <a:rPr sz="1200" spc="-10" dirty="0">
                <a:latin typeface="Arial MT"/>
                <a:cs typeface="Arial MT"/>
              </a:rPr>
              <a:t> colonnes </a:t>
            </a:r>
            <a:r>
              <a:rPr sz="1200" spc="-5" dirty="0">
                <a:latin typeface="Arial MT"/>
                <a:cs typeface="Arial MT"/>
              </a:rPr>
              <a:t>du cortex</a:t>
            </a:r>
            <a:r>
              <a:rPr sz="1200" spc="-20" dirty="0">
                <a:latin typeface="Arial MT"/>
                <a:cs typeface="Arial MT"/>
              </a:rPr>
              <a:t> </a:t>
            </a:r>
            <a:r>
              <a:rPr sz="1200" spc="-5" dirty="0">
                <a:latin typeface="Arial MT"/>
                <a:cs typeface="Arial MT"/>
              </a:rPr>
              <a:t>visuel</a:t>
            </a:r>
            <a:endParaRPr sz="1200">
              <a:latin typeface="Arial MT"/>
              <a:cs typeface="Arial MT"/>
            </a:endParaRPr>
          </a:p>
        </p:txBody>
      </p:sp>
    </p:spTree>
    <p:extLst>
      <p:ext uri="{BB962C8B-B14F-4D97-AF65-F5344CB8AC3E}">
        <p14:creationId xmlns:p14="http://schemas.microsoft.com/office/powerpoint/2010/main" val="17146906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4271" y="2072132"/>
            <a:ext cx="3326765"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000000"/>
                </a:solidFill>
              </a:rPr>
              <a:t>Cortex typique –</a:t>
            </a:r>
            <a:r>
              <a:rPr sz="2000" spc="-10" dirty="0">
                <a:solidFill>
                  <a:srgbClr val="000000"/>
                </a:solidFill>
              </a:rPr>
              <a:t> </a:t>
            </a:r>
            <a:r>
              <a:rPr sz="2000" spc="-5" dirty="0">
                <a:solidFill>
                  <a:srgbClr val="000000"/>
                </a:solidFill>
              </a:rPr>
              <a:t>6</a:t>
            </a:r>
            <a:r>
              <a:rPr sz="2000" dirty="0">
                <a:solidFill>
                  <a:srgbClr val="000000"/>
                </a:solidFill>
              </a:rPr>
              <a:t> </a:t>
            </a:r>
            <a:r>
              <a:rPr sz="2000" spc="-5" dirty="0">
                <a:solidFill>
                  <a:srgbClr val="000000"/>
                </a:solidFill>
              </a:rPr>
              <a:t>couches</a:t>
            </a:r>
            <a:endParaRPr sz="2000" dirty="0"/>
          </a:p>
        </p:txBody>
      </p:sp>
      <p:sp>
        <p:nvSpPr>
          <p:cNvPr id="3" name="object 3"/>
          <p:cNvSpPr txBox="1"/>
          <p:nvPr/>
        </p:nvSpPr>
        <p:spPr>
          <a:xfrm>
            <a:off x="1383163" y="2741615"/>
            <a:ext cx="2917825" cy="2768600"/>
          </a:xfrm>
          <a:prstGeom prst="rect">
            <a:avLst/>
          </a:prstGeom>
        </p:spPr>
        <p:txBody>
          <a:bodyPr vert="horz" wrap="square" lIns="0" tIns="165100" rIns="0" bIns="0" rtlCol="0">
            <a:spAutoFit/>
          </a:bodyPr>
          <a:lstStyle/>
          <a:p>
            <a:pPr marL="578485" indent="-566420">
              <a:lnSpc>
                <a:spcPct val="100000"/>
              </a:lnSpc>
              <a:spcBef>
                <a:spcPts val="1300"/>
              </a:spcBef>
              <a:buAutoNum type="romanUcPeriod"/>
              <a:tabLst>
                <a:tab pos="578485" algn="l"/>
                <a:tab pos="579120" algn="l"/>
              </a:tabLst>
            </a:pPr>
            <a:r>
              <a:rPr sz="2000" b="1" spc="-10" dirty="0">
                <a:latin typeface="Arial"/>
                <a:cs typeface="Arial"/>
              </a:rPr>
              <a:t>Moléculaire</a:t>
            </a:r>
            <a:endParaRPr sz="2000" dirty="0">
              <a:latin typeface="Arial"/>
              <a:cs typeface="Arial"/>
            </a:endParaRPr>
          </a:p>
          <a:p>
            <a:pPr marL="578485" indent="-566420">
              <a:lnSpc>
                <a:spcPct val="100000"/>
              </a:lnSpc>
              <a:spcBef>
                <a:spcPts val="1200"/>
              </a:spcBef>
              <a:buAutoNum type="romanUcPeriod"/>
              <a:tabLst>
                <a:tab pos="578485" algn="l"/>
                <a:tab pos="579120" algn="l"/>
              </a:tabLst>
            </a:pPr>
            <a:r>
              <a:rPr sz="2000" b="1" spc="-10" dirty="0">
                <a:latin typeface="Arial"/>
                <a:cs typeface="Arial"/>
              </a:rPr>
              <a:t>Granulaire</a:t>
            </a:r>
            <a:r>
              <a:rPr sz="2000" b="1" spc="-35" dirty="0">
                <a:latin typeface="Arial"/>
                <a:cs typeface="Arial"/>
              </a:rPr>
              <a:t> </a:t>
            </a:r>
            <a:r>
              <a:rPr sz="2000" b="1" spc="-10" dirty="0">
                <a:latin typeface="Arial"/>
                <a:cs typeface="Arial"/>
              </a:rPr>
              <a:t>externe</a:t>
            </a:r>
            <a:endParaRPr sz="2000" dirty="0">
              <a:latin typeface="Arial"/>
              <a:cs typeface="Arial"/>
            </a:endParaRPr>
          </a:p>
          <a:p>
            <a:pPr marL="579120" indent="-567055">
              <a:lnSpc>
                <a:spcPct val="100000"/>
              </a:lnSpc>
              <a:spcBef>
                <a:spcPts val="1200"/>
              </a:spcBef>
              <a:buAutoNum type="romanUcPeriod"/>
              <a:tabLst>
                <a:tab pos="579120" algn="l"/>
                <a:tab pos="579755" algn="l"/>
              </a:tabLst>
            </a:pPr>
            <a:r>
              <a:rPr sz="2000" b="1" spc="-10" dirty="0">
                <a:latin typeface="Arial"/>
                <a:cs typeface="Arial"/>
              </a:rPr>
              <a:t>Pyramidale</a:t>
            </a:r>
            <a:r>
              <a:rPr sz="2000" b="1" spc="-45" dirty="0">
                <a:latin typeface="Arial"/>
                <a:cs typeface="Arial"/>
              </a:rPr>
              <a:t> </a:t>
            </a:r>
            <a:r>
              <a:rPr sz="2000" b="1" spc="-10" dirty="0">
                <a:latin typeface="Arial"/>
                <a:cs typeface="Arial"/>
              </a:rPr>
              <a:t>externe</a:t>
            </a:r>
            <a:endParaRPr sz="2000" dirty="0">
              <a:latin typeface="Arial"/>
              <a:cs typeface="Arial"/>
            </a:endParaRPr>
          </a:p>
          <a:p>
            <a:pPr marL="577850" indent="-565785">
              <a:lnSpc>
                <a:spcPct val="100000"/>
              </a:lnSpc>
              <a:spcBef>
                <a:spcPts val="1200"/>
              </a:spcBef>
              <a:buAutoNum type="romanUcPeriod"/>
              <a:tabLst>
                <a:tab pos="577215" algn="l"/>
                <a:tab pos="578485" algn="l"/>
              </a:tabLst>
            </a:pPr>
            <a:r>
              <a:rPr sz="2000" b="1" spc="-5" dirty="0">
                <a:latin typeface="Arial"/>
                <a:cs typeface="Arial"/>
              </a:rPr>
              <a:t>Granulaire</a:t>
            </a:r>
            <a:r>
              <a:rPr sz="2000" b="1" spc="-60" dirty="0">
                <a:latin typeface="Arial"/>
                <a:cs typeface="Arial"/>
              </a:rPr>
              <a:t> </a:t>
            </a:r>
            <a:r>
              <a:rPr sz="2000" b="1" spc="-5" dirty="0">
                <a:latin typeface="Arial"/>
                <a:cs typeface="Arial"/>
              </a:rPr>
              <a:t>interne</a:t>
            </a:r>
            <a:endParaRPr sz="2000" dirty="0">
              <a:latin typeface="Arial"/>
              <a:cs typeface="Arial"/>
            </a:endParaRPr>
          </a:p>
          <a:p>
            <a:pPr marL="578485" indent="-565785">
              <a:lnSpc>
                <a:spcPct val="100000"/>
              </a:lnSpc>
              <a:spcBef>
                <a:spcPts val="1200"/>
              </a:spcBef>
              <a:buAutoNum type="romanUcPeriod"/>
              <a:tabLst>
                <a:tab pos="578485" algn="l"/>
                <a:tab pos="579120" algn="l"/>
              </a:tabLst>
            </a:pPr>
            <a:r>
              <a:rPr sz="2000" b="1" spc="-5" dirty="0">
                <a:latin typeface="Arial"/>
                <a:cs typeface="Arial"/>
              </a:rPr>
              <a:t>Pyramidale</a:t>
            </a:r>
            <a:r>
              <a:rPr sz="2000" b="1" spc="-50" dirty="0">
                <a:latin typeface="Arial"/>
                <a:cs typeface="Arial"/>
              </a:rPr>
              <a:t> </a:t>
            </a:r>
            <a:r>
              <a:rPr sz="2000" b="1" spc="-5" dirty="0">
                <a:latin typeface="Arial"/>
                <a:cs typeface="Arial"/>
              </a:rPr>
              <a:t>interne</a:t>
            </a:r>
            <a:endParaRPr sz="2000" dirty="0">
              <a:latin typeface="Arial"/>
              <a:cs typeface="Arial"/>
            </a:endParaRPr>
          </a:p>
          <a:p>
            <a:pPr marL="603250" indent="-590550">
              <a:lnSpc>
                <a:spcPct val="100000"/>
              </a:lnSpc>
              <a:spcBef>
                <a:spcPts val="1200"/>
              </a:spcBef>
              <a:buAutoNum type="romanUcPeriod"/>
              <a:tabLst>
                <a:tab pos="603250" algn="l"/>
                <a:tab pos="603885" algn="l"/>
              </a:tabLst>
            </a:pPr>
            <a:r>
              <a:rPr sz="2000" b="1" spc="-10" dirty="0">
                <a:latin typeface="Arial"/>
                <a:cs typeface="Arial"/>
              </a:rPr>
              <a:t>Fusiforme</a:t>
            </a:r>
            <a:endParaRPr sz="2000" dirty="0">
              <a:latin typeface="Arial"/>
              <a:cs typeface="Arial"/>
            </a:endParaRPr>
          </a:p>
        </p:txBody>
      </p:sp>
      <p:grpSp>
        <p:nvGrpSpPr>
          <p:cNvPr id="4" name="object 4"/>
          <p:cNvGrpSpPr/>
          <p:nvPr/>
        </p:nvGrpSpPr>
        <p:grpSpPr>
          <a:xfrm>
            <a:off x="5342267" y="1830323"/>
            <a:ext cx="4141470" cy="4253230"/>
            <a:chOff x="5342267" y="1830323"/>
            <a:chExt cx="4141470" cy="4253230"/>
          </a:xfrm>
        </p:grpSpPr>
        <p:pic>
          <p:nvPicPr>
            <p:cNvPr id="5" name="object 5"/>
            <p:cNvPicPr/>
            <p:nvPr/>
          </p:nvPicPr>
          <p:blipFill>
            <a:blip r:embed="rId2" cstate="print"/>
            <a:stretch>
              <a:fillRect/>
            </a:stretch>
          </p:blipFill>
          <p:spPr>
            <a:xfrm>
              <a:off x="5418461" y="1906523"/>
              <a:ext cx="3957157" cy="4084367"/>
            </a:xfrm>
            <a:prstGeom prst="rect">
              <a:avLst/>
            </a:prstGeom>
          </p:spPr>
        </p:pic>
        <p:sp>
          <p:nvSpPr>
            <p:cNvPr id="6" name="object 6"/>
            <p:cNvSpPr/>
            <p:nvPr/>
          </p:nvSpPr>
          <p:spPr>
            <a:xfrm>
              <a:off x="5380367" y="1868423"/>
              <a:ext cx="4065270" cy="4177029"/>
            </a:xfrm>
            <a:custGeom>
              <a:avLst/>
              <a:gdLst/>
              <a:ahLst/>
              <a:cxnLst/>
              <a:rect l="l" t="t" r="r" b="b"/>
              <a:pathLst>
                <a:path w="4065270" h="4177029">
                  <a:moveTo>
                    <a:pt x="0" y="4176522"/>
                  </a:moveTo>
                  <a:lnTo>
                    <a:pt x="0" y="0"/>
                  </a:lnTo>
                  <a:lnTo>
                    <a:pt x="4065269" y="0"/>
                  </a:lnTo>
                  <a:lnTo>
                    <a:pt x="4065269" y="4176522"/>
                  </a:lnTo>
                  <a:lnTo>
                    <a:pt x="0" y="4176522"/>
                  </a:lnTo>
                  <a:close/>
                </a:path>
              </a:pathLst>
            </a:custGeom>
            <a:ln w="76200">
              <a:solidFill>
                <a:srgbClr val="0000FF"/>
              </a:solidFill>
            </a:ln>
          </p:spPr>
          <p:txBody>
            <a:bodyPr wrap="square" lIns="0" tIns="0" rIns="0" bIns="0" rtlCol="0"/>
            <a:lstStyle/>
            <a:p>
              <a:endParaRPr dirty="0"/>
            </a:p>
          </p:txBody>
        </p:sp>
      </p:grpSp>
    </p:spTree>
    <p:extLst>
      <p:ext uri="{BB962C8B-B14F-4D97-AF65-F5344CB8AC3E}">
        <p14:creationId xmlns:p14="http://schemas.microsoft.com/office/powerpoint/2010/main" val="261640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5885" y="1031240"/>
            <a:ext cx="7088505" cy="3312795"/>
          </a:xfrm>
          <a:prstGeom prst="rect">
            <a:avLst/>
          </a:prstGeom>
        </p:spPr>
        <p:txBody>
          <a:bodyPr vert="horz" wrap="square" lIns="0" tIns="12700" rIns="0" bIns="0" rtlCol="0">
            <a:spAutoFit/>
          </a:bodyPr>
          <a:lstStyle/>
          <a:p>
            <a:pPr marL="12700" marR="542925">
              <a:lnSpc>
                <a:spcPct val="100000"/>
              </a:lnSpc>
              <a:spcBef>
                <a:spcPts val="100"/>
              </a:spcBef>
            </a:pPr>
            <a:r>
              <a:rPr sz="2400" b="1" i="1" spc="-5" dirty="0">
                <a:latin typeface="Arial"/>
                <a:cs typeface="Arial"/>
              </a:rPr>
              <a:t>*Isocortex (cortex homotopique) </a:t>
            </a:r>
            <a:r>
              <a:rPr sz="2400" b="1" i="1" dirty="0">
                <a:latin typeface="Arial"/>
                <a:cs typeface="Arial"/>
              </a:rPr>
              <a:t>= </a:t>
            </a:r>
            <a:r>
              <a:rPr sz="2400" b="1" i="1" spc="-5" dirty="0">
                <a:latin typeface="Arial"/>
                <a:cs typeface="Arial"/>
              </a:rPr>
              <a:t>6 couches </a:t>
            </a:r>
            <a:r>
              <a:rPr sz="2400" b="1" i="1" spc="-655" dirty="0">
                <a:latin typeface="Arial"/>
                <a:cs typeface="Arial"/>
              </a:rPr>
              <a:t> </a:t>
            </a:r>
            <a:r>
              <a:rPr sz="2400" b="1" i="1" spc="-5" dirty="0">
                <a:latin typeface="Arial"/>
                <a:cs typeface="Arial"/>
              </a:rPr>
              <a:t>cellulaires</a:t>
            </a:r>
            <a:endParaRPr sz="2400" dirty="0">
              <a:latin typeface="Arial"/>
              <a:cs typeface="Arial"/>
            </a:endParaRPr>
          </a:p>
          <a:p>
            <a:pPr>
              <a:lnSpc>
                <a:spcPct val="100000"/>
              </a:lnSpc>
              <a:spcBef>
                <a:spcPts val="50"/>
              </a:spcBef>
            </a:pPr>
            <a:endParaRPr sz="2450" dirty="0">
              <a:latin typeface="Arial"/>
              <a:cs typeface="Arial"/>
            </a:endParaRPr>
          </a:p>
          <a:p>
            <a:pPr marL="12700" marR="9525">
              <a:lnSpc>
                <a:spcPct val="100000"/>
              </a:lnSpc>
            </a:pPr>
            <a:r>
              <a:rPr sz="2400" b="1" i="1" spc="-5" dirty="0">
                <a:latin typeface="Arial"/>
                <a:cs typeface="Arial"/>
              </a:rPr>
              <a:t>*Idiocortex (cortex hétérotopique) prédominance </a:t>
            </a:r>
            <a:r>
              <a:rPr sz="2400" b="1" i="1" spc="-655" dirty="0">
                <a:latin typeface="Arial"/>
                <a:cs typeface="Arial"/>
              </a:rPr>
              <a:t> </a:t>
            </a:r>
            <a:r>
              <a:rPr sz="2400" b="1" i="1" spc="-5" dirty="0">
                <a:latin typeface="Arial"/>
                <a:cs typeface="Arial"/>
              </a:rPr>
              <a:t>d’un</a:t>
            </a:r>
            <a:r>
              <a:rPr sz="2400" b="1" i="1" spc="-10" dirty="0">
                <a:latin typeface="Arial"/>
                <a:cs typeface="Arial"/>
              </a:rPr>
              <a:t> </a:t>
            </a:r>
            <a:r>
              <a:rPr sz="2400" b="1" i="1" spc="-5" dirty="0">
                <a:latin typeface="Arial"/>
                <a:cs typeface="Arial"/>
              </a:rPr>
              <a:t>type cellulaire:</a:t>
            </a:r>
            <a:endParaRPr sz="2400" dirty="0">
              <a:latin typeface="Arial"/>
              <a:cs typeface="Arial"/>
            </a:endParaRPr>
          </a:p>
          <a:p>
            <a:pPr marL="12700" marR="90805" indent="914400">
              <a:lnSpc>
                <a:spcPts val="2870"/>
              </a:lnSpc>
              <a:spcBef>
                <a:spcPts val="90"/>
              </a:spcBef>
            </a:pPr>
            <a:r>
              <a:rPr sz="2400" b="1" i="1" spc="-5" dirty="0">
                <a:latin typeface="Arial"/>
                <a:cs typeface="Arial"/>
              </a:rPr>
              <a:t>*cortex moteur (prédominance de cellules </a:t>
            </a:r>
            <a:r>
              <a:rPr sz="2400" b="1" i="1" spc="-655" dirty="0">
                <a:latin typeface="Arial"/>
                <a:cs typeface="Arial"/>
              </a:rPr>
              <a:t> </a:t>
            </a:r>
            <a:r>
              <a:rPr sz="2400" b="1" i="1" dirty="0">
                <a:latin typeface="Arial"/>
                <a:cs typeface="Arial"/>
              </a:rPr>
              <a:t>pyramidales)</a:t>
            </a:r>
            <a:endParaRPr sz="2400" dirty="0">
              <a:latin typeface="Arial"/>
              <a:cs typeface="Arial"/>
            </a:endParaRPr>
          </a:p>
          <a:p>
            <a:pPr marL="12700" marR="5080" indent="914400">
              <a:lnSpc>
                <a:spcPts val="2870"/>
              </a:lnSpc>
              <a:spcBef>
                <a:spcPts val="15"/>
              </a:spcBef>
            </a:pPr>
            <a:r>
              <a:rPr sz="2400" b="1" i="1" spc="-5" dirty="0">
                <a:latin typeface="Arial"/>
                <a:cs typeface="Arial"/>
              </a:rPr>
              <a:t>*cortex</a:t>
            </a:r>
            <a:r>
              <a:rPr sz="2400" b="1" i="1" spc="-40" dirty="0">
                <a:latin typeface="Arial"/>
                <a:cs typeface="Arial"/>
              </a:rPr>
              <a:t> </a:t>
            </a:r>
            <a:r>
              <a:rPr sz="2400" b="1" i="1" dirty="0">
                <a:latin typeface="Arial"/>
                <a:cs typeface="Arial"/>
              </a:rPr>
              <a:t>sensitivo-sensoriel</a:t>
            </a:r>
            <a:r>
              <a:rPr sz="2400" b="1" i="1" spc="-40" dirty="0">
                <a:latin typeface="Arial"/>
                <a:cs typeface="Arial"/>
              </a:rPr>
              <a:t> </a:t>
            </a:r>
            <a:r>
              <a:rPr sz="2400" b="1" i="1" dirty="0">
                <a:latin typeface="Arial"/>
                <a:cs typeface="Arial"/>
              </a:rPr>
              <a:t>(prédominance </a:t>
            </a:r>
            <a:r>
              <a:rPr sz="2400" b="1" i="1" spc="-650" dirty="0">
                <a:latin typeface="Arial"/>
                <a:cs typeface="Arial"/>
              </a:rPr>
              <a:t> </a:t>
            </a:r>
            <a:r>
              <a:rPr sz="2400" b="1" i="1" spc="-5" dirty="0">
                <a:latin typeface="Arial"/>
                <a:cs typeface="Arial"/>
              </a:rPr>
              <a:t>de</a:t>
            </a:r>
            <a:r>
              <a:rPr sz="2400" b="1" i="1" spc="-10" dirty="0">
                <a:latin typeface="Arial"/>
                <a:cs typeface="Arial"/>
              </a:rPr>
              <a:t> </a:t>
            </a:r>
            <a:r>
              <a:rPr sz="2400" b="1" i="1" spc="-5" dirty="0">
                <a:latin typeface="Arial"/>
                <a:cs typeface="Arial"/>
              </a:rPr>
              <a:t>cellules granulaires)</a:t>
            </a:r>
            <a:endParaRPr sz="2400" dirty="0">
              <a:latin typeface="Arial"/>
              <a:cs typeface="Arial"/>
            </a:endParaRPr>
          </a:p>
        </p:txBody>
      </p:sp>
      <p:sp>
        <p:nvSpPr>
          <p:cNvPr id="3" name="object 3"/>
          <p:cNvSpPr txBox="1"/>
          <p:nvPr/>
        </p:nvSpPr>
        <p:spPr>
          <a:xfrm>
            <a:off x="2843917" y="5412740"/>
            <a:ext cx="5367655" cy="1122045"/>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0000FF"/>
                </a:solidFill>
                <a:latin typeface="Arial"/>
                <a:cs typeface="Arial"/>
              </a:rPr>
              <a:t>ISOCORTEX</a:t>
            </a:r>
            <a:r>
              <a:rPr sz="2400" b="1" i="1" spc="-45" dirty="0">
                <a:solidFill>
                  <a:srgbClr val="0000FF"/>
                </a:solidFill>
                <a:latin typeface="Arial"/>
                <a:cs typeface="Arial"/>
              </a:rPr>
              <a:t> </a:t>
            </a:r>
            <a:r>
              <a:rPr sz="2400" b="1" i="1" dirty="0">
                <a:solidFill>
                  <a:srgbClr val="0000FF"/>
                </a:solidFill>
                <a:latin typeface="Arial"/>
                <a:cs typeface="Arial"/>
              </a:rPr>
              <a:t>=</a:t>
            </a:r>
            <a:r>
              <a:rPr sz="2400" b="1" i="1" spc="-40" dirty="0">
                <a:solidFill>
                  <a:srgbClr val="0000FF"/>
                </a:solidFill>
                <a:latin typeface="Arial"/>
                <a:cs typeface="Arial"/>
              </a:rPr>
              <a:t> </a:t>
            </a:r>
            <a:r>
              <a:rPr sz="2400" b="1" i="1" dirty="0">
                <a:solidFill>
                  <a:srgbClr val="0000FF"/>
                </a:solidFill>
                <a:latin typeface="Arial"/>
                <a:cs typeface="Arial"/>
              </a:rPr>
              <a:t>CORTEX</a:t>
            </a:r>
            <a:r>
              <a:rPr sz="2400" b="1" i="1" spc="-40" dirty="0">
                <a:solidFill>
                  <a:srgbClr val="0000FF"/>
                </a:solidFill>
                <a:latin typeface="Arial"/>
                <a:cs typeface="Arial"/>
              </a:rPr>
              <a:t> </a:t>
            </a:r>
            <a:r>
              <a:rPr sz="2400" b="1" i="1" dirty="0">
                <a:solidFill>
                  <a:srgbClr val="0000FF"/>
                </a:solidFill>
                <a:latin typeface="Arial"/>
                <a:cs typeface="Arial"/>
              </a:rPr>
              <a:t>ASSOCIATIF</a:t>
            </a:r>
            <a:endParaRPr sz="2400" dirty="0">
              <a:latin typeface="Arial"/>
              <a:cs typeface="Arial"/>
            </a:endParaRPr>
          </a:p>
          <a:p>
            <a:pPr>
              <a:lnSpc>
                <a:spcPct val="100000"/>
              </a:lnSpc>
              <a:spcBef>
                <a:spcPts val="55"/>
              </a:spcBef>
            </a:pPr>
            <a:endParaRPr sz="2450" dirty="0">
              <a:latin typeface="Arial"/>
              <a:cs typeface="Arial"/>
            </a:endParaRPr>
          </a:p>
          <a:p>
            <a:pPr marL="139065">
              <a:lnSpc>
                <a:spcPct val="100000"/>
              </a:lnSpc>
            </a:pPr>
            <a:r>
              <a:rPr sz="2400" b="1" i="1" dirty="0">
                <a:solidFill>
                  <a:srgbClr val="0000FF"/>
                </a:solidFill>
                <a:latin typeface="Arial"/>
                <a:cs typeface="Arial"/>
              </a:rPr>
              <a:t>IDIOCORTEX</a:t>
            </a:r>
            <a:r>
              <a:rPr sz="2400" b="1" i="1" spc="-30" dirty="0">
                <a:solidFill>
                  <a:srgbClr val="0000FF"/>
                </a:solidFill>
                <a:latin typeface="Arial"/>
                <a:cs typeface="Arial"/>
              </a:rPr>
              <a:t> </a:t>
            </a:r>
            <a:r>
              <a:rPr sz="2400" b="1" i="1" dirty="0">
                <a:solidFill>
                  <a:srgbClr val="0000FF"/>
                </a:solidFill>
                <a:latin typeface="Arial"/>
                <a:cs typeface="Arial"/>
              </a:rPr>
              <a:t>=</a:t>
            </a:r>
            <a:r>
              <a:rPr sz="2400" b="1" i="1" spc="-30" dirty="0">
                <a:solidFill>
                  <a:srgbClr val="0000FF"/>
                </a:solidFill>
                <a:latin typeface="Arial"/>
                <a:cs typeface="Arial"/>
              </a:rPr>
              <a:t> </a:t>
            </a:r>
            <a:r>
              <a:rPr sz="2400" b="1" i="1" dirty="0">
                <a:solidFill>
                  <a:srgbClr val="0000FF"/>
                </a:solidFill>
                <a:latin typeface="Arial"/>
                <a:cs typeface="Arial"/>
              </a:rPr>
              <a:t>CORTEX</a:t>
            </a:r>
            <a:r>
              <a:rPr sz="2400" b="1" i="1" spc="-25" dirty="0">
                <a:solidFill>
                  <a:srgbClr val="0000FF"/>
                </a:solidFill>
                <a:latin typeface="Arial"/>
                <a:cs typeface="Arial"/>
              </a:rPr>
              <a:t> </a:t>
            </a:r>
            <a:r>
              <a:rPr sz="2400" b="1" i="1" dirty="0">
                <a:solidFill>
                  <a:srgbClr val="0000FF"/>
                </a:solidFill>
                <a:latin typeface="Arial"/>
                <a:cs typeface="Arial"/>
              </a:rPr>
              <a:t>PRIMAIRE</a:t>
            </a:r>
            <a:endParaRPr sz="2400" dirty="0">
              <a:latin typeface="Arial"/>
              <a:cs typeface="Arial"/>
            </a:endParaRPr>
          </a:p>
        </p:txBody>
      </p:sp>
    </p:spTree>
    <p:extLst>
      <p:ext uri="{BB962C8B-B14F-4D97-AF65-F5344CB8AC3E}">
        <p14:creationId xmlns:p14="http://schemas.microsoft.com/office/powerpoint/2010/main" val="3889988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4839" y="348995"/>
            <a:ext cx="9144000" cy="6858000"/>
          </a:xfrm>
          <a:custGeom>
            <a:avLst/>
            <a:gdLst/>
            <a:ahLst/>
            <a:cxnLst/>
            <a:rect l="l" t="t" r="r" b="b"/>
            <a:pathLst>
              <a:path w="9144000" h="6858000">
                <a:moveTo>
                  <a:pt x="9144000" y="6858000"/>
                </a:moveTo>
                <a:lnTo>
                  <a:pt x="9144000" y="0"/>
                </a:lnTo>
                <a:lnTo>
                  <a:pt x="0" y="0"/>
                </a:lnTo>
                <a:lnTo>
                  <a:pt x="0" y="6858000"/>
                </a:lnTo>
                <a:lnTo>
                  <a:pt x="9144000" y="6858000"/>
                </a:lnTo>
                <a:close/>
              </a:path>
            </a:pathLst>
          </a:custGeom>
          <a:solidFill>
            <a:srgbClr val="000066"/>
          </a:solidFill>
        </p:spPr>
        <p:txBody>
          <a:bodyPr wrap="square" lIns="0" tIns="0" rIns="0" bIns="0" rtlCol="0"/>
          <a:lstStyle/>
          <a:p>
            <a:endParaRPr dirty="0"/>
          </a:p>
        </p:txBody>
      </p:sp>
      <p:sp>
        <p:nvSpPr>
          <p:cNvPr id="3" name="object 3"/>
          <p:cNvSpPr txBox="1"/>
          <p:nvPr/>
        </p:nvSpPr>
        <p:spPr>
          <a:xfrm>
            <a:off x="1159135" y="525271"/>
            <a:ext cx="4619625" cy="217233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00"/>
                </a:solidFill>
                <a:latin typeface="Arial MT"/>
                <a:cs typeface="Arial MT"/>
              </a:rPr>
              <a:t>Divisions</a:t>
            </a:r>
            <a:r>
              <a:rPr sz="2400" spc="5" dirty="0">
                <a:solidFill>
                  <a:srgbClr val="FFFF00"/>
                </a:solidFill>
                <a:latin typeface="Arial MT"/>
                <a:cs typeface="Arial MT"/>
              </a:rPr>
              <a:t> </a:t>
            </a:r>
            <a:r>
              <a:rPr sz="2400" spc="-5" dirty="0">
                <a:solidFill>
                  <a:srgbClr val="FFFF00"/>
                </a:solidFill>
                <a:latin typeface="Arial MT"/>
                <a:cs typeface="Arial MT"/>
              </a:rPr>
              <a:t>fonctionnelles</a:t>
            </a:r>
            <a:r>
              <a:rPr sz="2400" spc="5" dirty="0">
                <a:solidFill>
                  <a:srgbClr val="FFFF00"/>
                </a:solidFill>
                <a:latin typeface="Arial MT"/>
                <a:cs typeface="Arial MT"/>
              </a:rPr>
              <a:t> </a:t>
            </a:r>
            <a:r>
              <a:rPr sz="2400" spc="-5" dirty="0">
                <a:solidFill>
                  <a:srgbClr val="FFFF00"/>
                </a:solidFill>
                <a:latin typeface="Arial MT"/>
                <a:cs typeface="Arial MT"/>
              </a:rPr>
              <a:t>du</a:t>
            </a:r>
            <a:r>
              <a:rPr sz="2400" spc="5" dirty="0">
                <a:solidFill>
                  <a:srgbClr val="FFFF00"/>
                </a:solidFill>
                <a:latin typeface="Arial MT"/>
                <a:cs typeface="Arial MT"/>
              </a:rPr>
              <a:t> </a:t>
            </a:r>
            <a:r>
              <a:rPr sz="2400" dirty="0">
                <a:solidFill>
                  <a:srgbClr val="FFFF00"/>
                </a:solidFill>
                <a:latin typeface="Arial MT"/>
                <a:cs typeface="Arial MT"/>
              </a:rPr>
              <a:t>cortex:</a:t>
            </a:r>
            <a:endParaRPr sz="2400" dirty="0">
              <a:latin typeface="Arial MT"/>
              <a:cs typeface="Arial MT"/>
            </a:endParaRPr>
          </a:p>
          <a:p>
            <a:pPr>
              <a:lnSpc>
                <a:spcPct val="100000"/>
              </a:lnSpc>
              <a:spcBef>
                <a:spcPts val="45"/>
              </a:spcBef>
            </a:pPr>
            <a:endParaRPr sz="2150" dirty="0">
              <a:latin typeface="Arial MT"/>
              <a:cs typeface="Arial MT"/>
            </a:endParaRPr>
          </a:p>
          <a:p>
            <a:pPr marL="297815" indent="-285750">
              <a:lnSpc>
                <a:spcPct val="100000"/>
              </a:lnSpc>
              <a:buChar char="•"/>
              <a:tabLst>
                <a:tab pos="297815" algn="l"/>
                <a:tab pos="298450" algn="l"/>
              </a:tabLst>
            </a:pPr>
            <a:r>
              <a:rPr sz="2400" spc="-5" dirty="0">
                <a:solidFill>
                  <a:srgbClr val="FFFF00"/>
                </a:solidFill>
                <a:latin typeface="Arial MT"/>
                <a:cs typeface="Arial MT"/>
              </a:rPr>
              <a:t>Aires</a:t>
            </a:r>
            <a:r>
              <a:rPr sz="2400" spc="-40" dirty="0">
                <a:solidFill>
                  <a:srgbClr val="FFFF00"/>
                </a:solidFill>
                <a:latin typeface="Arial MT"/>
                <a:cs typeface="Arial MT"/>
              </a:rPr>
              <a:t> </a:t>
            </a:r>
            <a:r>
              <a:rPr sz="2400" dirty="0">
                <a:solidFill>
                  <a:srgbClr val="FFFF00"/>
                </a:solidFill>
                <a:latin typeface="Arial MT"/>
                <a:cs typeface="Arial MT"/>
              </a:rPr>
              <a:t>motrices</a:t>
            </a:r>
            <a:endParaRPr sz="2400" dirty="0">
              <a:latin typeface="Arial MT"/>
              <a:cs typeface="Arial MT"/>
            </a:endParaRPr>
          </a:p>
          <a:p>
            <a:pPr marL="297815" indent="-285750">
              <a:lnSpc>
                <a:spcPct val="100000"/>
              </a:lnSpc>
              <a:spcBef>
                <a:spcPts val="1430"/>
              </a:spcBef>
              <a:buChar char="•"/>
              <a:tabLst>
                <a:tab pos="297815" algn="l"/>
                <a:tab pos="298450" algn="l"/>
              </a:tabLst>
            </a:pPr>
            <a:r>
              <a:rPr sz="2400" spc="-5" dirty="0">
                <a:solidFill>
                  <a:srgbClr val="FFFF00"/>
                </a:solidFill>
                <a:latin typeface="Arial MT"/>
                <a:cs typeface="Arial MT"/>
              </a:rPr>
              <a:t>Aires</a:t>
            </a:r>
            <a:r>
              <a:rPr sz="2400" spc="-20" dirty="0">
                <a:solidFill>
                  <a:srgbClr val="FFFF00"/>
                </a:solidFill>
                <a:latin typeface="Arial MT"/>
                <a:cs typeface="Arial MT"/>
              </a:rPr>
              <a:t> </a:t>
            </a:r>
            <a:r>
              <a:rPr sz="2400" spc="-5" dirty="0">
                <a:solidFill>
                  <a:srgbClr val="FFFF00"/>
                </a:solidFill>
                <a:latin typeface="Arial MT"/>
                <a:cs typeface="Arial MT"/>
              </a:rPr>
              <a:t>sensitives</a:t>
            </a:r>
            <a:endParaRPr sz="2400" dirty="0">
              <a:latin typeface="Arial MT"/>
              <a:cs typeface="Arial MT"/>
            </a:endParaRPr>
          </a:p>
          <a:p>
            <a:pPr marL="297815" indent="-285750">
              <a:lnSpc>
                <a:spcPct val="100000"/>
              </a:lnSpc>
              <a:spcBef>
                <a:spcPts val="1435"/>
              </a:spcBef>
              <a:buChar char="•"/>
              <a:tabLst>
                <a:tab pos="297815" algn="l"/>
                <a:tab pos="298450" algn="l"/>
              </a:tabLst>
            </a:pPr>
            <a:r>
              <a:rPr sz="2400" spc="-5" dirty="0">
                <a:solidFill>
                  <a:srgbClr val="FFFF00"/>
                </a:solidFill>
                <a:latin typeface="Arial MT"/>
                <a:cs typeface="Arial MT"/>
              </a:rPr>
              <a:t>Aires</a:t>
            </a:r>
            <a:r>
              <a:rPr sz="2400" spc="-10" dirty="0">
                <a:solidFill>
                  <a:srgbClr val="FFFF00"/>
                </a:solidFill>
                <a:latin typeface="Arial MT"/>
                <a:cs typeface="Arial MT"/>
              </a:rPr>
              <a:t> </a:t>
            </a:r>
            <a:r>
              <a:rPr sz="2400" spc="-5" dirty="0">
                <a:solidFill>
                  <a:srgbClr val="FFFF00"/>
                </a:solidFill>
                <a:latin typeface="Arial MT"/>
                <a:cs typeface="Arial MT"/>
              </a:rPr>
              <a:t>d'association</a:t>
            </a:r>
            <a:endParaRPr sz="2400" dirty="0">
              <a:latin typeface="Arial MT"/>
              <a:cs typeface="Arial MT"/>
            </a:endParaRPr>
          </a:p>
        </p:txBody>
      </p:sp>
      <p:grpSp>
        <p:nvGrpSpPr>
          <p:cNvPr id="4" name="object 4"/>
          <p:cNvGrpSpPr/>
          <p:nvPr/>
        </p:nvGrpSpPr>
        <p:grpSpPr>
          <a:xfrm>
            <a:off x="3126371" y="2698242"/>
            <a:ext cx="6586220" cy="4349115"/>
            <a:chOff x="3126371" y="2698242"/>
            <a:chExt cx="6586220" cy="4349115"/>
          </a:xfrm>
        </p:grpSpPr>
        <p:pic>
          <p:nvPicPr>
            <p:cNvPr id="5" name="object 5"/>
            <p:cNvPicPr/>
            <p:nvPr/>
          </p:nvPicPr>
          <p:blipFill>
            <a:blip r:embed="rId2" cstate="print"/>
            <a:stretch>
              <a:fillRect/>
            </a:stretch>
          </p:blipFill>
          <p:spPr>
            <a:xfrm>
              <a:off x="3441833" y="2787395"/>
              <a:ext cx="6270497" cy="4259579"/>
            </a:xfrm>
            <a:prstGeom prst="rect">
              <a:avLst/>
            </a:prstGeom>
          </p:spPr>
        </p:pic>
        <p:sp>
          <p:nvSpPr>
            <p:cNvPr id="6" name="object 6"/>
            <p:cNvSpPr/>
            <p:nvPr/>
          </p:nvSpPr>
          <p:spPr>
            <a:xfrm>
              <a:off x="3126371" y="2698241"/>
              <a:ext cx="4582795" cy="3137535"/>
            </a:xfrm>
            <a:custGeom>
              <a:avLst/>
              <a:gdLst/>
              <a:ahLst/>
              <a:cxnLst/>
              <a:rect l="l" t="t" r="r" b="b"/>
              <a:pathLst>
                <a:path w="4582795" h="3137535">
                  <a:moveTo>
                    <a:pt x="4582655" y="1994154"/>
                  </a:moveTo>
                  <a:lnTo>
                    <a:pt x="4520946" y="1921002"/>
                  </a:lnTo>
                  <a:lnTo>
                    <a:pt x="4509706" y="1946719"/>
                  </a:lnTo>
                  <a:lnTo>
                    <a:pt x="16002" y="0"/>
                  </a:lnTo>
                  <a:lnTo>
                    <a:pt x="10668" y="12954"/>
                  </a:lnTo>
                  <a:lnTo>
                    <a:pt x="0" y="22860"/>
                  </a:lnTo>
                  <a:lnTo>
                    <a:pt x="2761869" y="3083179"/>
                  </a:lnTo>
                  <a:lnTo>
                    <a:pt x="2740914" y="3102102"/>
                  </a:lnTo>
                  <a:lnTo>
                    <a:pt x="2792730" y="3122485"/>
                  </a:lnTo>
                  <a:lnTo>
                    <a:pt x="2830068" y="3137154"/>
                  </a:lnTo>
                  <a:lnTo>
                    <a:pt x="2804160" y="3044952"/>
                  </a:lnTo>
                  <a:lnTo>
                    <a:pt x="2783090" y="3063989"/>
                  </a:lnTo>
                  <a:lnTo>
                    <a:pt x="180911" y="179933"/>
                  </a:lnTo>
                  <a:lnTo>
                    <a:pt x="2298496" y="2024862"/>
                  </a:lnTo>
                  <a:lnTo>
                    <a:pt x="2279904" y="2045970"/>
                  </a:lnTo>
                  <a:lnTo>
                    <a:pt x="2328672" y="2058771"/>
                  </a:lnTo>
                  <a:lnTo>
                    <a:pt x="2372868" y="2070354"/>
                  </a:lnTo>
                  <a:lnTo>
                    <a:pt x="2336292" y="1981962"/>
                  </a:lnTo>
                  <a:lnTo>
                    <a:pt x="2317788" y="2002967"/>
                  </a:lnTo>
                  <a:lnTo>
                    <a:pt x="88176" y="61823"/>
                  </a:lnTo>
                  <a:lnTo>
                    <a:pt x="4498213" y="1973033"/>
                  </a:lnTo>
                  <a:lnTo>
                    <a:pt x="4486656" y="1999488"/>
                  </a:lnTo>
                  <a:lnTo>
                    <a:pt x="4522470" y="1997506"/>
                  </a:lnTo>
                  <a:lnTo>
                    <a:pt x="4582655" y="1994154"/>
                  </a:lnTo>
                  <a:close/>
                </a:path>
              </a:pathLst>
            </a:custGeom>
            <a:solidFill>
              <a:srgbClr val="FF3300"/>
            </a:solidFill>
          </p:spPr>
          <p:txBody>
            <a:bodyPr wrap="square" lIns="0" tIns="0" rIns="0" bIns="0" rtlCol="0"/>
            <a:lstStyle/>
            <a:p>
              <a:endParaRPr dirty="0"/>
            </a:p>
          </p:txBody>
        </p:sp>
      </p:grpSp>
    </p:spTree>
    <p:extLst>
      <p:ext uri="{BB962C8B-B14F-4D97-AF65-F5344CB8AC3E}">
        <p14:creationId xmlns:p14="http://schemas.microsoft.com/office/powerpoint/2010/main" val="3137817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76505" y="488695"/>
            <a:ext cx="450786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Cartes</a:t>
            </a:r>
            <a:r>
              <a:rPr sz="1800" b="1" spc="-30" dirty="0">
                <a:latin typeface="Arial"/>
                <a:cs typeface="Arial"/>
              </a:rPr>
              <a:t> </a:t>
            </a:r>
            <a:r>
              <a:rPr sz="1800" b="1" spc="-5" dirty="0">
                <a:latin typeface="Arial"/>
                <a:cs typeface="Arial"/>
              </a:rPr>
              <a:t>cytoarchitectonique</a:t>
            </a:r>
            <a:r>
              <a:rPr sz="1800" b="1" spc="-30" dirty="0">
                <a:latin typeface="Arial"/>
                <a:cs typeface="Arial"/>
              </a:rPr>
              <a:t> </a:t>
            </a:r>
            <a:r>
              <a:rPr sz="1800" b="1" spc="-5" dirty="0">
                <a:latin typeface="Arial"/>
                <a:cs typeface="Arial"/>
              </a:rPr>
              <a:t>de</a:t>
            </a:r>
            <a:r>
              <a:rPr sz="1800" b="1" spc="-30" dirty="0">
                <a:latin typeface="Arial"/>
                <a:cs typeface="Arial"/>
              </a:rPr>
              <a:t> </a:t>
            </a:r>
            <a:r>
              <a:rPr sz="1800" b="1" spc="-5" dirty="0">
                <a:latin typeface="Arial"/>
                <a:cs typeface="Arial"/>
              </a:rPr>
              <a:t>Brodmann</a:t>
            </a:r>
            <a:endParaRPr sz="1800" dirty="0">
              <a:latin typeface="Arial"/>
              <a:cs typeface="Arial"/>
            </a:endParaRPr>
          </a:p>
        </p:txBody>
      </p:sp>
      <p:pic>
        <p:nvPicPr>
          <p:cNvPr id="3" name="object 3"/>
          <p:cNvPicPr/>
          <p:nvPr/>
        </p:nvPicPr>
        <p:blipFill>
          <a:blip r:embed="rId2" cstate="print"/>
          <a:stretch>
            <a:fillRect/>
          </a:stretch>
        </p:blipFill>
        <p:spPr>
          <a:xfrm>
            <a:off x="1109286" y="1161849"/>
            <a:ext cx="3980187" cy="5879993"/>
          </a:xfrm>
          <a:prstGeom prst="rect">
            <a:avLst/>
          </a:prstGeom>
        </p:spPr>
      </p:pic>
      <p:pic>
        <p:nvPicPr>
          <p:cNvPr id="4" name="object 4"/>
          <p:cNvPicPr/>
          <p:nvPr/>
        </p:nvPicPr>
        <p:blipFill>
          <a:blip r:embed="rId3" cstate="print"/>
          <a:stretch>
            <a:fillRect/>
          </a:stretch>
        </p:blipFill>
        <p:spPr>
          <a:xfrm>
            <a:off x="5358013" y="1257300"/>
            <a:ext cx="3901690" cy="5545073"/>
          </a:xfrm>
          <a:prstGeom prst="rect">
            <a:avLst/>
          </a:prstGeom>
        </p:spPr>
      </p:pic>
    </p:spTree>
    <p:extLst>
      <p:ext uri="{BB962C8B-B14F-4D97-AF65-F5344CB8AC3E}">
        <p14:creationId xmlns:p14="http://schemas.microsoft.com/office/powerpoint/2010/main" val="105420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74755" y="609600"/>
            <a:ext cx="7632953" cy="6329171"/>
          </a:xfrm>
          <a:prstGeom prst="rect">
            <a:avLst/>
          </a:prstGeom>
        </p:spPr>
      </p:pic>
    </p:spTree>
    <p:extLst>
      <p:ext uri="{BB962C8B-B14F-4D97-AF65-F5344CB8AC3E}">
        <p14:creationId xmlns:p14="http://schemas.microsoft.com/office/powerpoint/2010/main" val="4038981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3405" y="1701038"/>
            <a:ext cx="5831205" cy="4443730"/>
          </a:xfrm>
          <a:prstGeom prst="rect">
            <a:avLst/>
          </a:prstGeom>
        </p:spPr>
        <p:txBody>
          <a:bodyPr vert="horz" wrap="square" lIns="0" tIns="48260" rIns="0" bIns="0" rtlCol="0">
            <a:spAutoFit/>
          </a:bodyPr>
          <a:lstStyle/>
          <a:p>
            <a:pPr marL="12700">
              <a:lnSpc>
                <a:spcPct val="100000"/>
              </a:lnSpc>
              <a:spcBef>
                <a:spcPts val="380"/>
              </a:spcBef>
            </a:pPr>
            <a:r>
              <a:rPr sz="2400" b="1" u="heavy" spc="-5" dirty="0">
                <a:uFill>
                  <a:solidFill>
                    <a:srgbClr val="000000"/>
                  </a:solidFill>
                </a:uFill>
                <a:latin typeface="Arial"/>
                <a:cs typeface="Arial"/>
              </a:rPr>
              <a:t>Somesthésie</a:t>
            </a:r>
            <a:endParaRPr sz="2400" dirty="0">
              <a:latin typeface="Arial"/>
              <a:cs typeface="Arial"/>
            </a:endParaRPr>
          </a:p>
          <a:p>
            <a:pPr marL="769620">
              <a:lnSpc>
                <a:spcPct val="100000"/>
              </a:lnSpc>
              <a:spcBef>
                <a:spcPts val="280"/>
              </a:spcBef>
            </a:pPr>
            <a:r>
              <a:rPr sz="2400" b="1" spc="-5" dirty="0">
                <a:latin typeface="Arial"/>
                <a:cs typeface="Arial"/>
              </a:rPr>
              <a:t>AS</a:t>
            </a:r>
            <a:r>
              <a:rPr sz="2400" b="1" spc="-20" dirty="0">
                <a:latin typeface="Arial"/>
                <a:cs typeface="Arial"/>
              </a:rPr>
              <a:t> </a:t>
            </a:r>
            <a:r>
              <a:rPr sz="2400" b="1" spc="-5" dirty="0">
                <a:latin typeface="Arial"/>
                <a:cs typeface="Arial"/>
              </a:rPr>
              <a:t>primaire</a:t>
            </a:r>
            <a:r>
              <a:rPr sz="2400" b="1" spc="-15" dirty="0">
                <a:latin typeface="Arial"/>
                <a:cs typeface="Arial"/>
              </a:rPr>
              <a:t> </a:t>
            </a:r>
            <a:r>
              <a:rPr sz="2400" b="1" spc="-5" dirty="0">
                <a:latin typeface="Arial"/>
                <a:cs typeface="Arial"/>
              </a:rPr>
              <a:t>(BA</a:t>
            </a:r>
            <a:r>
              <a:rPr sz="2400" b="1" spc="-15" dirty="0">
                <a:latin typeface="Arial"/>
                <a:cs typeface="Arial"/>
              </a:rPr>
              <a:t> </a:t>
            </a:r>
            <a:r>
              <a:rPr sz="2400" b="1" spc="-5" dirty="0">
                <a:latin typeface="Arial"/>
                <a:cs typeface="Arial"/>
              </a:rPr>
              <a:t>3,</a:t>
            </a:r>
            <a:r>
              <a:rPr sz="2400" b="1" spc="-15" dirty="0">
                <a:latin typeface="Arial"/>
                <a:cs typeface="Arial"/>
              </a:rPr>
              <a:t> </a:t>
            </a:r>
            <a:r>
              <a:rPr sz="2400" b="1" spc="-5" dirty="0">
                <a:latin typeface="Arial"/>
                <a:cs typeface="Arial"/>
              </a:rPr>
              <a:t>2,</a:t>
            </a:r>
            <a:r>
              <a:rPr sz="2400" b="1" spc="-15" dirty="0">
                <a:latin typeface="Arial"/>
                <a:cs typeface="Arial"/>
              </a:rPr>
              <a:t> </a:t>
            </a:r>
            <a:r>
              <a:rPr sz="2400" b="1" spc="-10" dirty="0">
                <a:latin typeface="Arial"/>
                <a:cs typeface="Arial"/>
              </a:rPr>
              <a:t>1)</a:t>
            </a:r>
            <a:endParaRPr sz="2400" dirty="0">
              <a:latin typeface="Arial"/>
              <a:cs typeface="Arial"/>
            </a:endParaRPr>
          </a:p>
          <a:p>
            <a:pPr>
              <a:lnSpc>
                <a:spcPct val="100000"/>
              </a:lnSpc>
              <a:spcBef>
                <a:spcPts val="55"/>
              </a:spcBef>
            </a:pPr>
            <a:endParaRPr sz="2950" dirty="0">
              <a:latin typeface="Arial"/>
              <a:cs typeface="Arial"/>
            </a:endParaRPr>
          </a:p>
          <a:p>
            <a:pPr marL="12700">
              <a:lnSpc>
                <a:spcPct val="100000"/>
              </a:lnSpc>
            </a:pPr>
            <a:r>
              <a:rPr sz="2400" b="1" u="heavy" spc="-5" dirty="0">
                <a:uFill>
                  <a:solidFill>
                    <a:srgbClr val="000000"/>
                  </a:solidFill>
                </a:uFill>
                <a:latin typeface="Arial"/>
                <a:cs typeface="Arial"/>
              </a:rPr>
              <a:t>Sensorialité</a:t>
            </a:r>
            <a:endParaRPr sz="2400" dirty="0">
              <a:latin typeface="Arial"/>
              <a:cs typeface="Arial"/>
            </a:endParaRPr>
          </a:p>
          <a:p>
            <a:pPr marL="769620" marR="1207135">
              <a:lnSpc>
                <a:spcPct val="109800"/>
              </a:lnSpc>
            </a:pPr>
            <a:r>
              <a:rPr sz="2400" b="1" spc="-5" dirty="0">
                <a:latin typeface="Arial"/>
                <a:cs typeface="Arial"/>
              </a:rPr>
              <a:t>A</a:t>
            </a:r>
            <a:r>
              <a:rPr sz="2400" b="1" spc="-10" dirty="0">
                <a:latin typeface="Arial"/>
                <a:cs typeface="Arial"/>
              </a:rPr>
              <a:t> </a:t>
            </a:r>
            <a:r>
              <a:rPr sz="2400" b="1" dirty="0">
                <a:latin typeface="Arial"/>
                <a:cs typeface="Arial"/>
              </a:rPr>
              <a:t>visuelles</a:t>
            </a:r>
            <a:r>
              <a:rPr sz="2400" b="1" spc="-15" dirty="0">
                <a:latin typeface="Arial"/>
                <a:cs typeface="Arial"/>
              </a:rPr>
              <a:t> </a:t>
            </a:r>
            <a:r>
              <a:rPr sz="2400" b="1" spc="-5" dirty="0">
                <a:latin typeface="Arial"/>
                <a:cs typeface="Arial"/>
              </a:rPr>
              <a:t>–</a:t>
            </a:r>
            <a:r>
              <a:rPr sz="2400" b="1" spc="-10" dirty="0">
                <a:latin typeface="Arial"/>
                <a:cs typeface="Arial"/>
              </a:rPr>
              <a:t> </a:t>
            </a:r>
            <a:r>
              <a:rPr sz="2400" b="1" spc="-5" dirty="0">
                <a:latin typeface="Arial"/>
                <a:cs typeface="Arial"/>
              </a:rPr>
              <a:t>(BA</a:t>
            </a:r>
            <a:r>
              <a:rPr sz="2400" b="1" spc="-10" dirty="0">
                <a:latin typeface="Arial"/>
                <a:cs typeface="Arial"/>
              </a:rPr>
              <a:t> </a:t>
            </a:r>
            <a:r>
              <a:rPr sz="2400" b="1" spc="-5" dirty="0">
                <a:latin typeface="Arial"/>
                <a:cs typeface="Arial"/>
              </a:rPr>
              <a:t>17,18,19) </a:t>
            </a:r>
            <a:r>
              <a:rPr sz="2400" b="1" spc="-650" dirty="0">
                <a:latin typeface="Arial"/>
                <a:cs typeface="Arial"/>
              </a:rPr>
              <a:t> </a:t>
            </a:r>
            <a:r>
              <a:rPr sz="2400" b="1" spc="-5" dirty="0">
                <a:latin typeface="Arial"/>
                <a:cs typeface="Arial"/>
              </a:rPr>
              <a:t>A</a:t>
            </a:r>
            <a:r>
              <a:rPr sz="2400" b="1" spc="-10" dirty="0">
                <a:latin typeface="Arial"/>
                <a:cs typeface="Arial"/>
              </a:rPr>
              <a:t> </a:t>
            </a:r>
            <a:r>
              <a:rPr sz="2400" b="1" dirty="0">
                <a:latin typeface="Arial"/>
                <a:cs typeface="Arial"/>
              </a:rPr>
              <a:t>auditives</a:t>
            </a:r>
            <a:r>
              <a:rPr sz="2400" b="1" spc="-10" dirty="0">
                <a:latin typeface="Arial"/>
                <a:cs typeface="Arial"/>
              </a:rPr>
              <a:t> </a:t>
            </a:r>
            <a:r>
              <a:rPr sz="2400" b="1" spc="-5" dirty="0">
                <a:latin typeface="Arial"/>
                <a:cs typeface="Arial"/>
              </a:rPr>
              <a:t>–</a:t>
            </a:r>
            <a:r>
              <a:rPr sz="2400" b="1" spc="-15" dirty="0">
                <a:latin typeface="Arial"/>
                <a:cs typeface="Arial"/>
              </a:rPr>
              <a:t> </a:t>
            </a:r>
            <a:r>
              <a:rPr sz="2400" b="1" spc="-5" dirty="0">
                <a:latin typeface="Arial"/>
                <a:cs typeface="Arial"/>
              </a:rPr>
              <a:t>(BA </a:t>
            </a:r>
            <a:r>
              <a:rPr sz="2400" b="1" dirty="0">
                <a:latin typeface="Arial"/>
                <a:cs typeface="Arial"/>
              </a:rPr>
              <a:t>41,</a:t>
            </a:r>
            <a:r>
              <a:rPr sz="2400" b="1" spc="-10" dirty="0">
                <a:latin typeface="Arial"/>
                <a:cs typeface="Arial"/>
              </a:rPr>
              <a:t> </a:t>
            </a:r>
            <a:r>
              <a:rPr sz="2400" b="1" spc="-5" dirty="0">
                <a:latin typeface="Arial"/>
                <a:cs typeface="Arial"/>
              </a:rPr>
              <a:t>42)</a:t>
            </a:r>
            <a:endParaRPr sz="2400" dirty="0">
              <a:latin typeface="Arial"/>
              <a:cs typeface="Arial"/>
            </a:endParaRPr>
          </a:p>
          <a:p>
            <a:pPr>
              <a:lnSpc>
                <a:spcPct val="100000"/>
              </a:lnSpc>
              <a:spcBef>
                <a:spcPts val="50"/>
              </a:spcBef>
            </a:pPr>
            <a:endParaRPr sz="2950" dirty="0">
              <a:latin typeface="Arial"/>
              <a:cs typeface="Arial"/>
            </a:endParaRPr>
          </a:p>
          <a:p>
            <a:pPr marL="12700">
              <a:lnSpc>
                <a:spcPct val="100000"/>
              </a:lnSpc>
            </a:pPr>
            <a:r>
              <a:rPr sz="2400" b="1" u="heavy" spc="-5" dirty="0">
                <a:uFill>
                  <a:solidFill>
                    <a:srgbClr val="000000"/>
                  </a:solidFill>
                </a:uFill>
                <a:latin typeface="Arial"/>
                <a:cs typeface="Arial"/>
              </a:rPr>
              <a:t>Motricité</a:t>
            </a:r>
            <a:endParaRPr sz="2400" dirty="0">
              <a:latin typeface="Arial"/>
              <a:cs typeface="Arial"/>
            </a:endParaRPr>
          </a:p>
          <a:p>
            <a:pPr marL="769620">
              <a:lnSpc>
                <a:spcPct val="100000"/>
              </a:lnSpc>
              <a:spcBef>
                <a:spcPts val="290"/>
              </a:spcBef>
            </a:pPr>
            <a:r>
              <a:rPr sz="2400" b="1" spc="-5" dirty="0">
                <a:latin typeface="Arial"/>
                <a:cs typeface="Arial"/>
              </a:rPr>
              <a:t>primaire</a:t>
            </a:r>
            <a:r>
              <a:rPr sz="2400" b="1" spc="-20" dirty="0">
                <a:latin typeface="Arial"/>
                <a:cs typeface="Arial"/>
              </a:rPr>
              <a:t> </a:t>
            </a:r>
            <a:r>
              <a:rPr sz="2400" b="1" spc="-5" dirty="0">
                <a:latin typeface="Arial"/>
                <a:cs typeface="Arial"/>
              </a:rPr>
              <a:t>(BA 4)</a:t>
            </a:r>
            <a:endParaRPr sz="2400" dirty="0">
              <a:latin typeface="Arial"/>
              <a:cs typeface="Arial"/>
            </a:endParaRPr>
          </a:p>
          <a:p>
            <a:pPr marL="769620">
              <a:lnSpc>
                <a:spcPct val="100000"/>
              </a:lnSpc>
              <a:spcBef>
                <a:spcPts val="280"/>
              </a:spcBef>
            </a:pPr>
            <a:r>
              <a:rPr sz="2400" b="1" spc="-5" dirty="0">
                <a:latin typeface="Arial"/>
                <a:cs typeface="Arial"/>
              </a:rPr>
              <a:t>prémotrice</a:t>
            </a:r>
            <a:r>
              <a:rPr sz="2400" b="1" spc="-15" dirty="0">
                <a:latin typeface="Arial"/>
                <a:cs typeface="Arial"/>
              </a:rPr>
              <a:t> </a:t>
            </a:r>
            <a:r>
              <a:rPr sz="2400" b="1" spc="-5" dirty="0">
                <a:latin typeface="Arial"/>
                <a:cs typeface="Arial"/>
              </a:rPr>
              <a:t>(BA</a:t>
            </a:r>
            <a:r>
              <a:rPr sz="2400" b="1" spc="-10" dirty="0">
                <a:latin typeface="Arial"/>
                <a:cs typeface="Arial"/>
              </a:rPr>
              <a:t> </a:t>
            </a:r>
            <a:r>
              <a:rPr sz="2400" b="1" spc="-5" dirty="0">
                <a:latin typeface="Arial"/>
                <a:cs typeface="Arial"/>
              </a:rPr>
              <a:t>6)</a:t>
            </a:r>
            <a:endParaRPr sz="2400" dirty="0">
              <a:latin typeface="Arial"/>
              <a:cs typeface="Arial"/>
            </a:endParaRPr>
          </a:p>
          <a:p>
            <a:pPr marL="769620">
              <a:lnSpc>
                <a:spcPct val="100000"/>
              </a:lnSpc>
              <a:spcBef>
                <a:spcPts val="284"/>
              </a:spcBef>
            </a:pPr>
            <a:r>
              <a:rPr sz="2400" b="1" spc="-5" dirty="0">
                <a:latin typeface="Arial"/>
                <a:cs typeface="Arial"/>
              </a:rPr>
              <a:t>aire </a:t>
            </a:r>
            <a:r>
              <a:rPr sz="2400" b="1" dirty="0">
                <a:latin typeface="Arial"/>
                <a:cs typeface="Arial"/>
              </a:rPr>
              <a:t>motrice</a:t>
            </a:r>
            <a:r>
              <a:rPr sz="2400" b="1" spc="-5" dirty="0">
                <a:latin typeface="Arial"/>
                <a:cs typeface="Arial"/>
              </a:rPr>
              <a:t> supplémentaire (BA</a:t>
            </a:r>
            <a:r>
              <a:rPr sz="2400" b="1" spc="5" dirty="0">
                <a:latin typeface="Arial"/>
                <a:cs typeface="Arial"/>
              </a:rPr>
              <a:t> </a:t>
            </a:r>
            <a:r>
              <a:rPr sz="2400" b="1" spc="-5" dirty="0">
                <a:latin typeface="Arial"/>
                <a:cs typeface="Arial"/>
              </a:rPr>
              <a:t>6)</a:t>
            </a:r>
            <a:endParaRPr sz="2400" dirty="0">
              <a:latin typeface="Arial"/>
              <a:cs typeface="Arial"/>
            </a:endParaRPr>
          </a:p>
        </p:txBody>
      </p:sp>
      <p:sp>
        <p:nvSpPr>
          <p:cNvPr id="3" name="object 3"/>
          <p:cNvSpPr txBox="1">
            <a:spLocks noGrp="1"/>
          </p:cNvSpPr>
          <p:nvPr>
            <p:ph type="title"/>
          </p:nvPr>
        </p:nvSpPr>
        <p:spPr>
          <a:xfrm>
            <a:off x="1754257" y="589280"/>
            <a:ext cx="7076440" cy="482600"/>
          </a:xfrm>
          <a:prstGeom prst="rect">
            <a:avLst/>
          </a:prstGeom>
        </p:spPr>
        <p:txBody>
          <a:bodyPr vert="horz" wrap="square" lIns="0" tIns="12700" rIns="0" bIns="0" rtlCol="0">
            <a:spAutoFit/>
          </a:bodyPr>
          <a:lstStyle/>
          <a:p>
            <a:pPr marL="12700">
              <a:lnSpc>
                <a:spcPct val="100000"/>
              </a:lnSpc>
              <a:spcBef>
                <a:spcPts val="100"/>
              </a:spcBef>
            </a:pPr>
            <a:r>
              <a:rPr sz="3000" i="0" dirty="0">
                <a:solidFill>
                  <a:srgbClr val="000000"/>
                </a:solidFill>
                <a:latin typeface="Arial"/>
                <a:cs typeface="Arial"/>
              </a:rPr>
              <a:t>CORTEX</a:t>
            </a:r>
            <a:r>
              <a:rPr sz="3000" i="0" spc="-20" dirty="0">
                <a:solidFill>
                  <a:srgbClr val="000000"/>
                </a:solidFill>
                <a:latin typeface="Arial"/>
                <a:cs typeface="Arial"/>
              </a:rPr>
              <a:t> </a:t>
            </a:r>
            <a:r>
              <a:rPr sz="3000" i="0" dirty="0">
                <a:solidFill>
                  <a:srgbClr val="000000"/>
                </a:solidFill>
                <a:latin typeface="Arial"/>
                <a:cs typeface="Arial"/>
              </a:rPr>
              <a:t>PRIMAIRE</a:t>
            </a:r>
            <a:r>
              <a:rPr sz="3000" i="0" spc="-20" dirty="0">
                <a:solidFill>
                  <a:srgbClr val="000000"/>
                </a:solidFill>
                <a:latin typeface="Arial"/>
                <a:cs typeface="Arial"/>
              </a:rPr>
              <a:t> </a:t>
            </a:r>
            <a:r>
              <a:rPr sz="3000" i="0" spc="-5" dirty="0">
                <a:solidFill>
                  <a:srgbClr val="000000"/>
                </a:solidFill>
                <a:latin typeface="Arial"/>
                <a:cs typeface="Arial"/>
              </a:rPr>
              <a:t>–</a:t>
            </a:r>
            <a:r>
              <a:rPr sz="3000" i="0" spc="-15" dirty="0">
                <a:solidFill>
                  <a:srgbClr val="000000"/>
                </a:solidFill>
                <a:latin typeface="Arial"/>
                <a:cs typeface="Arial"/>
              </a:rPr>
              <a:t> </a:t>
            </a:r>
            <a:r>
              <a:rPr sz="3000" i="0" spc="-5" dirty="0">
                <a:solidFill>
                  <a:srgbClr val="000000"/>
                </a:solidFill>
                <a:latin typeface="Arial"/>
                <a:cs typeface="Arial"/>
              </a:rPr>
              <a:t>FCT.</a:t>
            </a:r>
            <a:r>
              <a:rPr sz="3000" i="0" spc="-20" dirty="0">
                <a:solidFill>
                  <a:srgbClr val="000000"/>
                </a:solidFill>
                <a:latin typeface="Arial"/>
                <a:cs typeface="Arial"/>
              </a:rPr>
              <a:t> </a:t>
            </a:r>
            <a:r>
              <a:rPr sz="3000" i="0" dirty="0">
                <a:solidFill>
                  <a:srgbClr val="000000"/>
                </a:solidFill>
                <a:latin typeface="Arial"/>
                <a:cs typeface="Arial"/>
              </a:rPr>
              <a:t>PRIMAIRES</a:t>
            </a:r>
            <a:endParaRPr sz="3000" dirty="0">
              <a:latin typeface="Arial"/>
              <a:cs typeface="Arial"/>
            </a:endParaRPr>
          </a:p>
        </p:txBody>
      </p:sp>
    </p:spTree>
    <p:extLst>
      <p:ext uri="{BB962C8B-B14F-4D97-AF65-F5344CB8AC3E}">
        <p14:creationId xmlns:p14="http://schemas.microsoft.com/office/powerpoint/2010/main" val="209472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1147063"/>
            <a:ext cx="7826375" cy="696595"/>
          </a:xfrm>
          <a:prstGeom prst="rect">
            <a:avLst/>
          </a:prstGeom>
        </p:spPr>
        <p:txBody>
          <a:bodyPr vert="horz" wrap="square" lIns="0" tIns="12700" rIns="0" bIns="0" rtlCol="0">
            <a:spAutoFit/>
          </a:bodyPr>
          <a:lstStyle/>
          <a:p>
            <a:pPr marL="12700">
              <a:lnSpc>
                <a:spcPct val="100000"/>
              </a:lnSpc>
              <a:spcBef>
                <a:spcPts val="100"/>
              </a:spcBef>
            </a:pPr>
            <a:r>
              <a:rPr sz="4400" b="0" i="0" dirty="0">
                <a:latin typeface="Arial MT"/>
                <a:cs typeface="Arial MT"/>
              </a:rPr>
              <a:t>Trois</a:t>
            </a:r>
            <a:r>
              <a:rPr sz="4400" b="0" i="0" spc="-20" dirty="0">
                <a:latin typeface="Arial MT"/>
                <a:cs typeface="Arial MT"/>
              </a:rPr>
              <a:t> </a:t>
            </a:r>
            <a:r>
              <a:rPr sz="4400" b="0" i="0" spc="-5" dirty="0">
                <a:latin typeface="Arial MT"/>
                <a:cs typeface="Arial MT"/>
              </a:rPr>
              <a:t>subdivisions</a:t>
            </a:r>
            <a:r>
              <a:rPr sz="4400" b="0" i="0" dirty="0">
                <a:latin typeface="Arial MT"/>
                <a:cs typeface="Arial MT"/>
              </a:rPr>
              <a:t> </a:t>
            </a:r>
            <a:r>
              <a:rPr sz="4400" b="0" i="0" spc="-5" dirty="0">
                <a:latin typeface="Arial MT"/>
                <a:cs typeface="Arial MT"/>
              </a:rPr>
              <a:t>anatomiques</a:t>
            </a:r>
            <a:endParaRPr sz="4400" dirty="0">
              <a:latin typeface="Arial MT"/>
              <a:cs typeface="Arial MT"/>
            </a:endParaRPr>
          </a:p>
        </p:txBody>
      </p:sp>
      <p:sp>
        <p:nvSpPr>
          <p:cNvPr id="5" name="object 5"/>
          <p:cNvSpPr txBox="1"/>
          <p:nvPr/>
        </p:nvSpPr>
        <p:spPr>
          <a:xfrm>
            <a:off x="961016" y="2215387"/>
            <a:ext cx="3697604" cy="1116330"/>
          </a:xfrm>
          <a:prstGeom prst="rect">
            <a:avLst/>
          </a:prstGeom>
        </p:spPr>
        <p:txBody>
          <a:bodyPr vert="horz" wrap="square" lIns="0" tIns="109855" rIns="0" bIns="0" rtlCol="0">
            <a:spAutoFit/>
          </a:bodyPr>
          <a:lstStyle/>
          <a:p>
            <a:pPr marL="355600" indent="-342900">
              <a:lnSpc>
                <a:spcPct val="100000"/>
              </a:lnSpc>
              <a:spcBef>
                <a:spcPts val="865"/>
              </a:spcBef>
              <a:buClr>
                <a:srgbClr val="00007C"/>
              </a:buClr>
              <a:buSzPct val="77777"/>
              <a:buFont typeface="Wingdings"/>
              <a:buChar char=""/>
              <a:tabLst>
                <a:tab pos="354965" algn="l"/>
                <a:tab pos="355600" algn="l"/>
              </a:tabLst>
            </a:pPr>
            <a:r>
              <a:rPr sz="1800" b="1" i="1" spc="-5" dirty="0">
                <a:latin typeface="Arial"/>
                <a:cs typeface="Arial"/>
              </a:rPr>
              <a:t>Système</a:t>
            </a:r>
            <a:r>
              <a:rPr sz="1800" b="1" i="1" spc="-30" dirty="0">
                <a:latin typeface="Arial"/>
                <a:cs typeface="Arial"/>
              </a:rPr>
              <a:t> </a:t>
            </a:r>
            <a:r>
              <a:rPr sz="1800" b="1" i="1" spc="-5" dirty="0">
                <a:latin typeface="Arial"/>
                <a:cs typeface="Arial"/>
              </a:rPr>
              <a:t>nerveux</a:t>
            </a:r>
            <a:r>
              <a:rPr sz="1800" b="1" i="1" spc="-25" dirty="0">
                <a:latin typeface="Arial"/>
                <a:cs typeface="Arial"/>
              </a:rPr>
              <a:t> </a:t>
            </a:r>
            <a:r>
              <a:rPr sz="1800" b="1" i="1" spc="-5" dirty="0">
                <a:latin typeface="Arial"/>
                <a:cs typeface="Arial"/>
              </a:rPr>
              <a:t>central</a:t>
            </a:r>
            <a:endParaRPr sz="1800">
              <a:latin typeface="Arial"/>
              <a:cs typeface="Arial"/>
            </a:endParaRPr>
          </a:p>
          <a:p>
            <a:pPr marL="355600" indent="-342900">
              <a:lnSpc>
                <a:spcPct val="100000"/>
              </a:lnSpc>
              <a:spcBef>
                <a:spcPts val="770"/>
              </a:spcBef>
              <a:buClr>
                <a:srgbClr val="00007C"/>
              </a:buClr>
              <a:buSzPct val="77777"/>
              <a:buFont typeface="Wingdings"/>
              <a:buChar char=""/>
              <a:tabLst>
                <a:tab pos="354965" algn="l"/>
                <a:tab pos="355600" algn="l"/>
              </a:tabLst>
            </a:pPr>
            <a:r>
              <a:rPr sz="1800" b="1" i="1" spc="-5" dirty="0">
                <a:latin typeface="Arial"/>
                <a:cs typeface="Arial"/>
              </a:rPr>
              <a:t>Système</a:t>
            </a:r>
            <a:r>
              <a:rPr sz="1800" b="1" i="1" spc="-25" dirty="0">
                <a:latin typeface="Arial"/>
                <a:cs typeface="Arial"/>
              </a:rPr>
              <a:t> </a:t>
            </a:r>
            <a:r>
              <a:rPr sz="1800" b="1" i="1" spc="-5" dirty="0">
                <a:latin typeface="Arial"/>
                <a:cs typeface="Arial"/>
              </a:rPr>
              <a:t>nerveux</a:t>
            </a:r>
            <a:r>
              <a:rPr sz="1800" b="1" i="1" spc="-20" dirty="0">
                <a:latin typeface="Arial"/>
                <a:cs typeface="Arial"/>
              </a:rPr>
              <a:t> </a:t>
            </a:r>
            <a:r>
              <a:rPr sz="1800" b="1" i="1" spc="-5" dirty="0">
                <a:latin typeface="Arial"/>
                <a:cs typeface="Arial"/>
              </a:rPr>
              <a:t>périphérique</a:t>
            </a:r>
            <a:endParaRPr sz="1800">
              <a:latin typeface="Arial"/>
              <a:cs typeface="Arial"/>
            </a:endParaRPr>
          </a:p>
          <a:p>
            <a:pPr marL="756285" lvl="1" indent="-287020">
              <a:lnSpc>
                <a:spcPct val="100000"/>
              </a:lnSpc>
              <a:spcBef>
                <a:spcPts val="810"/>
              </a:spcBef>
              <a:buClr>
                <a:srgbClr val="9999CC"/>
              </a:buClr>
              <a:buSzPct val="81250"/>
              <a:buFont typeface="Wingdings"/>
              <a:buChar char=""/>
              <a:tabLst>
                <a:tab pos="756285" algn="l"/>
                <a:tab pos="756920" algn="l"/>
              </a:tabLst>
            </a:pPr>
            <a:r>
              <a:rPr sz="1600" spc="-5" dirty="0">
                <a:latin typeface="Arial MT"/>
                <a:cs typeface="Arial MT"/>
              </a:rPr>
              <a:t>Afférences</a:t>
            </a:r>
            <a:endParaRPr sz="1600">
              <a:latin typeface="Arial MT"/>
              <a:cs typeface="Arial MT"/>
            </a:endParaRPr>
          </a:p>
        </p:txBody>
      </p:sp>
      <p:sp>
        <p:nvSpPr>
          <p:cNvPr id="6" name="object 6"/>
          <p:cNvSpPr txBox="1"/>
          <p:nvPr/>
        </p:nvSpPr>
        <p:spPr>
          <a:xfrm>
            <a:off x="961016" y="3410202"/>
            <a:ext cx="2997200" cy="1032510"/>
          </a:xfrm>
          <a:prstGeom prst="rect">
            <a:avLst/>
          </a:prstGeom>
        </p:spPr>
        <p:txBody>
          <a:bodyPr vert="horz" wrap="square" lIns="0" tIns="12065" rIns="0" bIns="0" rtlCol="0">
            <a:spAutoFit/>
          </a:bodyPr>
          <a:lstStyle/>
          <a:p>
            <a:pPr marL="756285" indent="-287020">
              <a:lnSpc>
                <a:spcPct val="100000"/>
              </a:lnSpc>
              <a:spcBef>
                <a:spcPts val="95"/>
              </a:spcBef>
              <a:buClr>
                <a:srgbClr val="9999CC"/>
              </a:buClr>
              <a:buSzPct val="81250"/>
              <a:buFont typeface="Wingdings"/>
              <a:buChar char=""/>
              <a:tabLst>
                <a:tab pos="756285" algn="l"/>
                <a:tab pos="756920" algn="l"/>
              </a:tabLst>
            </a:pPr>
            <a:r>
              <a:rPr sz="1600" spc="-5" dirty="0">
                <a:latin typeface="Arial MT"/>
                <a:cs typeface="Arial MT"/>
              </a:rPr>
              <a:t>efférences</a:t>
            </a:r>
            <a:endParaRPr sz="1600">
              <a:latin typeface="Arial MT"/>
              <a:cs typeface="Arial MT"/>
            </a:endParaRPr>
          </a:p>
          <a:p>
            <a:pPr marL="355600" indent="-342900">
              <a:lnSpc>
                <a:spcPct val="100000"/>
              </a:lnSpc>
              <a:spcBef>
                <a:spcPts val="5"/>
              </a:spcBef>
              <a:buClr>
                <a:srgbClr val="00007C"/>
              </a:buClr>
              <a:buSzPct val="77777"/>
              <a:buFont typeface="Wingdings"/>
              <a:buChar char=""/>
              <a:tabLst>
                <a:tab pos="354965" algn="l"/>
                <a:tab pos="355600" algn="l"/>
              </a:tabLst>
            </a:pPr>
            <a:r>
              <a:rPr sz="1800" b="1" i="1" spc="-5" dirty="0">
                <a:latin typeface="Arial"/>
                <a:cs typeface="Arial"/>
              </a:rPr>
              <a:t>SN</a:t>
            </a:r>
            <a:r>
              <a:rPr sz="1800" b="1" i="1" spc="-35" dirty="0">
                <a:latin typeface="Arial"/>
                <a:cs typeface="Arial"/>
              </a:rPr>
              <a:t> </a:t>
            </a:r>
            <a:r>
              <a:rPr sz="1800" b="1" i="1" spc="-5" dirty="0">
                <a:latin typeface="Arial"/>
                <a:cs typeface="Arial"/>
              </a:rPr>
              <a:t>végétatif</a:t>
            </a:r>
            <a:r>
              <a:rPr sz="1800" b="1" i="1" spc="-25" dirty="0">
                <a:latin typeface="Arial"/>
                <a:cs typeface="Arial"/>
              </a:rPr>
              <a:t> </a:t>
            </a:r>
            <a:r>
              <a:rPr sz="1800" b="1" i="1" spc="-5" dirty="0">
                <a:latin typeface="Arial"/>
                <a:cs typeface="Arial"/>
              </a:rPr>
              <a:t>(autonome)</a:t>
            </a:r>
            <a:endParaRPr sz="1800">
              <a:latin typeface="Arial"/>
              <a:cs typeface="Arial"/>
            </a:endParaRPr>
          </a:p>
          <a:p>
            <a:pPr marL="756285" lvl="1" indent="-287020">
              <a:lnSpc>
                <a:spcPct val="100000"/>
              </a:lnSpc>
              <a:spcBef>
                <a:spcPts val="5"/>
              </a:spcBef>
              <a:buClr>
                <a:srgbClr val="9999CC"/>
              </a:buClr>
              <a:buSzPct val="81250"/>
              <a:buFont typeface="Wingdings"/>
              <a:buChar char=""/>
              <a:tabLst>
                <a:tab pos="756285" algn="l"/>
                <a:tab pos="756920" algn="l"/>
              </a:tabLst>
            </a:pPr>
            <a:r>
              <a:rPr sz="1600" spc="-5" dirty="0">
                <a:latin typeface="Arial MT"/>
                <a:cs typeface="Arial MT"/>
              </a:rPr>
              <a:t>Sympathique</a:t>
            </a:r>
            <a:endParaRPr sz="1600">
              <a:latin typeface="Arial MT"/>
              <a:cs typeface="Arial MT"/>
            </a:endParaRPr>
          </a:p>
          <a:p>
            <a:pPr marL="756285" lvl="1" indent="-287020">
              <a:lnSpc>
                <a:spcPct val="100000"/>
              </a:lnSpc>
              <a:buClr>
                <a:srgbClr val="9999CC"/>
              </a:buClr>
              <a:buSzPct val="81250"/>
              <a:buFont typeface="Wingdings"/>
              <a:buChar char=""/>
              <a:tabLst>
                <a:tab pos="756285" algn="l"/>
                <a:tab pos="756920" algn="l"/>
              </a:tabLst>
            </a:pPr>
            <a:r>
              <a:rPr sz="1600" spc="-5" dirty="0">
                <a:latin typeface="Arial MT"/>
                <a:cs typeface="Arial MT"/>
              </a:rPr>
              <a:t>para</a:t>
            </a:r>
            <a:r>
              <a:rPr sz="1600" spc="-25" dirty="0">
                <a:latin typeface="Arial MT"/>
                <a:cs typeface="Arial MT"/>
              </a:rPr>
              <a:t> </a:t>
            </a:r>
            <a:r>
              <a:rPr sz="1600" spc="-5" dirty="0">
                <a:latin typeface="Arial MT"/>
                <a:cs typeface="Arial MT"/>
              </a:rPr>
              <a:t>sympathique</a:t>
            </a:r>
            <a:endParaRPr sz="1600">
              <a:latin typeface="Arial MT"/>
              <a:cs typeface="Arial MT"/>
            </a:endParaRPr>
          </a:p>
        </p:txBody>
      </p:sp>
      <p:pic>
        <p:nvPicPr>
          <p:cNvPr id="7" name="object 7"/>
          <p:cNvPicPr/>
          <p:nvPr/>
        </p:nvPicPr>
        <p:blipFill>
          <a:blip r:embed="rId4" cstate="print"/>
          <a:stretch>
            <a:fillRect/>
          </a:stretch>
        </p:blipFill>
        <p:spPr>
          <a:xfrm>
            <a:off x="5642273" y="2606801"/>
            <a:ext cx="3544080" cy="3409949"/>
          </a:xfrm>
          <a:prstGeom prst="rect">
            <a:avLst/>
          </a:prstGeom>
        </p:spPr>
      </p:pic>
      <p:sp>
        <p:nvSpPr>
          <p:cNvPr id="8" name="object 8"/>
          <p:cNvSpPr txBox="1"/>
          <p:nvPr/>
        </p:nvSpPr>
        <p:spPr>
          <a:xfrm>
            <a:off x="7134742" y="3393438"/>
            <a:ext cx="5080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SN</a:t>
            </a:r>
            <a:r>
              <a:rPr sz="1800" dirty="0">
                <a:latin typeface="Arial MT"/>
                <a:cs typeface="Arial MT"/>
              </a:rPr>
              <a:t>C</a:t>
            </a:r>
            <a:endParaRPr sz="1800">
              <a:latin typeface="Arial MT"/>
              <a:cs typeface="Arial MT"/>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9" name="object 9"/>
          <p:cNvSpPr txBox="1"/>
          <p:nvPr/>
        </p:nvSpPr>
        <p:spPr>
          <a:xfrm>
            <a:off x="8161921" y="4166106"/>
            <a:ext cx="4953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SN</a:t>
            </a:r>
            <a:r>
              <a:rPr sz="1800" dirty="0">
                <a:latin typeface="Arial MT"/>
                <a:cs typeface="Arial MT"/>
              </a:rPr>
              <a:t>P</a:t>
            </a:r>
            <a:endParaRPr sz="1800">
              <a:latin typeface="Arial MT"/>
              <a:cs typeface="Arial MT"/>
            </a:endParaRPr>
          </a:p>
        </p:txBody>
      </p:sp>
      <p:sp>
        <p:nvSpPr>
          <p:cNvPr id="10" name="object 10"/>
          <p:cNvSpPr txBox="1"/>
          <p:nvPr/>
        </p:nvSpPr>
        <p:spPr>
          <a:xfrm>
            <a:off x="7154553" y="4742177"/>
            <a:ext cx="4953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SN</a:t>
            </a:r>
            <a:r>
              <a:rPr sz="1800" dirty="0">
                <a:latin typeface="Arial MT"/>
                <a:cs typeface="Arial MT"/>
              </a:rPr>
              <a:t>V</a:t>
            </a:r>
            <a:endParaRPr sz="1800">
              <a:latin typeface="Arial MT"/>
              <a:cs typeface="Arial M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46111" y="2135123"/>
            <a:ext cx="5478780" cy="43815"/>
            <a:chOff x="1046111" y="2135123"/>
            <a:chExt cx="5478780" cy="43815"/>
          </a:xfrm>
        </p:grpSpPr>
        <p:sp>
          <p:nvSpPr>
            <p:cNvPr id="3" name="object 3"/>
            <p:cNvSpPr/>
            <p:nvPr/>
          </p:nvSpPr>
          <p:spPr>
            <a:xfrm>
              <a:off x="1058303" y="2147315"/>
              <a:ext cx="5466715" cy="31750"/>
            </a:xfrm>
            <a:custGeom>
              <a:avLst/>
              <a:gdLst/>
              <a:ahLst/>
              <a:cxnLst/>
              <a:rect l="l" t="t" r="r" b="b"/>
              <a:pathLst>
                <a:path w="5466715" h="31750">
                  <a:moveTo>
                    <a:pt x="5466587" y="31242"/>
                  </a:moveTo>
                  <a:lnTo>
                    <a:pt x="5466587" y="0"/>
                  </a:lnTo>
                  <a:lnTo>
                    <a:pt x="0" y="0"/>
                  </a:lnTo>
                  <a:lnTo>
                    <a:pt x="0" y="31242"/>
                  </a:lnTo>
                  <a:lnTo>
                    <a:pt x="5466587" y="31242"/>
                  </a:lnTo>
                  <a:close/>
                </a:path>
              </a:pathLst>
            </a:custGeom>
            <a:solidFill>
              <a:srgbClr val="BFBFBF"/>
            </a:solidFill>
          </p:spPr>
          <p:txBody>
            <a:bodyPr wrap="square" lIns="0" tIns="0" rIns="0" bIns="0" rtlCol="0"/>
            <a:lstStyle/>
            <a:p>
              <a:endParaRPr dirty="0"/>
            </a:p>
          </p:txBody>
        </p:sp>
        <p:sp>
          <p:nvSpPr>
            <p:cNvPr id="4" name="object 4"/>
            <p:cNvSpPr/>
            <p:nvPr/>
          </p:nvSpPr>
          <p:spPr>
            <a:xfrm>
              <a:off x="1046111" y="2135123"/>
              <a:ext cx="5466715" cy="31750"/>
            </a:xfrm>
            <a:custGeom>
              <a:avLst/>
              <a:gdLst/>
              <a:ahLst/>
              <a:cxnLst/>
              <a:rect l="l" t="t" r="r" b="b"/>
              <a:pathLst>
                <a:path w="5466715" h="31750">
                  <a:moveTo>
                    <a:pt x="5466588" y="31241"/>
                  </a:moveTo>
                  <a:lnTo>
                    <a:pt x="5466588" y="0"/>
                  </a:lnTo>
                  <a:lnTo>
                    <a:pt x="0" y="0"/>
                  </a:lnTo>
                  <a:lnTo>
                    <a:pt x="0" y="31242"/>
                  </a:lnTo>
                  <a:lnTo>
                    <a:pt x="5466588" y="31241"/>
                  </a:lnTo>
                  <a:close/>
                </a:path>
              </a:pathLst>
            </a:custGeom>
            <a:solidFill>
              <a:srgbClr val="3333CC"/>
            </a:solidFill>
          </p:spPr>
          <p:txBody>
            <a:bodyPr wrap="square" lIns="0" tIns="0" rIns="0" bIns="0" rtlCol="0"/>
            <a:lstStyle/>
            <a:p>
              <a:endParaRPr dirty="0"/>
            </a:p>
          </p:txBody>
        </p:sp>
      </p:grpSp>
      <p:sp>
        <p:nvSpPr>
          <p:cNvPr id="5" name="object 5"/>
          <p:cNvSpPr txBox="1"/>
          <p:nvPr/>
        </p:nvSpPr>
        <p:spPr>
          <a:xfrm>
            <a:off x="1033405" y="1785620"/>
            <a:ext cx="8370570" cy="460375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333CC"/>
                </a:solidFill>
                <a:latin typeface="Arial"/>
                <a:cs typeface="Arial"/>
              </a:rPr>
              <a:t>I.</a:t>
            </a:r>
            <a:r>
              <a:rPr sz="2400" b="1" spc="-20" dirty="0">
                <a:solidFill>
                  <a:srgbClr val="3333CC"/>
                </a:solidFill>
                <a:latin typeface="Arial"/>
                <a:cs typeface="Arial"/>
              </a:rPr>
              <a:t> </a:t>
            </a:r>
            <a:r>
              <a:rPr sz="2400" b="1" spc="-5" dirty="0">
                <a:solidFill>
                  <a:srgbClr val="3333CC"/>
                </a:solidFill>
                <a:latin typeface="Arial"/>
                <a:cs typeface="Arial"/>
              </a:rPr>
              <a:t>Fonctions</a:t>
            </a:r>
            <a:r>
              <a:rPr sz="2400" b="1" spc="-20" dirty="0">
                <a:solidFill>
                  <a:srgbClr val="3333CC"/>
                </a:solidFill>
                <a:latin typeface="Arial"/>
                <a:cs typeface="Arial"/>
              </a:rPr>
              <a:t> </a:t>
            </a:r>
            <a:r>
              <a:rPr sz="2400" b="1" spc="-5" dirty="0">
                <a:solidFill>
                  <a:srgbClr val="3333CC"/>
                </a:solidFill>
                <a:latin typeface="Arial"/>
                <a:cs typeface="Arial"/>
              </a:rPr>
              <a:t>sensitive</a:t>
            </a:r>
            <a:r>
              <a:rPr sz="2400" b="1" spc="-20" dirty="0">
                <a:solidFill>
                  <a:srgbClr val="3333CC"/>
                </a:solidFill>
                <a:latin typeface="Arial"/>
                <a:cs typeface="Arial"/>
              </a:rPr>
              <a:t> </a:t>
            </a:r>
            <a:r>
              <a:rPr sz="2400" b="1" spc="-5" dirty="0">
                <a:solidFill>
                  <a:srgbClr val="3333CC"/>
                </a:solidFill>
                <a:latin typeface="Arial"/>
                <a:cs typeface="Arial"/>
              </a:rPr>
              <a:t>et</a:t>
            </a:r>
            <a:r>
              <a:rPr sz="2400" b="1" spc="-20" dirty="0">
                <a:solidFill>
                  <a:srgbClr val="3333CC"/>
                </a:solidFill>
                <a:latin typeface="Arial"/>
                <a:cs typeface="Arial"/>
              </a:rPr>
              <a:t> </a:t>
            </a:r>
            <a:r>
              <a:rPr sz="2400" b="1" spc="-5" dirty="0">
                <a:solidFill>
                  <a:srgbClr val="3333CC"/>
                </a:solidFill>
                <a:latin typeface="Arial"/>
                <a:cs typeface="Arial"/>
              </a:rPr>
              <a:t>sensorielles</a:t>
            </a:r>
            <a:endParaRPr sz="2400" dirty="0">
              <a:latin typeface="Arial"/>
              <a:cs typeface="Arial"/>
            </a:endParaRPr>
          </a:p>
          <a:p>
            <a:pPr>
              <a:lnSpc>
                <a:spcPct val="100000"/>
              </a:lnSpc>
              <a:spcBef>
                <a:spcPts val="15"/>
              </a:spcBef>
            </a:pPr>
            <a:endParaRPr sz="2500" dirty="0">
              <a:latin typeface="Arial"/>
              <a:cs typeface="Arial"/>
            </a:endParaRPr>
          </a:p>
          <a:p>
            <a:pPr marL="355600" marR="387350" indent="-342900">
              <a:lnSpc>
                <a:spcPct val="100000"/>
              </a:lnSpc>
            </a:pPr>
            <a:r>
              <a:rPr sz="1800" b="1" spc="-5" dirty="0">
                <a:latin typeface="Arial"/>
                <a:cs typeface="Arial"/>
              </a:rPr>
              <a:t>On distingue trois </a:t>
            </a:r>
            <a:r>
              <a:rPr sz="1800" b="1" i="1" dirty="0">
                <a:latin typeface="Arial"/>
                <a:cs typeface="Arial"/>
              </a:rPr>
              <a:t>localisations concentriques </a:t>
            </a:r>
            <a:r>
              <a:rPr sz="1800" b="1" spc="-5" dirty="0">
                <a:latin typeface="Arial"/>
                <a:cs typeface="Arial"/>
              </a:rPr>
              <a:t>pour une même projection </a:t>
            </a:r>
            <a:r>
              <a:rPr sz="1800" b="1" spc="-490" dirty="0">
                <a:latin typeface="Arial"/>
                <a:cs typeface="Arial"/>
              </a:rPr>
              <a:t> </a:t>
            </a:r>
            <a:r>
              <a:rPr sz="1800" b="1" spc="-5" dirty="0">
                <a:latin typeface="Arial"/>
                <a:cs typeface="Arial"/>
              </a:rPr>
              <a:t>sensitive</a:t>
            </a:r>
            <a:r>
              <a:rPr sz="1800" b="1" spc="-10" dirty="0">
                <a:latin typeface="Arial"/>
                <a:cs typeface="Arial"/>
              </a:rPr>
              <a:t> </a:t>
            </a:r>
            <a:r>
              <a:rPr sz="1800" b="1" spc="-5" dirty="0">
                <a:latin typeface="Arial"/>
                <a:cs typeface="Arial"/>
              </a:rPr>
              <a:t>et sensorielle.</a:t>
            </a:r>
            <a:endParaRPr sz="1800" dirty="0">
              <a:latin typeface="Arial"/>
              <a:cs typeface="Arial"/>
            </a:endParaRPr>
          </a:p>
          <a:p>
            <a:pPr>
              <a:lnSpc>
                <a:spcPct val="100000"/>
              </a:lnSpc>
              <a:spcBef>
                <a:spcPts val="45"/>
              </a:spcBef>
            </a:pPr>
            <a:endParaRPr sz="1850" dirty="0">
              <a:latin typeface="Arial"/>
              <a:cs typeface="Arial"/>
            </a:endParaRPr>
          </a:p>
          <a:p>
            <a:pPr marL="355600" marR="1706880" indent="-343535">
              <a:lnSpc>
                <a:spcPct val="100000"/>
              </a:lnSpc>
              <a:buAutoNum type="alphaLcParenR"/>
              <a:tabLst>
                <a:tab pos="354965" algn="l"/>
                <a:tab pos="355600" algn="l"/>
              </a:tabLst>
            </a:pPr>
            <a:r>
              <a:rPr sz="1800" b="1" dirty="0">
                <a:latin typeface="Arial"/>
                <a:cs typeface="Arial"/>
              </a:rPr>
              <a:t>-</a:t>
            </a:r>
            <a:r>
              <a:rPr sz="1800" b="1" spc="-5" dirty="0">
                <a:latin typeface="Arial"/>
                <a:cs typeface="Arial"/>
              </a:rPr>
              <a:t> </a:t>
            </a:r>
            <a:r>
              <a:rPr sz="1800" b="1" dirty="0">
                <a:latin typeface="Arial"/>
                <a:cs typeface="Arial"/>
              </a:rPr>
              <a:t>Zone de</a:t>
            </a:r>
            <a:r>
              <a:rPr sz="1800" b="1" spc="-5" dirty="0">
                <a:solidFill>
                  <a:srgbClr val="CC0000"/>
                </a:solidFill>
                <a:latin typeface="Arial"/>
                <a:cs typeface="Arial"/>
              </a:rPr>
              <a:t> </a:t>
            </a:r>
            <a:r>
              <a:rPr sz="1800" b="1" i="1" spc="-5" dirty="0">
                <a:solidFill>
                  <a:srgbClr val="CC0000"/>
                </a:solidFill>
                <a:latin typeface="Arial"/>
                <a:cs typeface="Arial"/>
              </a:rPr>
              <a:t>réception</a:t>
            </a:r>
            <a:r>
              <a:rPr sz="1800" b="1" i="1" dirty="0">
                <a:latin typeface="Arial"/>
                <a:cs typeface="Arial"/>
              </a:rPr>
              <a:t> </a:t>
            </a:r>
            <a:r>
              <a:rPr sz="1800" b="1" spc="-5" dirty="0">
                <a:latin typeface="Arial"/>
                <a:cs typeface="Arial"/>
              </a:rPr>
              <a:t>primaire</a:t>
            </a:r>
            <a:r>
              <a:rPr sz="1800" b="1" dirty="0">
                <a:latin typeface="Arial"/>
                <a:cs typeface="Arial"/>
              </a:rPr>
              <a:t> </a:t>
            </a:r>
            <a:r>
              <a:rPr sz="1800" b="1" spc="-5" dirty="0">
                <a:latin typeface="Arial"/>
                <a:cs typeface="Arial"/>
              </a:rPr>
              <a:t>corticale où émerge</a:t>
            </a:r>
            <a:r>
              <a:rPr sz="1800" b="1" dirty="0">
                <a:latin typeface="Arial"/>
                <a:cs typeface="Arial"/>
              </a:rPr>
              <a:t> </a:t>
            </a:r>
            <a:r>
              <a:rPr sz="1800" b="1" spc="-5" dirty="0">
                <a:latin typeface="Arial"/>
                <a:cs typeface="Arial"/>
              </a:rPr>
              <a:t>le signal </a:t>
            </a:r>
            <a:r>
              <a:rPr sz="1800" b="1" spc="-484" dirty="0">
                <a:latin typeface="Arial"/>
                <a:cs typeface="Arial"/>
              </a:rPr>
              <a:t> </a:t>
            </a:r>
            <a:r>
              <a:rPr sz="1800" b="1" dirty="0">
                <a:latin typeface="Arial"/>
                <a:cs typeface="Arial"/>
              </a:rPr>
              <a:t>neurophysiologique</a:t>
            </a:r>
            <a:r>
              <a:rPr sz="1800" b="1" spc="490" dirty="0">
                <a:latin typeface="Arial"/>
                <a:cs typeface="Arial"/>
              </a:rPr>
              <a:t> </a:t>
            </a:r>
            <a:r>
              <a:rPr sz="1800" b="1" spc="-5" dirty="0">
                <a:latin typeface="Arial"/>
                <a:cs typeface="Arial"/>
              </a:rPr>
              <a:t>(provenant</a:t>
            </a:r>
            <a:r>
              <a:rPr sz="1800" b="1" spc="-10" dirty="0">
                <a:latin typeface="Arial"/>
                <a:cs typeface="Arial"/>
              </a:rPr>
              <a:t> </a:t>
            </a:r>
            <a:r>
              <a:rPr sz="1800" b="1" spc="-5" dirty="0">
                <a:latin typeface="Arial"/>
                <a:cs typeface="Arial"/>
              </a:rPr>
              <a:t>de</a:t>
            </a:r>
            <a:r>
              <a:rPr sz="1800" b="1" spc="-10" dirty="0">
                <a:latin typeface="Arial"/>
                <a:cs typeface="Arial"/>
              </a:rPr>
              <a:t> </a:t>
            </a:r>
            <a:r>
              <a:rPr sz="1800" b="1" spc="-5" dirty="0">
                <a:latin typeface="Arial"/>
                <a:cs typeface="Arial"/>
              </a:rPr>
              <a:t>la rétine, par</a:t>
            </a:r>
            <a:r>
              <a:rPr sz="1800" b="1" dirty="0">
                <a:latin typeface="Arial"/>
                <a:cs typeface="Arial"/>
              </a:rPr>
              <a:t> </a:t>
            </a:r>
            <a:r>
              <a:rPr sz="1800" b="1" spc="-10" dirty="0">
                <a:latin typeface="Arial"/>
                <a:cs typeface="Arial"/>
              </a:rPr>
              <a:t>exemple)</a:t>
            </a:r>
            <a:endParaRPr sz="1800" dirty="0">
              <a:latin typeface="Arial"/>
              <a:cs typeface="Arial"/>
            </a:endParaRPr>
          </a:p>
          <a:p>
            <a:pPr>
              <a:lnSpc>
                <a:spcPct val="100000"/>
              </a:lnSpc>
              <a:spcBef>
                <a:spcPts val="40"/>
              </a:spcBef>
              <a:buFont typeface="Arial"/>
              <a:buAutoNum type="alphaLcParenR"/>
            </a:pPr>
            <a:endParaRPr sz="1850" dirty="0">
              <a:latin typeface="Arial"/>
              <a:cs typeface="Arial"/>
            </a:endParaRPr>
          </a:p>
          <a:p>
            <a:pPr marL="201930" marR="5080" indent="-189865">
              <a:lnSpc>
                <a:spcPct val="100000"/>
              </a:lnSpc>
              <a:buAutoNum type="alphaLcParenR"/>
              <a:tabLst>
                <a:tab pos="292100" algn="l"/>
              </a:tabLst>
            </a:pPr>
            <a:r>
              <a:rPr sz="1800" b="1" spc="-5" dirty="0">
                <a:latin typeface="Arial"/>
                <a:cs typeface="Arial"/>
              </a:rPr>
              <a:t>–</a:t>
            </a:r>
            <a:r>
              <a:rPr sz="1800" b="1" spc="-10" dirty="0">
                <a:latin typeface="Arial"/>
                <a:cs typeface="Arial"/>
              </a:rPr>
              <a:t> </a:t>
            </a:r>
            <a:r>
              <a:rPr sz="1800" b="1" dirty="0">
                <a:latin typeface="Arial"/>
                <a:cs typeface="Arial"/>
              </a:rPr>
              <a:t>Zone</a:t>
            </a:r>
            <a:r>
              <a:rPr sz="1800" b="1" spc="-10" dirty="0">
                <a:latin typeface="Arial"/>
                <a:cs typeface="Arial"/>
              </a:rPr>
              <a:t> </a:t>
            </a:r>
            <a:r>
              <a:rPr sz="1800" b="1" dirty="0">
                <a:latin typeface="Arial"/>
                <a:cs typeface="Arial"/>
              </a:rPr>
              <a:t>de</a:t>
            </a:r>
            <a:r>
              <a:rPr sz="1800" b="1" spc="-5" dirty="0">
                <a:latin typeface="Arial"/>
                <a:cs typeface="Arial"/>
              </a:rPr>
              <a:t> </a:t>
            </a:r>
            <a:r>
              <a:rPr sz="1800" b="1" dirty="0">
                <a:latin typeface="Arial"/>
                <a:cs typeface="Arial"/>
              </a:rPr>
              <a:t>prise</a:t>
            </a:r>
            <a:r>
              <a:rPr sz="1800" b="1" spc="-10" dirty="0">
                <a:latin typeface="Arial"/>
                <a:cs typeface="Arial"/>
              </a:rPr>
              <a:t> </a:t>
            </a:r>
            <a:r>
              <a:rPr sz="1800" b="1" dirty="0">
                <a:latin typeface="Arial"/>
                <a:cs typeface="Arial"/>
              </a:rPr>
              <a:t>de</a:t>
            </a:r>
            <a:r>
              <a:rPr sz="1800" b="1" spc="-5" dirty="0">
                <a:latin typeface="Arial"/>
                <a:cs typeface="Arial"/>
              </a:rPr>
              <a:t> </a:t>
            </a:r>
            <a:r>
              <a:rPr sz="1800" b="1" dirty="0">
                <a:latin typeface="Arial"/>
                <a:cs typeface="Arial"/>
              </a:rPr>
              <a:t>conscience</a:t>
            </a:r>
            <a:r>
              <a:rPr sz="1800" b="1" spc="-10" dirty="0">
                <a:latin typeface="Arial"/>
                <a:cs typeface="Arial"/>
              </a:rPr>
              <a:t> </a:t>
            </a:r>
            <a:r>
              <a:rPr sz="1800" b="1" dirty="0">
                <a:latin typeface="Arial"/>
                <a:cs typeface="Arial"/>
              </a:rPr>
              <a:t>de</a:t>
            </a:r>
            <a:r>
              <a:rPr sz="1800" b="1" spc="-10" dirty="0">
                <a:latin typeface="Arial"/>
                <a:cs typeface="Arial"/>
              </a:rPr>
              <a:t> </a:t>
            </a:r>
            <a:r>
              <a:rPr sz="1800" b="1" dirty="0">
                <a:latin typeface="Arial"/>
                <a:cs typeface="Arial"/>
              </a:rPr>
              <a:t>la</a:t>
            </a:r>
            <a:r>
              <a:rPr sz="1800" b="1" spc="-5" dirty="0">
                <a:latin typeface="Arial"/>
                <a:cs typeface="Arial"/>
              </a:rPr>
              <a:t> </a:t>
            </a:r>
            <a:r>
              <a:rPr sz="1800" b="1" dirty="0">
                <a:latin typeface="Arial"/>
                <a:cs typeface="Arial"/>
              </a:rPr>
              <a:t>nature</a:t>
            </a:r>
            <a:r>
              <a:rPr sz="1800" b="1" spc="-10" dirty="0">
                <a:latin typeface="Arial"/>
                <a:cs typeface="Arial"/>
              </a:rPr>
              <a:t> </a:t>
            </a:r>
            <a:r>
              <a:rPr sz="1800" b="1" dirty="0">
                <a:latin typeface="Arial"/>
                <a:cs typeface="Arial"/>
              </a:rPr>
              <a:t>du</a:t>
            </a:r>
            <a:r>
              <a:rPr sz="1800" b="1" spc="-5" dirty="0">
                <a:latin typeface="Arial"/>
                <a:cs typeface="Arial"/>
              </a:rPr>
              <a:t> </a:t>
            </a:r>
            <a:r>
              <a:rPr sz="1800" b="1" dirty="0">
                <a:latin typeface="Arial"/>
                <a:cs typeface="Arial"/>
              </a:rPr>
              <a:t>signal</a:t>
            </a:r>
            <a:r>
              <a:rPr sz="1800" b="1" spc="-10" dirty="0">
                <a:latin typeface="Arial"/>
                <a:cs typeface="Arial"/>
              </a:rPr>
              <a:t> </a:t>
            </a:r>
            <a:r>
              <a:rPr sz="1800" b="1" spc="-5" dirty="0">
                <a:latin typeface="Arial"/>
                <a:cs typeface="Arial"/>
              </a:rPr>
              <a:t>et</a:t>
            </a:r>
            <a:r>
              <a:rPr sz="1800" b="1" spc="-10" dirty="0">
                <a:latin typeface="Arial"/>
                <a:cs typeface="Arial"/>
              </a:rPr>
              <a:t> </a:t>
            </a:r>
            <a:r>
              <a:rPr sz="1800" b="1" dirty="0">
                <a:latin typeface="Arial"/>
                <a:cs typeface="Arial"/>
              </a:rPr>
              <a:t>de</a:t>
            </a:r>
            <a:r>
              <a:rPr sz="1800" b="1" spc="-5" dirty="0">
                <a:latin typeface="Arial"/>
                <a:cs typeface="Arial"/>
              </a:rPr>
              <a:t> ses</a:t>
            </a:r>
            <a:r>
              <a:rPr sz="1800" b="1" spc="-10" dirty="0">
                <a:latin typeface="Arial"/>
                <a:cs typeface="Arial"/>
              </a:rPr>
              <a:t> </a:t>
            </a:r>
            <a:r>
              <a:rPr sz="1800" b="1" spc="-5" dirty="0">
                <a:latin typeface="Arial"/>
                <a:cs typeface="Arial"/>
              </a:rPr>
              <a:t>paramètres </a:t>
            </a:r>
            <a:r>
              <a:rPr sz="1800" b="1" spc="-484" dirty="0">
                <a:latin typeface="Arial"/>
                <a:cs typeface="Arial"/>
              </a:rPr>
              <a:t> </a:t>
            </a:r>
            <a:r>
              <a:rPr sz="1800" b="1" dirty="0">
                <a:latin typeface="Arial"/>
                <a:cs typeface="Arial"/>
              </a:rPr>
              <a:t>(zone</a:t>
            </a:r>
            <a:r>
              <a:rPr sz="1800" b="1" spc="-10" dirty="0">
                <a:latin typeface="Arial"/>
                <a:cs typeface="Arial"/>
              </a:rPr>
              <a:t> </a:t>
            </a:r>
            <a:r>
              <a:rPr sz="1800" b="1" dirty="0">
                <a:latin typeface="Arial"/>
                <a:cs typeface="Arial"/>
              </a:rPr>
              <a:t>de</a:t>
            </a:r>
            <a:r>
              <a:rPr sz="1800" b="1" dirty="0">
                <a:solidFill>
                  <a:srgbClr val="CC0000"/>
                </a:solidFill>
                <a:latin typeface="Arial"/>
                <a:cs typeface="Arial"/>
              </a:rPr>
              <a:t> </a:t>
            </a:r>
            <a:r>
              <a:rPr sz="1800" b="1" i="1" spc="-5" dirty="0">
                <a:solidFill>
                  <a:srgbClr val="CC0000"/>
                </a:solidFill>
                <a:latin typeface="Arial"/>
                <a:cs typeface="Arial"/>
              </a:rPr>
              <a:t>perception</a:t>
            </a:r>
            <a:r>
              <a:rPr sz="1800" b="1" i="1" spc="-5" dirty="0">
                <a:latin typeface="Arial"/>
                <a:cs typeface="Arial"/>
              </a:rPr>
              <a:t>)</a:t>
            </a:r>
            <a:endParaRPr sz="1800" dirty="0">
              <a:latin typeface="Arial"/>
              <a:cs typeface="Arial"/>
            </a:endParaRPr>
          </a:p>
          <a:p>
            <a:pPr>
              <a:lnSpc>
                <a:spcPct val="100000"/>
              </a:lnSpc>
              <a:spcBef>
                <a:spcPts val="35"/>
              </a:spcBef>
              <a:buFont typeface="Arial"/>
              <a:buAutoNum type="alphaLcParenR"/>
            </a:pPr>
            <a:endParaRPr sz="1850" dirty="0">
              <a:latin typeface="Arial"/>
              <a:cs typeface="Arial"/>
            </a:endParaRPr>
          </a:p>
          <a:p>
            <a:pPr marL="280035" marR="919480" indent="-280035">
              <a:lnSpc>
                <a:spcPct val="100000"/>
              </a:lnSpc>
              <a:spcBef>
                <a:spcPts val="5"/>
              </a:spcBef>
              <a:buAutoNum type="alphaLcParenR"/>
              <a:tabLst>
                <a:tab pos="280035" algn="l"/>
              </a:tabLst>
            </a:pPr>
            <a:r>
              <a:rPr sz="1800" b="1" spc="-5" dirty="0">
                <a:latin typeface="Arial"/>
                <a:cs typeface="Arial"/>
              </a:rPr>
              <a:t>–</a:t>
            </a:r>
            <a:r>
              <a:rPr sz="1800" b="1" dirty="0">
                <a:latin typeface="Arial"/>
                <a:cs typeface="Arial"/>
              </a:rPr>
              <a:t> </a:t>
            </a:r>
            <a:r>
              <a:rPr sz="1800" b="1" spc="-5" dirty="0">
                <a:latin typeface="Arial"/>
                <a:cs typeface="Arial"/>
              </a:rPr>
              <a:t>A</a:t>
            </a:r>
            <a:r>
              <a:rPr sz="1800" b="1" spc="5" dirty="0">
                <a:latin typeface="Arial"/>
                <a:cs typeface="Arial"/>
              </a:rPr>
              <a:t> </a:t>
            </a:r>
            <a:r>
              <a:rPr sz="1800" b="1" dirty="0">
                <a:latin typeface="Arial"/>
                <a:cs typeface="Arial"/>
              </a:rPr>
              <a:t>la</a:t>
            </a:r>
            <a:r>
              <a:rPr sz="1800" b="1" spc="5" dirty="0">
                <a:latin typeface="Arial"/>
                <a:cs typeface="Arial"/>
              </a:rPr>
              <a:t> </a:t>
            </a:r>
            <a:r>
              <a:rPr sz="1800" b="1" spc="-5" dirty="0">
                <a:latin typeface="Arial"/>
                <a:cs typeface="Arial"/>
              </a:rPr>
              <a:t>périphérie,</a:t>
            </a:r>
            <a:r>
              <a:rPr sz="1800" b="1" dirty="0">
                <a:latin typeface="Arial"/>
                <a:cs typeface="Arial"/>
              </a:rPr>
              <a:t> il</a:t>
            </a:r>
            <a:r>
              <a:rPr sz="1800" b="1" spc="5" dirty="0">
                <a:latin typeface="Arial"/>
                <a:cs typeface="Arial"/>
              </a:rPr>
              <a:t> </a:t>
            </a:r>
            <a:r>
              <a:rPr sz="1800" b="1" spc="-5" dirty="0">
                <a:latin typeface="Arial"/>
                <a:cs typeface="Arial"/>
              </a:rPr>
              <a:t>existe</a:t>
            </a:r>
            <a:r>
              <a:rPr sz="1800" b="1" spc="5" dirty="0">
                <a:latin typeface="Arial"/>
                <a:cs typeface="Arial"/>
              </a:rPr>
              <a:t> </a:t>
            </a:r>
            <a:r>
              <a:rPr sz="1800" b="1" dirty="0">
                <a:latin typeface="Arial"/>
                <a:cs typeface="Arial"/>
              </a:rPr>
              <a:t>une </a:t>
            </a:r>
            <a:r>
              <a:rPr sz="1800" b="1" spc="-5" dirty="0">
                <a:latin typeface="Arial"/>
                <a:cs typeface="Arial"/>
              </a:rPr>
              <a:t>troisième</a:t>
            </a:r>
            <a:r>
              <a:rPr sz="1800" b="1" spc="10" dirty="0">
                <a:latin typeface="Arial"/>
                <a:cs typeface="Arial"/>
              </a:rPr>
              <a:t> </a:t>
            </a:r>
            <a:r>
              <a:rPr sz="1800" b="1" dirty="0">
                <a:latin typeface="Arial"/>
                <a:cs typeface="Arial"/>
              </a:rPr>
              <a:t>zone</a:t>
            </a:r>
            <a:r>
              <a:rPr sz="1800" b="1" spc="10" dirty="0">
                <a:latin typeface="Arial"/>
                <a:cs typeface="Arial"/>
              </a:rPr>
              <a:t> </a:t>
            </a:r>
            <a:r>
              <a:rPr sz="1800" b="1" spc="-5" dirty="0">
                <a:latin typeface="Arial"/>
                <a:cs typeface="Arial"/>
              </a:rPr>
              <a:t>d’identification</a:t>
            </a:r>
            <a:r>
              <a:rPr sz="1800" b="1" spc="5" dirty="0">
                <a:latin typeface="Arial"/>
                <a:cs typeface="Arial"/>
              </a:rPr>
              <a:t> </a:t>
            </a:r>
            <a:r>
              <a:rPr sz="1800" b="1" spc="-5" dirty="0">
                <a:latin typeface="Arial"/>
                <a:cs typeface="Arial"/>
              </a:rPr>
              <a:t>et</a:t>
            </a:r>
            <a:r>
              <a:rPr sz="1800" b="1" dirty="0">
                <a:latin typeface="Arial"/>
                <a:cs typeface="Arial"/>
              </a:rPr>
              <a:t> de </a:t>
            </a:r>
            <a:r>
              <a:rPr sz="1800" b="1" spc="-484" dirty="0">
                <a:latin typeface="Arial"/>
                <a:cs typeface="Arial"/>
              </a:rPr>
              <a:t> </a:t>
            </a:r>
            <a:r>
              <a:rPr sz="1800" b="1" spc="-5" dirty="0">
                <a:latin typeface="Arial"/>
                <a:cs typeface="Arial"/>
              </a:rPr>
              <a:t>reconnaissance</a:t>
            </a:r>
            <a:r>
              <a:rPr sz="1800" b="1" spc="-10" dirty="0">
                <a:latin typeface="Arial"/>
                <a:cs typeface="Arial"/>
              </a:rPr>
              <a:t> </a:t>
            </a:r>
            <a:r>
              <a:rPr sz="1800" b="1" spc="-5" dirty="0">
                <a:latin typeface="Arial"/>
                <a:cs typeface="Arial"/>
              </a:rPr>
              <a:t>(zone </a:t>
            </a:r>
            <a:r>
              <a:rPr sz="1800" b="1" i="1" spc="-5" dirty="0">
                <a:latin typeface="Arial"/>
                <a:cs typeface="Arial"/>
              </a:rPr>
              <a:t>d'</a:t>
            </a:r>
            <a:r>
              <a:rPr sz="1800" b="1" i="1" spc="-5" dirty="0">
                <a:solidFill>
                  <a:srgbClr val="CC0000"/>
                </a:solidFill>
                <a:latin typeface="Arial"/>
                <a:cs typeface="Arial"/>
              </a:rPr>
              <a:t>interprétation</a:t>
            </a:r>
            <a:r>
              <a:rPr sz="1800" b="1" i="1" spc="-5" dirty="0">
                <a:latin typeface="Arial"/>
                <a:cs typeface="Arial"/>
              </a:rPr>
              <a:t>)</a:t>
            </a:r>
            <a:endParaRPr sz="1800" dirty="0">
              <a:latin typeface="Arial"/>
              <a:cs typeface="Arial"/>
            </a:endParaRPr>
          </a:p>
          <a:p>
            <a:pPr>
              <a:lnSpc>
                <a:spcPct val="100000"/>
              </a:lnSpc>
            </a:pPr>
            <a:endParaRPr sz="2000" dirty="0">
              <a:latin typeface="Arial"/>
              <a:cs typeface="Arial"/>
            </a:endParaRPr>
          </a:p>
          <a:p>
            <a:pPr>
              <a:lnSpc>
                <a:spcPct val="100000"/>
              </a:lnSpc>
              <a:spcBef>
                <a:spcPts val="15"/>
              </a:spcBef>
            </a:pPr>
            <a:endParaRPr sz="1750" dirty="0">
              <a:latin typeface="Arial"/>
              <a:cs typeface="Arial"/>
            </a:endParaRPr>
          </a:p>
          <a:p>
            <a:pPr marL="12700">
              <a:lnSpc>
                <a:spcPct val="100000"/>
              </a:lnSpc>
            </a:pPr>
            <a:r>
              <a:rPr sz="1800" b="1" dirty="0">
                <a:latin typeface="Arial"/>
                <a:cs typeface="Arial"/>
              </a:rPr>
              <a:t>b</a:t>
            </a:r>
            <a:r>
              <a:rPr sz="1800" b="1" spc="-15" dirty="0">
                <a:latin typeface="Arial"/>
                <a:cs typeface="Arial"/>
              </a:rPr>
              <a:t> </a:t>
            </a:r>
            <a:r>
              <a:rPr sz="1800" b="1" spc="-5" dirty="0">
                <a:latin typeface="Arial"/>
                <a:cs typeface="Arial"/>
              </a:rPr>
              <a:t>et</a:t>
            </a:r>
            <a:r>
              <a:rPr sz="1800" b="1" spc="-15" dirty="0">
                <a:latin typeface="Arial"/>
                <a:cs typeface="Arial"/>
              </a:rPr>
              <a:t> </a:t>
            </a:r>
            <a:r>
              <a:rPr sz="1800" b="1" spc="-5" dirty="0">
                <a:latin typeface="Arial"/>
                <a:cs typeface="Arial"/>
              </a:rPr>
              <a:t>c</a:t>
            </a:r>
            <a:r>
              <a:rPr sz="1800" b="1" spc="-15" dirty="0">
                <a:latin typeface="Arial"/>
                <a:cs typeface="Arial"/>
              </a:rPr>
              <a:t> </a:t>
            </a:r>
            <a:r>
              <a:rPr sz="1800" b="1" dirty="0">
                <a:latin typeface="Arial"/>
                <a:cs typeface="Arial"/>
              </a:rPr>
              <a:t>=</a:t>
            </a:r>
            <a:r>
              <a:rPr sz="1800" b="1" spc="-15" dirty="0">
                <a:latin typeface="Arial"/>
                <a:cs typeface="Arial"/>
              </a:rPr>
              <a:t> </a:t>
            </a:r>
            <a:r>
              <a:rPr sz="1800" b="1" spc="-5" dirty="0">
                <a:latin typeface="Arial"/>
                <a:cs typeface="Arial"/>
              </a:rPr>
              <a:t>aires</a:t>
            </a:r>
            <a:r>
              <a:rPr sz="1800" b="1" spc="-15" dirty="0">
                <a:latin typeface="Arial"/>
                <a:cs typeface="Arial"/>
              </a:rPr>
              <a:t> </a:t>
            </a:r>
            <a:r>
              <a:rPr sz="1800" b="1" spc="-5" dirty="0">
                <a:latin typeface="Arial"/>
                <a:cs typeface="Arial"/>
              </a:rPr>
              <a:t>de</a:t>
            </a:r>
            <a:r>
              <a:rPr sz="1800" b="1" spc="-15" dirty="0">
                <a:latin typeface="Arial"/>
                <a:cs typeface="Arial"/>
              </a:rPr>
              <a:t> </a:t>
            </a:r>
            <a:r>
              <a:rPr sz="1800" b="1" spc="-5" dirty="0">
                <a:latin typeface="Arial"/>
                <a:cs typeface="Arial"/>
              </a:rPr>
              <a:t>GNOSIE</a:t>
            </a:r>
            <a:r>
              <a:rPr sz="1800" b="1" spc="-10" dirty="0">
                <a:latin typeface="Arial"/>
                <a:cs typeface="Arial"/>
              </a:rPr>
              <a:t> </a:t>
            </a:r>
            <a:r>
              <a:rPr sz="1800" b="1" spc="-5" dirty="0">
                <a:latin typeface="Arial"/>
                <a:cs typeface="Arial"/>
              </a:rPr>
              <a:t>(RECONNAISSANCE)</a:t>
            </a:r>
            <a:endParaRPr sz="1800" dirty="0">
              <a:latin typeface="Arial"/>
              <a:cs typeface="Arial"/>
            </a:endParaRPr>
          </a:p>
        </p:txBody>
      </p:sp>
      <p:sp>
        <p:nvSpPr>
          <p:cNvPr id="6" name="object 6"/>
          <p:cNvSpPr txBox="1">
            <a:spLocks noGrp="1"/>
          </p:cNvSpPr>
          <p:nvPr>
            <p:ph type="title"/>
          </p:nvPr>
        </p:nvSpPr>
        <p:spPr>
          <a:xfrm>
            <a:off x="2689216" y="702802"/>
            <a:ext cx="5384800" cy="574040"/>
          </a:xfrm>
          <a:prstGeom prst="rect">
            <a:avLst/>
          </a:prstGeom>
        </p:spPr>
        <p:txBody>
          <a:bodyPr vert="horz" wrap="square" lIns="0" tIns="12700" rIns="0" bIns="0" rtlCol="0">
            <a:spAutoFit/>
          </a:bodyPr>
          <a:lstStyle/>
          <a:p>
            <a:pPr marL="12700">
              <a:lnSpc>
                <a:spcPct val="100000"/>
              </a:lnSpc>
              <a:spcBef>
                <a:spcPts val="100"/>
              </a:spcBef>
            </a:pPr>
            <a:r>
              <a:rPr sz="3600" i="0" spc="-5" dirty="0">
                <a:solidFill>
                  <a:srgbClr val="FF0000"/>
                </a:solidFill>
                <a:latin typeface="Arial"/>
                <a:cs typeface="Arial"/>
              </a:rPr>
              <a:t>FONCTIONS</a:t>
            </a:r>
            <a:r>
              <a:rPr sz="3600" i="0" spc="-80" dirty="0">
                <a:solidFill>
                  <a:srgbClr val="FF0000"/>
                </a:solidFill>
                <a:latin typeface="Arial"/>
                <a:cs typeface="Arial"/>
              </a:rPr>
              <a:t> </a:t>
            </a:r>
            <a:r>
              <a:rPr sz="3600" i="0" spc="-5" dirty="0">
                <a:solidFill>
                  <a:srgbClr val="FF0000"/>
                </a:solidFill>
                <a:latin typeface="Arial"/>
                <a:cs typeface="Arial"/>
              </a:rPr>
              <a:t>PRIMAIRES</a:t>
            </a:r>
            <a:endParaRPr sz="3600" dirty="0">
              <a:latin typeface="Arial"/>
              <a:cs typeface="Arial"/>
            </a:endParaRPr>
          </a:p>
        </p:txBody>
      </p:sp>
      <p:grpSp>
        <p:nvGrpSpPr>
          <p:cNvPr id="7" name="object 7"/>
          <p:cNvGrpSpPr/>
          <p:nvPr/>
        </p:nvGrpSpPr>
        <p:grpSpPr>
          <a:xfrm>
            <a:off x="2701937" y="1221486"/>
            <a:ext cx="5378450" cy="66675"/>
            <a:chOff x="2701937" y="1221486"/>
            <a:chExt cx="5378450" cy="66675"/>
          </a:xfrm>
        </p:grpSpPr>
        <p:sp>
          <p:nvSpPr>
            <p:cNvPr id="8" name="object 8"/>
            <p:cNvSpPr/>
            <p:nvPr/>
          </p:nvSpPr>
          <p:spPr>
            <a:xfrm>
              <a:off x="2720987" y="1240536"/>
              <a:ext cx="5359400" cy="47625"/>
            </a:xfrm>
            <a:custGeom>
              <a:avLst/>
              <a:gdLst/>
              <a:ahLst/>
              <a:cxnLst/>
              <a:rect l="l" t="t" r="r" b="b"/>
              <a:pathLst>
                <a:path w="5359400" h="47625">
                  <a:moveTo>
                    <a:pt x="5359146" y="47244"/>
                  </a:moveTo>
                  <a:lnTo>
                    <a:pt x="5359146" y="0"/>
                  </a:lnTo>
                  <a:lnTo>
                    <a:pt x="0" y="0"/>
                  </a:lnTo>
                  <a:lnTo>
                    <a:pt x="0" y="47244"/>
                  </a:lnTo>
                  <a:lnTo>
                    <a:pt x="5359146" y="47244"/>
                  </a:lnTo>
                  <a:close/>
                </a:path>
              </a:pathLst>
            </a:custGeom>
            <a:solidFill>
              <a:srgbClr val="BFBFBF"/>
            </a:solidFill>
          </p:spPr>
          <p:txBody>
            <a:bodyPr wrap="square" lIns="0" tIns="0" rIns="0" bIns="0" rtlCol="0"/>
            <a:lstStyle/>
            <a:p>
              <a:endParaRPr dirty="0"/>
            </a:p>
          </p:txBody>
        </p:sp>
        <p:sp>
          <p:nvSpPr>
            <p:cNvPr id="9" name="object 9"/>
            <p:cNvSpPr/>
            <p:nvPr/>
          </p:nvSpPr>
          <p:spPr>
            <a:xfrm>
              <a:off x="2701937" y="1221486"/>
              <a:ext cx="5359400" cy="47625"/>
            </a:xfrm>
            <a:custGeom>
              <a:avLst/>
              <a:gdLst/>
              <a:ahLst/>
              <a:cxnLst/>
              <a:rect l="l" t="t" r="r" b="b"/>
              <a:pathLst>
                <a:path w="5359400" h="47625">
                  <a:moveTo>
                    <a:pt x="5359146" y="47244"/>
                  </a:moveTo>
                  <a:lnTo>
                    <a:pt x="5359146" y="0"/>
                  </a:lnTo>
                  <a:lnTo>
                    <a:pt x="0" y="0"/>
                  </a:lnTo>
                  <a:lnTo>
                    <a:pt x="0" y="47244"/>
                  </a:lnTo>
                  <a:lnTo>
                    <a:pt x="5359146" y="47244"/>
                  </a:lnTo>
                  <a:close/>
                </a:path>
              </a:pathLst>
            </a:custGeom>
            <a:solidFill>
              <a:srgbClr val="FF0000"/>
            </a:solidFill>
          </p:spPr>
          <p:txBody>
            <a:bodyPr wrap="square" lIns="0" tIns="0" rIns="0" bIns="0" rtlCol="0"/>
            <a:lstStyle/>
            <a:p>
              <a:endParaRPr dirty="0"/>
            </a:p>
          </p:txBody>
        </p:sp>
      </p:grpSp>
    </p:spTree>
    <p:extLst>
      <p:ext uri="{BB962C8B-B14F-4D97-AF65-F5344CB8AC3E}">
        <p14:creationId xmlns:p14="http://schemas.microsoft.com/office/powerpoint/2010/main" val="1166753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22489" y="1398269"/>
            <a:ext cx="8722360" cy="4730750"/>
            <a:chOff x="1022489" y="1398269"/>
            <a:chExt cx="8722360" cy="4730750"/>
          </a:xfrm>
        </p:grpSpPr>
        <p:pic>
          <p:nvPicPr>
            <p:cNvPr id="3" name="object 3"/>
            <p:cNvPicPr/>
            <p:nvPr/>
          </p:nvPicPr>
          <p:blipFill>
            <a:blip r:embed="rId2" cstate="print"/>
            <a:stretch>
              <a:fillRect/>
            </a:stretch>
          </p:blipFill>
          <p:spPr>
            <a:xfrm>
              <a:off x="1484309" y="1723093"/>
              <a:ext cx="7789631" cy="4037983"/>
            </a:xfrm>
            <a:prstGeom prst="rect">
              <a:avLst/>
            </a:prstGeom>
          </p:spPr>
        </p:pic>
        <p:sp>
          <p:nvSpPr>
            <p:cNvPr id="4" name="object 4"/>
            <p:cNvSpPr/>
            <p:nvPr/>
          </p:nvSpPr>
          <p:spPr>
            <a:xfrm>
              <a:off x="1060589" y="1436369"/>
              <a:ext cx="8646160" cy="4654550"/>
            </a:xfrm>
            <a:custGeom>
              <a:avLst/>
              <a:gdLst/>
              <a:ahLst/>
              <a:cxnLst/>
              <a:rect l="l" t="t" r="r" b="b"/>
              <a:pathLst>
                <a:path w="8646160" h="4654550">
                  <a:moveTo>
                    <a:pt x="0" y="4654296"/>
                  </a:moveTo>
                  <a:lnTo>
                    <a:pt x="0" y="0"/>
                  </a:lnTo>
                  <a:lnTo>
                    <a:pt x="8645652" y="0"/>
                  </a:lnTo>
                  <a:lnTo>
                    <a:pt x="8645652" y="4654296"/>
                  </a:lnTo>
                  <a:lnTo>
                    <a:pt x="0" y="4654296"/>
                  </a:lnTo>
                  <a:close/>
                </a:path>
              </a:pathLst>
            </a:custGeom>
            <a:ln w="76200">
              <a:solidFill>
                <a:srgbClr val="3333CC"/>
              </a:solidFill>
            </a:ln>
          </p:spPr>
          <p:txBody>
            <a:bodyPr wrap="square" lIns="0" tIns="0" rIns="0" bIns="0" rtlCol="0"/>
            <a:lstStyle/>
            <a:p>
              <a:endParaRPr dirty="0"/>
            </a:p>
          </p:txBody>
        </p:sp>
      </p:grpSp>
    </p:spTree>
    <p:extLst>
      <p:ext uri="{BB962C8B-B14F-4D97-AF65-F5344CB8AC3E}">
        <p14:creationId xmlns:p14="http://schemas.microsoft.com/office/powerpoint/2010/main" val="1112641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2539" y="1425194"/>
            <a:ext cx="5904230" cy="391160"/>
          </a:xfrm>
          <a:prstGeom prst="rect">
            <a:avLst/>
          </a:prstGeom>
        </p:spPr>
        <p:txBody>
          <a:bodyPr vert="horz" wrap="square" lIns="0" tIns="12700" rIns="0" bIns="0" rtlCol="0">
            <a:spAutoFit/>
          </a:bodyPr>
          <a:lstStyle/>
          <a:p>
            <a:pPr marL="12700">
              <a:lnSpc>
                <a:spcPct val="100000"/>
              </a:lnSpc>
              <a:spcBef>
                <a:spcPts val="100"/>
              </a:spcBef>
            </a:pPr>
            <a:r>
              <a:rPr sz="2400" i="0" spc="-5" dirty="0">
                <a:solidFill>
                  <a:srgbClr val="009A9A"/>
                </a:solidFill>
                <a:latin typeface="Arial"/>
                <a:cs typeface="Arial"/>
              </a:rPr>
              <a:t>1.</a:t>
            </a:r>
            <a:r>
              <a:rPr sz="2400" i="0" spc="-15" dirty="0">
                <a:solidFill>
                  <a:srgbClr val="009A9A"/>
                </a:solidFill>
                <a:latin typeface="Arial"/>
                <a:cs typeface="Arial"/>
              </a:rPr>
              <a:t> </a:t>
            </a:r>
            <a:r>
              <a:rPr sz="2400" i="0" spc="-5" dirty="0">
                <a:solidFill>
                  <a:srgbClr val="009A9A"/>
                </a:solidFill>
                <a:latin typeface="Arial"/>
                <a:cs typeface="Arial"/>
              </a:rPr>
              <a:t>Les</a:t>
            </a:r>
            <a:r>
              <a:rPr sz="2400" i="0" spc="-10" dirty="0">
                <a:solidFill>
                  <a:srgbClr val="009A9A"/>
                </a:solidFill>
                <a:latin typeface="Arial"/>
                <a:cs typeface="Arial"/>
              </a:rPr>
              <a:t> </a:t>
            </a:r>
            <a:r>
              <a:rPr sz="2400" i="0" spc="-5" dirty="0">
                <a:solidFill>
                  <a:srgbClr val="009A9A"/>
                </a:solidFill>
                <a:latin typeface="Arial"/>
                <a:cs typeface="Arial"/>
              </a:rPr>
              <a:t>aires</a:t>
            </a:r>
            <a:r>
              <a:rPr sz="2400" i="0" spc="-10" dirty="0">
                <a:solidFill>
                  <a:srgbClr val="009A9A"/>
                </a:solidFill>
                <a:latin typeface="Arial"/>
                <a:cs typeface="Arial"/>
              </a:rPr>
              <a:t> </a:t>
            </a:r>
            <a:r>
              <a:rPr sz="2400" i="0" spc="-5" dirty="0">
                <a:solidFill>
                  <a:srgbClr val="009A9A"/>
                </a:solidFill>
                <a:latin typeface="Arial"/>
                <a:cs typeface="Arial"/>
              </a:rPr>
              <a:t>corticales</a:t>
            </a:r>
            <a:r>
              <a:rPr sz="2400" i="0" spc="-15" dirty="0">
                <a:solidFill>
                  <a:srgbClr val="009A9A"/>
                </a:solidFill>
                <a:latin typeface="Arial"/>
                <a:cs typeface="Arial"/>
              </a:rPr>
              <a:t> </a:t>
            </a:r>
            <a:r>
              <a:rPr sz="2400" i="0" spc="-5" dirty="0">
                <a:solidFill>
                  <a:srgbClr val="009A9A"/>
                </a:solidFill>
                <a:latin typeface="Arial"/>
                <a:cs typeface="Arial"/>
              </a:rPr>
              <a:t>de</a:t>
            </a:r>
            <a:r>
              <a:rPr sz="2400" i="0" spc="-10" dirty="0">
                <a:solidFill>
                  <a:srgbClr val="009A9A"/>
                </a:solidFill>
                <a:latin typeface="Arial"/>
                <a:cs typeface="Arial"/>
              </a:rPr>
              <a:t> </a:t>
            </a:r>
            <a:r>
              <a:rPr sz="2400" i="0" spc="-5" dirty="0">
                <a:solidFill>
                  <a:srgbClr val="009A9A"/>
                </a:solidFill>
                <a:latin typeface="Arial"/>
                <a:cs typeface="Arial"/>
              </a:rPr>
              <a:t>la</a:t>
            </a:r>
            <a:r>
              <a:rPr sz="2400" i="0" spc="-10" dirty="0">
                <a:solidFill>
                  <a:srgbClr val="009A9A"/>
                </a:solidFill>
                <a:latin typeface="Arial"/>
                <a:cs typeface="Arial"/>
              </a:rPr>
              <a:t> </a:t>
            </a:r>
            <a:r>
              <a:rPr sz="2400" i="0" spc="-5" dirty="0">
                <a:solidFill>
                  <a:srgbClr val="009A9A"/>
                </a:solidFill>
                <a:latin typeface="Arial"/>
                <a:cs typeface="Arial"/>
              </a:rPr>
              <a:t>somesthésie</a:t>
            </a:r>
            <a:endParaRPr sz="2400" dirty="0">
              <a:latin typeface="Arial"/>
              <a:cs typeface="Arial"/>
            </a:endParaRPr>
          </a:p>
        </p:txBody>
      </p:sp>
      <p:grpSp>
        <p:nvGrpSpPr>
          <p:cNvPr id="3" name="object 3"/>
          <p:cNvGrpSpPr/>
          <p:nvPr/>
        </p:nvGrpSpPr>
        <p:grpSpPr>
          <a:xfrm>
            <a:off x="975245" y="1774698"/>
            <a:ext cx="5890260" cy="43815"/>
            <a:chOff x="975245" y="1774698"/>
            <a:chExt cx="5890260" cy="43815"/>
          </a:xfrm>
        </p:grpSpPr>
        <p:sp>
          <p:nvSpPr>
            <p:cNvPr id="4" name="object 4"/>
            <p:cNvSpPr/>
            <p:nvPr/>
          </p:nvSpPr>
          <p:spPr>
            <a:xfrm>
              <a:off x="987437" y="1786890"/>
              <a:ext cx="5878195" cy="31750"/>
            </a:xfrm>
            <a:custGeom>
              <a:avLst/>
              <a:gdLst/>
              <a:ahLst/>
              <a:cxnLst/>
              <a:rect l="l" t="t" r="r" b="b"/>
              <a:pathLst>
                <a:path w="5878195" h="31750">
                  <a:moveTo>
                    <a:pt x="5878068" y="31242"/>
                  </a:moveTo>
                  <a:lnTo>
                    <a:pt x="5878068" y="0"/>
                  </a:lnTo>
                  <a:lnTo>
                    <a:pt x="0" y="0"/>
                  </a:lnTo>
                  <a:lnTo>
                    <a:pt x="0" y="31242"/>
                  </a:lnTo>
                  <a:lnTo>
                    <a:pt x="5878068" y="31242"/>
                  </a:lnTo>
                  <a:close/>
                </a:path>
              </a:pathLst>
            </a:custGeom>
            <a:solidFill>
              <a:srgbClr val="BFBFBF"/>
            </a:solidFill>
          </p:spPr>
          <p:txBody>
            <a:bodyPr wrap="square" lIns="0" tIns="0" rIns="0" bIns="0" rtlCol="0"/>
            <a:lstStyle/>
            <a:p>
              <a:endParaRPr dirty="0"/>
            </a:p>
          </p:txBody>
        </p:sp>
        <p:sp>
          <p:nvSpPr>
            <p:cNvPr id="5" name="object 5"/>
            <p:cNvSpPr/>
            <p:nvPr/>
          </p:nvSpPr>
          <p:spPr>
            <a:xfrm>
              <a:off x="975245" y="1774698"/>
              <a:ext cx="5878195" cy="31750"/>
            </a:xfrm>
            <a:custGeom>
              <a:avLst/>
              <a:gdLst/>
              <a:ahLst/>
              <a:cxnLst/>
              <a:rect l="l" t="t" r="r" b="b"/>
              <a:pathLst>
                <a:path w="5878195" h="31750">
                  <a:moveTo>
                    <a:pt x="5878068" y="31241"/>
                  </a:moveTo>
                  <a:lnTo>
                    <a:pt x="5878068" y="0"/>
                  </a:lnTo>
                  <a:lnTo>
                    <a:pt x="0" y="0"/>
                  </a:lnTo>
                  <a:lnTo>
                    <a:pt x="0" y="31242"/>
                  </a:lnTo>
                  <a:lnTo>
                    <a:pt x="5878068" y="31241"/>
                  </a:lnTo>
                  <a:close/>
                </a:path>
              </a:pathLst>
            </a:custGeom>
            <a:solidFill>
              <a:srgbClr val="009A9A"/>
            </a:solidFill>
          </p:spPr>
          <p:txBody>
            <a:bodyPr wrap="square" lIns="0" tIns="0" rIns="0" bIns="0" rtlCol="0"/>
            <a:lstStyle/>
            <a:p>
              <a:endParaRPr dirty="0"/>
            </a:p>
          </p:txBody>
        </p:sp>
      </p:grpSp>
      <p:grpSp>
        <p:nvGrpSpPr>
          <p:cNvPr id="6" name="object 6"/>
          <p:cNvGrpSpPr/>
          <p:nvPr/>
        </p:nvGrpSpPr>
        <p:grpSpPr>
          <a:xfrm>
            <a:off x="975245" y="2139695"/>
            <a:ext cx="4445635" cy="43815"/>
            <a:chOff x="975245" y="2139695"/>
            <a:chExt cx="4445635" cy="43815"/>
          </a:xfrm>
        </p:grpSpPr>
        <p:sp>
          <p:nvSpPr>
            <p:cNvPr id="7" name="object 7"/>
            <p:cNvSpPr/>
            <p:nvPr/>
          </p:nvSpPr>
          <p:spPr>
            <a:xfrm>
              <a:off x="987437" y="2151887"/>
              <a:ext cx="4433570" cy="31750"/>
            </a:xfrm>
            <a:custGeom>
              <a:avLst/>
              <a:gdLst/>
              <a:ahLst/>
              <a:cxnLst/>
              <a:rect l="l" t="t" r="r" b="b"/>
              <a:pathLst>
                <a:path w="4433570" h="31750">
                  <a:moveTo>
                    <a:pt x="4433316" y="31242"/>
                  </a:moveTo>
                  <a:lnTo>
                    <a:pt x="4433316" y="0"/>
                  </a:lnTo>
                  <a:lnTo>
                    <a:pt x="0" y="0"/>
                  </a:lnTo>
                  <a:lnTo>
                    <a:pt x="0" y="31242"/>
                  </a:lnTo>
                  <a:lnTo>
                    <a:pt x="4433316" y="31242"/>
                  </a:lnTo>
                  <a:close/>
                </a:path>
              </a:pathLst>
            </a:custGeom>
            <a:solidFill>
              <a:srgbClr val="BFBFBF"/>
            </a:solidFill>
          </p:spPr>
          <p:txBody>
            <a:bodyPr wrap="square" lIns="0" tIns="0" rIns="0" bIns="0" rtlCol="0"/>
            <a:lstStyle/>
            <a:p>
              <a:endParaRPr dirty="0"/>
            </a:p>
          </p:txBody>
        </p:sp>
        <p:sp>
          <p:nvSpPr>
            <p:cNvPr id="8" name="object 8"/>
            <p:cNvSpPr/>
            <p:nvPr/>
          </p:nvSpPr>
          <p:spPr>
            <a:xfrm>
              <a:off x="975245" y="2139695"/>
              <a:ext cx="4433570" cy="31750"/>
            </a:xfrm>
            <a:custGeom>
              <a:avLst/>
              <a:gdLst/>
              <a:ahLst/>
              <a:cxnLst/>
              <a:rect l="l" t="t" r="r" b="b"/>
              <a:pathLst>
                <a:path w="4433570" h="31750">
                  <a:moveTo>
                    <a:pt x="4433316" y="31242"/>
                  </a:moveTo>
                  <a:lnTo>
                    <a:pt x="4433316" y="0"/>
                  </a:lnTo>
                  <a:lnTo>
                    <a:pt x="0" y="0"/>
                  </a:lnTo>
                  <a:lnTo>
                    <a:pt x="0" y="31242"/>
                  </a:lnTo>
                  <a:lnTo>
                    <a:pt x="4433316" y="31242"/>
                  </a:lnTo>
                  <a:close/>
                </a:path>
              </a:pathLst>
            </a:custGeom>
            <a:solidFill>
              <a:srgbClr val="009A9A"/>
            </a:solidFill>
          </p:spPr>
          <p:txBody>
            <a:bodyPr wrap="square" lIns="0" tIns="0" rIns="0" bIns="0" rtlCol="0"/>
            <a:lstStyle/>
            <a:p>
              <a:endParaRPr dirty="0"/>
            </a:p>
          </p:txBody>
        </p:sp>
      </p:grpSp>
      <p:grpSp>
        <p:nvGrpSpPr>
          <p:cNvPr id="9" name="object 9"/>
          <p:cNvGrpSpPr/>
          <p:nvPr/>
        </p:nvGrpSpPr>
        <p:grpSpPr>
          <a:xfrm>
            <a:off x="1054493" y="2789682"/>
            <a:ext cx="1419225" cy="32384"/>
            <a:chOff x="1054493" y="2789682"/>
            <a:chExt cx="1419225" cy="32384"/>
          </a:xfrm>
        </p:grpSpPr>
        <p:sp>
          <p:nvSpPr>
            <p:cNvPr id="10" name="object 10"/>
            <p:cNvSpPr/>
            <p:nvPr/>
          </p:nvSpPr>
          <p:spPr>
            <a:xfrm>
              <a:off x="1063637" y="2798826"/>
              <a:ext cx="1409700" cy="22860"/>
            </a:xfrm>
            <a:custGeom>
              <a:avLst/>
              <a:gdLst/>
              <a:ahLst/>
              <a:cxnLst/>
              <a:rect l="l" t="t" r="r" b="b"/>
              <a:pathLst>
                <a:path w="1409700" h="22860">
                  <a:moveTo>
                    <a:pt x="1409699" y="22860"/>
                  </a:moveTo>
                  <a:lnTo>
                    <a:pt x="1409699" y="0"/>
                  </a:lnTo>
                  <a:lnTo>
                    <a:pt x="0" y="0"/>
                  </a:lnTo>
                  <a:lnTo>
                    <a:pt x="0" y="22860"/>
                  </a:lnTo>
                  <a:lnTo>
                    <a:pt x="1409699" y="22860"/>
                  </a:lnTo>
                  <a:close/>
                </a:path>
              </a:pathLst>
            </a:custGeom>
            <a:solidFill>
              <a:srgbClr val="BFBFBF"/>
            </a:solidFill>
          </p:spPr>
          <p:txBody>
            <a:bodyPr wrap="square" lIns="0" tIns="0" rIns="0" bIns="0" rtlCol="0"/>
            <a:lstStyle/>
            <a:p>
              <a:endParaRPr dirty="0"/>
            </a:p>
          </p:txBody>
        </p:sp>
        <p:sp>
          <p:nvSpPr>
            <p:cNvPr id="11" name="object 11"/>
            <p:cNvSpPr/>
            <p:nvPr/>
          </p:nvSpPr>
          <p:spPr>
            <a:xfrm>
              <a:off x="1054493" y="2789682"/>
              <a:ext cx="1409700" cy="22860"/>
            </a:xfrm>
            <a:custGeom>
              <a:avLst/>
              <a:gdLst/>
              <a:ahLst/>
              <a:cxnLst/>
              <a:rect l="l" t="t" r="r" b="b"/>
              <a:pathLst>
                <a:path w="1409700" h="22860">
                  <a:moveTo>
                    <a:pt x="1409699" y="22860"/>
                  </a:moveTo>
                  <a:lnTo>
                    <a:pt x="1409699" y="0"/>
                  </a:lnTo>
                  <a:lnTo>
                    <a:pt x="0" y="0"/>
                  </a:lnTo>
                  <a:lnTo>
                    <a:pt x="0" y="22860"/>
                  </a:lnTo>
                  <a:lnTo>
                    <a:pt x="1409699" y="22860"/>
                  </a:lnTo>
                  <a:close/>
                </a:path>
              </a:pathLst>
            </a:custGeom>
            <a:solidFill>
              <a:srgbClr val="000000"/>
            </a:solidFill>
          </p:spPr>
          <p:txBody>
            <a:bodyPr wrap="square" lIns="0" tIns="0" rIns="0" bIns="0" rtlCol="0"/>
            <a:lstStyle/>
            <a:p>
              <a:endParaRPr dirty="0"/>
            </a:p>
          </p:txBody>
        </p:sp>
      </p:grpSp>
      <p:sp>
        <p:nvSpPr>
          <p:cNvPr id="12" name="object 12"/>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5" dirty="0"/>
              <a:t>(Sensibilité</a:t>
            </a:r>
            <a:r>
              <a:rPr spc="-25" dirty="0"/>
              <a:t> </a:t>
            </a:r>
            <a:r>
              <a:rPr spc="-5" dirty="0"/>
              <a:t>générale</a:t>
            </a:r>
            <a:r>
              <a:rPr spc="-20" dirty="0"/>
              <a:t> </a:t>
            </a:r>
            <a:r>
              <a:rPr spc="-5" dirty="0"/>
              <a:t>du</a:t>
            </a:r>
            <a:r>
              <a:rPr spc="-25" dirty="0"/>
              <a:t> </a:t>
            </a:r>
            <a:r>
              <a:rPr spc="-5" dirty="0"/>
              <a:t>corps)</a:t>
            </a:r>
          </a:p>
          <a:p>
            <a:pPr>
              <a:lnSpc>
                <a:spcPct val="100000"/>
              </a:lnSpc>
              <a:spcBef>
                <a:spcPts val="20"/>
              </a:spcBef>
            </a:pPr>
            <a:endParaRPr sz="2500" dirty="0"/>
          </a:p>
          <a:p>
            <a:pPr marL="12700" marR="5080" indent="-635">
              <a:lnSpc>
                <a:spcPct val="100000"/>
              </a:lnSpc>
              <a:buSzPct val="94444"/>
              <a:buFont typeface="Arial MT"/>
              <a:buChar char="•"/>
              <a:tabLst>
                <a:tab pos="93345" algn="l"/>
              </a:tabLst>
            </a:pPr>
            <a:r>
              <a:rPr sz="1800" dirty="0">
                <a:solidFill>
                  <a:srgbClr val="000000"/>
                </a:solidFill>
              </a:rPr>
              <a:t>lobe </a:t>
            </a:r>
            <a:r>
              <a:rPr sz="1800" spc="-5" dirty="0">
                <a:solidFill>
                  <a:srgbClr val="000000"/>
                </a:solidFill>
              </a:rPr>
              <a:t>pariétal, </a:t>
            </a:r>
            <a:r>
              <a:rPr sz="1800" dirty="0">
                <a:solidFill>
                  <a:srgbClr val="000000"/>
                </a:solidFill>
              </a:rPr>
              <a:t>en </a:t>
            </a:r>
            <a:r>
              <a:rPr sz="1800" spc="-5" dirty="0">
                <a:solidFill>
                  <a:srgbClr val="000000"/>
                </a:solidFill>
              </a:rPr>
              <a:t>arrière du sillon central (scissure de Rolando) au niveau du </a:t>
            </a:r>
            <a:r>
              <a:rPr sz="1800" spc="-490" dirty="0">
                <a:solidFill>
                  <a:srgbClr val="000000"/>
                </a:solidFill>
              </a:rPr>
              <a:t> </a:t>
            </a:r>
            <a:r>
              <a:rPr sz="1800" dirty="0">
                <a:solidFill>
                  <a:srgbClr val="000000"/>
                </a:solidFill>
              </a:rPr>
              <a:t>gyrus</a:t>
            </a:r>
            <a:r>
              <a:rPr sz="1800" spc="-10" dirty="0">
                <a:solidFill>
                  <a:srgbClr val="000000"/>
                </a:solidFill>
              </a:rPr>
              <a:t> </a:t>
            </a:r>
            <a:r>
              <a:rPr sz="1800" spc="-5" dirty="0">
                <a:solidFill>
                  <a:srgbClr val="000000"/>
                </a:solidFill>
              </a:rPr>
              <a:t>post-central </a:t>
            </a:r>
            <a:r>
              <a:rPr sz="1800" dirty="0">
                <a:solidFill>
                  <a:srgbClr val="000000"/>
                </a:solidFill>
              </a:rPr>
              <a:t>=</a:t>
            </a:r>
            <a:r>
              <a:rPr sz="1800" spc="-5" dirty="0">
                <a:solidFill>
                  <a:srgbClr val="000000"/>
                </a:solidFill>
              </a:rPr>
              <a:t> aire</a:t>
            </a:r>
            <a:r>
              <a:rPr sz="1800" dirty="0">
                <a:solidFill>
                  <a:srgbClr val="000000"/>
                </a:solidFill>
              </a:rPr>
              <a:t> </a:t>
            </a:r>
            <a:r>
              <a:rPr sz="1800" spc="-5" dirty="0">
                <a:solidFill>
                  <a:srgbClr val="000000"/>
                </a:solidFill>
              </a:rPr>
              <a:t>somesthésique</a:t>
            </a:r>
            <a:r>
              <a:rPr sz="1800" spc="-10" dirty="0">
                <a:solidFill>
                  <a:srgbClr val="000000"/>
                </a:solidFill>
              </a:rPr>
              <a:t> </a:t>
            </a:r>
            <a:r>
              <a:rPr sz="1800" dirty="0">
                <a:solidFill>
                  <a:srgbClr val="000000"/>
                </a:solidFill>
              </a:rPr>
              <a:t>primaire.</a:t>
            </a:r>
            <a:endParaRPr sz="1800" dirty="0"/>
          </a:p>
          <a:p>
            <a:pPr>
              <a:lnSpc>
                <a:spcPct val="100000"/>
              </a:lnSpc>
              <a:spcBef>
                <a:spcPts val="40"/>
              </a:spcBef>
              <a:buFont typeface="Arial MT"/>
              <a:buChar char="•"/>
            </a:pPr>
            <a:endParaRPr sz="1850" dirty="0"/>
          </a:p>
          <a:p>
            <a:pPr marL="12700" marR="13970" indent="-635">
              <a:lnSpc>
                <a:spcPct val="100000"/>
              </a:lnSpc>
              <a:buSzPct val="94444"/>
              <a:buFont typeface="Arial MT"/>
              <a:buChar char="•"/>
              <a:tabLst>
                <a:tab pos="93980" algn="l"/>
              </a:tabLst>
            </a:pPr>
            <a:r>
              <a:rPr sz="1800" spc="-5" dirty="0">
                <a:solidFill>
                  <a:srgbClr val="000000"/>
                </a:solidFill>
              </a:rPr>
              <a:t>trois territoires successifs </a:t>
            </a:r>
            <a:r>
              <a:rPr sz="1800" dirty="0">
                <a:solidFill>
                  <a:srgbClr val="000000"/>
                </a:solidFill>
              </a:rPr>
              <a:t>: </a:t>
            </a:r>
            <a:r>
              <a:rPr sz="1800" spc="-5" dirty="0">
                <a:solidFill>
                  <a:srgbClr val="000000"/>
                </a:solidFill>
              </a:rPr>
              <a:t>l'aire 3BM (réception), l’aire 1BM </a:t>
            </a:r>
            <a:r>
              <a:rPr sz="1800" dirty="0">
                <a:solidFill>
                  <a:srgbClr val="000000"/>
                </a:solidFill>
              </a:rPr>
              <a:t>(perception) </a:t>
            </a:r>
            <a:r>
              <a:rPr sz="1800" spc="-5" dirty="0">
                <a:solidFill>
                  <a:srgbClr val="000000"/>
                </a:solidFill>
              </a:rPr>
              <a:t>et </a:t>
            </a:r>
            <a:r>
              <a:rPr sz="1800" spc="-490" dirty="0">
                <a:solidFill>
                  <a:srgbClr val="000000"/>
                </a:solidFill>
              </a:rPr>
              <a:t> </a:t>
            </a:r>
            <a:r>
              <a:rPr sz="1800" spc="-5" dirty="0">
                <a:solidFill>
                  <a:srgbClr val="000000"/>
                </a:solidFill>
              </a:rPr>
              <a:t>l’aire 2BM</a:t>
            </a:r>
            <a:r>
              <a:rPr sz="1800" dirty="0">
                <a:solidFill>
                  <a:srgbClr val="000000"/>
                </a:solidFill>
              </a:rPr>
              <a:t> (identification) </a:t>
            </a:r>
            <a:r>
              <a:rPr sz="1800" spc="-5" dirty="0">
                <a:solidFill>
                  <a:srgbClr val="000000"/>
                </a:solidFill>
              </a:rPr>
              <a:t>correspondent</a:t>
            </a:r>
            <a:r>
              <a:rPr sz="1800" dirty="0">
                <a:solidFill>
                  <a:srgbClr val="000000"/>
                </a:solidFill>
              </a:rPr>
              <a:t> </a:t>
            </a:r>
            <a:r>
              <a:rPr sz="1800" spc="-5" dirty="0">
                <a:solidFill>
                  <a:srgbClr val="000000"/>
                </a:solidFill>
              </a:rPr>
              <a:t>aux</a:t>
            </a:r>
            <a:r>
              <a:rPr sz="1800" dirty="0">
                <a:solidFill>
                  <a:srgbClr val="000000"/>
                </a:solidFill>
              </a:rPr>
              <a:t> </a:t>
            </a:r>
            <a:r>
              <a:rPr sz="1800" spc="-5" dirty="0">
                <a:solidFill>
                  <a:srgbClr val="000000"/>
                </a:solidFill>
              </a:rPr>
              <a:t>aires associatives.</a:t>
            </a:r>
            <a:endParaRPr sz="1800" dirty="0"/>
          </a:p>
          <a:p>
            <a:pPr>
              <a:lnSpc>
                <a:spcPct val="100000"/>
              </a:lnSpc>
              <a:spcBef>
                <a:spcPts val="40"/>
              </a:spcBef>
              <a:buFont typeface="Arial MT"/>
              <a:buChar char="•"/>
            </a:pPr>
            <a:endParaRPr sz="1850" dirty="0"/>
          </a:p>
          <a:p>
            <a:pPr marL="93345" indent="-81280">
              <a:lnSpc>
                <a:spcPct val="100000"/>
              </a:lnSpc>
              <a:buSzPct val="94444"/>
              <a:buFont typeface="Arial MT"/>
              <a:buChar char="•"/>
              <a:tabLst>
                <a:tab pos="93980" algn="l"/>
              </a:tabLst>
            </a:pPr>
            <a:r>
              <a:rPr sz="1800" spc="-5" dirty="0">
                <a:solidFill>
                  <a:srgbClr val="000000"/>
                </a:solidFill>
              </a:rPr>
              <a:t>«</a:t>
            </a:r>
            <a:r>
              <a:rPr sz="1800" spc="-20" dirty="0">
                <a:solidFill>
                  <a:srgbClr val="000000"/>
                </a:solidFill>
              </a:rPr>
              <a:t> </a:t>
            </a:r>
            <a:r>
              <a:rPr sz="1800" dirty="0">
                <a:solidFill>
                  <a:srgbClr val="000000"/>
                </a:solidFill>
              </a:rPr>
              <a:t>homonculus</a:t>
            </a:r>
            <a:r>
              <a:rPr sz="1800" spc="-25" dirty="0">
                <a:solidFill>
                  <a:srgbClr val="000000"/>
                </a:solidFill>
              </a:rPr>
              <a:t> </a:t>
            </a:r>
            <a:r>
              <a:rPr sz="1800" spc="-5" dirty="0">
                <a:solidFill>
                  <a:srgbClr val="000000"/>
                </a:solidFill>
              </a:rPr>
              <a:t>sensitif</a:t>
            </a:r>
            <a:r>
              <a:rPr sz="1800" spc="-15" dirty="0">
                <a:solidFill>
                  <a:srgbClr val="000000"/>
                </a:solidFill>
              </a:rPr>
              <a:t> </a:t>
            </a:r>
            <a:r>
              <a:rPr sz="1800" spc="-5" dirty="0">
                <a:solidFill>
                  <a:srgbClr val="000000"/>
                </a:solidFill>
              </a:rPr>
              <a:t>de</a:t>
            </a:r>
            <a:r>
              <a:rPr sz="1800" spc="-20" dirty="0">
                <a:solidFill>
                  <a:srgbClr val="000000"/>
                </a:solidFill>
              </a:rPr>
              <a:t> </a:t>
            </a:r>
            <a:r>
              <a:rPr sz="1800" spc="-5" dirty="0">
                <a:solidFill>
                  <a:srgbClr val="000000"/>
                </a:solidFill>
              </a:rPr>
              <a:t>Penfield</a:t>
            </a:r>
            <a:r>
              <a:rPr sz="1800" spc="-10" dirty="0">
                <a:solidFill>
                  <a:srgbClr val="000000"/>
                </a:solidFill>
              </a:rPr>
              <a:t> </a:t>
            </a:r>
            <a:r>
              <a:rPr sz="1800" dirty="0">
                <a:solidFill>
                  <a:srgbClr val="000000"/>
                </a:solidFill>
              </a:rPr>
              <a:t>».</a:t>
            </a:r>
            <a:endParaRPr sz="1800" dirty="0"/>
          </a:p>
          <a:p>
            <a:pPr>
              <a:lnSpc>
                <a:spcPct val="100000"/>
              </a:lnSpc>
              <a:spcBef>
                <a:spcPts val="35"/>
              </a:spcBef>
            </a:pPr>
            <a:endParaRPr sz="1850" dirty="0"/>
          </a:p>
          <a:p>
            <a:pPr marL="12700">
              <a:lnSpc>
                <a:spcPct val="100000"/>
              </a:lnSpc>
              <a:spcBef>
                <a:spcPts val="5"/>
              </a:spcBef>
            </a:pPr>
            <a:r>
              <a:rPr sz="1800" i="1" spc="-5" dirty="0">
                <a:solidFill>
                  <a:srgbClr val="000000"/>
                </a:solidFill>
                <a:latin typeface="Arial"/>
                <a:cs typeface="Arial"/>
              </a:rPr>
              <a:t>Hémianesthésie/Hémihypoesthésie</a:t>
            </a:r>
            <a:endParaRPr sz="1800" dirty="0">
              <a:latin typeface="Arial"/>
              <a:cs typeface="Arial"/>
            </a:endParaRPr>
          </a:p>
        </p:txBody>
      </p:sp>
    </p:spTree>
    <p:extLst>
      <p:ext uri="{BB962C8B-B14F-4D97-AF65-F5344CB8AC3E}">
        <p14:creationId xmlns:p14="http://schemas.microsoft.com/office/powerpoint/2010/main" val="2230085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54671" y="537972"/>
            <a:ext cx="8712835" cy="6440805"/>
            <a:chOff x="954671" y="537972"/>
            <a:chExt cx="8712835" cy="6440805"/>
          </a:xfrm>
        </p:grpSpPr>
        <p:pic>
          <p:nvPicPr>
            <p:cNvPr id="3" name="object 3"/>
            <p:cNvPicPr/>
            <p:nvPr/>
          </p:nvPicPr>
          <p:blipFill>
            <a:blip r:embed="rId2" cstate="print"/>
            <a:stretch>
              <a:fillRect/>
            </a:stretch>
          </p:blipFill>
          <p:spPr>
            <a:xfrm>
              <a:off x="954671" y="537972"/>
              <a:ext cx="8712701" cy="6440423"/>
            </a:xfrm>
            <a:prstGeom prst="rect">
              <a:avLst/>
            </a:prstGeom>
          </p:spPr>
        </p:pic>
        <p:sp>
          <p:nvSpPr>
            <p:cNvPr id="4" name="object 4"/>
            <p:cNvSpPr/>
            <p:nvPr/>
          </p:nvSpPr>
          <p:spPr>
            <a:xfrm>
              <a:off x="4483493" y="1185672"/>
              <a:ext cx="935355" cy="2664460"/>
            </a:xfrm>
            <a:custGeom>
              <a:avLst/>
              <a:gdLst/>
              <a:ahLst/>
              <a:cxnLst/>
              <a:rect l="l" t="t" r="r" b="b"/>
              <a:pathLst>
                <a:path w="935354" h="2664460">
                  <a:moveTo>
                    <a:pt x="467105" y="0"/>
                  </a:moveTo>
                  <a:lnTo>
                    <a:pt x="419290" y="6871"/>
                  </a:lnTo>
                  <a:lnTo>
                    <a:pt x="372869" y="27042"/>
                  </a:lnTo>
                  <a:lnTo>
                    <a:pt x="328075" y="59843"/>
                  </a:lnTo>
                  <a:lnTo>
                    <a:pt x="285142" y="104608"/>
                  </a:lnTo>
                  <a:lnTo>
                    <a:pt x="244303" y="160669"/>
                  </a:lnTo>
                  <a:lnTo>
                    <a:pt x="205792" y="227358"/>
                  </a:lnTo>
                  <a:lnTo>
                    <a:pt x="187481" y="264480"/>
                  </a:lnTo>
                  <a:lnTo>
                    <a:pt x="169840" y="304009"/>
                  </a:lnTo>
                  <a:lnTo>
                    <a:pt x="152898" y="345861"/>
                  </a:lnTo>
                  <a:lnTo>
                    <a:pt x="136683" y="389953"/>
                  </a:lnTo>
                  <a:lnTo>
                    <a:pt x="121225" y="436202"/>
                  </a:lnTo>
                  <a:lnTo>
                    <a:pt x="106553" y="484523"/>
                  </a:lnTo>
                  <a:lnTo>
                    <a:pt x="92696" y="534835"/>
                  </a:lnTo>
                  <a:lnTo>
                    <a:pt x="79684" y="587052"/>
                  </a:lnTo>
                  <a:lnTo>
                    <a:pt x="67544" y="641092"/>
                  </a:lnTo>
                  <a:lnTo>
                    <a:pt x="56308" y="696872"/>
                  </a:lnTo>
                  <a:lnTo>
                    <a:pt x="46003" y="754307"/>
                  </a:lnTo>
                  <a:lnTo>
                    <a:pt x="36659" y="813315"/>
                  </a:lnTo>
                  <a:lnTo>
                    <a:pt x="28305" y="873812"/>
                  </a:lnTo>
                  <a:lnTo>
                    <a:pt x="20970" y="935715"/>
                  </a:lnTo>
                  <a:lnTo>
                    <a:pt x="14684" y="998940"/>
                  </a:lnTo>
                  <a:lnTo>
                    <a:pt x="9475" y="1063403"/>
                  </a:lnTo>
                  <a:lnTo>
                    <a:pt x="5373" y="1129022"/>
                  </a:lnTo>
                  <a:lnTo>
                    <a:pt x="2407" y="1195713"/>
                  </a:lnTo>
                  <a:lnTo>
                    <a:pt x="606" y="1263392"/>
                  </a:lnTo>
                  <a:lnTo>
                    <a:pt x="0" y="1331976"/>
                  </a:lnTo>
                  <a:lnTo>
                    <a:pt x="606" y="1400492"/>
                  </a:lnTo>
                  <a:lnTo>
                    <a:pt x="2407" y="1468113"/>
                  </a:lnTo>
                  <a:lnTo>
                    <a:pt x="5373" y="1534753"/>
                  </a:lnTo>
                  <a:lnTo>
                    <a:pt x="9475" y="1600329"/>
                  </a:lnTo>
                  <a:lnTo>
                    <a:pt x="14684" y="1664757"/>
                  </a:lnTo>
                  <a:lnTo>
                    <a:pt x="20970" y="1727953"/>
                  </a:lnTo>
                  <a:lnTo>
                    <a:pt x="28305" y="1789833"/>
                  </a:lnTo>
                  <a:lnTo>
                    <a:pt x="36659" y="1850314"/>
                  </a:lnTo>
                  <a:lnTo>
                    <a:pt x="46003" y="1909311"/>
                  </a:lnTo>
                  <a:lnTo>
                    <a:pt x="56308" y="1966741"/>
                  </a:lnTo>
                  <a:lnTo>
                    <a:pt x="67544" y="2022520"/>
                  </a:lnTo>
                  <a:lnTo>
                    <a:pt x="79684" y="2076564"/>
                  </a:lnTo>
                  <a:lnTo>
                    <a:pt x="92696" y="2128789"/>
                  </a:lnTo>
                  <a:lnTo>
                    <a:pt x="106553" y="2179111"/>
                  </a:lnTo>
                  <a:lnTo>
                    <a:pt x="121225" y="2227447"/>
                  </a:lnTo>
                  <a:lnTo>
                    <a:pt x="136683" y="2273712"/>
                  </a:lnTo>
                  <a:lnTo>
                    <a:pt x="152898" y="2317823"/>
                  </a:lnTo>
                  <a:lnTo>
                    <a:pt x="169840" y="2359696"/>
                  </a:lnTo>
                  <a:lnTo>
                    <a:pt x="187481" y="2399247"/>
                  </a:lnTo>
                  <a:lnTo>
                    <a:pt x="205792" y="2436392"/>
                  </a:lnTo>
                  <a:lnTo>
                    <a:pt x="224742" y="2471047"/>
                  </a:lnTo>
                  <a:lnTo>
                    <a:pt x="264446" y="2532553"/>
                  </a:lnTo>
                  <a:lnTo>
                    <a:pt x="306362" y="2583094"/>
                  </a:lnTo>
                  <a:lnTo>
                    <a:pt x="350254" y="2621999"/>
                  </a:lnTo>
                  <a:lnTo>
                    <a:pt x="395891" y="2648597"/>
                  </a:lnTo>
                  <a:lnTo>
                    <a:pt x="443038" y="2662217"/>
                  </a:lnTo>
                  <a:lnTo>
                    <a:pt x="467105" y="2663952"/>
                  </a:lnTo>
                  <a:lnTo>
                    <a:pt x="491175" y="2662217"/>
                  </a:lnTo>
                  <a:lnTo>
                    <a:pt x="538339" y="2648597"/>
                  </a:lnTo>
                  <a:lnTo>
                    <a:pt x="584007" y="2621999"/>
                  </a:lnTo>
                  <a:lnTo>
                    <a:pt x="627943" y="2583094"/>
                  </a:lnTo>
                  <a:lnTo>
                    <a:pt x="669911" y="2532553"/>
                  </a:lnTo>
                  <a:lnTo>
                    <a:pt x="709677" y="2471047"/>
                  </a:lnTo>
                  <a:lnTo>
                    <a:pt x="728661" y="2436392"/>
                  </a:lnTo>
                  <a:lnTo>
                    <a:pt x="747005" y="2399247"/>
                  </a:lnTo>
                  <a:lnTo>
                    <a:pt x="764680" y="2359696"/>
                  </a:lnTo>
                  <a:lnTo>
                    <a:pt x="781658" y="2317823"/>
                  </a:lnTo>
                  <a:lnTo>
                    <a:pt x="797909" y="2273712"/>
                  </a:lnTo>
                  <a:lnTo>
                    <a:pt x="813402" y="2227447"/>
                  </a:lnTo>
                  <a:lnTo>
                    <a:pt x="828110" y="2179111"/>
                  </a:lnTo>
                  <a:lnTo>
                    <a:pt x="842002" y="2128789"/>
                  </a:lnTo>
                  <a:lnTo>
                    <a:pt x="855048" y="2076564"/>
                  </a:lnTo>
                  <a:lnTo>
                    <a:pt x="867220" y="2022520"/>
                  </a:lnTo>
                  <a:lnTo>
                    <a:pt x="878489" y="1966741"/>
                  </a:lnTo>
                  <a:lnTo>
                    <a:pt x="888823" y="1909311"/>
                  </a:lnTo>
                  <a:lnTo>
                    <a:pt x="898195" y="1850314"/>
                  </a:lnTo>
                  <a:lnTo>
                    <a:pt x="906575" y="1789833"/>
                  </a:lnTo>
                  <a:lnTo>
                    <a:pt x="913932" y="1727953"/>
                  </a:lnTo>
                  <a:lnTo>
                    <a:pt x="920239" y="1664757"/>
                  </a:lnTo>
                  <a:lnTo>
                    <a:pt x="925465" y="1600329"/>
                  </a:lnTo>
                  <a:lnTo>
                    <a:pt x="929581" y="1534753"/>
                  </a:lnTo>
                  <a:lnTo>
                    <a:pt x="932557" y="1468113"/>
                  </a:lnTo>
                  <a:lnTo>
                    <a:pt x="934364" y="1400492"/>
                  </a:lnTo>
                  <a:lnTo>
                    <a:pt x="934974" y="1331976"/>
                  </a:lnTo>
                  <a:lnTo>
                    <a:pt x="934364" y="1263392"/>
                  </a:lnTo>
                  <a:lnTo>
                    <a:pt x="932557" y="1195713"/>
                  </a:lnTo>
                  <a:lnTo>
                    <a:pt x="929581" y="1129022"/>
                  </a:lnTo>
                  <a:lnTo>
                    <a:pt x="925465" y="1063403"/>
                  </a:lnTo>
                  <a:lnTo>
                    <a:pt x="920239" y="998940"/>
                  </a:lnTo>
                  <a:lnTo>
                    <a:pt x="913932" y="935715"/>
                  </a:lnTo>
                  <a:lnTo>
                    <a:pt x="906575" y="873812"/>
                  </a:lnTo>
                  <a:lnTo>
                    <a:pt x="898195" y="813315"/>
                  </a:lnTo>
                  <a:lnTo>
                    <a:pt x="888823" y="754307"/>
                  </a:lnTo>
                  <a:lnTo>
                    <a:pt x="878489" y="696872"/>
                  </a:lnTo>
                  <a:lnTo>
                    <a:pt x="867220" y="641092"/>
                  </a:lnTo>
                  <a:lnTo>
                    <a:pt x="855048" y="587052"/>
                  </a:lnTo>
                  <a:lnTo>
                    <a:pt x="842002" y="534835"/>
                  </a:lnTo>
                  <a:lnTo>
                    <a:pt x="828110" y="484523"/>
                  </a:lnTo>
                  <a:lnTo>
                    <a:pt x="813402" y="436202"/>
                  </a:lnTo>
                  <a:lnTo>
                    <a:pt x="797909" y="389953"/>
                  </a:lnTo>
                  <a:lnTo>
                    <a:pt x="781658" y="345861"/>
                  </a:lnTo>
                  <a:lnTo>
                    <a:pt x="764680" y="304009"/>
                  </a:lnTo>
                  <a:lnTo>
                    <a:pt x="747005" y="264480"/>
                  </a:lnTo>
                  <a:lnTo>
                    <a:pt x="728661" y="227358"/>
                  </a:lnTo>
                  <a:lnTo>
                    <a:pt x="709677" y="192727"/>
                  </a:lnTo>
                  <a:lnTo>
                    <a:pt x="669911" y="131268"/>
                  </a:lnTo>
                  <a:lnTo>
                    <a:pt x="627943" y="80772"/>
                  </a:lnTo>
                  <a:lnTo>
                    <a:pt x="584007" y="41905"/>
                  </a:lnTo>
                  <a:lnTo>
                    <a:pt x="538339" y="15336"/>
                  </a:lnTo>
                  <a:lnTo>
                    <a:pt x="491175" y="1731"/>
                  </a:lnTo>
                  <a:lnTo>
                    <a:pt x="467105" y="0"/>
                  </a:lnTo>
                  <a:close/>
                </a:path>
              </a:pathLst>
            </a:custGeom>
            <a:ln w="76200">
              <a:solidFill>
                <a:srgbClr val="FFFF00"/>
              </a:solidFill>
            </a:ln>
          </p:spPr>
          <p:txBody>
            <a:bodyPr wrap="square" lIns="0" tIns="0" rIns="0" bIns="0" rtlCol="0"/>
            <a:lstStyle/>
            <a:p>
              <a:endParaRPr dirty="0"/>
            </a:p>
          </p:txBody>
        </p:sp>
      </p:grpSp>
    </p:spTree>
    <p:extLst>
      <p:ext uri="{BB962C8B-B14F-4D97-AF65-F5344CB8AC3E}">
        <p14:creationId xmlns:p14="http://schemas.microsoft.com/office/powerpoint/2010/main" val="586649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07259" y="1474470"/>
            <a:ext cx="3654946" cy="5419344"/>
          </a:xfrm>
          <a:prstGeom prst="rect">
            <a:avLst/>
          </a:prstGeom>
        </p:spPr>
      </p:pic>
      <p:sp>
        <p:nvSpPr>
          <p:cNvPr id="3" name="object 3"/>
          <p:cNvSpPr txBox="1">
            <a:spLocks noGrp="1"/>
          </p:cNvSpPr>
          <p:nvPr>
            <p:ph type="title"/>
          </p:nvPr>
        </p:nvSpPr>
        <p:spPr>
          <a:xfrm>
            <a:off x="3122812" y="554231"/>
            <a:ext cx="4100195" cy="513080"/>
          </a:xfrm>
          <a:prstGeom prst="rect">
            <a:avLst/>
          </a:prstGeom>
        </p:spPr>
        <p:txBody>
          <a:bodyPr vert="horz" wrap="square" lIns="0" tIns="12065" rIns="0" bIns="0" rtlCol="0">
            <a:spAutoFit/>
          </a:bodyPr>
          <a:lstStyle/>
          <a:p>
            <a:pPr marL="12700">
              <a:lnSpc>
                <a:spcPct val="100000"/>
              </a:lnSpc>
              <a:spcBef>
                <a:spcPts val="95"/>
              </a:spcBef>
            </a:pPr>
            <a:r>
              <a:rPr spc="-90" dirty="0">
                <a:solidFill>
                  <a:srgbClr val="000000"/>
                </a:solidFill>
              </a:rPr>
              <a:t>Homoncul</a:t>
            </a:r>
            <a:r>
              <a:rPr sz="4800" spc="-135" baseline="-5208" dirty="0">
                <a:solidFill>
                  <a:srgbClr val="000000"/>
                </a:solidFill>
              </a:rPr>
              <a:t>l</a:t>
            </a:r>
            <a:r>
              <a:rPr sz="3200" spc="-90" dirty="0">
                <a:solidFill>
                  <a:srgbClr val="000000"/>
                </a:solidFill>
              </a:rPr>
              <a:t>us</a:t>
            </a:r>
            <a:r>
              <a:rPr sz="3200" spc="-60" dirty="0">
                <a:solidFill>
                  <a:srgbClr val="000000"/>
                </a:solidFill>
              </a:rPr>
              <a:t> </a:t>
            </a:r>
            <a:r>
              <a:rPr sz="3200" spc="-305" dirty="0">
                <a:solidFill>
                  <a:srgbClr val="000000"/>
                </a:solidFill>
              </a:rPr>
              <a:t>Sensi</a:t>
            </a:r>
            <a:r>
              <a:rPr sz="4800" spc="-457" baseline="-5208" dirty="0">
                <a:solidFill>
                  <a:srgbClr val="000000"/>
                </a:solidFill>
              </a:rPr>
              <a:t>i</a:t>
            </a:r>
            <a:r>
              <a:rPr sz="3200" spc="-305" dirty="0">
                <a:solidFill>
                  <a:srgbClr val="000000"/>
                </a:solidFill>
              </a:rPr>
              <a:t>t</a:t>
            </a:r>
            <a:r>
              <a:rPr sz="4800" spc="-457" baseline="-5208" dirty="0">
                <a:solidFill>
                  <a:srgbClr val="000000"/>
                </a:solidFill>
              </a:rPr>
              <a:t>t</a:t>
            </a:r>
            <a:r>
              <a:rPr sz="3200" spc="-305" dirty="0">
                <a:solidFill>
                  <a:srgbClr val="000000"/>
                </a:solidFill>
              </a:rPr>
              <a:t>i</a:t>
            </a:r>
            <a:r>
              <a:rPr sz="4800" spc="-457" baseline="-5208" dirty="0">
                <a:solidFill>
                  <a:srgbClr val="000000"/>
                </a:solidFill>
              </a:rPr>
              <a:t>i</a:t>
            </a:r>
            <a:r>
              <a:rPr sz="3200" spc="-305" dirty="0">
                <a:solidFill>
                  <a:srgbClr val="000000"/>
                </a:solidFill>
              </a:rPr>
              <a:t>f</a:t>
            </a:r>
            <a:r>
              <a:rPr sz="4800" spc="-457" baseline="-5208" dirty="0">
                <a:solidFill>
                  <a:srgbClr val="000000"/>
                </a:solidFill>
              </a:rPr>
              <a:t>f</a:t>
            </a:r>
            <a:endParaRPr sz="4800" baseline="-5208" dirty="0"/>
          </a:p>
        </p:txBody>
      </p:sp>
      <p:pic>
        <p:nvPicPr>
          <p:cNvPr id="4" name="object 4"/>
          <p:cNvPicPr/>
          <p:nvPr/>
        </p:nvPicPr>
        <p:blipFill>
          <a:blip r:embed="rId3" cstate="print"/>
          <a:stretch>
            <a:fillRect/>
          </a:stretch>
        </p:blipFill>
        <p:spPr>
          <a:xfrm>
            <a:off x="1312805" y="1546098"/>
            <a:ext cx="4330502" cy="5300398"/>
          </a:xfrm>
          <a:prstGeom prst="rect">
            <a:avLst/>
          </a:prstGeom>
        </p:spPr>
      </p:pic>
    </p:spTree>
    <p:extLst>
      <p:ext uri="{BB962C8B-B14F-4D97-AF65-F5344CB8AC3E}">
        <p14:creationId xmlns:p14="http://schemas.microsoft.com/office/powerpoint/2010/main" val="1573130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99167" y="533400"/>
            <a:ext cx="3912870" cy="6560820"/>
            <a:chOff x="3399167" y="533400"/>
            <a:chExt cx="3912870" cy="6560820"/>
          </a:xfrm>
        </p:grpSpPr>
        <p:pic>
          <p:nvPicPr>
            <p:cNvPr id="3" name="object 3"/>
            <p:cNvPicPr/>
            <p:nvPr/>
          </p:nvPicPr>
          <p:blipFill>
            <a:blip r:embed="rId2" cstate="print"/>
            <a:stretch>
              <a:fillRect/>
            </a:stretch>
          </p:blipFill>
          <p:spPr>
            <a:xfrm>
              <a:off x="3475361" y="609600"/>
              <a:ext cx="3764832" cy="6408419"/>
            </a:xfrm>
            <a:prstGeom prst="rect">
              <a:avLst/>
            </a:prstGeom>
          </p:spPr>
        </p:pic>
        <p:sp>
          <p:nvSpPr>
            <p:cNvPr id="4" name="object 4"/>
            <p:cNvSpPr/>
            <p:nvPr/>
          </p:nvSpPr>
          <p:spPr>
            <a:xfrm>
              <a:off x="3437267" y="571500"/>
              <a:ext cx="3836670" cy="6484620"/>
            </a:xfrm>
            <a:custGeom>
              <a:avLst/>
              <a:gdLst/>
              <a:ahLst/>
              <a:cxnLst/>
              <a:rect l="l" t="t" r="r" b="b"/>
              <a:pathLst>
                <a:path w="3836670" h="6484620">
                  <a:moveTo>
                    <a:pt x="0" y="6484620"/>
                  </a:moveTo>
                  <a:lnTo>
                    <a:pt x="0" y="0"/>
                  </a:lnTo>
                  <a:lnTo>
                    <a:pt x="3836669" y="0"/>
                  </a:lnTo>
                  <a:lnTo>
                    <a:pt x="3836669" y="6484620"/>
                  </a:lnTo>
                  <a:lnTo>
                    <a:pt x="0" y="6484620"/>
                  </a:lnTo>
                  <a:close/>
                </a:path>
              </a:pathLst>
            </a:custGeom>
            <a:ln w="76200">
              <a:solidFill>
                <a:srgbClr val="000000"/>
              </a:solidFill>
            </a:ln>
          </p:spPr>
          <p:txBody>
            <a:bodyPr wrap="square" lIns="0" tIns="0" rIns="0" bIns="0" rtlCol="0"/>
            <a:lstStyle/>
            <a:p>
              <a:endParaRPr dirty="0"/>
            </a:p>
          </p:txBody>
        </p:sp>
      </p:grpSp>
    </p:spTree>
    <p:extLst>
      <p:ext uri="{BB962C8B-B14F-4D97-AF65-F5344CB8AC3E}">
        <p14:creationId xmlns:p14="http://schemas.microsoft.com/office/powerpoint/2010/main" val="2098098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5034" y="1353565"/>
            <a:ext cx="5749290" cy="391160"/>
          </a:xfrm>
          <a:prstGeom prst="rect">
            <a:avLst/>
          </a:prstGeom>
        </p:spPr>
        <p:txBody>
          <a:bodyPr vert="horz" wrap="square" lIns="0" tIns="12700" rIns="0" bIns="0" rtlCol="0">
            <a:spAutoFit/>
          </a:bodyPr>
          <a:lstStyle/>
          <a:p>
            <a:pPr marL="12700">
              <a:lnSpc>
                <a:spcPct val="100000"/>
              </a:lnSpc>
              <a:spcBef>
                <a:spcPts val="100"/>
              </a:spcBef>
            </a:pPr>
            <a:r>
              <a:rPr sz="2400" i="0" spc="-5" dirty="0">
                <a:solidFill>
                  <a:srgbClr val="009A9A"/>
                </a:solidFill>
                <a:latin typeface="Arial"/>
                <a:cs typeface="Arial"/>
              </a:rPr>
              <a:t>2.</a:t>
            </a:r>
            <a:r>
              <a:rPr sz="2400" i="0" spc="-15" dirty="0">
                <a:solidFill>
                  <a:srgbClr val="009A9A"/>
                </a:solidFill>
                <a:latin typeface="Arial"/>
                <a:cs typeface="Arial"/>
              </a:rPr>
              <a:t> </a:t>
            </a:r>
            <a:r>
              <a:rPr sz="2400" i="0" spc="-5" dirty="0">
                <a:solidFill>
                  <a:srgbClr val="009A9A"/>
                </a:solidFill>
                <a:latin typeface="Arial"/>
                <a:cs typeface="Arial"/>
              </a:rPr>
              <a:t>Les</a:t>
            </a:r>
            <a:r>
              <a:rPr sz="2400" i="0" spc="-15" dirty="0">
                <a:solidFill>
                  <a:srgbClr val="009A9A"/>
                </a:solidFill>
                <a:latin typeface="Arial"/>
                <a:cs typeface="Arial"/>
              </a:rPr>
              <a:t> </a:t>
            </a:r>
            <a:r>
              <a:rPr sz="2400" i="0" spc="-5" dirty="0">
                <a:solidFill>
                  <a:srgbClr val="009A9A"/>
                </a:solidFill>
                <a:latin typeface="Arial"/>
                <a:cs typeface="Arial"/>
              </a:rPr>
              <a:t>aires</a:t>
            </a:r>
            <a:r>
              <a:rPr sz="2400" i="0" spc="-15" dirty="0">
                <a:solidFill>
                  <a:srgbClr val="009A9A"/>
                </a:solidFill>
                <a:latin typeface="Arial"/>
                <a:cs typeface="Arial"/>
              </a:rPr>
              <a:t> </a:t>
            </a:r>
            <a:r>
              <a:rPr sz="2400" i="0" spc="-5" dirty="0">
                <a:solidFill>
                  <a:srgbClr val="009A9A"/>
                </a:solidFill>
                <a:latin typeface="Arial"/>
                <a:cs typeface="Arial"/>
              </a:rPr>
              <a:t>corticales</a:t>
            </a:r>
            <a:r>
              <a:rPr sz="2400" i="0" spc="-15" dirty="0">
                <a:solidFill>
                  <a:srgbClr val="009A9A"/>
                </a:solidFill>
                <a:latin typeface="Arial"/>
                <a:cs typeface="Arial"/>
              </a:rPr>
              <a:t> </a:t>
            </a:r>
            <a:r>
              <a:rPr sz="2400" i="0" spc="-5" dirty="0">
                <a:solidFill>
                  <a:srgbClr val="009A9A"/>
                </a:solidFill>
                <a:latin typeface="Arial"/>
                <a:cs typeface="Arial"/>
              </a:rPr>
              <a:t>de</a:t>
            </a:r>
            <a:r>
              <a:rPr sz="2400" i="0" spc="-10" dirty="0">
                <a:solidFill>
                  <a:srgbClr val="009A9A"/>
                </a:solidFill>
                <a:latin typeface="Arial"/>
                <a:cs typeface="Arial"/>
              </a:rPr>
              <a:t> </a:t>
            </a:r>
            <a:r>
              <a:rPr sz="2400" i="0" spc="-5" dirty="0">
                <a:solidFill>
                  <a:srgbClr val="009A9A"/>
                </a:solidFill>
                <a:latin typeface="Arial"/>
                <a:cs typeface="Arial"/>
              </a:rPr>
              <a:t>la</a:t>
            </a:r>
            <a:r>
              <a:rPr sz="2400" i="0" spc="-15" dirty="0">
                <a:solidFill>
                  <a:srgbClr val="009A9A"/>
                </a:solidFill>
                <a:latin typeface="Arial"/>
                <a:cs typeface="Arial"/>
              </a:rPr>
              <a:t> </a:t>
            </a:r>
            <a:r>
              <a:rPr sz="2400" i="0" spc="-5" dirty="0">
                <a:solidFill>
                  <a:srgbClr val="009A9A"/>
                </a:solidFill>
                <a:latin typeface="Arial"/>
                <a:cs typeface="Arial"/>
              </a:rPr>
              <a:t>sensorialité</a:t>
            </a:r>
            <a:endParaRPr sz="2400" dirty="0">
              <a:latin typeface="Arial"/>
              <a:cs typeface="Arial"/>
            </a:endParaRPr>
          </a:p>
        </p:txBody>
      </p:sp>
      <p:grpSp>
        <p:nvGrpSpPr>
          <p:cNvPr id="3" name="object 3"/>
          <p:cNvGrpSpPr/>
          <p:nvPr/>
        </p:nvGrpSpPr>
        <p:grpSpPr>
          <a:xfrm>
            <a:off x="1117739" y="1703070"/>
            <a:ext cx="5735955" cy="43815"/>
            <a:chOff x="1117739" y="1703070"/>
            <a:chExt cx="5735955" cy="43815"/>
          </a:xfrm>
        </p:grpSpPr>
        <p:sp>
          <p:nvSpPr>
            <p:cNvPr id="4" name="object 4"/>
            <p:cNvSpPr/>
            <p:nvPr/>
          </p:nvSpPr>
          <p:spPr>
            <a:xfrm>
              <a:off x="1129931" y="1715262"/>
              <a:ext cx="5723890" cy="31750"/>
            </a:xfrm>
            <a:custGeom>
              <a:avLst/>
              <a:gdLst/>
              <a:ahLst/>
              <a:cxnLst/>
              <a:rect l="l" t="t" r="r" b="b"/>
              <a:pathLst>
                <a:path w="5723890" h="31750">
                  <a:moveTo>
                    <a:pt x="5723382" y="31242"/>
                  </a:moveTo>
                  <a:lnTo>
                    <a:pt x="5723382" y="0"/>
                  </a:lnTo>
                  <a:lnTo>
                    <a:pt x="0" y="0"/>
                  </a:lnTo>
                  <a:lnTo>
                    <a:pt x="0" y="31242"/>
                  </a:lnTo>
                  <a:lnTo>
                    <a:pt x="5723382" y="31242"/>
                  </a:lnTo>
                  <a:close/>
                </a:path>
              </a:pathLst>
            </a:custGeom>
            <a:solidFill>
              <a:srgbClr val="BFBFBF"/>
            </a:solidFill>
          </p:spPr>
          <p:txBody>
            <a:bodyPr wrap="square" lIns="0" tIns="0" rIns="0" bIns="0" rtlCol="0"/>
            <a:lstStyle/>
            <a:p>
              <a:endParaRPr dirty="0"/>
            </a:p>
          </p:txBody>
        </p:sp>
        <p:sp>
          <p:nvSpPr>
            <p:cNvPr id="5" name="object 5"/>
            <p:cNvSpPr/>
            <p:nvPr/>
          </p:nvSpPr>
          <p:spPr>
            <a:xfrm>
              <a:off x="1117739" y="1703070"/>
              <a:ext cx="5723890" cy="31750"/>
            </a:xfrm>
            <a:custGeom>
              <a:avLst/>
              <a:gdLst/>
              <a:ahLst/>
              <a:cxnLst/>
              <a:rect l="l" t="t" r="r" b="b"/>
              <a:pathLst>
                <a:path w="5723890" h="31750">
                  <a:moveTo>
                    <a:pt x="5723382" y="31242"/>
                  </a:moveTo>
                  <a:lnTo>
                    <a:pt x="5723382" y="0"/>
                  </a:lnTo>
                  <a:lnTo>
                    <a:pt x="0" y="0"/>
                  </a:lnTo>
                  <a:lnTo>
                    <a:pt x="0" y="31242"/>
                  </a:lnTo>
                  <a:lnTo>
                    <a:pt x="5723382" y="31242"/>
                  </a:lnTo>
                  <a:close/>
                </a:path>
              </a:pathLst>
            </a:custGeom>
            <a:solidFill>
              <a:srgbClr val="009A9A"/>
            </a:solidFill>
          </p:spPr>
          <p:txBody>
            <a:bodyPr wrap="square" lIns="0" tIns="0" rIns="0" bIns="0" rtlCol="0"/>
            <a:lstStyle/>
            <a:p>
              <a:endParaRPr dirty="0"/>
            </a:p>
          </p:txBody>
        </p:sp>
      </p:grpSp>
      <p:grpSp>
        <p:nvGrpSpPr>
          <p:cNvPr id="6" name="object 6"/>
          <p:cNvGrpSpPr/>
          <p:nvPr/>
        </p:nvGrpSpPr>
        <p:grpSpPr>
          <a:xfrm>
            <a:off x="1117739" y="2353055"/>
            <a:ext cx="694690" cy="32384"/>
            <a:chOff x="1117739" y="2353055"/>
            <a:chExt cx="694690" cy="32384"/>
          </a:xfrm>
        </p:grpSpPr>
        <p:sp>
          <p:nvSpPr>
            <p:cNvPr id="7" name="object 7"/>
            <p:cNvSpPr/>
            <p:nvPr/>
          </p:nvSpPr>
          <p:spPr>
            <a:xfrm>
              <a:off x="1126883" y="2362199"/>
              <a:ext cx="685165" cy="22860"/>
            </a:xfrm>
            <a:custGeom>
              <a:avLst/>
              <a:gdLst/>
              <a:ahLst/>
              <a:cxnLst/>
              <a:rect l="l" t="t" r="r" b="b"/>
              <a:pathLst>
                <a:path w="685164" h="22860">
                  <a:moveTo>
                    <a:pt x="685037" y="22860"/>
                  </a:moveTo>
                  <a:lnTo>
                    <a:pt x="685037" y="0"/>
                  </a:lnTo>
                  <a:lnTo>
                    <a:pt x="0" y="0"/>
                  </a:lnTo>
                  <a:lnTo>
                    <a:pt x="0" y="22860"/>
                  </a:lnTo>
                  <a:lnTo>
                    <a:pt x="685037" y="22860"/>
                  </a:lnTo>
                  <a:close/>
                </a:path>
              </a:pathLst>
            </a:custGeom>
            <a:solidFill>
              <a:srgbClr val="BFBFBF"/>
            </a:solidFill>
          </p:spPr>
          <p:txBody>
            <a:bodyPr wrap="square" lIns="0" tIns="0" rIns="0" bIns="0" rtlCol="0"/>
            <a:lstStyle/>
            <a:p>
              <a:endParaRPr dirty="0"/>
            </a:p>
          </p:txBody>
        </p:sp>
        <p:sp>
          <p:nvSpPr>
            <p:cNvPr id="8" name="object 8"/>
            <p:cNvSpPr/>
            <p:nvPr/>
          </p:nvSpPr>
          <p:spPr>
            <a:xfrm>
              <a:off x="1117739" y="2353055"/>
              <a:ext cx="685165" cy="22860"/>
            </a:xfrm>
            <a:custGeom>
              <a:avLst/>
              <a:gdLst/>
              <a:ahLst/>
              <a:cxnLst/>
              <a:rect l="l" t="t" r="r" b="b"/>
              <a:pathLst>
                <a:path w="685164" h="22860">
                  <a:moveTo>
                    <a:pt x="685037" y="22860"/>
                  </a:moveTo>
                  <a:lnTo>
                    <a:pt x="685037" y="0"/>
                  </a:lnTo>
                  <a:lnTo>
                    <a:pt x="0" y="0"/>
                  </a:lnTo>
                  <a:lnTo>
                    <a:pt x="0" y="22860"/>
                  </a:lnTo>
                  <a:lnTo>
                    <a:pt x="685037" y="22860"/>
                  </a:lnTo>
                  <a:close/>
                </a:path>
              </a:pathLst>
            </a:custGeom>
            <a:solidFill>
              <a:srgbClr val="009A9A"/>
            </a:solidFill>
          </p:spPr>
          <p:txBody>
            <a:bodyPr wrap="square" lIns="0" tIns="0" rIns="0" bIns="0" rtlCol="0"/>
            <a:lstStyle/>
            <a:p>
              <a:endParaRPr dirty="0"/>
            </a:p>
          </p:txBody>
        </p:sp>
      </p:grpSp>
      <p:grpSp>
        <p:nvGrpSpPr>
          <p:cNvPr id="9" name="object 9"/>
          <p:cNvGrpSpPr/>
          <p:nvPr/>
        </p:nvGrpSpPr>
        <p:grpSpPr>
          <a:xfrm>
            <a:off x="2006231" y="2353055"/>
            <a:ext cx="1470025" cy="32384"/>
            <a:chOff x="2006231" y="2353055"/>
            <a:chExt cx="1470025" cy="32384"/>
          </a:xfrm>
        </p:grpSpPr>
        <p:sp>
          <p:nvSpPr>
            <p:cNvPr id="10" name="object 10"/>
            <p:cNvSpPr/>
            <p:nvPr/>
          </p:nvSpPr>
          <p:spPr>
            <a:xfrm>
              <a:off x="2015375" y="2362199"/>
              <a:ext cx="1461135" cy="22860"/>
            </a:xfrm>
            <a:custGeom>
              <a:avLst/>
              <a:gdLst/>
              <a:ahLst/>
              <a:cxnLst/>
              <a:rect l="l" t="t" r="r" b="b"/>
              <a:pathLst>
                <a:path w="1461135" h="22860">
                  <a:moveTo>
                    <a:pt x="1460754" y="22859"/>
                  </a:moveTo>
                  <a:lnTo>
                    <a:pt x="1460754" y="0"/>
                  </a:lnTo>
                  <a:lnTo>
                    <a:pt x="0" y="0"/>
                  </a:lnTo>
                  <a:lnTo>
                    <a:pt x="0" y="22860"/>
                  </a:lnTo>
                  <a:lnTo>
                    <a:pt x="1460754" y="22859"/>
                  </a:lnTo>
                  <a:close/>
                </a:path>
              </a:pathLst>
            </a:custGeom>
            <a:solidFill>
              <a:srgbClr val="BFBFBF"/>
            </a:solidFill>
          </p:spPr>
          <p:txBody>
            <a:bodyPr wrap="square" lIns="0" tIns="0" rIns="0" bIns="0" rtlCol="0"/>
            <a:lstStyle/>
            <a:p>
              <a:endParaRPr dirty="0"/>
            </a:p>
          </p:txBody>
        </p:sp>
        <p:sp>
          <p:nvSpPr>
            <p:cNvPr id="11" name="object 11"/>
            <p:cNvSpPr/>
            <p:nvPr/>
          </p:nvSpPr>
          <p:spPr>
            <a:xfrm>
              <a:off x="2006231" y="2353055"/>
              <a:ext cx="1461135" cy="22860"/>
            </a:xfrm>
            <a:custGeom>
              <a:avLst/>
              <a:gdLst/>
              <a:ahLst/>
              <a:cxnLst/>
              <a:rect l="l" t="t" r="r" b="b"/>
              <a:pathLst>
                <a:path w="1461135" h="22860">
                  <a:moveTo>
                    <a:pt x="1460753" y="22860"/>
                  </a:moveTo>
                  <a:lnTo>
                    <a:pt x="1460753" y="0"/>
                  </a:lnTo>
                  <a:lnTo>
                    <a:pt x="0" y="0"/>
                  </a:lnTo>
                  <a:lnTo>
                    <a:pt x="0" y="22860"/>
                  </a:lnTo>
                  <a:lnTo>
                    <a:pt x="1460753" y="22860"/>
                  </a:lnTo>
                  <a:close/>
                </a:path>
              </a:pathLst>
            </a:custGeom>
            <a:solidFill>
              <a:srgbClr val="000000"/>
            </a:solidFill>
          </p:spPr>
          <p:txBody>
            <a:bodyPr wrap="square" lIns="0" tIns="0" rIns="0" bIns="0" rtlCol="0"/>
            <a:lstStyle/>
            <a:p>
              <a:endParaRPr dirty="0"/>
            </a:p>
          </p:txBody>
        </p:sp>
      </p:grpSp>
      <p:grpSp>
        <p:nvGrpSpPr>
          <p:cNvPr id="12" name="object 12"/>
          <p:cNvGrpSpPr/>
          <p:nvPr/>
        </p:nvGrpSpPr>
        <p:grpSpPr>
          <a:xfrm>
            <a:off x="1117739" y="4824221"/>
            <a:ext cx="935990" cy="32384"/>
            <a:chOff x="1117739" y="4824221"/>
            <a:chExt cx="935990" cy="32384"/>
          </a:xfrm>
        </p:grpSpPr>
        <p:sp>
          <p:nvSpPr>
            <p:cNvPr id="13" name="object 13"/>
            <p:cNvSpPr/>
            <p:nvPr/>
          </p:nvSpPr>
          <p:spPr>
            <a:xfrm>
              <a:off x="1126883" y="4833365"/>
              <a:ext cx="927100" cy="22860"/>
            </a:xfrm>
            <a:custGeom>
              <a:avLst/>
              <a:gdLst/>
              <a:ahLst/>
              <a:cxnLst/>
              <a:rect l="l" t="t" r="r" b="b"/>
              <a:pathLst>
                <a:path w="927100" h="22860">
                  <a:moveTo>
                    <a:pt x="926591" y="22860"/>
                  </a:moveTo>
                  <a:lnTo>
                    <a:pt x="926591" y="0"/>
                  </a:lnTo>
                  <a:lnTo>
                    <a:pt x="0" y="0"/>
                  </a:lnTo>
                  <a:lnTo>
                    <a:pt x="0" y="22860"/>
                  </a:lnTo>
                  <a:lnTo>
                    <a:pt x="926591" y="22860"/>
                  </a:lnTo>
                  <a:close/>
                </a:path>
              </a:pathLst>
            </a:custGeom>
            <a:solidFill>
              <a:srgbClr val="BFBFBF"/>
            </a:solidFill>
          </p:spPr>
          <p:txBody>
            <a:bodyPr wrap="square" lIns="0" tIns="0" rIns="0" bIns="0" rtlCol="0"/>
            <a:lstStyle/>
            <a:p>
              <a:endParaRPr dirty="0"/>
            </a:p>
          </p:txBody>
        </p:sp>
        <p:sp>
          <p:nvSpPr>
            <p:cNvPr id="14" name="object 14"/>
            <p:cNvSpPr/>
            <p:nvPr/>
          </p:nvSpPr>
          <p:spPr>
            <a:xfrm>
              <a:off x="1117739" y="4824221"/>
              <a:ext cx="927100" cy="22860"/>
            </a:xfrm>
            <a:custGeom>
              <a:avLst/>
              <a:gdLst/>
              <a:ahLst/>
              <a:cxnLst/>
              <a:rect l="l" t="t" r="r" b="b"/>
              <a:pathLst>
                <a:path w="927100" h="22860">
                  <a:moveTo>
                    <a:pt x="926592" y="22860"/>
                  </a:moveTo>
                  <a:lnTo>
                    <a:pt x="926592" y="0"/>
                  </a:lnTo>
                  <a:lnTo>
                    <a:pt x="0" y="0"/>
                  </a:lnTo>
                  <a:lnTo>
                    <a:pt x="0" y="22860"/>
                  </a:lnTo>
                  <a:lnTo>
                    <a:pt x="926592" y="22860"/>
                  </a:lnTo>
                  <a:close/>
                </a:path>
              </a:pathLst>
            </a:custGeom>
            <a:solidFill>
              <a:srgbClr val="009A9A"/>
            </a:solidFill>
          </p:spPr>
          <p:txBody>
            <a:bodyPr wrap="square" lIns="0" tIns="0" rIns="0" bIns="0" rtlCol="0"/>
            <a:lstStyle/>
            <a:p>
              <a:endParaRPr dirty="0"/>
            </a:p>
          </p:txBody>
        </p:sp>
      </p:grpSp>
      <p:grpSp>
        <p:nvGrpSpPr>
          <p:cNvPr id="15" name="object 15"/>
          <p:cNvGrpSpPr/>
          <p:nvPr/>
        </p:nvGrpSpPr>
        <p:grpSpPr>
          <a:xfrm>
            <a:off x="3225431" y="5099303"/>
            <a:ext cx="1508125" cy="32384"/>
            <a:chOff x="3225431" y="5099303"/>
            <a:chExt cx="1508125" cy="32384"/>
          </a:xfrm>
        </p:grpSpPr>
        <p:sp>
          <p:nvSpPr>
            <p:cNvPr id="16" name="object 16"/>
            <p:cNvSpPr/>
            <p:nvPr/>
          </p:nvSpPr>
          <p:spPr>
            <a:xfrm>
              <a:off x="3234575" y="5108447"/>
              <a:ext cx="1499235" cy="22860"/>
            </a:xfrm>
            <a:custGeom>
              <a:avLst/>
              <a:gdLst/>
              <a:ahLst/>
              <a:cxnLst/>
              <a:rect l="l" t="t" r="r" b="b"/>
              <a:pathLst>
                <a:path w="1499235" h="22860">
                  <a:moveTo>
                    <a:pt x="1498853" y="22860"/>
                  </a:moveTo>
                  <a:lnTo>
                    <a:pt x="1498853" y="0"/>
                  </a:lnTo>
                  <a:lnTo>
                    <a:pt x="0" y="0"/>
                  </a:lnTo>
                  <a:lnTo>
                    <a:pt x="0" y="22860"/>
                  </a:lnTo>
                  <a:lnTo>
                    <a:pt x="1498853" y="22860"/>
                  </a:lnTo>
                  <a:close/>
                </a:path>
              </a:pathLst>
            </a:custGeom>
            <a:solidFill>
              <a:srgbClr val="BFBFBF"/>
            </a:solidFill>
          </p:spPr>
          <p:txBody>
            <a:bodyPr wrap="square" lIns="0" tIns="0" rIns="0" bIns="0" rtlCol="0"/>
            <a:lstStyle/>
            <a:p>
              <a:endParaRPr dirty="0"/>
            </a:p>
          </p:txBody>
        </p:sp>
        <p:sp>
          <p:nvSpPr>
            <p:cNvPr id="17" name="object 17"/>
            <p:cNvSpPr/>
            <p:nvPr/>
          </p:nvSpPr>
          <p:spPr>
            <a:xfrm>
              <a:off x="3225431" y="5099303"/>
              <a:ext cx="1499235" cy="22860"/>
            </a:xfrm>
            <a:custGeom>
              <a:avLst/>
              <a:gdLst/>
              <a:ahLst/>
              <a:cxnLst/>
              <a:rect l="l" t="t" r="r" b="b"/>
              <a:pathLst>
                <a:path w="1499235" h="22860">
                  <a:moveTo>
                    <a:pt x="1498853" y="22860"/>
                  </a:moveTo>
                  <a:lnTo>
                    <a:pt x="1498853" y="0"/>
                  </a:lnTo>
                  <a:lnTo>
                    <a:pt x="0" y="0"/>
                  </a:lnTo>
                  <a:lnTo>
                    <a:pt x="0" y="22860"/>
                  </a:lnTo>
                  <a:lnTo>
                    <a:pt x="1498853" y="22860"/>
                  </a:lnTo>
                  <a:close/>
                </a:path>
              </a:pathLst>
            </a:custGeom>
            <a:solidFill>
              <a:srgbClr val="000000"/>
            </a:solidFill>
          </p:spPr>
          <p:txBody>
            <a:bodyPr wrap="square" lIns="0" tIns="0" rIns="0" bIns="0" rtlCol="0"/>
            <a:lstStyle/>
            <a:p>
              <a:endParaRPr dirty="0"/>
            </a:p>
          </p:txBody>
        </p:sp>
      </p:grpSp>
      <p:sp>
        <p:nvSpPr>
          <p:cNvPr id="18" name="object 18"/>
          <p:cNvSpPr txBox="1"/>
          <p:nvPr/>
        </p:nvSpPr>
        <p:spPr>
          <a:xfrm>
            <a:off x="1105018" y="2087371"/>
            <a:ext cx="8487410" cy="3869690"/>
          </a:xfrm>
          <a:prstGeom prst="rect">
            <a:avLst/>
          </a:prstGeom>
        </p:spPr>
        <p:txBody>
          <a:bodyPr vert="horz" wrap="square" lIns="0" tIns="12700" rIns="0" bIns="0" rtlCol="0">
            <a:spAutoFit/>
          </a:bodyPr>
          <a:lstStyle/>
          <a:p>
            <a:pPr marL="12700" marR="260350" algn="just">
              <a:lnSpc>
                <a:spcPct val="100000"/>
              </a:lnSpc>
              <a:spcBef>
                <a:spcPts val="100"/>
              </a:spcBef>
            </a:pPr>
            <a:r>
              <a:rPr sz="1800" b="1" spc="-5" dirty="0">
                <a:solidFill>
                  <a:srgbClr val="009A9A"/>
                </a:solidFill>
                <a:latin typeface="Arial"/>
                <a:cs typeface="Arial"/>
              </a:rPr>
              <a:t>Vision </a:t>
            </a:r>
            <a:r>
              <a:rPr sz="1800" b="1" dirty="0">
                <a:latin typeface="Arial"/>
                <a:cs typeface="Arial"/>
              </a:rPr>
              <a:t>: lobe occipital </a:t>
            </a:r>
            <a:r>
              <a:rPr sz="1800" b="1" spc="-5" dirty="0">
                <a:latin typeface="Arial"/>
                <a:cs typeface="Arial"/>
              </a:rPr>
              <a:t>les aires sensorielles de la vision </a:t>
            </a:r>
            <a:r>
              <a:rPr sz="1800" b="1" dirty="0">
                <a:latin typeface="Arial"/>
                <a:cs typeface="Arial"/>
              </a:rPr>
              <a:t>: L'aire </a:t>
            </a:r>
            <a:r>
              <a:rPr sz="1800" b="1" spc="-5" dirty="0">
                <a:latin typeface="Arial"/>
                <a:cs typeface="Arial"/>
              </a:rPr>
              <a:t>17 BM est </a:t>
            </a:r>
            <a:r>
              <a:rPr sz="1800" b="1" dirty="0">
                <a:latin typeface="Arial"/>
                <a:cs typeface="Arial"/>
              </a:rPr>
              <a:t>le </a:t>
            </a:r>
            <a:r>
              <a:rPr sz="1800" b="1" spc="-490" dirty="0">
                <a:latin typeface="Arial"/>
                <a:cs typeface="Arial"/>
              </a:rPr>
              <a:t> </a:t>
            </a:r>
            <a:r>
              <a:rPr sz="1800" b="1" spc="-5" dirty="0">
                <a:latin typeface="Arial"/>
                <a:cs typeface="Arial"/>
              </a:rPr>
              <a:t>centre </a:t>
            </a:r>
            <a:r>
              <a:rPr sz="1800" b="1" dirty="0">
                <a:latin typeface="Arial"/>
                <a:cs typeface="Arial"/>
              </a:rPr>
              <a:t>de </a:t>
            </a:r>
            <a:r>
              <a:rPr sz="1800" b="1" spc="-5" dirty="0">
                <a:latin typeface="Arial"/>
                <a:cs typeface="Arial"/>
              </a:rPr>
              <a:t>réception primaire, l'aire 18 BM est l'aire de perception et l’aire </a:t>
            </a:r>
            <a:r>
              <a:rPr sz="1800" b="1" spc="-10" dirty="0">
                <a:latin typeface="Arial"/>
                <a:cs typeface="Arial"/>
              </a:rPr>
              <a:t>19 </a:t>
            </a:r>
            <a:r>
              <a:rPr sz="1800" b="1" spc="-490" dirty="0">
                <a:latin typeface="Arial"/>
                <a:cs typeface="Arial"/>
              </a:rPr>
              <a:t> </a:t>
            </a:r>
            <a:r>
              <a:rPr sz="1800" b="1" spc="-5" dirty="0">
                <a:latin typeface="Arial"/>
                <a:cs typeface="Arial"/>
              </a:rPr>
              <a:t>BM</a:t>
            </a:r>
            <a:r>
              <a:rPr sz="1800" b="1" spc="-10" dirty="0">
                <a:latin typeface="Arial"/>
                <a:cs typeface="Arial"/>
              </a:rPr>
              <a:t> </a:t>
            </a:r>
            <a:r>
              <a:rPr sz="1800" b="1" spc="-5" dirty="0">
                <a:latin typeface="Arial"/>
                <a:cs typeface="Arial"/>
              </a:rPr>
              <a:t>est l'aire d'interprétation.</a:t>
            </a:r>
            <a:endParaRPr sz="1800" dirty="0">
              <a:latin typeface="Arial"/>
              <a:cs typeface="Arial"/>
            </a:endParaRPr>
          </a:p>
          <a:p>
            <a:pPr marL="12700" marR="114935" indent="-635" algn="just">
              <a:lnSpc>
                <a:spcPct val="100000"/>
              </a:lnSpc>
              <a:spcBef>
                <a:spcPts val="5"/>
              </a:spcBef>
            </a:pPr>
            <a:r>
              <a:rPr sz="1800" b="1" spc="-5" dirty="0">
                <a:latin typeface="Arial"/>
                <a:cs typeface="Arial"/>
              </a:rPr>
              <a:t>*face médiale de l'hémisphère de part et d'autre du sillon calcareux </a:t>
            </a:r>
            <a:r>
              <a:rPr sz="1800" b="1" spc="-10" dirty="0">
                <a:latin typeface="Arial"/>
                <a:cs typeface="Arial"/>
              </a:rPr>
              <a:t>(scissure </a:t>
            </a:r>
            <a:r>
              <a:rPr sz="1800" b="1" spc="-490" dirty="0">
                <a:latin typeface="Arial"/>
                <a:cs typeface="Arial"/>
              </a:rPr>
              <a:t> </a:t>
            </a:r>
            <a:r>
              <a:rPr sz="1800" b="1" spc="-5" dirty="0">
                <a:latin typeface="Arial"/>
                <a:cs typeface="Arial"/>
              </a:rPr>
              <a:t>calcarine).</a:t>
            </a:r>
            <a:endParaRPr sz="1800" dirty="0">
              <a:latin typeface="Arial"/>
              <a:cs typeface="Arial"/>
            </a:endParaRPr>
          </a:p>
          <a:p>
            <a:pPr>
              <a:lnSpc>
                <a:spcPct val="100000"/>
              </a:lnSpc>
              <a:spcBef>
                <a:spcPts val="35"/>
              </a:spcBef>
            </a:pPr>
            <a:endParaRPr sz="1850" dirty="0">
              <a:latin typeface="Arial"/>
              <a:cs typeface="Arial"/>
            </a:endParaRPr>
          </a:p>
          <a:p>
            <a:pPr marL="12700" algn="just">
              <a:lnSpc>
                <a:spcPct val="100000"/>
              </a:lnSpc>
              <a:spcBef>
                <a:spcPts val="5"/>
              </a:spcBef>
            </a:pPr>
            <a:r>
              <a:rPr sz="1800" b="1" i="1" spc="-5" dirty="0">
                <a:latin typeface="Arial"/>
                <a:cs typeface="Arial"/>
              </a:rPr>
              <a:t>Hémianopsie</a:t>
            </a:r>
            <a:r>
              <a:rPr sz="1800" b="1" i="1" spc="-15" dirty="0">
                <a:latin typeface="Arial"/>
                <a:cs typeface="Arial"/>
              </a:rPr>
              <a:t> </a:t>
            </a:r>
            <a:r>
              <a:rPr sz="1800" b="1" i="1" dirty="0">
                <a:latin typeface="Arial"/>
                <a:cs typeface="Arial"/>
              </a:rPr>
              <a:t>;</a:t>
            </a:r>
            <a:r>
              <a:rPr sz="1800" b="1" i="1" spc="-20" dirty="0">
                <a:latin typeface="Arial"/>
                <a:cs typeface="Arial"/>
              </a:rPr>
              <a:t> </a:t>
            </a:r>
            <a:r>
              <a:rPr sz="1800" b="1" i="1" spc="-5" dirty="0">
                <a:latin typeface="Arial"/>
                <a:cs typeface="Arial"/>
              </a:rPr>
              <a:t>Cécité</a:t>
            </a:r>
            <a:r>
              <a:rPr sz="1800" b="1" i="1" spc="-20" dirty="0">
                <a:latin typeface="Arial"/>
                <a:cs typeface="Arial"/>
              </a:rPr>
              <a:t> </a:t>
            </a:r>
            <a:r>
              <a:rPr sz="1800" b="1" i="1" spc="-5" dirty="0">
                <a:latin typeface="Arial"/>
                <a:cs typeface="Arial"/>
              </a:rPr>
              <a:t>corticale</a:t>
            </a:r>
            <a:endParaRPr sz="1800" dirty="0">
              <a:latin typeface="Arial"/>
              <a:cs typeface="Arial"/>
            </a:endParaRPr>
          </a:p>
          <a:p>
            <a:pPr>
              <a:lnSpc>
                <a:spcPct val="100000"/>
              </a:lnSpc>
            </a:pPr>
            <a:endParaRPr sz="2000" dirty="0">
              <a:latin typeface="Arial"/>
              <a:cs typeface="Arial"/>
            </a:endParaRPr>
          </a:p>
          <a:p>
            <a:pPr>
              <a:lnSpc>
                <a:spcPct val="100000"/>
              </a:lnSpc>
              <a:spcBef>
                <a:spcPts val="10"/>
              </a:spcBef>
            </a:pPr>
            <a:endParaRPr sz="1750" dirty="0">
              <a:latin typeface="Arial"/>
              <a:cs typeface="Arial"/>
            </a:endParaRPr>
          </a:p>
          <a:p>
            <a:pPr marL="12700" marR="5080">
              <a:lnSpc>
                <a:spcPct val="100000"/>
              </a:lnSpc>
            </a:pPr>
            <a:r>
              <a:rPr sz="1800" b="1" spc="-5" dirty="0">
                <a:solidFill>
                  <a:srgbClr val="009A9A"/>
                </a:solidFill>
                <a:latin typeface="Arial"/>
                <a:cs typeface="Arial"/>
              </a:rPr>
              <a:t>Audition</a:t>
            </a:r>
            <a:r>
              <a:rPr sz="1800" b="1" spc="-10" dirty="0">
                <a:solidFill>
                  <a:srgbClr val="009A9A"/>
                </a:solidFill>
                <a:latin typeface="Arial"/>
                <a:cs typeface="Arial"/>
              </a:rPr>
              <a:t> </a:t>
            </a:r>
            <a:r>
              <a:rPr sz="1800" b="1" dirty="0">
                <a:latin typeface="Arial"/>
                <a:cs typeface="Arial"/>
              </a:rPr>
              <a:t>: </a:t>
            </a:r>
            <a:r>
              <a:rPr sz="1800" b="1" spc="-5" dirty="0">
                <a:latin typeface="Arial"/>
                <a:cs typeface="Arial"/>
              </a:rPr>
              <a:t>Les</a:t>
            </a:r>
            <a:r>
              <a:rPr sz="1800" b="1" dirty="0">
                <a:latin typeface="Arial"/>
                <a:cs typeface="Arial"/>
              </a:rPr>
              <a:t> </a:t>
            </a:r>
            <a:r>
              <a:rPr sz="1800" b="1" spc="-5" dirty="0">
                <a:latin typeface="Arial"/>
                <a:cs typeface="Arial"/>
              </a:rPr>
              <a:t>centres</a:t>
            </a:r>
            <a:r>
              <a:rPr sz="1800" b="1" dirty="0">
                <a:latin typeface="Arial"/>
                <a:cs typeface="Arial"/>
              </a:rPr>
              <a:t> </a:t>
            </a:r>
            <a:r>
              <a:rPr sz="1800" b="1" spc="-5" dirty="0">
                <a:latin typeface="Arial"/>
                <a:cs typeface="Arial"/>
              </a:rPr>
              <a:t>de l'audition</a:t>
            </a:r>
            <a:r>
              <a:rPr sz="1800" b="1" dirty="0">
                <a:latin typeface="Arial"/>
                <a:cs typeface="Arial"/>
              </a:rPr>
              <a:t> </a:t>
            </a:r>
            <a:r>
              <a:rPr sz="1800" b="1" spc="-5" dirty="0">
                <a:latin typeface="Arial"/>
                <a:cs typeface="Arial"/>
              </a:rPr>
              <a:t>sont</a:t>
            </a:r>
            <a:r>
              <a:rPr sz="1800" b="1" dirty="0">
                <a:latin typeface="Arial"/>
                <a:cs typeface="Arial"/>
              </a:rPr>
              <a:t> </a:t>
            </a:r>
            <a:r>
              <a:rPr sz="1800" b="1" spc="-5" dirty="0">
                <a:latin typeface="Arial"/>
                <a:cs typeface="Arial"/>
              </a:rPr>
              <a:t>placés au</a:t>
            </a:r>
            <a:r>
              <a:rPr sz="1800" b="1" spc="-10" dirty="0">
                <a:latin typeface="Arial"/>
                <a:cs typeface="Arial"/>
              </a:rPr>
              <a:t> </a:t>
            </a:r>
            <a:r>
              <a:rPr sz="1800" b="1" spc="-5" dirty="0">
                <a:latin typeface="Arial"/>
                <a:cs typeface="Arial"/>
              </a:rPr>
              <a:t>niveau des premières </a:t>
            </a:r>
            <a:r>
              <a:rPr sz="1800" b="1" dirty="0">
                <a:latin typeface="Arial"/>
                <a:cs typeface="Arial"/>
              </a:rPr>
              <a:t> </a:t>
            </a:r>
            <a:r>
              <a:rPr sz="1800" b="1" spc="-5" dirty="0">
                <a:latin typeface="Arial"/>
                <a:cs typeface="Arial"/>
              </a:rPr>
              <a:t>circonvolutions du </a:t>
            </a:r>
            <a:r>
              <a:rPr sz="1800" b="1" dirty="0">
                <a:latin typeface="Arial"/>
                <a:cs typeface="Arial"/>
              </a:rPr>
              <a:t>lobe </a:t>
            </a:r>
            <a:r>
              <a:rPr sz="1800" b="1" spc="-5" dirty="0">
                <a:latin typeface="Arial"/>
                <a:cs typeface="Arial"/>
              </a:rPr>
              <a:t>temporal. On distingue seulement deux territoires </a:t>
            </a:r>
            <a:r>
              <a:rPr sz="1800" b="1" dirty="0">
                <a:latin typeface="Arial"/>
                <a:cs typeface="Arial"/>
              </a:rPr>
              <a:t>: </a:t>
            </a:r>
            <a:r>
              <a:rPr sz="1800" b="1" spc="5" dirty="0">
                <a:latin typeface="Arial"/>
                <a:cs typeface="Arial"/>
              </a:rPr>
              <a:t> </a:t>
            </a:r>
            <a:r>
              <a:rPr sz="1800" b="1" spc="-5" dirty="0">
                <a:latin typeface="Arial"/>
                <a:cs typeface="Arial"/>
              </a:rPr>
              <a:t>l'aire</a:t>
            </a:r>
            <a:r>
              <a:rPr sz="1800" b="1" spc="-10" dirty="0">
                <a:latin typeface="Arial"/>
                <a:cs typeface="Arial"/>
              </a:rPr>
              <a:t> </a:t>
            </a:r>
            <a:r>
              <a:rPr sz="1800" b="1" spc="-5" dirty="0">
                <a:latin typeface="Arial"/>
                <a:cs typeface="Arial"/>
              </a:rPr>
              <a:t>41 BM (aire de réception) et</a:t>
            </a:r>
            <a:r>
              <a:rPr sz="1800" b="1" spc="-10" dirty="0">
                <a:latin typeface="Arial"/>
                <a:cs typeface="Arial"/>
              </a:rPr>
              <a:t> </a:t>
            </a:r>
            <a:r>
              <a:rPr sz="1800" b="1" spc="-5" dirty="0">
                <a:latin typeface="Arial"/>
                <a:cs typeface="Arial"/>
              </a:rPr>
              <a:t>aire 42 BM correspond aux zones</a:t>
            </a:r>
            <a:r>
              <a:rPr sz="1800" b="1" spc="-10" dirty="0">
                <a:latin typeface="Arial"/>
                <a:cs typeface="Arial"/>
              </a:rPr>
              <a:t> </a:t>
            </a:r>
            <a:r>
              <a:rPr sz="1800" b="1" spc="-5" dirty="0">
                <a:latin typeface="Arial"/>
                <a:cs typeface="Arial"/>
              </a:rPr>
              <a:t>de gnosie</a:t>
            </a:r>
            <a:r>
              <a:rPr sz="1800" spc="-5" dirty="0">
                <a:latin typeface="Arial MT"/>
                <a:cs typeface="Arial MT"/>
              </a:rPr>
              <a:t>.</a:t>
            </a:r>
            <a:endParaRPr sz="1800" dirty="0">
              <a:latin typeface="Arial MT"/>
              <a:cs typeface="Arial MT"/>
            </a:endParaRPr>
          </a:p>
          <a:p>
            <a:pPr>
              <a:lnSpc>
                <a:spcPct val="100000"/>
              </a:lnSpc>
              <a:spcBef>
                <a:spcPts val="45"/>
              </a:spcBef>
            </a:pPr>
            <a:endParaRPr sz="1850" dirty="0">
              <a:latin typeface="Arial MT"/>
              <a:cs typeface="Arial MT"/>
            </a:endParaRPr>
          </a:p>
          <a:p>
            <a:pPr marL="12700">
              <a:lnSpc>
                <a:spcPct val="100000"/>
              </a:lnSpc>
            </a:pPr>
            <a:r>
              <a:rPr sz="1800" b="1" i="1" spc="-5" dirty="0">
                <a:latin typeface="Arial"/>
                <a:cs typeface="Arial"/>
              </a:rPr>
              <a:t>Surdité</a:t>
            </a:r>
            <a:r>
              <a:rPr sz="1800" b="1" i="1" spc="-30" dirty="0">
                <a:latin typeface="Arial"/>
                <a:cs typeface="Arial"/>
              </a:rPr>
              <a:t> </a:t>
            </a:r>
            <a:r>
              <a:rPr sz="1800" b="1" i="1" spc="-10" dirty="0">
                <a:latin typeface="Arial"/>
                <a:cs typeface="Arial"/>
              </a:rPr>
              <a:t>centrale</a:t>
            </a:r>
            <a:endParaRPr sz="1800" dirty="0">
              <a:latin typeface="Arial"/>
              <a:cs typeface="Arial"/>
            </a:endParaRPr>
          </a:p>
        </p:txBody>
      </p:sp>
    </p:spTree>
    <p:extLst>
      <p:ext uri="{BB962C8B-B14F-4D97-AF65-F5344CB8AC3E}">
        <p14:creationId xmlns:p14="http://schemas.microsoft.com/office/powerpoint/2010/main" val="3981680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5839" y="806195"/>
            <a:ext cx="8364855" cy="6172200"/>
          </a:xfrm>
          <a:custGeom>
            <a:avLst/>
            <a:gdLst/>
            <a:ahLst/>
            <a:cxnLst/>
            <a:rect l="l" t="t" r="r" b="b"/>
            <a:pathLst>
              <a:path w="8364855" h="6172200">
                <a:moveTo>
                  <a:pt x="76200" y="76200"/>
                </a:moveTo>
                <a:lnTo>
                  <a:pt x="76200" y="6172200"/>
                </a:lnTo>
                <a:lnTo>
                  <a:pt x="8364474" y="6172200"/>
                </a:lnTo>
                <a:lnTo>
                  <a:pt x="8364474" y="76200"/>
                </a:lnTo>
                <a:lnTo>
                  <a:pt x="76200" y="76200"/>
                </a:lnTo>
                <a:close/>
              </a:path>
              <a:path w="8364855" h="6172200">
                <a:moveTo>
                  <a:pt x="0" y="0"/>
                </a:moveTo>
                <a:lnTo>
                  <a:pt x="0" y="6096000"/>
                </a:lnTo>
                <a:lnTo>
                  <a:pt x="8288274" y="6096000"/>
                </a:lnTo>
                <a:lnTo>
                  <a:pt x="8288274" y="0"/>
                </a:lnTo>
                <a:lnTo>
                  <a:pt x="0" y="0"/>
                </a:lnTo>
                <a:close/>
              </a:path>
            </a:pathLst>
          </a:custGeom>
          <a:ln w="76200">
            <a:solidFill>
              <a:srgbClr val="000000"/>
            </a:solidFill>
          </a:ln>
        </p:spPr>
        <p:txBody>
          <a:bodyPr wrap="square" lIns="0" tIns="0" rIns="0" bIns="0" rtlCol="0"/>
          <a:lstStyle/>
          <a:p>
            <a:endParaRPr dirty="0"/>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5123180">
              <a:lnSpc>
                <a:spcPct val="100000"/>
              </a:lnSpc>
              <a:spcBef>
                <a:spcPts val="95"/>
              </a:spcBef>
            </a:pPr>
            <a:r>
              <a:rPr spc="-155" dirty="0"/>
              <a:t>Voi</a:t>
            </a:r>
            <a:r>
              <a:rPr sz="4800" spc="-232" baseline="-3472" dirty="0">
                <a:solidFill>
                  <a:srgbClr val="000000"/>
                </a:solidFill>
              </a:rPr>
              <a:t>i</a:t>
            </a:r>
            <a:r>
              <a:rPr sz="3200" spc="-155" dirty="0"/>
              <a:t>es</a:t>
            </a:r>
            <a:r>
              <a:rPr sz="3200" spc="-50" dirty="0"/>
              <a:t> </a:t>
            </a:r>
            <a:r>
              <a:rPr sz="3200" spc="-229" dirty="0"/>
              <a:t>vi</a:t>
            </a:r>
            <a:r>
              <a:rPr sz="4800" spc="-345" baseline="-3472" dirty="0">
                <a:solidFill>
                  <a:srgbClr val="000000"/>
                </a:solidFill>
              </a:rPr>
              <a:t>i</a:t>
            </a:r>
            <a:r>
              <a:rPr sz="3200" spc="-229" dirty="0"/>
              <a:t>suel</a:t>
            </a:r>
            <a:r>
              <a:rPr sz="4800" spc="-345" baseline="-3472" dirty="0">
                <a:solidFill>
                  <a:srgbClr val="000000"/>
                </a:solidFill>
              </a:rPr>
              <a:t>l</a:t>
            </a:r>
            <a:r>
              <a:rPr sz="3200" spc="-229" dirty="0"/>
              <a:t>l</a:t>
            </a:r>
            <a:r>
              <a:rPr sz="4800" spc="-345" baseline="-3472" dirty="0">
                <a:solidFill>
                  <a:srgbClr val="000000"/>
                </a:solidFill>
              </a:rPr>
              <a:t>l</a:t>
            </a:r>
            <a:r>
              <a:rPr sz="3200" spc="-229" dirty="0"/>
              <a:t>es</a:t>
            </a:r>
            <a:endParaRPr sz="3200" dirty="0"/>
          </a:p>
        </p:txBody>
      </p:sp>
      <p:pic>
        <p:nvPicPr>
          <p:cNvPr id="4" name="object 4"/>
          <p:cNvPicPr/>
          <p:nvPr/>
        </p:nvPicPr>
        <p:blipFill>
          <a:blip r:embed="rId2" cstate="print"/>
          <a:stretch>
            <a:fillRect/>
          </a:stretch>
        </p:blipFill>
        <p:spPr>
          <a:xfrm>
            <a:off x="1513499" y="1110996"/>
            <a:ext cx="4857461" cy="5537453"/>
          </a:xfrm>
          <a:prstGeom prst="rect">
            <a:avLst/>
          </a:prstGeom>
        </p:spPr>
      </p:pic>
    </p:spTree>
    <p:extLst>
      <p:ext uri="{BB962C8B-B14F-4D97-AF65-F5344CB8AC3E}">
        <p14:creationId xmlns:p14="http://schemas.microsoft.com/office/powerpoint/2010/main" val="3336438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06972" y="537971"/>
            <a:ext cx="4999112" cy="6669023"/>
          </a:xfrm>
          <a:prstGeom prst="rect">
            <a:avLst/>
          </a:prstGeom>
        </p:spPr>
      </p:pic>
    </p:spTree>
    <p:extLst>
      <p:ext uri="{BB962C8B-B14F-4D97-AF65-F5344CB8AC3E}">
        <p14:creationId xmlns:p14="http://schemas.microsoft.com/office/powerpoint/2010/main" val="3380370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51231" y="890269"/>
            <a:ext cx="3786504" cy="695960"/>
          </a:xfrm>
          <a:prstGeom prst="rect">
            <a:avLst/>
          </a:prstGeom>
        </p:spPr>
        <p:txBody>
          <a:bodyPr vert="horz" wrap="square" lIns="0" tIns="12065" rIns="0" bIns="0" rtlCol="0">
            <a:spAutoFit/>
          </a:bodyPr>
          <a:lstStyle/>
          <a:p>
            <a:pPr marL="12700">
              <a:lnSpc>
                <a:spcPct val="100000"/>
              </a:lnSpc>
              <a:spcBef>
                <a:spcPts val="95"/>
              </a:spcBef>
            </a:pPr>
            <a:r>
              <a:rPr sz="4400" b="0" i="0" spc="-5" dirty="0">
                <a:solidFill>
                  <a:srgbClr val="000000"/>
                </a:solidFill>
                <a:latin typeface="Arial MT"/>
                <a:cs typeface="Arial MT"/>
              </a:rPr>
              <a:t>Voies</a:t>
            </a:r>
            <a:r>
              <a:rPr sz="4400" b="0" i="0" spc="-45" dirty="0">
                <a:solidFill>
                  <a:srgbClr val="000000"/>
                </a:solidFill>
                <a:latin typeface="Arial MT"/>
                <a:cs typeface="Arial MT"/>
              </a:rPr>
              <a:t> </a:t>
            </a:r>
            <a:r>
              <a:rPr sz="4400" b="0" i="0" spc="-5" dirty="0">
                <a:solidFill>
                  <a:srgbClr val="000000"/>
                </a:solidFill>
                <a:latin typeface="Arial MT"/>
                <a:cs typeface="Arial MT"/>
              </a:rPr>
              <a:t>auditives</a:t>
            </a:r>
            <a:endParaRPr sz="4400" dirty="0">
              <a:latin typeface="Arial MT"/>
              <a:cs typeface="Arial MT"/>
            </a:endParaRPr>
          </a:p>
        </p:txBody>
      </p:sp>
      <p:grpSp>
        <p:nvGrpSpPr>
          <p:cNvPr id="3" name="object 3"/>
          <p:cNvGrpSpPr/>
          <p:nvPr/>
        </p:nvGrpSpPr>
        <p:grpSpPr>
          <a:xfrm>
            <a:off x="1903869" y="1703577"/>
            <a:ext cx="6807200" cy="4902200"/>
            <a:chOff x="1903869" y="1703577"/>
            <a:chExt cx="6807200" cy="4902200"/>
          </a:xfrm>
        </p:grpSpPr>
        <p:pic>
          <p:nvPicPr>
            <p:cNvPr id="4" name="object 4"/>
            <p:cNvPicPr/>
            <p:nvPr/>
          </p:nvPicPr>
          <p:blipFill>
            <a:blip r:embed="rId2" cstate="print"/>
            <a:stretch>
              <a:fillRect/>
            </a:stretch>
          </p:blipFill>
          <p:spPr>
            <a:xfrm>
              <a:off x="2394845" y="2117564"/>
              <a:ext cx="5824727" cy="4220807"/>
            </a:xfrm>
            <a:prstGeom prst="rect">
              <a:avLst/>
            </a:prstGeom>
          </p:spPr>
        </p:pic>
        <p:sp>
          <p:nvSpPr>
            <p:cNvPr id="5" name="object 5"/>
            <p:cNvSpPr/>
            <p:nvPr/>
          </p:nvSpPr>
          <p:spPr>
            <a:xfrm>
              <a:off x="2005469" y="1805177"/>
              <a:ext cx="6604000" cy="4699000"/>
            </a:xfrm>
            <a:custGeom>
              <a:avLst/>
              <a:gdLst/>
              <a:ahLst/>
              <a:cxnLst/>
              <a:rect l="l" t="t" r="r" b="b"/>
              <a:pathLst>
                <a:path w="6604000" h="4699000">
                  <a:moveTo>
                    <a:pt x="0" y="4698492"/>
                  </a:moveTo>
                  <a:lnTo>
                    <a:pt x="0" y="0"/>
                  </a:lnTo>
                  <a:lnTo>
                    <a:pt x="6603492" y="0"/>
                  </a:lnTo>
                  <a:lnTo>
                    <a:pt x="6603492" y="4698492"/>
                  </a:lnTo>
                  <a:lnTo>
                    <a:pt x="0" y="4698492"/>
                  </a:lnTo>
                  <a:close/>
                </a:path>
              </a:pathLst>
            </a:custGeom>
            <a:ln w="203200">
              <a:solidFill>
                <a:srgbClr val="CC3399"/>
              </a:solidFill>
            </a:ln>
          </p:spPr>
          <p:txBody>
            <a:bodyPr wrap="square" lIns="0" tIns="0" rIns="0" bIns="0" rtlCol="0"/>
            <a:lstStyle/>
            <a:p>
              <a:endParaRPr dirty="0"/>
            </a:p>
          </p:txBody>
        </p:sp>
      </p:grpSp>
    </p:spTree>
    <p:extLst>
      <p:ext uri="{BB962C8B-B14F-4D97-AF65-F5344CB8AC3E}">
        <p14:creationId xmlns:p14="http://schemas.microsoft.com/office/powerpoint/2010/main" val="2214498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1180591"/>
            <a:ext cx="7370445" cy="635000"/>
          </a:xfrm>
          <a:prstGeom prst="rect">
            <a:avLst/>
          </a:prstGeom>
        </p:spPr>
        <p:txBody>
          <a:bodyPr vert="horz" wrap="square" lIns="0" tIns="12065" rIns="0" bIns="0" rtlCol="0">
            <a:spAutoFit/>
          </a:bodyPr>
          <a:lstStyle/>
          <a:p>
            <a:pPr marL="12700">
              <a:lnSpc>
                <a:spcPct val="100000"/>
              </a:lnSpc>
              <a:spcBef>
                <a:spcPts val="95"/>
              </a:spcBef>
            </a:pPr>
            <a:r>
              <a:rPr b="0" i="0" spc="-10" dirty="0">
                <a:latin typeface="Arial MT"/>
                <a:cs typeface="Arial MT"/>
              </a:rPr>
              <a:t>Deux</a:t>
            </a:r>
            <a:r>
              <a:rPr b="0" i="0" spc="20" dirty="0">
                <a:latin typeface="Arial MT"/>
                <a:cs typeface="Arial MT"/>
              </a:rPr>
              <a:t> </a:t>
            </a:r>
            <a:r>
              <a:rPr b="0" i="0" spc="-5" dirty="0">
                <a:latin typeface="Arial MT"/>
                <a:cs typeface="Arial MT"/>
              </a:rPr>
              <a:t>subdivisions</a:t>
            </a:r>
            <a:r>
              <a:rPr b="0" i="0" spc="5" dirty="0">
                <a:latin typeface="Arial MT"/>
                <a:cs typeface="Arial MT"/>
              </a:rPr>
              <a:t> </a:t>
            </a:r>
            <a:r>
              <a:rPr b="0" i="0" spc="-5" dirty="0">
                <a:latin typeface="Arial MT"/>
                <a:cs typeface="Arial MT"/>
              </a:rPr>
              <a:t>fonctionnelles</a:t>
            </a:r>
          </a:p>
        </p:txBody>
      </p:sp>
      <p:sp>
        <p:nvSpPr>
          <p:cNvPr id="5" name="object 5"/>
          <p:cNvSpPr txBox="1"/>
          <p:nvPr/>
        </p:nvSpPr>
        <p:spPr>
          <a:xfrm>
            <a:off x="1767216" y="2839617"/>
            <a:ext cx="3653790" cy="1052830"/>
          </a:xfrm>
          <a:prstGeom prst="rect">
            <a:avLst/>
          </a:prstGeom>
        </p:spPr>
        <p:txBody>
          <a:bodyPr vert="horz" wrap="square" lIns="0" tIns="99695" rIns="0" bIns="0" rtlCol="0">
            <a:spAutoFit/>
          </a:bodyPr>
          <a:lstStyle/>
          <a:p>
            <a:pPr marL="299085" indent="-287020">
              <a:lnSpc>
                <a:spcPct val="100000"/>
              </a:lnSpc>
              <a:spcBef>
                <a:spcPts val="785"/>
              </a:spcBef>
              <a:buClr>
                <a:srgbClr val="9999CC"/>
              </a:buClr>
              <a:buSzPct val="78571"/>
              <a:buFont typeface="Wingdings"/>
              <a:buChar char=""/>
              <a:tabLst>
                <a:tab pos="299720" algn="l"/>
              </a:tabLst>
            </a:pPr>
            <a:r>
              <a:rPr sz="2800" b="1" i="1" spc="-5" dirty="0">
                <a:latin typeface="Arial"/>
                <a:cs typeface="Arial"/>
              </a:rPr>
              <a:t>Système</a:t>
            </a:r>
            <a:r>
              <a:rPr sz="2800" b="1" i="1" spc="-50" dirty="0">
                <a:latin typeface="Arial"/>
                <a:cs typeface="Arial"/>
              </a:rPr>
              <a:t> </a:t>
            </a:r>
            <a:r>
              <a:rPr sz="2800" b="1" i="1" spc="-5" dirty="0">
                <a:latin typeface="Arial"/>
                <a:cs typeface="Arial"/>
              </a:rPr>
              <a:t>somatique</a:t>
            </a:r>
            <a:endParaRPr sz="2800">
              <a:latin typeface="Arial"/>
              <a:cs typeface="Arial"/>
            </a:endParaRPr>
          </a:p>
          <a:p>
            <a:pPr marL="299085" indent="-287020">
              <a:lnSpc>
                <a:spcPct val="100000"/>
              </a:lnSpc>
              <a:spcBef>
                <a:spcPts val="680"/>
              </a:spcBef>
              <a:buClr>
                <a:srgbClr val="9999CC"/>
              </a:buClr>
              <a:buSzPct val="78571"/>
              <a:buFont typeface="Wingdings"/>
              <a:buChar char=""/>
              <a:tabLst>
                <a:tab pos="299720" algn="l"/>
              </a:tabLst>
            </a:pPr>
            <a:r>
              <a:rPr sz="2800" b="1" i="1" spc="-5" dirty="0">
                <a:latin typeface="Arial"/>
                <a:cs typeface="Arial"/>
              </a:rPr>
              <a:t>Système</a:t>
            </a:r>
            <a:r>
              <a:rPr sz="2800" b="1" i="1" spc="-15" dirty="0">
                <a:latin typeface="Arial"/>
                <a:cs typeface="Arial"/>
              </a:rPr>
              <a:t> </a:t>
            </a:r>
            <a:r>
              <a:rPr sz="2800" b="1" i="1" spc="-5" dirty="0">
                <a:latin typeface="Arial"/>
                <a:cs typeface="Arial"/>
              </a:rPr>
              <a:t>viscéral</a:t>
            </a:r>
            <a:endParaRPr sz="2800">
              <a:latin typeface="Arial"/>
              <a:cs typeface="Arial"/>
            </a:endParaRPr>
          </a:p>
        </p:txBody>
      </p:sp>
      <p:pic>
        <p:nvPicPr>
          <p:cNvPr id="6" name="object 6"/>
          <p:cNvPicPr/>
          <p:nvPr/>
        </p:nvPicPr>
        <p:blipFill>
          <a:blip r:embed="rId4" cstate="print"/>
          <a:stretch>
            <a:fillRect/>
          </a:stretch>
        </p:blipFill>
        <p:spPr>
          <a:xfrm>
            <a:off x="5642273" y="2606801"/>
            <a:ext cx="3544080" cy="3409949"/>
          </a:xfrm>
          <a:prstGeom prst="rect">
            <a:avLst/>
          </a:prstGeom>
        </p:spPr>
      </p:pic>
      <p:sp>
        <p:nvSpPr>
          <p:cNvPr id="7" name="object 7"/>
          <p:cNvSpPr txBox="1"/>
          <p:nvPr/>
        </p:nvSpPr>
        <p:spPr>
          <a:xfrm>
            <a:off x="7134742" y="3393438"/>
            <a:ext cx="5080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SN</a:t>
            </a:r>
            <a:r>
              <a:rPr sz="1800" dirty="0">
                <a:latin typeface="Arial MT"/>
                <a:cs typeface="Arial MT"/>
              </a:rPr>
              <a:t>C</a:t>
            </a:r>
            <a:endParaRPr sz="1800">
              <a:latin typeface="Arial MT"/>
              <a:cs typeface="Arial MT"/>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8" name="object 8"/>
          <p:cNvSpPr txBox="1"/>
          <p:nvPr/>
        </p:nvSpPr>
        <p:spPr>
          <a:xfrm>
            <a:off x="7154553" y="4166106"/>
            <a:ext cx="1502410" cy="876300"/>
          </a:xfrm>
          <a:prstGeom prst="rect">
            <a:avLst/>
          </a:prstGeom>
        </p:spPr>
        <p:txBody>
          <a:bodyPr vert="horz" wrap="square" lIns="0" tIns="12700" rIns="0" bIns="0" rtlCol="0">
            <a:spAutoFit/>
          </a:bodyPr>
          <a:lstStyle/>
          <a:p>
            <a:pPr marR="5080" algn="r">
              <a:lnSpc>
                <a:spcPct val="100000"/>
              </a:lnSpc>
              <a:spcBef>
                <a:spcPts val="100"/>
              </a:spcBef>
            </a:pPr>
            <a:r>
              <a:rPr sz="1800" spc="-5" dirty="0">
                <a:latin typeface="Arial MT"/>
                <a:cs typeface="Arial MT"/>
              </a:rPr>
              <a:t>SNP</a:t>
            </a:r>
            <a:endParaRPr sz="1800">
              <a:latin typeface="Arial MT"/>
              <a:cs typeface="Arial MT"/>
            </a:endParaRPr>
          </a:p>
          <a:p>
            <a:pPr>
              <a:lnSpc>
                <a:spcPct val="100000"/>
              </a:lnSpc>
              <a:spcBef>
                <a:spcPts val="15"/>
              </a:spcBef>
            </a:pPr>
            <a:endParaRPr sz="2050">
              <a:latin typeface="Arial MT"/>
              <a:cs typeface="Arial MT"/>
            </a:endParaRPr>
          </a:p>
          <a:p>
            <a:pPr marL="12700">
              <a:lnSpc>
                <a:spcPct val="100000"/>
              </a:lnSpc>
            </a:pPr>
            <a:r>
              <a:rPr sz="1800" spc="-5" dirty="0">
                <a:latin typeface="Arial MT"/>
                <a:cs typeface="Arial MT"/>
              </a:rPr>
              <a:t>SNV</a:t>
            </a:r>
            <a:endParaRPr sz="1800">
              <a:latin typeface="Arial MT"/>
              <a:cs typeface="Arial M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70514" y="625861"/>
            <a:ext cx="2937510" cy="513080"/>
          </a:xfrm>
          <a:prstGeom prst="rect">
            <a:avLst/>
          </a:prstGeom>
        </p:spPr>
        <p:txBody>
          <a:bodyPr vert="horz" wrap="square" lIns="0" tIns="12065" rIns="0" bIns="0" rtlCol="0">
            <a:spAutoFit/>
          </a:bodyPr>
          <a:lstStyle/>
          <a:p>
            <a:pPr marL="12700">
              <a:lnSpc>
                <a:spcPct val="100000"/>
              </a:lnSpc>
              <a:spcBef>
                <a:spcPts val="95"/>
              </a:spcBef>
            </a:pPr>
            <a:r>
              <a:rPr i="0" spc="-155" dirty="0">
                <a:solidFill>
                  <a:srgbClr val="000000"/>
                </a:solidFill>
                <a:latin typeface="Arial"/>
                <a:cs typeface="Arial"/>
              </a:rPr>
              <a:t>Ai</a:t>
            </a:r>
            <a:r>
              <a:rPr sz="4800" i="0" spc="-232" baseline="-3472" dirty="0">
                <a:solidFill>
                  <a:srgbClr val="000000"/>
                </a:solidFill>
                <a:latin typeface="Arial"/>
                <a:cs typeface="Arial"/>
              </a:rPr>
              <a:t>i</a:t>
            </a:r>
            <a:r>
              <a:rPr sz="3200" i="0" spc="-155" dirty="0">
                <a:solidFill>
                  <a:srgbClr val="000000"/>
                </a:solidFill>
                <a:latin typeface="Arial"/>
                <a:cs typeface="Arial"/>
              </a:rPr>
              <a:t>res</a:t>
            </a:r>
            <a:r>
              <a:rPr sz="3200" i="0" spc="-50" dirty="0">
                <a:solidFill>
                  <a:srgbClr val="000000"/>
                </a:solidFill>
                <a:latin typeface="Arial"/>
                <a:cs typeface="Arial"/>
              </a:rPr>
              <a:t> </a:t>
            </a:r>
            <a:r>
              <a:rPr sz="3200" i="0" spc="-765" dirty="0">
                <a:solidFill>
                  <a:srgbClr val="000000"/>
                </a:solidFill>
                <a:latin typeface="Arial"/>
                <a:cs typeface="Arial"/>
              </a:rPr>
              <a:t>a</a:t>
            </a:r>
            <a:r>
              <a:rPr sz="4800" i="0" spc="-1147" baseline="-3472" dirty="0">
                <a:solidFill>
                  <a:srgbClr val="000000"/>
                </a:solidFill>
                <a:latin typeface="Arial"/>
                <a:cs typeface="Arial"/>
              </a:rPr>
              <a:t>a</a:t>
            </a:r>
            <a:r>
              <a:rPr sz="3200" i="0" spc="-765" dirty="0">
                <a:solidFill>
                  <a:srgbClr val="000000"/>
                </a:solidFill>
                <a:latin typeface="Arial"/>
                <a:cs typeface="Arial"/>
              </a:rPr>
              <a:t>u</a:t>
            </a:r>
            <a:r>
              <a:rPr sz="4800" i="0" spc="-1147" baseline="-3472" dirty="0">
                <a:solidFill>
                  <a:srgbClr val="000000"/>
                </a:solidFill>
                <a:latin typeface="Arial"/>
                <a:cs typeface="Arial"/>
              </a:rPr>
              <a:t>u</a:t>
            </a:r>
            <a:r>
              <a:rPr sz="3200" i="0" spc="-765" dirty="0">
                <a:solidFill>
                  <a:srgbClr val="000000"/>
                </a:solidFill>
                <a:latin typeface="Arial"/>
                <a:cs typeface="Arial"/>
              </a:rPr>
              <a:t>d</a:t>
            </a:r>
            <a:r>
              <a:rPr sz="4800" i="0" spc="-1147" baseline="-3472" dirty="0">
                <a:solidFill>
                  <a:srgbClr val="000000"/>
                </a:solidFill>
                <a:latin typeface="Arial"/>
                <a:cs typeface="Arial"/>
              </a:rPr>
              <a:t>d</a:t>
            </a:r>
            <a:r>
              <a:rPr sz="3200" i="0" spc="-765" dirty="0">
                <a:solidFill>
                  <a:srgbClr val="000000"/>
                </a:solidFill>
                <a:latin typeface="Arial"/>
                <a:cs typeface="Arial"/>
              </a:rPr>
              <a:t>i</a:t>
            </a:r>
            <a:r>
              <a:rPr sz="4800" i="0" spc="-1147" baseline="-3472" dirty="0">
                <a:solidFill>
                  <a:srgbClr val="000000"/>
                </a:solidFill>
                <a:latin typeface="Arial"/>
                <a:cs typeface="Arial"/>
              </a:rPr>
              <a:t>i</a:t>
            </a:r>
            <a:r>
              <a:rPr sz="3200" i="0" spc="-765" dirty="0">
                <a:solidFill>
                  <a:srgbClr val="000000"/>
                </a:solidFill>
                <a:latin typeface="Arial"/>
                <a:cs typeface="Arial"/>
              </a:rPr>
              <a:t>t</a:t>
            </a:r>
            <a:r>
              <a:rPr sz="4800" i="0" spc="-1147" baseline="-3472" dirty="0">
                <a:solidFill>
                  <a:srgbClr val="000000"/>
                </a:solidFill>
                <a:latin typeface="Arial"/>
                <a:cs typeface="Arial"/>
              </a:rPr>
              <a:t>t</a:t>
            </a:r>
            <a:r>
              <a:rPr sz="3200" i="0" spc="-765" dirty="0">
                <a:solidFill>
                  <a:srgbClr val="000000"/>
                </a:solidFill>
                <a:latin typeface="Arial"/>
                <a:cs typeface="Arial"/>
              </a:rPr>
              <a:t>i</a:t>
            </a:r>
            <a:r>
              <a:rPr sz="4800" i="0" spc="-1147" baseline="-3472" dirty="0">
                <a:solidFill>
                  <a:srgbClr val="000000"/>
                </a:solidFill>
                <a:latin typeface="Arial"/>
                <a:cs typeface="Arial"/>
              </a:rPr>
              <a:t>i</a:t>
            </a:r>
            <a:r>
              <a:rPr sz="3200" i="0" spc="-765" dirty="0">
                <a:solidFill>
                  <a:srgbClr val="000000"/>
                </a:solidFill>
                <a:latin typeface="Arial"/>
                <a:cs typeface="Arial"/>
              </a:rPr>
              <a:t>v</a:t>
            </a:r>
            <a:r>
              <a:rPr sz="4800" i="0" spc="-1147" baseline="-3472" dirty="0">
                <a:solidFill>
                  <a:srgbClr val="000000"/>
                </a:solidFill>
                <a:latin typeface="Arial"/>
                <a:cs typeface="Arial"/>
              </a:rPr>
              <a:t>v</a:t>
            </a:r>
            <a:r>
              <a:rPr sz="3200" i="0" spc="-765" dirty="0">
                <a:solidFill>
                  <a:srgbClr val="000000"/>
                </a:solidFill>
                <a:latin typeface="Arial"/>
                <a:cs typeface="Arial"/>
              </a:rPr>
              <a:t>e</a:t>
            </a:r>
            <a:r>
              <a:rPr sz="4800" i="0" spc="-1147" baseline="-3472" dirty="0">
                <a:solidFill>
                  <a:srgbClr val="000000"/>
                </a:solidFill>
                <a:latin typeface="Arial"/>
                <a:cs typeface="Arial"/>
              </a:rPr>
              <a:t>e</a:t>
            </a:r>
            <a:r>
              <a:rPr sz="3200" i="0" spc="-765" dirty="0">
                <a:solidFill>
                  <a:srgbClr val="000000"/>
                </a:solidFill>
                <a:latin typeface="Arial"/>
                <a:cs typeface="Arial"/>
              </a:rPr>
              <a:t>s</a:t>
            </a:r>
            <a:r>
              <a:rPr sz="4800" i="0" spc="-1147" baseline="-3472" dirty="0">
                <a:solidFill>
                  <a:srgbClr val="000000"/>
                </a:solidFill>
                <a:latin typeface="Arial"/>
                <a:cs typeface="Arial"/>
              </a:rPr>
              <a:t>s</a:t>
            </a:r>
            <a:endParaRPr sz="4800" baseline="-3472" dirty="0">
              <a:latin typeface="Arial"/>
              <a:cs typeface="Arial"/>
            </a:endParaRPr>
          </a:p>
        </p:txBody>
      </p:sp>
      <p:grpSp>
        <p:nvGrpSpPr>
          <p:cNvPr id="3" name="object 3"/>
          <p:cNvGrpSpPr/>
          <p:nvPr/>
        </p:nvGrpSpPr>
        <p:grpSpPr>
          <a:xfrm>
            <a:off x="2749943" y="1398269"/>
            <a:ext cx="5255895" cy="5043805"/>
            <a:chOff x="2749943" y="1398269"/>
            <a:chExt cx="5255895" cy="5043805"/>
          </a:xfrm>
        </p:grpSpPr>
        <p:sp>
          <p:nvSpPr>
            <p:cNvPr id="4" name="object 4"/>
            <p:cNvSpPr/>
            <p:nvPr/>
          </p:nvSpPr>
          <p:spPr>
            <a:xfrm>
              <a:off x="2851289" y="1512569"/>
              <a:ext cx="5116195" cy="4891405"/>
            </a:xfrm>
            <a:custGeom>
              <a:avLst/>
              <a:gdLst/>
              <a:ahLst/>
              <a:cxnLst/>
              <a:rect l="l" t="t" r="r" b="b"/>
              <a:pathLst>
                <a:path w="5116195" h="4891405">
                  <a:moveTo>
                    <a:pt x="0" y="0"/>
                  </a:moveTo>
                  <a:lnTo>
                    <a:pt x="0" y="4891278"/>
                  </a:lnTo>
                  <a:lnTo>
                    <a:pt x="5116068" y="4891278"/>
                  </a:lnTo>
                  <a:lnTo>
                    <a:pt x="5116068" y="0"/>
                  </a:lnTo>
                  <a:lnTo>
                    <a:pt x="0" y="0"/>
                  </a:lnTo>
                  <a:close/>
                </a:path>
              </a:pathLst>
            </a:custGeom>
            <a:ln w="76200">
              <a:solidFill>
                <a:srgbClr val="000000"/>
              </a:solidFill>
            </a:ln>
          </p:spPr>
          <p:txBody>
            <a:bodyPr wrap="square" lIns="0" tIns="0" rIns="0" bIns="0" rtlCol="0"/>
            <a:lstStyle/>
            <a:p>
              <a:endParaRPr dirty="0"/>
            </a:p>
          </p:txBody>
        </p:sp>
        <p:pic>
          <p:nvPicPr>
            <p:cNvPr id="5" name="object 5"/>
            <p:cNvPicPr/>
            <p:nvPr/>
          </p:nvPicPr>
          <p:blipFill>
            <a:blip r:embed="rId2" cstate="print"/>
            <a:stretch>
              <a:fillRect/>
            </a:stretch>
          </p:blipFill>
          <p:spPr>
            <a:xfrm>
              <a:off x="2889383" y="1550670"/>
              <a:ext cx="5039867" cy="4815077"/>
            </a:xfrm>
            <a:prstGeom prst="rect">
              <a:avLst/>
            </a:prstGeom>
          </p:spPr>
        </p:pic>
        <p:pic>
          <p:nvPicPr>
            <p:cNvPr id="6" name="object 6"/>
            <p:cNvPicPr/>
            <p:nvPr/>
          </p:nvPicPr>
          <p:blipFill>
            <a:blip r:embed="rId3" cstate="print"/>
            <a:stretch>
              <a:fillRect/>
            </a:stretch>
          </p:blipFill>
          <p:spPr>
            <a:xfrm>
              <a:off x="2826137" y="1474470"/>
              <a:ext cx="5039867" cy="4815077"/>
            </a:xfrm>
            <a:prstGeom prst="rect">
              <a:avLst/>
            </a:prstGeom>
          </p:spPr>
        </p:pic>
        <p:sp>
          <p:nvSpPr>
            <p:cNvPr id="7" name="object 7"/>
            <p:cNvSpPr/>
            <p:nvPr/>
          </p:nvSpPr>
          <p:spPr>
            <a:xfrm>
              <a:off x="2788043" y="1436369"/>
              <a:ext cx="5116195" cy="4891405"/>
            </a:xfrm>
            <a:custGeom>
              <a:avLst/>
              <a:gdLst/>
              <a:ahLst/>
              <a:cxnLst/>
              <a:rect l="l" t="t" r="r" b="b"/>
              <a:pathLst>
                <a:path w="5116195" h="4891405">
                  <a:moveTo>
                    <a:pt x="0" y="4891278"/>
                  </a:moveTo>
                  <a:lnTo>
                    <a:pt x="0" y="0"/>
                  </a:lnTo>
                  <a:lnTo>
                    <a:pt x="5116068" y="0"/>
                  </a:lnTo>
                  <a:lnTo>
                    <a:pt x="5116068" y="4891278"/>
                  </a:lnTo>
                  <a:lnTo>
                    <a:pt x="0" y="4891278"/>
                  </a:lnTo>
                  <a:close/>
                </a:path>
              </a:pathLst>
            </a:custGeom>
            <a:ln w="76200">
              <a:solidFill>
                <a:srgbClr val="FF3300"/>
              </a:solidFill>
            </a:ln>
          </p:spPr>
          <p:txBody>
            <a:bodyPr wrap="square" lIns="0" tIns="0" rIns="0" bIns="0" rtlCol="0"/>
            <a:lstStyle/>
            <a:p>
              <a:endParaRPr dirty="0"/>
            </a:p>
          </p:txBody>
        </p:sp>
        <p:sp>
          <p:nvSpPr>
            <p:cNvPr id="8" name="object 8"/>
            <p:cNvSpPr/>
            <p:nvPr/>
          </p:nvSpPr>
          <p:spPr>
            <a:xfrm>
              <a:off x="5273687" y="3851147"/>
              <a:ext cx="1369060" cy="721360"/>
            </a:xfrm>
            <a:custGeom>
              <a:avLst/>
              <a:gdLst/>
              <a:ahLst/>
              <a:cxnLst/>
              <a:rect l="l" t="t" r="r" b="b"/>
              <a:pathLst>
                <a:path w="1369059" h="721360">
                  <a:moveTo>
                    <a:pt x="684276" y="0"/>
                  </a:moveTo>
                  <a:lnTo>
                    <a:pt x="621987" y="1474"/>
                  </a:lnTo>
                  <a:lnTo>
                    <a:pt x="561266" y="5812"/>
                  </a:lnTo>
                  <a:lnTo>
                    <a:pt x="502355" y="12886"/>
                  </a:lnTo>
                  <a:lnTo>
                    <a:pt x="445495" y="22569"/>
                  </a:lnTo>
                  <a:lnTo>
                    <a:pt x="390926" y="34732"/>
                  </a:lnTo>
                  <a:lnTo>
                    <a:pt x="338892" y="49247"/>
                  </a:lnTo>
                  <a:lnTo>
                    <a:pt x="289633" y="65988"/>
                  </a:lnTo>
                  <a:lnTo>
                    <a:pt x="243390" y="84825"/>
                  </a:lnTo>
                  <a:lnTo>
                    <a:pt x="200406" y="105632"/>
                  </a:lnTo>
                  <a:lnTo>
                    <a:pt x="160921" y="128280"/>
                  </a:lnTo>
                  <a:lnTo>
                    <a:pt x="125177" y="152642"/>
                  </a:lnTo>
                  <a:lnTo>
                    <a:pt x="93415" y="178590"/>
                  </a:lnTo>
                  <a:lnTo>
                    <a:pt x="65877" y="205996"/>
                  </a:lnTo>
                  <a:lnTo>
                    <a:pt x="24440" y="264671"/>
                  </a:lnTo>
                  <a:lnTo>
                    <a:pt x="2796" y="327646"/>
                  </a:lnTo>
                  <a:lnTo>
                    <a:pt x="0" y="360426"/>
                  </a:lnTo>
                  <a:lnTo>
                    <a:pt x="2796" y="393205"/>
                  </a:lnTo>
                  <a:lnTo>
                    <a:pt x="24440" y="456180"/>
                  </a:lnTo>
                  <a:lnTo>
                    <a:pt x="65877" y="514855"/>
                  </a:lnTo>
                  <a:lnTo>
                    <a:pt x="93415" y="542261"/>
                  </a:lnTo>
                  <a:lnTo>
                    <a:pt x="125177" y="568209"/>
                  </a:lnTo>
                  <a:lnTo>
                    <a:pt x="160921" y="592571"/>
                  </a:lnTo>
                  <a:lnTo>
                    <a:pt x="200405" y="615219"/>
                  </a:lnTo>
                  <a:lnTo>
                    <a:pt x="243390" y="636026"/>
                  </a:lnTo>
                  <a:lnTo>
                    <a:pt x="289633" y="654863"/>
                  </a:lnTo>
                  <a:lnTo>
                    <a:pt x="338892" y="671604"/>
                  </a:lnTo>
                  <a:lnTo>
                    <a:pt x="390926" y="686119"/>
                  </a:lnTo>
                  <a:lnTo>
                    <a:pt x="445495" y="698282"/>
                  </a:lnTo>
                  <a:lnTo>
                    <a:pt x="502355" y="707965"/>
                  </a:lnTo>
                  <a:lnTo>
                    <a:pt x="561266" y="715039"/>
                  </a:lnTo>
                  <a:lnTo>
                    <a:pt x="621987" y="719377"/>
                  </a:lnTo>
                  <a:lnTo>
                    <a:pt x="684276" y="720851"/>
                  </a:lnTo>
                  <a:lnTo>
                    <a:pt x="746564" y="719377"/>
                  </a:lnTo>
                  <a:lnTo>
                    <a:pt x="807284" y="715039"/>
                  </a:lnTo>
                  <a:lnTo>
                    <a:pt x="866195" y="707965"/>
                  </a:lnTo>
                  <a:lnTo>
                    <a:pt x="923055" y="698282"/>
                  </a:lnTo>
                  <a:lnTo>
                    <a:pt x="977622" y="686119"/>
                  </a:lnTo>
                  <a:lnTo>
                    <a:pt x="1029656" y="671604"/>
                  </a:lnTo>
                  <a:lnTo>
                    <a:pt x="1078914" y="654863"/>
                  </a:lnTo>
                  <a:lnTo>
                    <a:pt x="1125156" y="636026"/>
                  </a:lnTo>
                  <a:lnTo>
                    <a:pt x="1168139" y="615219"/>
                  </a:lnTo>
                  <a:lnTo>
                    <a:pt x="1207623" y="592571"/>
                  </a:lnTo>
                  <a:lnTo>
                    <a:pt x="1243366" y="568209"/>
                  </a:lnTo>
                  <a:lnTo>
                    <a:pt x="1275127" y="542261"/>
                  </a:lnTo>
                  <a:lnTo>
                    <a:pt x="1302663" y="514855"/>
                  </a:lnTo>
                  <a:lnTo>
                    <a:pt x="1344099" y="456180"/>
                  </a:lnTo>
                  <a:lnTo>
                    <a:pt x="1365743" y="393205"/>
                  </a:lnTo>
                  <a:lnTo>
                    <a:pt x="1368539" y="360425"/>
                  </a:lnTo>
                  <a:lnTo>
                    <a:pt x="1365743" y="327646"/>
                  </a:lnTo>
                  <a:lnTo>
                    <a:pt x="1344099" y="264671"/>
                  </a:lnTo>
                  <a:lnTo>
                    <a:pt x="1302663" y="205996"/>
                  </a:lnTo>
                  <a:lnTo>
                    <a:pt x="1275127" y="178590"/>
                  </a:lnTo>
                  <a:lnTo>
                    <a:pt x="1243366" y="152642"/>
                  </a:lnTo>
                  <a:lnTo>
                    <a:pt x="1207623" y="128280"/>
                  </a:lnTo>
                  <a:lnTo>
                    <a:pt x="1168139" y="105632"/>
                  </a:lnTo>
                  <a:lnTo>
                    <a:pt x="1125156" y="84825"/>
                  </a:lnTo>
                  <a:lnTo>
                    <a:pt x="1078914" y="65988"/>
                  </a:lnTo>
                  <a:lnTo>
                    <a:pt x="1029656" y="49247"/>
                  </a:lnTo>
                  <a:lnTo>
                    <a:pt x="977622" y="34732"/>
                  </a:lnTo>
                  <a:lnTo>
                    <a:pt x="923055" y="22569"/>
                  </a:lnTo>
                  <a:lnTo>
                    <a:pt x="866195" y="12886"/>
                  </a:lnTo>
                  <a:lnTo>
                    <a:pt x="807284" y="5812"/>
                  </a:lnTo>
                  <a:lnTo>
                    <a:pt x="746564" y="1474"/>
                  </a:lnTo>
                  <a:lnTo>
                    <a:pt x="684276" y="0"/>
                  </a:lnTo>
                  <a:close/>
                </a:path>
              </a:pathLst>
            </a:custGeom>
            <a:ln w="57149">
              <a:solidFill>
                <a:srgbClr val="FF3300"/>
              </a:solidFill>
            </a:ln>
          </p:spPr>
          <p:txBody>
            <a:bodyPr wrap="square" lIns="0" tIns="0" rIns="0" bIns="0" rtlCol="0"/>
            <a:lstStyle/>
            <a:p>
              <a:endParaRPr dirty="0"/>
            </a:p>
          </p:txBody>
        </p:sp>
      </p:grpSp>
    </p:spTree>
    <p:extLst>
      <p:ext uri="{BB962C8B-B14F-4D97-AF65-F5344CB8AC3E}">
        <p14:creationId xmlns:p14="http://schemas.microsoft.com/office/powerpoint/2010/main" val="2134576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54671" y="537972"/>
            <a:ext cx="8712835" cy="6440805"/>
            <a:chOff x="954671" y="537972"/>
            <a:chExt cx="8712835" cy="6440805"/>
          </a:xfrm>
        </p:grpSpPr>
        <p:pic>
          <p:nvPicPr>
            <p:cNvPr id="3" name="object 3"/>
            <p:cNvPicPr/>
            <p:nvPr/>
          </p:nvPicPr>
          <p:blipFill>
            <a:blip r:embed="rId2" cstate="print"/>
            <a:stretch>
              <a:fillRect/>
            </a:stretch>
          </p:blipFill>
          <p:spPr>
            <a:xfrm>
              <a:off x="954671" y="537972"/>
              <a:ext cx="8712701" cy="6440423"/>
            </a:xfrm>
            <a:prstGeom prst="rect">
              <a:avLst/>
            </a:prstGeom>
          </p:spPr>
        </p:pic>
        <p:sp>
          <p:nvSpPr>
            <p:cNvPr id="4" name="object 4"/>
            <p:cNvSpPr/>
            <p:nvPr/>
          </p:nvSpPr>
          <p:spPr>
            <a:xfrm>
              <a:off x="5059565" y="1329690"/>
              <a:ext cx="2159000" cy="2161540"/>
            </a:xfrm>
            <a:custGeom>
              <a:avLst/>
              <a:gdLst/>
              <a:ahLst/>
              <a:cxnLst/>
              <a:rect l="l" t="t" r="r" b="b"/>
              <a:pathLst>
                <a:path w="2159000" h="2161540">
                  <a:moveTo>
                    <a:pt x="1079753" y="0"/>
                  </a:moveTo>
                  <a:lnTo>
                    <a:pt x="1031633" y="1053"/>
                  </a:lnTo>
                  <a:lnTo>
                    <a:pt x="984054" y="4182"/>
                  </a:lnTo>
                  <a:lnTo>
                    <a:pt x="937060" y="9345"/>
                  </a:lnTo>
                  <a:lnTo>
                    <a:pt x="890695" y="16496"/>
                  </a:lnTo>
                  <a:lnTo>
                    <a:pt x="845002" y="25592"/>
                  </a:lnTo>
                  <a:lnTo>
                    <a:pt x="800026" y="36589"/>
                  </a:lnTo>
                  <a:lnTo>
                    <a:pt x="755811" y="49443"/>
                  </a:lnTo>
                  <a:lnTo>
                    <a:pt x="712399" y="64110"/>
                  </a:lnTo>
                  <a:lnTo>
                    <a:pt x="669835" y="80547"/>
                  </a:lnTo>
                  <a:lnTo>
                    <a:pt x="628163" y="98708"/>
                  </a:lnTo>
                  <a:lnTo>
                    <a:pt x="587426" y="118550"/>
                  </a:lnTo>
                  <a:lnTo>
                    <a:pt x="547669" y="140029"/>
                  </a:lnTo>
                  <a:lnTo>
                    <a:pt x="508934" y="163102"/>
                  </a:lnTo>
                  <a:lnTo>
                    <a:pt x="471266" y="187724"/>
                  </a:lnTo>
                  <a:lnTo>
                    <a:pt x="434708" y="213851"/>
                  </a:lnTo>
                  <a:lnTo>
                    <a:pt x="399305" y="241439"/>
                  </a:lnTo>
                  <a:lnTo>
                    <a:pt x="365100" y="270445"/>
                  </a:lnTo>
                  <a:lnTo>
                    <a:pt x="332137" y="300824"/>
                  </a:lnTo>
                  <a:lnTo>
                    <a:pt x="300459" y="332533"/>
                  </a:lnTo>
                  <a:lnTo>
                    <a:pt x="270110" y="365527"/>
                  </a:lnTo>
                  <a:lnTo>
                    <a:pt x="241135" y="399763"/>
                  </a:lnTo>
                  <a:lnTo>
                    <a:pt x="213577" y="435196"/>
                  </a:lnTo>
                  <a:lnTo>
                    <a:pt x="187479" y="471783"/>
                  </a:lnTo>
                  <a:lnTo>
                    <a:pt x="162886" y="509480"/>
                  </a:lnTo>
                  <a:lnTo>
                    <a:pt x="139841" y="548242"/>
                  </a:lnTo>
                  <a:lnTo>
                    <a:pt x="118388" y="588026"/>
                  </a:lnTo>
                  <a:lnTo>
                    <a:pt x="98571" y="628788"/>
                  </a:lnTo>
                  <a:lnTo>
                    <a:pt x="80433" y="670484"/>
                  </a:lnTo>
                  <a:lnTo>
                    <a:pt x="64019" y="713070"/>
                  </a:lnTo>
                  <a:lnTo>
                    <a:pt x="49372" y="756501"/>
                  </a:lnTo>
                  <a:lnTo>
                    <a:pt x="36536" y="800735"/>
                  </a:lnTo>
                  <a:lnTo>
                    <a:pt x="25554" y="845726"/>
                  </a:lnTo>
                  <a:lnTo>
                    <a:pt x="16471" y="891432"/>
                  </a:lnTo>
                  <a:lnTo>
                    <a:pt x="9331" y="937807"/>
                  </a:lnTo>
                  <a:lnTo>
                    <a:pt x="4176" y="984809"/>
                  </a:lnTo>
                  <a:lnTo>
                    <a:pt x="1051" y="1032393"/>
                  </a:lnTo>
                  <a:lnTo>
                    <a:pt x="0" y="1080515"/>
                  </a:lnTo>
                  <a:lnTo>
                    <a:pt x="1051" y="1128638"/>
                  </a:lnTo>
                  <a:lnTo>
                    <a:pt x="4176" y="1176222"/>
                  </a:lnTo>
                  <a:lnTo>
                    <a:pt x="9331" y="1223224"/>
                  </a:lnTo>
                  <a:lnTo>
                    <a:pt x="16471" y="1269599"/>
                  </a:lnTo>
                  <a:lnTo>
                    <a:pt x="25554" y="1315305"/>
                  </a:lnTo>
                  <a:lnTo>
                    <a:pt x="36536" y="1360296"/>
                  </a:lnTo>
                  <a:lnTo>
                    <a:pt x="49372" y="1404530"/>
                  </a:lnTo>
                  <a:lnTo>
                    <a:pt x="64019" y="1447961"/>
                  </a:lnTo>
                  <a:lnTo>
                    <a:pt x="80433" y="1490547"/>
                  </a:lnTo>
                  <a:lnTo>
                    <a:pt x="98571" y="1532243"/>
                  </a:lnTo>
                  <a:lnTo>
                    <a:pt x="118388" y="1573005"/>
                  </a:lnTo>
                  <a:lnTo>
                    <a:pt x="139841" y="1612789"/>
                  </a:lnTo>
                  <a:lnTo>
                    <a:pt x="162886" y="1651551"/>
                  </a:lnTo>
                  <a:lnTo>
                    <a:pt x="187479" y="1689248"/>
                  </a:lnTo>
                  <a:lnTo>
                    <a:pt x="213577" y="1725835"/>
                  </a:lnTo>
                  <a:lnTo>
                    <a:pt x="241135" y="1761268"/>
                  </a:lnTo>
                  <a:lnTo>
                    <a:pt x="270110" y="1795504"/>
                  </a:lnTo>
                  <a:lnTo>
                    <a:pt x="300459" y="1828498"/>
                  </a:lnTo>
                  <a:lnTo>
                    <a:pt x="332137" y="1860207"/>
                  </a:lnTo>
                  <a:lnTo>
                    <a:pt x="365100" y="1890586"/>
                  </a:lnTo>
                  <a:lnTo>
                    <a:pt x="399305" y="1919592"/>
                  </a:lnTo>
                  <a:lnTo>
                    <a:pt x="434708" y="1947180"/>
                  </a:lnTo>
                  <a:lnTo>
                    <a:pt x="471266" y="1973307"/>
                  </a:lnTo>
                  <a:lnTo>
                    <a:pt x="508934" y="1997929"/>
                  </a:lnTo>
                  <a:lnTo>
                    <a:pt x="547669" y="2021002"/>
                  </a:lnTo>
                  <a:lnTo>
                    <a:pt x="587426" y="2042481"/>
                  </a:lnTo>
                  <a:lnTo>
                    <a:pt x="628163" y="2062323"/>
                  </a:lnTo>
                  <a:lnTo>
                    <a:pt x="669835" y="2080484"/>
                  </a:lnTo>
                  <a:lnTo>
                    <a:pt x="712399" y="2096921"/>
                  </a:lnTo>
                  <a:lnTo>
                    <a:pt x="755811" y="2111588"/>
                  </a:lnTo>
                  <a:lnTo>
                    <a:pt x="800026" y="2124442"/>
                  </a:lnTo>
                  <a:lnTo>
                    <a:pt x="845002" y="2135439"/>
                  </a:lnTo>
                  <a:lnTo>
                    <a:pt x="890695" y="2144535"/>
                  </a:lnTo>
                  <a:lnTo>
                    <a:pt x="937060" y="2151686"/>
                  </a:lnTo>
                  <a:lnTo>
                    <a:pt x="984054" y="2156849"/>
                  </a:lnTo>
                  <a:lnTo>
                    <a:pt x="1031633" y="2159978"/>
                  </a:lnTo>
                  <a:lnTo>
                    <a:pt x="1079753" y="2161031"/>
                  </a:lnTo>
                  <a:lnTo>
                    <a:pt x="1127814" y="2159978"/>
                  </a:lnTo>
                  <a:lnTo>
                    <a:pt x="1175336" y="2156849"/>
                  </a:lnTo>
                  <a:lnTo>
                    <a:pt x="1222276" y="2151686"/>
                  </a:lnTo>
                  <a:lnTo>
                    <a:pt x="1268591" y="2144535"/>
                  </a:lnTo>
                  <a:lnTo>
                    <a:pt x="1314235" y="2135439"/>
                  </a:lnTo>
                  <a:lnTo>
                    <a:pt x="1359166" y="2124442"/>
                  </a:lnTo>
                  <a:lnTo>
                    <a:pt x="1403339" y="2111588"/>
                  </a:lnTo>
                  <a:lnTo>
                    <a:pt x="1446711" y="2096921"/>
                  </a:lnTo>
                  <a:lnTo>
                    <a:pt x="1489238" y="2080484"/>
                  </a:lnTo>
                  <a:lnTo>
                    <a:pt x="1530876" y="2062323"/>
                  </a:lnTo>
                  <a:lnTo>
                    <a:pt x="1571580" y="2042481"/>
                  </a:lnTo>
                  <a:lnTo>
                    <a:pt x="1611308" y="2021002"/>
                  </a:lnTo>
                  <a:lnTo>
                    <a:pt x="1650015" y="1997929"/>
                  </a:lnTo>
                  <a:lnTo>
                    <a:pt x="1687658" y="1973307"/>
                  </a:lnTo>
                  <a:lnTo>
                    <a:pt x="1724192" y="1947180"/>
                  </a:lnTo>
                  <a:lnTo>
                    <a:pt x="1759574" y="1919592"/>
                  </a:lnTo>
                  <a:lnTo>
                    <a:pt x="1793760" y="1890586"/>
                  </a:lnTo>
                  <a:lnTo>
                    <a:pt x="1826706" y="1860207"/>
                  </a:lnTo>
                  <a:lnTo>
                    <a:pt x="1858367" y="1828498"/>
                  </a:lnTo>
                  <a:lnTo>
                    <a:pt x="1888701" y="1795504"/>
                  </a:lnTo>
                  <a:lnTo>
                    <a:pt x="1917664" y="1761268"/>
                  </a:lnTo>
                  <a:lnTo>
                    <a:pt x="1945211" y="1725835"/>
                  </a:lnTo>
                  <a:lnTo>
                    <a:pt x="1971299" y="1689248"/>
                  </a:lnTo>
                  <a:lnTo>
                    <a:pt x="1995883" y="1651551"/>
                  </a:lnTo>
                  <a:lnTo>
                    <a:pt x="2018921" y="1612789"/>
                  </a:lnTo>
                  <a:lnTo>
                    <a:pt x="2040367" y="1573005"/>
                  </a:lnTo>
                  <a:lnTo>
                    <a:pt x="2060179" y="1532243"/>
                  </a:lnTo>
                  <a:lnTo>
                    <a:pt x="2078312" y="1490547"/>
                  </a:lnTo>
                  <a:lnTo>
                    <a:pt x="2094723" y="1447961"/>
                  </a:lnTo>
                  <a:lnTo>
                    <a:pt x="2109367" y="1404530"/>
                  </a:lnTo>
                  <a:lnTo>
                    <a:pt x="2122201" y="1360296"/>
                  </a:lnTo>
                  <a:lnTo>
                    <a:pt x="2133180" y="1315305"/>
                  </a:lnTo>
                  <a:lnTo>
                    <a:pt x="2142262" y="1269599"/>
                  </a:lnTo>
                  <a:lnTo>
                    <a:pt x="2149402" y="1223224"/>
                  </a:lnTo>
                  <a:lnTo>
                    <a:pt x="2154557" y="1176222"/>
                  </a:lnTo>
                  <a:lnTo>
                    <a:pt x="2157681" y="1128638"/>
                  </a:lnTo>
                  <a:lnTo>
                    <a:pt x="2158733" y="1080515"/>
                  </a:lnTo>
                  <a:lnTo>
                    <a:pt x="2157681" y="1032393"/>
                  </a:lnTo>
                  <a:lnTo>
                    <a:pt x="2154557" y="984809"/>
                  </a:lnTo>
                  <a:lnTo>
                    <a:pt x="2149402" y="937807"/>
                  </a:lnTo>
                  <a:lnTo>
                    <a:pt x="2142262" y="891432"/>
                  </a:lnTo>
                  <a:lnTo>
                    <a:pt x="2133180" y="845726"/>
                  </a:lnTo>
                  <a:lnTo>
                    <a:pt x="2122201" y="800735"/>
                  </a:lnTo>
                  <a:lnTo>
                    <a:pt x="2109367" y="756501"/>
                  </a:lnTo>
                  <a:lnTo>
                    <a:pt x="2094723" y="713070"/>
                  </a:lnTo>
                  <a:lnTo>
                    <a:pt x="2078312" y="670484"/>
                  </a:lnTo>
                  <a:lnTo>
                    <a:pt x="2060179" y="628788"/>
                  </a:lnTo>
                  <a:lnTo>
                    <a:pt x="2040367" y="588026"/>
                  </a:lnTo>
                  <a:lnTo>
                    <a:pt x="2018921" y="548242"/>
                  </a:lnTo>
                  <a:lnTo>
                    <a:pt x="1995883" y="509480"/>
                  </a:lnTo>
                  <a:lnTo>
                    <a:pt x="1971299" y="471783"/>
                  </a:lnTo>
                  <a:lnTo>
                    <a:pt x="1945211" y="435196"/>
                  </a:lnTo>
                  <a:lnTo>
                    <a:pt x="1917664" y="399763"/>
                  </a:lnTo>
                  <a:lnTo>
                    <a:pt x="1888701" y="365527"/>
                  </a:lnTo>
                  <a:lnTo>
                    <a:pt x="1858367" y="332533"/>
                  </a:lnTo>
                  <a:lnTo>
                    <a:pt x="1826706" y="300824"/>
                  </a:lnTo>
                  <a:lnTo>
                    <a:pt x="1793760" y="270445"/>
                  </a:lnTo>
                  <a:lnTo>
                    <a:pt x="1759574" y="241439"/>
                  </a:lnTo>
                  <a:lnTo>
                    <a:pt x="1724192" y="213851"/>
                  </a:lnTo>
                  <a:lnTo>
                    <a:pt x="1687658" y="187724"/>
                  </a:lnTo>
                  <a:lnTo>
                    <a:pt x="1650015" y="163102"/>
                  </a:lnTo>
                  <a:lnTo>
                    <a:pt x="1611308" y="140029"/>
                  </a:lnTo>
                  <a:lnTo>
                    <a:pt x="1571580" y="118550"/>
                  </a:lnTo>
                  <a:lnTo>
                    <a:pt x="1530876" y="98708"/>
                  </a:lnTo>
                  <a:lnTo>
                    <a:pt x="1489238" y="80547"/>
                  </a:lnTo>
                  <a:lnTo>
                    <a:pt x="1446711" y="64110"/>
                  </a:lnTo>
                  <a:lnTo>
                    <a:pt x="1403339" y="49443"/>
                  </a:lnTo>
                  <a:lnTo>
                    <a:pt x="1359166" y="36589"/>
                  </a:lnTo>
                  <a:lnTo>
                    <a:pt x="1314235" y="25592"/>
                  </a:lnTo>
                  <a:lnTo>
                    <a:pt x="1268591" y="16496"/>
                  </a:lnTo>
                  <a:lnTo>
                    <a:pt x="1222276" y="9345"/>
                  </a:lnTo>
                  <a:lnTo>
                    <a:pt x="1175336" y="4182"/>
                  </a:lnTo>
                  <a:lnTo>
                    <a:pt x="1127814" y="1053"/>
                  </a:lnTo>
                  <a:lnTo>
                    <a:pt x="1079753" y="0"/>
                  </a:lnTo>
                  <a:close/>
                </a:path>
              </a:pathLst>
            </a:custGeom>
            <a:ln w="76199">
              <a:solidFill>
                <a:srgbClr val="66FF33"/>
              </a:solidFill>
            </a:ln>
          </p:spPr>
          <p:txBody>
            <a:bodyPr wrap="square" lIns="0" tIns="0" rIns="0" bIns="0" rtlCol="0"/>
            <a:lstStyle/>
            <a:p>
              <a:endParaRPr dirty="0"/>
            </a:p>
          </p:txBody>
        </p:sp>
      </p:grpSp>
    </p:spTree>
    <p:extLst>
      <p:ext uri="{BB962C8B-B14F-4D97-AF65-F5344CB8AC3E}">
        <p14:creationId xmlns:p14="http://schemas.microsoft.com/office/powerpoint/2010/main" val="2585771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34107" y="1617726"/>
            <a:ext cx="3314241" cy="4914900"/>
          </a:xfrm>
          <a:prstGeom prst="rect">
            <a:avLst/>
          </a:prstGeom>
        </p:spPr>
      </p:pic>
      <p:sp>
        <p:nvSpPr>
          <p:cNvPr id="3" name="object 3"/>
          <p:cNvSpPr txBox="1">
            <a:spLocks noGrp="1"/>
          </p:cNvSpPr>
          <p:nvPr>
            <p:ph type="title"/>
          </p:nvPr>
        </p:nvSpPr>
        <p:spPr>
          <a:xfrm>
            <a:off x="3194437" y="807974"/>
            <a:ext cx="3949700" cy="513080"/>
          </a:xfrm>
          <a:prstGeom prst="rect">
            <a:avLst/>
          </a:prstGeom>
        </p:spPr>
        <p:txBody>
          <a:bodyPr vert="horz" wrap="square" lIns="0" tIns="12065" rIns="0" bIns="0" rtlCol="0">
            <a:spAutoFit/>
          </a:bodyPr>
          <a:lstStyle/>
          <a:p>
            <a:pPr marL="12700">
              <a:lnSpc>
                <a:spcPct val="100000"/>
              </a:lnSpc>
              <a:spcBef>
                <a:spcPts val="95"/>
              </a:spcBef>
            </a:pPr>
            <a:r>
              <a:rPr spc="-10" dirty="0">
                <a:solidFill>
                  <a:srgbClr val="000000"/>
                </a:solidFill>
              </a:rPr>
              <a:t>Homonculus</a:t>
            </a:r>
            <a:r>
              <a:rPr spc="-40" dirty="0">
                <a:solidFill>
                  <a:srgbClr val="000000"/>
                </a:solidFill>
              </a:rPr>
              <a:t> </a:t>
            </a:r>
            <a:r>
              <a:rPr spc="-10" dirty="0">
                <a:solidFill>
                  <a:srgbClr val="000000"/>
                </a:solidFill>
              </a:rPr>
              <a:t>Moteur</a:t>
            </a:r>
          </a:p>
        </p:txBody>
      </p:sp>
      <p:pic>
        <p:nvPicPr>
          <p:cNvPr id="4" name="object 4"/>
          <p:cNvPicPr/>
          <p:nvPr/>
        </p:nvPicPr>
        <p:blipFill>
          <a:blip r:embed="rId3" cstate="print"/>
          <a:stretch>
            <a:fillRect/>
          </a:stretch>
        </p:blipFill>
        <p:spPr>
          <a:xfrm>
            <a:off x="1270133" y="1616964"/>
            <a:ext cx="4284726" cy="4907280"/>
          </a:xfrm>
          <a:prstGeom prst="rect">
            <a:avLst/>
          </a:prstGeom>
        </p:spPr>
      </p:pic>
    </p:spTree>
    <p:extLst>
      <p:ext uri="{BB962C8B-B14F-4D97-AF65-F5344CB8AC3E}">
        <p14:creationId xmlns:p14="http://schemas.microsoft.com/office/powerpoint/2010/main" val="22570473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41661" y="461772"/>
            <a:ext cx="3679825" cy="6634480"/>
            <a:chOff x="3541661" y="461772"/>
            <a:chExt cx="3679825" cy="6634480"/>
          </a:xfrm>
        </p:grpSpPr>
        <p:pic>
          <p:nvPicPr>
            <p:cNvPr id="3" name="object 3"/>
            <p:cNvPicPr/>
            <p:nvPr/>
          </p:nvPicPr>
          <p:blipFill>
            <a:blip r:embed="rId2" cstate="print"/>
            <a:stretch>
              <a:fillRect/>
            </a:stretch>
          </p:blipFill>
          <p:spPr>
            <a:xfrm>
              <a:off x="3617855" y="537972"/>
              <a:ext cx="3532471" cy="6481571"/>
            </a:xfrm>
            <a:prstGeom prst="rect">
              <a:avLst/>
            </a:prstGeom>
          </p:spPr>
        </p:pic>
        <p:sp>
          <p:nvSpPr>
            <p:cNvPr id="4" name="object 4"/>
            <p:cNvSpPr/>
            <p:nvPr/>
          </p:nvSpPr>
          <p:spPr>
            <a:xfrm>
              <a:off x="3579761" y="499872"/>
              <a:ext cx="3603625" cy="6558280"/>
            </a:xfrm>
            <a:custGeom>
              <a:avLst/>
              <a:gdLst/>
              <a:ahLst/>
              <a:cxnLst/>
              <a:rect l="l" t="t" r="r" b="b"/>
              <a:pathLst>
                <a:path w="3603625" h="6558280">
                  <a:moveTo>
                    <a:pt x="0" y="6557772"/>
                  </a:moveTo>
                  <a:lnTo>
                    <a:pt x="0" y="0"/>
                  </a:lnTo>
                  <a:lnTo>
                    <a:pt x="3603498" y="0"/>
                  </a:lnTo>
                  <a:lnTo>
                    <a:pt x="3603498" y="6557772"/>
                  </a:lnTo>
                  <a:lnTo>
                    <a:pt x="0" y="6557772"/>
                  </a:lnTo>
                  <a:close/>
                </a:path>
              </a:pathLst>
            </a:custGeom>
            <a:ln w="76200">
              <a:solidFill>
                <a:srgbClr val="000000"/>
              </a:solidFill>
            </a:ln>
          </p:spPr>
          <p:txBody>
            <a:bodyPr wrap="square" lIns="0" tIns="0" rIns="0" bIns="0" rtlCol="0"/>
            <a:lstStyle/>
            <a:p>
              <a:endParaRPr dirty="0"/>
            </a:p>
          </p:txBody>
        </p:sp>
      </p:grpSp>
    </p:spTree>
    <p:extLst>
      <p:ext uri="{BB962C8B-B14F-4D97-AF65-F5344CB8AC3E}">
        <p14:creationId xmlns:p14="http://schemas.microsoft.com/office/powerpoint/2010/main" val="3125803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73509" y="754379"/>
            <a:ext cx="6877049" cy="5800344"/>
          </a:xfrm>
          <a:prstGeom prst="rect">
            <a:avLst/>
          </a:prstGeom>
        </p:spPr>
      </p:pic>
    </p:spTree>
    <p:extLst>
      <p:ext uri="{BB962C8B-B14F-4D97-AF65-F5344CB8AC3E}">
        <p14:creationId xmlns:p14="http://schemas.microsoft.com/office/powerpoint/2010/main" val="2261631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46111" y="2422398"/>
            <a:ext cx="4495800" cy="43815"/>
            <a:chOff x="1046111" y="2422398"/>
            <a:chExt cx="4495800" cy="43815"/>
          </a:xfrm>
        </p:grpSpPr>
        <p:sp>
          <p:nvSpPr>
            <p:cNvPr id="3" name="object 3"/>
            <p:cNvSpPr/>
            <p:nvPr/>
          </p:nvSpPr>
          <p:spPr>
            <a:xfrm>
              <a:off x="1058303" y="2434590"/>
              <a:ext cx="4483735" cy="31750"/>
            </a:xfrm>
            <a:custGeom>
              <a:avLst/>
              <a:gdLst/>
              <a:ahLst/>
              <a:cxnLst/>
              <a:rect l="l" t="t" r="r" b="b"/>
              <a:pathLst>
                <a:path w="4483735" h="31750">
                  <a:moveTo>
                    <a:pt x="4483608" y="31242"/>
                  </a:moveTo>
                  <a:lnTo>
                    <a:pt x="4483608" y="0"/>
                  </a:lnTo>
                  <a:lnTo>
                    <a:pt x="0" y="0"/>
                  </a:lnTo>
                  <a:lnTo>
                    <a:pt x="0" y="31242"/>
                  </a:lnTo>
                  <a:lnTo>
                    <a:pt x="4483608" y="31242"/>
                  </a:lnTo>
                  <a:close/>
                </a:path>
              </a:pathLst>
            </a:custGeom>
            <a:solidFill>
              <a:srgbClr val="BFBFBF"/>
            </a:solidFill>
          </p:spPr>
          <p:txBody>
            <a:bodyPr wrap="square" lIns="0" tIns="0" rIns="0" bIns="0" rtlCol="0"/>
            <a:lstStyle/>
            <a:p>
              <a:endParaRPr dirty="0"/>
            </a:p>
          </p:txBody>
        </p:sp>
        <p:sp>
          <p:nvSpPr>
            <p:cNvPr id="4" name="object 4"/>
            <p:cNvSpPr/>
            <p:nvPr/>
          </p:nvSpPr>
          <p:spPr>
            <a:xfrm>
              <a:off x="1046111" y="2422398"/>
              <a:ext cx="4483735" cy="31750"/>
            </a:xfrm>
            <a:custGeom>
              <a:avLst/>
              <a:gdLst/>
              <a:ahLst/>
              <a:cxnLst/>
              <a:rect l="l" t="t" r="r" b="b"/>
              <a:pathLst>
                <a:path w="4483735" h="31750">
                  <a:moveTo>
                    <a:pt x="4483608" y="31241"/>
                  </a:moveTo>
                  <a:lnTo>
                    <a:pt x="4483608" y="0"/>
                  </a:lnTo>
                  <a:lnTo>
                    <a:pt x="0" y="0"/>
                  </a:lnTo>
                  <a:lnTo>
                    <a:pt x="0" y="31242"/>
                  </a:lnTo>
                  <a:lnTo>
                    <a:pt x="4483608" y="31241"/>
                  </a:lnTo>
                  <a:close/>
                </a:path>
              </a:pathLst>
            </a:custGeom>
            <a:solidFill>
              <a:srgbClr val="FF6500"/>
            </a:solidFill>
          </p:spPr>
          <p:txBody>
            <a:bodyPr wrap="square" lIns="0" tIns="0" rIns="0" bIns="0" rtlCol="0"/>
            <a:lstStyle/>
            <a:p>
              <a:endParaRPr dirty="0"/>
            </a:p>
          </p:txBody>
        </p:sp>
      </p:grpSp>
      <p:grpSp>
        <p:nvGrpSpPr>
          <p:cNvPr id="5" name="object 5"/>
          <p:cNvGrpSpPr/>
          <p:nvPr/>
        </p:nvGrpSpPr>
        <p:grpSpPr>
          <a:xfrm>
            <a:off x="1046111" y="3621023"/>
            <a:ext cx="3183890" cy="32384"/>
            <a:chOff x="1046111" y="3621023"/>
            <a:chExt cx="3183890" cy="32384"/>
          </a:xfrm>
        </p:grpSpPr>
        <p:sp>
          <p:nvSpPr>
            <p:cNvPr id="6" name="object 6"/>
            <p:cNvSpPr/>
            <p:nvPr/>
          </p:nvSpPr>
          <p:spPr>
            <a:xfrm>
              <a:off x="1055255" y="3630167"/>
              <a:ext cx="3175000" cy="22860"/>
            </a:xfrm>
            <a:custGeom>
              <a:avLst/>
              <a:gdLst/>
              <a:ahLst/>
              <a:cxnLst/>
              <a:rect l="l" t="t" r="r" b="b"/>
              <a:pathLst>
                <a:path w="3175000" h="22860">
                  <a:moveTo>
                    <a:pt x="3174491" y="22860"/>
                  </a:moveTo>
                  <a:lnTo>
                    <a:pt x="3174491" y="0"/>
                  </a:lnTo>
                  <a:lnTo>
                    <a:pt x="0" y="0"/>
                  </a:lnTo>
                  <a:lnTo>
                    <a:pt x="0" y="22860"/>
                  </a:lnTo>
                  <a:lnTo>
                    <a:pt x="3174491" y="22860"/>
                  </a:lnTo>
                  <a:close/>
                </a:path>
              </a:pathLst>
            </a:custGeom>
            <a:solidFill>
              <a:srgbClr val="BFBFBF"/>
            </a:solidFill>
          </p:spPr>
          <p:txBody>
            <a:bodyPr wrap="square" lIns="0" tIns="0" rIns="0" bIns="0" rtlCol="0"/>
            <a:lstStyle/>
            <a:p>
              <a:endParaRPr dirty="0"/>
            </a:p>
          </p:txBody>
        </p:sp>
        <p:sp>
          <p:nvSpPr>
            <p:cNvPr id="7" name="object 7"/>
            <p:cNvSpPr/>
            <p:nvPr/>
          </p:nvSpPr>
          <p:spPr>
            <a:xfrm>
              <a:off x="1046111" y="3621023"/>
              <a:ext cx="3175000" cy="22860"/>
            </a:xfrm>
            <a:custGeom>
              <a:avLst/>
              <a:gdLst/>
              <a:ahLst/>
              <a:cxnLst/>
              <a:rect l="l" t="t" r="r" b="b"/>
              <a:pathLst>
                <a:path w="3175000" h="22860">
                  <a:moveTo>
                    <a:pt x="3174492" y="22860"/>
                  </a:moveTo>
                  <a:lnTo>
                    <a:pt x="3174492" y="0"/>
                  </a:lnTo>
                  <a:lnTo>
                    <a:pt x="0" y="0"/>
                  </a:lnTo>
                  <a:lnTo>
                    <a:pt x="0" y="22860"/>
                  </a:lnTo>
                  <a:lnTo>
                    <a:pt x="3174492" y="22860"/>
                  </a:lnTo>
                  <a:close/>
                </a:path>
              </a:pathLst>
            </a:custGeom>
            <a:solidFill>
              <a:srgbClr val="FF6500"/>
            </a:solidFill>
          </p:spPr>
          <p:txBody>
            <a:bodyPr wrap="square" lIns="0" tIns="0" rIns="0" bIns="0" rtlCol="0"/>
            <a:lstStyle/>
            <a:p>
              <a:endParaRPr dirty="0"/>
            </a:p>
          </p:txBody>
        </p:sp>
      </p:grpSp>
      <p:sp>
        <p:nvSpPr>
          <p:cNvPr id="8" name="object 8"/>
          <p:cNvSpPr txBox="1"/>
          <p:nvPr/>
        </p:nvSpPr>
        <p:spPr>
          <a:xfrm>
            <a:off x="1033405" y="2072894"/>
            <a:ext cx="8224520" cy="350520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6500"/>
                </a:solidFill>
                <a:latin typeface="Arial"/>
                <a:cs typeface="Arial"/>
              </a:rPr>
              <a:t>II.</a:t>
            </a:r>
            <a:r>
              <a:rPr sz="2400" b="1" spc="-40" dirty="0">
                <a:solidFill>
                  <a:srgbClr val="FF6500"/>
                </a:solidFill>
                <a:latin typeface="Arial"/>
                <a:cs typeface="Arial"/>
              </a:rPr>
              <a:t> </a:t>
            </a:r>
            <a:r>
              <a:rPr sz="2400" b="1" spc="-5" dirty="0">
                <a:solidFill>
                  <a:srgbClr val="FF6500"/>
                </a:solidFill>
                <a:latin typeface="Arial"/>
                <a:cs typeface="Arial"/>
              </a:rPr>
              <a:t>FONCTIONS</a:t>
            </a:r>
            <a:r>
              <a:rPr sz="2400" b="1" spc="-40" dirty="0">
                <a:solidFill>
                  <a:srgbClr val="FF6500"/>
                </a:solidFill>
                <a:latin typeface="Arial"/>
                <a:cs typeface="Arial"/>
              </a:rPr>
              <a:t> </a:t>
            </a:r>
            <a:r>
              <a:rPr sz="2400" b="1" spc="-5" dirty="0">
                <a:solidFill>
                  <a:srgbClr val="FF6500"/>
                </a:solidFill>
                <a:latin typeface="Arial"/>
                <a:cs typeface="Arial"/>
              </a:rPr>
              <a:t>ASSOCIATIVES</a:t>
            </a:r>
            <a:endParaRPr sz="2400" dirty="0">
              <a:latin typeface="Arial"/>
              <a:cs typeface="Arial"/>
            </a:endParaRPr>
          </a:p>
          <a:p>
            <a:pPr>
              <a:lnSpc>
                <a:spcPct val="100000"/>
              </a:lnSpc>
              <a:spcBef>
                <a:spcPts val="15"/>
              </a:spcBef>
            </a:pPr>
            <a:endParaRPr sz="2500" dirty="0">
              <a:latin typeface="Arial"/>
              <a:cs typeface="Arial"/>
            </a:endParaRPr>
          </a:p>
          <a:p>
            <a:pPr marL="12700">
              <a:lnSpc>
                <a:spcPct val="100000"/>
              </a:lnSpc>
            </a:pPr>
            <a:r>
              <a:rPr sz="1800" b="1" dirty="0">
                <a:latin typeface="Arial"/>
                <a:cs typeface="Arial"/>
              </a:rPr>
              <a:t>Sur</a:t>
            </a:r>
            <a:r>
              <a:rPr sz="1800" b="1" spc="-10" dirty="0">
                <a:latin typeface="Arial"/>
                <a:cs typeface="Arial"/>
              </a:rPr>
              <a:t> </a:t>
            </a:r>
            <a:r>
              <a:rPr sz="1800" b="1" spc="-5" dirty="0">
                <a:latin typeface="Arial"/>
                <a:cs typeface="Arial"/>
              </a:rPr>
              <a:t>75% </a:t>
            </a:r>
            <a:r>
              <a:rPr sz="1800" b="1" dirty="0">
                <a:latin typeface="Arial"/>
                <a:cs typeface="Arial"/>
              </a:rPr>
              <a:t>de</a:t>
            </a:r>
            <a:r>
              <a:rPr sz="1800" b="1" spc="-10" dirty="0">
                <a:latin typeface="Arial"/>
                <a:cs typeface="Arial"/>
              </a:rPr>
              <a:t> </a:t>
            </a:r>
            <a:r>
              <a:rPr sz="1800" b="1" dirty="0">
                <a:latin typeface="Arial"/>
                <a:cs typeface="Arial"/>
              </a:rPr>
              <a:t>la</a:t>
            </a:r>
            <a:r>
              <a:rPr sz="1800" b="1" spc="-5" dirty="0">
                <a:latin typeface="Arial"/>
                <a:cs typeface="Arial"/>
              </a:rPr>
              <a:t> surface</a:t>
            </a:r>
            <a:r>
              <a:rPr sz="1800" b="1" spc="-10" dirty="0">
                <a:latin typeface="Arial"/>
                <a:cs typeface="Arial"/>
              </a:rPr>
              <a:t> </a:t>
            </a:r>
            <a:r>
              <a:rPr sz="1800" b="1" dirty="0">
                <a:latin typeface="Arial"/>
                <a:cs typeface="Arial"/>
              </a:rPr>
              <a:t>du</a:t>
            </a:r>
            <a:r>
              <a:rPr sz="1800" b="1" spc="-5" dirty="0">
                <a:latin typeface="Arial"/>
                <a:cs typeface="Arial"/>
              </a:rPr>
              <a:t> cortex</a:t>
            </a:r>
            <a:r>
              <a:rPr sz="1800" b="1" spc="-10" dirty="0">
                <a:latin typeface="Arial"/>
                <a:cs typeface="Arial"/>
              </a:rPr>
              <a:t> </a:t>
            </a:r>
            <a:r>
              <a:rPr sz="1800" b="1" dirty="0">
                <a:latin typeface="Arial"/>
                <a:cs typeface="Arial"/>
              </a:rPr>
              <a:t>chez</a:t>
            </a:r>
            <a:r>
              <a:rPr sz="1800" b="1" spc="-5" dirty="0">
                <a:latin typeface="Arial"/>
                <a:cs typeface="Arial"/>
              </a:rPr>
              <a:t> </a:t>
            </a:r>
            <a:r>
              <a:rPr sz="1800" b="1" dirty="0">
                <a:latin typeface="Arial"/>
                <a:cs typeface="Arial"/>
              </a:rPr>
              <a:t>l’homme.</a:t>
            </a:r>
            <a:endParaRPr sz="1800" dirty="0">
              <a:latin typeface="Arial"/>
              <a:cs typeface="Arial"/>
            </a:endParaRPr>
          </a:p>
          <a:p>
            <a:pPr>
              <a:lnSpc>
                <a:spcPct val="100000"/>
              </a:lnSpc>
              <a:spcBef>
                <a:spcPts val="40"/>
              </a:spcBef>
            </a:pPr>
            <a:endParaRPr sz="1850" dirty="0">
              <a:latin typeface="Arial"/>
              <a:cs typeface="Arial"/>
            </a:endParaRPr>
          </a:p>
          <a:p>
            <a:pPr marL="12700">
              <a:lnSpc>
                <a:spcPct val="100000"/>
              </a:lnSpc>
            </a:pPr>
            <a:r>
              <a:rPr sz="1800" b="1" spc="-5" dirty="0">
                <a:solidFill>
                  <a:srgbClr val="FF6500"/>
                </a:solidFill>
                <a:latin typeface="Arial"/>
                <a:cs typeface="Arial"/>
              </a:rPr>
              <a:t>1.</a:t>
            </a:r>
            <a:r>
              <a:rPr sz="1800" b="1" spc="-20" dirty="0">
                <a:solidFill>
                  <a:srgbClr val="FF6500"/>
                </a:solidFill>
                <a:latin typeface="Arial"/>
                <a:cs typeface="Arial"/>
              </a:rPr>
              <a:t> </a:t>
            </a:r>
            <a:r>
              <a:rPr sz="1800" b="1" spc="-5" dirty="0">
                <a:solidFill>
                  <a:srgbClr val="FF6500"/>
                </a:solidFill>
                <a:latin typeface="Arial"/>
                <a:cs typeface="Arial"/>
              </a:rPr>
              <a:t>Fonctions</a:t>
            </a:r>
            <a:r>
              <a:rPr sz="1800" b="1" spc="-10" dirty="0">
                <a:solidFill>
                  <a:srgbClr val="FF6500"/>
                </a:solidFill>
                <a:latin typeface="Arial"/>
                <a:cs typeface="Arial"/>
              </a:rPr>
              <a:t> </a:t>
            </a:r>
            <a:r>
              <a:rPr sz="1800" b="1" spc="-5" dirty="0">
                <a:solidFill>
                  <a:srgbClr val="FF6500"/>
                </a:solidFill>
                <a:latin typeface="Arial"/>
                <a:cs typeface="Arial"/>
              </a:rPr>
              <a:t>«</a:t>
            </a:r>
            <a:r>
              <a:rPr sz="1800" b="1" spc="-20" dirty="0">
                <a:solidFill>
                  <a:srgbClr val="FF6500"/>
                </a:solidFill>
                <a:latin typeface="Arial"/>
                <a:cs typeface="Arial"/>
              </a:rPr>
              <a:t> </a:t>
            </a:r>
            <a:r>
              <a:rPr sz="1800" b="1" spc="-5" dirty="0">
                <a:solidFill>
                  <a:srgbClr val="FF6500"/>
                </a:solidFill>
                <a:latin typeface="Arial"/>
                <a:cs typeface="Arial"/>
              </a:rPr>
              <a:t>préfrontales</a:t>
            </a:r>
            <a:r>
              <a:rPr sz="1800" b="1" spc="-15" dirty="0">
                <a:solidFill>
                  <a:srgbClr val="FF6500"/>
                </a:solidFill>
                <a:latin typeface="Arial"/>
                <a:cs typeface="Arial"/>
              </a:rPr>
              <a:t> </a:t>
            </a:r>
            <a:r>
              <a:rPr sz="1800" b="1" spc="-5" dirty="0">
                <a:solidFill>
                  <a:srgbClr val="FF6500"/>
                </a:solidFill>
                <a:latin typeface="Arial"/>
                <a:cs typeface="Arial"/>
              </a:rPr>
              <a:t>»</a:t>
            </a:r>
            <a:endParaRPr sz="1800" dirty="0">
              <a:latin typeface="Arial"/>
              <a:cs typeface="Arial"/>
            </a:endParaRPr>
          </a:p>
          <a:p>
            <a:pPr marL="164465" indent="-152400">
              <a:lnSpc>
                <a:spcPct val="100000"/>
              </a:lnSpc>
              <a:spcBef>
                <a:spcPts val="5"/>
              </a:spcBef>
              <a:buChar char="*"/>
              <a:tabLst>
                <a:tab pos="165100" algn="l"/>
              </a:tabLst>
            </a:pPr>
            <a:r>
              <a:rPr sz="1800" b="1" dirty="0">
                <a:latin typeface="Arial"/>
                <a:cs typeface="Arial"/>
              </a:rPr>
              <a:t>comportement,</a:t>
            </a:r>
            <a:r>
              <a:rPr sz="1800" b="1" spc="-55" dirty="0">
                <a:latin typeface="Arial"/>
                <a:cs typeface="Arial"/>
              </a:rPr>
              <a:t> </a:t>
            </a:r>
            <a:r>
              <a:rPr sz="1800" b="1" dirty="0">
                <a:latin typeface="Arial"/>
                <a:cs typeface="Arial"/>
              </a:rPr>
              <a:t>personnalité</a:t>
            </a:r>
            <a:endParaRPr sz="1800" dirty="0">
              <a:latin typeface="Arial"/>
              <a:cs typeface="Arial"/>
            </a:endParaRPr>
          </a:p>
          <a:p>
            <a:pPr marL="164465" indent="-152400">
              <a:lnSpc>
                <a:spcPct val="100000"/>
              </a:lnSpc>
              <a:buChar char="*"/>
              <a:tabLst>
                <a:tab pos="165100" algn="l"/>
              </a:tabLst>
            </a:pPr>
            <a:r>
              <a:rPr sz="1800" b="1" spc="-5" dirty="0">
                <a:latin typeface="Arial"/>
                <a:cs typeface="Arial"/>
              </a:rPr>
              <a:t>stratégie,</a:t>
            </a:r>
            <a:r>
              <a:rPr sz="1800" b="1" spc="-15" dirty="0">
                <a:latin typeface="Arial"/>
                <a:cs typeface="Arial"/>
              </a:rPr>
              <a:t> </a:t>
            </a:r>
            <a:r>
              <a:rPr sz="1800" b="1" spc="-5" dirty="0">
                <a:latin typeface="Arial"/>
                <a:cs typeface="Arial"/>
              </a:rPr>
              <a:t>raisonnement,</a:t>
            </a:r>
            <a:r>
              <a:rPr sz="1800" b="1" spc="-15" dirty="0">
                <a:latin typeface="Arial"/>
                <a:cs typeface="Arial"/>
              </a:rPr>
              <a:t> </a:t>
            </a:r>
            <a:r>
              <a:rPr sz="1800" b="1" spc="-5" dirty="0">
                <a:latin typeface="Arial"/>
                <a:cs typeface="Arial"/>
              </a:rPr>
              <a:t>attention,</a:t>
            </a:r>
            <a:r>
              <a:rPr sz="1800" b="1" spc="-15" dirty="0">
                <a:latin typeface="Arial"/>
                <a:cs typeface="Arial"/>
              </a:rPr>
              <a:t> </a:t>
            </a:r>
            <a:r>
              <a:rPr sz="1800" b="1" spc="-5" dirty="0">
                <a:latin typeface="Arial"/>
                <a:cs typeface="Arial"/>
              </a:rPr>
              <a:t>mémoire</a:t>
            </a:r>
            <a:endParaRPr sz="1800" dirty="0">
              <a:latin typeface="Arial"/>
              <a:cs typeface="Arial"/>
            </a:endParaRPr>
          </a:p>
          <a:p>
            <a:pPr marL="164465" indent="-152400">
              <a:lnSpc>
                <a:spcPct val="100000"/>
              </a:lnSpc>
              <a:spcBef>
                <a:spcPts val="5"/>
              </a:spcBef>
              <a:buChar char="*"/>
              <a:tabLst>
                <a:tab pos="165100" algn="l"/>
              </a:tabLst>
            </a:pPr>
            <a:r>
              <a:rPr sz="1800" b="1" spc="-5" dirty="0">
                <a:latin typeface="Arial"/>
                <a:cs typeface="Arial"/>
              </a:rPr>
              <a:t>métacognition</a:t>
            </a:r>
            <a:endParaRPr sz="1800" dirty="0">
              <a:latin typeface="Arial"/>
              <a:cs typeface="Arial"/>
            </a:endParaRPr>
          </a:p>
          <a:p>
            <a:pPr marL="12700" marR="5080" indent="-635">
              <a:lnSpc>
                <a:spcPct val="100000"/>
              </a:lnSpc>
            </a:pPr>
            <a:r>
              <a:rPr sz="1800" b="1" dirty="0">
                <a:latin typeface="Arial"/>
                <a:cs typeface="Arial"/>
              </a:rPr>
              <a:t>=</a:t>
            </a:r>
            <a:r>
              <a:rPr sz="1800" b="1" spc="-5" dirty="0">
                <a:latin typeface="Arial"/>
                <a:cs typeface="Arial"/>
              </a:rPr>
              <a:t> cortex</a:t>
            </a:r>
            <a:r>
              <a:rPr sz="1800" b="1" dirty="0">
                <a:latin typeface="Arial"/>
                <a:cs typeface="Arial"/>
              </a:rPr>
              <a:t> </a:t>
            </a:r>
            <a:r>
              <a:rPr sz="1800" b="1" spc="-5" dirty="0">
                <a:latin typeface="Arial"/>
                <a:cs typeface="Arial"/>
              </a:rPr>
              <a:t>préfrontal </a:t>
            </a:r>
            <a:r>
              <a:rPr sz="1800" b="1" dirty="0">
                <a:latin typeface="Arial"/>
                <a:cs typeface="Arial"/>
              </a:rPr>
              <a:t>(dorso-latéral</a:t>
            </a:r>
            <a:r>
              <a:rPr sz="1800" b="1" spc="-10" dirty="0">
                <a:latin typeface="Arial"/>
                <a:cs typeface="Arial"/>
              </a:rPr>
              <a:t> </a:t>
            </a:r>
            <a:r>
              <a:rPr sz="1800" b="1" dirty="0">
                <a:latin typeface="Arial"/>
                <a:cs typeface="Arial"/>
              </a:rPr>
              <a:t>=</a:t>
            </a:r>
            <a:r>
              <a:rPr sz="1800" b="1" spc="-5" dirty="0">
                <a:latin typeface="Arial"/>
                <a:cs typeface="Arial"/>
              </a:rPr>
              <a:t> aire</a:t>
            </a:r>
            <a:r>
              <a:rPr sz="1800" b="1" dirty="0">
                <a:latin typeface="Arial"/>
                <a:cs typeface="Arial"/>
              </a:rPr>
              <a:t> </a:t>
            </a:r>
            <a:r>
              <a:rPr sz="1800" b="1" spc="-5" dirty="0">
                <a:latin typeface="Arial"/>
                <a:cs typeface="Arial"/>
              </a:rPr>
              <a:t>BM 46</a:t>
            </a:r>
            <a:r>
              <a:rPr sz="1800" b="1" dirty="0">
                <a:latin typeface="Arial"/>
                <a:cs typeface="Arial"/>
              </a:rPr>
              <a:t> </a:t>
            </a:r>
            <a:r>
              <a:rPr sz="1800" b="1" spc="-5" dirty="0">
                <a:latin typeface="Arial"/>
                <a:cs typeface="Arial"/>
              </a:rPr>
              <a:t>et</a:t>
            </a:r>
            <a:r>
              <a:rPr sz="1800" b="1" dirty="0">
                <a:latin typeface="Arial"/>
                <a:cs typeface="Arial"/>
              </a:rPr>
              <a:t> </a:t>
            </a:r>
            <a:r>
              <a:rPr sz="1800" b="1" spc="-5" dirty="0">
                <a:latin typeface="Arial"/>
                <a:cs typeface="Arial"/>
              </a:rPr>
              <a:t>ventro-médial </a:t>
            </a:r>
            <a:r>
              <a:rPr sz="1800" b="1" dirty="0">
                <a:latin typeface="Arial"/>
                <a:cs typeface="Arial"/>
              </a:rPr>
              <a:t>= </a:t>
            </a:r>
            <a:r>
              <a:rPr sz="1800" b="1" spc="-5" dirty="0">
                <a:latin typeface="Arial"/>
                <a:cs typeface="Arial"/>
              </a:rPr>
              <a:t>aires </a:t>
            </a:r>
            <a:r>
              <a:rPr sz="1800" b="1" dirty="0">
                <a:latin typeface="Arial"/>
                <a:cs typeface="Arial"/>
              </a:rPr>
              <a:t>9, 10, </a:t>
            </a:r>
            <a:r>
              <a:rPr sz="1800" b="1" spc="-484" dirty="0">
                <a:latin typeface="Arial"/>
                <a:cs typeface="Arial"/>
              </a:rPr>
              <a:t> </a:t>
            </a:r>
            <a:r>
              <a:rPr sz="1800" b="1" dirty="0">
                <a:latin typeface="Arial"/>
                <a:cs typeface="Arial"/>
              </a:rPr>
              <a:t>11,</a:t>
            </a:r>
            <a:r>
              <a:rPr sz="1800" b="1" spc="-10" dirty="0">
                <a:latin typeface="Arial"/>
                <a:cs typeface="Arial"/>
              </a:rPr>
              <a:t> </a:t>
            </a:r>
            <a:r>
              <a:rPr sz="1800" b="1" spc="-5" dirty="0">
                <a:latin typeface="Arial"/>
                <a:cs typeface="Arial"/>
              </a:rPr>
              <a:t>46 </a:t>
            </a:r>
            <a:r>
              <a:rPr sz="1800" b="1" dirty="0">
                <a:latin typeface="Arial"/>
                <a:cs typeface="Arial"/>
              </a:rPr>
              <a:t>BM)</a:t>
            </a:r>
            <a:endParaRPr sz="1800" dirty="0">
              <a:latin typeface="Arial"/>
              <a:cs typeface="Arial"/>
            </a:endParaRPr>
          </a:p>
          <a:p>
            <a:pPr>
              <a:lnSpc>
                <a:spcPct val="100000"/>
              </a:lnSpc>
              <a:spcBef>
                <a:spcPts val="40"/>
              </a:spcBef>
            </a:pPr>
            <a:endParaRPr sz="1850" dirty="0">
              <a:latin typeface="Arial"/>
              <a:cs typeface="Arial"/>
            </a:endParaRPr>
          </a:p>
          <a:p>
            <a:pPr marL="12700">
              <a:lnSpc>
                <a:spcPct val="100000"/>
              </a:lnSpc>
            </a:pPr>
            <a:r>
              <a:rPr sz="1800" b="1" i="1" spc="-5" dirty="0">
                <a:latin typeface="Arial"/>
                <a:cs typeface="Arial"/>
              </a:rPr>
              <a:t>Syndrome</a:t>
            </a:r>
            <a:r>
              <a:rPr sz="1800" b="1" i="1" spc="-30" dirty="0">
                <a:latin typeface="Arial"/>
                <a:cs typeface="Arial"/>
              </a:rPr>
              <a:t> </a:t>
            </a:r>
            <a:r>
              <a:rPr sz="1800" b="1" i="1" spc="-5" dirty="0">
                <a:latin typeface="Arial"/>
                <a:cs typeface="Arial"/>
              </a:rPr>
              <a:t>préfrontal</a:t>
            </a:r>
            <a:endParaRPr sz="1800" dirty="0">
              <a:latin typeface="Arial"/>
              <a:cs typeface="Arial"/>
            </a:endParaRPr>
          </a:p>
        </p:txBody>
      </p:sp>
      <p:sp>
        <p:nvSpPr>
          <p:cNvPr id="9" name="object 9"/>
          <p:cNvSpPr txBox="1">
            <a:spLocks noGrp="1"/>
          </p:cNvSpPr>
          <p:nvPr>
            <p:ph type="title"/>
          </p:nvPr>
        </p:nvSpPr>
        <p:spPr>
          <a:xfrm>
            <a:off x="2330314" y="702802"/>
            <a:ext cx="6249035" cy="574040"/>
          </a:xfrm>
          <a:prstGeom prst="rect">
            <a:avLst/>
          </a:prstGeom>
        </p:spPr>
        <p:txBody>
          <a:bodyPr vert="horz" wrap="square" lIns="0" tIns="12700" rIns="0" bIns="0" rtlCol="0">
            <a:spAutoFit/>
          </a:bodyPr>
          <a:lstStyle/>
          <a:p>
            <a:pPr marL="12700">
              <a:lnSpc>
                <a:spcPct val="100000"/>
              </a:lnSpc>
              <a:spcBef>
                <a:spcPts val="100"/>
              </a:spcBef>
            </a:pPr>
            <a:r>
              <a:rPr sz="3600" i="0" spc="-5" dirty="0">
                <a:solidFill>
                  <a:srgbClr val="FF0000"/>
                </a:solidFill>
                <a:latin typeface="Arial"/>
                <a:cs typeface="Arial"/>
              </a:rPr>
              <a:t>FONCTIONS</a:t>
            </a:r>
            <a:r>
              <a:rPr sz="3600" i="0" spc="-80" dirty="0">
                <a:solidFill>
                  <a:srgbClr val="FF0000"/>
                </a:solidFill>
                <a:latin typeface="Arial"/>
                <a:cs typeface="Arial"/>
              </a:rPr>
              <a:t> </a:t>
            </a:r>
            <a:r>
              <a:rPr sz="3600" i="0" spc="-5" dirty="0">
                <a:solidFill>
                  <a:srgbClr val="FF0000"/>
                </a:solidFill>
                <a:latin typeface="Arial"/>
                <a:cs typeface="Arial"/>
              </a:rPr>
              <a:t>ASSOCIATIVES</a:t>
            </a:r>
            <a:endParaRPr sz="3600" dirty="0">
              <a:latin typeface="Arial"/>
              <a:cs typeface="Arial"/>
            </a:endParaRPr>
          </a:p>
        </p:txBody>
      </p:sp>
      <p:grpSp>
        <p:nvGrpSpPr>
          <p:cNvPr id="10" name="object 10"/>
          <p:cNvGrpSpPr/>
          <p:nvPr/>
        </p:nvGrpSpPr>
        <p:grpSpPr>
          <a:xfrm>
            <a:off x="2343035" y="1221486"/>
            <a:ext cx="6242685" cy="66675"/>
            <a:chOff x="2343035" y="1221486"/>
            <a:chExt cx="6242685" cy="66675"/>
          </a:xfrm>
        </p:grpSpPr>
        <p:sp>
          <p:nvSpPr>
            <p:cNvPr id="11" name="object 11"/>
            <p:cNvSpPr/>
            <p:nvPr/>
          </p:nvSpPr>
          <p:spPr>
            <a:xfrm>
              <a:off x="2362085" y="1240536"/>
              <a:ext cx="6223635" cy="47625"/>
            </a:xfrm>
            <a:custGeom>
              <a:avLst/>
              <a:gdLst/>
              <a:ahLst/>
              <a:cxnLst/>
              <a:rect l="l" t="t" r="r" b="b"/>
              <a:pathLst>
                <a:path w="6223634" h="47625">
                  <a:moveTo>
                    <a:pt x="6223254" y="47244"/>
                  </a:moveTo>
                  <a:lnTo>
                    <a:pt x="6223254" y="0"/>
                  </a:lnTo>
                  <a:lnTo>
                    <a:pt x="0" y="0"/>
                  </a:lnTo>
                  <a:lnTo>
                    <a:pt x="0" y="47244"/>
                  </a:lnTo>
                  <a:lnTo>
                    <a:pt x="6223254" y="47244"/>
                  </a:lnTo>
                  <a:close/>
                </a:path>
              </a:pathLst>
            </a:custGeom>
            <a:solidFill>
              <a:srgbClr val="BFBFBF"/>
            </a:solidFill>
          </p:spPr>
          <p:txBody>
            <a:bodyPr wrap="square" lIns="0" tIns="0" rIns="0" bIns="0" rtlCol="0"/>
            <a:lstStyle/>
            <a:p>
              <a:endParaRPr dirty="0"/>
            </a:p>
          </p:txBody>
        </p:sp>
        <p:sp>
          <p:nvSpPr>
            <p:cNvPr id="12" name="object 12"/>
            <p:cNvSpPr/>
            <p:nvPr/>
          </p:nvSpPr>
          <p:spPr>
            <a:xfrm>
              <a:off x="2343035" y="1221486"/>
              <a:ext cx="6223635" cy="47625"/>
            </a:xfrm>
            <a:custGeom>
              <a:avLst/>
              <a:gdLst/>
              <a:ahLst/>
              <a:cxnLst/>
              <a:rect l="l" t="t" r="r" b="b"/>
              <a:pathLst>
                <a:path w="6223634" h="47625">
                  <a:moveTo>
                    <a:pt x="6223254" y="47244"/>
                  </a:moveTo>
                  <a:lnTo>
                    <a:pt x="6223254" y="0"/>
                  </a:lnTo>
                  <a:lnTo>
                    <a:pt x="0" y="0"/>
                  </a:lnTo>
                  <a:lnTo>
                    <a:pt x="0" y="47244"/>
                  </a:lnTo>
                  <a:lnTo>
                    <a:pt x="6223254" y="47244"/>
                  </a:lnTo>
                  <a:close/>
                </a:path>
              </a:pathLst>
            </a:custGeom>
            <a:solidFill>
              <a:srgbClr val="FF0000"/>
            </a:solidFill>
          </p:spPr>
          <p:txBody>
            <a:bodyPr wrap="square" lIns="0" tIns="0" rIns="0" bIns="0" rtlCol="0"/>
            <a:lstStyle/>
            <a:p>
              <a:endParaRPr dirty="0"/>
            </a:p>
          </p:txBody>
        </p:sp>
      </p:grpSp>
    </p:spTree>
    <p:extLst>
      <p:ext uri="{BB962C8B-B14F-4D97-AF65-F5344CB8AC3E}">
        <p14:creationId xmlns:p14="http://schemas.microsoft.com/office/powerpoint/2010/main" val="3260511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4839" y="348995"/>
            <a:ext cx="9144000" cy="6858000"/>
          </a:xfrm>
          <a:custGeom>
            <a:avLst/>
            <a:gdLst/>
            <a:ahLst/>
            <a:cxnLst/>
            <a:rect l="l" t="t" r="r" b="b"/>
            <a:pathLst>
              <a:path w="9144000" h="6858000">
                <a:moveTo>
                  <a:pt x="9144000" y="6858000"/>
                </a:moveTo>
                <a:lnTo>
                  <a:pt x="9144000" y="0"/>
                </a:lnTo>
                <a:lnTo>
                  <a:pt x="0" y="0"/>
                </a:lnTo>
                <a:lnTo>
                  <a:pt x="0" y="6858000"/>
                </a:lnTo>
                <a:lnTo>
                  <a:pt x="9144000" y="6858000"/>
                </a:lnTo>
                <a:close/>
              </a:path>
            </a:pathLst>
          </a:custGeom>
          <a:solidFill>
            <a:srgbClr val="000066"/>
          </a:solidFill>
        </p:spPr>
        <p:txBody>
          <a:bodyPr wrap="square" lIns="0" tIns="0" rIns="0" bIns="0" rtlCol="0"/>
          <a:lstStyle/>
          <a:p>
            <a:endParaRPr dirty="0"/>
          </a:p>
        </p:txBody>
      </p:sp>
      <p:grpSp>
        <p:nvGrpSpPr>
          <p:cNvPr id="3" name="object 3"/>
          <p:cNvGrpSpPr/>
          <p:nvPr/>
        </p:nvGrpSpPr>
        <p:grpSpPr>
          <a:xfrm>
            <a:off x="3284867" y="995172"/>
            <a:ext cx="4413250" cy="5715000"/>
            <a:chOff x="3284867" y="995172"/>
            <a:chExt cx="4413250" cy="5715000"/>
          </a:xfrm>
        </p:grpSpPr>
        <p:pic>
          <p:nvPicPr>
            <p:cNvPr id="4" name="object 4"/>
            <p:cNvPicPr/>
            <p:nvPr/>
          </p:nvPicPr>
          <p:blipFill>
            <a:blip r:embed="rId2" cstate="print"/>
            <a:stretch>
              <a:fillRect/>
            </a:stretch>
          </p:blipFill>
          <p:spPr>
            <a:xfrm>
              <a:off x="3475361" y="1185671"/>
              <a:ext cx="4031742" cy="5334000"/>
            </a:xfrm>
            <a:prstGeom prst="rect">
              <a:avLst/>
            </a:prstGeom>
          </p:spPr>
        </p:pic>
        <p:sp>
          <p:nvSpPr>
            <p:cNvPr id="5" name="object 5"/>
            <p:cNvSpPr/>
            <p:nvPr/>
          </p:nvSpPr>
          <p:spPr>
            <a:xfrm>
              <a:off x="3380117" y="1090422"/>
              <a:ext cx="4222750" cy="5524500"/>
            </a:xfrm>
            <a:custGeom>
              <a:avLst/>
              <a:gdLst/>
              <a:ahLst/>
              <a:cxnLst/>
              <a:rect l="l" t="t" r="r" b="b"/>
              <a:pathLst>
                <a:path w="4222750" h="5524500">
                  <a:moveTo>
                    <a:pt x="0" y="5524500"/>
                  </a:moveTo>
                  <a:lnTo>
                    <a:pt x="0" y="0"/>
                  </a:lnTo>
                  <a:lnTo>
                    <a:pt x="4222242" y="0"/>
                  </a:lnTo>
                  <a:lnTo>
                    <a:pt x="4222242" y="5524500"/>
                  </a:lnTo>
                  <a:lnTo>
                    <a:pt x="0" y="5524500"/>
                  </a:lnTo>
                  <a:close/>
                </a:path>
              </a:pathLst>
            </a:custGeom>
            <a:ln w="190500">
              <a:solidFill>
                <a:srgbClr val="FF3300"/>
              </a:solidFill>
            </a:ln>
          </p:spPr>
          <p:txBody>
            <a:bodyPr wrap="square" lIns="0" tIns="0" rIns="0" bIns="0" rtlCol="0"/>
            <a:lstStyle/>
            <a:p>
              <a:endParaRPr dirty="0"/>
            </a:p>
          </p:txBody>
        </p:sp>
      </p:grpSp>
      <p:sp>
        <p:nvSpPr>
          <p:cNvPr id="6" name="object 6"/>
          <p:cNvSpPr txBox="1"/>
          <p:nvPr/>
        </p:nvSpPr>
        <p:spPr>
          <a:xfrm>
            <a:off x="3998855" y="1702554"/>
            <a:ext cx="424180" cy="746760"/>
          </a:xfrm>
          <a:prstGeom prst="rect">
            <a:avLst/>
          </a:prstGeom>
        </p:spPr>
        <p:txBody>
          <a:bodyPr vert="horz" wrap="square" lIns="0" tIns="98425" rIns="0" bIns="0" rtlCol="0">
            <a:spAutoFit/>
          </a:bodyPr>
          <a:lstStyle/>
          <a:p>
            <a:pPr>
              <a:lnSpc>
                <a:spcPct val="100000"/>
              </a:lnSpc>
              <a:spcBef>
                <a:spcPts val="775"/>
              </a:spcBef>
            </a:pPr>
            <a:r>
              <a:rPr sz="1800" b="1" spc="-5" dirty="0">
                <a:solidFill>
                  <a:srgbClr val="0033CC"/>
                </a:solidFill>
                <a:latin typeface="Arial"/>
                <a:cs typeface="Arial"/>
              </a:rPr>
              <a:t>F1</a:t>
            </a:r>
            <a:endParaRPr sz="1800" dirty="0">
              <a:latin typeface="Arial"/>
              <a:cs typeface="Arial"/>
            </a:endParaRPr>
          </a:p>
          <a:p>
            <a:pPr marL="144145">
              <a:lnSpc>
                <a:spcPct val="100000"/>
              </a:lnSpc>
              <a:spcBef>
                <a:spcPts val="680"/>
              </a:spcBef>
            </a:pPr>
            <a:r>
              <a:rPr sz="1800" b="1" spc="-5" dirty="0">
                <a:solidFill>
                  <a:srgbClr val="0033CC"/>
                </a:solidFill>
                <a:latin typeface="Arial"/>
                <a:cs typeface="Arial"/>
              </a:rPr>
              <a:t>F2</a:t>
            </a:r>
            <a:endParaRPr sz="1800" dirty="0">
              <a:latin typeface="Arial"/>
              <a:cs typeface="Arial"/>
            </a:endParaRPr>
          </a:p>
        </p:txBody>
      </p:sp>
    </p:spTree>
    <p:extLst>
      <p:ext uri="{BB962C8B-B14F-4D97-AF65-F5344CB8AC3E}">
        <p14:creationId xmlns:p14="http://schemas.microsoft.com/office/powerpoint/2010/main" val="23991146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17739" y="1478280"/>
            <a:ext cx="1203325" cy="32384"/>
            <a:chOff x="1117739" y="1478280"/>
            <a:chExt cx="1203325" cy="32384"/>
          </a:xfrm>
        </p:grpSpPr>
        <p:sp>
          <p:nvSpPr>
            <p:cNvPr id="3" name="object 3"/>
            <p:cNvSpPr/>
            <p:nvPr/>
          </p:nvSpPr>
          <p:spPr>
            <a:xfrm>
              <a:off x="1126883" y="1487424"/>
              <a:ext cx="1194435" cy="22860"/>
            </a:xfrm>
            <a:custGeom>
              <a:avLst/>
              <a:gdLst/>
              <a:ahLst/>
              <a:cxnLst/>
              <a:rect l="l" t="t" r="r" b="b"/>
              <a:pathLst>
                <a:path w="1194435" h="22859">
                  <a:moveTo>
                    <a:pt x="1194053" y="22859"/>
                  </a:moveTo>
                  <a:lnTo>
                    <a:pt x="1194053" y="0"/>
                  </a:lnTo>
                  <a:lnTo>
                    <a:pt x="0" y="0"/>
                  </a:lnTo>
                  <a:lnTo>
                    <a:pt x="0" y="22859"/>
                  </a:lnTo>
                  <a:lnTo>
                    <a:pt x="1194053" y="22859"/>
                  </a:lnTo>
                  <a:close/>
                </a:path>
              </a:pathLst>
            </a:custGeom>
            <a:solidFill>
              <a:srgbClr val="BFBFBF"/>
            </a:solidFill>
          </p:spPr>
          <p:txBody>
            <a:bodyPr wrap="square" lIns="0" tIns="0" rIns="0" bIns="0" rtlCol="0"/>
            <a:lstStyle/>
            <a:p>
              <a:endParaRPr dirty="0"/>
            </a:p>
          </p:txBody>
        </p:sp>
        <p:sp>
          <p:nvSpPr>
            <p:cNvPr id="4" name="object 4"/>
            <p:cNvSpPr/>
            <p:nvPr/>
          </p:nvSpPr>
          <p:spPr>
            <a:xfrm>
              <a:off x="1117739" y="1478280"/>
              <a:ext cx="1194435" cy="22860"/>
            </a:xfrm>
            <a:custGeom>
              <a:avLst/>
              <a:gdLst/>
              <a:ahLst/>
              <a:cxnLst/>
              <a:rect l="l" t="t" r="r" b="b"/>
              <a:pathLst>
                <a:path w="1194435" h="22859">
                  <a:moveTo>
                    <a:pt x="1194054" y="22860"/>
                  </a:moveTo>
                  <a:lnTo>
                    <a:pt x="1194054" y="0"/>
                  </a:lnTo>
                  <a:lnTo>
                    <a:pt x="0" y="0"/>
                  </a:lnTo>
                  <a:lnTo>
                    <a:pt x="0" y="22860"/>
                  </a:lnTo>
                  <a:lnTo>
                    <a:pt x="1194054" y="22860"/>
                  </a:lnTo>
                  <a:close/>
                </a:path>
              </a:pathLst>
            </a:custGeom>
            <a:solidFill>
              <a:srgbClr val="FF6500"/>
            </a:solidFill>
          </p:spPr>
          <p:txBody>
            <a:bodyPr wrap="square" lIns="0" tIns="0" rIns="0" bIns="0" rtlCol="0"/>
            <a:lstStyle/>
            <a:p>
              <a:endParaRPr dirty="0"/>
            </a:p>
          </p:txBody>
        </p:sp>
      </p:grpSp>
      <p:grpSp>
        <p:nvGrpSpPr>
          <p:cNvPr id="5" name="object 5"/>
          <p:cNvGrpSpPr/>
          <p:nvPr/>
        </p:nvGrpSpPr>
        <p:grpSpPr>
          <a:xfrm>
            <a:off x="2222639" y="2302001"/>
            <a:ext cx="2045335" cy="32384"/>
            <a:chOff x="2222639" y="2302001"/>
            <a:chExt cx="2045335" cy="32384"/>
          </a:xfrm>
        </p:grpSpPr>
        <p:sp>
          <p:nvSpPr>
            <p:cNvPr id="6" name="object 6"/>
            <p:cNvSpPr/>
            <p:nvPr/>
          </p:nvSpPr>
          <p:spPr>
            <a:xfrm>
              <a:off x="2231783" y="2311145"/>
              <a:ext cx="2036445" cy="22860"/>
            </a:xfrm>
            <a:custGeom>
              <a:avLst/>
              <a:gdLst/>
              <a:ahLst/>
              <a:cxnLst/>
              <a:rect l="l" t="t" r="r" b="b"/>
              <a:pathLst>
                <a:path w="2036445" h="22860">
                  <a:moveTo>
                    <a:pt x="2036064" y="22860"/>
                  </a:moveTo>
                  <a:lnTo>
                    <a:pt x="2036064" y="0"/>
                  </a:lnTo>
                  <a:lnTo>
                    <a:pt x="0" y="0"/>
                  </a:lnTo>
                  <a:lnTo>
                    <a:pt x="0" y="22860"/>
                  </a:lnTo>
                  <a:lnTo>
                    <a:pt x="2036064" y="22860"/>
                  </a:lnTo>
                  <a:close/>
                </a:path>
              </a:pathLst>
            </a:custGeom>
            <a:solidFill>
              <a:srgbClr val="BFBFBF"/>
            </a:solidFill>
          </p:spPr>
          <p:txBody>
            <a:bodyPr wrap="square" lIns="0" tIns="0" rIns="0" bIns="0" rtlCol="0"/>
            <a:lstStyle/>
            <a:p>
              <a:endParaRPr dirty="0"/>
            </a:p>
          </p:txBody>
        </p:sp>
        <p:sp>
          <p:nvSpPr>
            <p:cNvPr id="7" name="object 7"/>
            <p:cNvSpPr/>
            <p:nvPr/>
          </p:nvSpPr>
          <p:spPr>
            <a:xfrm>
              <a:off x="2222639" y="2302001"/>
              <a:ext cx="2036445" cy="22860"/>
            </a:xfrm>
            <a:custGeom>
              <a:avLst/>
              <a:gdLst/>
              <a:ahLst/>
              <a:cxnLst/>
              <a:rect l="l" t="t" r="r" b="b"/>
              <a:pathLst>
                <a:path w="2036445" h="22860">
                  <a:moveTo>
                    <a:pt x="2036064" y="22859"/>
                  </a:moveTo>
                  <a:lnTo>
                    <a:pt x="2036064" y="0"/>
                  </a:lnTo>
                  <a:lnTo>
                    <a:pt x="0" y="0"/>
                  </a:lnTo>
                  <a:lnTo>
                    <a:pt x="0" y="22860"/>
                  </a:lnTo>
                  <a:lnTo>
                    <a:pt x="2036064" y="22859"/>
                  </a:lnTo>
                  <a:close/>
                </a:path>
              </a:pathLst>
            </a:custGeom>
            <a:solidFill>
              <a:srgbClr val="000000"/>
            </a:solidFill>
          </p:spPr>
          <p:txBody>
            <a:bodyPr wrap="square" lIns="0" tIns="0" rIns="0" bIns="0" rtlCol="0"/>
            <a:lstStyle/>
            <a:p>
              <a:endParaRPr dirty="0"/>
            </a:p>
          </p:txBody>
        </p:sp>
      </p:grpSp>
      <p:grpSp>
        <p:nvGrpSpPr>
          <p:cNvPr id="8" name="object 8"/>
          <p:cNvGrpSpPr/>
          <p:nvPr/>
        </p:nvGrpSpPr>
        <p:grpSpPr>
          <a:xfrm>
            <a:off x="2222639" y="2576322"/>
            <a:ext cx="2448560" cy="32384"/>
            <a:chOff x="2222639" y="2576322"/>
            <a:chExt cx="2448560" cy="32384"/>
          </a:xfrm>
        </p:grpSpPr>
        <p:sp>
          <p:nvSpPr>
            <p:cNvPr id="9" name="object 9"/>
            <p:cNvSpPr/>
            <p:nvPr/>
          </p:nvSpPr>
          <p:spPr>
            <a:xfrm>
              <a:off x="2231783" y="2585466"/>
              <a:ext cx="2439670" cy="22860"/>
            </a:xfrm>
            <a:custGeom>
              <a:avLst/>
              <a:gdLst/>
              <a:ahLst/>
              <a:cxnLst/>
              <a:rect l="l" t="t" r="r" b="b"/>
              <a:pathLst>
                <a:path w="2439670" h="22860">
                  <a:moveTo>
                    <a:pt x="2439162" y="22860"/>
                  </a:moveTo>
                  <a:lnTo>
                    <a:pt x="2439162" y="0"/>
                  </a:lnTo>
                  <a:lnTo>
                    <a:pt x="0" y="0"/>
                  </a:lnTo>
                  <a:lnTo>
                    <a:pt x="0" y="22860"/>
                  </a:lnTo>
                  <a:lnTo>
                    <a:pt x="2439162" y="22860"/>
                  </a:lnTo>
                  <a:close/>
                </a:path>
              </a:pathLst>
            </a:custGeom>
            <a:solidFill>
              <a:srgbClr val="BFBFBF"/>
            </a:solidFill>
          </p:spPr>
          <p:txBody>
            <a:bodyPr wrap="square" lIns="0" tIns="0" rIns="0" bIns="0" rtlCol="0"/>
            <a:lstStyle/>
            <a:p>
              <a:endParaRPr dirty="0"/>
            </a:p>
          </p:txBody>
        </p:sp>
        <p:sp>
          <p:nvSpPr>
            <p:cNvPr id="10" name="object 10"/>
            <p:cNvSpPr/>
            <p:nvPr/>
          </p:nvSpPr>
          <p:spPr>
            <a:xfrm>
              <a:off x="2222639" y="2576322"/>
              <a:ext cx="2439670" cy="22860"/>
            </a:xfrm>
            <a:custGeom>
              <a:avLst/>
              <a:gdLst/>
              <a:ahLst/>
              <a:cxnLst/>
              <a:rect l="l" t="t" r="r" b="b"/>
              <a:pathLst>
                <a:path w="2439670" h="22860">
                  <a:moveTo>
                    <a:pt x="2439162" y="22859"/>
                  </a:moveTo>
                  <a:lnTo>
                    <a:pt x="2439162" y="0"/>
                  </a:lnTo>
                  <a:lnTo>
                    <a:pt x="0" y="0"/>
                  </a:lnTo>
                  <a:lnTo>
                    <a:pt x="0" y="22860"/>
                  </a:lnTo>
                  <a:lnTo>
                    <a:pt x="2439162" y="22859"/>
                  </a:lnTo>
                  <a:close/>
                </a:path>
              </a:pathLst>
            </a:custGeom>
            <a:solidFill>
              <a:srgbClr val="000000"/>
            </a:solidFill>
          </p:spPr>
          <p:txBody>
            <a:bodyPr wrap="square" lIns="0" tIns="0" rIns="0" bIns="0" rtlCol="0"/>
            <a:lstStyle/>
            <a:p>
              <a:endParaRPr dirty="0"/>
            </a:p>
          </p:txBody>
        </p:sp>
      </p:grpSp>
      <p:sp>
        <p:nvSpPr>
          <p:cNvPr id="11" name="object 11"/>
          <p:cNvSpPr txBox="1"/>
          <p:nvPr/>
        </p:nvSpPr>
        <p:spPr>
          <a:xfrm>
            <a:off x="1105033" y="1212596"/>
            <a:ext cx="7975600" cy="2222500"/>
          </a:xfrm>
          <a:prstGeom prst="rect">
            <a:avLst/>
          </a:prstGeom>
        </p:spPr>
        <p:txBody>
          <a:bodyPr vert="horz" wrap="square" lIns="0" tIns="12700" rIns="0" bIns="0" rtlCol="0">
            <a:spAutoFit/>
          </a:bodyPr>
          <a:lstStyle/>
          <a:p>
            <a:pPr marL="266065" indent="-254000">
              <a:lnSpc>
                <a:spcPct val="100000"/>
              </a:lnSpc>
              <a:spcBef>
                <a:spcPts val="100"/>
              </a:spcBef>
              <a:buAutoNum type="arabicPeriod" startAt="2"/>
              <a:tabLst>
                <a:tab pos="266700" algn="l"/>
              </a:tabLst>
            </a:pPr>
            <a:r>
              <a:rPr sz="1800" b="1" spc="-5" dirty="0">
                <a:solidFill>
                  <a:srgbClr val="FF6500"/>
                </a:solidFill>
                <a:latin typeface="Arial"/>
                <a:cs typeface="Arial"/>
              </a:rPr>
              <a:t>Langage</a:t>
            </a:r>
            <a:endParaRPr sz="1800" dirty="0">
              <a:latin typeface="Arial"/>
              <a:cs typeface="Arial"/>
            </a:endParaRPr>
          </a:p>
          <a:p>
            <a:pPr>
              <a:lnSpc>
                <a:spcPct val="100000"/>
              </a:lnSpc>
              <a:spcBef>
                <a:spcPts val="35"/>
              </a:spcBef>
              <a:buClr>
                <a:srgbClr val="FF6500"/>
              </a:buClr>
              <a:buFont typeface="Arial"/>
              <a:buAutoNum type="arabicPeriod" startAt="2"/>
            </a:pPr>
            <a:endParaRPr sz="1850" dirty="0">
              <a:latin typeface="Arial"/>
              <a:cs typeface="Arial"/>
            </a:endParaRPr>
          </a:p>
          <a:p>
            <a:pPr marL="12700">
              <a:lnSpc>
                <a:spcPct val="100000"/>
              </a:lnSpc>
            </a:pPr>
            <a:r>
              <a:rPr sz="1800" b="1" dirty="0">
                <a:solidFill>
                  <a:srgbClr val="FF6500"/>
                </a:solidFill>
                <a:latin typeface="Arial"/>
                <a:cs typeface="Arial"/>
              </a:rPr>
              <a:t>=</a:t>
            </a:r>
            <a:r>
              <a:rPr sz="1800" b="1" spc="-15" dirty="0">
                <a:solidFill>
                  <a:srgbClr val="FF6500"/>
                </a:solidFill>
                <a:latin typeface="Arial"/>
                <a:cs typeface="Arial"/>
              </a:rPr>
              <a:t> </a:t>
            </a:r>
            <a:r>
              <a:rPr sz="1800" b="1" dirty="0">
                <a:solidFill>
                  <a:srgbClr val="FF6500"/>
                </a:solidFill>
                <a:latin typeface="Arial"/>
                <a:cs typeface="Arial"/>
              </a:rPr>
              <a:t>CENTRES</a:t>
            </a:r>
            <a:r>
              <a:rPr sz="1800" b="1" spc="-15" dirty="0">
                <a:solidFill>
                  <a:srgbClr val="FF6500"/>
                </a:solidFill>
                <a:latin typeface="Arial"/>
                <a:cs typeface="Arial"/>
              </a:rPr>
              <a:t> </a:t>
            </a:r>
            <a:r>
              <a:rPr sz="1800" b="1" dirty="0">
                <a:solidFill>
                  <a:srgbClr val="FF6500"/>
                </a:solidFill>
                <a:latin typeface="Arial"/>
                <a:cs typeface="Arial"/>
              </a:rPr>
              <a:t>MOTEURS</a:t>
            </a:r>
            <a:r>
              <a:rPr sz="1800" b="1" spc="-15" dirty="0">
                <a:solidFill>
                  <a:srgbClr val="FF6500"/>
                </a:solidFill>
                <a:latin typeface="Arial"/>
                <a:cs typeface="Arial"/>
              </a:rPr>
              <a:t> </a:t>
            </a:r>
            <a:r>
              <a:rPr sz="1800" b="1" dirty="0">
                <a:latin typeface="Arial"/>
                <a:cs typeface="Arial"/>
              </a:rPr>
              <a:t>(production</a:t>
            </a:r>
            <a:r>
              <a:rPr sz="1800" b="1" spc="-15" dirty="0">
                <a:latin typeface="Arial"/>
                <a:cs typeface="Arial"/>
              </a:rPr>
              <a:t> </a:t>
            </a:r>
            <a:r>
              <a:rPr sz="1800" b="1" dirty="0">
                <a:latin typeface="Arial"/>
                <a:cs typeface="Arial"/>
              </a:rPr>
              <a:t>du</a:t>
            </a:r>
            <a:r>
              <a:rPr sz="1800" b="1" spc="-15" dirty="0">
                <a:latin typeface="Arial"/>
                <a:cs typeface="Arial"/>
              </a:rPr>
              <a:t> </a:t>
            </a:r>
            <a:r>
              <a:rPr sz="1800" b="1" dirty="0">
                <a:latin typeface="Arial"/>
                <a:cs typeface="Arial"/>
              </a:rPr>
              <a:t>langage</a:t>
            </a:r>
            <a:r>
              <a:rPr sz="1800" b="1" spc="-10" dirty="0">
                <a:latin typeface="Arial"/>
                <a:cs typeface="Arial"/>
              </a:rPr>
              <a:t> </a:t>
            </a:r>
            <a:r>
              <a:rPr sz="1800" b="1" spc="-5" dirty="0">
                <a:latin typeface="Arial"/>
                <a:cs typeface="Arial"/>
              </a:rPr>
              <a:t>écrit</a:t>
            </a:r>
            <a:r>
              <a:rPr sz="1800" b="1" spc="-15" dirty="0">
                <a:latin typeface="Arial"/>
                <a:cs typeface="Arial"/>
              </a:rPr>
              <a:t> </a:t>
            </a:r>
            <a:r>
              <a:rPr sz="1800" b="1" spc="-5" dirty="0">
                <a:latin typeface="Arial"/>
                <a:cs typeface="Arial"/>
              </a:rPr>
              <a:t>et</a:t>
            </a:r>
            <a:r>
              <a:rPr sz="1800" b="1" spc="-15" dirty="0">
                <a:latin typeface="Arial"/>
                <a:cs typeface="Arial"/>
              </a:rPr>
              <a:t> </a:t>
            </a:r>
            <a:r>
              <a:rPr sz="1800" b="1" spc="-5" dirty="0">
                <a:latin typeface="Arial"/>
                <a:cs typeface="Arial"/>
              </a:rPr>
              <a:t>oral)</a:t>
            </a:r>
            <a:endParaRPr sz="1800" dirty="0">
              <a:latin typeface="Arial"/>
              <a:cs typeface="Arial"/>
            </a:endParaRPr>
          </a:p>
          <a:p>
            <a:pPr marL="863600" lvl="1" indent="-153035">
              <a:lnSpc>
                <a:spcPct val="100000"/>
              </a:lnSpc>
              <a:buChar char="*"/>
              <a:tabLst>
                <a:tab pos="864235" algn="l"/>
              </a:tabLst>
            </a:pPr>
            <a:r>
              <a:rPr sz="1800" b="1" dirty="0">
                <a:latin typeface="Arial"/>
                <a:cs typeface="Arial"/>
              </a:rPr>
              <a:t>le</a:t>
            </a:r>
            <a:r>
              <a:rPr sz="1800" b="1" spc="-10" dirty="0">
                <a:latin typeface="Arial"/>
                <a:cs typeface="Arial"/>
              </a:rPr>
              <a:t> </a:t>
            </a:r>
            <a:r>
              <a:rPr sz="1800" b="1" spc="-5" dirty="0">
                <a:latin typeface="Arial"/>
                <a:cs typeface="Arial"/>
              </a:rPr>
              <a:t>centre de l'écriture </a:t>
            </a:r>
            <a:r>
              <a:rPr sz="1800" b="1" dirty="0">
                <a:latin typeface="Arial"/>
                <a:cs typeface="Arial"/>
              </a:rPr>
              <a:t>:</a:t>
            </a:r>
            <a:r>
              <a:rPr sz="1800" b="1" spc="-5" dirty="0">
                <a:latin typeface="Arial"/>
                <a:cs typeface="Arial"/>
              </a:rPr>
              <a:t> (aire 46 </a:t>
            </a:r>
            <a:r>
              <a:rPr sz="1800" b="1" dirty="0">
                <a:latin typeface="Arial"/>
                <a:cs typeface="Arial"/>
              </a:rPr>
              <a:t>BM)</a:t>
            </a:r>
            <a:r>
              <a:rPr sz="1800" b="1" spc="-5" dirty="0">
                <a:latin typeface="Arial"/>
                <a:cs typeface="Arial"/>
              </a:rPr>
              <a:t> </a:t>
            </a:r>
            <a:r>
              <a:rPr sz="1800" b="1" dirty="0">
                <a:latin typeface="Arial"/>
                <a:cs typeface="Arial"/>
              </a:rPr>
              <a:t>;</a:t>
            </a:r>
            <a:r>
              <a:rPr sz="1800" b="1" spc="490" dirty="0">
                <a:latin typeface="Arial"/>
                <a:cs typeface="Arial"/>
              </a:rPr>
              <a:t> </a:t>
            </a:r>
            <a:r>
              <a:rPr sz="1800" b="1" spc="-5" dirty="0">
                <a:latin typeface="Arial"/>
                <a:cs typeface="Arial"/>
              </a:rPr>
              <a:t>A</a:t>
            </a:r>
            <a:r>
              <a:rPr sz="1800" b="1" i="1" spc="-5" dirty="0">
                <a:latin typeface="Arial"/>
                <a:cs typeface="Arial"/>
              </a:rPr>
              <a:t>graphie</a:t>
            </a:r>
            <a:endParaRPr sz="1800" dirty="0">
              <a:latin typeface="Arial"/>
              <a:cs typeface="Arial"/>
            </a:endParaRPr>
          </a:p>
          <a:p>
            <a:pPr marL="12700" marR="5080" lvl="1" indent="698500">
              <a:lnSpc>
                <a:spcPct val="100000"/>
              </a:lnSpc>
              <a:buChar char="*"/>
              <a:tabLst>
                <a:tab pos="864235" algn="l"/>
              </a:tabLst>
            </a:pPr>
            <a:r>
              <a:rPr sz="1800" b="1" dirty="0">
                <a:latin typeface="Arial"/>
                <a:cs typeface="Arial"/>
              </a:rPr>
              <a:t>le </a:t>
            </a:r>
            <a:r>
              <a:rPr sz="1800" b="1" spc="-5" dirty="0">
                <a:latin typeface="Arial"/>
                <a:cs typeface="Arial"/>
              </a:rPr>
              <a:t>centre </a:t>
            </a:r>
            <a:r>
              <a:rPr sz="1800" b="1" dirty="0">
                <a:latin typeface="Arial"/>
                <a:cs typeface="Arial"/>
              </a:rPr>
              <a:t>du langage oral : il </a:t>
            </a:r>
            <a:r>
              <a:rPr sz="1800" b="1" spc="-5" dirty="0">
                <a:latin typeface="Arial"/>
                <a:cs typeface="Arial"/>
              </a:rPr>
              <a:t>est situé au pied de la circonvolution </a:t>
            </a:r>
            <a:r>
              <a:rPr sz="1800" b="1" spc="-490" dirty="0">
                <a:latin typeface="Arial"/>
                <a:cs typeface="Arial"/>
              </a:rPr>
              <a:t> </a:t>
            </a:r>
            <a:r>
              <a:rPr sz="1800" b="1" dirty="0">
                <a:latin typeface="Arial"/>
                <a:cs typeface="Arial"/>
              </a:rPr>
              <a:t>frontale ascendante, au voisinage des territoires moteurs des organes </a:t>
            </a:r>
            <a:r>
              <a:rPr sz="1800" b="1" spc="5" dirty="0">
                <a:latin typeface="Arial"/>
                <a:cs typeface="Arial"/>
              </a:rPr>
              <a:t> </a:t>
            </a:r>
            <a:r>
              <a:rPr sz="1800" b="1" spc="-5" dirty="0">
                <a:latin typeface="Arial"/>
                <a:cs typeface="Arial"/>
              </a:rPr>
              <a:t>articulatoires;</a:t>
            </a:r>
            <a:r>
              <a:rPr sz="1800" b="1" spc="-10" dirty="0">
                <a:latin typeface="Arial"/>
                <a:cs typeface="Arial"/>
              </a:rPr>
              <a:t> </a:t>
            </a:r>
            <a:r>
              <a:rPr sz="1800" b="1" spc="-5" dirty="0">
                <a:latin typeface="Arial"/>
                <a:cs typeface="Arial"/>
              </a:rPr>
              <a:t>aire de</a:t>
            </a:r>
            <a:r>
              <a:rPr sz="1800" b="1" spc="-10" dirty="0">
                <a:latin typeface="Arial"/>
                <a:cs typeface="Arial"/>
              </a:rPr>
              <a:t> </a:t>
            </a:r>
            <a:r>
              <a:rPr sz="1800" b="1" spc="-5" dirty="0">
                <a:latin typeface="Arial"/>
                <a:cs typeface="Arial"/>
              </a:rPr>
              <a:t>Broca (aire 44,</a:t>
            </a:r>
            <a:r>
              <a:rPr sz="1800" b="1" spc="-10" dirty="0">
                <a:latin typeface="Arial"/>
                <a:cs typeface="Arial"/>
              </a:rPr>
              <a:t> </a:t>
            </a:r>
            <a:r>
              <a:rPr sz="1800" b="1" spc="-5" dirty="0">
                <a:latin typeface="Arial"/>
                <a:cs typeface="Arial"/>
              </a:rPr>
              <a:t>45 BM de</a:t>
            </a:r>
            <a:r>
              <a:rPr sz="1800" b="1" spc="-10" dirty="0">
                <a:latin typeface="Arial"/>
                <a:cs typeface="Arial"/>
              </a:rPr>
              <a:t> </a:t>
            </a:r>
            <a:r>
              <a:rPr sz="1800" b="1" spc="-5" dirty="0">
                <a:latin typeface="Arial"/>
                <a:cs typeface="Arial"/>
              </a:rPr>
              <a:t>l'hémisphère gauche).</a:t>
            </a:r>
            <a:endParaRPr sz="1800" dirty="0">
              <a:latin typeface="Arial"/>
              <a:cs typeface="Arial"/>
            </a:endParaRPr>
          </a:p>
          <a:p>
            <a:pPr marL="12700">
              <a:lnSpc>
                <a:spcPct val="100000"/>
              </a:lnSpc>
              <a:spcBef>
                <a:spcPts val="15"/>
              </a:spcBef>
            </a:pPr>
            <a:r>
              <a:rPr sz="1800" b="1" i="1" dirty="0">
                <a:latin typeface="Arial"/>
                <a:cs typeface="Arial"/>
              </a:rPr>
              <a:t>Aphasie</a:t>
            </a:r>
            <a:r>
              <a:rPr sz="1800" b="1" i="1" spc="-30" dirty="0">
                <a:latin typeface="Arial"/>
                <a:cs typeface="Arial"/>
              </a:rPr>
              <a:t> </a:t>
            </a:r>
            <a:r>
              <a:rPr sz="1800" b="1" i="1" dirty="0">
                <a:latin typeface="Arial"/>
                <a:cs typeface="Arial"/>
              </a:rPr>
              <a:t>de</a:t>
            </a:r>
            <a:r>
              <a:rPr sz="1800" b="1" i="1" spc="-30" dirty="0">
                <a:latin typeface="Arial"/>
                <a:cs typeface="Arial"/>
              </a:rPr>
              <a:t> </a:t>
            </a:r>
            <a:r>
              <a:rPr sz="1800" b="1" i="1" spc="-5" dirty="0">
                <a:latin typeface="Arial"/>
                <a:cs typeface="Arial"/>
              </a:rPr>
              <a:t>Broca</a:t>
            </a:r>
            <a:endParaRPr sz="1800" dirty="0">
              <a:latin typeface="Arial"/>
              <a:cs typeface="Arial"/>
            </a:endParaRPr>
          </a:p>
        </p:txBody>
      </p:sp>
      <p:grpSp>
        <p:nvGrpSpPr>
          <p:cNvPr id="12" name="object 12"/>
          <p:cNvGrpSpPr/>
          <p:nvPr/>
        </p:nvGrpSpPr>
        <p:grpSpPr>
          <a:xfrm>
            <a:off x="1587131" y="5048250"/>
            <a:ext cx="4799330" cy="32384"/>
            <a:chOff x="1587131" y="5048250"/>
            <a:chExt cx="4799330" cy="32384"/>
          </a:xfrm>
        </p:grpSpPr>
        <p:sp>
          <p:nvSpPr>
            <p:cNvPr id="13" name="object 13"/>
            <p:cNvSpPr/>
            <p:nvPr/>
          </p:nvSpPr>
          <p:spPr>
            <a:xfrm>
              <a:off x="1596275" y="5057394"/>
              <a:ext cx="4790440" cy="22860"/>
            </a:xfrm>
            <a:custGeom>
              <a:avLst/>
              <a:gdLst/>
              <a:ahLst/>
              <a:cxnLst/>
              <a:rect l="l" t="t" r="r" b="b"/>
              <a:pathLst>
                <a:path w="4790440" h="22860">
                  <a:moveTo>
                    <a:pt x="4789932" y="22860"/>
                  </a:moveTo>
                  <a:lnTo>
                    <a:pt x="4789932" y="0"/>
                  </a:lnTo>
                  <a:lnTo>
                    <a:pt x="0" y="0"/>
                  </a:lnTo>
                  <a:lnTo>
                    <a:pt x="0" y="22860"/>
                  </a:lnTo>
                  <a:lnTo>
                    <a:pt x="4789932" y="22860"/>
                  </a:lnTo>
                  <a:close/>
                </a:path>
              </a:pathLst>
            </a:custGeom>
            <a:solidFill>
              <a:srgbClr val="BFBFBF"/>
            </a:solidFill>
          </p:spPr>
          <p:txBody>
            <a:bodyPr wrap="square" lIns="0" tIns="0" rIns="0" bIns="0" rtlCol="0"/>
            <a:lstStyle/>
            <a:p>
              <a:endParaRPr dirty="0"/>
            </a:p>
          </p:txBody>
        </p:sp>
        <p:sp>
          <p:nvSpPr>
            <p:cNvPr id="14" name="object 14"/>
            <p:cNvSpPr/>
            <p:nvPr/>
          </p:nvSpPr>
          <p:spPr>
            <a:xfrm>
              <a:off x="1587131" y="5048250"/>
              <a:ext cx="4790440" cy="22860"/>
            </a:xfrm>
            <a:custGeom>
              <a:avLst/>
              <a:gdLst/>
              <a:ahLst/>
              <a:cxnLst/>
              <a:rect l="l" t="t" r="r" b="b"/>
              <a:pathLst>
                <a:path w="4790440" h="22860">
                  <a:moveTo>
                    <a:pt x="4789932" y="22860"/>
                  </a:moveTo>
                  <a:lnTo>
                    <a:pt x="4789932" y="0"/>
                  </a:lnTo>
                  <a:lnTo>
                    <a:pt x="0" y="0"/>
                  </a:lnTo>
                  <a:lnTo>
                    <a:pt x="0" y="22860"/>
                  </a:lnTo>
                  <a:lnTo>
                    <a:pt x="4789932" y="22860"/>
                  </a:lnTo>
                  <a:close/>
                </a:path>
              </a:pathLst>
            </a:custGeom>
            <a:solidFill>
              <a:srgbClr val="000000"/>
            </a:solidFill>
          </p:spPr>
          <p:txBody>
            <a:bodyPr wrap="square" lIns="0" tIns="0" rIns="0" bIns="0" rtlCol="0"/>
            <a:lstStyle/>
            <a:p>
              <a:endParaRPr dirty="0"/>
            </a:p>
          </p:txBody>
        </p:sp>
      </p:grpSp>
      <p:grpSp>
        <p:nvGrpSpPr>
          <p:cNvPr id="15" name="object 15"/>
          <p:cNvGrpSpPr/>
          <p:nvPr/>
        </p:nvGrpSpPr>
        <p:grpSpPr>
          <a:xfrm>
            <a:off x="1650377" y="5597652"/>
            <a:ext cx="4862830" cy="32384"/>
            <a:chOff x="1650377" y="5597652"/>
            <a:chExt cx="4862830" cy="32384"/>
          </a:xfrm>
        </p:grpSpPr>
        <p:sp>
          <p:nvSpPr>
            <p:cNvPr id="16" name="object 16"/>
            <p:cNvSpPr/>
            <p:nvPr/>
          </p:nvSpPr>
          <p:spPr>
            <a:xfrm>
              <a:off x="1659521" y="5606796"/>
              <a:ext cx="4853305" cy="22860"/>
            </a:xfrm>
            <a:custGeom>
              <a:avLst/>
              <a:gdLst/>
              <a:ahLst/>
              <a:cxnLst/>
              <a:rect l="l" t="t" r="r" b="b"/>
              <a:pathLst>
                <a:path w="4853305" h="22860">
                  <a:moveTo>
                    <a:pt x="4853177" y="22860"/>
                  </a:moveTo>
                  <a:lnTo>
                    <a:pt x="4853177" y="0"/>
                  </a:lnTo>
                  <a:lnTo>
                    <a:pt x="0" y="0"/>
                  </a:lnTo>
                  <a:lnTo>
                    <a:pt x="0" y="22860"/>
                  </a:lnTo>
                  <a:lnTo>
                    <a:pt x="4853177" y="22860"/>
                  </a:lnTo>
                  <a:close/>
                </a:path>
              </a:pathLst>
            </a:custGeom>
            <a:solidFill>
              <a:srgbClr val="BFBFBF"/>
            </a:solidFill>
          </p:spPr>
          <p:txBody>
            <a:bodyPr wrap="square" lIns="0" tIns="0" rIns="0" bIns="0" rtlCol="0"/>
            <a:lstStyle/>
            <a:p>
              <a:endParaRPr dirty="0"/>
            </a:p>
          </p:txBody>
        </p:sp>
        <p:sp>
          <p:nvSpPr>
            <p:cNvPr id="17" name="object 17"/>
            <p:cNvSpPr/>
            <p:nvPr/>
          </p:nvSpPr>
          <p:spPr>
            <a:xfrm>
              <a:off x="1650377" y="5597652"/>
              <a:ext cx="4853305" cy="22860"/>
            </a:xfrm>
            <a:custGeom>
              <a:avLst/>
              <a:gdLst/>
              <a:ahLst/>
              <a:cxnLst/>
              <a:rect l="l" t="t" r="r" b="b"/>
              <a:pathLst>
                <a:path w="4853305" h="22860">
                  <a:moveTo>
                    <a:pt x="4853178" y="22860"/>
                  </a:moveTo>
                  <a:lnTo>
                    <a:pt x="4853178" y="0"/>
                  </a:lnTo>
                  <a:lnTo>
                    <a:pt x="0" y="0"/>
                  </a:lnTo>
                  <a:lnTo>
                    <a:pt x="0" y="22860"/>
                  </a:lnTo>
                  <a:lnTo>
                    <a:pt x="4853178" y="22860"/>
                  </a:lnTo>
                  <a:close/>
                </a:path>
              </a:pathLst>
            </a:custGeom>
            <a:solidFill>
              <a:srgbClr val="000000"/>
            </a:solidFill>
          </p:spPr>
          <p:txBody>
            <a:bodyPr wrap="square" lIns="0" tIns="0" rIns="0" bIns="0" rtlCol="0"/>
            <a:lstStyle/>
            <a:p>
              <a:endParaRPr dirty="0"/>
            </a:p>
          </p:txBody>
        </p:sp>
      </p:grpSp>
      <p:sp>
        <p:nvSpPr>
          <p:cNvPr id="18" name="object 18"/>
          <p:cNvSpPr txBox="1"/>
          <p:nvPr/>
        </p:nvSpPr>
        <p:spPr>
          <a:xfrm>
            <a:off x="1105025" y="4233141"/>
            <a:ext cx="8345805" cy="1673225"/>
          </a:xfrm>
          <a:prstGeom prst="rect">
            <a:avLst/>
          </a:prstGeom>
        </p:spPr>
        <p:txBody>
          <a:bodyPr vert="horz" wrap="square" lIns="0" tIns="12700" rIns="0" bIns="0" rtlCol="0">
            <a:spAutoFit/>
          </a:bodyPr>
          <a:lstStyle/>
          <a:p>
            <a:pPr marL="12700" marR="354330" indent="-635">
              <a:lnSpc>
                <a:spcPct val="100000"/>
              </a:lnSpc>
              <a:spcBef>
                <a:spcPts val="100"/>
              </a:spcBef>
            </a:pPr>
            <a:r>
              <a:rPr sz="1800" b="1" dirty="0">
                <a:solidFill>
                  <a:srgbClr val="FF6500"/>
                </a:solidFill>
                <a:latin typeface="Arial"/>
                <a:cs typeface="Arial"/>
              </a:rPr>
              <a:t>=</a:t>
            </a:r>
            <a:r>
              <a:rPr sz="1800" b="1" spc="-5" dirty="0">
                <a:solidFill>
                  <a:srgbClr val="FF6500"/>
                </a:solidFill>
                <a:latin typeface="Arial"/>
                <a:cs typeface="Arial"/>
              </a:rPr>
              <a:t> </a:t>
            </a:r>
            <a:r>
              <a:rPr sz="1800" b="1" dirty="0">
                <a:solidFill>
                  <a:srgbClr val="FF6500"/>
                </a:solidFill>
                <a:latin typeface="Arial"/>
                <a:cs typeface="Arial"/>
              </a:rPr>
              <a:t>CENTRES SENSORIELS ou</a:t>
            </a:r>
            <a:r>
              <a:rPr sz="1800" b="1" spc="-5" dirty="0">
                <a:solidFill>
                  <a:srgbClr val="FF6500"/>
                </a:solidFill>
                <a:latin typeface="Arial"/>
                <a:cs typeface="Arial"/>
              </a:rPr>
              <a:t> DE</a:t>
            </a:r>
            <a:r>
              <a:rPr sz="1800" b="1" dirty="0">
                <a:solidFill>
                  <a:srgbClr val="FF6500"/>
                </a:solidFill>
                <a:latin typeface="Arial"/>
                <a:cs typeface="Arial"/>
              </a:rPr>
              <a:t> </a:t>
            </a:r>
            <a:r>
              <a:rPr sz="1800" b="1" spc="-5" dirty="0">
                <a:solidFill>
                  <a:srgbClr val="FF6500"/>
                </a:solidFill>
                <a:latin typeface="Arial"/>
                <a:cs typeface="Arial"/>
              </a:rPr>
              <a:t>RECONNAISSANCE</a:t>
            </a:r>
            <a:r>
              <a:rPr sz="1800" b="1" spc="5" dirty="0">
                <a:solidFill>
                  <a:srgbClr val="FF6500"/>
                </a:solidFill>
                <a:latin typeface="Arial"/>
                <a:cs typeface="Arial"/>
              </a:rPr>
              <a:t> </a:t>
            </a:r>
            <a:r>
              <a:rPr sz="1800" b="1" spc="-5" dirty="0">
                <a:latin typeface="Arial"/>
                <a:cs typeface="Arial"/>
              </a:rPr>
              <a:t>(compréhension </a:t>
            </a:r>
            <a:r>
              <a:rPr sz="1800" b="1" dirty="0">
                <a:latin typeface="Arial"/>
                <a:cs typeface="Arial"/>
              </a:rPr>
              <a:t>du </a:t>
            </a:r>
            <a:r>
              <a:rPr sz="1800" b="1" spc="-484" dirty="0">
                <a:latin typeface="Arial"/>
                <a:cs typeface="Arial"/>
              </a:rPr>
              <a:t> </a:t>
            </a:r>
            <a:r>
              <a:rPr sz="1800" b="1" dirty="0">
                <a:latin typeface="Arial"/>
                <a:cs typeface="Arial"/>
              </a:rPr>
              <a:t>langage</a:t>
            </a:r>
            <a:r>
              <a:rPr sz="1800" b="1" spc="-10" dirty="0">
                <a:latin typeface="Arial"/>
                <a:cs typeface="Arial"/>
              </a:rPr>
              <a:t> </a:t>
            </a:r>
            <a:r>
              <a:rPr sz="1800" b="1" spc="-5" dirty="0">
                <a:latin typeface="Arial"/>
                <a:cs typeface="Arial"/>
              </a:rPr>
              <a:t>écrit et oral)</a:t>
            </a:r>
            <a:endParaRPr sz="1800" dirty="0">
              <a:latin typeface="Arial"/>
              <a:cs typeface="Arial"/>
            </a:endParaRPr>
          </a:p>
          <a:p>
            <a:pPr marL="12700" marR="563880" indent="62865">
              <a:lnSpc>
                <a:spcPct val="100000"/>
              </a:lnSpc>
              <a:spcBef>
                <a:spcPts val="5"/>
              </a:spcBef>
            </a:pPr>
            <a:r>
              <a:rPr sz="1800" b="1" spc="-5" dirty="0">
                <a:latin typeface="Arial"/>
                <a:cs typeface="Arial"/>
              </a:rPr>
              <a:t>* </a:t>
            </a:r>
            <a:r>
              <a:rPr sz="1800" b="1" dirty="0">
                <a:latin typeface="Arial"/>
                <a:cs typeface="Arial"/>
              </a:rPr>
              <a:t>le </a:t>
            </a:r>
            <a:r>
              <a:rPr sz="1800" b="1" spc="-5" dirty="0">
                <a:latin typeface="Arial"/>
                <a:cs typeface="Arial"/>
              </a:rPr>
              <a:t>centre </a:t>
            </a:r>
            <a:r>
              <a:rPr sz="1800" b="1" dirty="0">
                <a:latin typeface="Arial"/>
                <a:cs typeface="Arial"/>
              </a:rPr>
              <a:t>de la compréhension du langage </a:t>
            </a:r>
            <a:r>
              <a:rPr sz="1800" b="1" spc="-5" dirty="0">
                <a:latin typeface="Arial"/>
                <a:cs typeface="Arial"/>
              </a:rPr>
              <a:t>oral: </a:t>
            </a:r>
            <a:r>
              <a:rPr sz="1800" b="1" dirty="0">
                <a:latin typeface="Arial"/>
                <a:cs typeface="Arial"/>
              </a:rPr>
              <a:t>lobe temporal, </a:t>
            </a:r>
            <a:r>
              <a:rPr sz="1800" b="1" spc="-5" dirty="0">
                <a:latin typeface="Arial"/>
                <a:cs typeface="Arial"/>
              </a:rPr>
              <a:t>aire </a:t>
            </a:r>
            <a:r>
              <a:rPr sz="1800" b="1" dirty="0">
                <a:latin typeface="Arial"/>
                <a:cs typeface="Arial"/>
              </a:rPr>
              <a:t>de </a:t>
            </a:r>
            <a:r>
              <a:rPr sz="1800" b="1" spc="-495" dirty="0">
                <a:latin typeface="Arial"/>
                <a:cs typeface="Arial"/>
              </a:rPr>
              <a:t> </a:t>
            </a:r>
            <a:r>
              <a:rPr sz="1800" b="1" spc="-5" dirty="0">
                <a:latin typeface="Arial"/>
                <a:cs typeface="Arial"/>
              </a:rPr>
              <a:t>Wernicke</a:t>
            </a:r>
            <a:r>
              <a:rPr sz="1800" b="1" spc="-10" dirty="0">
                <a:latin typeface="Arial"/>
                <a:cs typeface="Arial"/>
              </a:rPr>
              <a:t> </a:t>
            </a:r>
            <a:r>
              <a:rPr sz="1800" b="1" spc="-5" dirty="0">
                <a:latin typeface="Arial"/>
                <a:cs typeface="Arial"/>
              </a:rPr>
              <a:t>(aire</a:t>
            </a:r>
            <a:r>
              <a:rPr sz="1800" b="1" spc="-10" dirty="0">
                <a:latin typeface="Arial"/>
                <a:cs typeface="Arial"/>
              </a:rPr>
              <a:t> </a:t>
            </a:r>
            <a:r>
              <a:rPr sz="1800" b="1" spc="-5" dirty="0">
                <a:latin typeface="Arial"/>
                <a:cs typeface="Arial"/>
              </a:rPr>
              <a:t>22</a:t>
            </a:r>
            <a:r>
              <a:rPr sz="1800" b="1" spc="-10" dirty="0">
                <a:latin typeface="Arial"/>
                <a:cs typeface="Arial"/>
              </a:rPr>
              <a:t> </a:t>
            </a:r>
            <a:r>
              <a:rPr sz="1800" b="1" spc="-5" dirty="0">
                <a:latin typeface="Arial"/>
                <a:cs typeface="Arial"/>
              </a:rPr>
              <a:t>BM</a:t>
            </a:r>
            <a:r>
              <a:rPr sz="1800" b="1" spc="-10" dirty="0">
                <a:latin typeface="Arial"/>
                <a:cs typeface="Arial"/>
              </a:rPr>
              <a:t> </a:t>
            </a:r>
            <a:r>
              <a:rPr sz="1800" b="1" spc="-5" dirty="0">
                <a:latin typeface="Arial"/>
                <a:cs typeface="Arial"/>
              </a:rPr>
              <a:t>de l'hémisphère</a:t>
            </a:r>
            <a:r>
              <a:rPr sz="1800" b="1" spc="-10" dirty="0">
                <a:latin typeface="Arial"/>
                <a:cs typeface="Arial"/>
              </a:rPr>
              <a:t> </a:t>
            </a:r>
            <a:r>
              <a:rPr sz="1800" b="1" spc="-5" dirty="0">
                <a:latin typeface="Arial"/>
                <a:cs typeface="Arial"/>
              </a:rPr>
              <a:t>gauche).</a:t>
            </a:r>
            <a:r>
              <a:rPr sz="1800" b="1" spc="-10" dirty="0">
                <a:latin typeface="Arial"/>
                <a:cs typeface="Arial"/>
              </a:rPr>
              <a:t> </a:t>
            </a:r>
            <a:r>
              <a:rPr sz="1800" b="1" dirty="0">
                <a:latin typeface="Arial"/>
                <a:cs typeface="Arial"/>
              </a:rPr>
              <a:t>A</a:t>
            </a:r>
            <a:r>
              <a:rPr sz="1800" b="1" i="1" dirty="0">
                <a:latin typeface="Arial"/>
                <a:cs typeface="Arial"/>
              </a:rPr>
              <a:t>phasie</a:t>
            </a:r>
            <a:r>
              <a:rPr sz="1800" b="1" i="1" spc="-10" dirty="0">
                <a:latin typeface="Arial"/>
                <a:cs typeface="Arial"/>
              </a:rPr>
              <a:t> </a:t>
            </a:r>
            <a:r>
              <a:rPr sz="1800" b="1" i="1" dirty="0">
                <a:latin typeface="Arial"/>
                <a:cs typeface="Arial"/>
              </a:rPr>
              <a:t>de</a:t>
            </a:r>
            <a:r>
              <a:rPr sz="1800" b="1" i="1" spc="-10" dirty="0">
                <a:latin typeface="Arial"/>
                <a:cs typeface="Arial"/>
              </a:rPr>
              <a:t> </a:t>
            </a:r>
            <a:r>
              <a:rPr sz="1800" b="1" i="1" dirty="0">
                <a:latin typeface="Arial"/>
                <a:cs typeface="Arial"/>
              </a:rPr>
              <a:t>Wernicke</a:t>
            </a:r>
            <a:endParaRPr sz="1800" dirty="0">
              <a:latin typeface="Arial"/>
              <a:cs typeface="Arial"/>
            </a:endParaRPr>
          </a:p>
          <a:p>
            <a:pPr marL="12700" marR="5080" indent="126364">
              <a:lnSpc>
                <a:spcPct val="100000"/>
              </a:lnSpc>
              <a:spcBef>
                <a:spcPts val="5"/>
              </a:spcBef>
            </a:pPr>
            <a:r>
              <a:rPr sz="1800" b="1" spc="-5" dirty="0">
                <a:latin typeface="Arial"/>
                <a:cs typeface="Arial"/>
              </a:rPr>
              <a:t>* </a:t>
            </a:r>
            <a:r>
              <a:rPr sz="1800" b="1" dirty="0">
                <a:latin typeface="Arial"/>
                <a:cs typeface="Arial"/>
              </a:rPr>
              <a:t>le </a:t>
            </a:r>
            <a:r>
              <a:rPr sz="1800" b="1" spc="-5" dirty="0">
                <a:latin typeface="Arial"/>
                <a:cs typeface="Arial"/>
              </a:rPr>
              <a:t>centre </a:t>
            </a:r>
            <a:r>
              <a:rPr sz="1800" b="1" dirty="0">
                <a:latin typeface="Arial"/>
                <a:cs typeface="Arial"/>
              </a:rPr>
              <a:t>de la compréhension du langage </a:t>
            </a:r>
            <a:r>
              <a:rPr sz="1800" b="1" spc="-5" dirty="0">
                <a:latin typeface="Arial"/>
                <a:cs typeface="Arial"/>
              </a:rPr>
              <a:t>écrit: </a:t>
            </a:r>
            <a:r>
              <a:rPr sz="1800" b="1" dirty="0">
                <a:latin typeface="Arial"/>
                <a:cs typeface="Arial"/>
              </a:rPr>
              <a:t>dans le lobe </a:t>
            </a:r>
            <a:r>
              <a:rPr sz="1800" b="1" spc="-5" dirty="0">
                <a:latin typeface="Arial"/>
                <a:cs typeface="Arial"/>
              </a:rPr>
              <a:t>pariétal </a:t>
            </a:r>
            <a:r>
              <a:rPr sz="1800" b="1" dirty="0">
                <a:latin typeface="Arial"/>
                <a:cs typeface="Arial"/>
              </a:rPr>
              <a:t>, </a:t>
            </a:r>
            <a:r>
              <a:rPr sz="1800" b="1" spc="-10" dirty="0">
                <a:latin typeface="Arial"/>
                <a:cs typeface="Arial"/>
              </a:rPr>
              <a:t>aire </a:t>
            </a:r>
            <a:r>
              <a:rPr sz="1800" b="1" spc="-490" dirty="0">
                <a:latin typeface="Arial"/>
                <a:cs typeface="Arial"/>
              </a:rPr>
              <a:t> </a:t>
            </a:r>
            <a:r>
              <a:rPr sz="1800" b="1" spc="-5" dirty="0">
                <a:latin typeface="Arial"/>
                <a:cs typeface="Arial"/>
              </a:rPr>
              <a:t>39 BM </a:t>
            </a:r>
            <a:r>
              <a:rPr sz="1800" b="1" dirty="0">
                <a:latin typeface="Arial"/>
                <a:cs typeface="Arial"/>
              </a:rPr>
              <a:t>(au</a:t>
            </a:r>
            <a:r>
              <a:rPr sz="1800" b="1" spc="-5" dirty="0">
                <a:latin typeface="Arial"/>
                <a:cs typeface="Arial"/>
              </a:rPr>
              <a:t> </a:t>
            </a:r>
            <a:r>
              <a:rPr sz="1800" b="1" dirty="0">
                <a:latin typeface="Arial"/>
                <a:cs typeface="Arial"/>
              </a:rPr>
              <a:t>sein</a:t>
            </a:r>
            <a:r>
              <a:rPr sz="1800" b="1" spc="-5" dirty="0">
                <a:latin typeface="Arial"/>
                <a:cs typeface="Arial"/>
              </a:rPr>
              <a:t> </a:t>
            </a:r>
            <a:r>
              <a:rPr sz="1800" b="1" dirty="0">
                <a:latin typeface="Arial"/>
                <a:cs typeface="Arial"/>
              </a:rPr>
              <a:t>du</a:t>
            </a:r>
            <a:r>
              <a:rPr sz="1800" b="1" spc="-5" dirty="0">
                <a:latin typeface="Arial"/>
                <a:cs typeface="Arial"/>
              </a:rPr>
              <a:t> </a:t>
            </a:r>
            <a:r>
              <a:rPr sz="1800" b="1" dirty="0">
                <a:latin typeface="Arial"/>
                <a:cs typeface="Arial"/>
              </a:rPr>
              <a:t>lobule</a:t>
            </a:r>
            <a:r>
              <a:rPr sz="1800" b="1" spc="-5" dirty="0">
                <a:latin typeface="Arial"/>
                <a:cs typeface="Arial"/>
              </a:rPr>
              <a:t> pariétal inférieur) </a:t>
            </a:r>
            <a:r>
              <a:rPr sz="1800" b="1" i="1" spc="-5" dirty="0">
                <a:latin typeface="Arial"/>
                <a:cs typeface="Arial"/>
              </a:rPr>
              <a:t>Alexie</a:t>
            </a:r>
            <a:endParaRPr sz="1800" dirty="0">
              <a:latin typeface="Arial"/>
              <a:cs typeface="Arial"/>
            </a:endParaRPr>
          </a:p>
        </p:txBody>
      </p:sp>
    </p:spTree>
    <p:extLst>
      <p:ext uri="{BB962C8B-B14F-4D97-AF65-F5344CB8AC3E}">
        <p14:creationId xmlns:p14="http://schemas.microsoft.com/office/powerpoint/2010/main" val="3113702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86407" y="573023"/>
            <a:ext cx="7637145" cy="6469380"/>
            <a:chOff x="1886407" y="573023"/>
            <a:chExt cx="7637145" cy="6469380"/>
          </a:xfrm>
        </p:grpSpPr>
        <p:pic>
          <p:nvPicPr>
            <p:cNvPr id="3" name="object 3"/>
            <p:cNvPicPr/>
            <p:nvPr/>
          </p:nvPicPr>
          <p:blipFill>
            <a:blip r:embed="rId2" cstate="print"/>
            <a:stretch>
              <a:fillRect/>
            </a:stretch>
          </p:blipFill>
          <p:spPr>
            <a:xfrm>
              <a:off x="2111322" y="573023"/>
              <a:ext cx="7412032" cy="6469379"/>
            </a:xfrm>
            <a:prstGeom prst="rect">
              <a:avLst/>
            </a:prstGeom>
          </p:spPr>
        </p:pic>
        <p:sp>
          <p:nvSpPr>
            <p:cNvPr id="4" name="object 4"/>
            <p:cNvSpPr/>
            <p:nvPr/>
          </p:nvSpPr>
          <p:spPr>
            <a:xfrm>
              <a:off x="2322461" y="1546097"/>
              <a:ext cx="2879725" cy="360680"/>
            </a:xfrm>
            <a:custGeom>
              <a:avLst/>
              <a:gdLst/>
              <a:ahLst/>
              <a:cxnLst/>
              <a:rect l="l" t="t" r="r" b="b"/>
              <a:pathLst>
                <a:path w="2879725" h="360680">
                  <a:moveTo>
                    <a:pt x="0" y="0"/>
                  </a:moveTo>
                  <a:lnTo>
                    <a:pt x="0" y="360426"/>
                  </a:lnTo>
                  <a:lnTo>
                    <a:pt x="2879597" y="360426"/>
                  </a:lnTo>
                  <a:lnTo>
                    <a:pt x="2879597" y="0"/>
                  </a:lnTo>
                  <a:lnTo>
                    <a:pt x="0" y="0"/>
                  </a:lnTo>
                  <a:close/>
                </a:path>
              </a:pathLst>
            </a:custGeom>
            <a:ln w="76199">
              <a:solidFill>
                <a:srgbClr val="00FF00"/>
              </a:solidFill>
            </a:ln>
          </p:spPr>
          <p:txBody>
            <a:bodyPr wrap="square" lIns="0" tIns="0" rIns="0" bIns="0" rtlCol="0"/>
            <a:lstStyle/>
            <a:p>
              <a:endParaRPr dirty="0"/>
            </a:p>
          </p:txBody>
        </p:sp>
        <p:sp>
          <p:nvSpPr>
            <p:cNvPr id="5" name="object 5"/>
            <p:cNvSpPr/>
            <p:nvPr/>
          </p:nvSpPr>
          <p:spPr>
            <a:xfrm>
              <a:off x="1891169" y="682752"/>
              <a:ext cx="6335395" cy="647700"/>
            </a:xfrm>
            <a:custGeom>
              <a:avLst/>
              <a:gdLst/>
              <a:ahLst/>
              <a:cxnLst/>
              <a:rect l="l" t="t" r="r" b="b"/>
              <a:pathLst>
                <a:path w="6335395" h="647700">
                  <a:moveTo>
                    <a:pt x="6335268" y="647699"/>
                  </a:moveTo>
                  <a:lnTo>
                    <a:pt x="6335268" y="0"/>
                  </a:lnTo>
                  <a:lnTo>
                    <a:pt x="0" y="0"/>
                  </a:lnTo>
                  <a:lnTo>
                    <a:pt x="0" y="647699"/>
                  </a:lnTo>
                  <a:lnTo>
                    <a:pt x="6335268" y="647699"/>
                  </a:lnTo>
                  <a:close/>
                </a:path>
              </a:pathLst>
            </a:custGeom>
            <a:solidFill>
              <a:srgbClr val="FFFFFF"/>
            </a:solidFill>
          </p:spPr>
          <p:txBody>
            <a:bodyPr wrap="square" lIns="0" tIns="0" rIns="0" bIns="0" rtlCol="0"/>
            <a:lstStyle/>
            <a:p>
              <a:endParaRPr dirty="0"/>
            </a:p>
          </p:txBody>
        </p:sp>
        <p:sp>
          <p:nvSpPr>
            <p:cNvPr id="6" name="object 6"/>
            <p:cNvSpPr/>
            <p:nvPr/>
          </p:nvSpPr>
          <p:spPr>
            <a:xfrm>
              <a:off x="1891169" y="681990"/>
              <a:ext cx="6335395" cy="647700"/>
            </a:xfrm>
            <a:custGeom>
              <a:avLst/>
              <a:gdLst/>
              <a:ahLst/>
              <a:cxnLst/>
              <a:rect l="l" t="t" r="r" b="b"/>
              <a:pathLst>
                <a:path w="6335395" h="647700">
                  <a:moveTo>
                    <a:pt x="0" y="0"/>
                  </a:moveTo>
                  <a:lnTo>
                    <a:pt x="0" y="647700"/>
                  </a:lnTo>
                  <a:lnTo>
                    <a:pt x="6335268" y="647700"/>
                  </a:lnTo>
                  <a:lnTo>
                    <a:pt x="6335268" y="0"/>
                  </a:lnTo>
                  <a:lnTo>
                    <a:pt x="0" y="0"/>
                  </a:lnTo>
                  <a:close/>
                </a:path>
              </a:pathLst>
            </a:custGeom>
            <a:ln w="9525">
              <a:solidFill>
                <a:srgbClr val="FFFFFF"/>
              </a:solidFill>
            </a:ln>
          </p:spPr>
          <p:txBody>
            <a:bodyPr wrap="square" lIns="0" tIns="0" rIns="0" bIns="0" rtlCol="0"/>
            <a:lstStyle/>
            <a:p>
              <a:endParaRPr dirty="0"/>
            </a:p>
          </p:txBody>
        </p:sp>
      </p:grpSp>
    </p:spTree>
    <p:extLst>
      <p:ext uri="{BB962C8B-B14F-4D97-AF65-F5344CB8AC3E}">
        <p14:creationId xmlns:p14="http://schemas.microsoft.com/office/powerpoint/2010/main" val="754929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57273" y="537971"/>
            <a:ext cx="7637780" cy="6501130"/>
            <a:chOff x="1957273" y="537971"/>
            <a:chExt cx="7637780" cy="6501130"/>
          </a:xfrm>
        </p:grpSpPr>
        <p:pic>
          <p:nvPicPr>
            <p:cNvPr id="3" name="object 3"/>
            <p:cNvPicPr/>
            <p:nvPr/>
          </p:nvPicPr>
          <p:blipFill>
            <a:blip r:embed="rId2" cstate="print"/>
            <a:stretch>
              <a:fillRect/>
            </a:stretch>
          </p:blipFill>
          <p:spPr>
            <a:xfrm>
              <a:off x="2221689" y="537971"/>
              <a:ext cx="7373294" cy="6500621"/>
            </a:xfrm>
            <a:prstGeom prst="rect">
              <a:avLst/>
            </a:prstGeom>
          </p:spPr>
        </p:pic>
        <p:sp>
          <p:nvSpPr>
            <p:cNvPr id="4" name="object 4"/>
            <p:cNvSpPr/>
            <p:nvPr/>
          </p:nvSpPr>
          <p:spPr>
            <a:xfrm>
              <a:off x="2322461" y="1474469"/>
              <a:ext cx="3240405" cy="359410"/>
            </a:xfrm>
            <a:custGeom>
              <a:avLst/>
              <a:gdLst/>
              <a:ahLst/>
              <a:cxnLst/>
              <a:rect l="l" t="t" r="r" b="b"/>
              <a:pathLst>
                <a:path w="3240404" h="359410">
                  <a:moveTo>
                    <a:pt x="0" y="0"/>
                  </a:moveTo>
                  <a:lnTo>
                    <a:pt x="0" y="358902"/>
                  </a:lnTo>
                  <a:lnTo>
                    <a:pt x="3240023" y="358901"/>
                  </a:lnTo>
                  <a:lnTo>
                    <a:pt x="3240023" y="0"/>
                  </a:lnTo>
                  <a:lnTo>
                    <a:pt x="0" y="0"/>
                  </a:lnTo>
                  <a:close/>
                </a:path>
              </a:pathLst>
            </a:custGeom>
            <a:ln w="76200">
              <a:solidFill>
                <a:srgbClr val="00FF00"/>
              </a:solidFill>
            </a:ln>
          </p:spPr>
          <p:txBody>
            <a:bodyPr wrap="square" lIns="0" tIns="0" rIns="0" bIns="0" rtlCol="0"/>
            <a:lstStyle/>
            <a:p>
              <a:endParaRPr dirty="0"/>
            </a:p>
          </p:txBody>
        </p:sp>
        <p:sp>
          <p:nvSpPr>
            <p:cNvPr id="5" name="object 5"/>
            <p:cNvSpPr/>
            <p:nvPr/>
          </p:nvSpPr>
          <p:spPr>
            <a:xfrm>
              <a:off x="1962035" y="682751"/>
              <a:ext cx="6553200" cy="718820"/>
            </a:xfrm>
            <a:custGeom>
              <a:avLst/>
              <a:gdLst/>
              <a:ahLst/>
              <a:cxnLst/>
              <a:rect l="l" t="t" r="r" b="b"/>
              <a:pathLst>
                <a:path w="6553200" h="718819">
                  <a:moveTo>
                    <a:pt x="6553200" y="718565"/>
                  </a:moveTo>
                  <a:lnTo>
                    <a:pt x="6553200" y="0"/>
                  </a:lnTo>
                  <a:lnTo>
                    <a:pt x="0" y="0"/>
                  </a:lnTo>
                  <a:lnTo>
                    <a:pt x="0" y="718566"/>
                  </a:lnTo>
                  <a:lnTo>
                    <a:pt x="6553200" y="718565"/>
                  </a:lnTo>
                  <a:close/>
                </a:path>
              </a:pathLst>
            </a:custGeom>
            <a:solidFill>
              <a:srgbClr val="FFFFFF"/>
            </a:solidFill>
          </p:spPr>
          <p:txBody>
            <a:bodyPr wrap="square" lIns="0" tIns="0" rIns="0" bIns="0" rtlCol="0"/>
            <a:lstStyle/>
            <a:p>
              <a:endParaRPr dirty="0"/>
            </a:p>
          </p:txBody>
        </p:sp>
        <p:sp>
          <p:nvSpPr>
            <p:cNvPr id="6" name="object 6"/>
            <p:cNvSpPr/>
            <p:nvPr/>
          </p:nvSpPr>
          <p:spPr>
            <a:xfrm>
              <a:off x="1962035" y="681989"/>
              <a:ext cx="6553200" cy="719455"/>
            </a:xfrm>
            <a:custGeom>
              <a:avLst/>
              <a:gdLst/>
              <a:ahLst/>
              <a:cxnLst/>
              <a:rect l="l" t="t" r="r" b="b"/>
              <a:pathLst>
                <a:path w="6553200" h="719455">
                  <a:moveTo>
                    <a:pt x="0" y="0"/>
                  </a:moveTo>
                  <a:lnTo>
                    <a:pt x="0" y="719328"/>
                  </a:lnTo>
                  <a:lnTo>
                    <a:pt x="6553200" y="719328"/>
                  </a:lnTo>
                  <a:lnTo>
                    <a:pt x="6553200" y="0"/>
                  </a:lnTo>
                  <a:lnTo>
                    <a:pt x="0" y="0"/>
                  </a:lnTo>
                  <a:close/>
                </a:path>
              </a:pathLst>
            </a:custGeom>
            <a:ln w="9525">
              <a:solidFill>
                <a:srgbClr val="FFFFFF"/>
              </a:solidFill>
            </a:ln>
          </p:spPr>
          <p:txBody>
            <a:bodyPr wrap="square" lIns="0" tIns="0" rIns="0" bIns="0" rtlCol="0"/>
            <a:lstStyle/>
            <a:p>
              <a:endParaRPr dirty="0"/>
            </a:p>
          </p:txBody>
        </p:sp>
      </p:grpSp>
    </p:spTree>
    <p:extLst>
      <p:ext uri="{BB962C8B-B14F-4D97-AF65-F5344CB8AC3E}">
        <p14:creationId xmlns:p14="http://schemas.microsoft.com/office/powerpoint/2010/main" val="3720048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466461" y="0"/>
            <a:ext cx="9760479" cy="610488"/>
          </a:xfrm>
        </p:spPr>
        <p:txBody>
          <a:bodyPr/>
          <a:lstStyle/>
          <a:p>
            <a:pPr eaLnBrk="1" hangingPunct="1"/>
            <a:r>
              <a:rPr lang="fr-FR" altLang="fr-FR" sz="3967"/>
              <a:t>Hémisphère majeur et hémisphère mineur</a:t>
            </a:r>
          </a:p>
        </p:txBody>
      </p:sp>
      <p:sp>
        <p:nvSpPr>
          <p:cNvPr id="18435" name="Espace réservé du contenu 2"/>
          <p:cNvSpPr>
            <a:spLocks noGrp="1"/>
          </p:cNvSpPr>
          <p:nvPr>
            <p:ph idx="4294967295"/>
          </p:nvPr>
        </p:nvSpPr>
        <p:spPr>
          <a:xfrm>
            <a:off x="812800" y="1259417"/>
            <a:ext cx="9067800" cy="6297083"/>
          </a:xfrm>
          <a:prstGeom prst="rect">
            <a:avLst/>
          </a:prstGeom>
        </p:spPr>
        <p:txBody>
          <a:bodyPr/>
          <a:lstStyle/>
          <a:p>
            <a:pPr eaLnBrk="1" hangingPunct="1"/>
            <a:r>
              <a:rPr lang="fr-FR" altLang="fr-FR" smtClean="0"/>
              <a:t>La fonction des deux hémisphères n’est pas tout à fait symétrique</a:t>
            </a:r>
          </a:p>
          <a:p>
            <a:pPr eaLnBrk="1" hangingPunct="1"/>
            <a:r>
              <a:rPr lang="fr-FR" altLang="fr-FR" smtClean="0"/>
              <a:t>On parle d’hémisphère majeur (ou dominant) et d’hémisphère mineur (ou dominé)</a:t>
            </a:r>
          </a:p>
          <a:p>
            <a:pPr lvl="1" eaLnBrk="1" hangingPunct="1"/>
            <a:r>
              <a:rPr lang="fr-FR" altLang="fr-FR" smtClean="0"/>
              <a:t>Majeur : à gauche chez les droitiers, à Dte chez les gauchers</a:t>
            </a:r>
          </a:p>
          <a:p>
            <a:pPr eaLnBrk="1" hangingPunct="1"/>
            <a:r>
              <a:rPr lang="fr-FR" altLang="fr-FR" smtClean="0"/>
              <a:t>Concerne surtout le lobe pariétal :</a:t>
            </a:r>
          </a:p>
          <a:p>
            <a:pPr lvl="1" eaLnBrk="1" hangingPunct="1"/>
            <a:r>
              <a:rPr lang="fr-FR" altLang="fr-FR" smtClean="0"/>
              <a:t>Hémisphère majeur : langage surtout</a:t>
            </a:r>
          </a:p>
          <a:p>
            <a:pPr lvl="1" eaLnBrk="1" hangingPunct="1"/>
            <a:r>
              <a:rPr lang="fr-FR" altLang="fr-FR" smtClean="0"/>
              <a:t>Hémisphère mineur : intégration du schéma corporel</a:t>
            </a:r>
          </a:p>
        </p:txBody>
      </p:sp>
    </p:spTree>
    <p:extLst>
      <p:ext uri="{BB962C8B-B14F-4D97-AF65-F5344CB8AC3E}">
        <p14:creationId xmlns:p14="http://schemas.microsoft.com/office/powerpoint/2010/main" val="20248339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4384" y="2276355"/>
            <a:ext cx="5193030" cy="1031240"/>
          </a:xfrm>
          <a:prstGeom prst="rect">
            <a:avLst/>
          </a:prstGeom>
        </p:spPr>
        <p:txBody>
          <a:bodyPr vert="horz" wrap="square" lIns="0" tIns="12700" rIns="0" bIns="0" rtlCol="0">
            <a:spAutoFit/>
          </a:bodyPr>
          <a:lstStyle/>
          <a:p>
            <a:pPr marL="12700">
              <a:lnSpc>
                <a:spcPct val="100000"/>
              </a:lnSpc>
              <a:spcBef>
                <a:spcPts val="100"/>
              </a:spcBef>
            </a:pPr>
            <a:r>
              <a:rPr sz="6600" i="0" spc="-10" dirty="0">
                <a:solidFill>
                  <a:srgbClr val="FFFFFF"/>
                </a:solidFill>
                <a:latin typeface="Arial"/>
                <a:cs typeface="Arial"/>
              </a:rPr>
              <a:t>DOMINANCE</a:t>
            </a:r>
            <a:endParaRPr sz="6600" dirty="0">
              <a:latin typeface="Arial"/>
              <a:cs typeface="Arial"/>
            </a:endParaRPr>
          </a:p>
        </p:txBody>
      </p:sp>
      <p:grpSp>
        <p:nvGrpSpPr>
          <p:cNvPr id="3" name="object 3"/>
          <p:cNvGrpSpPr/>
          <p:nvPr/>
        </p:nvGrpSpPr>
        <p:grpSpPr>
          <a:xfrm>
            <a:off x="2727083" y="3216401"/>
            <a:ext cx="5202555" cy="121285"/>
            <a:chOff x="2727083" y="3216401"/>
            <a:chExt cx="5202555" cy="121285"/>
          </a:xfrm>
        </p:grpSpPr>
        <p:sp>
          <p:nvSpPr>
            <p:cNvPr id="4" name="object 4"/>
            <p:cNvSpPr/>
            <p:nvPr/>
          </p:nvSpPr>
          <p:spPr>
            <a:xfrm>
              <a:off x="2761373" y="3250691"/>
              <a:ext cx="5168265" cy="86995"/>
            </a:xfrm>
            <a:custGeom>
              <a:avLst/>
              <a:gdLst/>
              <a:ahLst/>
              <a:cxnLst/>
              <a:rect l="l" t="t" r="r" b="b"/>
              <a:pathLst>
                <a:path w="5168265" h="86995">
                  <a:moveTo>
                    <a:pt x="5167884" y="0"/>
                  </a:moveTo>
                  <a:lnTo>
                    <a:pt x="0" y="0"/>
                  </a:lnTo>
                  <a:lnTo>
                    <a:pt x="0" y="52578"/>
                  </a:lnTo>
                  <a:lnTo>
                    <a:pt x="0" y="86868"/>
                  </a:lnTo>
                  <a:lnTo>
                    <a:pt x="5167884" y="86868"/>
                  </a:lnTo>
                  <a:lnTo>
                    <a:pt x="5167884" y="52578"/>
                  </a:lnTo>
                  <a:lnTo>
                    <a:pt x="5167884" y="0"/>
                  </a:lnTo>
                  <a:close/>
                </a:path>
              </a:pathLst>
            </a:custGeom>
            <a:solidFill>
              <a:srgbClr val="000000"/>
            </a:solidFill>
          </p:spPr>
          <p:txBody>
            <a:bodyPr wrap="square" lIns="0" tIns="0" rIns="0" bIns="0" rtlCol="0"/>
            <a:lstStyle/>
            <a:p>
              <a:endParaRPr dirty="0"/>
            </a:p>
          </p:txBody>
        </p:sp>
        <p:sp>
          <p:nvSpPr>
            <p:cNvPr id="5" name="object 5"/>
            <p:cNvSpPr/>
            <p:nvPr/>
          </p:nvSpPr>
          <p:spPr>
            <a:xfrm>
              <a:off x="2727083" y="3216401"/>
              <a:ext cx="5168265" cy="86995"/>
            </a:xfrm>
            <a:custGeom>
              <a:avLst/>
              <a:gdLst/>
              <a:ahLst/>
              <a:cxnLst/>
              <a:rect l="l" t="t" r="r" b="b"/>
              <a:pathLst>
                <a:path w="5168265" h="86995">
                  <a:moveTo>
                    <a:pt x="5167884" y="86867"/>
                  </a:moveTo>
                  <a:lnTo>
                    <a:pt x="5167884" y="0"/>
                  </a:lnTo>
                  <a:lnTo>
                    <a:pt x="0" y="0"/>
                  </a:lnTo>
                  <a:lnTo>
                    <a:pt x="0" y="86867"/>
                  </a:lnTo>
                  <a:lnTo>
                    <a:pt x="5167884" y="86867"/>
                  </a:lnTo>
                  <a:close/>
                </a:path>
              </a:pathLst>
            </a:custGeom>
            <a:solidFill>
              <a:srgbClr val="FFFFFF"/>
            </a:solidFill>
          </p:spPr>
          <p:txBody>
            <a:bodyPr wrap="square" lIns="0" tIns="0" rIns="0" bIns="0" rtlCol="0"/>
            <a:lstStyle/>
            <a:p>
              <a:endParaRPr dirty="0"/>
            </a:p>
          </p:txBody>
        </p:sp>
      </p:grpSp>
      <p:sp>
        <p:nvSpPr>
          <p:cNvPr id="6" name="object 6"/>
          <p:cNvSpPr txBox="1"/>
          <p:nvPr/>
        </p:nvSpPr>
        <p:spPr>
          <a:xfrm>
            <a:off x="1783220" y="3282957"/>
            <a:ext cx="7056120" cy="1031240"/>
          </a:xfrm>
          <a:prstGeom prst="rect">
            <a:avLst/>
          </a:prstGeom>
        </p:spPr>
        <p:txBody>
          <a:bodyPr vert="horz" wrap="square" lIns="0" tIns="12700" rIns="0" bIns="0" rtlCol="0">
            <a:spAutoFit/>
          </a:bodyPr>
          <a:lstStyle/>
          <a:p>
            <a:pPr marL="12700">
              <a:lnSpc>
                <a:spcPct val="100000"/>
              </a:lnSpc>
              <a:spcBef>
                <a:spcPts val="100"/>
              </a:spcBef>
            </a:pPr>
            <a:r>
              <a:rPr sz="6600" b="1" spc="-10" dirty="0">
                <a:solidFill>
                  <a:srgbClr val="FFFFFF"/>
                </a:solidFill>
                <a:latin typeface="Arial"/>
                <a:cs typeface="Arial"/>
              </a:rPr>
              <a:t>HEMISPHERIQUE</a:t>
            </a:r>
            <a:endParaRPr sz="6600" dirty="0">
              <a:latin typeface="Arial"/>
              <a:cs typeface="Arial"/>
            </a:endParaRPr>
          </a:p>
        </p:txBody>
      </p:sp>
      <p:grpSp>
        <p:nvGrpSpPr>
          <p:cNvPr id="7" name="object 7"/>
          <p:cNvGrpSpPr/>
          <p:nvPr/>
        </p:nvGrpSpPr>
        <p:grpSpPr>
          <a:xfrm>
            <a:off x="1795919" y="4223003"/>
            <a:ext cx="7065009" cy="121285"/>
            <a:chOff x="1795919" y="4223003"/>
            <a:chExt cx="7065009" cy="121285"/>
          </a:xfrm>
        </p:grpSpPr>
        <p:sp>
          <p:nvSpPr>
            <p:cNvPr id="8" name="object 8"/>
            <p:cNvSpPr/>
            <p:nvPr/>
          </p:nvSpPr>
          <p:spPr>
            <a:xfrm>
              <a:off x="1830209" y="4257293"/>
              <a:ext cx="7030720" cy="86995"/>
            </a:xfrm>
            <a:custGeom>
              <a:avLst/>
              <a:gdLst/>
              <a:ahLst/>
              <a:cxnLst/>
              <a:rect l="l" t="t" r="r" b="b"/>
              <a:pathLst>
                <a:path w="7030720" h="86995">
                  <a:moveTo>
                    <a:pt x="7030199" y="0"/>
                  </a:moveTo>
                  <a:lnTo>
                    <a:pt x="0" y="0"/>
                  </a:lnTo>
                  <a:lnTo>
                    <a:pt x="0" y="52578"/>
                  </a:lnTo>
                  <a:lnTo>
                    <a:pt x="0" y="86868"/>
                  </a:lnTo>
                  <a:lnTo>
                    <a:pt x="7030199" y="86868"/>
                  </a:lnTo>
                  <a:lnTo>
                    <a:pt x="7030199" y="52578"/>
                  </a:lnTo>
                  <a:lnTo>
                    <a:pt x="7030199" y="0"/>
                  </a:lnTo>
                  <a:close/>
                </a:path>
              </a:pathLst>
            </a:custGeom>
            <a:solidFill>
              <a:srgbClr val="000000"/>
            </a:solidFill>
          </p:spPr>
          <p:txBody>
            <a:bodyPr wrap="square" lIns="0" tIns="0" rIns="0" bIns="0" rtlCol="0"/>
            <a:lstStyle/>
            <a:p>
              <a:endParaRPr dirty="0"/>
            </a:p>
          </p:txBody>
        </p:sp>
        <p:sp>
          <p:nvSpPr>
            <p:cNvPr id="9" name="object 9"/>
            <p:cNvSpPr/>
            <p:nvPr/>
          </p:nvSpPr>
          <p:spPr>
            <a:xfrm>
              <a:off x="1795919" y="4223003"/>
              <a:ext cx="7030720" cy="86995"/>
            </a:xfrm>
            <a:custGeom>
              <a:avLst/>
              <a:gdLst/>
              <a:ahLst/>
              <a:cxnLst/>
              <a:rect l="l" t="t" r="r" b="b"/>
              <a:pathLst>
                <a:path w="7030720" h="86995">
                  <a:moveTo>
                    <a:pt x="7030211" y="86867"/>
                  </a:moveTo>
                  <a:lnTo>
                    <a:pt x="7030211" y="0"/>
                  </a:lnTo>
                  <a:lnTo>
                    <a:pt x="0" y="0"/>
                  </a:lnTo>
                  <a:lnTo>
                    <a:pt x="0" y="86868"/>
                  </a:lnTo>
                  <a:lnTo>
                    <a:pt x="7030211" y="86867"/>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val="1624242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8616" y="1208029"/>
            <a:ext cx="4917440" cy="513080"/>
          </a:xfrm>
          <a:prstGeom prst="rect">
            <a:avLst/>
          </a:prstGeom>
        </p:spPr>
        <p:txBody>
          <a:bodyPr vert="horz" wrap="square" lIns="0" tIns="12065" rIns="0" bIns="0" rtlCol="0">
            <a:spAutoFit/>
          </a:bodyPr>
          <a:lstStyle/>
          <a:p>
            <a:pPr marL="12700">
              <a:lnSpc>
                <a:spcPct val="100000"/>
              </a:lnSpc>
              <a:spcBef>
                <a:spcPts val="95"/>
              </a:spcBef>
            </a:pPr>
            <a:r>
              <a:rPr i="0" spc="-10" dirty="0">
                <a:solidFill>
                  <a:srgbClr val="FFFF00"/>
                </a:solidFill>
                <a:latin typeface="Arial"/>
                <a:cs typeface="Arial"/>
              </a:rPr>
              <a:t>Latéralisation</a:t>
            </a:r>
            <a:r>
              <a:rPr i="0" spc="-15" dirty="0">
                <a:solidFill>
                  <a:srgbClr val="FFFF00"/>
                </a:solidFill>
                <a:latin typeface="Arial"/>
                <a:cs typeface="Arial"/>
              </a:rPr>
              <a:t> </a:t>
            </a:r>
            <a:r>
              <a:rPr i="0" spc="-5" dirty="0">
                <a:solidFill>
                  <a:srgbClr val="FFFF00"/>
                </a:solidFill>
                <a:latin typeface="Arial"/>
                <a:cs typeface="Arial"/>
              </a:rPr>
              <a:t>du</a:t>
            </a:r>
            <a:r>
              <a:rPr i="0" spc="-15" dirty="0">
                <a:solidFill>
                  <a:srgbClr val="FFFF00"/>
                </a:solidFill>
                <a:latin typeface="Arial"/>
                <a:cs typeface="Arial"/>
              </a:rPr>
              <a:t> </a:t>
            </a:r>
            <a:r>
              <a:rPr i="0" spc="-10" dirty="0">
                <a:solidFill>
                  <a:srgbClr val="FFFF00"/>
                </a:solidFill>
                <a:latin typeface="Arial"/>
                <a:cs typeface="Arial"/>
              </a:rPr>
              <a:t>cerveau</a:t>
            </a:r>
          </a:p>
        </p:txBody>
      </p:sp>
      <p:sp>
        <p:nvSpPr>
          <p:cNvPr id="3" name="object 3"/>
          <p:cNvSpPr txBox="1"/>
          <p:nvPr/>
        </p:nvSpPr>
        <p:spPr>
          <a:xfrm>
            <a:off x="1691011" y="2707640"/>
            <a:ext cx="6071870" cy="756285"/>
          </a:xfrm>
          <a:prstGeom prst="rect">
            <a:avLst/>
          </a:prstGeom>
        </p:spPr>
        <p:txBody>
          <a:bodyPr vert="horz" wrap="square" lIns="0" tIns="12700" rIns="0" bIns="0" rtlCol="0">
            <a:spAutoFit/>
          </a:bodyPr>
          <a:lstStyle/>
          <a:p>
            <a:pPr marL="12700" marR="5080">
              <a:lnSpc>
                <a:spcPct val="100000"/>
              </a:lnSpc>
              <a:spcBef>
                <a:spcPts val="100"/>
              </a:spcBef>
            </a:pPr>
            <a:r>
              <a:rPr sz="2400" b="1" spc="-5" dirty="0">
                <a:solidFill>
                  <a:srgbClr val="FFFF00"/>
                </a:solidFill>
                <a:latin typeface="Arial"/>
                <a:cs typeface="Arial"/>
              </a:rPr>
              <a:t>Toutes les fibres nerveuses sensorielle </a:t>
            </a:r>
            <a:r>
              <a:rPr sz="2400" b="1" spc="-10" dirty="0">
                <a:solidFill>
                  <a:srgbClr val="FFFF00"/>
                </a:solidFill>
                <a:latin typeface="Arial"/>
                <a:cs typeface="Arial"/>
              </a:rPr>
              <a:t>et </a:t>
            </a:r>
            <a:r>
              <a:rPr sz="2400" b="1" spc="-655" dirty="0">
                <a:solidFill>
                  <a:srgbClr val="FFFF00"/>
                </a:solidFill>
                <a:latin typeface="Arial"/>
                <a:cs typeface="Arial"/>
              </a:rPr>
              <a:t> </a:t>
            </a:r>
            <a:r>
              <a:rPr sz="2400" b="1" spc="-5" dirty="0">
                <a:solidFill>
                  <a:srgbClr val="FFFF00"/>
                </a:solidFill>
                <a:latin typeface="Arial"/>
                <a:cs typeface="Arial"/>
              </a:rPr>
              <a:t>motrices</a:t>
            </a:r>
            <a:r>
              <a:rPr sz="2400" b="1" spc="-10" dirty="0">
                <a:solidFill>
                  <a:srgbClr val="FFFF00"/>
                </a:solidFill>
                <a:latin typeface="Arial"/>
                <a:cs typeface="Arial"/>
              </a:rPr>
              <a:t> </a:t>
            </a:r>
            <a:r>
              <a:rPr sz="2400" b="1" spc="-5" dirty="0">
                <a:solidFill>
                  <a:srgbClr val="FFFF00"/>
                </a:solidFill>
                <a:latin typeface="Arial"/>
                <a:cs typeface="Arial"/>
              </a:rPr>
              <a:t>se</a:t>
            </a:r>
            <a:r>
              <a:rPr sz="2400" b="1" spc="-10" dirty="0">
                <a:solidFill>
                  <a:srgbClr val="FFFF00"/>
                </a:solidFill>
                <a:latin typeface="Arial"/>
                <a:cs typeface="Arial"/>
              </a:rPr>
              <a:t> </a:t>
            </a:r>
            <a:r>
              <a:rPr sz="2400" b="1" spc="-5" dirty="0">
                <a:solidFill>
                  <a:srgbClr val="FFFF00"/>
                </a:solidFill>
                <a:latin typeface="Arial"/>
                <a:cs typeface="Arial"/>
              </a:rPr>
              <a:t>croisent dans</a:t>
            </a:r>
            <a:r>
              <a:rPr sz="2400" b="1" spc="-10" dirty="0">
                <a:solidFill>
                  <a:srgbClr val="FFFF00"/>
                </a:solidFill>
                <a:latin typeface="Arial"/>
                <a:cs typeface="Arial"/>
              </a:rPr>
              <a:t> </a:t>
            </a:r>
            <a:r>
              <a:rPr sz="2400" b="1" spc="-5" dirty="0">
                <a:solidFill>
                  <a:srgbClr val="FFFF00"/>
                </a:solidFill>
                <a:latin typeface="Arial"/>
                <a:cs typeface="Arial"/>
              </a:rPr>
              <a:t>le</a:t>
            </a:r>
            <a:r>
              <a:rPr sz="2400" b="1" spc="-10" dirty="0">
                <a:solidFill>
                  <a:srgbClr val="FFFF00"/>
                </a:solidFill>
                <a:latin typeface="Arial"/>
                <a:cs typeface="Arial"/>
              </a:rPr>
              <a:t> SNC</a:t>
            </a:r>
            <a:endParaRPr sz="2400" dirty="0">
              <a:latin typeface="Arial"/>
              <a:cs typeface="Arial"/>
            </a:endParaRPr>
          </a:p>
        </p:txBody>
      </p:sp>
      <p:sp>
        <p:nvSpPr>
          <p:cNvPr id="4" name="object 4"/>
          <p:cNvSpPr txBox="1"/>
          <p:nvPr/>
        </p:nvSpPr>
        <p:spPr>
          <a:xfrm>
            <a:off x="1535315" y="3979926"/>
            <a:ext cx="7239000" cy="2030095"/>
          </a:xfrm>
          <a:prstGeom prst="rect">
            <a:avLst/>
          </a:prstGeom>
          <a:solidFill>
            <a:srgbClr val="000066"/>
          </a:solidFill>
          <a:ln w="28575">
            <a:solidFill>
              <a:srgbClr val="FF3300"/>
            </a:solidFill>
          </a:ln>
        </p:spPr>
        <p:txBody>
          <a:bodyPr vert="horz" wrap="square" lIns="0" tIns="5715" rIns="0" bIns="0" rtlCol="0">
            <a:spAutoFit/>
          </a:bodyPr>
          <a:lstStyle/>
          <a:p>
            <a:pPr>
              <a:lnSpc>
                <a:spcPct val="100000"/>
              </a:lnSpc>
              <a:spcBef>
                <a:spcPts val="45"/>
              </a:spcBef>
            </a:pPr>
            <a:endParaRPr sz="2400" dirty="0">
              <a:latin typeface="Times New Roman"/>
              <a:cs typeface="Times New Roman"/>
            </a:endParaRPr>
          </a:p>
          <a:p>
            <a:pPr marL="244475" marR="826769">
              <a:lnSpc>
                <a:spcPct val="100000"/>
              </a:lnSpc>
            </a:pPr>
            <a:r>
              <a:rPr sz="2400" b="1" spc="-5" dirty="0">
                <a:solidFill>
                  <a:srgbClr val="FFFF00"/>
                </a:solidFill>
                <a:latin typeface="Arial"/>
                <a:cs typeface="Arial"/>
              </a:rPr>
              <a:t>Hémisphère gauche </a:t>
            </a:r>
            <a:r>
              <a:rPr sz="2400" b="1" dirty="0">
                <a:solidFill>
                  <a:srgbClr val="FFFF00"/>
                </a:solidFill>
                <a:latin typeface="Arial"/>
                <a:cs typeface="Arial"/>
              </a:rPr>
              <a:t>: </a:t>
            </a:r>
            <a:r>
              <a:rPr sz="2400" b="1" spc="-5" dirty="0">
                <a:solidFill>
                  <a:srgbClr val="FFFF00"/>
                </a:solidFill>
                <a:latin typeface="Arial"/>
                <a:cs typeface="Arial"/>
              </a:rPr>
              <a:t>relié au côté droit du </a:t>
            </a:r>
            <a:r>
              <a:rPr sz="2400" b="1" spc="-655" dirty="0">
                <a:solidFill>
                  <a:srgbClr val="FFFF00"/>
                </a:solidFill>
                <a:latin typeface="Arial"/>
                <a:cs typeface="Arial"/>
              </a:rPr>
              <a:t> </a:t>
            </a:r>
            <a:r>
              <a:rPr sz="2400" b="1" spc="-5" dirty="0">
                <a:solidFill>
                  <a:srgbClr val="FFFF00"/>
                </a:solidFill>
                <a:latin typeface="Arial"/>
                <a:cs typeface="Arial"/>
              </a:rPr>
              <a:t>corps</a:t>
            </a:r>
            <a:endParaRPr sz="2400" dirty="0">
              <a:latin typeface="Arial"/>
              <a:cs typeface="Arial"/>
            </a:endParaRPr>
          </a:p>
          <a:p>
            <a:pPr marL="244475" marR="825500">
              <a:lnSpc>
                <a:spcPct val="100000"/>
              </a:lnSpc>
              <a:spcBef>
                <a:spcPts val="1430"/>
              </a:spcBef>
            </a:pPr>
            <a:r>
              <a:rPr sz="2400" b="1" spc="-5" dirty="0">
                <a:solidFill>
                  <a:srgbClr val="FFFF00"/>
                </a:solidFill>
                <a:latin typeface="Arial"/>
                <a:cs typeface="Arial"/>
              </a:rPr>
              <a:t>Hémisphère droit </a:t>
            </a:r>
            <a:r>
              <a:rPr sz="2400" b="1" dirty="0">
                <a:solidFill>
                  <a:srgbClr val="FFFF00"/>
                </a:solidFill>
                <a:latin typeface="Arial"/>
                <a:cs typeface="Arial"/>
              </a:rPr>
              <a:t>: </a:t>
            </a:r>
            <a:r>
              <a:rPr sz="2400" b="1" spc="-5" dirty="0">
                <a:solidFill>
                  <a:srgbClr val="FFFF00"/>
                </a:solidFill>
                <a:latin typeface="Arial"/>
                <a:cs typeface="Arial"/>
              </a:rPr>
              <a:t>relié au côté gauche du </a:t>
            </a:r>
            <a:r>
              <a:rPr sz="2400" b="1" spc="-655" dirty="0">
                <a:solidFill>
                  <a:srgbClr val="FFFF00"/>
                </a:solidFill>
                <a:latin typeface="Arial"/>
                <a:cs typeface="Arial"/>
              </a:rPr>
              <a:t> </a:t>
            </a:r>
            <a:r>
              <a:rPr sz="2400" b="1" spc="-5" dirty="0">
                <a:solidFill>
                  <a:srgbClr val="FFFF00"/>
                </a:solidFill>
                <a:latin typeface="Arial"/>
                <a:cs typeface="Arial"/>
              </a:rPr>
              <a:t>corps</a:t>
            </a:r>
            <a:endParaRPr sz="2400" dirty="0">
              <a:latin typeface="Arial"/>
              <a:cs typeface="Arial"/>
            </a:endParaRPr>
          </a:p>
        </p:txBody>
      </p:sp>
    </p:spTree>
    <p:extLst>
      <p:ext uri="{BB962C8B-B14F-4D97-AF65-F5344CB8AC3E}">
        <p14:creationId xmlns:p14="http://schemas.microsoft.com/office/powerpoint/2010/main" val="1078909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87735" y="1182115"/>
            <a:ext cx="7023100" cy="2215515"/>
          </a:xfrm>
          <a:prstGeom prst="rect">
            <a:avLst/>
          </a:prstGeom>
        </p:spPr>
        <p:txBody>
          <a:bodyPr vert="horz" wrap="square" lIns="0" tIns="193675" rIns="0" bIns="0" rtlCol="0">
            <a:spAutoFit/>
          </a:bodyPr>
          <a:lstStyle/>
          <a:p>
            <a:pPr marL="393700" indent="-381000">
              <a:lnSpc>
                <a:spcPct val="100000"/>
              </a:lnSpc>
              <a:spcBef>
                <a:spcPts val="1525"/>
              </a:spcBef>
              <a:buFont typeface="Arial MT"/>
              <a:buChar char="•"/>
              <a:tabLst>
                <a:tab pos="393065" algn="l"/>
                <a:tab pos="393700" algn="l"/>
              </a:tabLst>
            </a:pPr>
            <a:r>
              <a:rPr sz="2400" b="1" spc="-5" dirty="0">
                <a:solidFill>
                  <a:srgbClr val="FFFF00"/>
                </a:solidFill>
                <a:latin typeface="Arial"/>
                <a:cs typeface="Arial"/>
              </a:rPr>
              <a:t>Contrôle</a:t>
            </a:r>
            <a:r>
              <a:rPr sz="2400" b="1" spc="-25" dirty="0">
                <a:solidFill>
                  <a:srgbClr val="FFFF00"/>
                </a:solidFill>
                <a:latin typeface="Arial"/>
                <a:cs typeface="Arial"/>
              </a:rPr>
              <a:t> </a:t>
            </a:r>
            <a:r>
              <a:rPr sz="2400" b="1" spc="-5" dirty="0">
                <a:solidFill>
                  <a:srgbClr val="FFFF00"/>
                </a:solidFill>
                <a:latin typeface="Arial"/>
                <a:cs typeface="Arial"/>
              </a:rPr>
              <a:t>côté</a:t>
            </a:r>
            <a:r>
              <a:rPr sz="2400" b="1" spc="-20" dirty="0">
                <a:solidFill>
                  <a:srgbClr val="FFFF00"/>
                </a:solidFill>
                <a:latin typeface="Arial"/>
                <a:cs typeface="Arial"/>
              </a:rPr>
              <a:t> </a:t>
            </a:r>
            <a:r>
              <a:rPr sz="2400" b="1" spc="-5" dirty="0">
                <a:solidFill>
                  <a:srgbClr val="FFFF00"/>
                </a:solidFill>
                <a:latin typeface="Arial"/>
                <a:cs typeface="Arial"/>
              </a:rPr>
              <a:t>droit</a:t>
            </a:r>
            <a:r>
              <a:rPr sz="2400" b="1" spc="-20" dirty="0">
                <a:solidFill>
                  <a:srgbClr val="FFFF00"/>
                </a:solidFill>
                <a:latin typeface="Arial"/>
                <a:cs typeface="Arial"/>
              </a:rPr>
              <a:t> </a:t>
            </a:r>
            <a:r>
              <a:rPr sz="2400" b="1" spc="-5" dirty="0">
                <a:solidFill>
                  <a:srgbClr val="FFFF00"/>
                </a:solidFill>
                <a:latin typeface="Arial"/>
                <a:cs typeface="Arial"/>
              </a:rPr>
              <a:t>du</a:t>
            </a:r>
            <a:r>
              <a:rPr sz="2400" b="1" spc="-20" dirty="0">
                <a:solidFill>
                  <a:srgbClr val="FFFF00"/>
                </a:solidFill>
                <a:latin typeface="Arial"/>
                <a:cs typeface="Arial"/>
              </a:rPr>
              <a:t> </a:t>
            </a:r>
            <a:r>
              <a:rPr sz="2400" b="1" spc="-5" dirty="0">
                <a:solidFill>
                  <a:srgbClr val="FFFF00"/>
                </a:solidFill>
                <a:latin typeface="Arial"/>
                <a:cs typeface="Arial"/>
              </a:rPr>
              <a:t>corps</a:t>
            </a:r>
            <a:endParaRPr sz="2400" dirty="0">
              <a:latin typeface="Arial"/>
              <a:cs typeface="Arial"/>
            </a:endParaRPr>
          </a:p>
          <a:p>
            <a:pPr marL="393700" indent="-381000">
              <a:lnSpc>
                <a:spcPct val="100000"/>
              </a:lnSpc>
              <a:spcBef>
                <a:spcPts val="1430"/>
              </a:spcBef>
              <a:buFont typeface="Arial MT"/>
              <a:buChar char="•"/>
              <a:tabLst>
                <a:tab pos="393065" algn="l"/>
                <a:tab pos="393700" algn="l"/>
              </a:tabLst>
            </a:pPr>
            <a:r>
              <a:rPr sz="2400" b="1" spc="-5" dirty="0">
                <a:solidFill>
                  <a:srgbClr val="FFFF00"/>
                </a:solidFill>
                <a:latin typeface="Arial"/>
                <a:cs typeface="Arial"/>
              </a:rPr>
              <a:t>Plus</a:t>
            </a:r>
            <a:r>
              <a:rPr sz="2400" b="1" spc="-15" dirty="0">
                <a:solidFill>
                  <a:srgbClr val="FFFF00"/>
                </a:solidFill>
                <a:latin typeface="Arial"/>
                <a:cs typeface="Arial"/>
              </a:rPr>
              <a:t> </a:t>
            </a:r>
            <a:r>
              <a:rPr sz="2400" b="1" spc="-5" dirty="0">
                <a:solidFill>
                  <a:srgbClr val="FFFF00"/>
                </a:solidFill>
                <a:latin typeface="Arial"/>
                <a:cs typeface="Arial"/>
              </a:rPr>
              <a:t>habile</a:t>
            </a:r>
            <a:r>
              <a:rPr sz="2400" b="1" spc="-15" dirty="0">
                <a:solidFill>
                  <a:srgbClr val="FFFF00"/>
                </a:solidFill>
                <a:latin typeface="Arial"/>
                <a:cs typeface="Arial"/>
              </a:rPr>
              <a:t> </a:t>
            </a:r>
            <a:r>
              <a:rPr sz="2400" b="1" spc="-5" dirty="0">
                <a:solidFill>
                  <a:srgbClr val="FFFF00"/>
                </a:solidFill>
                <a:latin typeface="Arial"/>
                <a:cs typeface="Arial"/>
              </a:rPr>
              <a:t>que</a:t>
            </a:r>
            <a:r>
              <a:rPr sz="2400" b="1" spc="-15" dirty="0">
                <a:solidFill>
                  <a:srgbClr val="FFFF00"/>
                </a:solidFill>
                <a:latin typeface="Arial"/>
                <a:cs typeface="Arial"/>
              </a:rPr>
              <a:t> </a:t>
            </a:r>
            <a:r>
              <a:rPr sz="2400" b="1" spc="-5" dirty="0">
                <a:solidFill>
                  <a:srgbClr val="FFFF00"/>
                </a:solidFill>
                <a:latin typeface="Arial"/>
                <a:cs typeface="Arial"/>
              </a:rPr>
              <a:t>le</a:t>
            </a:r>
            <a:r>
              <a:rPr sz="2400" b="1" spc="-10" dirty="0">
                <a:solidFill>
                  <a:srgbClr val="FFFF00"/>
                </a:solidFill>
                <a:latin typeface="Arial"/>
                <a:cs typeface="Arial"/>
              </a:rPr>
              <a:t> </a:t>
            </a:r>
            <a:r>
              <a:rPr sz="2400" b="1" spc="-5" dirty="0">
                <a:solidFill>
                  <a:srgbClr val="FFFF00"/>
                </a:solidFill>
                <a:latin typeface="Arial"/>
                <a:cs typeface="Arial"/>
              </a:rPr>
              <a:t>droit</a:t>
            </a:r>
            <a:r>
              <a:rPr sz="2400" b="1" spc="-15" dirty="0">
                <a:solidFill>
                  <a:srgbClr val="FFFF00"/>
                </a:solidFill>
                <a:latin typeface="Arial"/>
                <a:cs typeface="Arial"/>
              </a:rPr>
              <a:t> </a:t>
            </a:r>
            <a:r>
              <a:rPr sz="2400" b="1" spc="-5" dirty="0">
                <a:solidFill>
                  <a:srgbClr val="FFFF00"/>
                </a:solidFill>
                <a:latin typeface="Arial"/>
                <a:cs typeface="Arial"/>
              </a:rPr>
              <a:t>(90%</a:t>
            </a:r>
            <a:r>
              <a:rPr sz="2400" b="1" spc="-15" dirty="0">
                <a:solidFill>
                  <a:srgbClr val="FFFF00"/>
                </a:solidFill>
                <a:latin typeface="Arial"/>
                <a:cs typeface="Arial"/>
              </a:rPr>
              <a:t> </a:t>
            </a:r>
            <a:r>
              <a:rPr sz="2400" b="1" dirty="0">
                <a:solidFill>
                  <a:srgbClr val="FFFF00"/>
                </a:solidFill>
                <a:latin typeface="Arial"/>
                <a:cs typeface="Arial"/>
              </a:rPr>
              <a:t>=</a:t>
            </a:r>
            <a:r>
              <a:rPr sz="2400" b="1" spc="-10" dirty="0">
                <a:solidFill>
                  <a:srgbClr val="FFFF00"/>
                </a:solidFill>
                <a:latin typeface="Arial"/>
                <a:cs typeface="Arial"/>
              </a:rPr>
              <a:t> </a:t>
            </a:r>
            <a:r>
              <a:rPr sz="2400" b="1" spc="-5" dirty="0">
                <a:solidFill>
                  <a:srgbClr val="FFFF00"/>
                </a:solidFill>
                <a:latin typeface="Arial"/>
                <a:cs typeface="Arial"/>
              </a:rPr>
              <a:t>droitiers)</a:t>
            </a:r>
            <a:endParaRPr sz="2400" dirty="0">
              <a:latin typeface="Arial"/>
              <a:cs typeface="Arial"/>
            </a:endParaRPr>
          </a:p>
          <a:p>
            <a:pPr marL="393700" indent="-381000">
              <a:lnSpc>
                <a:spcPct val="100000"/>
              </a:lnSpc>
              <a:spcBef>
                <a:spcPts val="1435"/>
              </a:spcBef>
              <a:buFont typeface="Arial MT"/>
              <a:buChar char="•"/>
              <a:tabLst>
                <a:tab pos="393065" algn="l"/>
                <a:tab pos="393700" algn="l"/>
              </a:tabLst>
            </a:pPr>
            <a:r>
              <a:rPr sz="2400" b="1" spc="-5" dirty="0">
                <a:solidFill>
                  <a:srgbClr val="FFFF00"/>
                </a:solidFill>
                <a:latin typeface="Arial"/>
                <a:cs typeface="Arial"/>
              </a:rPr>
              <a:t>Langage</a:t>
            </a:r>
            <a:r>
              <a:rPr sz="2400" b="1" spc="-15" dirty="0">
                <a:solidFill>
                  <a:srgbClr val="FFFF00"/>
                </a:solidFill>
                <a:latin typeface="Arial"/>
                <a:cs typeface="Arial"/>
              </a:rPr>
              <a:t> </a:t>
            </a:r>
            <a:r>
              <a:rPr sz="2400" b="1" spc="-5" dirty="0">
                <a:solidFill>
                  <a:srgbClr val="FFFF00"/>
                </a:solidFill>
                <a:latin typeface="Arial"/>
                <a:cs typeface="Arial"/>
              </a:rPr>
              <a:t>parlé (aire</a:t>
            </a:r>
            <a:r>
              <a:rPr sz="2400" b="1" spc="-10" dirty="0">
                <a:solidFill>
                  <a:srgbClr val="FFFF00"/>
                </a:solidFill>
                <a:latin typeface="Arial"/>
                <a:cs typeface="Arial"/>
              </a:rPr>
              <a:t> </a:t>
            </a:r>
            <a:r>
              <a:rPr sz="2400" b="1" spc="-5" dirty="0">
                <a:solidFill>
                  <a:srgbClr val="FFFF00"/>
                </a:solidFill>
                <a:latin typeface="Arial"/>
                <a:cs typeface="Arial"/>
              </a:rPr>
              <a:t>de</a:t>
            </a:r>
            <a:r>
              <a:rPr sz="2400" b="1" spc="-10" dirty="0">
                <a:solidFill>
                  <a:srgbClr val="FFFF00"/>
                </a:solidFill>
                <a:latin typeface="Arial"/>
                <a:cs typeface="Arial"/>
              </a:rPr>
              <a:t> </a:t>
            </a:r>
            <a:r>
              <a:rPr sz="2400" b="1" spc="-5" dirty="0">
                <a:solidFill>
                  <a:srgbClr val="FFFF00"/>
                </a:solidFill>
                <a:latin typeface="Arial"/>
                <a:cs typeface="Arial"/>
              </a:rPr>
              <a:t>Broca,</a:t>
            </a:r>
            <a:r>
              <a:rPr sz="2400" b="1" spc="-10" dirty="0">
                <a:solidFill>
                  <a:srgbClr val="FFFF00"/>
                </a:solidFill>
                <a:latin typeface="Arial"/>
                <a:cs typeface="Arial"/>
              </a:rPr>
              <a:t> </a:t>
            </a:r>
            <a:r>
              <a:rPr sz="2400" b="1" spc="-5" dirty="0">
                <a:solidFill>
                  <a:srgbClr val="FFFF00"/>
                </a:solidFill>
                <a:latin typeface="Arial"/>
                <a:cs typeface="Arial"/>
              </a:rPr>
              <a:t>entre</a:t>
            </a:r>
            <a:r>
              <a:rPr sz="2400" b="1" spc="-15" dirty="0">
                <a:solidFill>
                  <a:srgbClr val="FFFF00"/>
                </a:solidFill>
                <a:latin typeface="Arial"/>
                <a:cs typeface="Arial"/>
              </a:rPr>
              <a:t> </a:t>
            </a:r>
            <a:r>
              <a:rPr sz="2400" b="1" spc="-10" dirty="0">
                <a:solidFill>
                  <a:srgbClr val="FFFF00"/>
                </a:solidFill>
                <a:latin typeface="Arial"/>
                <a:cs typeface="Arial"/>
              </a:rPr>
              <a:t>autre)</a:t>
            </a:r>
            <a:endParaRPr sz="2400" dirty="0">
              <a:latin typeface="Arial"/>
              <a:cs typeface="Arial"/>
            </a:endParaRPr>
          </a:p>
          <a:p>
            <a:pPr marL="393700" indent="-381000">
              <a:lnSpc>
                <a:spcPct val="100000"/>
              </a:lnSpc>
              <a:spcBef>
                <a:spcPts val="1435"/>
              </a:spcBef>
              <a:buFont typeface="Arial MT"/>
              <a:buChar char="•"/>
              <a:tabLst>
                <a:tab pos="393065" algn="l"/>
                <a:tab pos="393700" algn="l"/>
              </a:tabLst>
            </a:pPr>
            <a:r>
              <a:rPr sz="2400" b="1" spc="-5" dirty="0">
                <a:solidFill>
                  <a:srgbClr val="FFFF00"/>
                </a:solidFill>
                <a:latin typeface="Arial"/>
                <a:cs typeface="Arial"/>
              </a:rPr>
              <a:t>Raisonnement</a:t>
            </a:r>
            <a:r>
              <a:rPr sz="2400" b="1" spc="-30" dirty="0">
                <a:solidFill>
                  <a:srgbClr val="FFFF00"/>
                </a:solidFill>
                <a:latin typeface="Arial"/>
                <a:cs typeface="Arial"/>
              </a:rPr>
              <a:t> </a:t>
            </a:r>
            <a:r>
              <a:rPr sz="2400" b="1" spc="-5" dirty="0">
                <a:solidFill>
                  <a:srgbClr val="FFFF00"/>
                </a:solidFill>
                <a:latin typeface="Arial"/>
                <a:cs typeface="Arial"/>
              </a:rPr>
              <a:t>analytique,</a:t>
            </a:r>
            <a:r>
              <a:rPr sz="2400" b="1" spc="-30" dirty="0">
                <a:solidFill>
                  <a:srgbClr val="FFFF00"/>
                </a:solidFill>
                <a:latin typeface="Arial"/>
                <a:cs typeface="Arial"/>
              </a:rPr>
              <a:t> </a:t>
            </a:r>
            <a:r>
              <a:rPr sz="2400" b="1" spc="-5" dirty="0">
                <a:solidFill>
                  <a:srgbClr val="FFFF00"/>
                </a:solidFill>
                <a:latin typeface="Arial"/>
                <a:cs typeface="Arial"/>
              </a:rPr>
              <a:t>logique,</a:t>
            </a:r>
            <a:r>
              <a:rPr sz="2400" b="1" spc="-30" dirty="0">
                <a:solidFill>
                  <a:srgbClr val="FFFF00"/>
                </a:solidFill>
                <a:latin typeface="Arial"/>
                <a:cs typeface="Arial"/>
              </a:rPr>
              <a:t> </a:t>
            </a:r>
            <a:r>
              <a:rPr sz="2400" b="1" spc="-5" dirty="0">
                <a:solidFill>
                  <a:srgbClr val="FFFF00"/>
                </a:solidFill>
                <a:latin typeface="Arial"/>
                <a:cs typeface="Arial"/>
              </a:rPr>
              <a:t>séquentiel</a:t>
            </a:r>
            <a:endParaRPr sz="2400" dirty="0">
              <a:latin typeface="Arial"/>
              <a:cs typeface="Arial"/>
            </a:endParaRPr>
          </a:p>
        </p:txBody>
      </p:sp>
      <p:sp>
        <p:nvSpPr>
          <p:cNvPr id="3" name="object 3"/>
          <p:cNvSpPr txBox="1"/>
          <p:nvPr/>
        </p:nvSpPr>
        <p:spPr>
          <a:xfrm>
            <a:off x="1387735" y="4534915"/>
            <a:ext cx="7538720" cy="2215515"/>
          </a:xfrm>
          <a:prstGeom prst="rect">
            <a:avLst/>
          </a:prstGeom>
        </p:spPr>
        <p:txBody>
          <a:bodyPr vert="horz" wrap="square" lIns="0" tIns="193675" rIns="0" bIns="0" rtlCol="0">
            <a:spAutoFit/>
          </a:bodyPr>
          <a:lstStyle/>
          <a:p>
            <a:pPr marL="298450" indent="-285750">
              <a:lnSpc>
                <a:spcPct val="100000"/>
              </a:lnSpc>
              <a:spcBef>
                <a:spcPts val="1525"/>
              </a:spcBef>
              <a:buFont typeface="Arial MT"/>
              <a:buChar char="•"/>
              <a:tabLst>
                <a:tab pos="297815" algn="l"/>
                <a:tab pos="298450" algn="l"/>
              </a:tabLst>
            </a:pPr>
            <a:r>
              <a:rPr sz="2400" b="1" spc="-5" dirty="0">
                <a:solidFill>
                  <a:srgbClr val="FFFF00"/>
                </a:solidFill>
                <a:latin typeface="Arial"/>
                <a:cs typeface="Arial"/>
              </a:rPr>
              <a:t>Contrôle</a:t>
            </a:r>
            <a:r>
              <a:rPr sz="2400" b="1" spc="-25" dirty="0">
                <a:solidFill>
                  <a:srgbClr val="FFFF00"/>
                </a:solidFill>
                <a:latin typeface="Arial"/>
                <a:cs typeface="Arial"/>
              </a:rPr>
              <a:t> </a:t>
            </a:r>
            <a:r>
              <a:rPr sz="2400" b="1" spc="-5" dirty="0">
                <a:solidFill>
                  <a:srgbClr val="FFFF00"/>
                </a:solidFill>
                <a:latin typeface="Arial"/>
                <a:cs typeface="Arial"/>
              </a:rPr>
              <a:t>côté</a:t>
            </a:r>
            <a:r>
              <a:rPr sz="2400" b="1" spc="-20" dirty="0">
                <a:solidFill>
                  <a:srgbClr val="FFFF00"/>
                </a:solidFill>
                <a:latin typeface="Arial"/>
                <a:cs typeface="Arial"/>
              </a:rPr>
              <a:t> </a:t>
            </a:r>
            <a:r>
              <a:rPr sz="2400" b="1" spc="-5" dirty="0">
                <a:solidFill>
                  <a:srgbClr val="FFFF00"/>
                </a:solidFill>
                <a:latin typeface="Arial"/>
                <a:cs typeface="Arial"/>
              </a:rPr>
              <a:t>gauche</a:t>
            </a:r>
            <a:r>
              <a:rPr sz="2400" b="1" spc="-20" dirty="0">
                <a:solidFill>
                  <a:srgbClr val="FFFF00"/>
                </a:solidFill>
                <a:latin typeface="Arial"/>
                <a:cs typeface="Arial"/>
              </a:rPr>
              <a:t> </a:t>
            </a:r>
            <a:r>
              <a:rPr sz="2400" b="1" spc="-5" dirty="0">
                <a:solidFill>
                  <a:srgbClr val="FFFF00"/>
                </a:solidFill>
                <a:latin typeface="Arial"/>
                <a:cs typeface="Arial"/>
              </a:rPr>
              <a:t>du</a:t>
            </a:r>
            <a:r>
              <a:rPr sz="2400" b="1" spc="-20" dirty="0">
                <a:solidFill>
                  <a:srgbClr val="FFFF00"/>
                </a:solidFill>
                <a:latin typeface="Arial"/>
                <a:cs typeface="Arial"/>
              </a:rPr>
              <a:t> </a:t>
            </a:r>
            <a:r>
              <a:rPr sz="2400" b="1" spc="-5" dirty="0">
                <a:solidFill>
                  <a:srgbClr val="FFFF00"/>
                </a:solidFill>
                <a:latin typeface="Arial"/>
                <a:cs typeface="Arial"/>
              </a:rPr>
              <a:t>corps</a:t>
            </a:r>
            <a:endParaRPr sz="2400" dirty="0">
              <a:latin typeface="Arial"/>
              <a:cs typeface="Arial"/>
            </a:endParaRPr>
          </a:p>
          <a:p>
            <a:pPr marL="298450" indent="-285750">
              <a:lnSpc>
                <a:spcPct val="100000"/>
              </a:lnSpc>
              <a:spcBef>
                <a:spcPts val="1430"/>
              </a:spcBef>
              <a:buFont typeface="Arial MT"/>
              <a:buChar char="•"/>
              <a:tabLst>
                <a:tab pos="297815" algn="l"/>
                <a:tab pos="298450" algn="l"/>
              </a:tabLst>
            </a:pPr>
            <a:r>
              <a:rPr sz="2400" b="1" spc="-5" dirty="0">
                <a:solidFill>
                  <a:srgbClr val="FFFF00"/>
                </a:solidFill>
                <a:latin typeface="Arial"/>
                <a:cs typeface="Arial"/>
              </a:rPr>
              <a:t>Perception</a:t>
            </a:r>
            <a:r>
              <a:rPr sz="2400" b="1" spc="-20" dirty="0">
                <a:solidFill>
                  <a:srgbClr val="FFFF00"/>
                </a:solidFill>
                <a:latin typeface="Arial"/>
                <a:cs typeface="Arial"/>
              </a:rPr>
              <a:t> </a:t>
            </a:r>
            <a:r>
              <a:rPr sz="2400" b="1" spc="-5" dirty="0">
                <a:solidFill>
                  <a:srgbClr val="FFFF00"/>
                </a:solidFill>
                <a:latin typeface="Arial"/>
                <a:cs typeface="Arial"/>
              </a:rPr>
              <a:t>visuo-spatiale</a:t>
            </a:r>
            <a:r>
              <a:rPr sz="2400" b="1" spc="-20" dirty="0">
                <a:solidFill>
                  <a:srgbClr val="FFFF00"/>
                </a:solidFill>
                <a:latin typeface="Arial"/>
                <a:cs typeface="Arial"/>
              </a:rPr>
              <a:t> </a:t>
            </a:r>
            <a:r>
              <a:rPr sz="2400" b="1" spc="-5" dirty="0">
                <a:solidFill>
                  <a:srgbClr val="FFFF00"/>
                </a:solidFill>
                <a:latin typeface="Arial"/>
                <a:cs typeface="Arial"/>
              </a:rPr>
              <a:t>meilleure</a:t>
            </a:r>
            <a:r>
              <a:rPr sz="2400" b="1" spc="-20" dirty="0">
                <a:solidFill>
                  <a:srgbClr val="FFFF00"/>
                </a:solidFill>
                <a:latin typeface="Arial"/>
                <a:cs typeface="Arial"/>
              </a:rPr>
              <a:t> </a:t>
            </a:r>
            <a:r>
              <a:rPr sz="2400" b="1" spc="-5" dirty="0">
                <a:solidFill>
                  <a:srgbClr val="FFFF00"/>
                </a:solidFill>
                <a:latin typeface="Arial"/>
                <a:cs typeface="Arial"/>
              </a:rPr>
              <a:t>que</a:t>
            </a:r>
            <a:r>
              <a:rPr sz="2400" b="1" spc="-20" dirty="0">
                <a:solidFill>
                  <a:srgbClr val="FFFF00"/>
                </a:solidFill>
                <a:latin typeface="Arial"/>
                <a:cs typeface="Arial"/>
              </a:rPr>
              <a:t> </a:t>
            </a:r>
            <a:r>
              <a:rPr sz="2400" b="1" spc="-5" dirty="0">
                <a:solidFill>
                  <a:srgbClr val="FFFF00"/>
                </a:solidFill>
                <a:latin typeface="Arial"/>
                <a:cs typeface="Arial"/>
              </a:rPr>
              <a:t>le</a:t>
            </a:r>
            <a:r>
              <a:rPr sz="2400" b="1" spc="-15" dirty="0">
                <a:solidFill>
                  <a:srgbClr val="FFFF00"/>
                </a:solidFill>
                <a:latin typeface="Arial"/>
                <a:cs typeface="Arial"/>
              </a:rPr>
              <a:t> </a:t>
            </a:r>
            <a:r>
              <a:rPr sz="2400" b="1" spc="-5" dirty="0">
                <a:solidFill>
                  <a:srgbClr val="FFFF00"/>
                </a:solidFill>
                <a:latin typeface="Arial"/>
                <a:cs typeface="Arial"/>
              </a:rPr>
              <a:t>gauche</a:t>
            </a:r>
            <a:endParaRPr sz="2400" dirty="0">
              <a:latin typeface="Arial"/>
              <a:cs typeface="Arial"/>
            </a:endParaRPr>
          </a:p>
          <a:p>
            <a:pPr marL="298450" indent="-285750">
              <a:lnSpc>
                <a:spcPct val="100000"/>
              </a:lnSpc>
              <a:spcBef>
                <a:spcPts val="1435"/>
              </a:spcBef>
              <a:buFont typeface="Arial MT"/>
              <a:buChar char="•"/>
              <a:tabLst>
                <a:tab pos="297815" algn="l"/>
                <a:tab pos="298450" algn="l"/>
              </a:tabLst>
            </a:pPr>
            <a:r>
              <a:rPr sz="2400" b="1" spc="-5" dirty="0">
                <a:solidFill>
                  <a:srgbClr val="FFFF00"/>
                </a:solidFill>
                <a:latin typeface="Arial"/>
                <a:cs typeface="Arial"/>
              </a:rPr>
              <a:t>Intuition</a:t>
            </a:r>
            <a:r>
              <a:rPr sz="2400" b="1" spc="-25" dirty="0">
                <a:solidFill>
                  <a:srgbClr val="FFFF00"/>
                </a:solidFill>
                <a:latin typeface="Arial"/>
                <a:cs typeface="Arial"/>
              </a:rPr>
              <a:t> </a:t>
            </a:r>
            <a:r>
              <a:rPr sz="2400" b="1" spc="-5" dirty="0">
                <a:solidFill>
                  <a:srgbClr val="FFFF00"/>
                </a:solidFill>
                <a:latin typeface="Arial"/>
                <a:cs typeface="Arial"/>
              </a:rPr>
              <a:t>plus</a:t>
            </a:r>
            <a:r>
              <a:rPr sz="2400" b="1" spc="-25" dirty="0">
                <a:solidFill>
                  <a:srgbClr val="FFFF00"/>
                </a:solidFill>
                <a:latin typeface="Arial"/>
                <a:cs typeface="Arial"/>
              </a:rPr>
              <a:t> </a:t>
            </a:r>
            <a:r>
              <a:rPr sz="2400" b="1" spc="-5" dirty="0">
                <a:solidFill>
                  <a:srgbClr val="FFFF00"/>
                </a:solidFill>
                <a:latin typeface="Arial"/>
                <a:cs typeface="Arial"/>
              </a:rPr>
              <a:t>que</a:t>
            </a:r>
            <a:r>
              <a:rPr sz="2400" b="1" spc="-25" dirty="0">
                <a:solidFill>
                  <a:srgbClr val="FFFF00"/>
                </a:solidFill>
                <a:latin typeface="Arial"/>
                <a:cs typeface="Arial"/>
              </a:rPr>
              <a:t> </a:t>
            </a:r>
            <a:r>
              <a:rPr sz="2400" b="1" spc="-5" dirty="0">
                <a:solidFill>
                  <a:srgbClr val="FFFF00"/>
                </a:solidFill>
                <a:latin typeface="Arial"/>
                <a:cs typeface="Arial"/>
              </a:rPr>
              <a:t>logique</a:t>
            </a:r>
            <a:endParaRPr sz="2400" dirty="0">
              <a:latin typeface="Arial"/>
              <a:cs typeface="Arial"/>
            </a:endParaRPr>
          </a:p>
          <a:p>
            <a:pPr marL="298450" indent="-285750">
              <a:lnSpc>
                <a:spcPct val="100000"/>
              </a:lnSpc>
              <a:spcBef>
                <a:spcPts val="1435"/>
              </a:spcBef>
              <a:buFont typeface="Arial MT"/>
              <a:buChar char="•"/>
              <a:tabLst>
                <a:tab pos="297815" algn="l"/>
                <a:tab pos="298450" algn="l"/>
              </a:tabLst>
            </a:pPr>
            <a:r>
              <a:rPr sz="2400" b="1" spc="-5" dirty="0">
                <a:solidFill>
                  <a:srgbClr val="FFFF00"/>
                </a:solidFill>
                <a:latin typeface="Arial"/>
                <a:cs typeface="Arial"/>
              </a:rPr>
              <a:t>Sensibilité</a:t>
            </a:r>
            <a:r>
              <a:rPr sz="2400" b="1" spc="-35" dirty="0">
                <a:solidFill>
                  <a:srgbClr val="FFFF00"/>
                </a:solidFill>
                <a:latin typeface="Arial"/>
                <a:cs typeface="Arial"/>
              </a:rPr>
              <a:t> </a:t>
            </a:r>
            <a:r>
              <a:rPr sz="2400" b="1" spc="-5" dirty="0">
                <a:solidFill>
                  <a:srgbClr val="FFFF00"/>
                </a:solidFill>
                <a:latin typeface="Arial"/>
                <a:cs typeface="Arial"/>
              </a:rPr>
              <a:t>musicale,</a:t>
            </a:r>
            <a:r>
              <a:rPr sz="2400" b="1" spc="-35" dirty="0">
                <a:solidFill>
                  <a:srgbClr val="FFFF00"/>
                </a:solidFill>
                <a:latin typeface="Arial"/>
                <a:cs typeface="Arial"/>
              </a:rPr>
              <a:t> </a:t>
            </a:r>
            <a:r>
              <a:rPr sz="2400" b="1" spc="-5" dirty="0">
                <a:solidFill>
                  <a:srgbClr val="FFFF00"/>
                </a:solidFill>
                <a:latin typeface="Arial"/>
                <a:cs typeface="Arial"/>
              </a:rPr>
              <a:t>artistique</a:t>
            </a:r>
            <a:endParaRPr sz="2400" dirty="0">
              <a:latin typeface="Arial"/>
              <a:cs typeface="Arial"/>
            </a:endParaRPr>
          </a:p>
        </p:txBody>
      </p:sp>
      <p:sp>
        <p:nvSpPr>
          <p:cNvPr id="4" name="object 4"/>
          <p:cNvSpPr txBox="1">
            <a:spLocks noGrp="1"/>
          </p:cNvSpPr>
          <p:nvPr>
            <p:ph type="title"/>
          </p:nvPr>
        </p:nvSpPr>
        <p:spPr>
          <a:xfrm>
            <a:off x="1384439" y="577595"/>
            <a:ext cx="3675379" cy="457200"/>
          </a:xfrm>
          <a:prstGeom prst="rect">
            <a:avLst/>
          </a:prstGeom>
          <a:solidFill>
            <a:srgbClr val="99FFCC"/>
          </a:solidFill>
        </p:spPr>
        <p:txBody>
          <a:bodyPr vert="horz" wrap="square" lIns="0" tIns="36195" rIns="0" bIns="0" rtlCol="0">
            <a:spAutoFit/>
          </a:bodyPr>
          <a:lstStyle/>
          <a:p>
            <a:pPr marL="92075">
              <a:lnSpc>
                <a:spcPct val="100000"/>
              </a:lnSpc>
              <a:spcBef>
                <a:spcPts val="285"/>
              </a:spcBef>
            </a:pPr>
            <a:r>
              <a:rPr sz="2400" i="0" spc="-5" dirty="0">
                <a:solidFill>
                  <a:srgbClr val="FF3300"/>
                </a:solidFill>
                <a:latin typeface="Arial"/>
                <a:cs typeface="Arial"/>
              </a:rPr>
              <a:t>Hémisphère</a:t>
            </a:r>
            <a:r>
              <a:rPr sz="2400" i="0" spc="-50" dirty="0">
                <a:solidFill>
                  <a:srgbClr val="FF3300"/>
                </a:solidFill>
                <a:latin typeface="Arial"/>
                <a:cs typeface="Arial"/>
              </a:rPr>
              <a:t> </a:t>
            </a:r>
            <a:r>
              <a:rPr sz="2400" i="0" spc="-5" dirty="0">
                <a:solidFill>
                  <a:srgbClr val="FF3300"/>
                </a:solidFill>
                <a:latin typeface="Arial"/>
                <a:cs typeface="Arial"/>
              </a:rPr>
              <a:t>gauche:</a:t>
            </a:r>
            <a:endParaRPr sz="2400" dirty="0">
              <a:latin typeface="Arial"/>
              <a:cs typeface="Arial"/>
            </a:endParaRPr>
          </a:p>
        </p:txBody>
      </p:sp>
      <p:sp>
        <p:nvSpPr>
          <p:cNvPr id="5" name="object 5"/>
          <p:cNvSpPr txBox="1"/>
          <p:nvPr/>
        </p:nvSpPr>
        <p:spPr>
          <a:xfrm>
            <a:off x="1384439" y="4158996"/>
            <a:ext cx="3530600" cy="457200"/>
          </a:xfrm>
          <a:prstGeom prst="rect">
            <a:avLst/>
          </a:prstGeom>
          <a:solidFill>
            <a:srgbClr val="99FFCC"/>
          </a:solidFill>
        </p:spPr>
        <p:txBody>
          <a:bodyPr vert="horz" wrap="square" lIns="0" tIns="36195" rIns="0" bIns="0" rtlCol="0">
            <a:spAutoFit/>
          </a:bodyPr>
          <a:lstStyle/>
          <a:p>
            <a:pPr marL="92075">
              <a:lnSpc>
                <a:spcPct val="100000"/>
              </a:lnSpc>
              <a:spcBef>
                <a:spcPts val="285"/>
              </a:spcBef>
            </a:pPr>
            <a:r>
              <a:rPr sz="2400" b="1" spc="-5" dirty="0">
                <a:solidFill>
                  <a:srgbClr val="FF3300"/>
                </a:solidFill>
                <a:latin typeface="Arial"/>
                <a:cs typeface="Arial"/>
              </a:rPr>
              <a:t>Hémisphère</a:t>
            </a:r>
            <a:r>
              <a:rPr sz="2400" b="1" spc="-30" dirty="0">
                <a:solidFill>
                  <a:srgbClr val="FF3300"/>
                </a:solidFill>
                <a:latin typeface="Arial"/>
                <a:cs typeface="Arial"/>
              </a:rPr>
              <a:t> </a:t>
            </a:r>
            <a:r>
              <a:rPr sz="2400" b="1" dirty="0">
                <a:solidFill>
                  <a:srgbClr val="FF3300"/>
                </a:solidFill>
                <a:latin typeface="Arial"/>
                <a:cs typeface="Arial"/>
              </a:rPr>
              <a:t>droit:</a:t>
            </a:r>
            <a:endParaRPr sz="2400" dirty="0">
              <a:latin typeface="Arial"/>
              <a:cs typeface="Arial"/>
            </a:endParaRPr>
          </a:p>
        </p:txBody>
      </p:sp>
    </p:spTree>
    <p:extLst>
      <p:ext uri="{BB962C8B-B14F-4D97-AF65-F5344CB8AC3E}">
        <p14:creationId xmlns:p14="http://schemas.microsoft.com/office/powerpoint/2010/main" val="1553430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90850" y="2482595"/>
            <a:ext cx="4177284" cy="4177284"/>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1147063"/>
            <a:ext cx="3253104" cy="696595"/>
          </a:xfrm>
          <a:prstGeom prst="rect">
            <a:avLst/>
          </a:prstGeom>
        </p:spPr>
        <p:txBody>
          <a:bodyPr vert="horz" wrap="square" lIns="0" tIns="12700" rIns="0" bIns="0" rtlCol="0">
            <a:spAutoFit/>
          </a:bodyPr>
          <a:lstStyle/>
          <a:p>
            <a:pPr marL="12700">
              <a:lnSpc>
                <a:spcPct val="100000"/>
              </a:lnSpc>
              <a:spcBef>
                <a:spcPts val="100"/>
              </a:spcBef>
            </a:pPr>
            <a:r>
              <a:rPr sz="4400" dirty="0"/>
              <a:t>Lobe</a:t>
            </a:r>
            <a:r>
              <a:rPr sz="4400" spc="-85" dirty="0"/>
              <a:t> </a:t>
            </a:r>
            <a:r>
              <a:rPr sz="4400" spc="-5" dirty="0"/>
              <a:t>frontal</a:t>
            </a:r>
            <a:endParaRPr sz="4400"/>
          </a:p>
        </p:txBody>
      </p:sp>
      <p:pic>
        <p:nvPicPr>
          <p:cNvPr id="5" name="object 5"/>
          <p:cNvPicPr/>
          <p:nvPr/>
        </p:nvPicPr>
        <p:blipFill>
          <a:blip r:embed="rId4" cstate="print"/>
          <a:stretch>
            <a:fillRect/>
          </a:stretch>
        </p:blipFill>
        <p:spPr>
          <a:xfrm>
            <a:off x="1024002" y="2409444"/>
            <a:ext cx="4250435" cy="4250435"/>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4668" y="6826738"/>
            <a:ext cx="855681" cy="349425"/>
          </a:xfrm>
          <a:prstGeom prst="rect">
            <a:avLst/>
          </a:prstGeom>
        </p:spPr>
      </p:pic>
      <p:sp>
        <p:nvSpPr>
          <p:cNvPr id="3" name="object 3"/>
          <p:cNvSpPr txBox="1">
            <a:spLocks noGrp="1"/>
          </p:cNvSpPr>
          <p:nvPr>
            <p:ph type="title"/>
          </p:nvPr>
        </p:nvSpPr>
        <p:spPr>
          <a:xfrm>
            <a:off x="1249052" y="1147063"/>
            <a:ext cx="7527290" cy="696595"/>
          </a:xfrm>
          <a:prstGeom prst="rect">
            <a:avLst/>
          </a:prstGeom>
        </p:spPr>
        <p:txBody>
          <a:bodyPr vert="horz" wrap="square" lIns="0" tIns="12700" rIns="0" bIns="0" rtlCol="0">
            <a:spAutoFit/>
          </a:bodyPr>
          <a:lstStyle/>
          <a:p>
            <a:pPr marL="12700">
              <a:lnSpc>
                <a:spcPct val="100000"/>
              </a:lnSpc>
              <a:spcBef>
                <a:spcPts val="100"/>
              </a:spcBef>
            </a:pPr>
            <a:r>
              <a:rPr sz="4400" spc="-5" dirty="0"/>
              <a:t>Motricité</a:t>
            </a:r>
            <a:r>
              <a:rPr sz="4400" spc="-10" dirty="0"/>
              <a:t> </a:t>
            </a:r>
            <a:r>
              <a:rPr sz="4400" dirty="0"/>
              <a:t>:</a:t>
            </a:r>
            <a:r>
              <a:rPr sz="4400" spc="-5" dirty="0"/>
              <a:t> Région centrale </a:t>
            </a:r>
            <a:r>
              <a:rPr sz="4400" dirty="0"/>
              <a:t>+</a:t>
            </a:r>
            <a:endParaRPr sz="4400"/>
          </a:p>
        </p:txBody>
      </p:sp>
      <p:sp>
        <p:nvSpPr>
          <p:cNvPr id="4" name="object 4"/>
          <p:cNvSpPr txBox="1"/>
          <p:nvPr/>
        </p:nvSpPr>
        <p:spPr>
          <a:xfrm>
            <a:off x="1005212" y="2290277"/>
            <a:ext cx="2332355" cy="2222500"/>
          </a:xfrm>
          <a:prstGeom prst="rect">
            <a:avLst/>
          </a:prstGeom>
        </p:spPr>
        <p:txBody>
          <a:bodyPr vert="horz" wrap="square" lIns="0" tIns="111760" rIns="0" bIns="0" rtlCol="0">
            <a:spAutoFit/>
          </a:bodyPr>
          <a:lstStyle/>
          <a:p>
            <a:pPr marL="355600" indent="-342900">
              <a:lnSpc>
                <a:spcPct val="100000"/>
              </a:lnSpc>
              <a:spcBef>
                <a:spcPts val="880"/>
              </a:spcBef>
              <a:buClr>
                <a:srgbClr val="00007C"/>
              </a:buClr>
              <a:buSzPct val="75000"/>
              <a:buFont typeface="Wingdings"/>
              <a:buChar char=""/>
              <a:tabLst>
                <a:tab pos="355600" algn="l"/>
              </a:tabLst>
            </a:pPr>
            <a:r>
              <a:rPr sz="3200" spc="-5" dirty="0">
                <a:latin typeface="Arial MT"/>
                <a:cs typeface="Arial MT"/>
              </a:rPr>
              <a:t>Prémotrice</a:t>
            </a:r>
            <a:endParaRPr sz="3200">
              <a:latin typeface="Arial MT"/>
              <a:cs typeface="Arial MT"/>
            </a:endParaRPr>
          </a:p>
          <a:p>
            <a:pPr marL="756285" lvl="1" indent="-287020">
              <a:lnSpc>
                <a:spcPct val="100000"/>
              </a:lnSpc>
              <a:spcBef>
                <a:spcPts val="675"/>
              </a:spcBef>
              <a:buClr>
                <a:srgbClr val="9999CC"/>
              </a:buClr>
              <a:buSzPct val="78571"/>
              <a:buFont typeface="Wingdings"/>
              <a:buChar char=""/>
              <a:tabLst>
                <a:tab pos="756920" algn="l"/>
              </a:tabLst>
            </a:pPr>
            <a:r>
              <a:rPr sz="2800" spc="-5" dirty="0">
                <a:latin typeface="Arial MT"/>
                <a:cs typeface="Arial MT"/>
              </a:rPr>
              <a:t>6,</a:t>
            </a:r>
            <a:r>
              <a:rPr sz="2800" spc="-40" dirty="0">
                <a:latin typeface="Arial MT"/>
                <a:cs typeface="Arial MT"/>
              </a:rPr>
              <a:t> </a:t>
            </a:r>
            <a:r>
              <a:rPr sz="2800" spc="-10" dirty="0">
                <a:latin typeface="Arial MT"/>
                <a:cs typeface="Arial MT"/>
              </a:rPr>
              <a:t>SMA</a:t>
            </a:r>
            <a:endParaRPr sz="2800">
              <a:latin typeface="Arial MT"/>
              <a:cs typeface="Arial MT"/>
            </a:endParaRPr>
          </a:p>
          <a:p>
            <a:pPr marL="355600" marR="591820" indent="-355600" algn="r">
              <a:lnSpc>
                <a:spcPct val="100000"/>
              </a:lnSpc>
              <a:spcBef>
                <a:spcPts val="765"/>
              </a:spcBef>
              <a:buClr>
                <a:srgbClr val="00007C"/>
              </a:buClr>
              <a:buSzPct val="75000"/>
              <a:buFont typeface="Wingdings"/>
              <a:buChar char=""/>
              <a:tabLst>
                <a:tab pos="355600" algn="l"/>
              </a:tabLst>
            </a:pPr>
            <a:r>
              <a:rPr sz="3200" spc="-5" dirty="0">
                <a:latin typeface="Arial MT"/>
                <a:cs typeface="Arial MT"/>
              </a:rPr>
              <a:t>P</a:t>
            </a:r>
            <a:r>
              <a:rPr sz="3200" spc="-10" dirty="0">
                <a:latin typeface="Arial MT"/>
                <a:cs typeface="Arial MT"/>
              </a:rPr>
              <a:t>a</a:t>
            </a:r>
            <a:r>
              <a:rPr sz="3200" dirty="0">
                <a:latin typeface="Arial MT"/>
                <a:cs typeface="Arial MT"/>
              </a:rPr>
              <a:t>r</a:t>
            </a:r>
            <a:r>
              <a:rPr sz="3200" spc="-5" dirty="0">
                <a:latin typeface="Arial MT"/>
                <a:cs typeface="Arial MT"/>
              </a:rPr>
              <a:t>i</a:t>
            </a:r>
            <a:r>
              <a:rPr sz="3200" spc="-10" dirty="0">
                <a:latin typeface="Arial MT"/>
                <a:cs typeface="Arial MT"/>
              </a:rPr>
              <a:t>é</a:t>
            </a:r>
            <a:r>
              <a:rPr sz="3200" spc="-5" dirty="0">
                <a:latin typeface="Arial MT"/>
                <a:cs typeface="Arial MT"/>
              </a:rPr>
              <a:t>t</a:t>
            </a:r>
            <a:r>
              <a:rPr sz="3200" spc="-10" dirty="0">
                <a:latin typeface="Arial MT"/>
                <a:cs typeface="Arial MT"/>
              </a:rPr>
              <a:t>a</a:t>
            </a:r>
            <a:r>
              <a:rPr sz="3200" dirty="0">
                <a:latin typeface="Arial MT"/>
                <a:cs typeface="Arial MT"/>
              </a:rPr>
              <a:t>l</a:t>
            </a:r>
            <a:endParaRPr sz="3200">
              <a:latin typeface="Arial MT"/>
              <a:cs typeface="Arial MT"/>
            </a:endParaRPr>
          </a:p>
          <a:p>
            <a:pPr marL="287020" marR="676910" lvl="1" indent="-287020" algn="r">
              <a:lnSpc>
                <a:spcPct val="100000"/>
              </a:lnSpc>
              <a:spcBef>
                <a:spcPts val="675"/>
              </a:spcBef>
              <a:buClr>
                <a:srgbClr val="9999CC"/>
              </a:buClr>
              <a:buSzPct val="78571"/>
              <a:buFont typeface="Wingdings"/>
              <a:buChar char=""/>
              <a:tabLst>
                <a:tab pos="287020" algn="l"/>
              </a:tabLst>
            </a:pPr>
            <a:r>
              <a:rPr sz="2800" spc="-5" dirty="0">
                <a:latin typeface="Arial MT"/>
                <a:cs typeface="Arial MT"/>
              </a:rPr>
              <a:t>3,1,</a:t>
            </a:r>
            <a:r>
              <a:rPr sz="2800" spc="-55" dirty="0">
                <a:latin typeface="Arial MT"/>
                <a:cs typeface="Arial MT"/>
              </a:rPr>
              <a:t> </a:t>
            </a:r>
            <a:r>
              <a:rPr sz="2800" spc="-5" dirty="0">
                <a:latin typeface="Arial MT"/>
                <a:cs typeface="Arial MT"/>
              </a:rPr>
              <a:t>2</a:t>
            </a:r>
            <a:endParaRPr sz="2800">
              <a:latin typeface="Arial MT"/>
              <a:cs typeface="Arial MT"/>
            </a:endParaRPr>
          </a:p>
        </p:txBody>
      </p:sp>
      <p:grpSp>
        <p:nvGrpSpPr>
          <p:cNvPr id="5" name="object 5"/>
          <p:cNvGrpSpPr/>
          <p:nvPr/>
        </p:nvGrpSpPr>
        <p:grpSpPr>
          <a:xfrm>
            <a:off x="5201290" y="2252472"/>
            <a:ext cx="4704715" cy="4954905"/>
            <a:chOff x="5201290" y="2252472"/>
            <a:chExt cx="4704715" cy="4954905"/>
          </a:xfrm>
        </p:grpSpPr>
        <p:sp>
          <p:nvSpPr>
            <p:cNvPr id="6" name="object 6"/>
            <p:cNvSpPr/>
            <p:nvPr/>
          </p:nvSpPr>
          <p:spPr>
            <a:xfrm>
              <a:off x="6502786" y="4521707"/>
              <a:ext cx="3264535" cy="0"/>
            </a:xfrm>
            <a:custGeom>
              <a:avLst/>
              <a:gdLst/>
              <a:ahLst/>
              <a:cxnLst/>
              <a:rect l="l" t="t" r="r" b="b"/>
              <a:pathLst>
                <a:path w="3264534">
                  <a:moveTo>
                    <a:pt x="0" y="0"/>
                  </a:moveTo>
                  <a:lnTo>
                    <a:pt x="3264408" y="0"/>
                  </a:lnTo>
                </a:path>
              </a:pathLst>
            </a:custGeom>
            <a:ln w="9144">
              <a:solidFill>
                <a:srgbClr val="FDFDFD"/>
              </a:solidFill>
            </a:ln>
          </p:spPr>
          <p:txBody>
            <a:bodyPr wrap="square" lIns="0" tIns="0" rIns="0" bIns="0" rtlCol="0"/>
            <a:lstStyle/>
            <a:p>
              <a:endParaRPr/>
            </a:p>
          </p:txBody>
        </p:sp>
        <p:sp>
          <p:nvSpPr>
            <p:cNvPr id="7" name="object 7"/>
            <p:cNvSpPr/>
            <p:nvPr/>
          </p:nvSpPr>
          <p:spPr>
            <a:xfrm>
              <a:off x="6502786" y="4530851"/>
              <a:ext cx="3264535" cy="0"/>
            </a:xfrm>
            <a:custGeom>
              <a:avLst/>
              <a:gdLst/>
              <a:ahLst/>
              <a:cxnLst/>
              <a:rect l="l" t="t" r="r" b="b"/>
              <a:pathLst>
                <a:path w="3264534">
                  <a:moveTo>
                    <a:pt x="0" y="0"/>
                  </a:moveTo>
                  <a:lnTo>
                    <a:pt x="3264408" y="0"/>
                  </a:lnTo>
                </a:path>
              </a:pathLst>
            </a:custGeom>
            <a:ln w="9144">
              <a:solidFill>
                <a:srgbClr val="FEFEFE"/>
              </a:solidFill>
            </a:ln>
          </p:spPr>
          <p:txBody>
            <a:bodyPr wrap="square" lIns="0" tIns="0" rIns="0" bIns="0" rtlCol="0"/>
            <a:lstStyle/>
            <a:p>
              <a:endParaRPr/>
            </a:p>
          </p:txBody>
        </p:sp>
        <p:sp>
          <p:nvSpPr>
            <p:cNvPr id="8" name="object 8"/>
            <p:cNvSpPr/>
            <p:nvPr/>
          </p:nvSpPr>
          <p:spPr>
            <a:xfrm>
              <a:off x="6502786" y="4539995"/>
              <a:ext cx="3264535" cy="36830"/>
            </a:xfrm>
            <a:custGeom>
              <a:avLst/>
              <a:gdLst/>
              <a:ahLst/>
              <a:cxnLst/>
              <a:rect l="l" t="t" r="r" b="b"/>
              <a:pathLst>
                <a:path w="3264534" h="36829">
                  <a:moveTo>
                    <a:pt x="0" y="0"/>
                  </a:moveTo>
                  <a:lnTo>
                    <a:pt x="3264408" y="0"/>
                  </a:lnTo>
                </a:path>
                <a:path w="3264534" h="36829">
                  <a:moveTo>
                    <a:pt x="0" y="9144"/>
                  </a:moveTo>
                  <a:lnTo>
                    <a:pt x="3264408" y="9144"/>
                  </a:lnTo>
                </a:path>
                <a:path w="3264534" h="36829">
                  <a:moveTo>
                    <a:pt x="0" y="18287"/>
                  </a:moveTo>
                  <a:lnTo>
                    <a:pt x="3264408" y="18287"/>
                  </a:lnTo>
                </a:path>
                <a:path w="3264534" h="36829">
                  <a:moveTo>
                    <a:pt x="0" y="27432"/>
                  </a:moveTo>
                  <a:lnTo>
                    <a:pt x="3264408" y="27432"/>
                  </a:lnTo>
                </a:path>
                <a:path w="3264534" h="36829">
                  <a:moveTo>
                    <a:pt x="0" y="36575"/>
                  </a:moveTo>
                  <a:lnTo>
                    <a:pt x="3264408" y="36575"/>
                  </a:lnTo>
                </a:path>
              </a:pathLst>
            </a:custGeom>
            <a:ln w="9144">
              <a:solidFill>
                <a:srgbClr val="FDFDFD"/>
              </a:solidFill>
            </a:ln>
          </p:spPr>
          <p:txBody>
            <a:bodyPr wrap="square" lIns="0" tIns="0" rIns="0" bIns="0" rtlCol="0"/>
            <a:lstStyle/>
            <a:p>
              <a:endParaRPr/>
            </a:p>
          </p:txBody>
        </p:sp>
        <p:pic>
          <p:nvPicPr>
            <p:cNvPr id="9" name="object 9"/>
            <p:cNvPicPr/>
            <p:nvPr/>
          </p:nvPicPr>
          <p:blipFill>
            <a:blip r:embed="rId3" cstate="print"/>
            <a:stretch>
              <a:fillRect/>
            </a:stretch>
          </p:blipFill>
          <p:spPr>
            <a:xfrm>
              <a:off x="6502786" y="4581144"/>
              <a:ext cx="3403092" cy="2625851"/>
            </a:xfrm>
            <a:prstGeom prst="rect">
              <a:avLst/>
            </a:prstGeom>
          </p:spPr>
        </p:pic>
        <p:sp>
          <p:nvSpPr>
            <p:cNvPr id="10" name="object 10"/>
            <p:cNvSpPr/>
            <p:nvPr/>
          </p:nvSpPr>
          <p:spPr>
            <a:xfrm>
              <a:off x="6502786" y="6835139"/>
              <a:ext cx="3264535" cy="64135"/>
            </a:xfrm>
            <a:custGeom>
              <a:avLst/>
              <a:gdLst/>
              <a:ahLst/>
              <a:cxnLst/>
              <a:rect l="l" t="t" r="r" b="b"/>
              <a:pathLst>
                <a:path w="3264534" h="64134">
                  <a:moveTo>
                    <a:pt x="0" y="0"/>
                  </a:moveTo>
                  <a:lnTo>
                    <a:pt x="3264408" y="0"/>
                  </a:lnTo>
                </a:path>
                <a:path w="3264534" h="64134">
                  <a:moveTo>
                    <a:pt x="0" y="9144"/>
                  </a:moveTo>
                  <a:lnTo>
                    <a:pt x="3264408" y="9144"/>
                  </a:lnTo>
                </a:path>
                <a:path w="3264534" h="64134">
                  <a:moveTo>
                    <a:pt x="0" y="18288"/>
                  </a:moveTo>
                  <a:lnTo>
                    <a:pt x="3264408" y="18288"/>
                  </a:lnTo>
                </a:path>
                <a:path w="3264534" h="64134">
                  <a:moveTo>
                    <a:pt x="0" y="27432"/>
                  </a:moveTo>
                  <a:lnTo>
                    <a:pt x="3264408" y="27432"/>
                  </a:lnTo>
                </a:path>
                <a:path w="3264534" h="64134">
                  <a:moveTo>
                    <a:pt x="0" y="36575"/>
                  </a:moveTo>
                  <a:lnTo>
                    <a:pt x="3264408" y="36575"/>
                  </a:lnTo>
                </a:path>
                <a:path w="3264534" h="64134">
                  <a:moveTo>
                    <a:pt x="0" y="45720"/>
                  </a:moveTo>
                  <a:lnTo>
                    <a:pt x="3264408" y="45720"/>
                  </a:lnTo>
                </a:path>
                <a:path w="3264534" h="64134">
                  <a:moveTo>
                    <a:pt x="0" y="54864"/>
                  </a:moveTo>
                  <a:lnTo>
                    <a:pt x="3264408" y="54864"/>
                  </a:lnTo>
                </a:path>
                <a:path w="3264534" h="64134">
                  <a:moveTo>
                    <a:pt x="0" y="64008"/>
                  </a:moveTo>
                  <a:lnTo>
                    <a:pt x="3264408" y="64008"/>
                  </a:lnTo>
                </a:path>
              </a:pathLst>
            </a:custGeom>
            <a:ln w="9144">
              <a:solidFill>
                <a:srgbClr val="FDFDFD"/>
              </a:solidFill>
            </a:ln>
          </p:spPr>
          <p:txBody>
            <a:bodyPr wrap="square" lIns="0" tIns="0" rIns="0" bIns="0" rtlCol="0"/>
            <a:lstStyle/>
            <a:p>
              <a:endParaRPr/>
            </a:p>
          </p:txBody>
        </p:sp>
        <p:sp>
          <p:nvSpPr>
            <p:cNvPr id="11" name="object 11"/>
            <p:cNvSpPr/>
            <p:nvPr/>
          </p:nvSpPr>
          <p:spPr>
            <a:xfrm>
              <a:off x="6877690" y="4648200"/>
              <a:ext cx="582295" cy="248920"/>
            </a:xfrm>
            <a:custGeom>
              <a:avLst/>
              <a:gdLst/>
              <a:ahLst/>
              <a:cxnLst/>
              <a:rect l="l" t="t" r="r" b="b"/>
              <a:pathLst>
                <a:path w="582295" h="248920">
                  <a:moveTo>
                    <a:pt x="473597" y="170812"/>
                  </a:moveTo>
                  <a:lnTo>
                    <a:pt x="13716" y="0"/>
                  </a:lnTo>
                  <a:lnTo>
                    <a:pt x="0" y="38100"/>
                  </a:lnTo>
                  <a:lnTo>
                    <a:pt x="459422" y="209286"/>
                  </a:lnTo>
                  <a:lnTo>
                    <a:pt x="473597" y="170812"/>
                  </a:lnTo>
                  <a:close/>
                </a:path>
                <a:path w="582295" h="248920">
                  <a:moveTo>
                    <a:pt x="493776" y="242993"/>
                  </a:moveTo>
                  <a:lnTo>
                    <a:pt x="493776" y="178308"/>
                  </a:lnTo>
                  <a:lnTo>
                    <a:pt x="478536" y="216408"/>
                  </a:lnTo>
                  <a:lnTo>
                    <a:pt x="459422" y="209286"/>
                  </a:lnTo>
                  <a:lnTo>
                    <a:pt x="445008" y="248412"/>
                  </a:lnTo>
                  <a:lnTo>
                    <a:pt x="493776" y="242993"/>
                  </a:lnTo>
                  <a:close/>
                </a:path>
                <a:path w="582295" h="248920">
                  <a:moveTo>
                    <a:pt x="493776" y="178308"/>
                  </a:moveTo>
                  <a:lnTo>
                    <a:pt x="473597" y="170812"/>
                  </a:lnTo>
                  <a:lnTo>
                    <a:pt x="459422" y="209286"/>
                  </a:lnTo>
                  <a:lnTo>
                    <a:pt x="478536" y="216408"/>
                  </a:lnTo>
                  <a:lnTo>
                    <a:pt x="493776" y="178308"/>
                  </a:lnTo>
                  <a:close/>
                </a:path>
                <a:path w="582295" h="248920">
                  <a:moveTo>
                    <a:pt x="582168" y="233172"/>
                  </a:moveTo>
                  <a:lnTo>
                    <a:pt x="487680" y="132588"/>
                  </a:lnTo>
                  <a:lnTo>
                    <a:pt x="473597" y="170812"/>
                  </a:lnTo>
                  <a:lnTo>
                    <a:pt x="493776" y="178308"/>
                  </a:lnTo>
                  <a:lnTo>
                    <a:pt x="493776" y="242993"/>
                  </a:lnTo>
                  <a:lnTo>
                    <a:pt x="582168" y="233172"/>
                  </a:lnTo>
                  <a:close/>
                </a:path>
              </a:pathLst>
            </a:custGeom>
            <a:solidFill>
              <a:srgbClr val="00007D"/>
            </a:solidFill>
          </p:spPr>
          <p:txBody>
            <a:bodyPr wrap="square" lIns="0" tIns="0" rIns="0" bIns="0" rtlCol="0"/>
            <a:lstStyle/>
            <a:p>
              <a:endParaRPr/>
            </a:p>
          </p:txBody>
        </p:sp>
        <p:sp>
          <p:nvSpPr>
            <p:cNvPr id="12" name="object 12"/>
            <p:cNvSpPr/>
            <p:nvPr/>
          </p:nvSpPr>
          <p:spPr>
            <a:xfrm>
              <a:off x="6851782" y="4622292"/>
              <a:ext cx="584200" cy="248920"/>
            </a:xfrm>
            <a:custGeom>
              <a:avLst/>
              <a:gdLst/>
              <a:ahLst/>
              <a:cxnLst/>
              <a:rect l="l" t="t" r="r" b="b"/>
              <a:pathLst>
                <a:path w="584200" h="248920">
                  <a:moveTo>
                    <a:pt x="474491" y="171145"/>
                  </a:moveTo>
                  <a:lnTo>
                    <a:pt x="13716" y="0"/>
                  </a:lnTo>
                  <a:lnTo>
                    <a:pt x="0" y="38100"/>
                  </a:lnTo>
                  <a:lnTo>
                    <a:pt x="460055" y="208977"/>
                  </a:lnTo>
                  <a:lnTo>
                    <a:pt x="474491" y="171145"/>
                  </a:lnTo>
                  <a:close/>
                </a:path>
                <a:path w="584200" h="248920">
                  <a:moveTo>
                    <a:pt x="493776" y="243052"/>
                  </a:moveTo>
                  <a:lnTo>
                    <a:pt x="493776" y="178308"/>
                  </a:lnTo>
                  <a:lnTo>
                    <a:pt x="480060" y="216408"/>
                  </a:lnTo>
                  <a:lnTo>
                    <a:pt x="460055" y="208977"/>
                  </a:lnTo>
                  <a:lnTo>
                    <a:pt x="445008" y="248412"/>
                  </a:lnTo>
                  <a:lnTo>
                    <a:pt x="493776" y="243052"/>
                  </a:lnTo>
                  <a:close/>
                </a:path>
                <a:path w="584200" h="248920">
                  <a:moveTo>
                    <a:pt x="493776" y="178308"/>
                  </a:moveTo>
                  <a:lnTo>
                    <a:pt x="474491" y="171145"/>
                  </a:lnTo>
                  <a:lnTo>
                    <a:pt x="460055" y="208977"/>
                  </a:lnTo>
                  <a:lnTo>
                    <a:pt x="480060" y="216408"/>
                  </a:lnTo>
                  <a:lnTo>
                    <a:pt x="493776" y="178308"/>
                  </a:lnTo>
                  <a:close/>
                </a:path>
                <a:path w="584200" h="248920">
                  <a:moveTo>
                    <a:pt x="583692" y="233172"/>
                  </a:moveTo>
                  <a:lnTo>
                    <a:pt x="489204" y="132588"/>
                  </a:lnTo>
                  <a:lnTo>
                    <a:pt x="474491" y="171145"/>
                  </a:lnTo>
                  <a:lnTo>
                    <a:pt x="493776" y="178308"/>
                  </a:lnTo>
                  <a:lnTo>
                    <a:pt x="493776" y="243052"/>
                  </a:lnTo>
                  <a:lnTo>
                    <a:pt x="583692" y="233172"/>
                  </a:lnTo>
                  <a:close/>
                </a:path>
              </a:pathLst>
            </a:custGeom>
            <a:solidFill>
              <a:srgbClr val="656598"/>
            </a:solidFill>
          </p:spPr>
          <p:txBody>
            <a:bodyPr wrap="square" lIns="0" tIns="0" rIns="0" bIns="0" rtlCol="0"/>
            <a:lstStyle/>
            <a:p>
              <a:endParaRPr/>
            </a:p>
          </p:txBody>
        </p:sp>
        <p:sp>
          <p:nvSpPr>
            <p:cNvPr id="13" name="object 13"/>
            <p:cNvSpPr/>
            <p:nvPr/>
          </p:nvSpPr>
          <p:spPr>
            <a:xfrm>
              <a:off x="8540374" y="4152900"/>
              <a:ext cx="306705" cy="440690"/>
            </a:xfrm>
            <a:custGeom>
              <a:avLst/>
              <a:gdLst/>
              <a:ahLst/>
              <a:cxnLst/>
              <a:rect l="l" t="t" r="r" b="b"/>
              <a:pathLst>
                <a:path w="306704" h="440689">
                  <a:moveTo>
                    <a:pt x="51496" y="326771"/>
                  </a:moveTo>
                  <a:lnTo>
                    <a:pt x="16764" y="303276"/>
                  </a:lnTo>
                  <a:lnTo>
                    <a:pt x="0" y="440436"/>
                  </a:lnTo>
                  <a:lnTo>
                    <a:pt x="39624" y="418366"/>
                  </a:lnTo>
                  <a:lnTo>
                    <a:pt x="39624" y="344424"/>
                  </a:lnTo>
                  <a:lnTo>
                    <a:pt x="51496" y="326771"/>
                  </a:lnTo>
                  <a:close/>
                </a:path>
                <a:path w="306704" h="440689">
                  <a:moveTo>
                    <a:pt x="86154" y="350216"/>
                  </a:moveTo>
                  <a:lnTo>
                    <a:pt x="51496" y="326771"/>
                  </a:lnTo>
                  <a:lnTo>
                    <a:pt x="39624" y="344424"/>
                  </a:lnTo>
                  <a:lnTo>
                    <a:pt x="74676" y="367284"/>
                  </a:lnTo>
                  <a:lnTo>
                    <a:pt x="86154" y="350216"/>
                  </a:lnTo>
                  <a:close/>
                </a:path>
                <a:path w="306704" h="440689">
                  <a:moveTo>
                    <a:pt x="120396" y="373380"/>
                  </a:moveTo>
                  <a:lnTo>
                    <a:pt x="86154" y="350216"/>
                  </a:lnTo>
                  <a:lnTo>
                    <a:pt x="74676" y="367284"/>
                  </a:lnTo>
                  <a:lnTo>
                    <a:pt x="39624" y="344424"/>
                  </a:lnTo>
                  <a:lnTo>
                    <a:pt x="39624" y="418366"/>
                  </a:lnTo>
                  <a:lnTo>
                    <a:pt x="120396" y="373380"/>
                  </a:lnTo>
                  <a:close/>
                </a:path>
                <a:path w="306704" h="440689">
                  <a:moveTo>
                    <a:pt x="306324" y="22860"/>
                  </a:moveTo>
                  <a:lnTo>
                    <a:pt x="271272" y="0"/>
                  </a:lnTo>
                  <a:lnTo>
                    <a:pt x="51496" y="326771"/>
                  </a:lnTo>
                  <a:lnTo>
                    <a:pt x="86154" y="350216"/>
                  </a:lnTo>
                  <a:lnTo>
                    <a:pt x="306324" y="22860"/>
                  </a:lnTo>
                  <a:close/>
                </a:path>
              </a:pathLst>
            </a:custGeom>
            <a:solidFill>
              <a:srgbClr val="00007D"/>
            </a:solidFill>
          </p:spPr>
          <p:txBody>
            <a:bodyPr wrap="square" lIns="0" tIns="0" rIns="0" bIns="0" rtlCol="0"/>
            <a:lstStyle/>
            <a:p>
              <a:endParaRPr/>
            </a:p>
          </p:txBody>
        </p:sp>
        <p:sp>
          <p:nvSpPr>
            <p:cNvPr id="14" name="object 14"/>
            <p:cNvSpPr/>
            <p:nvPr/>
          </p:nvSpPr>
          <p:spPr>
            <a:xfrm>
              <a:off x="8514466" y="4126992"/>
              <a:ext cx="306705" cy="441959"/>
            </a:xfrm>
            <a:custGeom>
              <a:avLst/>
              <a:gdLst/>
              <a:ahLst/>
              <a:cxnLst/>
              <a:rect l="l" t="t" r="r" b="b"/>
              <a:pathLst>
                <a:path w="306704" h="441960">
                  <a:moveTo>
                    <a:pt x="52341" y="327671"/>
                  </a:moveTo>
                  <a:lnTo>
                    <a:pt x="18288" y="304800"/>
                  </a:lnTo>
                  <a:lnTo>
                    <a:pt x="0" y="441960"/>
                  </a:lnTo>
                  <a:lnTo>
                    <a:pt x="41148" y="418521"/>
                  </a:lnTo>
                  <a:lnTo>
                    <a:pt x="41148" y="344424"/>
                  </a:lnTo>
                  <a:lnTo>
                    <a:pt x="52341" y="327671"/>
                  </a:lnTo>
                  <a:close/>
                </a:path>
                <a:path w="306704" h="441960">
                  <a:moveTo>
                    <a:pt x="86078" y="350330"/>
                  </a:moveTo>
                  <a:lnTo>
                    <a:pt x="52341" y="327671"/>
                  </a:lnTo>
                  <a:lnTo>
                    <a:pt x="41148" y="344424"/>
                  </a:lnTo>
                  <a:lnTo>
                    <a:pt x="74676" y="367284"/>
                  </a:lnTo>
                  <a:lnTo>
                    <a:pt x="86078" y="350330"/>
                  </a:lnTo>
                  <a:close/>
                </a:path>
                <a:path w="306704" h="441960">
                  <a:moveTo>
                    <a:pt x="120396" y="373380"/>
                  </a:moveTo>
                  <a:lnTo>
                    <a:pt x="86078" y="350330"/>
                  </a:lnTo>
                  <a:lnTo>
                    <a:pt x="74676" y="367284"/>
                  </a:lnTo>
                  <a:lnTo>
                    <a:pt x="41148" y="344424"/>
                  </a:lnTo>
                  <a:lnTo>
                    <a:pt x="41148" y="418521"/>
                  </a:lnTo>
                  <a:lnTo>
                    <a:pt x="120396" y="373380"/>
                  </a:lnTo>
                  <a:close/>
                </a:path>
                <a:path w="306704" h="441960">
                  <a:moveTo>
                    <a:pt x="306324" y="22860"/>
                  </a:moveTo>
                  <a:lnTo>
                    <a:pt x="271272" y="0"/>
                  </a:lnTo>
                  <a:lnTo>
                    <a:pt x="52341" y="327671"/>
                  </a:lnTo>
                  <a:lnTo>
                    <a:pt x="86078" y="350330"/>
                  </a:lnTo>
                  <a:lnTo>
                    <a:pt x="306324" y="22860"/>
                  </a:lnTo>
                  <a:close/>
                </a:path>
              </a:pathLst>
            </a:custGeom>
            <a:solidFill>
              <a:srgbClr val="656598"/>
            </a:solidFill>
          </p:spPr>
          <p:txBody>
            <a:bodyPr wrap="square" lIns="0" tIns="0" rIns="0" bIns="0" rtlCol="0"/>
            <a:lstStyle/>
            <a:p>
              <a:endParaRPr/>
            </a:p>
          </p:txBody>
        </p:sp>
        <p:pic>
          <p:nvPicPr>
            <p:cNvPr id="15" name="object 15"/>
            <p:cNvPicPr/>
            <p:nvPr/>
          </p:nvPicPr>
          <p:blipFill>
            <a:blip r:embed="rId4" cstate="print"/>
            <a:stretch>
              <a:fillRect/>
            </a:stretch>
          </p:blipFill>
          <p:spPr>
            <a:xfrm>
              <a:off x="5201290" y="2409443"/>
              <a:ext cx="3131820" cy="2246376"/>
            </a:xfrm>
            <a:prstGeom prst="rect">
              <a:avLst/>
            </a:prstGeom>
          </p:spPr>
        </p:pic>
        <p:sp>
          <p:nvSpPr>
            <p:cNvPr id="16" name="object 16"/>
            <p:cNvSpPr/>
            <p:nvPr/>
          </p:nvSpPr>
          <p:spPr>
            <a:xfrm>
              <a:off x="5859658" y="2351532"/>
              <a:ext cx="304800" cy="372110"/>
            </a:xfrm>
            <a:custGeom>
              <a:avLst/>
              <a:gdLst/>
              <a:ahLst/>
              <a:cxnLst/>
              <a:rect l="l" t="t" r="r" b="b"/>
              <a:pathLst>
                <a:path w="304800" h="372110">
                  <a:moveTo>
                    <a:pt x="244680" y="262971"/>
                  </a:moveTo>
                  <a:lnTo>
                    <a:pt x="32004" y="0"/>
                  </a:lnTo>
                  <a:lnTo>
                    <a:pt x="0" y="25908"/>
                  </a:lnTo>
                  <a:lnTo>
                    <a:pt x="211805" y="289584"/>
                  </a:lnTo>
                  <a:lnTo>
                    <a:pt x="244680" y="262971"/>
                  </a:lnTo>
                  <a:close/>
                </a:path>
                <a:path w="304800" h="372110">
                  <a:moveTo>
                    <a:pt x="257556" y="350538"/>
                  </a:moveTo>
                  <a:lnTo>
                    <a:pt x="257556" y="278892"/>
                  </a:lnTo>
                  <a:lnTo>
                    <a:pt x="224028" y="304800"/>
                  </a:lnTo>
                  <a:lnTo>
                    <a:pt x="211805" y="289584"/>
                  </a:lnTo>
                  <a:lnTo>
                    <a:pt x="179832" y="315468"/>
                  </a:lnTo>
                  <a:lnTo>
                    <a:pt x="257556" y="350538"/>
                  </a:lnTo>
                  <a:close/>
                </a:path>
                <a:path w="304800" h="372110">
                  <a:moveTo>
                    <a:pt x="257556" y="278892"/>
                  </a:moveTo>
                  <a:lnTo>
                    <a:pt x="244680" y="262971"/>
                  </a:lnTo>
                  <a:lnTo>
                    <a:pt x="211805" y="289584"/>
                  </a:lnTo>
                  <a:lnTo>
                    <a:pt x="224028" y="304800"/>
                  </a:lnTo>
                  <a:lnTo>
                    <a:pt x="257556" y="278892"/>
                  </a:lnTo>
                  <a:close/>
                </a:path>
                <a:path w="304800" h="372110">
                  <a:moveTo>
                    <a:pt x="304800" y="371856"/>
                  </a:moveTo>
                  <a:lnTo>
                    <a:pt x="275844" y="237744"/>
                  </a:lnTo>
                  <a:lnTo>
                    <a:pt x="244680" y="262971"/>
                  </a:lnTo>
                  <a:lnTo>
                    <a:pt x="257556" y="278892"/>
                  </a:lnTo>
                  <a:lnTo>
                    <a:pt x="257556" y="350538"/>
                  </a:lnTo>
                  <a:lnTo>
                    <a:pt x="304800" y="371856"/>
                  </a:lnTo>
                  <a:close/>
                </a:path>
              </a:pathLst>
            </a:custGeom>
            <a:solidFill>
              <a:srgbClr val="00007D"/>
            </a:solidFill>
          </p:spPr>
          <p:txBody>
            <a:bodyPr wrap="square" lIns="0" tIns="0" rIns="0" bIns="0" rtlCol="0"/>
            <a:lstStyle/>
            <a:p>
              <a:endParaRPr/>
            </a:p>
          </p:txBody>
        </p:sp>
        <p:sp>
          <p:nvSpPr>
            <p:cNvPr id="17" name="object 17"/>
            <p:cNvSpPr/>
            <p:nvPr/>
          </p:nvSpPr>
          <p:spPr>
            <a:xfrm>
              <a:off x="5835274" y="2327148"/>
              <a:ext cx="304800" cy="372110"/>
            </a:xfrm>
            <a:custGeom>
              <a:avLst/>
              <a:gdLst/>
              <a:ahLst/>
              <a:cxnLst/>
              <a:rect l="l" t="t" r="r" b="b"/>
              <a:pathLst>
                <a:path w="304800" h="372110">
                  <a:moveTo>
                    <a:pt x="243166" y="261439"/>
                  </a:moveTo>
                  <a:lnTo>
                    <a:pt x="32004" y="0"/>
                  </a:lnTo>
                  <a:lnTo>
                    <a:pt x="0" y="25908"/>
                  </a:lnTo>
                  <a:lnTo>
                    <a:pt x="211162" y="287347"/>
                  </a:lnTo>
                  <a:lnTo>
                    <a:pt x="243166" y="261439"/>
                  </a:lnTo>
                  <a:close/>
                </a:path>
                <a:path w="304800" h="372110">
                  <a:moveTo>
                    <a:pt x="256032" y="349528"/>
                  </a:moveTo>
                  <a:lnTo>
                    <a:pt x="256032" y="277368"/>
                  </a:lnTo>
                  <a:lnTo>
                    <a:pt x="224028" y="303276"/>
                  </a:lnTo>
                  <a:lnTo>
                    <a:pt x="211162" y="287347"/>
                  </a:lnTo>
                  <a:lnTo>
                    <a:pt x="178308" y="313944"/>
                  </a:lnTo>
                  <a:lnTo>
                    <a:pt x="256032" y="349528"/>
                  </a:lnTo>
                  <a:close/>
                </a:path>
                <a:path w="304800" h="372110">
                  <a:moveTo>
                    <a:pt x="256032" y="277368"/>
                  </a:moveTo>
                  <a:lnTo>
                    <a:pt x="243166" y="261439"/>
                  </a:lnTo>
                  <a:lnTo>
                    <a:pt x="211162" y="287347"/>
                  </a:lnTo>
                  <a:lnTo>
                    <a:pt x="224028" y="303276"/>
                  </a:lnTo>
                  <a:lnTo>
                    <a:pt x="256032" y="277368"/>
                  </a:lnTo>
                  <a:close/>
                </a:path>
                <a:path w="304800" h="372110">
                  <a:moveTo>
                    <a:pt x="304800" y="371856"/>
                  </a:moveTo>
                  <a:lnTo>
                    <a:pt x="274320" y="236220"/>
                  </a:lnTo>
                  <a:lnTo>
                    <a:pt x="243166" y="261439"/>
                  </a:lnTo>
                  <a:lnTo>
                    <a:pt x="256032" y="277368"/>
                  </a:lnTo>
                  <a:lnTo>
                    <a:pt x="256032" y="349528"/>
                  </a:lnTo>
                  <a:lnTo>
                    <a:pt x="304800" y="371856"/>
                  </a:lnTo>
                  <a:close/>
                </a:path>
              </a:pathLst>
            </a:custGeom>
            <a:solidFill>
              <a:srgbClr val="656598"/>
            </a:solidFill>
          </p:spPr>
          <p:txBody>
            <a:bodyPr wrap="square" lIns="0" tIns="0" rIns="0" bIns="0" rtlCol="0"/>
            <a:lstStyle/>
            <a:p>
              <a:endParaRPr/>
            </a:p>
          </p:txBody>
        </p:sp>
        <p:sp>
          <p:nvSpPr>
            <p:cNvPr id="18" name="object 18"/>
            <p:cNvSpPr/>
            <p:nvPr/>
          </p:nvSpPr>
          <p:spPr>
            <a:xfrm>
              <a:off x="7243450" y="2278380"/>
              <a:ext cx="231775" cy="297180"/>
            </a:xfrm>
            <a:custGeom>
              <a:avLst/>
              <a:gdLst/>
              <a:ahLst/>
              <a:cxnLst/>
              <a:rect l="l" t="t" r="r" b="b"/>
              <a:pathLst>
                <a:path w="231775" h="297180">
                  <a:moveTo>
                    <a:pt x="57824" y="186752"/>
                  </a:moveTo>
                  <a:lnTo>
                    <a:pt x="24384" y="161544"/>
                  </a:lnTo>
                  <a:lnTo>
                    <a:pt x="0" y="297180"/>
                  </a:lnTo>
                  <a:lnTo>
                    <a:pt x="45720" y="274602"/>
                  </a:lnTo>
                  <a:lnTo>
                    <a:pt x="45720" y="202692"/>
                  </a:lnTo>
                  <a:lnTo>
                    <a:pt x="57824" y="186752"/>
                  </a:lnTo>
                  <a:close/>
                </a:path>
                <a:path w="231775" h="297180">
                  <a:moveTo>
                    <a:pt x="90627" y="211481"/>
                  </a:moveTo>
                  <a:lnTo>
                    <a:pt x="57824" y="186752"/>
                  </a:lnTo>
                  <a:lnTo>
                    <a:pt x="45720" y="202692"/>
                  </a:lnTo>
                  <a:lnTo>
                    <a:pt x="77724" y="228600"/>
                  </a:lnTo>
                  <a:lnTo>
                    <a:pt x="90627" y="211481"/>
                  </a:lnTo>
                  <a:close/>
                </a:path>
                <a:path w="231775" h="297180">
                  <a:moveTo>
                    <a:pt x="123444" y="236220"/>
                  </a:moveTo>
                  <a:lnTo>
                    <a:pt x="90627" y="211481"/>
                  </a:lnTo>
                  <a:lnTo>
                    <a:pt x="77724" y="228600"/>
                  </a:lnTo>
                  <a:lnTo>
                    <a:pt x="45720" y="202692"/>
                  </a:lnTo>
                  <a:lnTo>
                    <a:pt x="45720" y="274602"/>
                  </a:lnTo>
                  <a:lnTo>
                    <a:pt x="123444" y="236220"/>
                  </a:lnTo>
                  <a:close/>
                </a:path>
                <a:path w="231775" h="297180">
                  <a:moveTo>
                    <a:pt x="231648" y="24384"/>
                  </a:moveTo>
                  <a:lnTo>
                    <a:pt x="199644" y="0"/>
                  </a:lnTo>
                  <a:lnTo>
                    <a:pt x="57824" y="186752"/>
                  </a:lnTo>
                  <a:lnTo>
                    <a:pt x="90627" y="211481"/>
                  </a:lnTo>
                  <a:lnTo>
                    <a:pt x="231648" y="24384"/>
                  </a:lnTo>
                  <a:close/>
                </a:path>
              </a:pathLst>
            </a:custGeom>
            <a:solidFill>
              <a:srgbClr val="00007D"/>
            </a:solidFill>
          </p:spPr>
          <p:txBody>
            <a:bodyPr wrap="square" lIns="0" tIns="0" rIns="0" bIns="0" rtlCol="0"/>
            <a:lstStyle/>
            <a:p>
              <a:endParaRPr/>
            </a:p>
          </p:txBody>
        </p:sp>
        <p:sp>
          <p:nvSpPr>
            <p:cNvPr id="19" name="object 19"/>
            <p:cNvSpPr/>
            <p:nvPr/>
          </p:nvSpPr>
          <p:spPr>
            <a:xfrm>
              <a:off x="7217542" y="2252472"/>
              <a:ext cx="233679" cy="299085"/>
            </a:xfrm>
            <a:custGeom>
              <a:avLst/>
              <a:gdLst/>
              <a:ahLst/>
              <a:cxnLst/>
              <a:rect l="l" t="t" r="r" b="b"/>
              <a:pathLst>
                <a:path w="233679" h="299085">
                  <a:moveTo>
                    <a:pt x="58864" y="186776"/>
                  </a:moveTo>
                  <a:lnTo>
                    <a:pt x="25908" y="161544"/>
                  </a:lnTo>
                  <a:lnTo>
                    <a:pt x="0" y="298704"/>
                  </a:lnTo>
                  <a:lnTo>
                    <a:pt x="45720" y="275561"/>
                  </a:lnTo>
                  <a:lnTo>
                    <a:pt x="45720" y="204216"/>
                  </a:lnTo>
                  <a:lnTo>
                    <a:pt x="58864" y="186776"/>
                  </a:lnTo>
                  <a:close/>
                </a:path>
                <a:path w="233679" h="299085">
                  <a:moveTo>
                    <a:pt x="91778" y="211975"/>
                  </a:moveTo>
                  <a:lnTo>
                    <a:pt x="58864" y="186776"/>
                  </a:lnTo>
                  <a:lnTo>
                    <a:pt x="45720" y="204216"/>
                  </a:lnTo>
                  <a:lnTo>
                    <a:pt x="79248" y="228600"/>
                  </a:lnTo>
                  <a:lnTo>
                    <a:pt x="91778" y="211975"/>
                  </a:lnTo>
                  <a:close/>
                </a:path>
                <a:path w="233679" h="299085">
                  <a:moveTo>
                    <a:pt x="123444" y="236220"/>
                  </a:moveTo>
                  <a:lnTo>
                    <a:pt x="91778" y="211975"/>
                  </a:lnTo>
                  <a:lnTo>
                    <a:pt x="79248" y="228600"/>
                  </a:lnTo>
                  <a:lnTo>
                    <a:pt x="45720" y="204216"/>
                  </a:lnTo>
                  <a:lnTo>
                    <a:pt x="45720" y="275561"/>
                  </a:lnTo>
                  <a:lnTo>
                    <a:pt x="123444" y="236220"/>
                  </a:lnTo>
                  <a:close/>
                </a:path>
                <a:path w="233679" h="299085">
                  <a:moveTo>
                    <a:pt x="233172" y="24384"/>
                  </a:moveTo>
                  <a:lnTo>
                    <a:pt x="199644" y="0"/>
                  </a:lnTo>
                  <a:lnTo>
                    <a:pt x="58864" y="186776"/>
                  </a:lnTo>
                  <a:lnTo>
                    <a:pt x="91778" y="211975"/>
                  </a:lnTo>
                  <a:lnTo>
                    <a:pt x="233172" y="24384"/>
                  </a:lnTo>
                  <a:close/>
                </a:path>
              </a:pathLst>
            </a:custGeom>
            <a:solidFill>
              <a:srgbClr val="656598"/>
            </a:solidFill>
          </p:spPr>
          <p:txBody>
            <a:bodyPr wrap="square" lIns="0" tIns="0" rIns="0" bIns="0" rtlCol="0"/>
            <a:lstStyle/>
            <a:p>
              <a:endParaRPr/>
            </a:p>
          </p:txBody>
        </p:sp>
      </p:gr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43306" y="2913888"/>
            <a:ext cx="6774180" cy="4229735"/>
            <a:chOff x="3043306" y="2913888"/>
            <a:chExt cx="6774180" cy="4229735"/>
          </a:xfrm>
        </p:grpSpPr>
        <p:pic>
          <p:nvPicPr>
            <p:cNvPr id="3" name="object 3"/>
            <p:cNvPicPr/>
            <p:nvPr/>
          </p:nvPicPr>
          <p:blipFill>
            <a:blip r:embed="rId2" cstate="print"/>
            <a:stretch>
              <a:fillRect/>
            </a:stretch>
          </p:blipFill>
          <p:spPr>
            <a:xfrm>
              <a:off x="8394070" y="6521196"/>
              <a:ext cx="1422878" cy="622299"/>
            </a:xfrm>
            <a:prstGeom prst="rect">
              <a:avLst/>
            </a:prstGeom>
          </p:spPr>
        </p:pic>
        <p:pic>
          <p:nvPicPr>
            <p:cNvPr id="4" name="object 4"/>
            <p:cNvPicPr/>
            <p:nvPr/>
          </p:nvPicPr>
          <p:blipFill>
            <a:blip r:embed="rId3" cstate="print"/>
            <a:stretch>
              <a:fillRect/>
            </a:stretch>
          </p:blipFill>
          <p:spPr>
            <a:xfrm>
              <a:off x="3043306" y="2913888"/>
              <a:ext cx="5448300" cy="3810000"/>
            </a:xfrm>
            <a:prstGeom prst="rect">
              <a:avLst/>
            </a:prstGeom>
          </p:spPr>
        </p:pic>
      </p:grpSp>
      <p:pic>
        <p:nvPicPr>
          <p:cNvPr id="5" name="object 5"/>
          <p:cNvPicPr/>
          <p:nvPr/>
        </p:nvPicPr>
        <p:blipFill>
          <a:blip r:embed="rId4" cstate="print"/>
          <a:stretch>
            <a:fillRect/>
          </a:stretch>
        </p:blipFill>
        <p:spPr>
          <a:xfrm>
            <a:off x="834668" y="6826738"/>
            <a:ext cx="855681" cy="349425"/>
          </a:xfrm>
          <a:prstGeom prst="rect">
            <a:avLst/>
          </a:prstGeom>
        </p:spPr>
      </p:pic>
      <p:sp>
        <p:nvSpPr>
          <p:cNvPr id="6" name="object 6"/>
          <p:cNvSpPr txBox="1">
            <a:spLocks noGrp="1"/>
          </p:cNvSpPr>
          <p:nvPr>
            <p:ph type="title"/>
          </p:nvPr>
        </p:nvSpPr>
        <p:spPr>
          <a:xfrm>
            <a:off x="1249052" y="1147063"/>
            <a:ext cx="2354580" cy="696595"/>
          </a:xfrm>
          <a:prstGeom prst="rect">
            <a:avLst/>
          </a:prstGeom>
        </p:spPr>
        <p:txBody>
          <a:bodyPr vert="horz" wrap="square" lIns="0" tIns="12700" rIns="0" bIns="0" rtlCol="0">
            <a:spAutoFit/>
          </a:bodyPr>
          <a:lstStyle/>
          <a:p>
            <a:pPr marL="12700">
              <a:lnSpc>
                <a:spcPct val="100000"/>
              </a:lnSpc>
              <a:spcBef>
                <a:spcPts val="100"/>
              </a:spcBef>
            </a:pPr>
            <a:r>
              <a:rPr sz="4400" spc="-5" dirty="0"/>
              <a:t>Motricité</a:t>
            </a:r>
            <a:endParaRPr sz="4400"/>
          </a:p>
        </p:txBody>
      </p:sp>
      <p:sp>
        <p:nvSpPr>
          <p:cNvPr id="7" name="object 7"/>
          <p:cNvSpPr txBox="1"/>
          <p:nvPr/>
        </p:nvSpPr>
        <p:spPr>
          <a:xfrm>
            <a:off x="3739272" y="2870706"/>
            <a:ext cx="965835" cy="756920"/>
          </a:xfrm>
          <a:prstGeom prst="rect">
            <a:avLst/>
          </a:prstGeom>
        </p:spPr>
        <p:txBody>
          <a:bodyPr vert="horz" wrap="square" lIns="0" tIns="12700" rIns="0" bIns="0" rtlCol="0">
            <a:spAutoFit/>
          </a:bodyPr>
          <a:lstStyle/>
          <a:p>
            <a:pPr marL="12700" marR="5080" indent="-43180" algn="ctr">
              <a:lnSpc>
                <a:spcPct val="100000"/>
              </a:lnSpc>
              <a:spcBef>
                <a:spcPts val="100"/>
              </a:spcBef>
            </a:pPr>
            <a:r>
              <a:rPr sz="1200" b="1" spc="-5" dirty="0">
                <a:latin typeface="Arial"/>
                <a:cs typeface="Arial"/>
              </a:rPr>
              <a:t>Cortex </a:t>
            </a:r>
            <a:r>
              <a:rPr sz="1200" b="1" dirty="0">
                <a:latin typeface="Arial"/>
                <a:cs typeface="Arial"/>
              </a:rPr>
              <a:t> </a:t>
            </a:r>
            <a:r>
              <a:rPr sz="1200" b="1" spc="-5" dirty="0">
                <a:latin typeface="Arial"/>
                <a:cs typeface="Arial"/>
              </a:rPr>
              <a:t>PréMoteur </a:t>
            </a:r>
            <a:r>
              <a:rPr sz="1200" b="1" dirty="0">
                <a:latin typeface="Arial"/>
                <a:cs typeface="Arial"/>
              </a:rPr>
              <a:t> m</a:t>
            </a:r>
            <a:r>
              <a:rPr sz="1200" b="1" spc="-5" dirty="0">
                <a:latin typeface="Arial"/>
                <a:cs typeface="Arial"/>
              </a:rPr>
              <a:t>o</a:t>
            </a:r>
            <a:r>
              <a:rPr sz="1200" b="1" spc="10" dirty="0">
                <a:latin typeface="Arial"/>
                <a:cs typeface="Arial"/>
              </a:rPr>
              <a:t>u</a:t>
            </a:r>
            <a:r>
              <a:rPr sz="1200" b="1" spc="-20" dirty="0">
                <a:latin typeface="Arial"/>
                <a:cs typeface="Arial"/>
              </a:rPr>
              <a:t>v</a:t>
            </a:r>
            <a:r>
              <a:rPr sz="1200" b="1" dirty="0">
                <a:latin typeface="Arial"/>
                <a:cs typeface="Arial"/>
              </a:rPr>
              <a:t>eme</a:t>
            </a:r>
            <a:r>
              <a:rPr sz="1200" b="1" spc="-5" dirty="0">
                <a:latin typeface="Arial"/>
                <a:cs typeface="Arial"/>
              </a:rPr>
              <a:t>nt</a:t>
            </a:r>
            <a:r>
              <a:rPr sz="1200" b="1" dirty="0">
                <a:latin typeface="Arial"/>
                <a:cs typeface="Arial"/>
              </a:rPr>
              <a:t>s  </a:t>
            </a:r>
            <a:r>
              <a:rPr sz="1200" b="1" spc="-5" dirty="0">
                <a:latin typeface="Arial"/>
                <a:cs typeface="Arial"/>
              </a:rPr>
              <a:t>indicés</a:t>
            </a:r>
            <a:endParaRPr sz="1200">
              <a:latin typeface="Arial"/>
              <a:cs typeface="Arial"/>
            </a:endParaRPr>
          </a:p>
        </p:txBody>
      </p:sp>
      <p:sp>
        <p:nvSpPr>
          <p:cNvPr id="8" name="object 8"/>
          <p:cNvSpPr txBox="1"/>
          <p:nvPr/>
        </p:nvSpPr>
        <p:spPr>
          <a:xfrm>
            <a:off x="2041530" y="4167630"/>
            <a:ext cx="1488440" cy="939800"/>
          </a:xfrm>
          <a:prstGeom prst="rect">
            <a:avLst/>
          </a:prstGeom>
        </p:spPr>
        <p:txBody>
          <a:bodyPr vert="horz" wrap="square" lIns="0" tIns="12700" rIns="0" bIns="0" rtlCol="0">
            <a:spAutoFit/>
          </a:bodyPr>
          <a:lstStyle/>
          <a:p>
            <a:pPr marL="361315" marR="5080" indent="-349250">
              <a:lnSpc>
                <a:spcPct val="100000"/>
              </a:lnSpc>
              <a:spcBef>
                <a:spcPts val="100"/>
              </a:spcBef>
            </a:pPr>
            <a:r>
              <a:rPr sz="1200" b="1" spc="-5" dirty="0">
                <a:latin typeface="Arial"/>
                <a:cs typeface="Arial"/>
              </a:rPr>
              <a:t>Cortex </a:t>
            </a:r>
            <a:r>
              <a:rPr sz="1200" b="1" spc="-10" dirty="0">
                <a:latin typeface="Arial"/>
                <a:cs typeface="Arial"/>
              </a:rPr>
              <a:t>DorsoLatéral </a:t>
            </a:r>
            <a:r>
              <a:rPr sz="1200" b="1" spc="-320" dirty="0">
                <a:latin typeface="Arial"/>
                <a:cs typeface="Arial"/>
              </a:rPr>
              <a:t> </a:t>
            </a:r>
            <a:r>
              <a:rPr sz="1200" b="1" spc="-5" dirty="0">
                <a:latin typeface="Arial"/>
                <a:cs typeface="Arial"/>
              </a:rPr>
              <a:t>PréFrontal </a:t>
            </a:r>
            <a:r>
              <a:rPr sz="1200" b="1" dirty="0">
                <a:latin typeface="Arial"/>
                <a:cs typeface="Arial"/>
              </a:rPr>
              <a:t> </a:t>
            </a:r>
            <a:r>
              <a:rPr sz="1200" b="1" spc="-5" dirty="0">
                <a:latin typeface="Arial"/>
                <a:cs typeface="Arial"/>
              </a:rPr>
              <a:t>décision </a:t>
            </a:r>
            <a:r>
              <a:rPr sz="1200" b="1" dirty="0">
                <a:latin typeface="Arial"/>
                <a:cs typeface="Arial"/>
              </a:rPr>
              <a:t> </a:t>
            </a:r>
            <a:r>
              <a:rPr sz="1200" b="1" spc="-5" dirty="0">
                <a:latin typeface="Arial"/>
                <a:cs typeface="Arial"/>
              </a:rPr>
              <a:t>attention</a:t>
            </a:r>
            <a:endParaRPr sz="1200">
              <a:latin typeface="Arial"/>
              <a:cs typeface="Arial"/>
            </a:endParaRPr>
          </a:p>
          <a:p>
            <a:pPr marL="226060">
              <a:lnSpc>
                <a:spcPct val="100000"/>
              </a:lnSpc>
            </a:pPr>
            <a:r>
              <a:rPr sz="1200" b="1" spc="-5" dirty="0">
                <a:latin typeface="Arial"/>
                <a:cs typeface="Arial"/>
              </a:rPr>
              <a:t>apprentissage</a:t>
            </a:r>
            <a:endParaRPr sz="1200">
              <a:latin typeface="Arial"/>
              <a:cs typeface="Arial"/>
            </a:endParaRPr>
          </a:p>
        </p:txBody>
      </p:sp>
      <p:grpSp>
        <p:nvGrpSpPr>
          <p:cNvPr id="9" name="object 9"/>
          <p:cNvGrpSpPr/>
          <p:nvPr/>
        </p:nvGrpSpPr>
        <p:grpSpPr>
          <a:xfrm>
            <a:off x="3877314" y="3101720"/>
            <a:ext cx="3867785" cy="2145030"/>
            <a:chOff x="3877314" y="3101720"/>
            <a:chExt cx="3867785" cy="2145030"/>
          </a:xfrm>
        </p:grpSpPr>
        <p:sp>
          <p:nvSpPr>
            <p:cNvPr id="10" name="object 10"/>
            <p:cNvSpPr/>
            <p:nvPr/>
          </p:nvSpPr>
          <p:spPr>
            <a:xfrm>
              <a:off x="7362322" y="3328416"/>
              <a:ext cx="382905" cy="451484"/>
            </a:xfrm>
            <a:custGeom>
              <a:avLst/>
              <a:gdLst/>
              <a:ahLst/>
              <a:cxnLst/>
              <a:rect l="l" t="t" r="r" b="b"/>
              <a:pathLst>
                <a:path w="382904" h="451485">
                  <a:moveTo>
                    <a:pt x="63156" y="329041"/>
                  </a:moveTo>
                  <a:lnTo>
                    <a:pt x="44196" y="265176"/>
                  </a:lnTo>
                  <a:lnTo>
                    <a:pt x="0" y="451104"/>
                  </a:lnTo>
                  <a:lnTo>
                    <a:pt x="50292" y="428800"/>
                  </a:lnTo>
                  <a:lnTo>
                    <a:pt x="50292" y="344424"/>
                  </a:lnTo>
                  <a:lnTo>
                    <a:pt x="63156" y="329041"/>
                  </a:lnTo>
                  <a:close/>
                </a:path>
                <a:path w="382904" h="451485">
                  <a:moveTo>
                    <a:pt x="106838" y="366231"/>
                  </a:moveTo>
                  <a:lnTo>
                    <a:pt x="73152" y="362712"/>
                  </a:lnTo>
                  <a:lnTo>
                    <a:pt x="63156" y="329041"/>
                  </a:lnTo>
                  <a:lnTo>
                    <a:pt x="50292" y="344424"/>
                  </a:lnTo>
                  <a:lnTo>
                    <a:pt x="94488" y="381000"/>
                  </a:lnTo>
                  <a:lnTo>
                    <a:pt x="106838" y="366231"/>
                  </a:lnTo>
                  <a:close/>
                </a:path>
                <a:path w="382904" h="451485">
                  <a:moveTo>
                    <a:pt x="175260" y="373380"/>
                  </a:moveTo>
                  <a:lnTo>
                    <a:pt x="106838" y="366231"/>
                  </a:lnTo>
                  <a:lnTo>
                    <a:pt x="94488" y="381000"/>
                  </a:lnTo>
                  <a:lnTo>
                    <a:pt x="50292" y="344424"/>
                  </a:lnTo>
                  <a:lnTo>
                    <a:pt x="50292" y="428800"/>
                  </a:lnTo>
                  <a:lnTo>
                    <a:pt x="175260" y="373380"/>
                  </a:lnTo>
                  <a:close/>
                </a:path>
                <a:path w="382904" h="451485">
                  <a:moveTo>
                    <a:pt x="382524" y="36576"/>
                  </a:moveTo>
                  <a:lnTo>
                    <a:pt x="338328" y="0"/>
                  </a:lnTo>
                  <a:lnTo>
                    <a:pt x="63156" y="329041"/>
                  </a:lnTo>
                  <a:lnTo>
                    <a:pt x="73152" y="362712"/>
                  </a:lnTo>
                  <a:lnTo>
                    <a:pt x="106838" y="366231"/>
                  </a:lnTo>
                  <a:lnTo>
                    <a:pt x="382524" y="36576"/>
                  </a:lnTo>
                  <a:close/>
                </a:path>
              </a:pathLst>
            </a:custGeom>
            <a:solidFill>
              <a:srgbClr val="000000"/>
            </a:solidFill>
          </p:spPr>
          <p:txBody>
            <a:bodyPr wrap="square" lIns="0" tIns="0" rIns="0" bIns="0" rtlCol="0"/>
            <a:lstStyle/>
            <a:p>
              <a:endParaRPr/>
            </a:p>
          </p:txBody>
        </p:sp>
        <p:sp>
          <p:nvSpPr>
            <p:cNvPr id="11" name="object 11"/>
            <p:cNvSpPr/>
            <p:nvPr/>
          </p:nvSpPr>
          <p:spPr>
            <a:xfrm>
              <a:off x="3905889" y="3130295"/>
              <a:ext cx="1224280" cy="2087880"/>
            </a:xfrm>
            <a:custGeom>
              <a:avLst/>
              <a:gdLst/>
              <a:ahLst/>
              <a:cxnLst/>
              <a:rect l="l" t="t" r="r" b="b"/>
              <a:pathLst>
                <a:path w="1224279" h="2087879">
                  <a:moveTo>
                    <a:pt x="0" y="647699"/>
                  </a:moveTo>
                  <a:lnTo>
                    <a:pt x="22090" y="693667"/>
                  </a:lnTo>
                  <a:lnTo>
                    <a:pt x="44193" y="739599"/>
                  </a:lnTo>
                  <a:lnTo>
                    <a:pt x="66350" y="785459"/>
                  </a:lnTo>
                  <a:lnTo>
                    <a:pt x="88601" y="831211"/>
                  </a:lnTo>
                  <a:lnTo>
                    <a:pt x="110986" y="876818"/>
                  </a:lnTo>
                  <a:lnTo>
                    <a:pt x="133547" y="922245"/>
                  </a:lnTo>
                  <a:lnTo>
                    <a:pt x="156324" y="967456"/>
                  </a:lnTo>
                  <a:lnTo>
                    <a:pt x="179359" y="1012414"/>
                  </a:lnTo>
                  <a:lnTo>
                    <a:pt x="202691" y="1057084"/>
                  </a:lnTo>
                  <a:lnTo>
                    <a:pt x="226363" y="1101429"/>
                  </a:lnTo>
                  <a:lnTo>
                    <a:pt x="250413" y="1145414"/>
                  </a:lnTo>
                  <a:lnTo>
                    <a:pt x="274884" y="1189002"/>
                  </a:lnTo>
                  <a:lnTo>
                    <a:pt x="299816" y="1232157"/>
                  </a:lnTo>
                  <a:lnTo>
                    <a:pt x="325249" y="1274843"/>
                  </a:lnTo>
                  <a:lnTo>
                    <a:pt x="351225" y="1317025"/>
                  </a:lnTo>
                  <a:lnTo>
                    <a:pt x="377784" y="1358665"/>
                  </a:lnTo>
                  <a:lnTo>
                    <a:pt x="404967" y="1399729"/>
                  </a:lnTo>
                  <a:lnTo>
                    <a:pt x="432815" y="1440179"/>
                  </a:lnTo>
                  <a:lnTo>
                    <a:pt x="462967" y="1481112"/>
                  </a:lnTo>
                  <a:lnTo>
                    <a:pt x="497074" y="1523853"/>
                  </a:lnTo>
                  <a:lnTo>
                    <a:pt x="534437" y="1567956"/>
                  </a:lnTo>
                  <a:lnTo>
                    <a:pt x="574353" y="1612971"/>
                  </a:lnTo>
                  <a:lnTo>
                    <a:pt x="616123" y="1658450"/>
                  </a:lnTo>
                  <a:lnTo>
                    <a:pt x="659045" y="1703944"/>
                  </a:lnTo>
                  <a:lnTo>
                    <a:pt x="702418" y="1749006"/>
                  </a:lnTo>
                  <a:lnTo>
                    <a:pt x="745543" y="1793187"/>
                  </a:lnTo>
                  <a:lnTo>
                    <a:pt x="787717" y="1836038"/>
                  </a:lnTo>
                  <a:lnTo>
                    <a:pt x="828240" y="1877112"/>
                  </a:lnTo>
                  <a:lnTo>
                    <a:pt x="866412" y="1915959"/>
                  </a:lnTo>
                  <a:lnTo>
                    <a:pt x="901530" y="1952131"/>
                  </a:lnTo>
                  <a:lnTo>
                    <a:pt x="932895" y="1985179"/>
                  </a:lnTo>
                  <a:lnTo>
                    <a:pt x="959806" y="2014656"/>
                  </a:lnTo>
                  <a:lnTo>
                    <a:pt x="997461" y="2061102"/>
                  </a:lnTo>
                  <a:lnTo>
                    <a:pt x="1006803" y="2077173"/>
                  </a:lnTo>
                  <a:lnTo>
                    <a:pt x="1008887" y="2087879"/>
                  </a:lnTo>
                </a:path>
                <a:path w="1224279" h="2087879">
                  <a:moveTo>
                    <a:pt x="1223771" y="0"/>
                  </a:moveTo>
                  <a:lnTo>
                    <a:pt x="1203739" y="49146"/>
                  </a:lnTo>
                  <a:lnTo>
                    <a:pt x="1183814" y="97988"/>
                  </a:lnTo>
                  <a:lnTo>
                    <a:pt x="1164246" y="146080"/>
                  </a:lnTo>
                  <a:lnTo>
                    <a:pt x="1145285" y="192976"/>
                  </a:lnTo>
                  <a:lnTo>
                    <a:pt x="1127182" y="238229"/>
                  </a:lnTo>
                  <a:lnTo>
                    <a:pt x="1110186" y="281392"/>
                  </a:lnTo>
                  <a:lnTo>
                    <a:pt x="1094547" y="322019"/>
                  </a:lnTo>
                  <a:lnTo>
                    <a:pt x="1080515" y="359663"/>
                  </a:lnTo>
                  <a:lnTo>
                    <a:pt x="1059021" y="411577"/>
                  </a:lnTo>
                  <a:lnTo>
                    <a:pt x="1039502" y="453834"/>
                  </a:lnTo>
                  <a:lnTo>
                    <a:pt x="1023567" y="491776"/>
                  </a:lnTo>
                  <a:lnTo>
                    <a:pt x="1012825" y="530742"/>
                  </a:lnTo>
                  <a:lnTo>
                    <a:pt x="1008887" y="576071"/>
                  </a:lnTo>
                  <a:lnTo>
                    <a:pt x="1015040" y="619844"/>
                  </a:lnTo>
                  <a:lnTo>
                    <a:pt x="1030167" y="666665"/>
                  </a:lnTo>
                  <a:lnTo>
                    <a:pt x="1049273" y="715517"/>
                  </a:lnTo>
                  <a:lnTo>
                    <a:pt x="1067364" y="765386"/>
                  </a:lnTo>
                  <a:lnTo>
                    <a:pt x="1079443" y="815255"/>
                  </a:lnTo>
                  <a:lnTo>
                    <a:pt x="1080515" y="864107"/>
                  </a:lnTo>
                  <a:lnTo>
                    <a:pt x="1069377" y="905415"/>
                  </a:lnTo>
                  <a:lnTo>
                    <a:pt x="1049813" y="947870"/>
                  </a:lnTo>
                  <a:lnTo>
                    <a:pt x="1024972" y="990751"/>
                  </a:lnTo>
                  <a:lnTo>
                    <a:pt x="997997" y="1033338"/>
                  </a:lnTo>
                  <a:lnTo>
                    <a:pt x="972036" y="1074913"/>
                  </a:lnTo>
                  <a:lnTo>
                    <a:pt x="950233" y="1114754"/>
                  </a:lnTo>
                  <a:lnTo>
                    <a:pt x="935735" y="1152143"/>
                  </a:lnTo>
                  <a:lnTo>
                    <a:pt x="922019" y="1211246"/>
                  </a:lnTo>
                  <a:lnTo>
                    <a:pt x="917447" y="1264919"/>
                  </a:lnTo>
                  <a:lnTo>
                    <a:pt x="922019" y="1316307"/>
                  </a:lnTo>
                  <a:lnTo>
                    <a:pt x="935735" y="1368551"/>
                  </a:lnTo>
                  <a:lnTo>
                    <a:pt x="957230" y="1411687"/>
                  </a:lnTo>
                  <a:lnTo>
                    <a:pt x="989551" y="1455042"/>
                  </a:lnTo>
                  <a:lnTo>
                    <a:pt x="1025603" y="1498469"/>
                  </a:lnTo>
                  <a:lnTo>
                    <a:pt x="1058289" y="1541824"/>
                  </a:lnTo>
                  <a:lnTo>
                    <a:pt x="1080515" y="1584959"/>
                  </a:lnTo>
                  <a:lnTo>
                    <a:pt x="1088231" y="1638038"/>
                  </a:lnTo>
                  <a:lnTo>
                    <a:pt x="1083944" y="1691830"/>
                  </a:lnTo>
                  <a:lnTo>
                    <a:pt x="1077944" y="1745908"/>
                  </a:lnTo>
                  <a:lnTo>
                    <a:pt x="1080515" y="1799843"/>
                  </a:lnTo>
                  <a:lnTo>
                    <a:pt x="1089867" y="1842832"/>
                  </a:lnTo>
                  <a:lnTo>
                    <a:pt x="1102656" y="1885895"/>
                  </a:lnTo>
                  <a:lnTo>
                    <a:pt x="1117933" y="1929103"/>
                  </a:lnTo>
                  <a:lnTo>
                    <a:pt x="1134745" y="1972531"/>
                  </a:lnTo>
                  <a:lnTo>
                    <a:pt x="1152143" y="2016251"/>
                  </a:lnTo>
                </a:path>
              </a:pathLst>
            </a:custGeom>
            <a:ln w="57149">
              <a:solidFill>
                <a:srgbClr val="CCCCE6"/>
              </a:solidFill>
              <a:prstDash val="lgDash"/>
            </a:ln>
          </p:spPr>
          <p:txBody>
            <a:bodyPr wrap="square" lIns="0" tIns="0" rIns="0" bIns="0" rtlCol="0"/>
            <a:lstStyle/>
            <a:p>
              <a:endParaRPr/>
            </a:p>
          </p:txBody>
        </p:sp>
      </p:grpSp>
      <p:sp>
        <p:nvSpPr>
          <p:cNvPr id="12" name="object 12"/>
          <p:cNvSpPr txBox="1"/>
          <p:nvPr/>
        </p:nvSpPr>
        <p:spPr>
          <a:xfrm>
            <a:off x="7154554" y="2655822"/>
            <a:ext cx="1701800" cy="572770"/>
          </a:xfrm>
          <a:prstGeom prst="rect">
            <a:avLst/>
          </a:prstGeom>
        </p:spPr>
        <p:txBody>
          <a:bodyPr vert="horz" wrap="square" lIns="0" tIns="13335" rIns="0" bIns="0" rtlCol="0">
            <a:spAutoFit/>
          </a:bodyPr>
          <a:lstStyle/>
          <a:p>
            <a:pPr marL="12700" marR="5080" indent="-3175" algn="ctr">
              <a:lnSpc>
                <a:spcPct val="99600"/>
              </a:lnSpc>
              <a:spcBef>
                <a:spcPts val="105"/>
              </a:spcBef>
            </a:pPr>
            <a:r>
              <a:rPr sz="1200" b="1" spc="-5" dirty="0">
                <a:latin typeface="Arial"/>
                <a:cs typeface="Arial"/>
              </a:rPr>
              <a:t>Sillon IntraPariétal </a:t>
            </a:r>
            <a:r>
              <a:rPr sz="1200" b="1" dirty="0">
                <a:latin typeface="Arial"/>
                <a:cs typeface="Arial"/>
              </a:rPr>
              <a:t> </a:t>
            </a:r>
            <a:r>
              <a:rPr sz="1200" b="1" spc="-5" dirty="0">
                <a:latin typeface="Arial"/>
                <a:cs typeface="Arial"/>
              </a:rPr>
              <a:t>représentation mentale </a:t>
            </a:r>
            <a:r>
              <a:rPr sz="1200" b="1" spc="-320" dirty="0">
                <a:latin typeface="Arial"/>
                <a:cs typeface="Arial"/>
              </a:rPr>
              <a:t> </a:t>
            </a:r>
            <a:r>
              <a:rPr sz="1200" b="1" spc="-5" dirty="0">
                <a:latin typeface="Arial"/>
                <a:cs typeface="Arial"/>
              </a:rPr>
              <a:t>du mouvement</a:t>
            </a:r>
            <a:endParaRPr sz="1200">
              <a:latin typeface="Arial"/>
              <a:cs typeface="Arial"/>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13" name="object 13"/>
          <p:cNvSpPr txBox="1"/>
          <p:nvPr/>
        </p:nvSpPr>
        <p:spPr>
          <a:xfrm>
            <a:off x="5138301" y="2224531"/>
            <a:ext cx="943610" cy="787400"/>
          </a:xfrm>
          <a:prstGeom prst="rect">
            <a:avLst/>
          </a:prstGeom>
        </p:spPr>
        <p:txBody>
          <a:bodyPr vert="horz" wrap="square" lIns="0" tIns="12065" rIns="0" bIns="0" rtlCol="0">
            <a:spAutoFit/>
          </a:bodyPr>
          <a:lstStyle/>
          <a:p>
            <a:pPr marL="12700" marR="5080" indent="-3175" algn="ctr">
              <a:lnSpc>
                <a:spcPct val="100000"/>
              </a:lnSpc>
              <a:spcBef>
                <a:spcPts val="95"/>
              </a:spcBef>
            </a:pPr>
            <a:r>
              <a:rPr sz="1000" b="1" spc="-10" dirty="0">
                <a:latin typeface="Arial"/>
                <a:cs typeface="Arial"/>
              </a:rPr>
              <a:t>Aire </a:t>
            </a:r>
            <a:r>
              <a:rPr sz="1000" b="1" spc="-5" dirty="0">
                <a:latin typeface="Arial"/>
                <a:cs typeface="Arial"/>
              </a:rPr>
              <a:t> </a:t>
            </a:r>
            <a:r>
              <a:rPr sz="1000" b="1" spc="-10" dirty="0">
                <a:latin typeface="Arial"/>
                <a:cs typeface="Arial"/>
              </a:rPr>
              <a:t>S</a:t>
            </a:r>
            <a:r>
              <a:rPr sz="1000" b="1" spc="-5" dirty="0">
                <a:latin typeface="Arial"/>
                <a:cs typeface="Arial"/>
              </a:rPr>
              <a:t>om</a:t>
            </a:r>
            <a:r>
              <a:rPr sz="1000" b="1" spc="-10" dirty="0">
                <a:latin typeface="Arial"/>
                <a:cs typeface="Arial"/>
              </a:rPr>
              <a:t>a</a:t>
            </a:r>
            <a:r>
              <a:rPr sz="1000" b="1" spc="-5" dirty="0">
                <a:latin typeface="Arial"/>
                <a:cs typeface="Arial"/>
              </a:rPr>
              <a:t>to</a:t>
            </a:r>
            <a:r>
              <a:rPr sz="1000" b="1" spc="15" dirty="0">
                <a:latin typeface="Arial"/>
                <a:cs typeface="Arial"/>
              </a:rPr>
              <a:t>M</a:t>
            </a:r>
            <a:r>
              <a:rPr sz="1000" b="1" spc="-5" dirty="0">
                <a:latin typeface="Arial"/>
                <a:cs typeface="Arial"/>
              </a:rPr>
              <a:t>ot</a:t>
            </a:r>
            <a:r>
              <a:rPr sz="1000" b="1" spc="-10" dirty="0">
                <a:latin typeface="Arial"/>
                <a:cs typeface="Arial"/>
              </a:rPr>
              <a:t>ric</a:t>
            </a:r>
            <a:r>
              <a:rPr sz="1000" b="1" spc="-5" dirty="0">
                <a:latin typeface="Arial"/>
                <a:cs typeface="Arial"/>
              </a:rPr>
              <a:t>e  </a:t>
            </a:r>
            <a:r>
              <a:rPr sz="1000" b="1" spc="-10" dirty="0">
                <a:latin typeface="Arial"/>
                <a:cs typeface="Arial"/>
              </a:rPr>
              <a:t>Primaire</a:t>
            </a:r>
            <a:endParaRPr sz="1000">
              <a:latin typeface="Arial"/>
              <a:cs typeface="Arial"/>
            </a:endParaRPr>
          </a:p>
          <a:p>
            <a:pPr algn="ctr">
              <a:lnSpc>
                <a:spcPct val="100000"/>
              </a:lnSpc>
            </a:pPr>
            <a:r>
              <a:rPr sz="1000" b="1" dirty="0">
                <a:latin typeface="Arial"/>
                <a:cs typeface="Arial"/>
              </a:rPr>
              <a:t>(SM1)</a:t>
            </a:r>
            <a:endParaRPr sz="1000">
              <a:latin typeface="Arial"/>
              <a:cs typeface="Arial"/>
            </a:endParaRPr>
          </a:p>
          <a:p>
            <a:pPr algn="ctr">
              <a:lnSpc>
                <a:spcPct val="100000"/>
              </a:lnSpc>
            </a:pPr>
            <a:r>
              <a:rPr sz="1000" spc="-5" dirty="0">
                <a:latin typeface="Arial MT"/>
                <a:cs typeface="Arial MT"/>
              </a:rPr>
              <a:t>exécution</a:t>
            </a:r>
            <a:endParaRPr sz="1000">
              <a:latin typeface="Arial MT"/>
              <a:cs typeface="Arial M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50825" y="2575559"/>
            <a:ext cx="7566659" cy="4568190"/>
            <a:chOff x="2250825" y="2575559"/>
            <a:chExt cx="7566659" cy="4568190"/>
          </a:xfrm>
        </p:grpSpPr>
        <p:pic>
          <p:nvPicPr>
            <p:cNvPr id="3" name="object 3"/>
            <p:cNvPicPr/>
            <p:nvPr/>
          </p:nvPicPr>
          <p:blipFill>
            <a:blip r:embed="rId2" cstate="print"/>
            <a:stretch>
              <a:fillRect/>
            </a:stretch>
          </p:blipFill>
          <p:spPr>
            <a:xfrm>
              <a:off x="8394069" y="6521196"/>
              <a:ext cx="1422878" cy="622299"/>
            </a:xfrm>
            <a:prstGeom prst="rect">
              <a:avLst/>
            </a:prstGeom>
          </p:spPr>
        </p:pic>
        <p:pic>
          <p:nvPicPr>
            <p:cNvPr id="4" name="object 4"/>
            <p:cNvPicPr/>
            <p:nvPr/>
          </p:nvPicPr>
          <p:blipFill>
            <a:blip r:embed="rId3" cstate="print"/>
            <a:stretch>
              <a:fillRect/>
            </a:stretch>
          </p:blipFill>
          <p:spPr>
            <a:xfrm>
              <a:off x="2250825" y="2575559"/>
              <a:ext cx="6121908" cy="4226052"/>
            </a:xfrm>
            <a:prstGeom prst="rect">
              <a:avLst/>
            </a:prstGeom>
          </p:spPr>
        </p:pic>
      </p:grpSp>
      <p:pic>
        <p:nvPicPr>
          <p:cNvPr id="5" name="object 5"/>
          <p:cNvPicPr/>
          <p:nvPr/>
        </p:nvPicPr>
        <p:blipFill>
          <a:blip r:embed="rId4" cstate="print"/>
          <a:stretch>
            <a:fillRect/>
          </a:stretch>
        </p:blipFill>
        <p:spPr>
          <a:xfrm>
            <a:off x="834668" y="6826738"/>
            <a:ext cx="855681" cy="349425"/>
          </a:xfrm>
          <a:prstGeom prst="rect">
            <a:avLst/>
          </a:prstGeom>
        </p:spPr>
      </p:pic>
      <p:sp>
        <p:nvSpPr>
          <p:cNvPr id="6" name="object 6"/>
          <p:cNvSpPr txBox="1">
            <a:spLocks noGrp="1"/>
          </p:cNvSpPr>
          <p:nvPr>
            <p:ph type="title"/>
          </p:nvPr>
        </p:nvSpPr>
        <p:spPr>
          <a:xfrm>
            <a:off x="1249052" y="1147063"/>
            <a:ext cx="2354580" cy="696595"/>
          </a:xfrm>
          <a:prstGeom prst="rect">
            <a:avLst/>
          </a:prstGeom>
        </p:spPr>
        <p:txBody>
          <a:bodyPr vert="horz" wrap="square" lIns="0" tIns="12700" rIns="0" bIns="0" rtlCol="0">
            <a:spAutoFit/>
          </a:bodyPr>
          <a:lstStyle/>
          <a:p>
            <a:pPr marL="12700">
              <a:lnSpc>
                <a:spcPct val="100000"/>
              </a:lnSpc>
              <a:spcBef>
                <a:spcPts val="100"/>
              </a:spcBef>
            </a:pPr>
            <a:r>
              <a:rPr sz="4400" spc="-5" dirty="0"/>
              <a:t>Motricité</a:t>
            </a:r>
            <a:endParaRPr sz="4400"/>
          </a:p>
        </p:txBody>
      </p:sp>
      <p:sp>
        <p:nvSpPr>
          <p:cNvPr id="7" name="object 7"/>
          <p:cNvSpPr txBox="1"/>
          <p:nvPr/>
        </p:nvSpPr>
        <p:spPr>
          <a:xfrm>
            <a:off x="5836295" y="2232150"/>
            <a:ext cx="2092960" cy="572770"/>
          </a:xfrm>
          <a:prstGeom prst="rect">
            <a:avLst/>
          </a:prstGeom>
        </p:spPr>
        <p:txBody>
          <a:bodyPr vert="horz" wrap="square" lIns="0" tIns="19685" rIns="0" bIns="0" rtlCol="0">
            <a:spAutoFit/>
          </a:bodyPr>
          <a:lstStyle/>
          <a:p>
            <a:pPr marL="12065" marR="5080" algn="ctr">
              <a:lnSpc>
                <a:spcPts val="1430"/>
              </a:lnSpc>
              <a:spcBef>
                <a:spcPts val="155"/>
              </a:spcBef>
            </a:pPr>
            <a:r>
              <a:rPr sz="1200" b="1" spc="-5" dirty="0">
                <a:latin typeface="Arial"/>
                <a:cs typeface="Arial"/>
              </a:rPr>
              <a:t>Aire Motrice Supplémentaire </a:t>
            </a:r>
            <a:r>
              <a:rPr sz="1200" b="1" spc="-320" dirty="0">
                <a:latin typeface="Arial"/>
                <a:cs typeface="Arial"/>
              </a:rPr>
              <a:t> </a:t>
            </a:r>
            <a:r>
              <a:rPr sz="1200" b="1" spc="-5" dirty="0">
                <a:latin typeface="Arial"/>
                <a:cs typeface="Arial"/>
              </a:rPr>
              <a:t>postérieure</a:t>
            </a:r>
            <a:endParaRPr sz="1200">
              <a:latin typeface="Arial"/>
              <a:cs typeface="Arial"/>
            </a:endParaRPr>
          </a:p>
          <a:p>
            <a:pPr algn="ctr">
              <a:lnSpc>
                <a:spcPts val="1390"/>
              </a:lnSpc>
            </a:pPr>
            <a:r>
              <a:rPr sz="1200" b="1" spc="-5" dirty="0">
                <a:latin typeface="Arial"/>
                <a:cs typeface="Arial"/>
              </a:rPr>
              <a:t>exécution,</a:t>
            </a:r>
            <a:r>
              <a:rPr sz="1200" b="1" spc="-35" dirty="0">
                <a:latin typeface="Arial"/>
                <a:cs typeface="Arial"/>
              </a:rPr>
              <a:t> </a:t>
            </a:r>
            <a:r>
              <a:rPr sz="1200" b="1" dirty="0">
                <a:latin typeface="Arial"/>
                <a:cs typeface="Arial"/>
              </a:rPr>
              <a:t>initiation</a:t>
            </a:r>
            <a:endParaRPr sz="1200">
              <a:latin typeface="Arial"/>
              <a:cs typeface="Arial"/>
            </a:endParaRPr>
          </a:p>
        </p:txBody>
      </p:sp>
      <p:sp>
        <p:nvSpPr>
          <p:cNvPr id="8" name="object 8"/>
          <p:cNvSpPr txBox="1"/>
          <p:nvPr/>
        </p:nvSpPr>
        <p:spPr>
          <a:xfrm>
            <a:off x="2480449" y="2223006"/>
            <a:ext cx="2416175" cy="574040"/>
          </a:xfrm>
          <a:prstGeom prst="rect">
            <a:avLst/>
          </a:prstGeom>
        </p:spPr>
        <p:txBody>
          <a:bodyPr vert="horz" wrap="square" lIns="0" tIns="12700" rIns="0" bIns="0" rtlCol="0">
            <a:spAutoFit/>
          </a:bodyPr>
          <a:lstStyle/>
          <a:p>
            <a:pPr marL="173990" marR="166370" algn="ctr">
              <a:lnSpc>
                <a:spcPct val="100000"/>
              </a:lnSpc>
              <a:spcBef>
                <a:spcPts val="100"/>
              </a:spcBef>
            </a:pPr>
            <a:r>
              <a:rPr sz="1200" b="1" spc="-5" dirty="0">
                <a:latin typeface="Arial"/>
                <a:cs typeface="Arial"/>
              </a:rPr>
              <a:t>Aire Motrice Supplémentaire </a:t>
            </a:r>
            <a:r>
              <a:rPr sz="1200" b="1" spc="-320" dirty="0">
                <a:latin typeface="Arial"/>
                <a:cs typeface="Arial"/>
              </a:rPr>
              <a:t> </a:t>
            </a:r>
            <a:r>
              <a:rPr sz="1200" b="1" spc="-5" dirty="0">
                <a:latin typeface="Arial"/>
                <a:cs typeface="Arial"/>
              </a:rPr>
              <a:t>antérieure</a:t>
            </a:r>
            <a:endParaRPr sz="1200">
              <a:latin typeface="Arial"/>
              <a:cs typeface="Arial"/>
            </a:endParaRPr>
          </a:p>
          <a:p>
            <a:pPr algn="ctr">
              <a:lnSpc>
                <a:spcPct val="100000"/>
              </a:lnSpc>
            </a:pPr>
            <a:r>
              <a:rPr sz="1200" b="1" spc="-5" dirty="0">
                <a:latin typeface="Arial"/>
                <a:cs typeface="Arial"/>
              </a:rPr>
              <a:t>Sélection,</a:t>
            </a:r>
            <a:r>
              <a:rPr sz="1200" b="1" spc="-10" dirty="0">
                <a:latin typeface="Arial"/>
                <a:cs typeface="Arial"/>
              </a:rPr>
              <a:t> </a:t>
            </a:r>
            <a:r>
              <a:rPr sz="1200" b="1" spc="-5" dirty="0">
                <a:latin typeface="Arial"/>
                <a:cs typeface="Arial"/>
              </a:rPr>
              <a:t>préparation,</a:t>
            </a:r>
            <a:r>
              <a:rPr sz="1200" b="1" spc="-10" dirty="0">
                <a:latin typeface="Arial"/>
                <a:cs typeface="Arial"/>
              </a:rPr>
              <a:t> </a:t>
            </a:r>
            <a:r>
              <a:rPr sz="1200" b="1" spc="-5" dirty="0">
                <a:latin typeface="Arial"/>
                <a:cs typeface="Arial"/>
              </a:rPr>
              <a:t>séquence</a:t>
            </a:r>
            <a:endParaRPr sz="1200">
              <a:latin typeface="Arial"/>
              <a:cs typeface="Arial"/>
            </a:endParaRPr>
          </a:p>
        </p:txBody>
      </p:sp>
      <p:grpSp>
        <p:nvGrpSpPr>
          <p:cNvPr id="9" name="object 9"/>
          <p:cNvGrpSpPr/>
          <p:nvPr/>
        </p:nvGrpSpPr>
        <p:grpSpPr>
          <a:xfrm>
            <a:off x="4836863" y="2835973"/>
            <a:ext cx="1521460" cy="730885"/>
            <a:chOff x="4836863" y="2835973"/>
            <a:chExt cx="1521460" cy="730885"/>
          </a:xfrm>
        </p:grpSpPr>
        <p:pic>
          <p:nvPicPr>
            <p:cNvPr id="10" name="object 10"/>
            <p:cNvPicPr/>
            <p:nvPr/>
          </p:nvPicPr>
          <p:blipFill>
            <a:blip r:embed="rId5" cstate="print"/>
            <a:stretch>
              <a:fillRect/>
            </a:stretch>
          </p:blipFill>
          <p:spPr>
            <a:xfrm>
              <a:off x="4841625" y="2840735"/>
              <a:ext cx="1511807" cy="720851"/>
            </a:xfrm>
            <a:prstGeom prst="rect">
              <a:avLst/>
            </a:prstGeom>
          </p:spPr>
        </p:pic>
        <p:sp>
          <p:nvSpPr>
            <p:cNvPr id="11" name="object 11"/>
            <p:cNvSpPr/>
            <p:nvPr/>
          </p:nvSpPr>
          <p:spPr>
            <a:xfrm>
              <a:off x="4841625" y="2840735"/>
              <a:ext cx="1511935" cy="721360"/>
            </a:xfrm>
            <a:custGeom>
              <a:avLst/>
              <a:gdLst/>
              <a:ahLst/>
              <a:cxnLst/>
              <a:rect l="l" t="t" r="r" b="b"/>
              <a:pathLst>
                <a:path w="1511935" h="721360">
                  <a:moveTo>
                    <a:pt x="120395" y="0"/>
                  </a:moveTo>
                  <a:lnTo>
                    <a:pt x="73294" y="9596"/>
                  </a:lnTo>
                  <a:lnTo>
                    <a:pt x="35051" y="35623"/>
                  </a:lnTo>
                  <a:lnTo>
                    <a:pt x="9382" y="73937"/>
                  </a:lnTo>
                  <a:lnTo>
                    <a:pt x="0" y="120395"/>
                  </a:lnTo>
                  <a:lnTo>
                    <a:pt x="0" y="600455"/>
                  </a:lnTo>
                  <a:lnTo>
                    <a:pt x="9382" y="647557"/>
                  </a:lnTo>
                  <a:lnTo>
                    <a:pt x="35051" y="685799"/>
                  </a:lnTo>
                  <a:lnTo>
                    <a:pt x="73294" y="711469"/>
                  </a:lnTo>
                  <a:lnTo>
                    <a:pt x="120395" y="720851"/>
                  </a:lnTo>
                  <a:lnTo>
                    <a:pt x="1392935" y="720851"/>
                  </a:lnTo>
                  <a:lnTo>
                    <a:pt x="1439156" y="711469"/>
                  </a:lnTo>
                  <a:lnTo>
                    <a:pt x="1476946" y="685799"/>
                  </a:lnTo>
                  <a:lnTo>
                    <a:pt x="1502449" y="647557"/>
                  </a:lnTo>
                  <a:lnTo>
                    <a:pt x="1511807" y="600455"/>
                  </a:lnTo>
                  <a:lnTo>
                    <a:pt x="1511807" y="120395"/>
                  </a:lnTo>
                  <a:lnTo>
                    <a:pt x="1502449" y="73937"/>
                  </a:lnTo>
                  <a:lnTo>
                    <a:pt x="1476946" y="35623"/>
                  </a:lnTo>
                  <a:lnTo>
                    <a:pt x="1439156" y="9596"/>
                  </a:lnTo>
                  <a:lnTo>
                    <a:pt x="1392935" y="0"/>
                  </a:lnTo>
                  <a:lnTo>
                    <a:pt x="120395" y="0"/>
                  </a:lnTo>
                  <a:close/>
                </a:path>
              </a:pathLst>
            </a:custGeom>
            <a:ln w="9524">
              <a:solidFill>
                <a:srgbClr val="000000"/>
              </a:solidFill>
            </a:ln>
          </p:spPr>
          <p:txBody>
            <a:bodyPr wrap="square" lIns="0" tIns="0" rIns="0" bIns="0" rtlCol="0"/>
            <a:lstStyle/>
            <a:p>
              <a:endParaRPr/>
            </a:p>
          </p:txBody>
        </p:sp>
      </p:gr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1147063"/>
            <a:ext cx="5897880" cy="696595"/>
          </a:xfrm>
          <a:prstGeom prst="rect">
            <a:avLst/>
          </a:prstGeom>
        </p:spPr>
        <p:txBody>
          <a:bodyPr vert="horz" wrap="square" lIns="0" tIns="12700" rIns="0" bIns="0" rtlCol="0">
            <a:spAutoFit/>
          </a:bodyPr>
          <a:lstStyle/>
          <a:p>
            <a:pPr marL="12700">
              <a:lnSpc>
                <a:spcPct val="100000"/>
              </a:lnSpc>
              <a:spcBef>
                <a:spcPts val="100"/>
              </a:spcBef>
            </a:pPr>
            <a:r>
              <a:rPr sz="4400" spc="-5" dirty="0"/>
              <a:t>Trajet</a:t>
            </a:r>
            <a:r>
              <a:rPr sz="4400" spc="-20" dirty="0"/>
              <a:t> </a:t>
            </a:r>
            <a:r>
              <a:rPr sz="4400" dirty="0"/>
              <a:t>:</a:t>
            </a:r>
            <a:r>
              <a:rPr sz="4400" spc="-15" dirty="0"/>
              <a:t> </a:t>
            </a:r>
            <a:r>
              <a:rPr sz="4400" dirty="0"/>
              <a:t>corona</a:t>
            </a:r>
            <a:r>
              <a:rPr sz="4400" spc="-15" dirty="0"/>
              <a:t> </a:t>
            </a:r>
            <a:r>
              <a:rPr sz="4400" spc="-5" dirty="0"/>
              <a:t>radiata</a:t>
            </a:r>
            <a:endParaRPr sz="4400"/>
          </a:p>
        </p:txBody>
      </p:sp>
      <p:pic>
        <p:nvPicPr>
          <p:cNvPr id="5" name="object 5"/>
          <p:cNvPicPr/>
          <p:nvPr/>
        </p:nvPicPr>
        <p:blipFill>
          <a:blip r:embed="rId4" cstate="print"/>
          <a:stretch>
            <a:fillRect/>
          </a:stretch>
        </p:blipFill>
        <p:spPr>
          <a:xfrm>
            <a:off x="934087" y="2482595"/>
            <a:ext cx="4411979" cy="3529584"/>
          </a:xfrm>
          <a:prstGeom prst="rect">
            <a:avLst/>
          </a:prstGeom>
        </p:spPr>
      </p:pic>
      <p:pic>
        <p:nvPicPr>
          <p:cNvPr id="6" name="object 6"/>
          <p:cNvPicPr/>
          <p:nvPr/>
        </p:nvPicPr>
        <p:blipFill>
          <a:blip r:embed="rId5" cstate="print"/>
          <a:stretch>
            <a:fillRect/>
          </a:stretch>
        </p:blipFill>
        <p:spPr>
          <a:xfrm>
            <a:off x="7267833" y="2985516"/>
            <a:ext cx="2542032" cy="3243072"/>
          </a:xfrm>
          <a:prstGeom prst="rect">
            <a:avLst/>
          </a:prstGeom>
        </p:spPr>
      </p:pic>
      <p:pic>
        <p:nvPicPr>
          <p:cNvPr id="7" name="object 7"/>
          <p:cNvPicPr/>
          <p:nvPr/>
        </p:nvPicPr>
        <p:blipFill>
          <a:blip r:embed="rId6" cstate="print"/>
          <a:stretch>
            <a:fillRect/>
          </a:stretch>
        </p:blipFill>
        <p:spPr>
          <a:xfrm>
            <a:off x="5634106" y="4357115"/>
            <a:ext cx="1482852" cy="1871472"/>
          </a:xfrm>
          <a:prstGeom prst="rect">
            <a:avLst/>
          </a:prstGeom>
        </p:spPr>
      </p:pic>
      <p:sp>
        <p:nvSpPr>
          <p:cNvPr id="8" name="object 8"/>
          <p:cNvSpPr txBox="1"/>
          <p:nvPr/>
        </p:nvSpPr>
        <p:spPr>
          <a:xfrm>
            <a:off x="2469780" y="6321041"/>
            <a:ext cx="106807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Tahoma"/>
                <a:cs typeface="Tahoma"/>
              </a:rPr>
              <a:t>Coupe</a:t>
            </a:r>
            <a:r>
              <a:rPr sz="1200" spc="-50" dirty="0">
                <a:latin typeface="Tahoma"/>
                <a:cs typeface="Tahoma"/>
              </a:rPr>
              <a:t> </a:t>
            </a:r>
            <a:r>
              <a:rPr sz="1200" spc="-5" dirty="0">
                <a:latin typeface="Tahoma"/>
                <a:cs typeface="Tahoma"/>
              </a:rPr>
              <a:t>coronale</a:t>
            </a:r>
            <a:endParaRPr sz="1200">
              <a:latin typeface="Tahoma"/>
              <a:cs typeface="Tahoma"/>
            </a:endParaRP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9" name="object 9"/>
          <p:cNvSpPr txBox="1"/>
          <p:nvPr/>
        </p:nvSpPr>
        <p:spPr>
          <a:xfrm>
            <a:off x="5731141" y="6330185"/>
            <a:ext cx="254063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Tahoma"/>
                <a:cs typeface="Tahoma"/>
              </a:rPr>
              <a:t>Coupes axiales</a:t>
            </a:r>
            <a:r>
              <a:rPr sz="1200" spc="10" dirty="0">
                <a:latin typeface="Tahoma"/>
                <a:cs typeface="Tahoma"/>
              </a:rPr>
              <a:t> </a:t>
            </a:r>
            <a:r>
              <a:rPr sz="1200" spc="-5" dirty="0">
                <a:latin typeface="Tahoma"/>
                <a:cs typeface="Tahoma"/>
              </a:rPr>
              <a:t>Anatomique </a:t>
            </a:r>
            <a:r>
              <a:rPr sz="1200" dirty="0">
                <a:latin typeface="Tahoma"/>
                <a:cs typeface="Tahoma"/>
              </a:rPr>
              <a:t>– IRM</a:t>
            </a:r>
            <a:r>
              <a:rPr sz="1200" spc="-5" dirty="0">
                <a:latin typeface="Tahoma"/>
                <a:cs typeface="Tahoma"/>
              </a:rPr>
              <a:t> T1</a:t>
            </a:r>
            <a:endParaRPr sz="1200">
              <a:latin typeface="Tahoma"/>
              <a:cs typeface="Tahoma"/>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1147063"/>
            <a:ext cx="2324100" cy="696595"/>
          </a:xfrm>
          <a:prstGeom prst="rect">
            <a:avLst/>
          </a:prstGeom>
        </p:spPr>
        <p:txBody>
          <a:bodyPr vert="horz" wrap="square" lIns="0" tIns="12700" rIns="0" bIns="0" rtlCol="0">
            <a:spAutoFit/>
          </a:bodyPr>
          <a:lstStyle/>
          <a:p>
            <a:pPr marL="12700">
              <a:lnSpc>
                <a:spcPct val="100000"/>
              </a:lnSpc>
              <a:spcBef>
                <a:spcPts val="100"/>
              </a:spcBef>
            </a:pPr>
            <a:r>
              <a:rPr sz="4400" spc="-5" dirty="0"/>
              <a:t>Langage</a:t>
            </a:r>
            <a:endParaRPr sz="4400"/>
          </a:p>
        </p:txBody>
      </p:sp>
      <p:grpSp>
        <p:nvGrpSpPr>
          <p:cNvPr id="5" name="object 5"/>
          <p:cNvGrpSpPr/>
          <p:nvPr/>
        </p:nvGrpSpPr>
        <p:grpSpPr>
          <a:xfrm>
            <a:off x="2526670" y="2939795"/>
            <a:ext cx="5791200" cy="3771900"/>
            <a:chOff x="2526670" y="2939795"/>
            <a:chExt cx="5791200" cy="3771900"/>
          </a:xfrm>
        </p:grpSpPr>
        <p:pic>
          <p:nvPicPr>
            <p:cNvPr id="6" name="object 6"/>
            <p:cNvPicPr/>
            <p:nvPr/>
          </p:nvPicPr>
          <p:blipFill>
            <a:blip r:embed="rId4" cstate="print"/>
            <a:stretch>
              <a:fillRect/>
            </a:stretch>
          </p:blipFill>
          <p:spPr>
            <a:xfrm>
              <a:off x="2907670" y="2939795"/>
              <a:ext cx="5257800" cy="3771900"/>
            </a:xfrm>
            <a:prstGeom prst="rect">
              <a:avLst/>
            </a:prstGeom>
          </p:spPr>
        </p:pic>
        <p:sp>
          <p:nvSpPr>
            <p:cNvPr id="7" name="object 7"/>
            <p:cNvSpPr/>
            <p:nvPr/>
          </p:nvSpPr>
          <p:spPr>
            <a:xfrm>
              <a:off x="6870069" y="4230623"/>
              <a:ext cx="533400" cy="533400"/>
            </a:xfrm>
            <a:custGeom>
              <a:avLst/>
              <a:gdLst/>
              <a:ahLst/>
              <a:cxnLst/>
              <a:rect l="l" t="t" r="r" b="b"/>
              <a:pathLst>
                <a:path w="533400" h="533400">
                  <a:moveTo>
                    <a:pt x="266699" y="143255"/>
                  </a:moveTo>
                  <a:lnTo>
                    <a:pt x="205739" y="56387"/>
                  </a:lnTo>
                  <a:lnTo>
                    <a:pt x="179831" y="155447"/>
                  </a:lnTo>
                  <a:lnTo>
                    <a:pt x="9143" y="56387"/>
                  </a:lnTo>
                  <a:lnTo>
                    <a:pt x="114299" y="187451"/>
                  </a:lnTo>
                  <a:lnTo>
                    <a:pt x="0" y="211835"/>
                  </a:lnTo>
                  <a:lnTo>
                    <a:pt x="91439" y="291083"/>
                  </a:lnTo>
                  <a:lnTo>
                    <a:pt x="3047" y="359663"/>
                  </a:lnTo>
                  <a:lnTo>
                    <a:pt x="140207" y="344423"/>
                  </a:lnTo>
                  <a:lnTo>
                    <a:pt x="117347" y="434339"/>
                  </a:lnTo>
                  <a:lnTo>
                    <a:pt x="190499" y="385571"/>
                  </a:lnTo>
                  <a:lnTo>
                    <a:pt x="208787" y="533399"/>
                  </a:lnTo>
                  <a:lnTo>
                    <a:pt x="260603" y="368807"/>
                  </a:lnTo>
                  <a:lnTo>
                    <a:pt x="327659" y="487679"/>
                  </a:lnTo>
                  <a:lnTo>
                    <a:pt x="345947" y="356615"/>
                  </a:lnTo>
                  <a:lnTo>
                    <a:pt x="448055" y="446531"/>
                  </a:lnTo>
                  <a:lnTo>
                    <a:pt x="416051" y="320039"/>
                  </a:lnTo>
                  <a:lnTo>
                    <a:pt x="533399" y="327659"/>
                  </a:lnTo>
                  <a:lnTo>
                    <a:pt x="434339" y="259079"/>
                  </a:lnTo>
                  <a:lnTo>
                    <a:pt x="521207" y="201167"/>
                  </a:lnTo>
                  <a:lnTo>
                    <a:pt x="413003" y="179831"/>
                  </a:lnTo>
                  <a:lnTo>
                    <a:pt x="454151" y="109727"/>
                  </a:lnTo>
                  <a:lnTo>
                    <a:pt x="348995" y="131063"/>
                  </a:lnTo>
                  <a:lnTo>
                    <a:pt x="358139" y="0"/>
                  </a:lnTo>
                  <a:lnTo>
                    <a:pt x="266699" y="143255"/>
                  </a:lnTo>
                  <a:close/>
                </a:path>
              </a:pathLst>
            </a:custGeom>
            <a:ln w="38099">
              <a:solidFill>
                <a:srgbClr val="656598"/>
              </a:solidFill>
            </a:ln>
          </p:spPr>
          <p:txBody>
            <a:bodyPr wrap="square" lIns="0" tIns="0" rIns="0" bIns="0" rtlCol="0"/>
            <a:lstStyle/>
            <a:p>
              <a:endParaRPr/>
            </a:p>
          </p:txBody>
        </p:sp>
        <p:sp>
          <p:nvSpPr>
            <p:cNvPr id="8" name="object 8"/>
            <p:cNvSpPr/>
            <p:nvPr/>
          </p:nvSpPr>
          <p:spPr>
            <a:xfrm>
              <a:off x="6717670" y="4812792"/>
              <a:ext cx="1452880" cy="355600"/>
            </a:xfrm>
            <a:custGeom>
              <a:avLst/>
              <a:gdLst/>
              <a:ahLst/>
              <a:cxnLst/>
              <a:rect l="l" t="t" r="r" b="b"/>
              <a:pathLst>
                <a:path w="1452879" h="355600">
                  <a:moveTo>
                    <a:pt x="123444" y="0"/>
                  </a:moveTo>
                  <a:lnTo>
                    <a:pt x="0" y="32004"/>
                  </a:lnTo>
                  <a:lnTo>
                    <a:pt x="89916" y="102846"/>
                  </a:lnTo>
                  <a:lnTo>
                    <a:pt x="89916" y="70104"/>
                  </a:lnTo>
                  <a:lnTo>
                    <a:pt x="97536" y="33528"/>
                  </a:lnTo>
                  <a:lnTo>
                    <a:pt x="115766" y="37362"/>
                  </a:lnTo>
                  <a:lnTo>
                    <a:pt x="123444" y="0"/>
                  </a:lnTo>
                  <a:close/>
                </a:path>
                <a:path w="1452879" h="355600">
                  <a:moveTo>
                    <a:pt x="115766" y="37362"/>
                  </a:moveTo>
                  <a:lnTo>
                    <a:pt x="97536" y="33528"/>
                  </a:lnTo>
                  <a:lnTo>
                    <a:pt x="89916" y="70104"/>
                  </a:lnTo>
                  <a:lnTo>
                    <a:pt x="108245" y="73964"/>
                  </a:lnTo>
                  <a:lnTo>
                    <a:pt x="115766" y="37362"/>
                  </a:lnTo>
                  <a:close/>
                </a:path>
                <a:path w="1452879" h="355600">
                  <a:moveTo>
                    <a:pt x="108245" y="73964"/>
                  </a:moveTo>
                  <a:lnTo>
                    <a:pt x="89916" y="70104"/>
                  </a:lnTo>
                  <a:lnTo>
                    <a:pt x="89916" y="102846"/>
                  </a:lnTo>
                  <a:lnTo>
                    <a:pt x="100584" y="111252"/>
                  </a:lnTo>
                  <a:lnTo>
                    <a:pt x="108245" y="73964"/>
                  </a:lnTo>
                  <a:close/>
                </a:path>
                <a:path w="1452879" h="355600">
                  <a:moveTo>
                    <a:pt x="1452372" y="318516"/>
                  </a:moveTo>
                  <a:lnTo>
                    <a:pt x="115766" y="37362"/>
                  </a:lnTo>
                  <a:lnTo>
                    <a:pt x="108245" y="73964"/>
                  </a:lnTo>
                  <a:lnTo>
                    <a:pt x="1443228" y="355092"/>
                  </a:lnTo>
                  <a:lnTo>
                    <a:pt x="1452372" y="318516"/>
                  </a:lnTo>
                  <a:close/>
                </a:path>
              </a:pathLst>
            </a:custGeom>
            <a:solidFill>
              <a:srgbClr val="656598"/>
            </a:solidFill>
          </p:spPr>
          <p:txBody>
            <a:bodyPr wrap="square" lIns="0" tIns="0" rIns="0" bIns="0" rtlCol="0"/>
            <a:lstStyle/>
            <a:p>
              <a:endParaRPr/>
            </a:p>
          </p:txBody>
        </p:sp>
        <p:sp>
          <p:nvSpPr>
            <p:cNvPr id="9" name="object 9"/>
            <p:cNvSpPr/>
            <p:nvPr/>
          </p:nvSpPr>
          <p:spPr>
            <a:xfrm>
              <a:off x="4126869" y="4539995"/>
              <a:ext cx="533400" cy="533400"/>
            </a:xfrm>
            <a:custGeom>
              <a:avLst/>
              <a:gdLst/>
              <a:ahLst/>
              <a:cxnLst/>
              <a:rect l="l" t="t" r="r" b="b"/>
              <a:pathLst>
                <a:path w="533400" h="533400">
                  <a:moveTo>
                    <a:pt x="266699" y="143255"/>
                  </a:moveTo>
                  <a:lnTo>
                    <a:pt x="205739" y="56387"/>
                  </a:lnTo>
                  <a:lnTo>
                    <a:pt x="179831" y="155447"/>
                  </a:lnTo>
                  <a:lnTo>
                    <a:pt x="9143" y="56387"/>
                  </a:lnTo>
                  <a:lnTo>
                    <a:pt x="114299" y="187451"/>
                  </a:lnTo>
                  <a:lnTo>
                    <a:pt x="0" y="213359"/>
                  </a:lnTo>
                  <a:lnTo>
                    <a:pt x="91439" y="291083"/>
                  </a:lnTo>
                  <a:lnTo>
                    <a:pt x="3047" y="359663"/>
                  </a:lnTo>
                  <a:lnTo>
                    <a:pt x="140207" y="344423"/>
                  </a:lnTo>
                  <a:lnTo>
                    <a:pt x="117347" y="434339"/>
                  </a:lnTo>
                  <a:lnTo>
                    <a:pt x="190499" y="385571"/>
                  </a:lnTo>
                  <a:lnTo>
                    <a:pt x="208787" y="533399"/>
                  </a:lnTo>
                  <a:lnTo>
                    <a:pt x="260603" y="368807"/>
                  </a:lnTo>
                  <a:lnTo>
                    <a:pt x="327659" y="487679"/>
                  </a:lnTo>
                  <a:lnTo>
                    <a:pt x="345947" y="356615"/>
                  </a:lnTo>
                  <a:lnTo>
                    <a:pt x="448055" y="446531"/>
                  </a:lnTo>
                  <a:lnTo>
                    <a:pt x="416051" y="320039"/>
                  </a:lnTo>
                  <a:lnTo>
                    <a:pt x="533399" y="327659"/>
                  </a:lnTo>
                  <a:lnTo>
                    <a:pt x="434339" y="259079"/>
                  </a:lnTo>
                  <a:lnTo>
                    <a:pt x="521207" y="201167"/>
                  </a:lnTo>
                  <a:lnTo>
                    <a:pt x="413003" y="179831"/>
                  </a:lnTo>
                  <a:lnTo>
                    <a:pt x="454151" y="109727"/>
                  </a:lnTo>
                  <a:lnTo>
                    <a:pt x="348995" y="131063"/>
                  </a:lnTo>
                  <a:lnTo>
                    <a:pt x="358139" y="0"/>
                  </a:lnTo>
                  <a:lnTo>
                    <a:pt x="266699" y="143255"/>
                  </a:lnTo>
                  <a:close/>
                </a:path>
              </a:pathLst>
            </a:custGeom>
            <a:ln w="38099">
              <a:solidFill>
                <a:srgbClr val="656598"/>
              </a:solidFill>
            </a:ln>
          </p:spPr>
          <p:txBody>
            <a:bodyPr wrap="square" lIns="0" tIns="0" rIns="0" bIns="0" rtlCol="0"/>
            <a:lstStyle/>
            <a:p>
              <a:endParaRPr/>
            </a:p>
          </p:txBody>
        </p:sp>
        <p:sp>
          <p:nvSpPr>
            <p:cNvPr id="10" name="object 10"/>
            <p:cNvSpPr/>
            <p:nvPr/>
          </p:nvSpPr>
          <p:spPr>
            <a:xfrm>
              <a:off x="2602870" y="4786884"/>
              <a:ext cx="1447800" cy="114300"/>
            </a:xfrm>
            <a:custGeom>
              <a:avLst/>
              <a:gdLst/>
              <a:ahLst/>
              <a:cxnLst/>
              <a:rect l="l" t="t" r="r" b="b"/>
              <a:pathLst>
                <a:path w="1447800" h="114300">
                  <a:moveTo>
                    <a:pt x="1351788" y="76200"/>
                  </a:moveTo>
                  <a:lnTo>
                    <a:pt x="1351788" y="38100"/>
                  </a:lnTo>
                  <a:lnTo>
                    <a:pt x="0" y="38100"/>
                  </a:lnTo>
                  <a:lnTo>
                    <a:pt x="0" y="76200"/>
                  </a:lnTo>
                  <a:lnTo>
                    <a:pt x="1351788" y="76200"/>
                  </a:lnTo>
                  <a:close/>
                </a:path>
                <a:path w="1447800" h="114300">
                  <a:moveTo>
                    <a:pt x="1447800" y="57912"/>
                  </a:moveTo>
                  <a:lnTo>
                    <a:pt x="1333500" y="0"/>
                  </a:lnTo>
                  <a:lnTo>
                    <a:pt x="1333500" y="38100"/>
                  </a:lnTo>
                  <a:lnTo>
                    <a:pt x="1351788" y="38100"/>
                  </a:lnTo>
                  <a:lnTo>
                    <a:pt x="1351788" y="105277"/>
                  </a:lnTo>
                  <a:lnTo>
                    <a:pt x="1447800" y="57912"/>
                  </a:lnTo>
                  <a:close/>
                </a:path>
                <a:path w="1447800" h="114300">
                  <a:moveTo>
                    <a:pt x="1351788" y="105277"/>
                  </a:moveTo>
                  <a:lnTo>
                    <a:pt x="1351788" y="76200"/>
                  </a:lnTo>
                  <a:lnTo>
                    <a:pt x="1333500" y="76200"/>
                  </a:lnTo>
                  <a:lnTo>
                    <a:pt x="1333500" y="114300"/>
                  </a:lnTo>
                  <a:lnTo>
                    <a:pt x="1351788" y="105277"/>
                  </a:lnTo>
                  <a:close/>
                </a:path>
              </a:pathLst>
            </a:custGeom>
            <a:solidFill>
              <a:srgbClr val="656598"/>
            </a:solidFill>
          </p:spPr>
          <p:txBody>
            <a:bodyPr wrap="square" lIns="0" tIns="0" rIns="0" bIns="0" rtlCol="0"/>
            <a:lstStyle/>
            <a:p>
              <a:endParaRPr/>
            </a:p>
          </p:txBody>
        </p:sp>
        <p:sp>
          <p:nvSpPr>
            <p:cNvPr id="11" name="object 11"/>
            <p:cNvSpPr/>
            <p:nvPr/>
          </p:nvSpPr>
          <p:spPr>
            <a:xfrm>
              <a:off x="4126869" y="3854195"/>
              <a:ext cx="533400" cy="533400"/>
            </a:xfrm>
            <a:custGeom>
              <a:avLst/>
              <a:gdLst/>
              <a:ahLst/>
              <a:cxnLst/>
              <a:rect l="l" t="t" r="r" b="b"/>
              <a:pathLst>
                <a:path w="533400" h="533400">
                  <a:moveTo>
                    <a:pt x="266699" y="143255"/>
                  </a:moveTo>
                  <a:lnTo>
                    <a:pt x="205739" y="56387"/>
                  </a:lnTo>
                  <a:lnTo>
                    <a:pt x="179831" y="155447"/>
                  </a:lnTo>
                  <a:lnTo>
                    <a:pt x="9143" y="56387"/>
                  </a:lnTo>
                  <a:lnTo>
                    <a:pt x="114299" y="187451"/>
                  </a:lnTo>
                  <a:lnTo>
                    <a:pt x="0" y="213359"/>
                  </a:lnTo>
                  <a:lnTo>
                    <a:pt x="91439" y="291083"/>
                  </a:lnTo>
                  <a:lnTo>
                    <a:pt x="3047" y="359663"/>
                  </a:lnTo>
                  <a:lnTo>
                    <a:pt x="140207" y="344423"/>
                  </a:lnTo>
                  <a:lnTo>
                    <a:pt x="117347" y="434339"/>
                  </a:lnTo>
                  <a:lnTo>
                    <a:pt x="190499" y="385571"/>
                  </a:lnTo>
                  <a:lnTo>
                    <a:pt x="208787" y="533399"/>
                  </a:lnTo>
                  <a:lnTo>
                    <a:pt x="260603" y="368807"/>
                  </a:lnTo>
                  <a:lnTo>
                    <a:pt x="327659" y="487679"/>
                  </a:lnTo>
                  <a:lnTo>
                    <a:pt x="345947" y="356615"/>
                  </a:lnTo>
                  <a:lnTo>
                    <a:pt x="448055" y="446531"/>
                  </a:lnTo>
                  <a:lnTo>
                    <a:pt x="416051" y="320039"/>
                  </a:lnTo>
                  <a:lnTo>
                    <a:pt x="533399" y="327659"/>
                  </a:lnTo>
                  <a:lnTo>
                    <a:pt x="434339" y="259079"/>
                  </a:lnTo>
                  <a:lnTo>
                    <a:pt x="521207" y="201167"/>
                  </a:lnTo>
                  <a:lnTo>
                    <a:pt x="413003" y="179831"/>
                  </a:lnTo>
                  <a:lnTo>
                    <a:pt x="454151" y="109727"/>
                  </a:lnTo>
                  <a:lnTo>
                    <a:pt x="348995" y="131063"/>
                  </a:lnTo>
                  <a:lnTo>
                    <a:pt x="358139" y="0"/>
                  </a:lnTo>
                  <a:lnTo>
                    <a:pt x="266699" y="143255"/>
                  </a:lnTo>
                  <a:close/>
                </a:path>
              </a:pathLst>
            </a:custGeom>
            <a:ln w="38099">
              <a:solidFill>
                <a:srgbClr val="656598"/>
              </a:solidFill>
            </a:ln>
          </p:spPr>
          <p:txBody>
            <a:bodyPr wrap="square" lIns="0" tIns="0" rIns="0" bIns="0" rtlCol="0"/>
            <a:lstStyle/>
            <a:p>
              <a:endParaRPr/>
            </a:p>
          </p:txBody>
        </p:sp>
        <p:sp>
          <p:nvSpPr>
            <p:cNvPr id="12" name="object 12"/>
            <p:cNvSpPr/>
            <p:nvPr/>
          </p:nvSpPr>
          <p:spPr>
            <a:xfrm>
              <a:off x="2526670" y="4024884"/>
              <a:ext cx="1447800" cy="114300"/>
            </a:xfrm>
            <a:custGeom>
              <a:avLst/>
              <a:gdLst/>
              <a:ahLst/>
              <a:cxnLst/>
              <a:rect l="l" t="t" r="r" b="b"/>
              <a:pathLst>
                <a:path w="1447800" h="114300">
                  <a:moveTo>
                    <a:pt x="1351788" y="76200"/>
                  </a:moveTo>
                  <a:lnTo>
                    <a:pt x="1351788" y="38100"/>
                  </a:lnTo>
                  <a:lnTo>
                    <a:pt x="0" y="38100"/>
                  </a:lnTo>
                  <a:lnTo>
                    <a:pt x="0" y="76200"/>
                  </a:lnTo>
                  <a:lnTo>
                    <a:pt x="1351788" y="76200"/>
                  </a:lnTo>
                  <a:close/>
                </a:path>
                <a:path w="1447800" h="114300">
                  <a:moveTo>
                    <a:pt x="1447800" y="57912"/>
                  </a:moveTo>
                  <a:lnTo>
                    <a:pt x="1333500" y="0"/>
                  </a:lnTo>
                  <a:lnTo>
                    <a:pt x="1333500" y="38100"/>
                  </a:lnTo>
                  <a:lnTo>
                    <a:pt x="1351788" y="38100"/>
                  </a:lnTo>
                  <a:lnTo>
                    <a:pt x="1351788" y="105277"/>
                  </a:lnTo>
                  <a:lnTo>
                    <a:pt x="1447800" y="57912"/>
                  </a:lnTo>
                  <a:close/>
                </a:path>
                <a:path w="1447800" h="114300">
                  <a:moveTo>
                    <a:pt x="1351788" y="105277"/>
                  </a:moveTo>
                  <a:lnTo>
                    <a:pt x="1351788" y="76200"/>
                  </a:lnTo>
                  <a:lnTo>
                    <a:pt x="1333500" y="76200"/>
                  </a:lnTo>
                  <a:lnTo>
                    <a:pt x="1333500" y="114300"/>
                  </a:lnTo>
                  <a:lnTo>
                    <a:pt x="1351788" y="105277"/>
                  </a:lnTo>
                  <a:close/>
                </a:path>
              </a:pathLst>
            </a:custGeom>
            <a:solidFill>
              <a:srgbClr val="656598"/>
            </a:solidFill>
          </p:spPr>
          <p:txBody>
            <a:bodyPr wrap="square" lIns="0" tIns="0" rIns="0" bIns="0" rtlCol="0"/>
            <a:lstStyle/>
            <a:p>
              <a:endParaRPr/>
            </a:p>
          </p:txBody>
        </p:sp>
        <p:sp>
          <p:nvSpPr>
            <p:cNvPr id="13" name="object 13"/>
            <p:cNvSpPr/>
            <p:nvPr/>
          </p:nvSpPr>
          <p:spPr>
            <a:xfrm>
              <a:off x="6188842" y="4515611"/>
              <a:ext cx="528955" cy="605155"/>
            </a:xfrm>
            <a:custGeom>
              <a:avLst/>
              <a:gdLst/>
              <a:ahLst/>
              <a:cxnLst/>
              <a:rect l="l" t="t" r="r" b="b"/>
              <a:pathLst>
                <a:path w="528954" h="605154">
                  <a:moveTo>
                    <a:pt x="265175" y="163067"/>
                  </a:moveTo>
                  <a:lnTo>
                    <a:pt x="204215" y="65531"/>
                  </a:lnTo>
                  <a:lnTo>
                    <a:pt x="179831" y="176783"/>
                  </a:lnTo>
                  <a:lnTo>
                    <a:pt x="9143" y="65531"/>
                  </a:lnTo>
                  <a:lnTo>
                    <a:pt x="112775" y="213359"/>
                  </a:lnTo>
                  <a:lnTo>
                    <a:pt x="0" y="242315"/>
                  </a:lnTo>
                  <a:lnTo>
                    <a:pt x="91439" y="330707"/>
                  </a:lnTo>
                  <a:lnTo>
                    <a:pt x="3047" y="408431"/>
                  </a:lnTo>
                  <a:lnTo>
                    <a:pt x="138683" y="390143"/>
                  </a:lnTo>
                  <a:lnTo>
                    <a:pt x="117347" y="493775"/>
                  </a:lnTo>
                  <a:lnTo>
                    <a:pt x="188975" y="437387"/>
                  </a:lnTo>
                  <a:lnTo>
                    <a:pt x="207263" y="605027"/>
                  </a:lnTo>
                  <a:lnTo>
                    <a:pt x="257555" y="419099"/>
                  </a:lnTo>
                  <a:lnTo>
                    <a:pt x="324611" y="553211"/>
                  </a:lnTo>
                  <a:lnTo>
                    <a:pt x="342899" y="405383"/>
                  </a:lnTo>
                  <a:lnTo>
                    <a:pt x="443483" y="507491"/>
                  </a:lnTo>
                  <a:lnTo>
                    <a:pt x="411479" y="362711"/>
                  </a:lnTo>
                  <a:lnTo>
                    <a:pt x="528827" y="373379"/>
                  </a:lnTo>
                  <a:lnTo>
                    <a:pt x="431291" y="294131"/>
                  </a:lnTo>
                  <a:lnTo>
                    <a:pt x="516635" y="228599"/>
                  </a:lnTo>
                  <a:lnTo>
                    <a:pt x="408431" y="205739"/>
                  </a:lnTo>
                  <a:lnTo>
                    <a:pt x="449579" y="124967"/>
                  </a:lnTo>
                  <a:lnTo>
                    <a:pt x="345947" y="149351"/>
                  </a:lnTo>
                  <a:lnTo>
                    <a:pt x="355091" y="0"/>
                  </a:lnTo>
                  <a:lnTo>
                    <a:pt x="265175" y="163067"/>
                  </a:lnTo>
                  <a:close/>
                </a:path>
              </a:pathLst>
            </a:custGeom>
            <a:ln w="38099">
              <a:solidFill>
                <a:srgbClr val="656598"/>
              </a:solidFill>
            </a:ln>
          </p:spPr>
          <p:txBody>
            <a:bodyPr wrap="square" lIns="0" tIns="0" rIns="0" bIns="0" rtlCol="0"/>
            <a:lstStyle/>
            <a:p>
              <a:endParaRPr/>
            </a:p>
          </p:txBody>
        </p:sp>
        <p:sp>
          <p:nvSpPr>
            <p:cNvPr id="14" name="object 14"/>
            <p:cNvSpPr/>
            <p:nvPr/>
          </p:nvSpPr>
          <p:spPr>
            <a:xfrm>
              <a:off x="4660265" y="4279404"/>
              <a:ext cx="3657600" cy="718185"/>
            </a:xfrm>
            <a:custGeom>
              <a:avLst/>
              <a:gdLst/>
              <a:ahLst/>
              <a:cxnLst/>
              <a:rect l="l" t="t" r="r" b="b"/>
              <a:pathLst>
                <a:path w="3657600" h="718185">
                  <a:moveTo>
                    <a:pt x="1752600" y="108204"/>
                  </a:moveTo>
                  <a:lnTo>
                    <a:pt x="1594104" y="0"/>
                  </a:lnTo>
                  <a:lnTo>
                    <a:pt x="1586611" y="55422"/>
                  </a:lnTo>
                  <a:lnTo>
                    <a:pt x="1560576" y="51816"/>
                  </a:lnTo>
                  <a:lnTo>
                    <a:pt x="1429512" y="36576"/>
                  </a:lnTo>
                  <a:lnTo>
                    <a:pt x="1365504" y="30480"/>
                  </a:lnTo>
                  <a:lnTo>
                    <a:pt x="1301496" y="25908"/>
                  </a:lnTo>
                  <a:lnTo>
                    <a:pt x="1237488" y="22860"/>
                  </a:lnTo>
                  <a:lnTo>
                    <a:pt x="1173480" y="21336"/>
                  </a:lnTo>
                  <a:lnTo>
                    <a:pt x="1110996" y="21336"/>
                  </a:lnTo>
                  <a:lnTo>
                    <a:pt x="1080516" y="22860"/>
                  </a:lnTo>
                  <a:lnTo>
                    <a:pt x="1048512" y="24384"/>
                  </a:lnTo>
                  <a:lnTo>
                    <a:pt x="957072" y="33528"/>
                  </a:lnTo>
                  <a:lnTo>
                    <a:pt x="928116" y="38100"/>
                  </a:lnTo>
                  <a:lnTo>
                    <a:pt x="897636" y="42672"/>
                  </a:lnTo>
                  <a:lnTo>
                    <a:pt x="838200" y="56388"/>
                  </a:lnTo>
                  <a:lnTo>
                    <a:pt x="780288" y="71628"/>
                  </a:lnTo>
                  <a:lnTo>
                    <a:pt x="723900" y="91440"/>
                  </a:lnTo>
                  <a:lnTo>
                    <a:pt x="669036" y="114300"/>
                  </a:lnTo>
                  <a:lnTo>
                    <a:pt x="643128" y="128016"/>
                  </a:lnTo>
                  <a:lnTo>
                    <a:pt x="615696" y="141732"/>
                  </a:lnTo>
                  <a:lnTo>
                    <a:pt x="537972" y="185928"/>
                  </a:lnTo>
                  <a:lnTo>
                    <a:pt x="486156" y="219456"/>
                  </a:lnTo>
                  <a:lnTo>
                    <a:pt x="437388" y="256032"/>
                  </a:lnTo>
                  <a:lnTo>
                    <a:pt x="388620" y="294132"/>
                  </a:lnTo>
                  <a:lnTo>
                    <a:pt x="341376" y="333756"/>
                  </a:lnTo>
                  <a:lnTo>
                    <a:pt x="246888" y="419100"/>
                  </a:lnTo>
                  <a:lnTo>
                    <a:pt x="201168" y="463296"/>
                  </a:lnTo>
                  <a:lnTo>
                    <a:pt x="111252" y="556260"/>
                  </a:lnTo>
                  <a:lnTo>
                    <a:pt x="96393" y="572401"/>
                  </a:lnTo>
                  <a:lnTo>
                    <a:pt x="54864" y="533400"/>
                  </a:lnTo>
                  <a:lnTo>
                    <a:pt x="0" y="717804"/>
                  </a:lnTo>
                  <a:lnTo>
                    <a:pt x="76200" y="689381"/>
                  </a:lnTo>
                  <a:lnTo>
                    <a:pt x="179832" y="650748"/>
                  </a:lnTo>
                  <a:lnTo>
                    <a:pt x="138518" y="611949"/>
                  </a:lnTo>
                  <a:lnTo>
                    <a:pt x="152400" y="597471"/>
                  </a:lnTo>
                  <a:lnTo>
                    <a:pt x="153924" y="595884"/>
                  </a:lnTo>
                  <a:lnTo>
                    <a:pt x="152400" y="595884"/>
                  </a:lnTo>
                  <a:lnTo>
                    <a:pt x="196596" y="551688"/>
                  </a:lnTo>
                  <a:lnTo>
                    <a:pt x="198120" y="550164"/>
                  </a:lnTo>
                  <a:lnTo>
                    <a:pt x="196596" y="550164"/>
                  </a:lnTo>
                  <a:lnTo>
                    <a:pt x="286512" y="460248"/>
                  </a:lnTo>
                  <a:lnTo>
                    <a:pt x="332232" y="417576"/>
                  </a:lnTo>
                  <a:lnTo>
                    <a:pt x="332232" y="419100"/>
                  </a:lnTo>
                  <a:lnTo>
                    <a:pt x="377952" y="376428"/>
                  </a:lnTo>
                  <a:lnTo>
                    <a:pt x="377952" y="377952"/>
                  </a:lnTo>
                  <a:lnTo>
                    <a:pt x="423672" y="339598"/>
                  </a:lnTo>
                  <a:lnTo>
                    <a:pt x="425196" y="338328"/>
                  </a:lnTo>
                  <a:lnTo>
                    <a:pt x="423672" y="338328"/>
                  </a:lnTo>
                  <a:lnTo>
                    <a:pt x="470916" y="302895"/>
                  </a:lnTo>
                  <a:lnTo>
                    <a:pt x="472440" y="301752"/>
                  </a:lnTo>
                  <a:lnTo>
                    <a:pt x="470916" y="301752"/>
                  </a:lnTo>
                  <a:lnTo>
                    <a:pt x="495300" y="283464"/>
                  </a:lnTo>
                  <a:lnTo>
                    <a:pt x="544068" y="249936"/>
                  </a:lnTo>
                  <a:lnTo>
                    <a:pt x="566928" y="235648"/>
                  </a:lnTo>
                  <a:lnTo>
                    <a:pt x="568452" y="234696"/>
                  </a:lnTo>
                  <a:lnTo>
                    <a:pt x="566928" y="234696"/>
                  </a:lnTo>
                  <a:lnTo>
                    <a:pt x="592836" y="219456"/>
                  </a:lnTo>
                  <a:lnTo>
                    <a:pt x="617220" y="205740"/>
                  </a:lnTo>
                  <a:lnTo>
                    <a:pt x="641604" y="192824"/>
                  </a:lnTo>
                  <a:lnTo>
                    <a:pt x="643128" y="192024"/>
                  </a:lnTo>
                  <a:lnTo>
                    <a:pt x="641604" y="192024"/>
                  </a:lnTo>
                  <a:lnTo>
                    <a:pt x="667512" y="178308"/>
                  </a:lnTo>
                  <a:lnTo>
                    <a:pt x="693420" y="166116"/>
                  </a:lnTo>
                  <a:lnTo>
                    <a:pt x="717804" y="156070"/>
                  </a:lnTo>
                  <a:lnTo>
                    <a:pt x="719328" y="155448"/>
                  </a:lnTo>
                  <a:lnTo>
                    <a:pt x="717804" y="155448"/>
                  </a:lnTo>
                  <a:lnTo>
                    <a:pt x="745236" y="144780"/>
                  </a:lnTo>
                  <a:lnTo>
                    <a:pt x="771144" y="135636"/>
                  </a:lnTo>
                  <a:lnTo>
                    <a:pt x="797052" y="127000"/>
                  </a:lnTo>
                  <a:lnTo>
                    <a:pt x="798576" y="126492"/>
                  </a:lnTo>
                  <a:lnTo>
                    <a:pt x="797052" y="126492"/>
                  </a:lnTo>
                  <a:lnTo>
                    <a:pt x="824484" y="119265"/>
                  </a:lnTo>
                  <a:lnTo>
                    <a:pt x="826008" y="118872"/>
                  </a:lnTo>
                  <a:lnTo>
                    <a:pt x="824484" y="118872"/>
                  </a:lnTo>
                  <a:lnTo>
                    <a:pt x="851916" y="111645"/>
                  </a:lnTo>
                  <a:lnTo>
                    <a:pt x="853440" y="111252"/>
                  </a:lnTo>
                  <a:lnTo>
                    <a:pt x="851916" y="111252"/>
                  </a:lnTo>
                  <a:lnTo>
                    <a:pt x="879348" y="105473"/>
                  </a:lnTo>
                  <a:lnTo>
                    <a:pt x="880872" y="105156"/>
                  </a:lnTo>
                  <a:lnTo>
                    <a:pt x="879348" y="105156"/>
                  </a:lnTo>
                  <a:lnTo>
                    <a:pt x="908304" y="99060"/>
                  </a:lnTo>
                  <a:lnTo>
                    <a:pt x="935736" y="94716"/>
                  </a:lnTo>
                  <a:lnTo>
                    <a:pt x="937260" y="94488"/>
                  </a:lnTo>
                  <a:lnTo>
                    <a:pt x="935736" y="94488"/>
                  </a:lnTo>
                  <a:lnTo>
                    <a:pt x="964692" y="89916"/>
                  </a:lnTo>
                  <a:lnTo>
                    <a:pt x="993648" y="86868"/>
                  </a:lnTo>
                  <a:lnTo>
                    <a:pt x="1022604" y="83972"/>
                  </a:lnTo>
                  <a:lnTo>
                    <a:pt x="1024128" y="83820"/>
                  </a:lnTo>
                  <a:lnTo>
                    <a:pt x="1022604" y="83820"/>
                  </a:lnTo>
                  <a:lnTo>
                    <a:pt x="1053084" y="80772"/>
                  </a:lnTo>
                  <a:lnTo>
                    <a:pt x="1080516" y="79324"/>
                  </a:lnTo>
                  <a:lnTo>
                    <a:pt x="1112520" y="79248"/>
                  </a:lnTo>
                  <a:lnTo>
                    <a:pt x="1173480" y="77724"/>
                  </a:lnTo>
                  <a:lnTo>
                    <a:pt x="1234440" y="79248"/>
                  </a:lnTo>
                  <a:lnTo>
                    <a:pt x="1296924" y="82296"/>
                  </a:lnTo>
                  <a:lnTo>
                    <a:pt x="1360932" y="86868"/>
                  </a:lnTo>
                  <a:lnTo>
                    <a:pt x="1359408" y="86868"/>
                  </a:lnTo>
                  <a:lnTo>
                    <a:pt x="1360932" y="87007"/>
                  </a:lnTo>
                  <a:lnTo>
                    <a:pt x="1424940" y="92964"/>
                  </a:lnTo>
                  <a:lnTo>
                    <a:pt x="1423416" y="92964"/>
                  </a:lnTo>
                  <a:lnTo>
                    <a:pt x="1424940" y="93129"/>
                  </a:lnTo>
                  <a:lnTo>
                    <a:pt x="1488948" y="100584"/>
                  </a:lnTo>
                  <a:lnTo>
                    <a:pt x="1487424" y="100584"/>
                  </a:lnTo>
                  <a:lnTo>
                    <a:pt x="1488948" y="100787"/>
                  </a:lnTo>
                  <a:lnTo>
                    <a:pt x="1552956" y="109728"/>
                  </a:lnTo>
                  <a:lnTo>
                    <a:pt x="1552956" y="108204"/>
                  </a:lnTo>
                  <a:lnTo>
                    <a:pt x="1578991" y="111810"/>
                  </a:lnTo>
                  <a:lnTo>
                    <a:pt x="1571244" y="169164"/>
                  </a:lnTo>
                  <a:lnTo>
                    <a:pt x="1615440" y="154305"/>
                  </a:lnTo>
                  <a:lnTo>
                    <a:pt x="1752600" y="108204"/>
                  </a:lnTo>
                  <a:close/>
                </a:path>
                <a:path w="3657600" h="718185">
                  <a:moveTo>
                    <a:pt x="3657600" y="164592"/>
                  </a:moveTo>
                  <a:lnTo>
                    <a:pt x="2781300" y="164592"/>
                  </a:lnTo>
                  <a:lnTo>
                    <a:pt x="2781300" y="126492"/>
                  </a:lnTo>
                  <a:lnTo>
                    <a:pt x="2667000" y="184404"/>
                  </a:lnTo>
                  <a:lnTo>
                    <a:pt x="2761488" y="231013"/>
                  </a:lnTo>
                  <a:lnTo>
                    <a:pt x="2781300" y="240792"/>
                  </a:lnTo>
                  <a:lnTo>
                    <a:pt x="2781300" y="202692"/>
                  </a:lnTo>
                  <a:lnTo>
                    <a:pt x="3657600" y="202692"/>
                  </a:lnTo>
                  <a:lnTo>
                    <a:pt x="3657600" y="164592"/>
                  </a:lnTo>
                  <a:close/>
                </a:path>
              </a:pathLst>
            </a:custGeom>
            <a:solidFill>
              <a:srgbClr val="656598"/>
            </a:solidFill>
          </p:spPr>
          <p:txBody>
            <a:bodyPr wrap="square" lIns="0" tIns="0" rIns="0" bIns="0" rtlCol="0"/>
            <a:lstStyle/>
            <a:p>
              <a:endParaRPr/>
            </a:p>
          </p:txBody>
        </p:sp>
      </p:grpSp>
      <p:sp>
        <p:nvSpPr>
          <p:cNvPr id="15" name="object 15"/>
          <p:cNvSpPr txBox="1"/>
          <p:nvPr/>
        </p:nvSpPr>
        <p:spPr>
          <a:xfrm>
            <a:off x="1614817" y="4662930"/>
            <a:ext cx="939800" cy="756920"/>
          </a:xfrm>
          <a:prstGeom prst="rect">
            <a:avLst/>
          </a:prstGeom>
        </p:spPr>
        <p:txBody>
          <a:bodyPr vert="horz" wrap="square" lIns="0" tIns="104140" rIns="0" bIns="0" rtlCol="0">
            <a:spAutoFit/>
          </a:bodyPr>
          <a:lstStyle/>
          <a:p>
            <a:pPr marL="12700">
              <a:lnSpc>
                <a:spcPct val="100000"/>
              </a:lnSpc>
              <a:spcBef>
                <a:spcPts val="820"/>
              </a:spcBef>
            </a:pPr>
            <a:r>
              <a:rPr sz="1200" spc="90" dirty="0">
                <a:latin typeface="Tahoma"/>
                <a:cs typeface="Tahoma"/>
              </a:rPr>
              <a:t>Broca</a:t>
            </a:r>
            <a:r>
              <a:rPr sz="1200" spc="-65" dirty="0">
                <a:latin typeface="Tahoma"/>
                <a:cs typeface="Tahoma"/>
              </a:rPr>
              <a:t> </a:t>
            </a:r>
            <a:r>
              <a:rPr sz="1200" spc="105" dirty="0">
                <a:latin typeface="Tahoma"/>
                <a:cs typeface="Tahoma"/>
              </a:rPr>
              <a:t>44</a:t>
            </a:r>
            <a:r>
              <a:rPr sz="1200" spc="-70" dirty="0">
                <a:latin typeface="Tahoma"/>
                <a:cs typeface="Tahoma"/>
              </a:rPr>
              <a:t> </a:t>
            </a:r>
            <a:r>
              <a:rPr sz="1200" spc="105" dirty="0">
                <a:latin typeface="Tahoma"/>
                <a:cs typeface="Tahoma"/>
              </a:rPr>
              <a:t>45</a:t>
            </a:r>
            <a:endParaRPr sz="1200">
              <a:latin typeface="Tahoma"/>
              <a:cs typeface="Tahoma"/>
            </a:endParaRPr>
          </a:p>
          <a:p>
            <a:pPr marL="12700" marR="36195">
              <a:lnSpc>
                <a:spcPct val="100000"/>
              </a:lnSpc>
              <a:spcBef>
                <a:spcPts val="720"/>
              </a:spcBef>
            </a:pPr>
            <a:r>
              <a:rPr sz="1200" spc="85" dirty="0">
                <a:latin typeface="Tahoma"/>
                <a:cs typeface="Tahoma"/>
              </a:rPr>
              <a:t>Langage </a:t>
            </a:r>
            <a:r>
              <a:rPr sz="1200" spc="90" dirty="0">
                <a:latin typeface="Tahoma"/>
                <a:cs typeface="Tahoma"/>
              </a:rPr>
              <a:t> </a:t>
            </a:r>
            <a:r>
              <a:rPr sz="1200" spc="85" dirty="0">
                <a:latin typeface="Tahoma"/>
                <a:cs typeface="Tahoma"/>
              </a:rPr>
              <a:t>a</a:t>
            </a:r>
            <a:r>
              <a:rPr sz="1200" spc="80" dirty="0">
                <a:latin typeface="Tahoma"/>
                <a:cs typeface="Tahoma"/>
              </a:rPr>
              <a:t>r</a:t>
            </a:r>
            <a:r>
              <a:rPr sz="1200" spc="100" dirty="0">
                <a:latin typeface="Tahoma"/>
                <a:cs typeface="Tahoma"/>
              </a:rPr>
              <a:t>t</a:t>
            </a:r>
            <a:r>
              <a:rPr sz="1200" spc="80" dirty="0">
                <a:latin typeface="Tahoma"/>
                <a:cs typeface="Tahoma"/>
              </a:rPr>
              <a:t>i</a:t>
            </a:r>
            <a:r>
              <a:rPr sz="1200" spc="75" dirty="0">
                <a:latin typeface="Tahoma"/>
                <a:cs typeface="Tahoma"/>
              </a:rPr>
              <a:t>c</a:t>
            </a:r>
            <a:r>
              <a:rPr sz="1200" spc="90" dirty="0">
                <a:latin typeface="Tahoma"/>
                <a:cs typeface="Tahoma"/>
              </a:rPr>
              <a:t>u</a:t>
            </a:r>
            <a:r>
              <a:rPr sz="1200" spc="80" dirty="0">
                <a:latin typeface="Tahoma"/>
                <a:cs typeface="Tahoma"/>
              </a:rPr>
              <a:t>l</a:t>
            </a:r>
            <a:r>
              <a:rPr sz="1200" spc="85" dirty="0">
                <a:latin typeface="Tahoma"/>
                <a:cs typeface="Tahoma"/>
              </a:rPr>
              <a:t>a</a:t>
            </a:r>
            <a:r>
              <a:rPr sz="1200" spc="100" dirty="0">
                <a:latin typeface="Tahoma"/>
                <a:cs typeface="Tahoma"/>
              </a:rPr>
              <a:t>t</a:t>
            </a:r>
            <a:r>
              <a:rPr sz="1200" spc="80" dirty="0">
                <a:latin typeface="Tahoma"/>
                <a:cs typeface="Tahoma"/>
              </a:rPr>
              <a:t>i</a:t>
            </a:r>
            <a:r>
              <a:rPr sz="1200" spc="75" dirty="0">
                <a:latin typeface="Tahoma"/>
                <a:cs typeface="Tahoma"/>
              </a:rPr>
              <a:t>o</a:t>
            </a:r>
            <a:r>
              <a:rPr sz="1200" spc="95" dirty="0">
                <a:latin typeface="Tahoma"/>
                <a:cs typeface="Tahoma"/>
              </a:rPr>
              <a:t>n</a:t>
            </a:r>
            <a:endParaRPr sz="1200">
              <a:latin typeface="Tahoma"/>
              <a:cs typeface="Tahoma"/>
            </a:endParaRPr>
          </a:p>
        </p:txBody>
      </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16" name="object 16"/>
          <p:cNvSpPr txBox="1"/>
          <p:nvPr/>
        </p:nvSpPr>
        <p:spPr>
          <a:xfrm>
            <a:off x="8320417" y="4967730"/>
            <a:ext cx="1219200" cy="756920"/>
          </a:xfrm>
          <a:prstGeom prst="rect">
            <a:avLst/>
          </a:prstGeom>
        </p:spPr>
        <p:txBody>
          <a:bodyPr vert="horz" wrap="square" lIns="0" tIns="104140" rIns="0" bIns="0" rtlCol="0">
            <a:spAutoFit/>
          </a:bodyPr>
          <a:lstStyle/>
          <a:p>
            <a:pPr marL="12700">
              <a:lnSpc>
                <a:spcPct val="100000"/>
              </a:lnSpc>
              <a:spcBef>
                <a:spcPts val="820"/>
              </a:spcBef>
            </a:pPr>
            <a:r>
              <a:rPr sz="1200" spc="95" dirty="0">
                <a:latin typeface="Tahoma"/>
                <a:cs typeface="Tahoma"/>
              </a:rPr>
              <a:t>Wernicke</a:t>
            </a:r>
            <a:r>
              <a:rPr sz="1200" spc="-70" dirty="0">
                <a:latin typeface="Tahoma"/>
                <a:cs typeface="Tahoma"/>
              </a:rPr>
              <a:t> </a:t>
            </a:r>
            <a:r>
              <a:rPr sz="1200" spc="105" dirty="0">
                <a:latin typeface="Tahoma"/>
                <a:cs typeface="Tahoma"/>
              </a:rPr>
              <a:t>22</a:t>
            </a:r>
            <a:endParaRPr sz="1200">
              <a:latin typeface="Tahoma"/>
              <a:cs typeface="Tahoma"/>
            </a:endParaRPr>
          </a:p>
          <a:p>
            <a:pPr marL="12700" marR="5080">
              <a:lnSpc>
                <a:spcPct val="100000"/>
              </a:lnSpc>
              <a:spcBef>
                <a:spcPts val="720"/>
              </a:spcBef>
            </a:pPr>
            <a:r>
              <a:rPr sz="1200" spc="80" dirty="0">
                <a:latin typeface="Tahoma"/>
                <a:cs typeface="Tahoma"/>
              </a:rPr>
              <a:t>langage parlé </a:t>
            </a:r>
            <a:r>
              <a:rPr sz="1200" spc="85" dirty="0">
                <a:latin typeface="Tahoma"/>
                <a:cs typeface="Tahoma"/>
              </a:rPr>
              <a:t> </a:t>
            </a:r>
            <a:r>
              <a:rPr sz="1200" spc="80" dirty="0">
                <a:latin typeface="Tahoma"/>
                <a:cs typeface="Tahoma"/>
              </a:rPr>
              <a:t>C</a:t>
            </a:r>
            <a:r>
              <a:rPr sz="1200" spc="85" dirty="0">
                <a:latin typeface="Tahoma"/>
                <a:cs typeface="Tahoma"/>
              </a:rPr>
              <a:t>o</a:t>
            </a:r>
            <a:r>
              <a:rPr sz="1200" spc="130" dirty="0">
                <a:latin typeface="Tahoma"/>
                <a:cs typeface="Tahoma"/>
              </a:rPr>
              <a:t>m</a:t>
            </a:r>
            <a:r>
              <a:rPr sz="1200" spc="85" dirty="0">
                <a:latin typeface="Tahoma"/>
                <a:cs typeface="Tahoma"/>
              </a:rPr>
              <a:t>p</a:t>
            </a:r>
            <a:r>
              <a:rPr sz="1200" spc="80" dirty="0">
                <a:latin typeface="Tahoma"/>
                <a:cs typeface="Tahoma"/>
              </a:rPr>
              <a:t>r</a:t>
            </a:r>
            <a:r>
              <a:rPr sz="1200" spc="75" dirty="0">
                <a:latin typeface="Tahoma"/>
                <a:cs typeface="Tahoma"/>
              </a:rPr>
              <a:t>é</a:t>
            </a:r>
            <a:r>
              <a:rPr sz="1200" spc="90" dirty="0">
                <a:latin typeface="Tahoma"/>
                <a:cs typeface="Tahoma"/>
              </a:rPr>
              <a:t>h</a:t>
            </a:r>
            <a:r>
              <a:rPr sz="1200" spc="75" dirty="0">
                <a:latin typeface="Tahoma"/>
                <a:cs typeface="Tahoma"/>
              </a:rPr>
              <a:t>e</a:t>
            </a:r>
            <a:r>
              <a:rPr sz="1200" spc="90" dirty="0">
                <a:latin typeface="Tahoma"/>
                <a:cs typeface="Tahoma"/>
              </a:rPr>
              <a:t>n</a:t>
            </a:r>
            <a:r>
              <a:rPr sz="1200" spc="70" dirty="0">
                <a:latin typeface="Tahoma"/>
                <a:cs typeface="Tahoma"/>
              </a:rPr>
              <a:t>s</a:t>
            </a:r>
            <a:r>
              <a:rPr sz="1200" spc="80" dirty="0">
                <a:latin typeface="Tahoma"/>
                <a:cs typeface="Tahoma"/>
              </a:rPr>
              <a:t>i</a:t>
            </a:r>
            <a:r>
              <a:rPr sz="1200" spc="85" dirty="0">
                <a:latin typeface="Tahoma"/>
                <a:cs typeface="Tahoma"/>
              </a:rPr>
              <a:t>o</a:t>
            </a:r>
            <a:r>
              <a:rPr sz="1200" spc="95" dirty="0">
                <a:latin typeface="Tahoma"/>
                <a:cs typeface="Tahoma"/>
              </a:rPr>
              <a:t>n</a:t>
            </a:r>
            <a:endParaRPr sz="1200">
              <a:latin typeface="Tahoma"/>
              <a:cs typeface="Tahoma"/>
            </a:endParaRPr>
          </a:p>
        </p:txBody>
      </p:sp>
      <p:sp>
        <p:nvSpPr>
          <p:cNvPr id="17" name="object 17"/>
          <p:cNvSpPr txBox="1"/>
          <p:nvPr/>
        </p:nvSpPr>
        <p:spPr>
          <a:xfrm>
            <a:off x="1614740" y="3961890"/>
            <a:ext cx="852805" cy="208279"/>
          </a:xfrm>
          <a:prstGeom prst="rect">
            <a:avLst/>
          </a:prstGeom>
        </p:spPr>
        <p:txBody>
          <a:bodyPr vert="horz" wrap="square" lIns="0" tIns="12700" rIns="0" bIns="0" rtlCol="0">
            <a:spAutoFit/>
          </a:bodyPr>
          <a:lstStyle/>
          <a:p>
            <a:pPr marL="12700">
              <a:lnSpc>
                <a:spcPct val="100000"/>
              </a:lnSpc>
              <a:spcBef>
                <a:spcPts val="100"/>
              </a:spcBef>
            </a:pPr>
            <a:r>
              <a:rPr sz="1200" spc="85" dirty="0">
                <a:latin typeface="Tahoma"/>
                <a:cs typeface="Tahoma"/>
              </a:rPr>
              <a:t>Agraphie</a:t>
            </a:r>
            <a:r>
              <a:rPr sz="1200" spc="-90" dirty="0">
                <a:latin typeface="Tahoma"/>
                <a:cs typeface="Tahoma"/>
              </a:rPr>
              <a:t> </a:t>
            </a:r>
            <a:r>
              <a:rPr sz="1200" spc="105" dirty="0">
                <a:latin typeface="Tahoma"/>
                <a:cs typeface="Tahoma"/>
              </a:rPr>
              <a:t>8</a:t>
            </a:r>
            <a:endParaRPr sz="1200">
              <a:latin typeface="Tahoma"/>
              <a:cs typeface="Tahoma"/>
            </a:endParaRPr>
          </a:p>
        </p:txBody>
      </p:sp>
      <p:sp>
        <p:nvSpPr>
          <p:cNvPr id="18" name="object 18"/>
          <p:cNvSpPr txBox="1"/>
          <p:nvPr/>
        </p:nvSpPr>
        <p:spPr>
          <a:xfrm>
            <a:off x="8396614" y="4251450"/>
            <a:ext cx="1020444" cy="574040"/>
          </a:xfrm>
          <a:prstGeom prst="rect">
            <a:avLst/>
          </a:prstGeom>
        </p:spPr>
        <p:txBody>
          <a:bodyPr vert="horz" wrap="square" lIns="0" tIns="12700" rIns="0" bIns="0" rtlCol="0">
            <a:spAutoFit/>
          </a:bodyPr>
          <a:lstStyle/>
          <a:p>
            <a:pPr marL="12700" marR="5080">
              <a:lnSpc>
                <a:spcPct val="150000"/>
              </a:lnSpc>
              <a:spcBef>
                <a:spcPts val="100"/>
              </a:spcBef>
            </a:pPr>
            <a:r>
              <a:rPr sz="1200" spc="85" dirty="0">
                <a:latin typeface="Tahoma"/>
                <a:cs typeface="Tahoma"/>
              </a:rPr>
              <a:t>alexie </a:t>
            </a:r>
            <a:r>
              <a:rPr sz="1200" spc="105" dirty="0">
                <a:latin typeface="Tahoma"/>
                <a:cs typeface="Tahoma"/>
              </a:rPr>
              <a:t>39 </a:t>
            </a:r>
            <a:r>
              <a:rPr sz="1200" spc="110" dirty="0">
                <a:latin typeface="Tahoma"/>
                <a:cs typeface="Tahoma"/>
              </a:rPr>
              <a:t> </a:t>
            </a:r>
            <a:r>
              <a:rPr sz="1200" spc="80" dirty="0">
                <a:latin typeface="Tahoma"/>
                <a:cs typeface="Tahoma"/>
              </a:rPr>
              <a:t>langage</a:t>
            </a:r>
            <a:r>
              <a:rPr sz="1200" spc="-85" dirty="0">
                <a:latin typeface="Tahoma"/>
                <a:cs typeface="Tahoma"/>
              </a:rPr>
              <a:t> </a:t>
            </a:r>
            <a:r>
              <a:rPr sz="1200" spc="80" dirty="0">
                <a:latin typeface="Tahoma"/>
                <a:cs typeface="Tahoma"/>
              </a:rPr>
              <a:t>écrit</a:t>
            </a:r>
            <a:endParaRPr sz="1200">
              <a:latin typeface="Tahoma"/>
              <a:cs typeface="Tahoma"/>
            </a:endParaRPr>
          </a:p>
        </p:txBody>
      </p:sp>
      <p:sp>
        <p:nvSpPr>
          <p:cNvPr id="19" name="object 19"/>
          <p:cNvSpPr txBox="1"/>
          <p:nvPr/>
        </p:nvSpPr>
        <p:spPr>
          <a:xfrm>
            <a:off x="4993447" y="3593082"/>
            <a:ext cx="1174115" cy="665480"/>
          </a:xfrm>
          <a:prstGeom prst="rect">
            <a:avLst/>
          </a:prstGeom>
        </p:spPr>
        <p:txBody>
          <a:bodyPr vert="horz" wrap="square" lIns="0" tIns="12700" rIns="0" bIns="0" rtlCol="0">
            <a:spAutoFit/>
          </a:bodyPr>
          <a:lstStyle/>
          <a:p>
            <a:pPr marL="12700" marR="307340" indent="-635">
              <a:lnSpc>
                <a:spcPct val="100000"/>
              </a:lnSpc>
              <a:spcBef>
                <a:spcPts val="100"/>
              </a:spcBef>
            </a:pPr>
            <a:r>
              <a:rPr sz="1200" spc="85" dirty="0">
                <a:latin typeface="Tahoma"/>
                <a:cs typeface="Tahoma"/>
              </a:rPr>
              <a:t>Aphasie </a:t>
            </a:r>
            <a:r>
              <a:rPr sz="1200" spc="90" dirty="0">
                <a:latin typeface="Tahoma"/>
                <a:cs typeface="Tahoma"/>
              </a:rPr>
              <a:t> </a:t>
            </a:r>
            <a:r>
              <a:rPr sz="1200" spc="75" dirty="0">
                <a:latin typeface="Tahoma"/>
                <a:cs typeface="Tahoma"/>
              </a:rPr>
              <a:t>c</a:t>
            </a:r>
            <a:r>
              <a:rPr sz="1200" spc="85" dirty="0">
                <a:latin typeface="Tahoma"/>
                <a:cs typeface="Tahoma"/>
              </a:rPr>
              <a:t>o</a:t>
            </a:r>
            <a:r>
              <a:rPr sz="1200" spc="90" dirty="0">
                <a:latin typeface="Tahoma"/>
                <a:cs typeface="Tahoma"/>
              </a:rPr>
              <a:t>n</a:t>
            </a:r>
            <a:r>
              <a:rPr sz="1200" spc="75" dirty="0">
                <a:latin typeface="Tahoma"/>
                <a:cs typeface="Tahoma"/>
              </a:rPr>
              <a:t>d</a:t>
            </a:r>
            <a:r>
              <a:rPr sz="1200" spc="90" dirty="0">
                <a:latin typeface="Tahoma"/>
                <a:cs typeface="Tahoma"/>
              </a:rPr>
              <a:t>u</a:t>
            </a:r>
            <a:r>
              <a:rPr sz="1200" spc="75" dirty="0">
                <a:latin typeface="Tahoma"/>
                <a:cs typeface="Tahoma"/>
              </a:rPr>
              <a:t>c</a:t>
            </a:r>
            <a:r>
              <a:rPr sz="1200" spc="100" dirty="0">
                <a:latin typeface="Tahoma"/>
                <a:cs typeface="Tahoma"/>
              </a:rPr>
              <a:t>t</a:t>
            </a:r>
            <a:r>
              <a:rPr sz="1200" spc="80" dirty="0">
                <a:latin typeface="Tahoma"/>
                <a:cs typeface="Tahoma"/>
              </a:rPr>
              <a:t>i</a:t>
            </a:r>
            <a:r>
              <a:rPr sz="1200" spc="75" dirty="0">
                <a:latin typeface="Tahoma"/>
                <a:cs typeface="Tahoma"/>
              </a:rPr>
              <a:t>o</a:t>
            </a:r>
            <a:r>
              <a:rPr sz="1200" spc="95" dirty="0">
                <a:latin typeface="Tahoma"/>
                <a:cs typeface="Tahoma"/>
              </a:rPr>
              <a:t>n</a:t>
            </a:r>
            <a:endParaRPr sz="1200">
              <a:latin typeface="Tahoma"/>
              <a:cs typeface="Tahoma"/>
            </a:endParaRPr>
          </a:p>
          <a:p>
            <a:pPr marL="12700">
              <a:lnSpc>
                <a:spcPct val="100000"/>
              </a:lnSpc>
              <a:spcBef>
                <a:spcPts val="720"/>
              </a:spcBef>
            </a:pPr>
            <a:r>
              <a:rPr sz="1200" spc="80" dirty="0">
                <a:latin typeface="Tahoma"/>
                <a:cs typeface="Tahoma"/>
              </a:rPr>
              <a:t>Faisceau</a:t>
            </a:r>
            <a:r>
              <a:rPr sz="1200" spc="-85" dirty="0">
                <a:latin typeface="Tahoma"/>
                <a:cs typeface="Tahoma"/>
              </a:rPr>
              <a:t> </a:t>
            </a:r>
            <a:r>
              <a:rPr sz="1200" spc="85" dirty="0">
                <a:latin typeface="Tahoma"/>
                <a:cs typeface="Tahoma"/>
              </a:rPr>
              <a:t>arqué</a:t>
            </a:r>
            <a:endParaRPr sz="1200">
              <a:latin typeface="Tahoma"/>
              <a:cs typeface="Tahoma"/>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1147063"/>
            <a:ext cx="2512060" cy="696595"/>
          </a:xfrm>
          <a:prstGeom prst="rect">
            <a:avLst/>
          </a:prstGeom>
        </p:spPr>
        <p:txBody>
          <a:bodyPr vert="horz" wrap="square" lIns="0" tIns="12700" rIns="0" bIns="0" rtlCol="0">
            <a:spAutoFit/>
          </a:bodyPr>
          <a:lstStyle/>
          <a:p>
            <a:pPr marL="12700">
              <a:lnSpc>
                <a:spcPct val="100000"/>
              </a:lnSpc>
              <a:spcBef>
                <a:spcPts val="100"/>
              </a:spcBef>
            </a:pPr>
            <a:r>
              <a:rPr sz="4400" spc="-5" dirty="0"/>
              <a:t>Aphasies</a:t>
            </a:r>
            <a:endParaRPr sz="4400"/>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5" name="object 5"/>
          <p:cNvSpPr txBox="1"/>
          <p:nvPr/>
        </p:nvSpPr>
        <p:spPr>
          <a:xfrm>
            <a:off x="1310017" y="2352546"/>
            <a:ext cx="4363720" cy="513715"/>
          </a:xfrm>
          <a:prstGeom prst="rect">
            <a:avLst/>
          </a:prstGeom>
        </p:spPr>
        <p:txBody>
          <a:bodyPr vert="horz" wrap="square" lIns="0" tIns="12700" rIns="0" bIns="0" rtlCol="0">
            <a:spAutoFit/>
          </a:bodyPr>
          <a:lstStyle/>
          <a:p>
            <a:pPr marL="355600" indent="-342900">
              <a:lnSpc>
                <a:spcPct val="100000"/>
              </a:lnSpc>
              <a:spcBef>
                <a:spcPts val="100"/>
              </a:spcBef>
              <a:buClr>
                <a:srgbClr val="00007C"/>
              </a:buClr>
              <a:buSzPct val="75000"/>
              <a:buFont typeface="Wingdings"/>
              <a:buChar char=""/>
              <a:tabLst>
                <a:tab pos="355600" algn="l"/>
              </a:tabLst>
            </a:pPr>
            <a:r>
              <a:rPr sz="3200" spc="-5" dirty="0">
                <a:latin typeface="Arial MT"/>
                <a:cs typeface="Arial MT"/>
              </a:rPr>
              <a:t>Pour</a:t>
            </a:r>
            <a:r>
              <a:rPr sz="3200" spc="-25" dirty="0">
                <a:latin typeface="Arial MT"/>
                <a:cs typeface="Arial MT"/>
              </a:rPr>
              <a:t> </a:t>
            </a:r>
            <a:r>
              <a:rPr sz="3200" spc="-5" dirty="0">
                <a:latin typeface="Arial MT"/>
                <a:cs typeface="Arial MT"/>
              </a:rPr>
              <a:t>en</a:t>
            </a:r>
            <a:r>
              <a:rPr sz="3200" spc="-35" dirty="0">
                <a:latin typeface="Arial MT"/>
                <a:cs typeface="Arial MT"/>
              </a:rPr>
              <a:t> </a:t>
            </a:r>
            <a:r>
              <a:rPr sz="3200" spc="-5" dirty="0">
                <a:latin typeface="Arial MT"/>
                <a:cs typeface="Arial MT"/>
              </a:rPr>
              <a:t>savoir</a:t>
            </a:r>
            <a:r>
              <a:rPr sz="3200" spc="-20" dirty="0">
                <a:latin typeface="Arial MT"/>
                <a:cs typeface="Arial MT"/>
              </a:rPr>
              <a:t> </a:t>
            </a:r>
            <a:r>
              <a:rPr sz="3200" spc="-5" dirty="0">
                <a:latin typeface="Arial MT"/>
                <a:cs typeface="Arial MT"/>
              </a:rPr>
              <a:t>plus….</a:t>
            </a:r>
            <a:endParaRPr sz="3200">
              <a:latin typeface="Arial MT"/>
              <a:cs typeface="Arial MT"/>
            </a:endParaRPr>
          </a:p>
        </p:txBody>
      </p:sp>
      <p:graphicFrame>
        <p:nvGraphicFramePr>
          <p:cNvPr id="6" name="object 6"/>
          <p:cNvGraphicFramePr>
            <a:graphicFrameLocks noGrp="1"/>
          </p:cNvGraphicFramePr>
          <p:nvPr/>
        </p:nvGraphicFramePr>
        <p:xfrm>
          <a:off x="997624" y="2939605"/>
          <a:ext cx="8761727" cy="3957535"/>
        </p:xfrm>
        <a:graphic>
          <a:graphicData uri="http://schemas.openxmlformats.org/drawingml/2006/table">
            <a:tbl>
              <a:tblPr firstRow="1" bandRow="1">
                <a:tableStyleId>{2D5ABB26-0587-4C30-8999-92F81FD0307C}</a:tableStyleId>
              </a:tblPr>
              <a:tblGrid>
                <a:gridCol w="1333500"/>
                <a:gridCol w="1123314"/>
                <a:gridCol w="864235"/>
                <a:gridCol w="1437004"/>
                <a:gridCol w="1414145"/>
                <a:gridCol w="2589529"/>
              </a:tblGrid>
              <a:tr h="578357">
                <a:tc>
                  <a:txBody>
                    <a:bodyPr/>
                    <a:lstStyle/>
                    <a:p>
                      <a:pPr>
                        <a:lnSpc>
                          <a:spcPct val="100000"/>
                        </a:lnSpc>
                      </a:pPr>
                      <a:endParaRPr sz="1200">
                        <a:latin typeface="Times New Roman"/>
                        <a:cs typeface="Times New Roman"/>
                      </a:endParaRPr>
                    </a:p>
                  </a:txBody>
                  <a:tcPr marL="0" marR="0" marT="0" marB="0">
                    <a:lnL w="12700">
                      <a:solidFill>
                        <a:srgbClr val="9F9F9F"/>
                      </a:solidFill>
                      <a:prstDash val="solid"/>
                    </a:lnL>
                    <a:lnR w="3175">
                      <a:solidFill>
                        <a:srgbClr val="9F9F9F"/>
                      </a:solidFill>
                      <a:prstDash val="solid"/>
                    </a:lnR>
                    <a:lnT w="9525">
                      <a:solidFill>
                        <a:srgbClr val="9F9F9F"/>
                      </a:solidFill>
                      <a:prstDash val="solid"/>
                    </a:lnT>
                    <a:lnB w="3175">
                      <a:solidFill>
                        <a:srgbClr val="9F9F9F"/>
                      </a:solidFill>
                      <a:prstDash val="solid"/>
                    </a:lnB>
                  </a:tcPr>
                </a:tc>
                <a:tc>
                  <a:txBody>
                    <a:bodyPr/>
                    <a:lstStyle/>
                    <a:p>
                      <a:pPr marL="635" algn="ctr">
                        <a:lnSpc>
                          <a:spcPct val="100000"/>
                        </a:lnSpc>
                        <a:spcBef>
                          <a:spcPts val="1050"/>
                        </a:spcBef>
                      </a:pPr>
                      <a:r>
                        <a:rPr sz="1000" spc="70" dirty="0">
                          <a:latin typeface="Tahoma"/>
                          <a:cs typeface="Tahoma"/>
                        </a:rPr>
                        <a:t>Broca</a:t>
                      </a:r>
                      <a:endParaRPr sz="1000">
                        <a:latin typeface="Tahoma"/>
                        <a:cs typeface="Tahoma"/>
                      </a:endParaRPr>
                    </a:p>
                  </a:txBody>
                  <a:tcPr marL="0" marR="0" marT="133350" marB="0">
                    <a:lnL w="3175">
                      <a:solidFill>
                        <a:srgbClr val="9F9F9F"/>
                      </a:solidFill>
                      <a:prstDash val="solid"/>
                    </a:lnL>
                    <a:lnR w="3175">
                      <a:solidFill>
                        <a:srgbClr val="9F9F9F"/>
                      </a:solidFill>
                      <a:prstDash val="solid"/>
                    </a:lnR>
                    <a:lnT w="9525">
                      <a:solidFill>
                        <a:srgbClr val="9F9F9F"/>
                      </a:solidFill>
                      <a:prstDash val="solid"/>
                    </a:lnT>
                    <a:lnB w="3175">
                      <a:solidFill>
                        <a:srgbClr val="9F9F9F"/>
                      </a:solidFill>
                      <a:prstDash val="solid"/>
                    </a:lnB>
                  </a:tcPr>
                </a:tc>
                <a:tc>
                  <a:txBody>
                    <a:bodyPr/>
                    <a:lstStyle/>
                    <a:p>
                      <a:pPr algn="ctr">
                        <a:lnSpc>
                          <a:spcPct val="100000"/>
                        </a:lnSpc>
                        <a:spcBef>
                          <a:spcPts val="1050"/>
                        </a:spcBef>
                      </a:pPr>
                      <a:r>
                        <a:rPr sz="1000" spc="80" dirty="0">
                          <a:latin typeface="Tahoma"/>
                          <a:cs typeface="Tahoma"/>
                        </a:rPr>
                        <a:t>Wernicke</a:t>
                      </a:r>
                      <a:endParaRPr sz="1000">
                        <a:latin typeface="Tahoma"/>
                        <a:cs typeface="Tahoma"/>
                      </a:endParaRPr>
                    </a:p>
                  </a:txBody>
                  <a:tcPr marL="0" marR="0" marT="133350" marB="0">
                    <a:lnL w="3175">
                      <a:solidFill>
                        <a:srgbClr val="9F9F9F"/>
                      </a:solidFill>
                      <a:prstDash val="solid"/>
                    </a:lnL>
                    <a:lnR w="3175">
                      <a:solidFill>
                        <a:srgbClr val="9F9F9F"/>
                      </a:solidFill>
                      <a:prstDash val="solid"/>
                    </a:lnR>
                    <a:lnT w="9525">
                      <a:solidFill>
                        <a:srgbClr val="9F9F9F"/>
                      </a:solidFill>
                      <a:prstDash val="solid"/>
                    </a:lnT>
                    <a:lnB w="3175">
                      <a:solidFill>
                        <a:srgbClr val="9F9F9F"/>
                      </a:solidFill>
                      <a:prstDash val="solid"/>
                    </a:lnB>
                  </a:tcPr>
                </a:tc>
                <a:tc>
                  <a:txBody>
                    <a:bodyPr/>
                    <a:lstStyle/>
                    <a:p>
                      <a:pPr algn="ctr">
                        <a:lnSpc>
                          <a:spcPct val="100000"/>
                        </a:lnSpc>
                        <a:spcBef>
                          <a:spcPts val="1050"/>
                        </a:spcBef>
                      </a:pPr>
                      <a:r>
                        <a:rPr sz="1000" spc="65" dirty="0">
                          <a:latin typeface="Tahoma"/>
                          <a:cs typeface="Tahoma"/>
                        </a:rPr>
                        <a:t>Conduction</a:t>
                      </a:r>
                      <a:endParaRPr sz="1000">
                        <a:latin typeface="Tahoma"/>
                        <a:cs typeface="Tahoma"/>
                      </a:endParaRPr>
                    </a:p>
                  </a:txBody>
                  <a:tcPr marL="0" marR="0" marT="133350" marB="0">
                    <a:lnL w="3175">
                      <a:solidFill>
                        <a:srgbClr val="9F9F9F"/>
                      </a:solidFill>
                      <a:prstDash val="solid"/>
                    </a:lnL>
                    <a:lnR w="3175">
                      <a:solidFill>
                        <a:srgbClr val="9F9F9F"/>
                      </a:solidFill>
                      <a:prstDash val="solid"/>
                    </a:lnR>
                    <a:lnT w="9525">
                      <a:solidFill>
                        <a:srgbClr val="9F9F9F"/>
                      </a:solidFill>
                      <a:prstDash val="solid"/>
                    </a:lnT>
                    <a:lnB w="3175">
                      <a:solidFill>
                        <a:srgbClr val="9F9F9F"/>
                      </a:solidFill>
                      <a:prstDash val="solid"/>
                    </a:lnB>
                  </a:tcPr>
                </a:tc>
                <a:tc>
                  <a:txBody>
                    <a:bodyPr/>
                    <a:lstStyle/>
                    <a:p>
                      <a:pPr marL="464820" marR="238125" indent="-253365">
                        <a:lnSpc>
                          <a:spcPct val="100000"/>
                        </a:lnSpc>
                        <a:spcBef>
                          <a:spcPts val="450"/>
                        </a:spcBef>
                      </a:pPr>
                      <a:r>
                        <a:rPr sz="1000" dirty="0">
                          <a:latin typeface="Tahoma"/>
                          <a:cs typeface="Tahoma"/>
                        </a:rPr>
                        <a:t>Tra</a:t>
                      </a:r>
                      <a:r>
                        <a:rPr sz="1000" spc="-5" dirty="0">
                          <a:latin typeface="Tahoma"/>
                          <a:cs typeface="Tahoma"/>
                        </a:rPr>
                        <a:t>n</a:t>
                      </a:r>
                      <a:r>
                        <a:rPr sz="1000" dirty="0">
                          <a:latin typeface="Tahoma"/>
                          <a:cs typeface="Tahoma"/>
                        </a:rPr>
                        <a:t>s-c</a:t>
                      </a:r>
                      <a:r>
                        <a:rPr sz="1000" spc="-5" dirty="0">
                          <a:latin typeface="Tahoma"/>
                          <a:cs typeface="Tahoma"/>
                        </a:rPr>
                        <a:t>o</a:t>
                      </a:r>
                      <a:r>
                        <a:rPr sz="1000" dirty="0">
                          <a:latin typeface="Tahoma"/>
                          <a:cs typeface="Tahoma"/>
                        </a:rPr>
                        <a:t>r</a:t>
                      </a:r>
                      <a:r>
                        <a:rPr sz="1000" spc="-10" dirty="0">
                          <a:latin typeface="Tahoma"/>
                          <a:cs typeface="Tahoma"/>
                        </a:rPr>
                        <a:t>t</a:t>
                      </a:r>
                      <a:r>
                        <a:rPr sz="1000" spc="-5" dirty="0">
                          <a:latin typeface="Tahoma"/>
                          <a:cs typeface="Tahoma"/>
                        </a:rPr>
                        <a:t>i</a:t>
                      </a:r>
                      <a:r>
                        <a:rPr sz="1000" dirty="0">
                          <a:latin typeface="Tahoma"/>
                          <a:cs typeface="Tahoma"/>
                        </a:rPr>
                        <a:t>ca</a:t>
                      </a:r>
                      <a:r>
                        <a:rPr sz="1000" spc="-5" dirty="0">
                          <a:latin typeface="Tahoma"/>
                          <a:cs typeface="Tahoma"/>
                        </a:rPr>
                        <a:t>l</a:t>
                      </a:r>
                      <a:r>
                        <a:rPr sz="1000" dirty="0">
                          <a:latin typeface="Tahoma"/>
                          <a:cs typeface="Tahoma"/>
                        </a:rPr>
                        <a:t>e  </a:t>
                      </a:r>
                      <a:r>
                        <a:rPr sz="1000" spc="70" dirty="0">
                          <a:latin typeface="Tahoma"/>
                          <a:cs typeface="Tahoma"/>
                        </a:rPr>
                        <a:t>motrice</a:t>
                      </a:r>
                      <a:endParaRPr sz="1000">
                        <a:latin typeface="Tahoma"/>
                        <a:cs typeface="Tahoma"/>
                      </a:endParaRPr>
                    </a:p>
                  </a:txBody>
                  <a:tcPr marL="0" marR="0" marT="57150" marB="0">
                    <a:lnL w="3175">
                      <a:solidFill>
                        <a:srgbClr val="9F9F9F"/>
                      </a:solidFill>
                      <a:prstDash val="solid"/>
                    </a:lnL>
                    <a:lnR w="3175">
                      <a:solidFill>
                        <a:srgbClr val="9F9F9F"/>
                      </a:solidFill>
                      <a:prstDash val="solid"/>
                    </a:lnR>
                    <a:lnT w="9525">
                      <a:solidFill>
                        <a:srgbClr val="9F9F9F"/>
                      </a:solidFill>
                      <a:prstDash val="solid"/>
                    </a:lnT>
                    <a:lnB w="3175">
                      <a:solidFill>
                        <a:srgbClr val="9F9F9F"/>
                      </a:solidFill>
                      <a:prstDash val="solid"/>
                    </a:lnB>
                  </a:tcPr>
                </a:tc>
                <a:tc>
                  <a:txBody>
                    <a:bodyPr/>
                    <a:lstStyle/>
                    <a:p>
                      <a:pPr marL="950594" marR="828675" indent="-154305">
                        <a:lnSpc>
                          <a:spcPct val="100000"/>
                        </a:lnSpc>
                        <a:spcBef>
                          <a:spcPts val="450"/>
                        </a:spcBef>
                      </a:pPr>
                      <a:r>
                        <a:rPr sz="1000" dirty="0">
                          <a:latin typeface="Tahoma"/>
                          <a:cs typeface="Tahoma"/>
                        </a:rPr>
                        <a:t>Tra</a:t>
                      </a:r>
                      <a:r>
                        <a:rPr sz="1000" spc="-5" dirty="0">
                          <a:latin typeface="Tahoma"/>
                          <a:cs typeface="Tahoma"/>
                        </a:rPr>
                        <a:t>n</a:t>
                      </a:r>
                      <a:r>
                        <a:rPr sz="1000" dirty="0">
                          <a:latin typeface="Tahoma"/>
                          <a:cs typeface="Tahoma"/>
                        </a:rPr>
                        <a:t>s-c</a:t>
                      </a:r>
                      <a:r>
                        <a:rPr sz="1000" spc="-5" dirty="0">
                          <a:latin typeface="Tahoma"/>
                          <a:cs typeface="Tahoma"/>
                        </a:rPr>
                        <a:t>o</a:t>
                      </a:r>
                      <a:r>
                        <a:rPr sz="1000" dirty="0">
                          <a:latin typeface="Tahoma"/>
                          <a:cs typeface="Tahoma"/>
                        </a:rPr>
                        <a:t>r</a:t>
                      </a:r>
                      <a:r>
                        <a:rPr sz="1000" spc="-10" dirty="0">
                          <a:latin typeface="Tahoma"/>
                          <a:cs typeface="Tahoma"/>
                        </a:rPr>
                        <a:t>t</a:t>
                      </a:r>
                      <a:r>
                        <a:rPr sz="1000" spc="-5" dirty="0">
                          <a:latin typeface="Tahoma"/>
                          <a:cs typeface="Tahoma"/>
                        </a:rPr>
                        <a:t>i</a:t>
                      </a:r>
                      <a:r>
                        <a:rPr sz="1000" dirty="0">
                          <a:latin typeface="Tahoma"/>
                          <a:cs typeface="Tahoma"/>
                        </a:rPr>
                        <a:t>ca</a:t>
                      </a:r>
                      <a:r>
                        <a:rPr sz="1000" spc="-5" dirty="0">
                          <a:latin typeface="Tahoma"/>
                          <a:cs typeface="Tahoma"/>
                        </a:rPr>
                        <a:t>l</a:t>
                      </a:r>
                      <a:r>
                        <a:rPr sz="1000" dirty="0">
                          <a:latin typeface="Tahoma"/>
                          <a:cs typeface="Tahoma"/>
                        </a:rPr>
                        <a:t>e  </a:t>
                      </a:r>
                      <a:r>
                        <a:rPr sz="1000" spc="65" dirty="0">
                          <a:latin typeface="Tahoma"/>
                          <a:cs typeface="Tahoma"/>
                        </a:rPr>
                        <a:t>sensorielle</a:t>
                      </a:r>
                      <a:endParaRPr sz="1000">
                        <a:latin typeface="Tahoma"/>
                        <a:cs typeface="Tahoma"/>
                      </a:endParaRPr>
                    </a:p>
                  </a:txBody>
                  <a:tcPr marL="0" marR="0" marT="57150" marB="0">
                    <a:lnL w="3175">
                      <a:solidFill>
                        <a:srgbClr val="9F9F9F"/>
                      </a:solidFill>
                      <a:prstDash val="solid"/>
                    </a:lnL>
                    <a:lnR w="12700">
                      <a:solidFill>
                        <a:srgbClr val="9F9F9F"/>
                      </a:solidFill>
                      <a:prstDash val="solid"/>
                    </a:lnR>
                    <a:lnT w="9525">
                      <a:solidFill>
                        <a:srgbClr val="9F9F9F"/>
                      </a:solidFill>
                      <a:prstDash val="solid"/>
                    </a:lnT>
                    <a:lnB w="3175">
                      <a:solidFill>
                        <a:srgbClr val="9F9F9F"/>
                      </a:solidFill>
                      <a:prstDash val="solid"/>
                    </a:lnB>
                  </a:tcPr>
                </a:tc>
              </a:tr>
              <a:tr h="466343">
                <a:tc>
                  <a:txBody>
                    <a:bodyPr/>
                    <a:lstStyle/>
                    <a:p>
                      <a:pPr marL="3810" algn="ctr">
                        <a:lnSpc>
                          <a:spcPct val="100000"/>
                        </a:lnSpc>
                        <a:spcBef>
                          <a:spcPts val="610"/>
                        </a:spcBef>
                      </a:pPr>
                      <a:r>
                        <a:rPr sz="1000" spc="-5" dirty="0">
                          <a:latin typeface="Tahoma"/>
                          <a:cs typeface="Tahoma"/>
                        </a:rPr>
                        <a:t>Langage</a:t>
                      </a:r>
                      <a:r>
                        <a:rPr sz="1000" spc="-30" dirty="0">
                          <a:latin typeface="Tahoma"/>
                          <a:cs typeface="Tahoma"/>
                        </a:rPr>
                        <a:t> </a:t>
                      </a:r>
                      <a:r>
                        <a:rPr sz="1000" spc="-5" dirty="0">
                          <a:latin typeface="Tahoma"/>
                          <a:cs typeface="Tahoma"/>
                        </a:rPr>
                        <a:t>spontané</a:t>
                      </a:r>
                      <a:endParaRPr sz="1000">
                        <a:latin typeface="Tahoma"/>
                        <a:cs typeface="Tahoma"/>
                      </a:endParaRPr>
                    </a:p>
                  </a:txBody>
                  <a:tcPr marL="0" marR="0" marT="77470" marB="0">
                    <a:lnL w="12700">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10"/>
                        </a:spcBef>
                      </a:pPr>
                      <a:r>
                        <a:rPr sz="1000" spc="-10" dirty="0">
                          <a:latin typeface="Tahoma"/>
                          <a:cs typeface="Tahoma"/>
                        </a:rPr>
                        <a:t>Non</a:t>
                      </a:r>
                      <a:r>
                        <a:rPr sz="1000" spc="-45" dirty="0">
                          <a:latin typeface="Tahoma"/>
                          <a:cs typeface="Tahoma"/>
                        </a:rPr>
                        <a:t> </a:t>
                      </a:r>
                      <a:r>
                        <a:rPr sz="1000" spc="-5" dirty="0">
                          <a:latin typeface="Tahoma"/>
                          <a:cs typeface="Tahoma"/>
                        </a:rPr>
                        <a:t>fluent</a:t>
                      </a:r>
                      <a:endParaRPr sz="1000">
                        <a:latin typeface="Tahoma"/>
                        <a:cs typeface="Tahoma"/>
                      </a:endParaRPr>
                    </a:p>
                  </a:txBody>
                  <a:tcPr marL="0" marR="0" marT="7747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10"/>
                        </a:spcBef>
                      </a:pPr>
                      <a:r>
                        <a:rPr sz="1000" spc="-5" dirty="0">
                          <a:latin typeface="Tahoma"/>
                          <a:cs typeface="Tahoma"/>
                        </a:rPr>
                        <a:t>Fluent</a:t>
                      </a:r>
                      <a:endParaRPr sz="1000">
                        <a:latin typeface="Tahoma"/>
                        <a:cs typeface="Tahoma"/>
                      </a:endParaRPr>
                    </a:p>
                  </a:txBody>
                  <a:tcPr marL="0" marR="0" marT="7747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10"/>
                        </a:spcBef>
                      </a:pPr>
                      <a:r>
                        <a:rPr sz="1000" spc="-5" dirty="0">
                          <a:latin typeface="Tahoma"/>
                          <a:cs typeface="Tahoma"/>
                        </a:rPr>
                        <a:t>Fluent</a:t>
                      </a:r>
                      <a:endParaRPr sz="1000">
                        <a:latin typeface="Tahoma"/>
                        <a:cs typeface="Tahoma"/>
                      </a:endParaRPr>
                    </a:p>
                  </a:txBody>
                  <a:tcPr marL="0" marR="0" marT="7747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10"/>
                        </a:spcBef>
                      </a:pPr>
                      <a:r>
                        <a:rPr sz="1000" spc="-10" dirty="0">
                          <a:latin typeface="Tahoma"/>
                          <a:cs typeface="Tahoma"/>
                        </a:rPr>
                        <a:t>Non</a:t>
                      </a:r>
                      <a:r>
                        <a:rPr sz="1000" spc="-45" dirty="0">
                          <a:latin typeface="Tahoma"/>
                          <a:cs typeface="Tahoma"/>
                        </a:rPr>
                        <a:t> </a:t>
                      </a:r>
                      <a:r>
                        <a:rPr sz="1000" spc="-5" dirty="0">
                          <a:latin typeface="Tahoma"/>
                          <a:cs typeface="Tahoma"/>
                        </a:rPr>
                        <a:t>fluent</a:t>
                      </a:r>
                      <a:endParaRPr sz="1000">
                        <a:latin typeface="Tahoma"/>
                        <a:cs typeface="Tahoma"/>
                      </a:endParaRPr>
                    </a:p>
                  </a:txBody>
                  <a:tcPr marL="0" marR="0" marT="7747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10"/>
                        </a:spcBef>
                      </a:pPr>
                      <a:r>
                        <a:rPr sz="1000" spc="-5" dirty="0">
                          <a:latin typeface="Tahoma"/>
                          <a:cs typeface="Tahoma"/>
                        </a:rPr>
                        <a:t>Fluent</a:t>
                      </a:r>
                      <a:endParaRPr sz="1000">
                        <a:latin typeface="Tahoma"/>
                        <a:cs typeface="Tahoma"/>
                      </a:endParaRPr>
                    </a:p>
                  </a:txBody>
                  <a:tcPr marL="0" marR="0" marT="77470" marB="0">
                    <a:lnL w="3175">
                      <a:solidFill>
                        <a:srgbClr val="9F9F9F"/>
                      </a:solidFill>
                      <a:prstDash val="solid"/>
                    </a:lnL>
                    <a:lnR w="12700">
                      <a:solidFill>
                        <a:srgbClr val="9F9F9F"/>
                      </a:solidFill>
                      <a:prstDash val="solid"/>
                    </a:lnR>
                    <a:lnT w="3175">
                      <a:solidFill>
                        <a:srgbClr val="9F9F9F"/>
                      </a:solidFill>
                      <a:prstDash val="solid"/>
                    </a:lnT>
                    <a:lnB w="3175">
                      <a:solidFill>
                        <a:srgbClr val="9F9F9F"/>
                      </a:solidFill>
                      <a:prstDash val="solid"/>
                    </a:lnB>
                  </a:tcPr>
                </a:tc>
              </a:tr>
              <a:tr h="467105">
                <a:tc>
                  <a:txBody>
                    <a:bodyPr/>
                    <a:lstStyle/>
                    <a:p>
                      <a:pPr marL="5080" algn="ctr">
                        <a:lnSpc>
                          <a:spcPct val="100000"/>
                        </a:lnSpc>
                        <a:spcBef>
                          <a:spcPts val="625"/>
                        </a:spcBef>
                      </a:pPr>
                      <a:r>
                        <a:rPr sz="1000" spc="-5" dirty="0">
                          <a:latin typeface="Tahoma"/>
                          <a:cs typeface="Tahoma"/>
                        </a:rPr>
                        <a:t>Dénomination</a:t>
                      </a:r>
                      <a:endParaRPr sz="1000">
                        <a:latin typeface="Tahoma"/>
                        <a:cs typeface="Tahoma"/>
                      </a:endParaRPr>
                    </a:p>
                  </a:txBody>
                  <a:tcPr marL="0" marR="0" marT="79375" marB="0">
                    <a:lnL w="12700">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1270" algn="ctr">
                        <a:lnSpc>
                          <a:spcPct val="100000"/>
                        </a:lnSpc>
                        <a:spcBef>
                          <a:spcPts val="625"/>
                        </a:spcBef>
                      </a:pPr>
                      <a:r>
                        <a:rPr sz="1000" spc="-5" dirty="0">
                          <a:latin typeface="Tahoma"/>
                          <a:cs typeface="Tahoma"/>
                        </a:rPr>
                        <a:t>-</a:t>
                      </a:r>
                      <a:r>
                        <a:rPr sz="1000" spc="-35" dirty="0">
                          <a:latin typeface="Tahoma"/>
                          <a:cs typeface="Tahoma"/>
                        </a:rPr>
                        <a:t> </a:t>
                      </a:r>
                      <a:r>
                        <a:rPr sz="1000" spc="-5" dirty="0">
                          <a:latin typeface="Tahoma"/>
                          <a:cs typeface="Tahoma"/>
                        </a:rPr>
                        <a:t>à</a:t>
                      </a:r>
                      <a:r>
                        <a:rPr sz="1000" spc="-35" dirty="0">
                          <a:latin typeface="Tahoma"/>
                          <a:cs typeface="Tahoma"/>
                        </a:rPr>
                        <a:t> </a:t>
                      </a:r>
                      <a:r>
                        <a:rPr sz="1000" spc="-5" dirty="0">
                          <a:latin typeface="Tahoma"/>
                          <a:cs typeface="Tahoma"/>
                        </a:rPr>
                        <a:t>+/-</a:t>
                      </a:r>
                      <a:endParaRPr sz="1000">
                        <a:latin typeface="Tahoma"/>
                        <a:cs typeface="Tahoma"/>
                      </a:endParaRPr>
                    </a:p>
                  </a:txBody>
                  <a:tcPr marL="0" marR="0" marT="79375"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25"/>
                        </a:spcBef>
                      </a:pPr>
                      <a:r>
                        <a:rPr sz="1000" dirty="0">
                          <a:latin typeface="Tahoma"/>
                          <a:cs typeface="Tahoma"/>
                        </a:rPr>
                        <a:t>-</a:t>
                      </a:r>
                      <a:endParaRPr sz="1000">
                        <a:latin typeface="Tahoma"/>
                        <a:cs typeface="Tahoma"/>
                      </a:endParaRPr>
                    </a:p>
                  </a:txBody>
                  <a:tcPr marL="0" marR="0" marT="79375"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1270" algn="ctr">
                        <a:lnSpc>
                          <a:spcPct val="100000"/>
                        </a:lnSpc>
                        <a:spcBef>
                          <a:spcPts val="625"/>
                        </a:spcBef>
                      </a:pPr>
                      <a:r>
                        <a:rPr sz="1000" spc="-5" dirty="0">
                          <a:latin typeface="Tahoma"/>
                          <a:cs typeface="Tahoma"/>
                        </a:rPr>
                        <a:t>+/-</a:t>
                      </a:r>
                      <a:endParaRPr sz="1000">
                        <a:latin typeface="Tahoma"/>
                        <a:cs typeface="Tahoma"/>
                      </a:endParaRPr>
                    </a:p>
                  </a:txBody>
                  <a:tcPr marL="0" marR="0" marT="79375"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3175" algn="ctr">
                        <a:lnSpc>
                          <a:spcPct val="100000"/>
                        </a:lnSpc>
                        <a:spcBef>
                          <a:spcPts val="625"/>
                        </a:spcBef>
                      </a:pPr>
                      <a:r>
                        <a:rPr sz="1000" dirty="0">
                          <a:latin typeface="Tahoma"/>
                          <a:cs typeface="Tahoma"/>
                        </a:rPr>
                        <a:t>-</a:t>
                      </a:r>
                      <a:endParaRPr sz="1000">
                        <a:latin typeface="Tahoma"/>
                        <a:cs typeface="Tahoma"/>
                      </a:endParaRPr>
                    </a:p>
                  </a:txBody>
                  <a:tcPr marL="0" marR="0" marT="79375"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25"/>
                        </a:spcBef>
                      </a:pPr>
                      <a:r>
                        <a:rPr sz="1000" dirty="0">
                          <a:latin typeface="Tahoma"/>
                          <a:cs typeface="Tahoma"/>
                        </a:rPr>
                        <a:t>-</a:t>
                      </a:r>
                      <a:endParaRPr sz="1000">
                        <a:latin typeface="Tahoma"/>
                        <a:cs typeface="Tahoma"/>
                      </a:endParaRPr>
                    </a:p>
                  </a:txBody>
                  <a:tcPr marL="0" marR="0" marT="79375" marB="0">
                    <a:lnL w="3175">
                      <a:solidFill>
                        <a:srgbClr val="9F9F9F"/>
                      </a:solidFill>
                      <a:prstDash val="solid"/>
                    </a:lnL>
                    <a:lnR w="12700">
                      <a:solidFill>
                        <a:srgbClr val="9F9F9F"/>
                      </a:solidFill>
                      <a:prstDash val="solid"/>
                    </a:lnR>
                    <a:lnT w="3175">
                      <a:solidFill>
                        <a:srgbClr val="9F9F9F"/>
                      </a:solidFill>
                      <a:prstDash val="solid"/>
                    </a:lnT>
                    <a:lnB w="3175">
                      <a:solidFill>
                        <a:srgbClr val="9F9F9F"/>
                      </a:solidFill>
                      <a:prstDash val="solid"/>
                    </a:lnB>
                  </a:tcPr>
                </a:tc>
              </a:tr>
              <a:tr h="466343">
                <a:tc>
                  <a:txBody>
                    <a:bodyPr/>
                    <a:lstStyle/>
                    <a:p>
                      <a:pPr marL="6350" algn="ctr">
                        <a:lnSpc>
                          <a:spcPct val="100000"/>
                        </a:lnSpc>
                        <a:spcBef>
                          <a:spcPts val="620"/>
                        </a:spcBef>
                      </a:pPr>
                      <a:r>
                        <a:rPr sz="1000" spc="-5" dirty="0">
                          <a:latin typeface="Tahoma"/>
                          <a:cs typeface="Tahoma"/>
                        </a:rPr>
                        <a:t>Compréhension</a:t>
                      </a:r>
                      <a:endParaRPr sz="1000">
                        <a:latin typeface="Tahoma"/>
                        <a:cs typeface="Tahoma"/>
                      </a:endParaRPr>
                    </a:p>
                  </a:txBody>
                  <a:tcPr marL="0" marR="0" marT="78740" marB="0">
                    <a:lnL w="12700">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1905" algn="ctr">
                        <a:lnSpc>
                          <a:spcPct val="100000"/>
                        </a:lnSpc>
                        <a:spcBef>
                          <a:spcPts val="620"/>
                        </a:spcBef>
                      </a:pPr>
                      <a:r>
                        <a:rPr sz="1000" spc="-5" dirty="0">
                          <a:latin typeface="Tahoma"/>
                          <a:cs typeface="Tahoma"/>
                        </a:rPr>
                        <a:t>+</a:t>
                      </a:r>
                      <a:r>
                        <a:rPr sz="1000" spc="-40" dirty="0">
                          <a:latin typeface="Tahoma"/>
                          <a:cs typeface="Tahoma"/>
                        </a:rPr>
                        <a:t> </a:t>
                      </a:r>
                      <a:r>
                        <a:rPr sz="1000" spc="-5" dirty="0">
                          <a:latin typeface="Tahoma"/>
                          <a:cs typeface="Tahoma"/>
                        </a:rPr>
                        <a:t>à</a:t>
                      </a:r>
                      <a:r>
                        <a:rPr sz="1000" spc="-30" dirty="0">
                          <a:latin typeface="Tahoma"/>
                          <a:cs typeface="Tahoma"/>
                        </a:rPr>
                        <a:t> </a:t>
                      </a:r>
                      <a:r>
                        <a:rPr sz="1000" spc="-5" dirty="0">
                          <a:latin typeface="Tahoma"/>
                          <a:cs typeface="Tahoma"/>
                        </a:rPr>
                        <a:t>+/-</a:t>
                      </a:r>
                      <a:endParaRPr sz="1000">
                        <a:latin typeface="Tahoma"/>
                        <a:cs typeface="Tahoma"/>
                      </a:endParaRPr>
                    </a:p>
                  </a:txBody>
                  <a:tcPr marL="0" marR="0" marT="7874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20"/>
                        </a:spcBef>
                      </a:pPr>
                      <a:r>
                        <a:rPr sz="1000" dirty="0">
                          <a:latin typeface="Tahoma"/>
                          <a:cs typeface="Tahoma"/>
                        </a:rPr>
                        <a:t>-</a:t>
                      </a:r>
                      <a:endParaRPr sz="1000">
                        <a:latin typeface="Tahoma"/>
                        <a:cs typeface="Tahoma"/>
                      </a:endParaRPr>
                    </a:p>
                  </a:txBody>
                  <a:tcPr marL="0" marR="0" marT="7874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1905" algn="ctr">
                        <a:lnSpc>
                          <a:spcPct val="100000"/>
                        </a:lnSpc>
                        <a:spcBef>
                          <a:spcPts val="620"/>
                        </a:spcBef>
                      </a:pPr>
                      <a:r>
                        <a:rPr sz="1000" dirty="0">
                          <a:latin typeface="Tahoma"/>
                          <a:cs typeface="Tahoma"/>
                        </a:rPr>
                        <a:t>+</a:t>
                      </a:r>
                      <a:endParaRPr sz="1000">
                        <a:latin typeface="Tahoma"/>
                        <a:cs typeface="Tahoma"/>
                      </a:endParaRPr>
                    </a:p>
                  </a:txBody>
                  <a:tcPr marL="0" marR="0" marT="7874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3175" algn="ctr">
                        <a:lnSpc>
                          <a:spcPct val="100000"/>
                        </a:lnSpc>
                        <a:spcBef>
                          <a:spcPts val="620"/>
                        </a:spcBef>
                      </a:pPr>
                      <a:r>
                        <a:rPr sz="1000" dirty="0">
                          <a:latin typeface="Tahoma"/>
                          <a:cs typeface="Tahoma"/>
                        </a:rPr>
                        <a:t>+</a:t>
                      </a:r>
                      <a:endParaRPr sz="1000">
                        <a:latin typeface="Tahoma"/>
                        <a:cs typeface="Tahoma"/>
                      </a:endParaRPr>
                    </a:p>
                  </a:txBody>
                  <a:tcPr marL="0" marR="0" marT="7874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20"/>
                        </a:spcBef>
                      </a:pPr>
                      <a:r>
                        <a:rPr sz="1000" dirty="0">
                          <a:latin typeface="Tahoma"/>
                          <a:cs typeface="Tahoma"/>
                        </a:rPr>
                        <a:t>-</a:t>
                      </a:r>
                      <a:endParaRPr sz="1000">
                        <a:latin typeface="Tahoma"/>
                        <a:cs typeface="Tahoma"/>
                      </a:endParaRPr>
                    </a:p>
                  </a:txBody>
                  <a:tcPr marL="0" marR="0" marT="78740" marB="0">
                    <a:lnL w="3175">
                      <a:solidFill>
                        <a:srgbClr val="9F9F9F"/>
                      </a:solidFill>
                      <a:prstDash val="solid"/>
                    </a:lnL>
                    <a:lnR w="12700">
                      <a:solidFill>
                        <a:srgbClr val="9F9F9F"/>
                      </a:solidFill>
                      <a:prstDash val="solid"/>
                    </a:lnR>
                    <a:lnT w="3175">
                      <a:solidFill>
                        <a:srgbClr val="9F9F9F"/>
                      </a:solidFill>
                      <a:prstDash val="solid"/>
                    </a:lnT>
                    <a:lnB w="3175">
                      <a:solidFill>
                        <a:srgbClr val="9F9F9F"/>
                      </a:solidFill>
                      <a:prstDash val="solid"/>
                    </a:lnB>
                  </a:tcPr>
                </a:tc>
              </a:tr>
              <a:tr h="467105">
                <a:tc>
                  <a:txBody>
                    <a:bodyPr/>
                    <a:lstStyle/>
                    <a:p>
                      <a:pPr marL="6350" algn="ctr">
                        <a:lnSpc>
                          <a:spcPct val="100000"/>
                        </a:lnSpc>
                        <a:spcBef>
                          <a:spcPts val="620"/>
                        </a:spcBef>
                      </a:pPr>
                      <a:r>
                        <a:rPr sz="1000" spc="-5" dirty="0">
                          <a:latin typeface="Tahoma"/>
                          <a:cs typeface="Tahoma"/>
                        </a:rPr>
                        <a:t>Répétition</a:t>
                      </a:r>
                      <a:endParaRPr sz="1000">
                        <a:latin typeface="Tahoma"/>
                        <a:cs typeface="Tahoma"/>
                      </a:endParaRPr>
                    </a:p>
                  </a:txBody>
                  <a:tcPr marL="0" marR="0" marT="78740" marB="0">
                    <a:lnL w="12700">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1270" algn="ctr">
                        <a:lnSpc>
                          <a:spcPct val="100000"/>
                        </a:lnSpc>
                        <a:spcBef>
                          <a:spcPts val="620"/>
                        </a:spcBef>
                      </a:pPr>
                      <a:r>
                        <a:rPr sz="1000" dirty="0">
                          <a:latin typeface="Tahoma"/>
                          <a:cs typeface="Tahoma"/>
                        </a:rPr>
                        <a:t>-</a:t>
                      </a:r>
                      <a:endParaRPr sz="1000">
                        <a:latin typeface="Tahoma"/>
                        <a:cs typeface="Tahoma"/>
                      </a:endParaRPr>
                    </a:p>
                  </a:txBody>
                  <a:tcPr marL="0" marR="0" marT="7874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20"/>
                        </a:spcBef>
                      </a:pPr>
                      <a:r>
                        <a:rPr sz="1000" dirty="0">
                          <a:latin typeface="Tahoma"/>
                          <a:cs typeface="Tahoma"/>
                        </a:rPr>
                        <a:t>-</a:t>
                      </a:r>
                      <a:endParaRPr sz="1000">
                        <a:latin typeface="Tahoma"/>
                        <a:cs typeface="Tahoma"/>
                      </a:endParaRPr>
                    </a:p>
                  </a:txBody>
                  <a:tcPr marL="0" marR="0" marT="7874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1270" algn="ctr">
                        <a:lnSpc>
                          <a:spcPct val="100000"/>
                        </a:lnSpc>
                        <a:spcBef>
                          <a:spcPts val="620"/>
                        </a:spcBef>
                      </a:pPr>
                      <a:r>
                        <a:rPr sz="1000" dirty="0">
                          <a:latin typeface="Tahoma"/>
                          <a:cs typeface="Tahoma"/>
                        </a:rPr>
                        <a:t>-</a:t>
                      </a:r>
                      <a:endParaRPr sz="1000">
                        <a:latin typeface="Tahoma"/>
                        <a:cs typeface="Tahoma"/>
                      </a:endParaRPr>
                    </a:p>
                  </a:txBody>
                  <a:tcPr marL="0" marR="0" marT="7874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3175" algn="ctr">
                        <a:lnSpc>
                          <a:spcPct val="100000"/>
                        </a:lnSpc>
                        <a:spcBef>
                          <a:spcPts val="620"/>
                        </a:spcBef>
                      </a:pPr>
                      <a:r>
                        <a:rPr sz="1000" dirty="0">
                          <a:latin typeface="Tahoma"/>
                          <a:cs typeface="Tahoma"/>
                        </a:rPr>
                        <a:t>+</a:t>
                      </a:r>
                      <a:endParaRPr sz="1000">
                        <a:latin typeface="Tahoma"/>
                        <a:cs typeface="Tahoma"/>
                      </a:endParaRPr>
                    </a:p>
                  </a:txBody>
                  <a:tcPr marL="0" marR="0" marT="7874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20"/>
                        </a:spcBef>
                      </a:pPr>
                      <a:r>
                        <a:rPr sz="1000" dirty="0">
                          <a:latin typeface="Tahoma"/>
                          <a:cs typeface="Tahoma"/>
                        </a:rPr>
                        <a:t>+</a:t>
                      </a:r>
                      <a:endParaRPr sz="1000">
                        <a:latin typeface="Tahoma"/>
                        <a:cs typeface="Tahoma"/>
                      </a:endParaRPr>
                    </a:p>
                  </a:txBody>
                  <a:tcPr marL="0" marR="0" marT="78740" marB="0">
                    <a:lnL w="3175">
                      <a:solidFill>
                        <a:srgbClr val="9F9F9F"/>
                      </a:solidFill>
                      <a:prstDash val="solid"/>
                    </a:lnL>
                    <a:lnR w="12700">
                      <a:solidFill>
                        <a:srgbClr val="9F9F9F"/>
                      </a:solidFill>
                      <a:prstDash val="solid"/>
                    </a:lnR>
                    <a:lnT w="3175">
                      <a:solidFill>
                        <a:srgbClr val="9F9F9F"/>
                      </a:solidFill>
                      <a:prstDash val="solid"/>
                    </a:lnT>
                    <a:lnB w="3175">
                      <a:solidFill>
                        <a:srgbClr val="9F9F9F"/>
                      </a:solidFill>
                      <a:prstDash val="solid"/>
                    </a:lnB>
                  </a:tcPr>
                </a:tc>
              </a:tr>
              <a:tr h="466343">
                <a:tc>
                  <a:txBody>
                    <a:bodyPr/>
                    <a:lstStyle/>
                    <a:p>
                      <a:pPr marL="3810" algn="ctr">
                        <a:lnSpc>
                          <a:spcPct val="100000"/>
                        </a:lnSpc>
                        <a:spcBef>
                          <a:spcPts val="610"/>
                        </a:spcBef>
                      </a:pPr>
                      <a:r>
                        <a:rPr sz="1000" spc="-5" dirty="0">
                          <a:latin typeface="Tahoma"/>
                          <a:cs typeface="Tahoma"/>
                        </a:rPr>
                        <a:t>Lecture</a:t>
                      </a:r>
                      <a:endParaRPr sz="1000">
                        <a:latin typeface="Tahoma"/>
                        <a:cs typeface="Tahoma"/>
                      </a:endParaRPr>
                    </a:p>
                  </a:txBody>
                  <a:tcPr marL="0" marR="0" marT="77470" marB="0">
                    <a:lnL w="12700">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1270" algn="ctr">
                        <a:lnSpc>
                          <a:spcPct val="100000"/>
                        </a:lnSpc>
                        <a:spcBef>
                          <a:spcPts val="610"/>
                        </a:spcBef>
                      </a:pPr>
                      <a:r>
                        <a:rPr sz="1000" dirty="0">
                          <a:latin typeface="Tahoma"/>
                          <a:cs typeface="Tahoma"/>
                        </a:rPr>
                        <a:t>-</a:t>
                      </a:r>
                      <a:endParaRPr sz="1000">
                        <a:latin typeface="Tahoma"/>
                        <a:cs typeface="Tahoma"/>
                      </a:endParaRPr>
                    </a:p>
                  </a:txBody>
                  <a:tcPr marL="0" marR="0" marT="7747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10"/>
                        </a:spcBef>
                      </a:pPr>
                      <a:r>
                        <a:rPr sz="1000" dirty="0">
                          <a:latin typeface="Tahoma"/>
                          <a:cs typeface="Tahoma"/>
                        </a:rPr>
                        <a:t>-</a:t>
                      </a:r>
                      <a:endParaRPr sz="1000">
                        <a:latin typeface="Tahoma"/>
                        <a:cs typeface="Tahoma"/>
                      </a:endParaRPr>
                    </a:p>
                  </a:txBody>
                  <a:tcPr marL="0" marR="0" marT="7747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1905" algn="ctr">
                        <a:lnSpc>
                          <a:spcPct val="100000"/>
                        </a:lnSpc>
                        <a:spcBef>
                          <a:spcPts val="610"/>
                        </a:spcBef>
                      </a:pPr>
                      <a:r>
                        <a:rPr sz="1000" dirty="0">
                          <a:latin typeface="Tahoma"/>
                          <a:cs typeface="Tahoma"/>
                        </a:rPr>
                        <a:t>+</a:t>
                      </a:r>
                      <a:endParaRPr sz="1000">
                        <a:latin typeface="Tahoma"/>
                        <a:cs typeface="Tahoma"/>
                      </a:endParaRPr>
                    </a:p>
                  </a:txBody>
                  <a:tcPr marL="0" marR="0" marT="7747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3175" algn="ctr">
                        <a:lnSpc>
                          <a:spcPct val="100000"/>
                        </a:lnSpc>
                        <a:spcBef>
                          <a:spcPts val="610"/>
                        </a:spcBef>
                      </a:pPr>
                      <a:r>
                        <a:rPr sz="1000" dirty="0">
                          <a:latin typeface="Tahoma"/>
                          <a:cs typeface="Tahoma"/>
                        </a:rPr>
                        <a:t>+</a:t>
                      </a:r>
                      <a:endParaRPr sz="1000">
                        <a:latin typeface="Tahoma"/>
                        <a:cs typeface="Tahoma"/>
                      </a:endParaRPr>
                    </a:p>
                  </a:txBody>
                  <a:tcPr marL="0" marR="0" marT="77470"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10"/>
                        </a:spcBef>
                      </a:pPr>
                      <a:r>
                        <a:rPr sz="1000" dirty="0">
                          <a:latin typeface="Tahoma"/>
                          <a:cs typeface="Tahoma"/>
                        </a:rPr>
                        <a:t>-</a:t>
                      </a:r>
                      <a:endParaRPr sz="1000">
                        <a:latin typeface="Tahoma"/>
                        <a:cs typeface="Tahoma"/>
                      </a:endParaRPr>
                    </a:p>
                  </a:txBody>
                  <a:tcPr marL="0" marR="0" marT="77470" marB="0">
                    <a:lnL w="3175">
                      <a:solidFill>
                        <a:srgbClr val="9F9F9F"/>
                      </a:solidFill>
                      <a:prstDash val="solid"/>
                    </a:lnL>
                    <a:lnR w="12700">
                      <a:solidFill>
                        <a:srgbClr val="9F9F9F"/>
                      </a:solidFill>
                      <a:prstDash val="solid"/>
                    </a:lnR>
                    <a:lnT w="3175">
                      <a:solidFill>
                        <a:srgbClr val="9F9F9F"/>
                      </a:solidFill>
                      <a:prstDash val="solid"/>
                    </a:lnT>
                    <a:lnB w="3175">
                      <a:solidFill>
                        <a:srgbClr val="9F9F9F"/>
                      </a:solidFill>
                      <a:prstDash val="solid"/>
                    </a:lnB>
                  </a:tcPr>
                </a:tc>
              </a:tr>
              <a:tr h="467105">
                <a:tc>
                  <a:txBody>
                    <a:bodyPr/>
                    <a:lstStyle/>
                    <a:p>
                      <a:pPr marL="5080" algn="ctr">
                        <a:lnSpc>
                          <a:spcPct val="100000"/>
                        </a:lnSpc>
                        <a:spcBef>
                          <a:spcPts val="625"/>
                        </a:spcBef>
                      </a:pPr>
                      <a:r>
                        <a:rPr sz="1000" spc="-5" dirty="0">
                          <a:latin typeface="Tahoma"/>
                          <a:cs typeface="Tahoma"/>
                        </a:rPr>
                        <a:t>Ecriture</a:t>
                      </a:r>
                      <a:endParaRPr sz="1000">
                        <a:latin typeface="Tahoma"/>
                        <a:cs typeface="Tahoma"/>
                      </a:endParaRPr>
                    </a:p>
                  </a:txBody>
                  <a:tcPr marL="0" marR="0" marT="79375" marB="0">
                    <a:lnL w="12700">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1270" algn="ctr">
                        <a:lnSpc>
                          <a:spcPct val="100000"/>
                        </a:lnSpc>
                        <a:spcBef>
                          <a:spcPts val="625"/>
                        </a:spcBef>
                      </a:pPr>
                      <a:r>
                        <a:rPr sz="1000" dirty="0">
                          <a:latin typeface="Tahoma"/>
                          <a:cs typeface="Tahoma"/>
                        </a:rPr>
                        <a:t>-</a:t>
                      </a:r>
                      <a:endParaRPr sz="1000">
                        <a:latin typeface="Tahoma"/>
                        <a:cs typeface="Tahoma"/>
                      </a:endParaRPr>
                    </a:p>
                  </a:txBody>
                  <a:tcPr marL="0" marR="0" marT="79375"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25"/>
                        </a:spcBef>
                      </a:pPr>
                      <a:r>
                        <a:rPr sz="1000" dirty="0">
                          <a:latin typeface="Tahoma"/>
                          <a:cs typeface="Tahoma"/>
                        </a:rPr>
                        <a:t>-</a:t>
                      </a:r>
                      <a:endParaRPr sz="1000">
                        <a:latin typeface="Tahoma"/>
                        <a:cs typeface="Tahoma"/>
                      </a:endParaRPr>
                    </a:p>
                  </a:txBody>
                  <a:tcPr marL="0" marR="0" marT="79375"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1270" algn="ctr">
                        <a:lnSpc>
                          <a:spcPct val="100000"/>
                        </a:lnSpc>
                        <a:spcBef>
                          <a:spcPts val="625"/>
                        </a:spcBef>
                      </a:pPr>
                      <a:r>
                        <a:rPr sz="1000" dirty="0">
                          <a:latin typeface="Tahoma"/>
                          <a:cs typeface="Tahoma"/>
                        </a:rPr>
                        <a:t>-</a:t>
                      </a:r>
                      <a:endParaRPr sz="1000">
                        <a:latin typeface="Tahoma"/>
                        <a:cs typeface="Tahoma"/>
                      </a:endParaRPr>
                    </a:p>
                  </a:txBody>
                  <a:tcPr marL="0" marR="0" marT="79375"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marL="3175" algn="ctr">
                        <a:lnSpc>
                          <a:spcPct val="100000"/>
                        </a:lnSpc>
                        <a:spcBef>
                          <a:spcPts val="625"/>
                        </a:spcBef>
                      </a:pPr>
                      <a:r>
                        <a:rPr sz="1000" dirty="0">
                          <a:latin typeface="Tahoma"/>
                          <a:cs typeface="Tahoma"/>
                        </a:rPr>
                        <a:t>-</a:t>
                      </a:r>
                      <a:endParaRPr sz="1000">
                        <a:latin typeface="Tahoma"/>
                        <a:cs typeface="Tahoma"/>
                      </a:endParaRPr>
                    </a:p>
                  </a:txBody>
                  <a:tcPr marL="0" marR="0" marT="79375" marB="0">
                    <a:lnL w="3175">
                      <a:solidFill>
                        <a:srgbClr val="9F9F9F"/>
                      </a:solidFill>
                      <a:prstDash val="solid"/>
                    </a:lnL>
                    <a:lnR w="3175">
                      <a:solidFill>
                        <a:srgbClr val="9F9F9F"/>
                      </a:solidFill>
                      <a:prstDash val="solid"/>
                    </a:lnR>
                    <a:lnT w="3175">
                      <a:solidFill>
                        <a:srgbClr val="9F9F9F"/>
                      </a:solidFill>
                      <a:prstDash val="solid"/>
                    </a:lnT>
                    <a:lnB w="3175">
                      <a:solidFill>
                        <a:srgbClr val="9F9F9F"/>
                      </a:solidFill>
                      <a:prstDash val="solid"/>
                    </a:lnB>
                  </a:tcPr>
                </a:tc>
                <a:tc>
                  <a:txBody>
                    <a:bodyPr/>
                    <a:lstStyle/>
                    <a:p>
                      <a:pPr algn="ctr">
                        <a:lnSpc>
                          <a:spcPct val="100000"/>
                        </a:lnSpc>
                        <a:spcBef>
                          <a:spcPts val="625"/>
                        </a:spcBef>
                      </a:pPr>
                      <a:r>
                        <a:rPr sz="1000" dirty="0">
                          <a:latin typeface="Tahoma"/>
                          <a:cs typeface="Tahoma"/>
                        </a:rPr>
                        <a:t>-</a:t>
                      </a:r>
                      <a:endParaRPr sz="1000">
                        <a:latin typeface="Tahoma"/>
                        <a:cs typeface="Tahoma"/>
                      </a:endParaRPr>
                    </a:p>
                  </a:txBody>
                  <a:tcPr marL="0" marR="0" marT="79375" marB="0">
                    <a:lnL w="3175">
                      <a:solidFill>
                        <a:srgbClr val="9F9F9F"/>
                      </a:solidFill>
                      <a:prstDash val="solid"/>
                    </a:lnL>
                    <a:lnR w="12700">
                      <a:solidFill>
                        <a:srgbClr val="9F9F9F"/>
                      </a:solidFill>
                      <a:prstDash val="solid"/>
                    </a:lnR>
                    <a:lnT w="3175">
                      <a:solidFill>
                        <a:srgbClr val="9F9F9F"/>
                      </a:solidFill>
                      <a:prstDash val="solid"/>
                    </a:lnT>
                    <a:lnB w="3175">
                      <a:solidFill>
                        <a:srgbClr val="9F9F9F"/>
                      </a:solidFill>
                      <a:prstDash val="solid"/>
                    </a:lnB>
                  </a:tcPr>
                </a:tc>
              </a:tr>
              <a:tr h="578834">
                <a:tc>
                  <a:txBody>
                    <a:bodyPr/>
                    <a:lstStyle/>
                    <a:p>
                      <a:pPr marL="5080" algn="ctr">
                        <a:lnSpc>
                          <a:spcPct val="100000"/>
                        </a:lnSpc>
                        <a:spcBef>
                          <a:spcPts val="1075"/>
                        </a:spcBef>
                      </a:pPr>
                      <a:r>
                        <a:rPr sz="1000" spc="-5" dirty="0">
                          <a:latin typeface="Tahoma"/>
                          <a:cs typeface="Tahoma"/>
                        </a:rPr>
                        <a:t>Lésion</a:t>
                      </a:r>
                      <a:endParaRPr sz="1000">
                        <a:latin typeface="Tahoma"/>
                        <a:cs typeface="Tahoma"/>
                      </a:endParaRPr>
                    </a:p>
                  </a:txBody>
                  <a:tcPr marL="0" marR="0" marT="136525" marB="0">
                    <a:lnL w="12700">
                      <a:solidFill>
                        <a:srgbClr val="9F9F9F"/>
                      </a:solidFill>
                      <a:prstDash val="solid"/>
                    </a:lnL>
                    <a:lnR w="3175">
                      <a:solidFill>
                        <a:srgbClr val="9F9F9F"/>
                      </a:solidFill>
                      <a:prstDash val="solid"/>
                    </a:lnR>
                    <a:lnT w="3175">
                      <a:solidFill>
                        <a:srgbClr val="9F9F9F"/>
                      </a:solidFill>
                      <a:prstDash val="solid"/>
                    </a:lnT>
                    <a:lnB w="12700">
                      <a:solidFill>
                        <a:srgbClr val="9F9F9F"/>
                      </a:solidFill>
                      <a:prstDash val="solid"/>
                    </a:lnB>
                  </a:tcPr>
                </a:tc>
                <a:tc>
                  <a:txBody>
                    <a:bodyPr/>
                    <a:lstStyle/>
                    <a:p>
                      <a:pPr algn="ctr">
                        <a:lnSpc>
                          <a:spcPct val="100000"/>
                        </a:lnSpc>
                        <a:spcBef>
                          <a:spcPts val="1075"/>
                        </a:spcBef>
                      </a:pPr>
                      <a:r>
                        <a:rPr sz="1000" u="sng" spc="70" dirty="0">
                          <a:solidFill>
                            <a:srgbClr val="656599"/>
                          </a:solidFill>
                          <a:uFill>
                            <a:solidFill>
                              <a:srgbClr val="656599"/>
                            </a:solidFill>
                          </a:uFill>
                          <a:latin typeface="Tahoma"/>
                          <a:cs typeface="Tahoma"/>
                        </a:rPr>
                        <a:t>Aires</a:t>
                      </a:r>
                      <a:r>
                        <a:rPr sz="1000" u="sng" spc="-50" dirty="0">
                          <a:solidFill>
                            <a:srgbClr val="656599"/>
                          </a:solidFill>
                          <a:uFill>
                            <a:solidFill>
                              <a:srgbClr val="656599"/>
                            </a:solidFill>
                          </a:uFill>
                          <a:latin typeface="Tahoma"/>
                          <a:cs typeface="Tahoma"/>
                        </a:rPr>
                        <a:t> </a:t>
                      </a:r>
                      <a:r>
                        <a:rPr sz="1000" u="sng" spc="80" dirty="0">
                          <a:solidFill>
                            <a:srgbClr val="656599"/>
                          </a:solidFill>
                          <a:uFill>
                            <a:solidFill>
                              <a:srgbClr val="656599"/>
                            </a:solidFill>
                          </a:uFill>
                          <a:latin typeface="Tahoma"/>
                          <a:cs typeface="Tahoma"/>
                        </a:rPr>
                        <a:t>44-45</a:t>
                      </a:r>
                      <a:r>
                        <a:rPr sz="1000" u="sng" spc="-45" dirty="0">
                          <a:solidFill>
                            <a:srgbClr val="656599"/>
                          </a:solidFill>
                          <a:uFill>
                            <a:solidFill>
                              <a:srgbClr val="656599"/>
                            </a:solidFill>
                          </a:uFill>
                          <a:latin typeface="Tahoma"/>
                          <a:cs typeface="Tahoma"/>
                        </a:rPr>
                        <a:t> </a:t>
                      </a:r>
                      <a:r>
                        <a:rPr sz="1000" u="sng" spc="75" dirty="0">
                          <a:solidFill>
                            <a:srgbClr val="656599"/>
                          </a:solidFill>
                          <a:uFill>
                            <a:solidFill>
                              <a:srgbClr val="656599"/>
                            </a:solidFill>
                          </a:uFill>
                          <a:latin typeface="Tahoma"/>
                          <a:cs typeface="Tahoma"/>
                        </a:rPr>
                        <a:t>G</a:t>
                      </a:r>
                      <a:endParaRPr sz="1000">
                        <a:latin typeface="Tahoma"/>
                        <a:cs typeface="Tahoma"/>
                      </a:endParaRPr>
                    </a:p>
                  </a:txBody>
                  <a:tcPr marL="0" marR="0" marT="136525" marB="0">
                    <a:lnL w="3175">
                      <a:solidFill>
                        <a:srgbClr val="9F9F9F"/>
                      </a:solidFill>
                      <a:prstDash val="solid"/>
                    </a:lnL>
                    <a:lnR w="3175">
                      <a:solidFill>
                        <a:srgbClr val="9F9F9F"/>
                      </a:solidFill>
                      <a:prstDash val="solid"/>
                    </a:lnR>
                    <a:lnT w="3175">
                      <a:solidFill>
                        <a:srgbClr val="9F9F9F"/>
                      </a:solidFill>
                      <a:prstDash val="solid"/>
                    </a:lnT>
                    <a:lnB w="12700">
                      <a:solidFill>
                        <a:srgbClr val="9F9F9F"/>
                      </a:solidFill>
                      <a:prstDash val="solid"/>
                    </a:lnB>
                  </a:tcPr>
                </a:tc>
                <a:tc>
                  <a:txBody>
                    <a:bodyPr/>
                    <a:lstStyle/>
                    <a:p>
                      <a:pPr algn="ctr">
                        <a:lnSpc>
                          <a:spcPct val="100000"/>
                        </a:lnSpc>
                        <a:spcBef>
                          <a:spcPts val="1075"/>
                        </a:spcBef>
                      </a:pPr>
                      <a:r>
                        <a:rPr sz="1000" u="sng" spc="70" dirty="0">
                          <a:solidFill>
                            <a:srgbClr val="656599"/>
                          </a:solidFill>
                          <a:uFill>
                            <a:solidFill>
                              <a:srgbClr val="656599"/>
                            </a:solidFill>
                          </a:uFill>
                          <a:latin typeface="Tahoma"/>
                          <a:cs typeface="Tahoma"/>
                        </a:rPr>
                        <a:t>Aire</a:t>
                      </a:r>
                      <a:r>
                        <a:rPr sz="1000" u="sng" spc="-55" dirty="0">
                          <a:solidFill>
                            <a:srgbClr val="656599"/>
                          </a:solidFill>
                          <a:uFill>
                            <a:solidFill>
                              <a:srgbClr val="656599"/>
                            </a:solidFill>
                          </a:uFill>
                          <a:latin typeface="Tahoma"/>
                          <a:cs typeface="Tahoma"/>
                        </a:rPr>
                        <a:t> </a:t>
                      </a:r>
                      <a:r>
                        <a:rPr sz="1000" u="sng" spc="85" dirty="0">
                          <a:solidFill>
                            <a:srgbClr val="656599"/>
                          </a:solidFill>
                          <a:uFill>
                            <a:solidFill>
                              <a:srgbClr val="656599"/>
                            </a:solidFill>
                          </a:uFill>
                          <a:latin typeface="Tahoma"/>
                          <a:cs typeface="Tahoma"/>
                        </a:rPr>
                        <a:t>22</a:t>
                      </a:r>
                      <a:r>
                        <a:rPr sz="1000" u="sng" spc="-50" dirty="0">
                          <a:solidFill>
                            <a:srgbClr val="656599"/>
                          </a:solidFill>
                          <a:uFill>
                            <a:solidFill>
                              <a:srgbClr val="656599"/>
                            </a:solidFill>
                          </a:uFill>
                          <a:latin typeface="Tahoma"/>
                          <a:cs typeface="Tahoma"/>
                        </a:rPr>
                        <a:t> </a:t>
                      </a:r>
                      <a:r>
                        <a:rPr sz="1000" u="sng" spc="75" dirty="0">
                          <a:solidFill>
                            <a:srgbClr val="656599"/>
                          </a:solidFill>
                          <a:uFill>
                            <a:solidFill>
                              <a:srgbClr val="656599"/>
                            </a:solidFill>
                          </a:uFill>
                          <a:latin typeface="Tahoma"/>
                          <a:cs typeface="Tahoma"/>
                        </a:rPr>
                        <a:t>G</a:t>
                      </a:r>
                      <a:endParaRPr sz="1000">
                        <a:latin typeface="Tahoma"/>
                        <a:cs typeface="Tahoma"/>
                      </a:endParaRPr>
                    </a:p>
                  </a:txBody>
                  <a:tcPr marL="0" marR="0" marT="136525" marB="0">
                    <a:lnL w="3175">
                      <a:solidFill>
                        <a:srgbClr val="9F9F9F"/>
                      </a:solidFill>
                      <a:prstDash val="solid"/>
                    </a:lnL>
                    <a:lnR w="3175">
                      <a:solidFill>
                        <a:srgbClr val="9F9F9F"/>
                      </a:solidFill>
                      <a:prstDash val="solid"/>
                    </a:lnR>
                    <a:lnT w="3175">
                      <a:solidFill>
                        <a:srgbClr val="9F9F9F"/>
                      </a:solidFill>
                      <a:prstDash val="solid"/>
                    </a:lnT>
                    <a:lnB w="12700">
                      <a:solidFill>
                        <a:srgbClr val="9F9F9F"/>
                      </a:solidFill>
                      <a:prstDash val="solid"/>
                    </a:lnB>
                  </a:tcPr>
                </a:tc>
                <a:tc>
                  <a:txBody>
                    <a:bodyPr/>
                    <a:lstStyle/>
                    <a:p>
                      <a:pPr marL="168910" marR="160655" indent="-12700">
                        <a:lnSpc>
                          <a:spcPct val="100000"/>
                        </a:lnSpc>
                        <a:spcBef>
                          <a:spcPts val="475"/>
                        </a:spcBef>
                      </a:pPr>
                      <a:r>
                        <a:rPr sz="1000" u="sng" spc="65" dirty="0">
                          <a:solidFill>
                            <a:srgbClr val="656599"/>
                          </a:solidFill>
                          <a:uFill>
                            <a:solidFill>
                              <a:srgbClr val="656599"/>
                            </a:solidFill>
                          </a:uFill>
                          <a:latin typeface="Tahoma"/>
                          <a:cs typeface="Tahoma"/>
                        </a:rPr>
                        <a:t>Faisceau</a:t>
                      </a:r>
                      <a:r>
                        <a:rPr sz="1000" u="sng" spc="-55" dirty="0">
                          <a:solidFill>
                            <a:srgbClr val="656599"/>
                          </a:solidFill>
                          <a:uFill>
                            <a:solidFill>
                              <a:srgbClr val="656599"/>
                            </a:solidFill>
                          </a:uFill>
                          <a:latin typeface="Tahoma"/>
                          <a:cs typeface="Tahoma"/>
                        </a:rPr>
                        <a:t> </a:t>
                      </a:r>
                      <a:r>
                        <a:rPr sz="1000" u="sng" spc="70" dirty="0">
                          <a:solidFill>
                            <a:srgbClr val="656599"/>
                          </a:solidFill>
                          <a:uFill>
                            <a:solidFill>
                              <a:srgbClr val="656599"/>
                            </a:solidFill>
                          </a:uFill>
                          <a:latin typeface="Tahoma"/>
                          <a:cs typeface="Tahoma"/>
                        </a:rPr>
                        <a:t>arqué</a:t>
                      </a:r>
                      <a:r>
                        <a:rPr sz="1000" u="sng" spc="-50" dirty="0">
                          <a:solidFill>
                            <a:srgbClr val="656599"/>
                          </a:solidFill>
                          <a:uFill>
                            <a:solidFill>
                              <a:srgbClr val="656599"/>
                            </a:solidFill>
                          </a:uFill>
                          <a:latin typeface="Tahoma"/>
                          <a:cs typeface="Tahoma"/>
                        </a:rPr>
                        <a:t> </a:t>
                      </a:r>
                      <a:r>
                        <a:rPr sz="1000" u="sng" spc="75" dirty="0">
                          <a:solidFill>
                            <a:srgbClr val="656599"/>
                          </a:solidFill>
                          <a:uFill>
                            <a:solidFill>
                              <a:srgbClr val="656599"/>
                            </a:solidFill>
                          </a:uFill>
                          <a:latin typeface="Tahoma"/>
                          <a:cs typeface="Tahoma"/>
                        </a:rPr>
                        <a:t>G </a:t>
                      </a:r>
                      <a:r>
                        <a:rPr sz="1000" spc="-295" dirty="0">
                          <a:solidFill>
                            <a:srgbClr val="656599"/>
                          </a:solidFill>
                          <a:latin typeface="Tahoma"/>
                          <a:cs typeface="Tahoma"/>
                        </a:rPr>
                        <a:t> </a:t>
                      </a:r>
                      <a:r>
                        <a:rPr sz="1000" u="sng" spc="65" dirty="0">
                          <a:solidFill>
                            <a:srgbClr val="656599"/>
                          </a:solidFill>
                          <a:uFill>
                            <a:solidFill>
                              <a:srgbClr val="656599"/>
                            </a:solidFill>
                          </a:uFill>
                          <a:latin typeface="Tahoma"/>
                          <a:cs typeface="Tahoma"/>
                        </a:rPr>
                        <a:t>Opercule</a:t>
                      </a:r>
                      <a:r>
                        <a:rPr sz="1000" u="sng" spc="-70" dirty="0">
                          <a:solidFill>
                            <a:srgbClr val="656599"/>
                          </a:solidFill>
                          <a:uFill>
                            <a:solidFill>
                              <a:srgbClr val="656599"/>
                            </a:solidFill>
                          </a:uFill>
                          <a:latin typeface="Tahoma"/>
                          <a:cs typeface="Tahoma"/>
                        </a:rPr>
                        <a:t> </a:t>
                      </a:r>
                      <a:r>
                        <a:rPr sz="1000" u="sng" spc="70" dirty="0">
                          <a:solidFill>
                            <a:srgbClr val="656599"/>
                          </a:solidFill>
                          <a:uFill>
                            <a:solidFill>
                              <a:srgbClr val="656599"/>
                            </a:solidFill>
                          </a:uFill>
                          <a:latin typeface="Tahoma"/>
                          <a:cs typeface="Tahoma"/>
                        </a:rPr>
                        <a:t>pariétal</a:t>
                      </a:r>
                      <a:endParaRPr sz="1000">
                        <a:latin typeface="Tahoma"/>
                        <a:cs typeface="Tahoma"/>
                      </a:endParaRPr>
                    </a:p>
                  </a:txBody>
                  <a:tcPr marL="0" marR="0" marT="60325" marB="0">
                    <a:lnL w="3175">
                      <a:solidFill>
                        <a:srgbClr val="9F9F9F"/>
                      </a:solidFill>
                      <a:prstDash val="solid"/>
                    </a:lnL>
                    <a:lnR w="3175">
                      <a:solidFill>
                        <a:srgbClr val="9F9F9F"/>
                      </a:solidFill>
                      <a:prstDash val="solid"/>
                    </a:lnR>
                    <a:lnT w="3175">
                      <a:solidFill>
                        <a:srgbClr val="9F9F9F"/>
                      </a:solidFill>
                      <a:prstDash val="solid"/>
                    </a:lnT>
                    <a:lnB w="12700">
                      <a:solidFill>
                        <a:srgbClr val="9F9F9F"/>
                      </a:solidFill>
                      <a:prstDash val="solid"/>
                    </a:lnB>
                  </a:tcPr>
                </a:tc>
                <a:tc>
                  <a:txBody>
                    <a:bodyPr/>
                    <a:lstStyle/>
                    <a:p>
                      <a:pPr algn="ctr">
                        <a:lnSpc>
                          <a:spcPct val="100000"/>
                        </a:lnSpc>
                        <a:spcBef>
                          <a:spcPts val="1075"/>
                        </a:spcBef>
                      </a:pPr>
                      <a:r>
                        <a:rPr sz="1000" u="sng" spc="70" dirty="0">
                          <a:solidFill>
                            <a:srgbClr val="656599"/>
                          </a:solidFill>
                          <a:uFill>
                            <a:solidFill>
                              <a:srgbClr val="656599"/>
                            </a:solidFill>
                          </a:uFill>
                          <a:latin typeface="Tahoma"/>
                          <a:cs typeface="Tahoma"/>
                        </a:rPr>
                        <a:t>Lobe</a:t>
                      </a:r>
                      <a:r>
                        <a:rPr sz="1000" u="sng" spc="-55" dirty="0">
                          <a:solidFill>
                            <a:srgbClr val="656599"/>
                          </a:solidFill>
                          <a:uFill>
                            <a:solidFill>
                              <a:srgbClr val="656599"/>
                            </a:solidFill>
                          </a:uFill>
                          <a:latin typeface="Tahoma"/>
                          <a:cs typeface="Tahoma"/>
                        </a:rPr>
                        <a:t> </a:t>
                      </a:r>
                      <a:r>
                        <a:rPr sz="1000" u="sng" spc="70" dirty="0">
                          <a:solidFill>
                            <a:srgbClr val="656599"/>
                          </a:solidFill>
                          <a:uFill>
                            <a:solidFill>
                              <a:srgbClr val="656599"/>
                            </a:solidFill>
                          </a:uFill>
                          <a:latin typeface="Tahoma"/>
                          <a:cs typeface="Tahoma"/>
                        </a:rPr>
                        <a:t>préfrontal</a:t>
                      </a:r>
                      <a:r>
                        <a:rPr sz="1000" u="sng" spc="-45" dirty="0">
                          <a:solidFill>
                            <a:srgbClr val="656599"/>
                          </a:solidFill>
                          <a:uFill>
                            <a:solidFill>
                              <a:srgbClr val="656599"/>
                            </a:solidFill>
                          </a:uFill>
                          <a:latin typeface="Tahoma"/>
                          <a:cs typeface="Tahoma"/>
                        </a:rPr>
                        <a:t> </a:t>
                      </a:r>
                      <a:r>
                        <a:rPr sz="1000" u="sng" spc="75" dirty="0">
                          <a:solidFill>
                            <a:srgbClr val="656599"/>
                          </a:solidFill>
                          <a:uFill>
                            <a:solidFill>
                              <a:srgbClr val="656599"/>
                            </a:solidFill>
                          </a:uFill>
                          <a:latin typeface="Tahoma"/>
                          <a:cs typeface="Tahoma"/>
                        </a:rPr>
                        <a:t>G</a:t>
                      </a:r>
                      <a:endParaRPr sz="1000">
                        <a:latin typeface="Tahoma"/>
                        <a:cs typeface="Tahoma"/>
                      </a:endParaRPr>
                    </a:p>
                  </a:txBody>
                  <a:tcPr marL="0" marR="0" marT="136525" marB="0">
                    <a:lnL w="3175">
                      <a:solidFill>
                        <a:srgbClr val="9F9F9F"/>
                      </a:solidFill>
                      <a:prstDash val="solid"/>
                    </a:lnL>
                    <a:lnR w="3175">
                      <a:solidFill>
                        <a:srgbClr val="9F9F9F"/>
                      </a:solidFill>
                      <a:prstDash val="solid"/>
                    </a:lnR>
                    <a:lnT w="3175">
                      <a:solidFill>
                        <a:srgbClr val="9F9F9F"/>
                      </a:solidFill>
                      <a:prstDash val="solid"/>
                    </a:lnT>
                    <a:lnB w="12700">
                      <a:solidFill>
                        <a:srgbClr val="9F9F9F"/>
                      </a:solidFill>
                      <a:prstDash val="solid"/>
                    </a:lnB>
                  </a:tcPr>
                </a:tc>
                <a:tc>
                  <a:txBody>
                    <a:bodyPr/>
                    <a:lstStyle/>
                    <a:p>
                      <a:pPr algn="ctr">
                        <a:lnSpc>
                          <a:spcPct val="100000"/>
                        </a:lnSpc>
                        <a:spcBef>
                          <a:spcPts val="1075"/>
                        </a:spcBef>
                      </a:pPr>
                      <a:r>
                        <a:rPr sz="1000" u="sng" spc="75" dirty="0">
                          <a:solidFill>
                            <a:srgbClr val="656599"/>
                          </a:solidFill>
                          <a:uFill>
                            <a:solidFill>
                              <a:srgbClr val="656599"/>
                            </a:solidFill>
                          </a:uFill>
                          <a:latin typeface="Tahoma"/>
                          <a:cs typeface="Tahoma"/>
                        </a:rPr>
                        <a:t>Partie</a:t>
                      </a:r>
                      <a:r>
                        <a:rPr sz="1000" u="sng" spc="-40" dirty="0">
                          <a:solidFill>
                            <a:srgbClr val="656599"/>
                          </a:solidFill>
                          <a:uFill>
                            <a:solidFill>
                              <a:srgbClr val="656599"/>
                            </a:solidFill>
                          </a:uFill>
                          <a:latin typeface="Tahoma"/>
                          <a:cs typeface="Tahoma"/>
                        </a:rPr>
                        <a:t> </a:t>
                      </a:r>
                      <a:r>
                        <a:rPr sz="1000" u="sng" spc="70" dirty="0">
                          <a:solidFill>
                            <a:srgbClr val="656599"/>
                          </a:solidFill>
                          <a:uFill>
                            <a:solidFill>
                              <a:srgbClr val="656599"/>
                            </a:solidFill>
                          </a:uFill>
                          <a:latin typeface="Tahoma"/>
                          <a:cs typeface="Tahoma"/>
                        </a:rPr>
                        <a:t>inférieure</a:t>
                      </a:r>
                      <a:r>
                        <a:rPr sz="1000" u="sng" spc="-35" dirty="0">
                          <a:solidFill>
                            <a:srgbClr val="656599"/>
                          </a:solidFill>
                          <a:uFill>
                            <a:solidFill>
                              <a:srgbClr val="656599"/>
                            </a:solidFill>
                          </a:uFill>
                          <a:latin typeface="Tahoma"/>
                          <a:cs typeface="Tahoma"/>
                        </a:rPr>
                        <a:t> </a:t>
                      </a:r>
                      <a:r>
                        <a:rPr sz="1000" u="sng" spc="75" dirty="0">
                          <a:solidFill>
                            <a:srgbClr val="656599"/>
                          </a:solidFill>
                          <a:uFill>
                            <a:solidFill>
                              <a:srgbClr val="656599"/>
                            </a:solidFill>
                          </a:uFill>
                          <a:latin typeface="Tahoma"/>
                          <a:cs typeface="Tahoma"/>
                        </a:rPr>
                        <a:t>du</a:t>
                      </a:r>
                      <a:r>
                        <a:rPr sz="1000" u="sng" spc="-35" dirty="0">
                          <a:solidFill>
                            <a:srgbClr val="656599"/>
                          </a:solidFill>
                          <a:uFill>
                            <a:solidFill>
                              <a:srgbClr val="656599"/>
                            </a:solidFill>
                          </a:uFill>
                          <a:latin typeface="Tahoma"/>
                          <a:cs typeface="Tahoma"/>
                        </a:rPr>
                        <a:t> </a:t>
                      </a:r>
                      <a:r>
                        <a:rPr sz="1000" u="sng" spc="70" dirty="0">
                          <a:solidFill>
                            <a:srgbClr val="656599"/>
                          </a:solidFill>
                          <a:uFill>
                            <a:solidFill>
                              <a:srgbClr val="656599"/>
                            </a:solidFill>
                          </a:uFill>
                          <a:latin typeface="Tahoma"/>
                          <a:cs typeface="Tahoma"/>
                        </a:rPr>
                        <a:t>lobe</a:t>
                      </a:r>
                      <a:r>
                        <a:rPr sz="1000" u="sng" spc="-30" dirty="0">
                          <a:solidFill>
                            <a:srgbClr val="656599"/>
                          </a:solidFill>
                          <a:uFill>
                            <a:solidFill>
                              <a:srgbClr val="656599"/>
                            </a:solidFill>
                          </a:uFill>
                          <a:latin typeface="Tahoma"/>
                          <a:cs typeface="Tahoma"/>
                        </a:rPr>
                        <a:t> </a:t>
                      </a:r>
                      <a:r>
                        <a:rPr sz="1000" u="sng" spc="75" dirty="0">
                          <a:solidFill>
                            <a:srgbClr val="656599"/>
                          </a:solidFill>
                          <a:uFill>
                            <a:solidFill>
                              <a:srgbClr val="656599"/>
                            </a:solidFill>
                          </a:uFill>
                          <a:latin typeface="Tahoma"/>
                          <a:cs typeface="Tahoma"/>
                        </a:rPr>
                        <a:t>temporal</a:t>
                      </a:r>
                      <a:r>
                        <a:rPr sz="1000" u="sng" spc="-20" dirty="0">
                          <a:solidFill>
                            <a:srgbClr val="656599"/>
                          </a:solidFill>
                          <a:uFill>
                            <a:solidFill>
                              <a:srgbClr val="656599"/>
                            </a:solidFill>
                          </a:uFill>
                          <a:latin typeface="Tahoma"/>
                          <a:cs typeface="Tahoma"/>
                        </a:rPr>
                        <a:t> </a:t>
                      </a:r>
                      <a:r>
                        <a:rPr sz="1000" u="sng" spc="75" dirty="0">
                          <a:solidFill>
                            <a:srgbClr val="656599"/>
                          </a:solidFill>
                          <a:uFill>
                            <a:solidFill>
                              <a:srgbClr val="656599"/>
                            </a:solidFill>
                          </a:uFill>
                          <a:latin typeface="Tahoma"/>
                          <a:cs typeface="Tahoma"/>
                        </a:rPr>
                        <a:t>G</a:t>
                      </a:r>
                      <a:endParaRPr sz="1000">
                        <a:latin typeface="Tahoma"/>
                        <a:cs typeface="Tahoma"/>
                      </a:endParaRPr>
                    </a:p>
                  </a:txBody>
                  <a:tcPr marL="0" marR="0" marT="136525" marB="0">
                    <a:lnL w="3175">
                      <a:solidFill>
                        <a:srgbClr val="9F9F9F"/>
                      </a:solidFill>
                      <a:prstDash val="solid"/>
                    </a:lnL>
                    <a:lnR w="12700">
                      <a:solidFill>
                        <a:srgbClr val="9F9F9F"/>
                      </a:solidFill>
                      <a:prstDash val="solid"/>
                    </a:lnR>
                    <a:lnT w="3175">
                      <a:solidFill>
                        <a:srgbClr val="9F9F9F"/>
                      </a:solidFill>
                      <a:prstDash val="solid"/>
                    </a:lnT>
                    <a:lnB w="12700">
                      <a:solidFill>
                        <a:srgbClr val="9F9F9F"/>
                      </a:solidFill>
                      <a:prstDash val="soli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7684" y="815105"/>
            <a:ext cx="3017325" cy="1240789"/>
          </a:xfrm>
          <a:prstGeom prst="rect">
            <a:avLst/>
          </a:prstGeom>
        </p:spPr>
        <p:txBody>
          <a:bodyPr vert="horz" wrap="square" lIns="0" tIns="9589" rIns="0" bIns="0" rtlCol="0">
            <a:spAutoFit/>
          </a:bodyPr>
          <a:lstStyle/>
          <a:p>
            <a:pPr marL="9590">
              <a:spcBef>
                <a:spcPts val="76"/>
              </a:spcBef>
            </a:pPr>
            <a:r>
              <a:rPr spc="-230" dirty="0"/>
              <a:t>Lobe</a:t>
            </a:r>
            <a:r>
              <a:rPr spc="-204" dirty="0"/>
              <a:t>s</a:t>
            </a:r>
            <a:r>
              <a:rPr spc="-4" dirty="0"/>
              <a:t> </a:t>
            </a:r>
            <a:r>
              <a:rPr spc="-128" dirty="0"/>
              <a:t>cérébraux</a:t>
            </a:r>
          </a:p>
        </p:txBody>
      </p:sp>
      <p:grpSp>
        <p:nvGrpSpPr>
          <p:cNvPr id="3" name="object 3"/>
          <p:cNvGrpSpPr/>
          <p:nvPr/>
        </p:nvGrpSpPr>
        <p:grpSpPr>
          <a:xfrm>
            <a:off x="2671239" y="2032967"/>
            <a:ext cx="2771356" cy="2378188"/>
            <a:chOff x="2959100" y="2692400"/>
            <a:chExt cx="3670300" cy="3149600"/>
          </a:xfrm>
        </p:grpSpPr>
        <p:pic>
          <p:nvPicPr>
            <p:cNvPr id="4" name="object 4"/>
            <p:cNvPicPr/>
            <p:nvPr/>
          </p:nvPicPr>
          <p:blipFill>
            <a:blip r:embed="rId2" cstate="print"/>
            <a:stretch>
              <a:fillRect/>
            </a:stretch>
          </p:blipFill>
          <p:spPr>
            <a:xfrm>
              <a:off x="2959100" y="2692400"/>
              <a:ext cx="3670300" cy="3149600"/>
            </a:xfrm>
            <a:prstGeom prst="rect">
              <a:avLst/>
            </a:prstGeom>
          </p:spPr>
        </p:pic>
        <p:pic>
          <p:nvPicPr>
            <p:cNvPr id="5" name="object 5"/>
            <p:cNvPicPr/>
            <p:nvPr/>
          </p:nvPicPr>
          <p:blipFill>
            <a:blip r:embed="rId3" cstate="print"/>
            <a:stretch>
              <a:fillRect/>
            </a:stretch>
          </p:blipFill>
          <p:spPr>
            <a:xfrm>
              <a:off x="3035300" y="2777244"/>
              <a:ext cx="3416300" cy="2884517"/>
            </a:xfrm>
            <a:prstGeom prst="rect">
              <a:avLst/>
            </a:prstGeom>
          </p:spPr>
        </p:pic>
      </p:grpSp>
      <p:sp>
        <p:nvSpPr>
          <p:cNvPr id="6" name="object 6"/>
          <p:cNvSpPr txBox="1"/>
          <p:nvPr/>
        </p:nvSpPr>
        <p:spPr>
          <a:xfrm>
            <a:off x="1222742" y="2853826"/>
            <a:ext cx="1066349" cy="451214"/>
          </a:xfrm>
          <a:prstGeom prst="rect">
            <a:avLst/>
          </a:prstGeom>
        </p:spPr>
        <p:txBody>
          <a:bodyPr vert="horz" wrap="square" lIns="0" tIns="9589" rIns="0" bIns="0" rtlCol="0">
            <a:spAutoFit/>
          </a:bodyPr>
          <a:lstStyle/>
          <a:p>
            <a:pPr marL="9590">
              <a:spcBef>
                <a:spcPts val="76"/>
              </a:spcBef>
            </a:pPr>
            <a:r>
              <a:rPr sz="2869" spc="-151" dirty="0">
                <a:latin typeface="Arial MT"/>
                <a:cs typeface="Arial MT"/>
              </a:rPr>
              <a:t>F</a:t>
            </a:r>
            <a:r>
              <a:rPr sz="2869" spc="-154" dirty="0">
                <a:latin typeface="Arial MT"/>
                <a:cs typeface="Arial MT"/>
              </a:rPr>
              <a:t>r</a:t>
            </a:r>
            <a:r>
              <a:rPr sz="2869" spc="-79" dirty="0">
                <a:latin typeface="Arial MT"/>
                <a:cs typeface="Arial MT"/>
              </a:rPr>
              <a:t>ontal</a:t>
            </a:r>
            <a:endParaRPr sz="2869">
              <a:latin typeface="Arial MT"/>
              <a:cs typeface="Arial MT"/>
            </a:endParaRPr>
          </a:p>
        </p:txBody>
      </p:sp>
      <p:grpSp>
        <p:nvGrpSpPr>
          <p:cNvPr id="7" name="object 7"/>
          <p:cNvGrpSpPr/>
          <p:nvPr/>
        </p:nvGrpSpPr>
        <p:grpSpPr>
          <a:xfrm>
            <a:off x="5260395" y="2032967"/>
            <a:ext cx="2819303" cy="2397367"/>
            <a:chOff x="6388100" y="2692400"/>
            <a:chExt cx="3733800" cy="3175000"/>
          </a:xfrm>
        </p:grpSpPr>
        <p:pic>
          <p:nvPicPr>
            <p:cNvPr id="8" name="object 8"/>
            <p:cNvPicPr/>
            <p:nvPr/>
          </p:nvPicPr>
          <p:blipFill>
            <a:blip r:embed="rId4" cstate="print"/>
            <a:stretch>
              <a:fillRect/>
            </a:stretch>
          </p:blipFill>
          <p:spPr>
            <a:xfrm>
              <a:off x="6388100" y="2692400"/>
              <a:ext cx="3733800" cy="3175000"/>
            </a:xfrm>
            <a:prstGeom prst="rect">
              <a:avLst/>
            </a:prstGeom>
          </p:spPr>
        </p:pic>
        <p:pic>
          <p:nvPicPr>
            <p:cNvPr id="9" name="object 9"/>
            <p:cNvPicPr/>
            <p:nvPr/>
          </p:nvPicPr>
          <p:blipFill>
            <a:blip r:embed="rId5" cstate="print"/>
            <a:stretch>
              <a:fillRect/>
            </a:stretch>
          </p:blipFill>
          <p:spPr>
            <a:xfrm>
              <a:off x="6464300" y="2768600"/>
              <a:ext cx="3479800" cy="2910673"/>
            </a:xfrm>
            <a:prstGeom prst="rect">
              <a:avLst/>
            </a:prstGeom>
          </p:spPr>
        </p:pic>
      </p:grpSp>
      <p:sp>
        <p:nvSpPr>
          <p:cNvPr id="10" name="object 10"/>
          <p:cNvSpPr txBox="1"/>
          <p:nvPr/>
        </p:nvSpPr>
        <p:spPr>
          <a:xfrm>
            <a:off x="8402618" y="2853826"/>
            <a:ext cx="1116693" cy="451214"/>
          </a:xfrm>
          <a:prstGeom prst="rect">
            <a:avLst/>
          </a:prstGeom>
        </p:spPr>
        <p:txBody>
          <a:bodyPr vert="horz" wrap="square" lIns="0" tIns="9589" rIns="0" bIns="0" rtlCol="0">
            <a:spAutoFit/>
          </a:bodyPr>
          <a:lstStyle/>
          <a:p>
            <a:pPr marL="9590">
              <a:spcBef>
                <a:spcPts val="76"/>
              </a:spcBef>
            </a:pPr>
            <a:r>
              <a:rPr sz="2869" spc="-140" dirty="0">
                <a:latin typeface="Arial MT"/>
                <a:cs typeface="Arial MT"/>
              </a:rPr>
              <a:t>Pariétal</a:t>
            </a:r>
            <a:endParaRPr sz="2869">
              <a:latin typeface="Arial MT"/>
              <a:cs typeface="Arial MT"/>
            </a:endParaRPr>
          </a:p>
        </p:txBody>
      </p:sp>
      <p:grpSp>
        <p:nvGrpSpPr>
          <p:cNvPr id="11" name="object 11"/>
          <p:cNvGrpSpPr/>
          <p:nvPr/>
        </p:nvGrpSpPr>
        <p:grpSpPr>
          <a:xfrm>
            <a:off x="2671239" y="4238544"/>
            <a:ext cx="2771356" cy="2291883"/>
            <a:chOff x="2959100" y="5613400"/>
            <a:chExt cx="3670300" cy="3035300"/>
          </a:xfrm>
        </p:grpSpPr>
        <p:pic>
          <p:nvPicPr>
            <p:cNvPr id="12" name="object 12"/>
            <p:cNvPicPr/>
            <p:nvPr/>
          </p:nvPicPr>
          <p:blipFill>
            <a:blip r:embed="rId6" cstate="print"/>
            <a:stretch>
              <a:fillRect/>
            </a:stretch>
          </p:blipFill>
          <p:spPr>
            <a:xfrm>
              <a:off x="2959100" y="5613400"/>
              <a:ext cx="3670300" cy="3035300"/>
            </a:xfrm>
            <a:prstGeom prst="rect">
              <a:avLst/>
            </a:prstGeom>
          </p:spPr>
        </p:pic>
        <p:pic>
          <p:nvPicPr>
            <p:cNvPr id="13" name="object 13"/>
            <p:cNvPicPr/>
            <p:nvPr/>
          </p:nvPicPr>
          <p:blipFill>
            <a:blip r:embed="rId7" cstate="print"/>
            <a:stretch>
              <a:fillRect/>
            </a:stretch>
          </p:blipFill>
          <p:spPr>
            <a:xfrm>
              <a:off x="3035300" y="5689600"/>
              <a:ext cx="3416300" cy="2771715"/>
            </a:xfrm>
            <a:prstGeom prst="rect">
              <a:avLst/>
            </a:prstGeom>
          </p:spPr>
        </p:pic>
      </p:grpSp>
      <p:sp>
        <p:nvSpPr>
          <p:cNvPr id="14" name="object 14"/>
          <p:cNvSpPr txBox="1"/>
          <p:nvPr/>
        </p:nvSpPr>
        <p:spPr>
          <a:xfrm>
            <a:off x="1054079" y="4928218"/>
            <a:ext cx="1403898" cy="451214"/>
          </a:xfrm>
          <a:prstGeom prst="rect">
            <a:avLst/>
          </a:prstGeom>
        </p:spPr>
        <p:txBody>
          <a:bodyPr vert="horz" wrap="square" lIns="0" tIns="9589" rIns="0" bIns="0" rtlCol="0">
            <a:spAutoFit/>
          </a:bodyPr>
          <a:lstStyle/>
          <a:p>
            <a:pPr marL="9590">
              <a:spcBef>
                <a:spcPts val="76"/>
              </a:spcBef>
            </a:pPr>
            <a:r>
              <a:rPr sz="2869" spc="-453" dirty="0">
                <a:latin typeface="Arial MT"/>
                <a:cs typeface="Arial MT"/>
              </a:rPr>
              <a:t>T</a:t>
            </a:r>
            <a:r>
              <a:rPr sz="2869" spc="-113" dirty="0">
                <a:latin typeface="Arial MT"/>
                <a:cs typeface="Arial MT"/>
              </a:rPr>
              <a:t>emporal</a:t>
            </a:r>
            <a:endParaRPr sz="2869">
              <a:latin typeface="Arial MT"/>
              <a:cs typeface="Arial MT"/>
            </a:endParaRPr>
          </a:p>
        </p:txBody>
      </p:sp>
      <p:grpSp>
        <p:nvGrpSpPr>
          <p:cNvPr id="15" name="object 15"/>
          <p:cNvGrpSpPr/>
          <p:nvPr/>
        </p:nvGrpSpPr>
        <p:grpSpPr>
          <a:xfrm>
            <a:off x="5260395" y="4238544"/>
            <a:ext cx="2819303" cy="2291883"/>
            <a:chOff x="6388100" y="5613400"/>
            <a:chExt cx="3733800" cy="3035300"/>
          </a:xfrm>
        </p:grpSpPr>
        <p:pic>
          <p:nvPicPr>
            <p:cNvPr id="16" name="object 16"/>
            <p:cNvPicPr/>
            <p:nvPr/>
          </p:nvPicPr>
          <p:blipFill>
            <a:blip r:embed="rId8" cstate="print"/>
            <a:stretch>
              <a:fillRect/>
            </a:stretch>
          </p:blipFill>
          <p:spPr>
            <a:xfrm>
              <a:off x="6388100" y="5613400"/>
              <a:ext cx="3733800" cy="3035300"/>
            </a:xfrm>
            <a:prstGeom prst="rect">
              <a:avLst/>
            </a:prstGeom>
          </p:spPr>
        </p:pic>
        <p:pic>
          <p:nvPicPr>
            <p:cNvPr id="17" name="object 17"/>
            <p:cNvPicPr/>
            <p:nvPr/>
          </p:nvPicPr>
          <p:blipFill>
            <a:blip r:embed="rId9" cstate="print"/>
            <a:stretch>
              <a:fillRect/>
            </a:stretch>
          </p:blipFill>
          <p:spPr>
            <a:xfrm>
              <a:off x="6464300" y="5689600"/>
              <a:ext cx="3472605" cy="2781300"/>
            </a:xfrm>
            <a:prstGeom prst="rect">
              <a:avLst/>
            </a:prstGeom>
          </p:spPr>
        </p:pic>
      </p:grpSp>
      <p:sp>
        <p:nvSpPr>
          <p:cNvPr id="18" name="object 18"/>
          <p:cNvSpPr txBox="1"/>
          <p:nvPr/>
        </p:nvSpPr>
        <p:spPr>
          <a:xfrm>
            <a:off x="8292226" y="4928218"/>
            <a:ext cx="1336772" cy="451214"/>
          </a:xfrm>
          <a:prstGeom prst="rect">
            <a:avLst/>
          </a:prstGeom>
        </p:spPr>
        <p:txBody>
          <a:bodyPr vert="horz" wrap="square" lIns="0" tIns="9589" rIns="0" bIns="0" rtlCol="0">
            <a:spAutoFit/>
          </a:bodyPr>
          <a:lstStyle/>
          <a:p>
            <a:pPr marL="9590">
              <a:spcBef>
                <a:spcPts val="76"/>
              </a:spcBef>
            </a:pPr>
            <a:r>
              <a:rPr sz="2869" spc="-76" dirty="0">
                <a:latin typeface="Arial MT"/>
                <a:cs typeface="Arial MT"/>
              </a:rPr>
              <a:t>Occipital</a:t>
            </a:r>
            <a:endParaRPr sz="2869">
              <a:latin typeface="Arial MT"/>
              <a:cs typeface="Arial MT"/>
            </a:endParaRPr>
          </a:p>
        </p:txBody>
      </p:sp>
      <p:sp>
        <p:nvSpPr>
          <p:cNvPr id="19" name="object 19"/>
          <p:cNvSpPr txBox="1"/>
          <p:nvPr/>
        </p:nvSpPr>
        <p:spPr>
          <a:xfrm>
            <a:off x="693565" y="81894"/>
            <a:ext cx="1893920" cy="242054"/>
          </a:xfrm>
          <a:prstGeom prst="rect">
            <a:avLst/>
          </a:prstGeom>
        </p:spPr>
        <p:txBody>
          <a:bodyPr vert="horz" wrap="square" lIns="0" tIns="9589" rIns="0" bIns="0" rtlCol="0">
            <a:spAutoFit/>
          </a:bodyPr>
          <a:lstStyle/>
          <a:p>
            <a:pPr marL="9590">
              <a:spcBef>
                <a:spcPts val="76"/>
              </a:spcBef>
            </a:pPr>
            <a:r>
              <a:rPr sz="1510" spc="-86" dirty="0">
                <a:latin typeface="Arial MT"/>
                <a:cs typeface="Arial MT"/>
              </a:rPr>
              <a:t>1.7.</a:t>
            </a:r>
            <a:r>
              <a:rPr sz="1510" spc="-151" dirty="0">
                <a:latin typeface="Arial MT"/>
                <a:cs typeface="Arial MT"/>
              </a:rPr>
              <a:t> </a:t>
            </a:r>
            <a:r>
              <a:rPr sz="1510" spc="-140" dirty="0">
                <a:latin typeface="Arial MT"/>
                <a:cs typeface="Arial MT"/>
              </a:rPr>
              <a:t>Le</a:t>
            </a:r>
            <a:r>
              <a:rPr sz="1510" spc="-125" dirty="0">
                <a:latin typeface="Arial MT"/>
                <a:cs typeface="Arial MT"/>
              </a:rPr>
              <a:t>s</a:t>
            </a:r>
            <a:r>
              <a:rPr sz="1510" spc="-4" dirty="0">
                <a:latin typeface="Arial MT"/>
                <a:cs typeface="Arial MT"/>
              </a:rPr>
              <a:t> </a:t>
            </a:r>
            <a:r>
              <a:rPr sz="1510" spc="-83" dirty="0">
                <a:latin typeface="Arial MT"/>
                <a:cs typeface="Arial MT"/>
              </a:rPr>
              <a:t>lobes</a:t>
            </a:r>
            <a:r>
              <a:rPr sz="1510" spc="-4" dirty="0">
                <a:latin typeface="Arial MT"/>
                <a:cs typeface="Arial MT"/>
              </a:rPr>
              <a:t> </a:t>
            </a:r>
            <a:r>
              <a:rPr sz="1510" spc="-57" dirty="0">
                <a:latin typeface="Arial MT"/>
                <a:cs typeface="Arial MT"/>
              </a:rPr>
              <a:t>cérébraux</a:t>
            </a:r>
            <a:endParaRPr sz="1510">
              <a:latin typeface="Arial MT"/>
              <a:cs typeface="Arial MT"/>
            </a:endParaRPr>
          </a:p>
        </p:txBody>
      </p:sp>
      <p:sp>
        <p:nvSpPr>
          <p:cNvPr id="20" name="object 20"/>
          <p:cNvSpPr/>
          <p:nvPr/>
        </p:nvSpPr>
        <p:spPr>
          <a:xfrm>
            <a:off x="436893" y="0"/>
            <a:ext cx="9819614" cy="7364711"/>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sp>
        <p:nvSpPr>
          <p:cNvPr id="21" name="object 21"/>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7</a:t>
            </a:fld>
            <a:endParaRPr dirty="0"/>
          </a:p>
        </p:txBody>
      </p:sp>
    </p:spTree>
    <p:extLst>
      <p:ext uri="{BB962C8B-B14F-4D97-AF65-F5344CB8AC3E}">
        <p14:creationId xmlns:p14="http://schemas.microsoft.com/office/powerpoint/2010/main" val="6199243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74073" y="348995"/>
            <a:ext cx="9043035" cy="6827520"/>
            <a:chOff x="774073" y="348995"/>
            <a:chExt cx="9043035" cy="6827520"/>
          </a:xfrm>
        </p:grpSpPr>
        <p:sp>
          <p:nvSpPr>
            <p:cNvPr id="3" name="object 3"/>
            <p:cNvSpPr/>
            <p:nvPr/>
          </p:nvSpPr>
          <p:spPr>
            <a:xfrm>
              <a:off x="8369686" y="525779"/>
              <a:ext cx="161925" cy="660400"/>
            </a:xfrm>
            <a:custGeom>
              <a:avLst/>
              <a:gdLst/>
              <a:ahLst/>
              <a:cxnLst/>
              <a:rect l="l" t="t" r="r" b="b"/>
              <a:pathLst>
                <a:path w="161925" h="660400">
                  <a:moveTo>
                    <a:pt x="161543" y="498347"/>
                  </a:moveTo>
                  <a:lnTo>
                    <a:pt x="161543" y="0"/>
                  </a:lnTo>
                  <a:lnTo>
                    <a:pt x="0" y="161543"/>
                  </a:lnTo>
                  <a:lnTo>
                    <a:pt x="0" y="659891"/>
                  </a:lnTo>
                  <a:lnTo>
                    <a:pt x="161543" y="498347"/>
                  </a:lnTo>
                  <a:close/>
                </a:path>
              </a:pathLst>
            </a:custGeom>
            <a:solidFill>
              <a:srgbClr val="B3E1E1"/>
            </a:solidFill>
          </p:spPr>
          <p:txBody>
            <a:bodyPr wrap="square" lIns="0" tIns="0" rIns="0" bIns="0" rtlCol="0"/>
            <a:lstStyle/>
            <a:p>
              <a:endParaRPr/>
            </a:p>
          </p:txBody>
        </p:sp>
        <p:sp>
          <p:nvSpPr>
            <p:cNvPr id="4" name="object 4"/>
            <p:cNvSpPr/>
            <p:nvPr/>
          </p:nvSpPr>
          <p:spPr>
            <a:xfrm>
              <a:off x="8369686" y="1024127"/>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5" name="object 5"/>
            <p:cNvSpPr/>
            <p:nvPr/>
          </p:nvSpPr>
          <p:spPr>
            <a:xfrm>
              <a:off x="1917069" y="525779"/>
              <a:ext cx="6614159" cy="161925"/>
            </a:xfrm>
            <a:custGeom>
              <a:avLst/>
              <a:gdLst/>
              <a:ahLst/>
              <a:cxnLst/>
              <a:rect l="l" t="t" r="r" b="b"/>
              <a:pathLst>
                <a:path w="6614159" h="161925">
                  <a:moveTo>
                    <a:pt x="6614159" y="0"/>
                  </a:moveTo>
                  <a:lnTo>
                    <a:pt x="161543" y="0"/>
                  </a:lnTo>
                  <a:lnTo>
                    <a:pt x="0" y="161543"/>
                  </a:lnTo>
                  <a:lnTo>
                    <a:pt x="6452615" y="161543"/>
                  </a:lnTo>
                  <a:lnTo>
                    <a:pt x="6614159" y="0"/>
                  </a:lnTo>
                  <a:close/>
                </a:path>
              </a:pathLst>
            </a:custGeom>
            <a:solidFill>
              <a:srgbClr val="799797"/>
            </a:solidFill>
          </p:spPr>
          <p:txBody>
            <a:bodyPr wrap="square" lIns="0" tIns="0" rIns="0" bIns="0" rtlCol="0"/>
            <a:lstStyle/>
            <a:p>
              <a:endParaRPr/>
            </a:p>
          </p:txBody>
        </p:sp>
        <p:sp>
          <p:nvSpPr>
            <p:cNvPr id="6" name="object 6"/>
            <p:cNvSpPr/>
            <p:nvPr/>
          </p:nvSpPr>
          <p:spPr>
            <a:xfrm>
              <a:off x="8369686" y="525779"/>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7" name="object 7"/>
            <p:cNvSpPr/>
            <p:nvPr/>
          </p:nvSpPr>
          <p:spPr>
            <a:xfrm>
              <a:off x="1917069" y="687323"/>
              <a:ext cx="6452870" cy="498475"/>
            </a:xfrm>
            <a:custGeom>
              <a:avLst/>
              <a:gdLst/>
              <a:ahLst/>
              <a:cxnLst/>
              <a:rect l="l" t="t" r="r" b="b"/>
              <a:pathLst>
                <a:path w="6452870" h="498475">
                  <a:moveTo>
                    <a:pt x="6452615" y="498347"/>
                  </a:moveTo>
                  <a:lnTo>
                    <a:pt x="6452615" y="0"/>
                  </a:lnTo>
                  <a:lnTo>
                    <a:pt x="0" y="0"/>
                  </a:lnTo>
                  <a:lnTo>
                    <a:pt x="0" y="498347"/>
                  </a:lnTo>
                  <a:lnTo>
                    <a:pt x="6452615" y="498347"/>
                  </a:lnTo>
                  <a:close/>
                </a:path>
              </a:pathLst>
            </a:custGeom>
            <a:solidFill>
              <a:srgbClr val="9BC4C4"/>
            </a:solidFill>
          </p:spPr>
          <p:txBody>
            <a:bodyPr wrap="square" lIns="0" tIns="0" rIns="0" bIns="0" rtlCol="0"/>
            <a:lstStyle/>
            <a:p>
              <a:endParaRPr/>
            </a:p>
          </p:txBody>
        </p:sp>
        <p:sp>
          <p:nvSpPr>
            <p:cNvPr id="8" name="object 8"/>
            <p:cNvSpPr/>
            <p:nvPr/>
          </p:nvSpPr>
          <p:spPr>
            <a:xfrm>
              <a:off x="1917069" y="687323"/>
              <a:ext cx="0" cy="498475"/>
            </a:xfrm>
            <a:custGeom>
              <a:avLst/>
              <a:gdLst/>
              <a:ahLst/>
              <a:cxnLst/>
              <a:rect l="l" t="t" r="r" b="b"/>
              <a:pathLst>
                <a:path h="498475">
                  <a:moveTo>
                    <a:pt x="0" y="0"/>
                  </a:moveTo>
                  <a:lnTo>
                    <a:pt x="0" y="498347"/>
                  </a:lnTo>
                </a:path>
              </a:pathLst>
            </a:custGeom>
            <a:ln w="12191">
              <a:solidFill>
                <a:srgbClr val="AAD6D6"/>
              </a:solidFill>
            </a:ln>
          </p:spPr>
          <p:txBody>
            <a:bodyPr wrap="square" lIns="0" tIns="0" rIns="0" bIns="0" rtlCol="0"/>
            <a:lstStyle/>
            <a:p>
              <a:endParaRPr/>
            </a:p>
          </p:txBody>
        </p:sp>
        <p:sp>
          <p:nvSpPr>
            <p:cNvPr id="9" name="object 9"/>
            <p:cNvSpPr/>
            <p:nvPr/>
          </p:nvSpPr>
          <p:spPr>
            <a:xfrm>
              <a:off x="1917069" y="1179576"/>
              <a:ext cx="6452870" cy="12700"/>
            </a:xfrm>
            <a:custGeom>
              <a:avLst/>
              <a:gdLst/>
              <a:ahLst/>
              <a:cxnLst/>
              <a:rect l="l" t="t" r="r" b="b"/>
              <a:pathLst>
                <a:path w="6452870" h="12700">
                  <a:moveTo>
                    <a:pt x="0" y="0"/>
                  </a:moveTo>
                  <a:lnTo>
                    <a:pt x="0" y="12191"/>
                  </a:lnTo>
                  <a:lnTo>
                    <a:pt x="6452615" y="12191"/>
                  </a:lnTo>
                  <a:lnTo>
                    <a:pt x="6452615" y="0"/>
                  </a:lnTo>
                  <a:lnTo>
                    <a:pt x="0" y="0"/>
                  </a:lnTo>
                  <a:close/>
                </a:path>
              </a:pathLst>
            </a:custGeom>
            <a:solidFill>
              <a:srgbClr val="91B6B6"/>
            </a:solidFill>
          </p:spPr>
          <p:txBody>
            <a:bodyPr wrap="square" lIns="0" tIns="0" rIns="0" bIns="0" rtlCol="0"/>
            <a:lstStyle/>
            <a:p>
              <a:endParaRPr/>
            </a:p>
          </p:txBody>
        </p:sp>
        <p:sp>
          <p:nvSpPr>
            <p:cNvPr id="10" name="object 10"/>
            <p:cNvSpPr/>
            <p:nvPr/>
          </p:nvSpPr>
          <p:spPr>
            <a:xfrm>
              <a:off x="8369686" y="687323"/>
              <a:ext cx="0" cy="498475"/>
            </a:xfrm>
            <a:custGeom>
              <a:avLst/>
              <a:gdLst/>
              <a:ahLst/>
              <a:cxnLst/>
              <a:rect l="l" t="t" r="r" b="b"/>
              <a:pathLst>
                <a:path h="498475">
                  <a:moveTo>
                    <a:pt x="0" y="498347"/>
                  </a:moveTo>
                  <a:lnTo>
                    <a:pt x="0" y="0"/>
                  </a:lnTo>
                </a:path>
              </a:pathLst>
            </a:custGeom>
            <a:ln w="12191">
              <a:solidFill>
                <a:srgbClr val="BAEAEA"/>
              </a:solidFill>
            </a:ln>
          </p:spPr>
          <p:txBody>
            <a:bodyPr wrap="square" lIns="0" tIns="0" rIns="0" bIns="0" rtlCol="0"/>
            <a:lstStyle/>
            <a:p>
              <a:endParaRPr/>
            </a:p>
          </p:txBody>
        </p:sp>
        <p:sp>
          <p:nvSpPr>
            <p:cNvPr id="11" name="object 11"/>
            <p:cNvSpPr/>
            <p:nvPr/>
          </p:nvSpPr>
          <p:spPr>
            <a:xfrm>
              <a:off x="1917069" y="681227"/>
              <a:ext cx="6452870" cy="12700"/>
            </a:xfrm>
            <a:custGeom>
              <a:avLst/>
              <a:gdLst/>
              <a:ahLst/>
              <a:cxnLst/>
              <a:rect l="l" t="t" r="r" b="b"/>
              <a:pathLst>
                <a:path w="6452870" h="12700">
                  <a:moveTo>
                    <a:pt x="0" y="0"/>
                  </a:moveTo>
                  <a:lnTo>
                    <a:pt x="0" y="12191"/>
                  </a:lnTo>
                  <a:lnTo>
                    <a:pt x="6452615" y="12191"/>
                  </a:lnTo>
                  <a:lnTo>
                    <a:pt x="6452615" y="0"/>
                  </a:lnTo>
                  <a:lnTo>
                    <a:pt x="0" y="0"/>
                  </a:lnTo>
                  <a:close/>
                </a:path>
              </a:pathLst>
            </a:custGeom>
            <a:solidFill>
              <a:srgbClr val="91B6B6"/>
            </a:solidFill>
          </p:spPr>
          <p:txBody>
            <a:bodyPr wrap="square" lIns="0" tIns="0" rIns="0" bIns="0" rtlCol="0"/>
            <a:lstStyle/>
            <a:p>
              <a:endParaRPr/>
            </a:p>
          </p:txBody>
        </p:sp>
        <p:pic>
          <p:nvPicPr>
            <p:cNvPr id="12" name="object 12"/>
            <p:cNvPicPr/>
            <p:nvPr/>
          </p:nvPicPr>
          <p:blipFill>
            <a:blip r:embed="rId2" cstate="print"/>
            <a:stretch>
              <a:fillRect/>
            </a:stretch>
          </p:blipFill>
          <p:spPr>
            <a:xfrm>
              <a:off x="8394069" y="6521195"/>
              <a:ext cx="1422878" cy="622299"/>
            </a:xfrm>
            <a:prstGeom prst="rect">
              <a:avLst/>
            </a:prstGeom>
          </p:spPr>
        </p:pic>
        <p:pic>
          <p:nvPicPr>
            <p:cNvPr id="13" name="object 13"/>
            <p:cNvPicPr/>
            <p:nvPr/>
          </p:nvPicPr>
          <p:blipFill>
            <a:blip r:embed="rId3" cstate="print"/>
            <a:stretch>
              <a:fillRect/>
            </a:stretch>
          </p:blipFill>
          <p:spPr>
            <a:xfrm>
              <a:off x="834668" y="6826738"/>
              <a:ext cx="855681" cy="349425"/>
            </a:xfrm>
            <a:prstGeom prst="rect">
              <a:avLst/>
            </a:prstGeom>
          </p:spPr>
        </p:pic>
      </p:grpSp>
      <p:sp>
        <p:nvSpPr>
          <p:cNvPr id="14" name="object 14"/>
          <p:cNvSpPr txBox="1">
            <a:spLocks noGrp="1"/>
          </p:cNvSpPr>
          <p:nvPr>
            <p:ph type="title"/>
          </p:nvPr>
        </p:nvSpPr>
        <p:spPr>
          <a:xfrm>
            <a:off x="1923165" y="737107"/>
            <a:ext cx="6440805" cy="391160"/>
          </a:xfrm>
          <a:prstGeom prst="rect">
            <a:avLst/>
          </a:prstGeom>
        </p:spPr>
        <p:txBody>
          <a:bodyPr vert="horz" wrap="square" lIns="0" tIns="12700" rIns="0" bIns="0" rtlCol="0">
            <a:spAutoFit/>
          </a:bodyPr>
          <a:lstStyle/>
          <a:p>
            <a:pPr algn="ctr">
              <a:lnSpc>
                <a:spcPct val="100000"/>
              </a:lnSpc>
              <a:spcBef>
                <a:spcPts val="100"/>
              </a:spcBef>
            </a:pPr>
            <a:r>
              <a:rPr sz="2400" b="0" i="0" spc="-5" dirty="0">
                <a:latin typeface="Tahoma"/>
                <a:cs typeface="Tahoma"/>
              </a:rPr>
              <a:t>Cortex</a:t>
            </a:r>
            <a:r>
              <a:rPr sz="2400" b="0" i="0" spc="-45" dirty="0">
                <a:latin typeface="Tahoma"/>
                <a:cs typeface="Tahoma"/>
              </a:rPr>
              <a:t> </a:t>
            </a:r>
            <a:r>
              <a:rPr sz="2400" b="0" i="0" spc="-5" dirty="0">
                <a:latin typeface="Tahoma"/>
                <a:cs typeface="Tahoma"/>
              </a:rPr>
              <a:t>cérébral</a:t>
            </a:r>
            <a:endParaRPr sz="2400">
              <a:latin typeface="Tahoma"/>
              <a:cs typeface="Tahoma"/>
            </a:endParaRPr>
          </a:p>
        </p:txBody>
      </p:sp>
      <p:grpSp>
        <p:nvGrpSpPr>
          <p:cNvPr id="15" name="object 15"/>
          <p:cNvGrpSpPr/>
          <p:nvPr/>
        </p:nvGrpSpPr>
        <p:grpSpPr>
          <a:xfrm>
            <a:off x="2672719" y="1670875"/>
            <a:ext cx="4398010" cy="624840"/>
            <a:chOff x="2672719" y="1670875"/>
            <a:chExt cx="4398010" cy="624840"/>
          </a:xfrm>
        </p:grpSpPr>
        <p:sp>
          <p:nvSpPr>
            <p:cNvPr id="16" name="object 16"/>
            <p:cNvSpPr/>
            <p:nvPr/>
          </p:nvSpPr>
          <p:spPr>
            <a:xfrm>
              <a:off x="6908169" y="1671828"/>
              <a:ext cx="161925" cy="617220"/>
            </a:xfrm>
            <a:custGeom>
              <a:avLst/>
              <a:gdLst/>
              <a:ahLst/>
              <a:cxnLst/>
              <a:rect l="l" t="t" r="r" b="b"/>
              <a:pathLst>
                <a:path w="161925" h="617219">
                  <a:moveTo>
                    <a:pt x="161543" y="455675"/>
                  </a:moveTo>
                  <a:lnTo>
                    <a:pt x="161543" y="0"/>
                  </a:lnTo>
                  <a:lnTo>
                    <a:pt x="0" y="161543"/>
                  </a:lnTo>
                  <a:lnTo>
                    <a:pt x="0" y="617219"/>
                  </a:lnTo>
                  <a:lnTo>
                    <a:pt x="161543" y="455675"/>
                  </a:lnTo>
                  <a:close/>
                </a:path>
              </a:pathLst>
            </a:custGeom>
            <a:solidFill>
              <a:srgbClr val="B3E1E1"/>
            </a:solidFill>
          </p:spPr>
          <p:txBody>
            <a:bodyPr wrap="square" lIns="0" tIns="0" rIns="0" bIns="0" rtlCol="0"/>
            <a:lstStyle/>
            <a:p>
              <a:endParaRPr/>
            </a:p>
          </p:txBody>
        </p:sp>
        <p:sp>
          <p:nvSpPr>
            <p:cNvPr id="17" name="object 17"/>
            <p:cNvSpPr/>
            <p:nvPr/>
          </p:nvSpPr>
          <p:spPr>
            <a:xfrm>
              <a:off x="6908169" y="2127504"/>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18" name="object 18"/>
            <p:cNvSpPr/>
            <p:nvPr/>
          </p:nvSpPr>
          <p:spPr>
            <a:xfrm>
              <a:off x="2679069" y="1671828"/>
              <a:ext cx="4391025" cy="161925"/>
            </a:xfrm>
            <a:custGeom>
              <a:avLst/>
              <a:gdLst/>
              <a:ahLst/>
              <a:cxnLst/>
              <a:rect l="l" t="t" r="r" b="b"/>
              <a:pathLst>
                <a:path w="4391025" h="161925">
                  <a:moveTo>
                    <a:pt x="4390643" y="0"/>
                  </a:moveTo>
                  <a:lnTo>
                    <a:pt x="161543" y="0"/>
                  </a:lnTo>
                  <a:lnTo>
                    <a:pt x="0" y="161543"/>
                  </a:lnTo>
                  <a:lnTo>
                    <a:pt x="4229099" y="161543"/>
                  </a:lnTo>
                  <a:lnTo>
                    <a:pt x="4390643" y="0"/>
                  </a:lnTo>
                  <a:close/>
                </a:path>
              </a:pathLst>
            </a:custGeom>
            <a:solidFill>
              <a:srgbClr val="799797"/>
            </a:solidFill>
          </p:spPr>
          <p:txBody>
            <a:bodyPr wrap="square" lIns="0" tIns="0" rIns="0" bIns="0" rtlCol="0"/>
            <a:lstStyle/>
            <a:p>
              <a:endParaRPr/>
            </a:p>
          </p:txBody>
        </p:sp>
        <p:sp>
          <p:nvSpPr>
            <p:cNvPr id="19" name="object 19"/>
            <p:cNvSpPr/>
            <p:nvPr/>
          </p:nvSpPr>
          <p:spPr>
            <a:xfrm>
              <a:off x="6908169" y="1671828"/>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20" name="object 20"/>
            <p:cNvSpPr/>
            <p:nvPr/>
          </p:nvSpPr>
          <p:spPr>
            <a:xfrm>
              <a:off x="2679069" y="1833372"/>
              <a:ext cx="4229100" cy="455930"/>
            </a:xfrm>
            <a:custGeom>
              <a:avLst/>
              <a:gdLst/>
              <a:ahLst/>
              <a:cxnLst/>
              <a:rect l="l" t="t" r="r" b="b"/>
              <a:pathLst>
                <a:path w="4229100" h="455930">
                  <a:moveTo>
                    <a:pt x="4229099" y="455675"/>
                  </a:moveTo>
                  <a:lnTo>
                    <a:pt x="4229099" y="0"/>
                  </a:lnTo>
                  <a:lnTo>
                    <a:pt x="0" y="0"/>
                  </a:lnTo>
                  <a:lnTo>
                    <a:pt x="0" y="455675"/>
                  </a:lnTo>
                  <a:lnTo>
                    <a:pt x="4229099" y="455675"/>
                  </a:lnTo>
                  <a:close/>
                </a:path>
              </a:pathLst>
            </a:custGeom>
            <a:solidFill>
              <a:srgbClr val="9BC4C4"/>
            </a:solidFill>
          </p:spPr>
          <p:txBody>
            <a:bodyPr wrap="square" lIns="0" tIns="0" rIns="0" bIns="0" rtlCol="0"/>
            <a:lstStyle/>
            <a:p>
              <a:endParaRPr/>
            </a:p>
          </p:txBody>
        </p:sp>
        <p:sp>
          <p:nvSpPr>
            <p:cNvPr id="21" name="object 21"/>
            <p:cNvSpPr/>
            <p:nvPr/>
          </p:nvSpPr>
          <p:spPr>
            <a:xfrm>
              <a:off x="2679069" y="1833372"/>
              <a:ext cx="0" cy="455930"/>
            </a:xfrm>
            <a:custGeom>
              <a:avLst/>
              <a:gdLst/>
              <a:ahLst/>
              <a:cxnLst/>
              <a:rect l="l" t="t" r="r" b="b"/>
              <a:pathLst>
                <a:path h="455930">
                  <a:moveTo>
                    <a:pt x="0" y="0"/>
                  </a:moveTo>
                  <a:lnTo>
                    <a:pt x="0" y="455675"/>
                  </a:lnTo>
                </a:path>
              </a:pathLst>
            </a:custGeom>
            <a:ln w="12191">
              <a:solidFill>
                <a:srgbClr val="AAD6D6"/>
              </a:solidFill>
            </a:ln>
          </p:spPr>
          <p:txBody>
            <a:bodyPr wrap="square" lIns="0" tIns="0" rIns="0" bIns="0" rtlCol="0"/>
            <a:lstStyle/>
            <a:p>
              <a:endParaRPr/>
            </a:p>
          </p:txBody>
        </p:sp>
        <p:sp>
          <p:nvSpPr>
            <p:cNvPr id="22" name="object 22"/>
            <p:cNvSpPr/>
            <p:nvPr/>
          </p:nvSpPr>
          <p:spPr>
            <a:xfrm>
              <a:off x="2679069" y="2282952"/>
              <a:ext cx="4229100" cy="12700"/>
            </a:xfrm>
            <a:custGeom>
              <a:avLst/>
              <a:gdLst/>
              <a:ahLst/>
              <a:cxnLst/>
              <a:rect l="l" t="t" r="r" b="b"/>
              <a:pathLst>
                <a:path w="4229100" h="12700">
                  <a:moveTo>
                    <a:pt x="0" y="0"/>
                  </a:moveTo>
                  <a:lnTo>
                    <a:pt x="0" y="12191"/>
                  </a:lnTo>
                  <a:lnTo>
                    <a:pt x="4229099" y="12191"/>
                  </a:lnTo>
                  <a:lnTo>
                    <a:pt x="4229099" y="0"/>
                  </a:lnTo>
                  <a:lnTo>
                    <a:pt x="0" y="0"/>
                  </a:lnTo>
                  <a:close/>
                </a:path>
              </a:pathLst>
            </a:custGeom>
            <a:solidFill>
              <a:srgbClr val="91B6B6"/>
            </a:solidFill>
          </p:spPr>
          <p:txBody>
            <a:bodyPr wrap="square" lIns="0" tIns="0" rIns="0" bIns="0" rtlCol="0"/>
            <a:lstStyle/>
            <a:p>
              <a:endParaRPr/>
            </a:p>
          </p:txBody>
        </p:sp>
        <p:sp>
          <p:nvSpPr>
            <p:cNvPr id="23" name="object 23"/>
            <p:cNvSpPr/>
            <p:nvPr/>
          </p:nvSpPr>
          <p:spPr>
            <a:xfrm>
              <a:off x="6908169" y="1833372"/>
              <a:ext cx="0" cy="455930"/>
            </a:xfrm>
            <a:custGeom>
              <a:avLst/>
              <a:gdLst/>
              <a:ahLst/>
              <a:cxnLst/>
              <a:rect l="l" t="t" r="r" b="b"/>
              <a:pathLst>
                <a:path h="455930">
                  <a:moveTo>
                    <a:pt x="0" y="455675"/>
                  </a:moveTo>
                  <a:lnTo>
                    <a:pt x="0" y="0"/>
                  </a:lnTo>
                </a:path>
              </a:pathLst>
            </a:custGeom>
            <a:ln w="12191">
              <a:solidFill>
                <a:srgbClr val="BAEAEA"/>
              </a:solidFill>
            </a:ln>
          </p:spPr>
          <p:txBody>
            <a:bodyPr wrap="square" lIns="0" tIns="0" rIns="0" bIns="0" rtlCol="0"/>
            <a:lstStyle/>
            <a:p>
              <a:endParaRPr/>
            </a:p>
          </p:txBody>
        </p:sp>
        <p:sp>
          <p:nvSpPr>
            <p:cNvPr id="24" name="object 24"/>
            <p:cNvSpPr/>
            <p:nvPr/>
          </p:nvSpPr>
          <p:spPr>
            <a:xfrm>
              <a:off x="2679069" y="1827276"/>
              <a:ext cx="4229100" cy="12700"/>
            </a:xfrm>
            <a:custGeom>
              <a:avLst/>
              <a:gdLst/>
              <a:ahLst/>
              <a:cxnLst/>
              <a:rect l="l" t="t" r="r" b="b"/>
              <a:pathLst>
                <a:path w="4229100" h="12700">
                  <a:moveTo>
                    <a:pt x="0" y="0"/>
                  </a:moveTo>
                  <a:lnTo>
                    <a:pt x="0" y="12191"/>
                  </a:lnTo>
                  <a:lnTo>
                    <a:pt x="4229099" y="12191"/>
                  </a:lnTo>
                  <a:lnTo>
                    <a:pt x="4229099" y="0"/>
                  </a:lnTo>
                  <a:lnTo>
                    <a:pt x="0" y="0"/>
                  </a:lnTo>
                  <a:close/>
                </a:path>
              </a:pathLst>
            </a:custGeom>
            <a:solidFill>
              <a:srgbClr val="91B6B6"/>
            </a:solidFill>
          </p:spPr>
          <p:txBody>
            <a:bodyPr wrap="square" lIns="0" tIns="0" rIns="0" bIns="0" rtlCol="0"/>
            <a:lstStyle/>
            <a:p>
              <a:endParaRPr/>
            </a:p>
          </p:txBody>
        </p:sp>
      </p:grpSp>
      <p:sp>
        <p:nvSpPr>
          <p:cNvPr id="25" name="object 25"/>
          <p:cNvSpPr txBox="1"/>
          <p:nvPr/>
        </p:nvSpPr>
        <p:spPr>
          <a:xfrm>
            <a:off x="3364368" y="1863343"/>
            <a:ext cx="285877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Tahoma"/>
                <a:cs typeface="Tahoma"/>
              </a:rPr>
              <a:t>Putamen</a:t>
            </a:r>
            <a:r>
              <a:rPr sz="2400" spc="-25" dirty="0">
                <a:latin typeface="Tahoma"/>
                <a:cs typeface="Tahoma"/>
              </a:rPr>
              <a:t> </a:t>
            </a:r>
            <a:r>
              <a:rPr sz="2400" dirty="0">
                <a:latin typeface="Tahoma"/>
                <a:cs typeface="Tahoma"/>
              </a:rPr>
              <a:t>+</a:t>
            </a:r>
            <a:r>
              <a:rPr sz="2400" spc="-20" dirty="0">
                <a:latin typeface="Tahoma"/>
                <a:cs typeface="Tahoma"/>
              </a:rPr>
              <a:t> </a:t>
            </a:r>
            <a:r>
              <a:rPr sz="2400" spc="-5" dirty="0">
                <a:latin typeface="Tahoma"/>
                <a:cs typeface="Tahoma"/>
              </a:rPr>
              <a:t>N.</a:t>
            </a:r>
            <a:r>
              <a:rPr sz="2400" spc="-10" dirty="0">
                <a:latin typeface="Tahoma"/>
                <a:cs typeface="Tahoma"/>
              </a:rPr>
              <a:t> </a:t>
            </a:r>
            <a:r>
              <a:rPr sz="2400" spc="-5" dirty="0">
                <a:latin typeface="Tahoma"/>
                <a:cs typeface="Tahoma"/>
              </a:rPr>
              <a:t>Caudé</a:t>
            </a:r>
            <a:endParaRPr sz="2400">
              <a:latin typeface="Tahoma"/>
              <a:cs typeface="Tahoma"/>
            </a:endParaRPr>
          </a:p>
        </p:txBody>
      </p:sp>
      <p:grpSp>
        <p:nvGrpSpPr>
          <p:cNvPr id="26" name="object 26"/>
          <p:cNvGrpSpPr/>
          <p:nvPr/>
        </p:nvGrpSpPr>
        <p:grpSpPr>
          <a:xfrm>
            <a:off x="4425319" y="4191571"/>
            <a:ext cx="1007110" cy="841375"/>
            <a:chOff x="4425319" y="4191571"/>
            <a:chExt cx="1007110" cy="841375"/>
          </a:xfrm>
        </p:grpSpPr>
        <p:sp>
          <p:nvSpPr>
            <p:cNvPr id="27" name="object 27"/>
            <p:cNvSpPr/>
            <p:nvPr/>
          </p:nvSpPr>
          <p:spPr>
            <a:xfrm>
              <a:off x="5269869" y="4192523"/>
              <a:ext cx="161925" cy="833755"/>
            </a:xfrm>
            <a:custGeom>
              <a:avLst/>
              <a:gdLst/>
              <a:ahLst/>
              <a:cxnLst/>
              <a:rect l="l" t="t" r="r" b="b"/>
              <a:pathLst>
                <a:path w="161925" h="833754">
                  <a:moveTo>
                    <a:pt x="161543" y="672083"/>
                  </a:moveTo>
                  <a:lnTo>
                    <a:pt x="161543" y="0"/>
                  </a:lnTo>
                  <a:lnTo>
                    <a:pt x="0" y="161543"/>
                  </a:lnTo>
                  <a:lnTo>
                    <a:pt x="0" y="833627"/>
                  </a:lnTo>
                  <a:lnTo>
                    <a:pt x="161543" y="672083"/>
                  </a:lnTo>
                  <a:close/>
                </a:path>
              </a:pathLst>
            </a:custGeom>
            <a:solidFill>
              <a:srgbClr val="B3E1E1"/>
            </a:solidFill>
          </p:spPr>
          <p:txBody>
            <a:bodyPr wrap="square" lIns="0" tIns="0" rIns="0" bIns="0" rtlCol="0"/>
            <a:lstStyle/>
            <a:p>
              <a:endParaRPr/>
            </a:p>
          </p:txBody>
        </p:sp>
        <p:sp>
          <p:nvSpPr>
            <p:cNvPr id="28" name="object 28"/>
            <p:cNvSpPr/>
            <p:nvPr/>
          </p:nvSpPr>
          <p:spPr>
            <a:xfrm>
              <a:off x="5269869" y="4864607"/>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29" name="object 29"/>
            <p:cNvSpPr/>
            <p:nvPr/>
          </p:nvSpPr>
          <p:spPr>
            <a:xfrm>
              <a:off x="4431669" y="4192523"/>
              <a:ext cx="1000125" cy="161925"/>
            </a:xfrm>
            <a:custGeom>
              <a:avLst/>
              <a:gdLst/>
              <a:ahLst/>
              <a:cxnLst/>
              <a:rect l="l" t="t" r="r" b="b"/>
              <a:pathLst>
                <a:path w="1000125" h="161925">
                  <a:moveTo>
                    <a:pt x="999743" y="0"/>
                  </a:moveTo>
                  <a:lnTo>
                    <a:pt x="161543" y="0"/>
                  </a:lnTo>
                  <a:lnTo>
                    <a:pt x="0" y="161543"/>
                  </a:lnTo>
                  <a:lnTo>
                    <a:pt x="838199" y="161543"/>
                  </a:lnTo>
                  <a:lnTo>
                    <a:pt x="999743" y="0"/>
                  </a:lnTo>
                  <a:close/>
                </a:path>
              </a:pathLst>
            </a:custGeom>
            <a:solidFill>
              <a:srgbClr val="799797"/>
            </a:solidFill>
          </p:spPr>
          <p:txBody>
            <a:bodyPr wrap="square" lIns="0" tIns="0" rIns="0" bIns="0" rtlCol="0"/>
            <a:lstStyle/>
            <a:p>
              <a:endParaRPr/>
            </a:p>
          </p:txBody>
        </p:sp>
        <p:sp>
          <p:nvSpPr>
            <p:cNvPr id="30" name="object 30"/>
            <p:cNvSpPr/>
            <p:nvPr/>
          </p:nvSpPr>
          <p:spPr>
            <a:xfrm>
              <a:off x="5269869" y="4192523"/>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31" name="object 31"/>
            <p:cNvSpPr/>
            <p:nvPr/>
          </p:nvSpPr>
          <p:spPr>
            <a:xfrm>
              <a:off x="4431669" y="4354067"/>
              <a:ext cx="838200" cy="672465"/>
            </a:xfrm>
            <a:custGeom>
              <a:avLst/>
              <a:gdLst/>
              <a:ahLst/>
              <a:cxnLst/>
              <a:rect l="l" t="t" r="r" b="b"/>
              <a:pathLst>
                <a:path w="838200" h="672464">
                  <a:moveTo>
                    <a:pt x="838199" y="672083"/>
                  </a:moveTo>
                  <a:lnTo>
                    <a:pt x="838199" y="0"/>
                  </a:lnTo>
                  <a:lnTo>
                    <a:pt x="0" y="0"/>
                  </a:lnTo>
                  <a:lnTo>
                    <a:pt x="0" y="672083"/>
                  </a:lnTo>
                  <a:lnTo>
                    <a:pt x="838199" y="672083"/>
                  </a:lnTo>
                  <a:close/>
                </a:path>
              </a:pathLst>
            </a:custGeom>
            <a:solidFill>
              <a:srgbClr val="9BC4C4"/>
            </a:solidFill>
          </p:spPr>
          <p:txBody>
            <a:bodyPr wrap="square" lIns="0" tIns="0" rIns="0" bIns="0" rtlCol="0"/>
            <a:lstStyle/>
            <a:p>
              <a:endParaRPr/>
            </a:p>
          </p:txBody>
        </p:sp>
        <p:sp>
          <p:nvSpPr>
            <p:cNvPr id="32" name="object 32"/>
            <p:cNvSpPr/>
            <p:nvPr/>
          </p:nvSpPr>
          <p:spPr>
            <a:xfrm>
              <a:off x="4431669" y="4354067"/>
              <a:ext cx="0" cy="672465"/>
            </a:xfrm>
            <a:custGeom>
              <a:avLst/>
              <a:gdLst/>
              <a:ahLst/>
              <a:cxnLst/>
              <a:rect l="l" t="t" r="r" b="b"/>
              <a:pathLst>
                <a:path h="672464">
                  <a:moveTo>
                    <a:pt x="0" y="0"/>
                  </a:moveTo>
                  <a:lnTo>
                    <a:pt x="0" y="672083"/>
                  </a:lnTo>
                </a:path>
              </a:pathLst>
            </a:custGeom>
            <a:ln w="12191">
              <a:solidFill>
                <a:srgbClr val="AAD6D6"/>
              </a:solidFill>
            </a:ln>
          </p:spPr>
          <p:txBody>
            <a:bodyPr wrap="square" lIns="0" tIns="0" rIns="0" bIns="0" rtlCol="0"/>
            <a:lstStyle/>
            <a:p>
              <a:endParaRPr/>
            </a:p>
          </p:txBody>
        </p:sp>
        <p:sp>
          <p:nvSpPr>
            <p:cNvPr id="33" name="object 33"/>
            <p:cNvSpPr/>
            <p:nvPr/>
          </p:nvSpPr>
          <p:spPr>
            <a:xfrm>
              <a:off x="4431669" y="5020055"/>
              <a:ext cx="838200" cy="12700"/>
            </a:xfrm>
            <a:custGeom>
              <a:avLst/>
              <a:gdLst/>
              <a:ahLst/>
              <a:cxnLst/>
              <a:rect l="l" t="t" r="r" b="b"/>
              <a:pathLst>
                <a:path w="838200" h="12700">
                  <a:moveTo>
                    <a:pt x="0" y="0"/>
                  </a:moveTo>
                  <a:lnTo>
                    <a:pt x="0" y="12191"/>
                  </a:lnTo>
                  <a:lnTo>
                    <a:pt x="838199" y="12191"/>
                  </a:lnTo>
                  <a:lnTo>
                    <a:pt x="838199" y="0"/>
                  </a:lnTo>
                  <a:lnTo>
                    <a:pt x="0" y="0"/>
                  </a:lnTo>
                  <a:close/>
                </a:path>
              </a:pathLst>
            </a:custGeom>
            <a:solidFill>
              <a:srgbClr val="91B6B6"/>
            </a:solidFill>
          </p:spPr>
          <p:txBody>
            <a:bodyPr wrap="square" lIns="0" tIns="0" rIns="0" bIns="0" rtlCol="0"/>
            <a:lstStyle/>
            <a:p>
              <a:endParaRPr/>
            </a:p>
          </p:txBody>
        </p:sp>
        <p:sp>
          <p:nvSpPr>
            <p:cNvPr id="34" name="object 34"/>
            <p:cNvSpPr/>
            <p:nvPr/>
          </p:nvSpPr>
          <p:spPr>
            <a:xfrm>
              <a:off x="5269869" y="4354067"/>
              <a:ext cx="0" cy="672465"/>
            </a:xfrm>
            <a:custGeom>
              <a:avLst/>
              <a:gdLst/>
              <a:ahLst/>
              <a:cxnLst/>
              <a:rect l="l" t="t" r="r" b="b"/>
              <a:pathLst>
                <a:path h="672464">
                  <a:moveTo>
                    <a:pt x="0" y="672083"/>
                  </a:moveTo>
                  <a:lnTo>
                    <a:pt x="0" y="0"/>
                  </a:lnTo>
                </a:path>
              </a:pathLst>
            </a:custGeom>
            <a:ln w="12191">
              <a:solidFill>
                <a:srgbClr val="BAEAEA"/>
              </a:solidFill>
            </a:ln>
          </p:spPr>
          <p:txBody>
            <a:bodyPr wrap="square" lIns="0" tIns="0" rIns="0" bIns="0" rtlCol="0"/>
            <a:lstStyle/>
            <a:p>
              <a:endParaRPr/>
            </a:p>
          </p:txBody>
        </p:sp>
        <p:sp>
          <p:nvSpPr>
            <p:cNvPr id="35" name="object 35"/>
            <p:cNvSpPr/>
            <p:nvPr/>
          </p:nvSpPr>
          <p:spPr>
            <a:xfrm>
              <a:off x="4431669" y="4347971"/>
              <a:ext cx="838200" cy="12700"/>
            </a:xfrm>
            <a:custGeom>
              <a:avLst/>
              <a:gdLst/>
              <a:ahLst/>
              <a:cxnLst/>
              <a:rect l="l" t="t" r="r" b="b"/>
              <a:pathLst>
                <a:path w="838200" h="12700">
                  <a:moveTo>
                    <a:pt x="0" y="0"/>
                  </a:moveTo>
                  <a:lnTo>
                    <a:pt x="0" y="12191"/>
                  </a:lnTo>
                  <a:lnTo>
                    <a:pt x="838199" y="12191"/>
                  </a:lnTo>
                  <a:lnTo>
                    <a:pt x="838199" y="0"/>
                  </a:lnTo>
                  <a:lnTo>
                    <a:pt x="0" y="0"/>
                  </a:lnTo>
                  <a:close/>
                </a:path>
              </a:pathLst>
            </a:custGeom>
            <a:solidFill>
              <a:srgbClr val="91B6B6"/>
            </a:solidFill>
          </p:spPr>
          <p:txBody>
            <a:bodyPr wrap="square" lIns="0" tIns="0" rIns="0" bIns="0" rtlCol="0"/>
            <a:lstStyle/>
            <a:p>
              <a:endParaRPr/>
            </a:p>
          </p:txBody>
        </p:sp>
      </p:grpSp>
      <p:sp>
        <p:nvSpPr>
          <p:cNvPr id="36" name="object 36"/>
          <p:cNvSpPr txBox="1"/>
          <p:nvPr/>
        </p:nvSpPr>
        <p:spPr>
          <a:xfrm>
            <a:off x="4431669" y="4490718"/>
            <a:ext cx="838200" cy="391160"/>
          </a:xfrm>
          <a:prstGeom prst="rect">
            <a:avLst/>
          </a:prstGeom>
        </p:spPr>
        <p:txBody>
          <a:bodyPr vert="horz" wrap="square" lIns="0" tIns="12700" rIns="0" bIns="0" rtlCol="0">
            <a:spAutoFit/>
          </a:bodyPr>
          <a:lstStyle/>
          <a:p>
            <a:pPr marL="168910">
              <a:lnSpc>
                <a:spcPct val="100000"/>
              </a:lnSpc>
              <a:spcBef>
                <a:spcPts val="100"/>
              </a:spcBef>
            </a:pPr>
            <a:r>
              <a:rPr sz="2400" spc="-5" dirty="0">
                <a:latin typeface="Tahoma"/>
                <a:cs typeface="Tahoma"/>
              </a:rPr>
              <a:t>LNc</a:t>
            </a:r>
            <a:endParaRPr sz="2400">
              <a:latin typeface="Tahoma"/>
              <a:cs typeface="Tahoma"/>
            </a:endParaRPr>
          </a:p>
        </p:txBody>
      </p:sp>
      <p:grpSp>
        <p:nvGrpSpPr>
          <p:cNvPr id="37" name="object 37"/>
          <p:cNvGrpSpPr/>
          <p:nvPr/>
        </p:nvGrpSpPr>
        <p:grpSpPr>
          <a:xfrm>
            <a:off x="7930519" y="4090987"/>
            <a:ext cx="1007110" cy="841375"/>
            <a:chOff x="7930519" y="4090987"/>
            <a:chExt cx="1007110" cy="841375"/>
          </a:xfrm>
        </p:grpSpPr>
        <p:sp>
          <p:nvSpPr>
            <p:cNvPr id="38" name="object 38"/>
            <p:cNvSpPr/>
            <p:nvPr/>
          </p:nvSpPr>
          <p:spPr>
            <a:xfrm>
              <a:off x="8775069" y="4091940"/>
              <a:ext cx="161925" cy="833755"/>
            </a:xfrm>
            <a:custGeom>
              <a:avLst/>
              <a:gdLst/>
              <a:ahLst/>
              <a:cxnLst/>
              <a:rect l="l" t="t" r="r" b="b"/>
              <a:pathLst>
                <a:path w="161925" h="833754">
                  <a:moveTo>
                    <a:pt x="161543" y="672083"/>
                  </a:moveTo>
                  <a:lnTo>
                    <a:pt x="161543" y="0"/>
                  </a:lnTo>
                  <a:lnTo>
                    <a:pt x="0" y="161543"/>
                  </a:lnTo>
                  <a:lnTo>
                    <a:pt x="0" y="833627"/>
                  </a:lnTo>
                  <a:lnTo>
                    <a:pt x="161543" y="672083"/>
                  </a:lnTo>
                  <a:close/>
                </a:path>
              </a:pathLst>
            </a:custGeom>
            <a:solidFill>
              <a:srgbClr val="B3E1E1"/>
            </a:solidFill>
          </p:spPr>
          <p:txBody>
            <a:bodyPr wrap="square" lIns="0" tIns="0" rIns="0" bIns="0" rtlCol="0"/>
            <a:lstStyle/>
            <a:p>
              <a:endParaRPr/>
            </a:p>
          </p:txBody>
        </p:sp>
        <p:sp>
          <p:nvSpPr>
            <p:cNvPr id="39" name="object 39"/>
            <p:cNvSpPr/>
            <p:nvPr/>
          </p:nvSpPr>
          <p:spPr>
            <a:xfrm>
              <a:off x="8775069" y="4764023"/>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40" name="object 40"/>
            <p:cNvSpPr/>
            <p:nvPr/>
          </p:nvSpPr>
          <p:spPr>
            <a:xfrm>
              <a:off x="7936869" y="4091940"/>
              <a:ext cx="1000125" cy="161925"/>
            </a:xfrm>
            <a:custGeom>
              <a:avLst/>
              <a:gdLst/>
              <a:ahLst/>
              <a:cxnLst/>
              <a:rect l="l" t="t" r="r" b="b"/>
              <a:pathLst>
                <a:path w="1000125" h="161925">
                  <a:moveTo>
                    <a:pt x="999743" y="0"/>
                  </a:moveTo>
                  <a:lnTo>
                    <a:pt x="161543" y="0"/>
                  </a:lnTo>
                  <a:lnTo>
                    <a:pt x="0" y="161543"/>
                  </a:lnTo>
                  <a:lnTo>
                    <a:pt x="838199" y="161543"/>
                  </a:lnTo>
                  <a:lnTo>
                    <a:pt x="999743" y="0"/>
                  </a:lnTo>
                  <a:close/>
                </a:path>
              </a:pathLst>
            </a:custGeom>
            <a:solidFill>
              <a:srgbClr val="799797"/>
            </a:solidFill>
          </p:spPr>
          <p:txBody>
            <a:bodyPr wrap="square" lIns="0" tIns="0" rIns="0" bIns="0" rtlCol="0"/>
            <a:lstStyle/>
            <a:p>
              <a:endParaRPr/>
            </a:p>
          </p:txBody>
        </p:sp>
        <p:sp>
          <p:nvSpPr>
            <p:cNvPr id="41" name="object 41"/>
            <p:cNvSpPr/>
            <p:nvPr/>
          </p:nvSpPr>
          <p:spPr>
            <a:xfrm>
              <a:off x="8775069" y="4091940"/>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42" name="object 42"/>
            <p:cNvSpPr/>
            <p:nvPr/>
          </p:nvSpPr>
          <p:spPr>
            <a:xfrm>
              <a:off x="7936869" y="4253484"/>
              <a:ext cx="838200" cy="672465"/>
            </a:xfrm>
            <a:custGeom>
              <a:avLst/>
              <a:gdLst/>
              <a:ahLst/>
              <a:cxnLst/>
              <a:rect l="l" t="t" r="r" b="b"/>
              <a:pathLst>
                <a:path w="838200" h="672464">
                  <a:moveTo>
                    <a:pt x="838199" y="672083"/>
                  </a:moveTo>
                  <a:lnTo>
                    <a:pt x="838199" y="0"/>
                  </a:lnTo>
                  <a:lnTo>
                    <a:pt x="0" y="0"/>
                  </a:lnTo>
                  <a:lnTo>
                    <a:pt x="0" y="672083"/>
                  </a:lnTo>
                  <a:lnTo>
                    <a:pt x="838199" y="672083"/>
                  </a:lnTo>
                  <a:close/>
                </a:path>
              </a:pathLst>
            </a:custGeom>
            <a:solidFill>
              <a:srgbClr val="9BC4C4"/>
            </a:solidFill>
          </p:spPr>
          <p:txBody>
            <a:bodyPr wrap="square" lIns="0" tIns="0" rIns="0" bIns="0" rtlCol="0"/>
            <a:lstStyle/>
            <a:p>
              <a:endParaRPr/>
            </a:p>
          </p:txBody>
        </p:sp>
        <p:sp>
          <p:nvSpPr>
            <p:cNvPr id="43" name="object 43"/>
            <p:cNvSpPr/>
            <p:nvPr/>
          </p:nvSpPr>
          <p:spPr>
            <a:xfrm>
              <a:off x="7936869" y="4253484"/>
              <a:ext cx="0" cy="672465"/>
            </a:xfrm>
            <a:custGeom>
              <a:avLst/>
              <a:gdLst/>
              <a:ahLst/>
              <a:cxnLst/>
              <a:rect l="l" t="t" r="r" b="b"/>
              <a:pathLst>
                <a:path h="672464">
                  <a:moveTo>
                    <a:pt x="0" y="0"/>
                  </a:moveTo>
                  <a:lnTo>
                    <a:pt x="0" y="672083"/>
                  </a:lnTo>
                </a:path>
              </a:pathLst>
            </a:custGeom>
            <a:ln w="12191">
              <a:solidFill>
                <a:srgbClr val="AAD6D6"/>
              </a:solidFill>
            </a:ln>
          </p:spPr>
          <p:txBody>
            <a:bodyPr wrap="square" lIns="0" tIns="0" rIns="0" bIns="0" rtlCol="0"/>
            <a:lstStyle/>
            <a:p>
              <a:endParaRPr/>
            </a:p>
          </p:txBody>
        </p:sp>
        <p:sp>
          <p:nvSpPr>
            <p:cNvPr id="44" name="object 44"/>
            <p:cNvSpPr/>
            <p:nvPr/>
          </p:nvSpPr>
          <p:spPr>
            <a:xfrm>
              <a:off x="7936869" y="4919472"/>
              <a:ext cx="838200" cy="12700"/>
            </a:xfrm>
            <a:custGeom>
              <a:avLst/>
              <a:gdLst/>
              <a:ahLst/>
              <a:cxnLst/>
              <a:rect l="l" t="t" r="r" b="b"/>
              <a:pathLst>
                <a:path w="838200" h="12700">
                  <a:moveTo>
                    <a:pt x="0" y="0"/>
                  </a:moveTo>
                  <a:lnTo>
                    <a:pt x="0" y="12191"/>
                  </a:lnTo>
                  <a:lnTo>
                    <a:pt x="838199" y="12191"/>
                  </a:lnTo>
                  <a:lnTo>
                    <a:pt x="838199" y="0"/>
                  </a:lnTo>
                  <a:lnTo>
                    <a:pt x="0" y="0"/>
                  </a:lnTo>
                  <a:close/>
                </a:path>
              </a:pathLst>
            </a:custGeom>
            <a:solidFill>
              <a:srgbClr val="91B6B6"/>
            </a:solidFill>
          </p:spPr>
          <p:txBody>
            <a:bodyPr wrap="square" lIns="0" tIns="0" rIns="0" bIns="0" rtlCol="0"/>
            <a:lstStyle/>
            <a:p>
              <a:endParaRPr/>
            </a:p>
          </p:txBody>
        </p:sp>
        <p:sp>
          <p:nvSpPr>
            <p:cNvPr id="45" name="object 45"/>
            <p:cNvSpPr/>
            <p:nvPr/>
          </p:nvSpPr>
          <p:spPr>
            <a:xfrm>
              <a:off x="8775069" y="4253484"/>
              <a:ext cx="0" cy="672465"/>
            </a:xfrm>
            <a:custGeom>
              <a:avLst/>
              <a:gdLst/>
              <a:ahLst/>
              <a:cxnLst/>
              <a:rect l="l" t="t" r="r" b="b"/>
              <a:pathLst>
                <a:path h="672464">
                  <a:moveTo>
                    <a:pt x="0" y="672083"/>
                  </a:moveTo>
                  <a:lnTo>
                    <a:pt x="0" y="0"/>
                  </a:lnTo>
                </a:path>
              </a:pathLst>
            </a:custGeom>
            <a:ln w="12191">
              <a:solidFill>
                <a:srgbClr val="BAEAEA"/>
              </a:solidFill>
            </a:ln>
          </p:spPr>
          <p:txBody>
            <a:bodyPr wrap="square" lIns="0" tIns="0" rIns="0" bIns="0" rtlCol="0"/>
            <a:lstStyle/>
            <a:p>
              <a:endParaRPr/>
            </a:p>
          </p:txBody>
        </p:sp>
        <p:sp>
          <p:nvSpPr>
            <p:cNvPr id="46" name="object 46"/>
            <p:cNvSpPr/>
            <p:nvPr/>
          </p:nvSpPr>
          <p:spPr>
            <a:xfrm>
              <a:off x="7936869" y="4247387"/>
              <a:ext cx="838200" cy="12700"/>
            </a:xfrm>
            <a:custGeom>
              <a:avLst/>
              <a:gdLst/>
              <a:ahLst/>
              <a:cxnLst/>
              <a:rect l="l" t="t" r="r" b="b"/>
              <a:pathLst>
                <a:path w="838200" h="12700">
                  <a:moveTo>
                    <a:pt x="0" y="0"/>
                  </a:moveTo>
                  <a:lnTo>
                    <a:pt x="0" y="12191"/>
                  </a:lnTo>
                  <a:lnTo>
                    <a:pt x="838199" y="12191"/>
                  </a:lnTo>
                  <a:lnTo>
                    <a:pt x="838199" y="0"/>
                  </a:lnTo>
                  <a:lnTo>
                    <a:pt x="0" y="0"/>
                  </a:lnTo>
                  <a:close/>
                </a:path>
              </a:pathLst>
            </a:custGeom>
            <a:solidFill>
              <a:srgbClr val="91B6B6"/>
            </a:solidFill>
          </p:spPr>
          <p:txBody>
            <a:bodyPr wrap="square" lIns="0" tIns="0" rIns="0" bIns="0" rtlCol="0"/>
            <a:lstStyle/>
            <a:p>
              <a:endParaRPr/>
            </a:p>
          </p:txBody>
        </p:sp>
      </p:grpSp>
      <p:sp>
        <p:nvSpPr>
          <p:cNvPr id="47" name="object 47"/>
          <p:cNvSpPr txBox="1"/>
          <p:nvPr/>
        </p:nvSpPr>
        <p:spPr>
          <a:xfrm>
            <a:off x="7936869" y="4390134"/>
            <a:ext cx="838200" cy="391160"/>
          </a:xfrm>
          <a:prstGeom prst="rect">
            <a:avLst/>
          </a:prstGeom>
        </p:spPr>
        <p:txBody>
          <a:bodyPr vert="horz" wrap="square" lIns="0" tIns="12700" rIns="0" bIns="0" rtlCol="0">
            <a:spAutoFit/>
          </a:bodyPr>
          <a:lstStyle/>
          <a:p>
            <a:pPr marL="171450">
              <a:lnSpc>
                <a:spcPct val="100000"/>
              </a:lnSpc>
              <a:spcBef>
                <a:spcPts val="100"/>
              </a:spcBef>
            </a:pPr>
            <a:r>
              <a:rPr sz="2400" dirty="0">
                <a:latin typeface="Tahoma"/>
                <a:cs typeface="Tahoma"/>
              </a:rPr>
              <a:t>VLa</a:t>
            </a:r>
            <a:endParaRPr sz="2400">
              <a:latin typeface="Tahoma"/>
              <a:cs typeface="Tahoma"/>
            </a:endParaRPr>
          </a:p>
        </p:txBody>
      </p:sp>
      <p:grpSp>
        <p:nvGrpSpPr>
          <p:cNvPr id="48" name="object 48"/>
          <p:cNvGrpSpPr/>
          <p:nvPr/>
        </p:nvGrpSpPr>
        <p:grpSpPr>
          <a:xfrm>
            <a:off x="5720719" y="6087427"/>
            <a:ext cx="1007110" cy="839469"/>
            <a:chOff x="5720719" y="6087427"/>
            <a:chExt cx="1007110" cy="839469"/>
          </a:xfrm>
        </p:grpSpPr>
        <p:sp>
          <p:nvSpPr>
            <p:cNvPr id="49" name="object 49"/>
            <p:cNvSpPr/>
            <p:nvPr/>
          </p:nvSpPr>
          <p:spPr>
            <a:xfrm>
              <a:off x="6565269" y="6088379"/>
              <a:ext cx="161925" cy="832485"/>
            </a:xfrm>
            <a:custGeom>
              <a:avLst/>
              <a:gdLst/>
              <a:ahLst/>
              <a:cxnLst/>
              <a:rect l="l" t="t" r="r" b="b"/>
              <a:pathLst>
                <a:path w="161925" h="832484">
                  <a:moveTo>
                    <a:pt x="161543" y="670559"/>
                  </a:moveTo>
                  <a:lnTo>
                    <a:pt x="161543" y="0"/>
                  </a:lnTo>
                  <a:lnTo>
                    <a:pt x="0" y="161543"/>
                  </a:lnTo>
                  <a:lnTo>
                    <a:pt x="0" y="832103"/>
                  </a:lnTo>
                  <a:lnTo>
                    <a:pt x="161543" y="670559"/>
                  </a:lnTo>
                  <a:close/>
                </a:path>
              </a:pathLst>
            </a:custGeom>
            <a:solidFill>
              <a:srgbClr val="B3E1E1"/>
            </a:solidFill>
          </p:spPr>
          <p:txBody>
            <a:bodyPr wrap="square" lIns="0" tIns="0" rIns="0" bIns="0" rtlCol="0"/>
            <a:lstStyle/>
            <a:p>
              <a:endParaRPr/>
            </a:p>
          </p:txBody>
        </p:sp>
        <p:sp>
          <p:nvSpPr>
            <p:cNvPr id="50" name="object 50"/>
            <p:cNvSpPr/>
            <p:nvPr/>
          </p:nvSpPr>
          <p:spPr>
            <a:xfrm>
              <a:off x="6565269" y="6758939"/>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51" name="object 51"/>
            <p:cNvSpPr/>
            <p:nvPr/>
          </p:nvSpPr>
          <p:spPr>
            <a:xfrm>
              <a:off x="5727069" y="6088379"/>
              <a:ext cx="1000125" cy="161925"/>
            </a:xfrm>
            <a:custGeom>
              <a:avLst/>
              <a:gdLst/>
              <a:ahLst/>
              <a:cxnLst/>
              <a:rect l="l" t="t" r="r" b="b"/>
              <a:pathLst>
                <a:path w="1000125" h="161925">
                  <a:moveTo>
                    <a:pt x="999743" y="0"/>
                  </a:moveTo>
                  <a:lnTo>
                    <a:pt x="161543" y="0"/>
                  </a:lnTo>
                  <a:lnTo>
                    <a:pt x="0" y="161543"/>
                  </a:lnTo>
                  <a:lnTo>
                    <a:pt x="838199" y="161543"/>
                  </a:lnTo>
                  <a:lnTo>
                    <a:pt x="999743" y="0"/>
                  </a:lnTo>
                  <a:close/>
                </a:path>
              </a:pathLst>
            </a:custGeom>
            <a:solidFill>
              <a:srgbClr val="799797"/>
            </a:solidFill>
          </p:spPr>
          <p:txBody>
            <a:bodyPr wrap="square" lIns="0" tIns="0" rIns="0" bIns="0" rtlCol="0"/>
            <a:lstStyle/>
            <a:p>
              <a:endParaRPr/>
            </a:p>
          </p:txBody>
        </p:sp>
        <p:sp>
          <p:nvSpPr>
            <p:cNvPr id="52" name="object 52"/>
            <p:cNvSpPr/>
            <p:nvPr/>
          </p:nvSpPr>
          <p:spPr>
            <a:xfrm>
              <a:off x="6565269" y="6088379"/>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53" name="object 53"/>
            <p:cNvSpPr/>
            <p:nvPr/>
          </p:nvSpPr>
          <p:spPr>
            <a:xfrm>
              <a:off x="5727069" y="6249923"/>
              <a:ext cx="838200" cy="670560"/>
            </a:xfrm>
            <a:custGeom>
              <a:avLst/>
              <a:gdLst/>
              <a:ahLst/>
              <a:cxnLst/>
              <a:rect l="l" t="t" r="r" b="b"/>
              <a:pathLst>
                <a:path w="838200" h="670559">
                  <a:moveTo>
                    <a:pt x="838199" y="670559"/>
                  </a:moveTo>
                  <a:lnTo>
                    <a:pt x="838199" y="0"/>
                  </a:lnTo>
                  <a:lnTo>
                    <a:pt x="0" y="0"/>
                  </a:lnTo>
                  <a:lnTo>
                    <a:pt x="0" y="670559"/>
                  </a:lnTo>
                  <a:lnTo>
                    <a:pt x="838199" y="670559"/>
                  </a:lnTo>
                  <a:close/>
                </a:path>
              </a:pathLst>
            </a:custGeom>
            <a:solidFill>
              <a:srgbClr val="9BC4C4"/>
            </a:solidFill>
          </p:spPr>
          <p:txBody>
            <a:bodyPr wrap="square" lIns="0" tIns="0" rIns="0" bIns="0" rtlCol="0"/>
            <a:lstStyle/>
            <a:p>
              <a:endParaRPr/>
            </a:p>
          </p:txBody>
        </p:sp>
        <p:sp>
          <p:nvSpPr>
            <p:cNvPr id="54" name="object 54"/>
            <p:cNvSpPr/>
            <p:nvPr/>
          </p:nvSpPr>
          <p:spPr>
            <a:xfrm>
              <a:off x="5727069" y="6249923"/>
              <a:ext cx="0" cy="670560"/>
            </a:xfrm>
            <a:custGeom>
              <a:avLst/>
              <a:gdLst/>
              <a:ahLst/>
              <a:cxnLst/>
              <a:rect l="l" t="t" r="r" b="b"/>
              <a:pathLst>
                <a:path h="670559">
                  <a:moveTo>
                    <a:pt x="0" y="0"/>
                  </a:moveTo>
                  <a:lnTo>
                    <a:pt x="0" y="670559"/>
                  </a:lnTo>
                </a:path>
              </a:pathLst>
            </a:custGeom>
            <a:ln w="12191">
              <a:solidFill>
                <a:srgbClr val="AAD6D6"/>
              </a:solidFill>
            </a:ln>
          </p:spPr>
          <p:txBody>
            <a:bodyPr wrap="square" lIns="0" tIns="0" rIns="0" bIns="0" rtlCol="0"/>
            <a:lstStyle/>
            <a:p>
              <a:endParaRPr/>
            </a:p>
          </p:txBody>
        </p:sp>
        <p:sp>
          <p:nvSpPr>
            <p:cNvPr id="55" name="object 55"/>
            <p:cNvSpPr/>
            <p:nvPr/>
          </p:nvSpPr>
          <p:spPr>
            <a:xfrm>
              <a:off x="5727069" y="6914387"/>
              <a:ext cx="838200" cy="12700"/>
            </a:xfrm>
            <a:custGeom>
              <a:avLst/>
              <a:gdLst/>
              <a:ahLst/>
              <a:cxnLst/>
              <a:rect l="l" t="t" r="r" b="b"/>
              <a:pathLst>
                <a:path w="838200" h="12700">
                  <a:moveTo>
                    <a:pt x="0" y="0"/>
                  </a:moveTo>
                  <a:lnTo>
                    <a:pt x="0" y="12191"/>
                  </a:lnTo>
                  <a:lnTo>
                    <a:pt x="838199" y="12191"/>
                  </a:lnTo>
                  <a:lnTo>
                    <a:pt x="838199" y="0"/>
                  </a:lnTo>
                  <a:lnTo>
                    <a:pt x="0" y="0"/>
                  </a:lnTo>
                  <a:close/>
                </a:path>
              </a:pathLst>
            </a:custGeom>
            <a:solidFill>
              <a:srgbClr val="91B6B6"/>
            </a:solidFill>
          </p:spPr>
          <p:txBody>
            <a:bodyPr wrap="square" lIns="0" tIns="0" rIns="0" bIns="0" rtlCol="0"/>
            <a:lstStyle/>
            <a:p>
              <a:endParaRPr/>
            </a:p>
          </p:txBody>
        </p:sp>
        <p:sp>
          <p:nvSpPr>
            <p:cNvPr id="56" name="object 56"/>
            <p:cNvSpPr/>
            <p:nvPr/>
          </p:nvSpPr>
          <p:spPr>
            <a:xfrm>
              <a:off x="6565269" y="6249923"/>
              <a:ext cx="0" cy="670560"/>
            </a:xfrm>
            <a:custGeom>
              <a:avLst/>
              <a:gdLst/>
              <a:ahLst/>
              <a:cxnLst/>
              <a:rect l="l" t="t" r="r" b="b"/>
              <a:pathLst>
                <a:path h="670559">
                  <a:moveTo>
                    <a:pt x="0" y="670559"/>
                  </a:moveTo>
                  <a:lnTo>
                    <a:pt x="0" y="0"/>
                  </a:lnTo>
                </a:path>
              </a:pathLst>
            </a:custGeom>
            <a:ln w="12191">
              <a:solidFill>
                <a:srgbClr val="BAEAEA"/>
              </a:solidFill>
            </a:ln>
          </p:spPr>
          <p:txBody>
            <a:bodyPr wrap="square" lIns="0" tIns="0" rIns="0" bIns="0" rtlCol="0"/>
            <a:lstStyle/>
            <a:p>
              <a:endParaRPr/>
            </a:p>
          </p:txBody>
        </p:sp>
        <p:sp>
          <p:nvSpPr>
            <p:cNvPr id="57" name="object 57"/>
            <p:cNvSpPr/>
            <p:nvPr/>
          </p:nvSpPr>
          <p:spPr>
            <a:xfrm>
              <a:off x="5727069" y="6243827"/>
              <a:ext cx="838200" cy="12700"/>
            </a:xfrm>
            <a:custGeom>
              <a:avLst/>
              <a:gdLst/>
              <a:ahLst/>
              <a:cxnLst/>
              <a:rect l="l" t="t" r="r" b="b"/>
              <a:pathLst>
                <a:path w="838200" h="12700">
                  <a:moveTo>
                    <a:pt x="0" y="0"/>
                  </a:moveTo>
                  <a:lnTo>
                    <a:pt x="0" y="12191"/>
                  </a:lnTo>
                  <a:lnTo>
                    <a:pt x="838199" y="12191"/>
                  </a:lnTo>
                  <a:lnTo>
                    <a:pt x="838199" y="0"/>
                  </a:lnTo>
                  <a:lnTo>
                    <a:pt x="0" y="0"/>
                  </a:lnTo>
                  <a:close/>
                </a:path>
              </a:pathLst>
            </a:custGeom>
            <a:solidFill>
              <a:srgbClr val="91B6B6"/>
            </a:solidFill>
          </p:spPr>
          <p:txBody>
            <a:bodyPr wrap="square" lIns="0" tIns="0" rIns="0" bIns="0" rtlCol="0"/>
            <a:lstStyle/>
            <a:p>
              <a:endParaRPr/>
            </a:p>
          </p:txBody>
        </p:sp>
      </p:grpSp>
      <p:sp>
        <p:nvSpPr>
          <p:cNvPr id="58" name="object 58"/>
          <p:cNvSpPr txBox="1"/>
          <p:nvPr/>
        </p:nvSpPr>
        <p:spPr>
          <a:xfrm>
            <a:off x="4524131" y="6205217"/>
            <a:ext cx="1866900" cy="813435"/>
          </a:xfrm>
          <a:prstGeom prst="rect">
            <a:avLst/>
          </a:prstGeom>
        </p:spPr>
        <p:txBody>
          <a:bodyPr vert="horz" wrap="square" lIns="0" tIns="25400" rIns="0" bIns="0" rtlCol="0">
            <a:spAutoFit/>
          </a:bodyPr>
          <a:lstStyle/>
          <a:p>
            <a:pPr marL="1388745" marR="5080" indent="12065" algn="r">
              <a:lnSpc>
                <a:spcPts val="2870"/>
              </a:lnSpc>
              <a:spcBef>
                <a:spcPts val="200"/>
              </a:spcBef>
            </a:pPr>
            <a:r>
              <a:rPr sz="2400" spc="-10" dirty="0">
                <a:latin typeface="Tahoma"/>
                <a:cs typeface="Tahoma"/>
              </a:rPr>
              <a:t>G</a:t>
            </a:r>
            <a:r>
              <a:rPr sz="2400" spc="-5" dirty="0">
                <a:latin typeface="Tahoma"/>
                <a:cs typeface="Tahoma"/>
              </a:rPr>
              <a:t>P</a:t>
            </a:r>
            <a:r>
              <a:rPr sz="2400" dirty="0">
                <a:latin typeface="Tahoma"/>
                <a:cs typeface="Tahoma"/>
              </a:rPr>
              <a:t>i  </a:t>
            </a:r>
            <a:r>
              <a:rPr sz="2400" spc="5" dirty="0">
                <a:latin typeface="Tahoma"/>
                <a:cs typeface="Tahoma"/>
              </a:rPr>
              <a:t>L</a:t>
            </a:r>
            <a:r>
              <a:rPr sz="2400" spc="-10" dirty="0">
                <a:latin typeface="Tahoma"/>
                <a:cs typeface="Tahoma"/>
              </a:rPr>
              <a:t>N</a:t>
            </a:r>
            <a:r>
              <a:rPr sz="2400" dirty="0">
                <a:latin typeface="Tahoma"/>
                <a:cs typeface="Tahoma"/>
              </a:rPr>
              <a:t>r</a:t>
            </a:r>
            <a:endParaRPr sz="2400">
              <a:latin typeface="Tahoma"/>
              <a:cs typeface="Tahoma"/>
            </a:endParaRPr>
          </a:p>
          <a:p>
            <a:pPr marL="12700">
              <a:lnSpc>
                <a:spcPts val="360"/>
              </a:lnSpc>
            </a:pPr>
            <a:r>
              <a:rPr sz="1200" b="1" spc="-5" dirty="0">
                <a:latin typeface="Arial"/>
                <a:cs typeface="Arial"/>
              </a:rPr>
              <a:t>D.</a:t>
            </a:r>
            <a:r>
              <a:rPr sz="1200" b="1" spc="-30" dirty="0">
                <a:latin typeface="Arial"/>
                <a:cs typeface="Arial"/>
              </a:rPr>
              <a:t> </a:t>
            </a:r>
            <a:r>
              <a:rPr sz="1200" b="1" spc="-5" dirty="0">
                <a:latin typeface="Arial"/>
                <a:cs typeface="Arial"/>
              </a:rPr>
              <a:t>Hasboun</a:t>
            </a:r>
            <a:r>
              <a:rPr sz="1200" b="1" spc="-25" dirty="0">
                <a:latin typeface="Arial"/>
                <a:cs typeface="Arial"/>
              </a:rPr>
              <a:t> </a:t>
            </a:r>
            <a:r>
              <a:rPr sz="1200" b="1" spc="-5" dirty="0">
                <a:latin typeface="Arial"/>
                <a:cs typeface="Arial"/>
              </a:rPr>
              <a:t>2007-2008</a:t>
            </a:r>
            <a:endParaRPr sz="1200">
              <a:latin typeface="Arial"/>
              <a:cs typeface="Arial"/>
            </a:endParaRPr>
          </a:p>
        </p:txBody>
      </p:sp>
      <p:grpSp>
        <p:nvGrpSpPr>
          <p:cNvPr id="59" name="object 59"/>
          <p:cNvGrpSpPr/>
          <p:nvPr/>
        </p:nvGrpSpPr>
        <p:grpSpPr>
          <a:xfrm>
            <a:off x="2596519" y="6087427"/>
            <a:ext cx="1007110" cy="839469"/>
            <a:chOff x="2596519" y="6087427"/>
            <a:chExt cx="1007110" cy="839469"/>
          </a:xfrm>
        </p:grpSpPr>
        <p:sp>
          <p:nvSpPr>
            <p:cNvPr id="60" name="object 60"/>
            <p:cNvSpPr/>
            <p:nvPr/>
          </p:nvSpPr>
          <p:spPr>
            <a:xfrm>
              <a:off x="3441069" y="6088379"/>
              <a:ext cx="161925" cy="832485"/>
            </a:xfrm>
            <a:custGeom>
              <a:avLst/>
              <a:gdLst/>
              <a:ahLst/>
              <a:cxnLst/>
              <a:rect l="l" t="t" r="r" b="b"/>
              <a:pathLst>
                <a:path w="161925" h="832484">
                  <a:moveTo>
                    <a:pt x="161543" y="670559"/>
                  </a:moveTo>
                  <a:lnTo>
                    <a:pt x="161543" y="0"/>
                  </a:lnTo>
                  <a:lnTo>
                    <a:pt x="0" y="161543"/>
                  </a:lnTo>
                  <a:lnTo>
                    <a:pt x="0" y="832103"/>
                  </a:lnTo>
                  <a:lnTo>
                    <a:pt x="161543" y="670559"/>
                  </a:lnTo>
                  <a:close/>
                </a:path>
              </a:pathLst>
            </a:custGeom>
            <a:solidFill>
              <a:srgbClr val="B3E1E1"/>
            </a:solidFill>
          </p:spPr>
          <p:txBody>
            <a:bodyPr wrap="square" lIns="0" tIns="0" rIns="0" bIns="0" rtlCol="0"/>
            <a:lstStyle/>
            <a:p>
              <a:endParaRPr/>
            </a:p>
          </p:txBody>
        </p:sp>
        <p:sp>
          <p:nvSpPr>
            <p:cNvPr id="61" name="object 61"/>
            <p:cNvSpPr/>
            <p:nvPr/>
          </p:nvSpPr>
          <p:spPr>
            <a:xfrm>
              <a:off x="3441069" y="6758939"/>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62" name="object 62"/>
            <p:cNvSpPr/>
            <p:nvPr/>
          </p:nvSpPr>
          <p:spPr>
            <a:xfrm>
              <a:off x="2602869" y="6088379"/>
              <a:ext cx="1000125" cy="161925"/>
            </a:xfrm>
            <a:custGeom>
              <a:avLst/>
              <a:gdLst/>
              <a:ahLst/>
              <a:cxnLst/>
              <a:rect l="l" t="t" r="r" b="b"/>
              <a:pathLst>
                <a:path w="1000125" h="161925">
                  <a:moveTo>
                    <a:pt x="999743" y="0"/>
                  </a:moveTo>
                  <a:lnTo>
                    <a:pt x="161543" y="0"/>
                  </a:lnTo>
                  <a:lnTo>
                    <a:pt x="0" y="161543"/>
                  </a:lnTo>
                  <a:lnTo>
                    <a:pt x="838199" y="161543"/>
                  </a:lnTo>
                  <a:lnTo>
                    <a:pt x="999743" y="0"/>
                  </a:lnTo>
                  <a:close/>
                </a:path>
              </a:pathLst>
            </a:custGeom>
            <a:solidFill>
              <a:srgbClr val="799797"/>
            </a:solidFill>
          </p:spPr>
          <p:txBody>
            <a:bodyPr wrap="square" lIns="0" tIns="0" rIns="0" bIns="0" rtlCol="0"/>
            <a:lstStyle/>
            <a:p>
              <a:endParaRPr/>
            </a:p>
          </p:txBody>
        </p:sp>
        <p:sp>
          <p:nvSpPr>
            <p:cNvPr id="63" name="object 63"/>
            <p:cNvSpPr/>
            <p:nvPr/>
          </p:nvSpPr>
          <p:spPr>
            <a:xfrm>
              <a:off x="3441069" y="6088379"/>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64" name="object 64"/>
            <p:cNvSpPr/>
            <p:nvPr/>
          </p:nvSpPr>
          <p:spPr>
            <a:xfrm>
              <a:off x="2602869" y="6249923"/>
              <a:ext cx="838200" cy="670560"/>
            </a:xfrm>
            <a:custGeom>
              <a:avLst/>
              <a:gdLst/>
              <a:ahLst/>
              <a:cxnLst/>
              <a:rect l="l" t="t" r="r" b="b"/>
              <a:pathLst>
                <a:path w="838200" h="670559">
                  <a:moveTo>
                    <a:pt x="838199" y="670559"/>
                  </a:moveTo>
                  <a:lnTo>
                    <a:pt x="838199" y="0"/>
                  </a:lnTo>
                  <a:lnTo>
                    <a:pt x="0" y="0"/>
                  </a:lnTo>
                  <a:lnTo>
                    <a:pt x="0" y="670559"/>
                  </a:lnTo>
                  <a:lnTo>
                    <a:pt x="838199" y="670559"/>
                  </a:lnTo>
                  <a:close/>
                </a:path>
              </a:pathLst>
            </a:custGeom>
            <a:solidFill>
              <a:srgbClr val="9BC4C4"/>
            </a:solidFill>
          </p:spPr>
          <p:txBody>
            <a:bodyPr wrap="square" lIns="0" tIns="0" rIns="0" bIns="0" rtlCol="0"/>
            <a:lstStyle/>
            <a:p>
              <a:endParaRPr/>
            </a:p>
          </p:txBody>
        </p:sp>
        <p:sp>
          <p:nvSpPr>
            <p:cNvPr id="65" name="object 65"/>
            <p:cNvSpPr/>
            <p:nvPr/>
          </p:nvSpPr>
          <p:spPr>
            <a:xfrm>
              <a:off x="2602869" y="6249923"/>
              <a:ext cx="0" cy="670560"/>
            </a:xfrm>
            <a:custGeom>
              <a:avLst/>
              <a:gdLst/>
              <a:ahLst/>
              <a:cxnLst/>
              <a:rect l="l" t="t" r="r" b="b"/>
              <a:pathLst>
                <a:path h="670559">
                  <a:moveTo>
                    <a:pt x="0" y="0"/>
                  </a:moveTo>
                  <a:lnTo>
                    <a:pt x="0" y="670559"/>
                  </a:lnTo>
                </a:path>
              </a:pathLst>
            </a:custGeom>
            <a:ln w="12191">
              <a:solidFill>
                <a:srgbClr val="AAD6D6"/>
              </a:solidFill>
            </a:ln>
          </p:spPr>
          <p:txBody>
            <a:bodyPr wrap="square" lIns="0" tIns="0" rIns="0" bIns="0" rtlCol="0"/>
            <a:lstStyle/>
            <a:p>
              <a:endParaRPr/>
            </a:p>
          </p:txBody>
        </p:sp>
        <p:sp>
          <p:nvSpPr>
            <p:cNvPr id="66" name="object 66"/>
            <p:cNvSpPr/>
            <p:nvPr/>
          </p:nvSpPr>
          <p:spPr>
            <a:xfrm>
              <a:off x="2602869" y="6914387"/>
              <a:ext cx="838200" cy="12700"/>
            </a:xfrm>
            <a:custGeom>
              <a:avLst/>
              <a:gdLst/>
              <a:ahLst/>
              <a:cxnLst/>
              <a:rect l="l" t="t" r="r" b="b"/>
              <a:pathLst>
                <a:path w="838200" h="12700">
                  <a:moveTo>
                    <a:pt x="0" y="0"/>
                  </a:moveTo>
                  <a:lnTo>
                    <a:pt x="0" y="12191"/>
                  </a:lnTo>
                  <a:lnTo>
                    <a:pt x="838199" y="12191"/>
                  </a:lnTo>
                  <a:lnTo>
                    <a:pt x="838199" y="0"/>
                  </a:lnTo>
                  <a:lnTo>
                    <a:pt x="0" y="0"/>
                  </a:lnTo>
                  <a:close/>
                </a:path>
              </a:pathLst>
            </a:custGeom>
            <a:solidFill>
              <a:srgbClr val="91B6B6"/>
            </a:solidFill>
          </p:spPr>
          <p:txBody>
            <a:bodyPr wrap="square" lIns="0" tIns="0" rIns="0" bIns="0" rtlCol="0"/>
            <a:lstStyle/>
            <a:p>
              <a:endParaRPr/>
            </a:p>
          </p:txBody>
        </p:sp>
        <p:sp>
          <p:nvSpPr>
            <p:cNvPr id="67" name="object 67"/>
            <p:cNvSpPr/>
            <p:nvPr/>
          </p:nvSpPr>
          <p:spPr>
            <a:xfrm>
              <a:off x="3441069" y="6249923"/>
              <a:ext cx="0" cy="670560"/>
            </a:xfrm>
            <a:custGeom>
              <a:avLst/>
              <a:gdLst/>
              <a:ahLst/>
              <a:cxnLst/>
              <a:rect l="l" t="t" r="r" b="b"/>
              <a:pathLst>
                <a:path h="670559">
                  <a:moveTo>
                    <a:pt x="0" y="670559"/>
                  </a:moveTo>
                  <a:lnTo>
                    <a:pt x="0" y="0"/>
                  </a:lnTo>
                </a:path>
              </a:pathLst>
            </a:custGeom>
            <a:ln w="12191">
              <a:solidFill>
                <a:srgbClr val="BAEAEA"/>
              </a:solidFill>
            </a:ln>
          </p:spPr>
          <p:txBody>
            <a:bodyPr wrap="square" lIns="0" tIns="0" rIns="0" bIns="0" rtlCol="0"/>
            <a:lstStyle/>
            <a:p>
              <a:endParaRPr/>
            </a:p>
          </p:txBody>
        </p:sp>
        <p:sp>
          <p:nvSpPr>
            <p:cNvPr id="68" name="object 68"/>
            <p:cNvSpPr/>
            <p:nvPr/>
          </p:nvSpPr>
          <p:spPr>
            <a:xfrm>
              <a:off x="2602869" y="6243827"/>
              <a:ext cx="838200" cy="12700"/>
            </a:xfrm>
            <a:custGeom>
              <a:avLst/>
              <a:gdLst/>
              <a:ahLst/>
              <a:cxnLst/>
              <a:rect l="l" t="t" r="r" b="b"/>
              <a:pathLst>
                <a:path w="838200" h="12700">
                  <a:moveTo>
                    <a:pt x="0" y="0"/>
                  </a:moveTo>
                  <a:lnTo>
                    <a:pt x="0" y="12191"/>
                  </a:lnTo>
                  <a:lnTo>
                    <a:pt x="838199" y="12191"/>
                  </a:lnTo>
                  <a:lnTo>
                    <a:pt x="838199" y="0"/>
                  </a:lnTo>
                  <a:lnTo>
                    <a:pt x="0" y="0"/>
                  </a:lnTo>
                  <a:close/>
                </a:path>
              </a:pathLst>
            </a:custGeom>
            <a:solidFill>
              <a:srgbClr val="91B6B6"/>
            </a:solidFill>
          </p:spPr>
          <p:txBody>
            <a:bodyPr wrap="square" lIns="0" tIns="0" rIns="0" bIns="0" rtlCol="0"/>
            <a:lstStyle/>
            <a:p>
              <a:endParaRPr/>
            </a:p>
          </p:txBody>
        </p:sp>
      </p:grpSp>
      <p:sp>
        <p:nvSpPr>
          <p:cNvPr id="69" name="object 69"/>
          <p:cNvSpPr txBox="1"/>
          <p:nvPr/>
        </p:nvSpPr>
        <p:spPr>
          <a:xfrm>
            <a:off x="2602869" y="6385049"/>
            <a:ext cx="838200" cy="391160"/>
          </a:xfrm>
          <a:prstGeom prst="rect">
            <a:avLst/>
          </a:prstGeom>
        </p:spPr>
        <p:txBody>
          <a:bodyPr vert="horz" wrap="square" lIns="0" tIns="12700" rIns="0" bIns="0" rtlCol="0">
            <a:spAutoFit/>
          </a:bodyPr>
          <a:lstStyle/>
          <a:p>
            <a:pPr marL="142875">
              <a:lnSpc>
                <a:spcPct val="100000"/>
              </a:lnSpc>
              <a:spcBef>
                <a:spcPts val="100"/>
              </a:spcBef>
            </a:pPr>
            <a:r>
              <a:rPr sz="2400" spc="-10" dirty="0">
                <a:latin typeface="Tahoma"/>
                <a:cs typeface="Tahoma"/>
              </a:rPr>
              <a:t>NST</a:t>
            </a:r>
            <a:endParaRPr sz="2400">
              <a:latin typeface="Tahoma"/>
              <a:cs typeface="Tahoma"/>
            </a:endParaRPr>
          </a:p>
        </p:txBody>
      </p:sp>
      <p:grpSp>
        <p:nvGrpSpPr>
          <p:cNvPr id="70" name="object 70"/>
          <p:cNvGrpSpPr/>
          <p:nvPr/>
        </p:nvGrpSpPr>
        <p:grpSpPr>
          <a:xfrm>
            <a:off x="2596519" y="4182427"/>
            <a:ext cx="1007110" cy="839469"/>
            <a:chOff x="2596519" y="4182427"/>
            <a:chExt cx="1007110" cy="839469"/>
          </a:xfrm>
        </p:grpSpPr>
        <p:sp>
          <p:nvSpPr>
            <p:cNvPr id="71" name="object 71"/>
            <p:cNvSpPr/>
            <p:nvPr/>
          </p:nvSpPr>
          <p:spPr>
            <a:xfrm>
              <a:off x="3441069" y="4183379"/>
              <a:ext cx="161925" cy="832485"/>
            </a:xfrm>
            <a:custGeom>
              <a:avLst/>
              <a:gdLst/>
              <a:ahLst/>
              <a:cxnLst/>
              <a:rect l="l" t="t" r="r" b="b"/>
              <a:pathLst>
                <a:path w="161925" h="832485">
                  <a:moveTo>
                    <a:pt x="161543" y="670559"/>
                  </a:moveTo>
                  <a:lnTo>
                    <a:pt x="161543" y="0"/>
                  </a:lnTo>
                  <a:lnTo>
                    <a:pt x="0" y="161543"/>
                  </a:lnTo>
                  <a:lnTo>
                    <a:pt x="0" y="832103"/>
                  </a:lnTo>
                  <a:lnTo>
                    <a:pt x="161543" y="670559"/>
                  </a:lnTo>
                  <a:close/>
                </a:path>
              </a:pathLst>
            </a:custGeom>
            <a:solidFill>
              <a:srgbClr val="B3E1E1"/>
            </a:solidFill>
          </p:spPr>
          <p:txBody>
            <a:bodyPr wrap="square" lIns="0" tIns="0" rIns="0" bIns="0" rtlCol="0"/>
            <a:lstStyle/>
            <a:p>
              <a:endParaRPr/>
            </a:p>
          </p:txBody>
        </p:sp>
        <p:sp>
          <p:nvSpPr>
            <p:cNvPr id="72" name="object 72"/>
            <p:cNvSpPr/>
            <p:nvPr/>
          </p:nvSpPr>
          <p:spPr>
            <a:xfrm>
              <a:off x="3441069" y="4853939"/>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73" name="object 73"/>
            <p:cNvSpPr/>
            <p:nvPr/>
          </p:nvSpPr>
          <p:spPr>
            <a:xfrm>
              <a:off x="2602869" y="4183379"/>
              <a:ext cx="1000125" cy="161925"/>
            </a:xfrm>
            <a:custGeom>
              <a:avLst/>
              <a:gdLst/>
              <a:ahLst/>
              <a:cxnLst/>
              <a:rect l="l" t="t" r="r" b="b"/>
              <a:pathLst>
                <a:path w="1000125" h="161925">
                  <a:moveTo>
                    <a:pt x="999743" y="0"/>
                  </a:moveTo>
                  <a:lnTo>
                    <a:pt x="161543" y="0"/>
                  </a:lnTo>
                  <a:lnTo>
                    <a:pt x="0" y="161543"/>
                  </a:lnTo>
                  <a:lnTo>
                    <a:pt x="838199" y="161543"/>
                  </a:lnTo>
                  <a:lnTo>
                    <a:pt x="999743" y="0"/>
                  </a:lnTo>
                  <a:close/>
                </a:path>
              </a:pathLst>
            </a:custGeom>
            <a:solidFill>
              <a:srgbClr val="799797"/>
            </a:solidFill>
          </p:spPr>
          <p:txBody>
            <a:bodyPr wrap="square" lIns="0" tIns="0" rIns="0" bIns="0" rtlCol="0"/>
            <a:lstStyle/>
            <a:p>
              <a:endParaRPr/>
            </a:p>
          </p:txBody>
        </p:sp>
        <p:sp>
          <p:nvSpPr>
            <p:cNvPr id="74" name="object 74"/>
            <p:cNvSpPr/>
            <p:nvPr/>
          </p:nvSpPr>
          <p:spPr>
            <a:xfrm>
              <a:off x="3441069" y="4183379"/>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75" name="object 75"/>
            <p:cNvSpPr/>
            <p:nvPr/>
          </p:nvSpPr>
          <p:spPr>
            <a:xfrm>
              <a:off x="2602869" y="4344923"/>
              <a:ext cx="838200" cy="670560"/>
            </a:xfrm>
            <a:custGeom>
              <a:avLst/>
              <a:gdLst/>
              <a:ahLst/>
              <a:cxnLst/>
              <a:rect l="l" t="t" r="r" b="b"/>
              <a:pathLst>
                <a:path w="838200" h="670560">
                  <a:moveTo>
                    <a:pt x="838199" y="670559"/>
                  </a:moveTo>
                  <a:lnTo>
                    <a:pt x="838199" y="0"/>
                  </a:lnTo>
                  <a:lnTo>
                    <a:pt x="0" y="0"/>
                  </a:lnTo>
                  <a:lnTo>
                    <a:pt x="0" y="670559"/>
                  </a:lnTo>
                  <a:lnTo>
                    <a:pt x="838199" y="670559"/>
                  </a:lnTo>
                  <a:close/>
                </a:path>
              </a:pathLst>
            </a:custGeom>
            <a:solidFill>
              <a:srgbClr val="9BC4C4"/>
            </a:solidFill>
          </p:spPr>
          <p:txBody>
            <a:bodyPr wrap="square" lIns="0" tIns="0" rIns="0" bIns="0" rtlCol="0"/>
            <a:lstStyle/>
            <a:p>
              <a:endParaRPr/>
            </a:p>
          </p:txBody>
        </p:sp>
        <p:sp>
          <p:nvSpPr>
            <p:cNvPr id="76" name="object 76"/>
            <p:cNvSpPr/>
            <p:nvPr/>
          </p:nvSpPr>
          <p:spPr>
            <a:xfrm>
              <a:off x="2602869" y="4344923"/>
              <a:ext cx="0" cy="670560"/>
            </a:xfrm>
            <a:custGeom>
              <a:avLst/>
              <a:gdLst/>
              <a:ahLst/>
              <a:cxnLst/>
              <a:rect l="l" t="t" r="r" b="b"/>
              <a:pathLst>
                <a:path h="670560">
                  <a:moveTo>
                    <a:pt x="0" y="0"/>
                  </a:moveTo>
                  <a:lnTo>
                    <a:pt x="0" y="670559"/>
                  </a:lnTo>
                </a:path>
              </a:pathLst>
            </a:custGeom>
            <a:ln w="12191">
              <a:solidFill>
                <a:srgbClr val="AAD6D6"/>
              </a:solidFill>
            </a:ln>
          </p:spPr>
          <p:txBody>
            <a:bodyPr wrap="square" lIns="0" tIns="0" rIns="0" bIns="0" rtlCol="0"/>
            <a:lstStyle/>
            <a:p>
              <a:endParaRPr/>
            </a:p>
          </p:txBody>
        </p:sp>
        <p:sp>
          <p:nvSpPr>
            <p:cNvPr id="77" name="object 77"/>
            <p:cNvSpPr/>
            <p:nvPr/>
          </p:nvSpPr>
          <p:spPr>
            <a:xfrm>
              <a:off x="2602869" y="5009387"/>
              <a:ext cx="838200" cy="12700"/>
            </a:xfrm>
            <a:custGeom>
              <a:avLst/>
              <a:gdLst/>
              <a:ahLst/>
              <a:cxnLst/>
              <a:rect l="l" t="t" r="r" b="b"/>
              <a:pathLst>
                <a:path w="838200" h="12700">
                  <a:moveTo>
                    <a:pt x="0" y="0"/>
                  </a:moveTo>
                  <a:lnTo>
                    <a:pt x="0" y="12191"/>
                  </a:lnTo>
                  <a:lnTo>
                    <a:pt x="838199" y="12191"/>
                  </a:lnTo>
                  <a:lnTo>
                    <a:pt x="838199" y="0"/>
                  </a:lnTo>
                  <a:lnTo>
                    <a:pt x="0" y="0"/>
                  </a:lnTo>
                  <a:close/>
                </a:path>
              </a:pathLst>
            </a:custGeom>
            <a:solidFill>
              <a:srgbClr val="91B6B6"/>
            </a:solidFill>
          </p:spPr>
          <p:txBody>
            <a:bodyPr wrap="square" lIns="0" tIns="0" rIns="0" bIns="0" rtlCol="0"/>
            <a:lstStyle/>
            <a:p>
              <a:endParaRPr/>
            </a:p>
          </p:txBody>
        </p:sp>
        <p:sp>
          <p:nvSpPr>
            <p:cNvPr id="78" name="object 78"/>
            <p:cNvSpPr/>
            <p:nvPr/>
          </p:nvSpPr>
          <p:spPr>
            <a:xfrm>
              <a:off x="3441069" y="4344923"/>
              <a:ext cx="0" cy="670560"/>
            </a:xfrm>
            <a:custGeom>
              <a:avLst/>
              <a:gdLst/>
              <a:ahLst/>
              <a:cxnLst/>
              <a:rect l="l" t="t" r="r" b="b"/>
              <a:pathLst>
                <a:path h="670560">
                  <a:moveTo>
                    <a:pt x="0" y="670559"/>
                  </a:moveTo>
                  <a:lnTo>
                    <a:pt x="0" y="0"/>
                  </a:lnTo>
                </a:path>
              </a:pathLst>
            </a:custGeom>
            <a:ln w="12191">
              <a:solidFill>
                <a:srgbClr val="BAEAEA"/>
              </a:solidFill>
            </a:ln>
          </p:spPr>
          <p:txBody>
            <a:bodyPr wrap="square" lIns="0" tIns="0" rIns="0" bIns="0" rtlCol="0"/>
            <a:lstStyle/>
            <a:p>
              <a:endParaRPr/>
            </a:p>
          </p:txBody>
        </p:sp>
        <p:sp>
          <p:nvSpPr>
            <p:cNvPr id="79" name="object 79"/>
            <p:cNvSpPr/>
            <p:nvPr/>
          </p:nvSpPr>
          <p:spPr>
            <a:xfrm>
              <a:off x="2602869" y="4338827"/>
              <a:ext cx="838200" cy="12700"/>
            </a:xfrm>
            <a:custGeom>
              <a:avLst/>
              <a:gdLst/>
              <a:ahLst/>
              <a:cxnLst/>
              <a:rect l="l" t="t" r="r" b="b"/>
              <a:pathLst>
                <a:path w="838200" h="12700">
                  <a:moveTo>
                    <a:pt x="0" y="0"/>
                  </a:moveTo>
                  <a:lnTo>
                    <a:pt x="0" y="12191"/>
                  </a:lnTo>
                  <a:lnTo>
                    <a:pt x="838199" y="12191"/>
                  </a:lnTo>
                  <a:lnTo>
                    <a:pt x="838199" y="0"/>
                  </a:lnTo>
                  <a:lnTo>
                    <a:pt x="0" y="0"/>
                  </a:lnTo>
                  <a:close/>
                </a:path>
              </a:pathLst>
            </a:custGeom>
            <a:solidFill>
              <a:srgbClr val="91B6B6"/>
            </a:solidFill>
          </p:spPr>
          <p:txBody>
            <a:bodyPr wrap="square" lIns="0" tIns="0" rIns="0" bIns="0" rtlCol="0"/>
            <a:lstStyle/>
            <a:p>
              <a:endParaRPr/>
            </a:p>
          </p:txBody>
        </p:sp>
      </p:grpSp>
      <p:sp>
        <p:nvSpPr>
          <p:cNvPr id="80" name="object 80"/>
          <p:cNvSpPr txBox="1"/>
          <p:nvPr/>
        </p:nvSpPr>
        <p:spPr>
          <a:xfrm>
            <a:off x="2602869" y="4480050"/>
            <a:ext cx="838200" cy="391160"/>
          </a:xfrm>
          <a:prstGeom prst="rect">
            <a:avLst/>
          </a:prstGeom>
        </p:spPr>
        <p:txBody>
          <a:bodyPr vert="horz" wrap="square" lIns="0" tIns="12700" rIns="0" bIns="0" rtlCol="0">
            <a:spAutoFit/>
          </a:bodyPr>
          <a:lstStyle/>
          <a:p>
            <a:pPr marL="152400">
              <a:lnSpc>
                <a:spcPct val="100000"/>
              </a:lnSpc>
              <a:spcBef>
                <a:spcPts val="100"/>
              </a:spcBef>
            </a:pPr>
            <a:r>
              <a:rPr sz="2400" spc="-5" dirty="0">
                <a:latin typeface="Tahoma"/>
                <a:cs typeface="Tahoma"/>
              </a:rPr>
              <a:t>GPe</a:t>
            </a:r>
            <a:endParaRPr sz="2400">
              <a:latin typeface="Tahoma"/>
              <a:cs typeface="Tahoma"/>
            </a:endParaRPr>
          </a:p>
        </p:txBody>
      </p:sp>
      <p:grpSp>
        <p:nvGrpSpPr>
          <p:cNvPr id="81" name="object 81"/>
          <p:cNvGrpSpPr/>
          <p:nvPr/>
        </p:nvGrpSpPr>
        <p:grpSpPr>
          <a:xfrm>
            <a:off x="2944246" y="609600"/>
            <a:ext cx="5641975" cy="6044565"/>
            <a:chOff x="2944246" y="609600"/>
            <a:chExt cx="5641975" cy="6044565"/>
          </a:xfrm>
        </p:grpSpPr>
        <p:sp>
          <p:nvSpPr>
            <p:cNvPr id="82" name="object 82"/>
            <p:cNvSpPr/>
            <p:nvPr/>
          </p:nvSpPr>
          <p:spPr>
            <a:xfrm>
              <a:off x="3788542" y="1179576"/>
              <a:ext cx="228600" cy="510540"/>
            </a:xfrm>
            <a:custGeom>
              <a:avLst/>
              <a:gdLst/>
              <a:ahLst/>
              <a:cxnLst/>
              <a:rect l="l" t="t" r="r" b="b"/>
              <a:pathLst>
                <a:path w="228600" h="510539">
                  <a:moveTo>
                    <a:pt x="152400" y="438035"/>
                  </a:moveTo>
                  <a:lnTo>
                    <a:pt x="152400" y="320040"/>
                  </a:lnTo>
                  <a:lnTo>
                    <a:pt x="76200" y="321564"/>
                  </a:lnTo>
                  <a:lnTo>
                    <a:pt x="75641" y="282455"/>
                  </a:lnTo>
                  <a:lnTo>
                    <a:pt x="0" y="283464"/>
                  </a:lnTo>
                  <a:lnTo>
                    <a:pt x="117348" y="510540"/>
                  </a:lnTo>
                  <a:lnTo>
                    <a:pt x="152400" y="438035"/>
                  </a:lnTo>
                  <a:close/>
                </a:path>
                <a:path w="228600" h="510539">
                  <a:moveTo>
                    <a:pt x="151848" y="281439"/>
                  </a:moveTo>
                  <a:lnTo>
                    <a:pt x="147828" y="0"/>
                  </a:lnTo>
                  <a:lnTo>
                    <a:pt x="71628" y="1524"/>
                  </a:lnTo>
                  <a:lnTo>
                    <a:pt x="75641" y="282455"/>
                  </a:lnTo>
                  <a:lnTo>
                    <a:pt x="151848" y="281439"/>
                  </a:lnTo>
                  <a:close/>
                </a:path>
                <a:path w="228600" h="510539">
                  <a:moveTo>
                    <a:pt x="152400" y="320040"/>
                  </a:moveTo>
                  <a:lnTo>
                    <a:pt x="151848" y="281439"/>
                  </a:lnTo>
                  <a:lnTo>
                    <a:pt x="75641" y="282455"/>
                  </a:lnTo>
                  <a:lnTo>
                    <a:pt x="76200" y="321564"/>
                  </a:lnTo>
                  <a:lnTo>
                    <a:pt x="152400" y="320040"/>
                  </a:lnTo>
                  <a:close/>
                </a:path>
                <a:path w="228600" h="510539">
                  <a:moveTo>
                    <a:pt x="228600" y="280416"/>
                  </a:moveTo>
                  <a:lnTo>
                    <a:pt x="151848" y="281439"/>
                  </a:lnTo>
                  <a:lnTo>
                    <a:pt x="152400" y="320040"/>
                  </a:lnTo>
                  <a:lnTo>
                    <a:pt x="152400" y="438035"/>
                  </a:lnTo>
                  <a:lnTo>
                    <a:pt x="228600" y="280416"/>
                  </a:lnTo>
                  <a:close/>
                </a:path>
              </a:pathLst>
            </a:custGeom>
            <a:solidFill>
              <a:srgbClr val="9898FF"/>
            </a:solidFill>
          </p:spPr>
          <p:txBody>
            <a:bodyPr wrap="square" lIns="0" tIns="0" rIns="0" bIns="0" rtlCol="0"/>
            <a:lstStyle/>
            <a:p>
              <a:endParaRPr/>
            </a:p>
          </p:txBody>
        </p:sp>
        <p:sp>
          <p:nvSpPr>
            <p:cNvPr id="83" name="object 83"/>
            <p:cNvSpPr/>
            <p:nvPr/>
          </p:nvSpPr>
          <p:spPr>
            <a:xfrm>
              <a:off x="2944241" y="2264676"/>
              <a:ext cx="3659504" cy="3970020"/>
            </a:xfrm>
            <a:custGeom>
              <a:avLst/>
              <a:gdLst/>
              <a:ahLst/>
              <a:cxnLst/>
              <a:rect l="l" t="t" r="r" b="b"/>
              <a:pathLst>
                <a:path w="3659504" h="3970020">
                  <a:moveTo>
                    <a:pt x="152400" y="3893820"/>
                  </a:moveTo>
                  <a:lnTo>
                    <a:pt x="120205" y="3894455"/>
                  </a:lnTo>
                  <a:lnTo>
                    <a:pt x="103632" y="2737104"/>
                  </a:lnTo>
                  <a:lnTo>
                    <a:pt x="102108" y="2734056"/>
                  </a:lnTo>
                  <a:lnTo>
                    <a:pt x="97536" y="2732532"/>
                  </a:lnTo>
                  <a:lnTo>
                    <a:pt x="94488" y="2734056"/>
                  </a:lnTo>
                  <a:lnTo>
                    <a:pt x="92964" y="2737104"/>
                  </a:lnTo>
                  <a:lnTo>
                    <a:pt x="109537" y="3894671"/>
                  </a:lnTo>
                  <a:lnTo>
                    <a:pt x="76200" y="3895344"/>
                  </a:lnTo>
                  <a:lnTo>
                    <a:pt x="115824" y="3970020"/>
                  </a:lnTo>
                  <a:lnTo>
                    <a:pt x="120396" y="3960495"/>
                  </a:lnTo>
                  <a:lnTo>
                    <a:pt x="152400" y="3893820"/>
                  </a:lnTo>
                  <a:close/>
                </a:path>
                <a:path w="3659504" h="3970020">
                  <a:moveTo>
                    <a:pt x="228600" y="1836420"/>
                  </a:moveTo>
                  <a:lnTo>
                    <a:pt x="152095" y="1836928"/>
                  </a:lnTo>
                  <a:lnTo>
                    <a:pt x="137160" y="0"/>
                  </a:lnTo>
                  <a:lnTo>
                    <a:pt x="60960" y="0"/>
                  </a:lnTo>
                  <a:lnTo>
                    <a:pt x="75882" y="1837436"/>
                  </a:lnTo>
                  <a:lnTo>
                    <a:pt x="0" y="1837944"/>
                  </a:lnTo>
                  <a:lnTo>
                    <a:pt x="115824" y="2065020"/>
                  </a:lnTo>
                  <a:lnTo>
                    <a:pt x="152400" y="1990877"/>
                  </a:lnTo>
                  <a:lnTo>
                    <a:pt x="228600" y="1836420"/>
                  </a:lnTo>
                  <a:close/>
                </a:path>
                <a:path w="3659504" h="3970020">
                  <a:moveTo>
                    <a:pt x="3506724" y="3741928"/>
                  </a:moveTo>
                  <a:lnTo>
                    <a:pt x="3430524" y="3741420"/>
                  </a:lnTo>
                  <a:lnTo>
                    <a:pt x="3506724" y="3893820"/>
                  </a:lnTo>
                  <a:lnTo>
                    <a:pt x="3506724" y="3779520"/>
                  </a:lnTo>
                  <a:lnTo>
                    <a:pt x="3506724" y="3741928"/>
                  </a:lnTo>
                  <a:close/>
                </a:path>
                <a:path w="3659504" h="3970020">
                  <a:moveTo>
                    <a:pt x="3659124" y="3742944"/>
                  </a:moveTo>
                  <a:lnTo>
                    <a:pt x="3583013" y="3742436"/>
                  </a:lnTo>
                  <a:lnTo>
                    <a:pt x="3592068" y="0"/>
                  </a:lnTo>
                  <a:lnTo>
                    <a:pt x="3515868" y="0"/>
                  </a:lnTo>
                  <a:lnTo>
                    <a:pt x="3506813" y="3741928"/>
                  </a:lnTo>
                  <a:lnTo>
                    <a:pt x="3506724" y="3779520"/>
                  </a:lnTo>
                  <a:lnTo>
                    <a:pt x="3506813" y="3893997"/>
                  </a:lnTo>
                  <a:lnTo>
                    <a:pt x="3544824" y="3970020"/>
                  </a:lnTo>
                  <a:lnTo>
                    <a:pt x="3659124" y="3742944"/>
                  </a:lnTo>
                  <a:close/>
                </a:path>
              </a:pathLst>
            </a:custGeom>
            <a:solidFill>
              <a:srgbClr val="656598"/>
            </a:solidFill>
          </p:spPr>
          <p:txBody>
            <a:bodyPr wrap="square" lIns="0" tIns="0" rIns="0" bIns="0" rtlCol="0"/>
            <a:lstStyle/>
            <a:p>
              <a:endParaRPr/>
            </a:p>
          </p:txBody>
        </p:sp>
        <p:sp>
          <p:nvSpPr>
            <p:cNvPr id="84" name="object 84"/>
            <p:cNvSpPr/>
            <p:nvPr/>
          </p:nvSpPr>
          <p:spPr>
            <a:xfrm>
              <a:off x="3517265" y="2278392"/>
              <a:ext cx="2667000" cy="4375785"/>
            </a:xfrm>
            <a:custGeom>
              <a:avLst/>
              <a:gdLst/>
              <a:ahLst/>
              <a:cxnLst/>
              <a:rect l="l" t="t" r="r" b="b"/>
              <a:pathLst>
                <a:path w="2667000" h="4375784">
                  <a:moveTo>
                    <a:pt x="2209800" y="4261104"/>
                  </a:moveTo>
                  <a:lnTo>
                    <a:pt x="1981200" y="4146804"/>
                  </a:lnTo>
                  <a:lnTo>
                    <a:pt x="1981200" y="4223004"/>
                  </a:lnTo>
                  <a:lnTo>
                    <a:pt x="0" y="4223004"/>
                  </a:lnTo>
                  <a:lnTo>
                    <a:pt x="0" y="4299204"/>
                  </a:lnTo>
                  <a:lnTo>
                    <a:pt x="1981200" y="4299204"/>
                  </a:lnTo>
                  <a:lnTo>
                    <a:pt x="1981200" y="4375404"/>
                  </a:lnTo>
                  <a:lnTo>
                    <a:pt x="2019300" y="4356354"/>
                  </a:lnTo>
                  <a:lnTo>
                    <a:pt x="2209800" y="4261104"/>
                  </a:lnTo>
                  <a:close/>
                </a:path>
                <a:path w="2667000" h="4375784">
                  <a:moveTo>
                    <a:pt x="2667000" y="114300"/>
                  </a:moveTo>
                  <a:lnTo>
                    <a:pt x="2438400" y="0"/>
                  </a:lnTo>
                  <a:lnTo>
                    <a:pt x="2438400" y="76200"/>
                  </a:lnTo>
                  <a:lnTo>
                    <a:pt x="1286256" y="76200"/>
                  </a:lnTo>
                  <a:lnTo>
                    <a:pt x="1286256" y="2075688"/>
                  </a:lnTo>
                  <a:lnTo>
                    <a:pt x="1324356" y="2075688"/>
                  </a:lnTo>
                  <a:lnTo>
                    <a:pt x="1362456" y="2075688"/>
                  </a:lnTo>
                  <a:lnTo>
                    <a:pt x="1362456" y="152400"/>
                  </a:lnTo>
                  <a:lnTo>
                    <a:pt x="2438400" y="152400"/>
                  </a:lnTo>
                  <a:lnTo>
                    <a:pt x="2438400" y="228600"/>
                  </a:lnTo>
                  <a:lnTo>
                    <a:pt x="2476500" y="209550"/>
                  </a:lnTo>
                  <a:lnTo>
                    <a:pt x="2667000" y="114300"/>
                  </a:lnTo>
                  <a:close/>
                </a:path>
              </a:pathLst>
            </a:custGeom>
            <a:solidFill>
              <a:srgbClr val="9898FF"/>
            </a:solidFill>
          </p:spPr>
          <p:txBody>
            <a:bodyPr wrap="square" lIns="0" tIns="0" rIns="0" bIns="0" rtlCol="0"/>
            <a:lstStyle/>
            <a:p>
              <a:endParaRPr/>
            </a:p>
          </p:txBody>
        </p:sp>
        <p:sp>
          <p:nvSpPr>
            <p:cNvPr id="85" name="object 85"/>
            <p:cNvSpPr/>
            <p:nvPr/>
          </p:nvSpPr>
          <p:spPr>
            <a:xfrm>
              <a:off x="3212465" y="2258580"/>
              <a:ext cx="5271770" cy="4319270"/>
            </a:xfrm>
            <a:custGeom>
              <a:avLst/>
              <a:gdLst/>
              <a:ahLst/>
              <a:cxnLst/>
              <a:rect l="l" t="t" r="r" b="b"/>
              <a:pathLst>
                <a:path w="5271770" h="4319270">
                  <a:moveTo>
                    <a:pt x="1595628" y="76200"/>
                  </a:moveTo>
                  <a:lnTo>
                    <a:pt x="228600" y="76200"/>
                  </a:lnTo>
                  <a:lnTo>
                    <a:pt x="228600" y="0"/>
                  </a:lnTo>
                  <a:lnTo>
                    <a:pt x="0" y="114300"/>
                  </a:lnTo>
                  <a:lnTo>
                    <a:pt x="190500" y="209550"/>
                  </a:lnTo>
                  <a:lnTo>
                    <a:pt x="228600" y="228600"/>
                  </a:lnTo>
                  <a:lnTo>
                    <a:pt x="228600" y="152400"/>
                  </a:lnTo>
                  <a:lnTo>
                    <a:pt x="1519428" y="152400"/>
                  </a:lnTo>
                  <a:lnTo>
                    <a:pt x="1519428" y="2095500"/>
                  </a:lnTo>
                  <a:lnTo>
                    <a:pt x="1557528" y="2095500"/>
                  </a:lnTo>
                  <a:lnTo>
                    <a:pt x="1595628" y="2095500"/>
                  </a:lnTo>
                  <a:lnTo>
                    <a:pt x="1595628" y="76200"/>
                  </a:lnTo>
                  <a:close/>
                </a:path>
                <a:path w="5271770" h="4319270">
                  <a:moveTo>
                    <a:pt x="5271516" y="2900172"/>
                  </a:moveTo>
                  <a:lnTo>
                    <a:pt x="5157216" y="2671572"/>
                  </a:lnTo>
                  <a:lnTo>
                    <a:pt x="5042916" y="2900172"/>
                  </a:lnTo>
                  <a:lnTo>
                    <a:pt x="5119116" y="2900172"/>
                  </a:lnTo>
                  <a:lnTo>
                    <a:pt x="5119116" y="4242816"/>
                  </a:lnTo>
                  <a:lnTo>
                    <a:pt x="3429000" y="4242816"/>
                  </a:lnTo>
                  <a:lnTo>
                    <a:pt x="3429000" y="4319016"/>
                  </a:lnTo>
                  <a:lnTo>
                    <a:pt x="5119116" y="4319016"/>
                  </a:lnTo>
                  <a:lnTo>
                    <a:pt x="5157216" y="4319016"/>
                  </a:lnTo>
                  <a:lnTo>
                    <a:pt x="5195316" y="4319016"/>
                  </a:lnTo>
                  <a:lnTo>
                    <a:pt x="5195316" y="2900172"/>
                  </a:lnTo>
                  <a:lnTo>
                    <a:pt x="5271516" y="2900172"/>
                  </a:lnTo>
                  <a:close/>
                </a:path>
              </a:pathLst>
            </a:custGeom>
            <a:solidFill>
              <a:srgbClr val="656598"/>
            </a:solidFill>
          </p:spPr>
          <p:txBody>
            <a:bodyPr wrap="square" lIns="0" tIns="0" rIns="0" bIns="0" rtlCol="0"/>
            <a:lstStyle/>
            <a:p>
              <a:endParaRPr/>
            </a:p>
          </p:txBody>
        </p:sp>
        <p:sp>
          <p:nvSpPr>
            <p:cNvPr id="86" name="object 86"/>
            <p:cNvSpPr/>
            <p:nvPr/>
          </p:nvSpPr>
          <p:spPr>
            <a:xfrm>
              <a:off x="7022465" y="609612"/>
              <a:ext cx="1564005" cy="3644265"/>
            </a:xfrm>
            <a:custGeom>
              <a:avLst/>
              <a:gdLst/>
              <a:ahLst/>
              <a:cxnLst/>
              <a:rect l="l" t="t" r="r" b="b"/>
              <a:pathLst>
                <a:path w="1564004" h="3644265">
                  <a:moveTo>
                    <a:pt x="1563624" y="228600"/>
                  </a:moveTo>
                  <a:lnTo>
                    <a:pt x="1449324" y="0"/>
                  </a:lnTo>
                  <a:lnTo>
                    <a:pt x="1335024" y="228600"/>
                  </a:lnTo>
                  <a:lnTo>
                    <a:pt x="1411211" y="228600"/>
                  </a:lnTo>
                  <a:lnTo>
                    <a:pt x="1410766" y="1208532"/>
                  </a:lnTo>
                  <a:lnTo>
                    <a:pt x="228600" y="1208532"/>
                  </a:lnTo>
                  <a:lnTo>
                    <a:pt x="228600" y="1132332"/>
                  </a:lnTo>
                  <a:lnTo>
                    <a:pt x="0" y="1246632"/>
                  </a:lnTo>
                  <a:lnTo>
                    <a:pt x="190500" y="1341882"/>
                  </a:lnTo>
                  <a:lnTo>
                    <a:pt x="228600" y="1360932"/>
                  </a:lnTo>
                  <a:lnTo>
                    <a:pt x="228600" y="1284732"/>
                  </a:lnTo>
                  <a:lnTo>
                    <a:pt x="1409700" y="1284732"/>
                  </a:lnTo>
                  <a:lnTo>
                    <a:pt x="1409700" y="3643884"/>
                  </a:lnTo>
                  <a:lnTo>
                    <a:pt x="1447800" y="3643884"/>
                  </a:lnTo>
                  <a:lnTo>
                    <a:pt x="1485900" y="3643884"/>
                  </a:lnTo>
                  <a:lnTo>
                    <a:pt x="1487411" y="228600"/>
                  </a:lnTo>
                  <a:lnTo>
                    <a:pt x="1563624" y="228600"/>
                  </a:lnTo>
                  <a:close/>
                </a:path>
              </a:pathLst>
            </a:custGeom>
            <a:solidFill>
              <a:srgbClr val="9898FF"/>
            </a:solidFill>
          </p:spPr>
          <p:txBody>
            <a:bodyPr wrap="square" lIns="0" tIns="0" rIns="0" bIns="0" rtlCol="0"/>
            <a:lstStyle/>
            <a:p>
              <a:endParaRPr/>
            </a:p>
          </p:txBody>
        </p:sp>
      </p:grpSp>
      <p:sp>
        <p:nvSpPr>
          <p:cNvPr id="87" name="object 87"/>
          <p:cNvSpPr txBox="1"/>
          <p:nvPr/>
        </p:nvSpPr>
        <p:spPr>
          <a:xfrm>
            <a:off x="4039499" y="1296415"/>
            <a:ext cx="32004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ahoma"/>
                <a:cs typeface="Tahoma"/>
              </a:rPr>
              <a:t>G</a:t>
            </a:r>
            <a:r>
              <a:rPr sz="1600" spc="-10" dirty="0">
                <a:latin typeface="Tahoma"/>
                <a:cs typeface="Tahoma"/>
              </a:rPr>
              <a:t>l</a:t>
            </a:r>
            <a:r>
              <a:rPr sz="1600" spc="-5" dirty="0">
                <a:latin typeface="Tahoma"/>
                <a:cs typeface="Tahoma"/>
              </a:rPr>
              <a:t>u</a:t>
            </a:r>
            <a:endParaRPr sz="1600">
              <a:latin typeface="Tahoma"/>
              <a:cs typeface="Tahoma"/>
            </a:endParaRPr>
          </a:p>
        </p:txBody>
      </p:sp>
      <p:sp>
        <p:nvSpPr>
          <p:cNvPr id="88" name="object 88"/>
          <p:cNvSpPr txBox="1"/>
          <p:nvPr/>
        </p:nvSpPr>
        <p:spPr>
          <a:xfrm>
            <a:off x="1151516" y="5536181"/>
            <a:ext cx="175387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Tahoma"/>
                <a:cs typeface="Tahoma"/>
              </a:rPr>
              <a:t>Désinhibition</a:t>
            </a:r>
            <a:endParaRPr sz="2400">
              <a:latin typeface="Tahoma"/>
              <a:cs typeface="Tahoma"/>
            </a:endParaRPr>
          </a:p>
        </p:txBody>
      </p:sp>
      <p:sp>
        <p:nvSpPr>
          <p:cNvPr id="89" name="object 89"/>
          <p:cNvSpPr txBox="1"/>
          <p:nvPr/>
        </p:nvSpPr>
        <p:spPr>
          <a:xfrm>
            <a:off x="8167973" y="6602981"/>
            <a:ext cx="129540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Tahoma"/>
                <a:cs typeface="Tahoma"/>
              </a:rPr>
              <a:t>Inhibition</a:t>
            </a:r>
            <a:endParaRPr sz="2400">
              <a:latin typeface="Tahoma"/>
              <a:cs typeface="Tahoma"/>
            </a:endParaRPr>
          </a:p>
        </p:txBody>
      </p:sp>
      <p:grpSp>
        <p:nvGrpSpPr>
          <p:cNvPr id="90" name="object 90"/>
          <p:cNvGrpSpPr/>
          <p:nvPr/>
        </p:nvGrpSpPr>
        <p:grpSpPr>
          <a:xfrm>
            <a:off x="964573" y="1298448"/>
            <a:ext cx="8839200" cy="5888990"/>
            <a:chOff x="964573" y="1298448"/>
            <a:chExt cx="8839200" cy="5888990"/>
          </a:xfrm>
        </p:grpSpPr>
        <p:sp>
          <p:nvSpPr>
            <p:cNvPr id="91" name="object 91"/>
            <p:cNvSpPr/>
            <p:nvPr/>
          </p:nvSpPr>
          <p:spPr>
            <a:xfrm>
              <a:off x="6831970" y="1786128"/>
              <a:ext cx="1066800" cy="4258310"/>
            </a:xfrm>
            <a:custGeom>
              <a:avLst/>
              <a:gdLst/>
              <a:ahLst/>
              <a:cxnLst/>
              <a:rect l="l" t="t" r="r" b="b"/>
              <a:pathLst>
                <a:path w="1066800" h="4258310">
                  <a:moveTo>
                    <a:pt x="76200" y="364236"/>
                  </a:moveTo>
                  <a:lnTo>
                    <a:pt x="76200" y="288036"/>
                  </a:lnTo>
                  <a:lnTo>
                    <a:pt x="0" y="288036"/>
                  </a:lnTo>
                  <a:lnTo>
                    <a:pt x="0" y="364236"/>
                  </a:lnTo>
                  <a:lnTo>
                    <a:pt x="76200" y="364236"/>
                  </a:lnTo>
                  <a:close/>
                </a:path>
                <a:path w="1066800" h="4258310">
                  <a:moveTo>
                    <a:pt x="76200" y="516636"/>
                  </a:moveTo>
                  <a:lnTo>
                    <a:pt x="76200" y="440436"/>
                  </a:lnTo>
                  <a:lnTo>
                    <a:pt x="0" y="440436"/>
                  </a:lnTo>
                  <a:lnTo>
                    <a:pt x="0" y="516636"/>
                  </a:lnTo>
                  <a:lnTo>
                    <a:pt x="76200" y="516636"/>
                  </a:lnTo>
                  <a:close/>
                </a:path>
                <a:path w="1066800" h="4258310">
                  <a:moveTo>
                    <a:pt x="76200" y="669036"/>
                  </a:moveTo>
                  <a:lnTo>
                    <a:pt x="76200" y="592836"/>
                  </a:lnTo>
                  <a:lnTo>
                    <a:pt x="0" y="592836"/>
                  </a:lnTo>
                  <a:lnTo>
                    <a:pt x="0" y="669036"/>
                  </a:lnTo>
                  <a:lnTo>
                    <a:pt x="76200" y="669036"/>
                  </a:lnTo>
                  <a:close/>
                </a:path>
                <a:path w="1066800" h="4258310">
                  <a:moveTo>
                    <a:pt x="76200" y="821436"/>
                  </a:moveTo>
                  <a:lnTo>
                    <a:pt x="76200" y="745236"/>
                  </a:lnTo>
                  <a:lnTo>
                    <a:pt x="0" y="745236"/>
                  </a:lnTo>
                  <a:lnTo>
                    <a:pt x="0" y="821436"/>
                  </a:lnTo>
                  <a:lnTo>
                    <a:pt x="76200" y="821436"/>
                  </a:lnTo>
                  <a:close/>
                </a:path>
                <a:path w="1066800" h="4258310">
                  <a:moveTo>
                    <a:pt x="76200" y="973836"/>
                  </a:moveTo>
                  <a:lnTo>
                    <a:pt x="76200" y="897636"/>
                  </a:lnTo>
                  <a:lnTo>
                    <a:pt x="0" y="897636"/>
                  </a:lnTo>
                  <a:lnTo>
                    <a:pt x="0" y="973836"/>
                  </a:lnTo>
                  <a:lnTo>
                    <a:pt x="76200" y="973836"/>
                  </a:lnTo>
                  <a:close/>
                </a:path>
                <a:path w="1066800" h="4258310">
                  <a:moveTo>
                    <a:pt x="76200" y="1126236"/>
                  </a:moveTo>
                  <a:lnTo>
                    <a:pt x="76200" y="1050036"/>
                  </a:lnTo>
                  <a:lnTo>
                    <a:pt x="0" y="1050036"/>
                  </a:lnTo>
                  <a:lnTo>
                    <a:pt x="0" y="1126236"/>
                  </a:lnTo>
                  <a:lnTo>
                    <a:pt x="76200" y="1126236"/>
                  </a:lnTo>
                  <a:close/>
                </a:path>
                <a:path w="1066800" h="4258310">
                  <a:moveTo>
                    <a:pt x="76200" y="1278636"/>
                  </a:moveTo>
                  <a:lnTo>
                    <a:pt x="76200" y="1202436"/>
                  </a:lnTo>
                  <a:lnTo>
                    <a:pt x="0" y="1202436"/>
                  </a:lnTo>
                  <a:lnTo>
                    <a:pt x="0" y="1278636"/>
                  </a:lnTo>
                  <a:lnTo>
                    <a:pt x="76200" y="1278636"/>
                  </a:lnTo>
                  <a:close/>
                </a:path>
                <a:path w="1066800" h="4258310">
                  <a:moveTo>
                    <a:pt x="76200" y="1431036"/>
                  </a:moveTo>
                  <a:lnTo>
                    <a:pt x="76200" y="1354836"/>
                  </a:lnTo>
                  <a:lnTo>
                    <a:pt x="0" y="1354836"/>
                  </a:lnTo>
                  <a:lnTo>
                    <a:pt x="0" y="1431036"/>
                  </a:lnTo>
                  <a:lnTo>
                    <a:pt x="76200" y="1431036"/>
                  </a:lnTo>
                  <a:close/>
                </a:path>
                <a:path w="1066800" h="4258310">
                  <a:moveTo>
                    <a:pt x="76200" y="1583436"/>
                  </a:moveTo>
                  <a:lnTo>
                    <a:pt x="76200" y="1507236"/>
                  </a:lnTo>
                  <a:lnTo>
                    <a:pt x="0" y="1507236"/>
                  </a:lnTo>
                  <a:lnTo>
                    <a:pt x="0" y="1583436"/>
                  </a:lnTo>
                  <a:lnTo>
                    <a:pt x="76200" y="1583436"/>
                  </a:lnTo>
                  <a:close/>
                </a:path>
                <a:path w="1066800" h="4258310">
                  <a:moveTo>
                    <a:pt x="76200" y="1735836"/>
                  </a:moveTo>
                  <a:lnTo>
                    <a:pt x="76200" y="1659636"/>
                  </a:lnTo>
                  <a:lnTo>
                    <a:pt x="0" y="1659636"/>
                  </a:lnTo>
                  <a:lnTo>
                    <a:pt x="0" y="1735836"/>
                  </a:lnTo>
                  <a:lnTo>
                    <a:pt x="76200" y="1735836"/>
                  </a:lnTo>
                  <a:close/>
                </a:path>
                <a:path w="1066800" h="4258310">
                  <a:moveTo>
                    <a:pt x="76200" y="1888236"/>
                  </a:moveTo>
                  <a:lnTo>
                    <a:pt x="76200" y="1812036"/>
                  </a:lnTo>
                  <a:lnTo>
                    <a:pt x="0" y="1812036"/>
                  </a:lnTo>
                  <a:lnTo>
                    <a:pt x="0" y="1888236"/>
                  </a:lnTo>
                  <a:lnTo>
                    <a:pt x="76200" y="1888236"/>
                  </a:lnTo>
                  <a:close/>
                </a:path>
                <a:path w="1066800" h="4258310">
                  <a:moveTo>
                    <a:pt x="76200" y="2040636"/>
                  </a:moveTo>
                  <a:lnTo>
                    <a:pt x="76200" y="1964436"/>
                  </a:lnTo>
                  <a:lnTo>
                    <a:pt x="0" y="1964436"/>
                  </a:lnTo>
                  <a:lnTo>
                    <a:pt x="0" y="2040636"/>
                  </a:lnTo>
                  <a:lnTo>
                    <a:pt x="76200" y="2040636"/>
                  </a:lnTo>
                  <a:close/>
                </a:path>
                <a:path w="1066800" h="4258310">
                  <a:moveTo>
                    <a:pt x="76200" y="2193036"/>
                  </a:moveTo>
                  <a:lnTo>
                    <a:pt x="76200" y="2116836"/>
                  </a:lnTo>
                  <a:lnTo>
                    <a:pt x="0" y="2116836"/>
                  </a:lnTo>
                  <a:lnTo>
                    <a:pt x="0" y="2193036"/>
                  </a:lnTo>
                  <a:lnTo>
                    <a:pt x="76200" y="2193036"/>
                  </a:lnTo>
                  <a:close/>
                </a:path>
                <a:path w="1066800" h="4258310">
                  <a:moveTo>
                    <a:pt x="76200" y="2345436"/>
                  </a:moveTo>
                  <a:lnTo>
                    <a:pt x="76200" y="2269236"/>
                  </a:lnTo>
                  <a:lnTo>
                    <a:pt x="0" y="2269236"/>
                  </a:lnTo>
                  <a:lnTo>
                    <a:pt x="0" y="2345436"/>
                  </a:lnTo>
                  <a:lnTo>
                    <a:pt x="76200" y="2345436"/>
                  </a:lnTo>
                  <a:close/>
                </a:path>
                <a:path w="1066800" h="4258310">
                  <a:moveTo>
                    <a:pt x="76200" y="2497836"/>
                  </a:moveTo>
                  <a:lnTo>
                    <a:pt x="76200" y="2421636"/>
                  </a:lnTo>
                  <a:lnTo>
                    <a:pt x="0" y="2421636"/>
                  </a:lnTo>
                  <a:lnTo>
                    <a:pt x="0" y="2497836"/>
                  </a:lnTo>
                  <a:lnTo>
                    <a:pt x="76200" y="2497836"/>
                  </a:lnTo>
                  <a:close/>
                </a:path>
                <a:path w="1066800" h="4258310">
                  <a:moveTo>
                    <a:pt x="76200" y="2650236"/>
                  </a:moveTo>
                  <a:lnTo>
                    <a:pt x="76200" y="2574036"/>
                  </a:lnTo>
                  <a:lnTo>
                    <a:pt x="0" y="2574036"/>
                  </a:lnTo>
                  <a:lnTo>
                    <a:pt x="0" y="2650236"/>
                  </a:lnTo>
                  <a:lnTo>
                    <a:pt x="76200" y="2650236"/>
                  </a:lnTo>
                  <a:close/>
                </a:path>
                <a:path w="1066800" h="4258310">
                  <a:moveTo>
                    <a:pt x="76200" y="2802636"/>
                  </a:moveTo>
                  <a:lnTo>
                    <a:pt x="76200" y="2726436"/>
                  </a:lnTo>
                  <a:lnTo>
                    <a:pt x="0" y="2726436"/>
                  </a:lnTo>
                  <a:lnTo>
                    <a:pt x="0" y="2802636"/>
                  </a:lnTo>
                  <a:lnTo>
                    <a:pt x="76200" y="2802636"/>
                  </a:lnTo>
                  <a:close/>
                </a:path>
                <a:path w="1066800" h="4258310">
                  <a:moveTo>
                    <a:pt x="76200" y="2955036"/>
                  </a:moveTo>
                  <a:lnTo>
                    <a:pt x="76200" y="2878836"/>
                  </a:lnTo>
                  <a:lnTo>
                    <a:pt x="0" y="2878836"/>
                  </a:lnTo>
                  <a:lnTo>
                    <a:pt x="0" y="2955036"/>
                  </a:lnTo>
                  <a:lnTo>
                    <a:pt x="76200" y="2955036"/>
                  </a:lnTo>
                  <a:close/>
                </a:path>
                <a:path w="1066800" h="4258310">
                  <a:moveTo>
                    <a:pt x="76200" y="3107436"/>
                  </a:moveTo>
                  <a:lnTo>
                    <a:pt x="76200" y="3031236"/>
                  </a:lnTo>
                  <a:lnTo>
                    <a:pt x="0" y="3031236"/>
                  </a:lnTo>
                  <a:lnTo>
                    <a:pt x="0" y="3107436"/>
                  </a:lnTo>
                  <a:lnTo>
                    <a:pt x="76200" y="3107436"/>
                  </a:lnTo>
                  <a:close/>
                </a:path>
                <a:path w="1066800" h="4258310">
                  <a:moveTo>
                    <a:pt x="76200" y="3259836"/>
                  </a:moveTo>
                  <a:lnTo>
                    <a:pt x="76200" y="3183636"/>
                  </a:lnTo>
                  <a:lnTo>
                    <a:pt x="0" y="3183636"/>
                  </a:lnTo>
                  <a:lnTo>
                    <a:pt x="0" y="3259836"/>
                  </a:lnTo>
                  <a:lnTo>
                    <a:pt x="76200" y="3259836"/>
                  </a:lnTo>
                  <a:close/>
                </a:path>
                <a:path w="1066800" h="4258310">
                  <a:moveTo>
                    <a:pt x="76200" y="3412236"/>
                  </a:moveTo>
                  <a:lnTo>
                    <a:pt x="76200" y="3336036"/>
                  </a:lnTo>
                  <a:lnTo>
                    <a:pt x="0" y="3336036"/>
                  </a:lnTo>
                  <a:lnTo>
                    <a:pt x="0" y="3412236"/>
                  </a:lnTo>
                  <a:lnTo>
                    <a:pt x="76200" y="3412236"/>
                  </a:lnTo>
                  <a:close/>
                </a:path>
                <a:path w="1066800" h="4258310">
                  <a:moveTo>
                    <a:pt x="76200" y="3564636"/>
                  </a:moveTo>
                  <a:lnTo>
                    <a:pt x="76200" y="3488436"/>
                  </a:lnTo>
                  <a:lnTo>
                    <a:pt x="0" y="3488436"/>
                  </a:lnTo>
                  <a:lnTo>
                    <a:pt x="0" y="3564636"/>
                  </a:lnTo>
                  <a:lnTo>
                    <a:pt x="76200" y="3564636"/>
                  </a:lnTo>
                  <a:close/>
                </a:path>
                <a:path w="1066800" h="4258310">
                  <a:moveTo>
                    <a:pt x="76200" y="3717036"/>
                  </a:moveTo>
                  <a:lnTo>
                    <a:pt x="76200" y="3640836"/>
                  </a:lnTo>
                  <a:lnTo>
                    <a:pt x="0" y="3640836"/>
                  </a:lnTo>
                  <a:lnTo>
                    <a:pt x="0" y="3717036"/>
                  </a:lnTo>
                  <a:lnTo>
                    <a:pt x="76200" y="3717036"/>
                  </a:lnTo>
                  <a:close/>
                </a:path>
                <a:path w="1066800" h="4258310">
                  <a:moveTo>
                    <a:pt x="76200" y="3869436"/>
                  </a:moveTo>
                  <a:lnTo>
                    <a:pt x="76200" y="3793236"/>
                  </a:lnTo>
                  <a:lnTo>
                    <a:pt x="0" y="3793236"/>
                  </a:lnTo>
                  <a:lnTo>
                    <a:pt x="0" y="3869436"/>
                  </a:lnTo>
                  <a:lnTo>
                    <a:pt x="76200" y="3869436"/>
                  </a:lnTo>
                  <a:close/>
                </a:path>
                <a:path w="1066800" h="4258310">
                  <a:moveTo>
                    <a:pt x="76200" y="4021836"/>
                  </a:moveTo>
                  <a:lnTo>
                    <a:pt x="76200" y="3945636"/>
                  </a:lnTo>
                  <a:lnTo>
                    <a:pt x="0" y="3945636"/>
                  </a:lnTo>
                  <a:lnTo>
                    <a:pt x="0" y="4021836"/>
                  </a:lnTo>
                  <a:lnTo>
                    <a:pt x="76200" y="4021836"/>
                  </a:lnTo>
                  <a:close/>
                </a:path>
                <a:path w="1066800" h="4258310">
                  <a:moveTo>
                    <a:pt x="76200" y="4174236"/>
                  </a:moveTo>
                  <a:lnTo>
                    <a:pt x="76200" y="4098036"/>
                  </a:lnTo>
                  <a:lnTo>
                    <a:pt x="0" y="4098036"/>
                  </a:lnTo>
                  <a:lnTo>
                    <a:pt x="0" y="4174236"/>
                  </a:lnTo>
                  <a:lnTo>
                    <a:pt x="76200" y="4174236"/>
                  </a:lnTo>
                  <a:close/>
                </a:path>
                <a:path w="1066800" h="4258310">
                  <a:moveTo>
                    <a:pt x="143256" y="4258056"/>
                  </a:moveTo>
                  <a:lnTo>
                    <a:pt x="143256" y="4181856"/>
                  </a:lnTo>
                  <a:lnTo>
                    <a:pt x="67056" y="4181856"/>
                  </a:lnTo>
                  <a:lnTo>
                    <a:pt x="67056" y="4258056"/>
                  </a:lnTo>
                  <a:lnTo>
                    <a:pt x="143256" y="4258056"/>
                  </a:lnTo>
                  <a:close/>
                </a:path>
                <a:path w="1066800" h="4258310">
                  <a:moveTo>
                    <a:pt x="295656" y="4258056"/>
                  </a:moveTo>
                  <a:lnTo>
                    <a:pt x="295656" y="4181856"/>
                  </a:lnTo>
                  <a:lnTo>
                    <a:pt x="219456" y="4181856"/>
                  </a:lnTo>
                  <a:lnTo>
                    <a:pt x="219456" y="4258056"/>
                  </a:lnTo>
                  <a:lnTo>
                    <a:pt x="295656" y="4258056"/>
                  </a:lnTo>
                  <a:close/>
                </a:path>
                <a:path w="1066800" h="4258310">
                  <a:moveTo>
                    <a:pt x="448056" y="4258056"/>
                  </a:moveTo>
                  <a:lnTo>
                    <a:pt x="448056" y="4181856"/>
                  </a:lnTo>
                  <a:lnTo>
                    <a:pt x="371856" y="4181856"/>
                  </a:lnTo>
                  <a:lnTo>
                    <a:pt x="371856" y="4258056"/>
                  </a:lnTo>
                  <a:lnTo>
                    <a:pt x="448056" y="4258056"/>
                  </a:lnTo>
                  <a:close/>
                </a:path>
                <a:path w="1066800" h="4258310">
                  <a:moveTo>
                    <a:pt x="600456" y="4258056"/>
                  </a:moveTo>
                  <a:lnTo>
                    <a:pt x="600456" y="4181856"/>
                  </a:lnTo>
                  <a:lnTo>
                    <a:pt x="524256" y="4181856"/>
                  </a:lnTo>
                  <a:lnTo>
                    <a:pt x="524256" y="4258056"/>
                  </a:lnTo>
                  <a:lnTo>
                    <a:pt x="600456" y="4258056"/>
                  </a:lnTo>
                  <a:close/>
                </a:path>
                <a:path w="1066800" h="4258310">
                  <a:moveTo>
                    <a:pt x="752856" y="4258056"/>
                  </a:moveTo>
                  <a:lnTo>
                    <a:pt x="752856" y="4181856"/>
                  </a:lnTo>
                  <a:lnTo>
                    <a:pt x="676656" y="4181856"/>
                  </a:lnTo>
                  <a:lnTo>
                    <a:pt x="676656" y="4258056"/>
                  </a:lnTo>
                  <a:lnTo>
                    <a:pt x="752856" y="4258056"/>
                  </a:lnTo>
                  <a:close/>
                </a:path>
                <a:path w="1066800" h="4258310">
                  <a:moveTo>
                    <a:pt x="905256" y="4258056"/>
                  </a:moveTo>
                  <a:lnTo>
                    <a:pt x="905256" y="4181856"/>
                  </a:lnTo>
                  <a:lnTo>
                    <a:pt x="829056" y="4181856"/>
                  </a:lnTo>
                  <a:lnTo>
                    <a:pt x="829056" y="4258056"/>
                  </a:lnTo>
                  <a:lnTo>
                    <a:pt x="905256" y="4258056"/>
                  </a:lnTo>
                  <a:close/>
                </a:path>
                <a:path w="1066800" h="4258310">
                  <a:moveTo>
                    <a:pt x="990600" y="4191000"/>
                  </a:moveTo>
                  <a:lnTo>
                    <a:pt x="990600" y="4114800"/>
                  </a:lnTo>
                  <a:lnTo>
                    <a:pt x="914400" y="4114800"/>
                  </a:lnTo>
                  <a:lnTo>
                    <a:pt x="914400" y="4191000"/>
                  </a:lnTo>
                  <a:lnTo>
                    <a:pt x="990600" y="4191000"/>
                  </a:lnTo>
                  <a:close/>
                </a:path>
                <a:path w="1066800" h="4258310">
                  <a:moveTo>
                    <a:pt x="990600" y="4038600"/>
                  </a:moveTo>
                  <a:lnTo>
                    <a:pt x="990600" y="3962400"/>
                  </a:lnTo>
                  <a:lnTo>
                    <a:pt x="914400" y="3962400"/>
                  </a:lnTo>
                  <a:lnTo>
                    <a:pt x="914400" y="4038600"/>
                  </a:lnTo>
                  <a:lnTo>
                    <a:pt x="990600" y="4038600"/>
                  </a:lnTo>
                  <a:close/>
                </a:path>
                <a:path w="1066800" h="4258310">
                  <a:moveTo>
                    <a:pt x="990600" y="3886200"/>
                  </a:moveTo>
                  <a:lnTo>
                    <a:pt x="990600" y="3810000"/>
                  </a:lnTo>
                  <a:lnTo>
                    <a:pt x="914400" y="3810000"/>
                  </a:lnTo>
                  <a:lnTo>
                    <a:pt x="914400" y="3886200"/>
                  </a:lnTo>
                  <a:lnTo>
                    <a:pt x="990600" y="3886200"/>
                  </a:lnTo>
                  <a:close/>
                </a:path>
                <a:path w="1066800" h="4258310">
                  <a:moveTo>
                    <a:pt x="990600" y="3733800"/>
                  </a:moveTo>
                  <a:lnTo>
                    <a:pt x="990600" y="3657600"/>
                  </a:lnTo>
                  <a:lnTo>
                    <a:pt x="914400" y="3657600"/>
                  </a:lnTo>
                  <a:lnTo>
                    <a:pt x="914400" y="3733800"/>
                  </a:lnTo>
                  <a:lnTo>
                    <a:pt x="990600" y="3733800"/>
                  </a:lnTo>
                  <a:close/>
                </a:path>
                <a:path w="1066800" h="4258310">
                  <a:moveTo>
                    <a:pt x="990600" y="3581400"/>
                  </a:moveTo>
                  <a:lnTo>
                    <a:pt x="990600" y="3505200"/>
                  </a:lnTo>
                  <a:lnTo>
                    <a:pt x="914400" y="3505200"/>
                  </a:lnTo>
                  <a:lnTo>
                    <a:pt x="914400" y="3581400"/>
                  </a:lnTo>
                  <a:lnTo>
                    <a:pt x="990600" y="3581400"/>
                  </a:lnTo>
                  <a:close/>
                </a:path>
                <a:path w="1066800" h="4258310">
                  <a:moveTo>
                    <a:pt x="990600" y="3429000"/>
                  </a:moveTo>
                  <a:lnTo>
                    <a:pt x="990600" y="3352800"/>
                  </a:lnTo>
                  <a:lnTo>
                    <a:pt x="914400" y="3352800"/>
                  </a:lnTo>
                  <a:lnTo>
                    <a:pt x="914400" y="3429000"/>
                  </a:lnTo>
                  <a:lnTo>
                    <a:pt x="990600" y="3429000"/>
                  </a:lnTo>
                  <a:close/>
                </a:path>
                <a:path w="1066800" h="4258310">
                  <a:moveTo>
                    <a:pt x="990600" y="3276600"/>
                  </a:moveTo>
                  <a:lnTo>
                    <a:pt x="990600" y="3200400"/>
                  </a:lnTo>
                  <a:lnTo>
                    <a:pt x="914400" y="3200400"/>
                  </a:lnTo>
                  <a:lnTo>
                    <a:pt x="914400" y="3276600"/>
                  </a:lnTo>
                  <a:lnTo>
                    <a:pt x="990600" y="3276600"/>
                  </a:lnTo>
                  <a:close/>
                </a:path>
                <a:path w="1066800" h="4258310">
                  <a:moveTo>
                    <a:pt x="990600" y="3124200"/>
                  </a:moveTo>
                  <a:lnTo>
                    <a:pt x="990600" y="3048000"/>
                  </a:lnTo>
                  <a:lnTo>
                    <a:pt x="914400" y="3048000"/>
                  </a:lnTo>
                  <a:lnTo>
                    <a:pt x="914400" y="3124200"/>
                  </a:lnTo>
                  <a:lnTo>
                    <a:pt x="990600" y="3124200"/>
                  </a:lnTo>
                  <a:close/>
                </a:path>
                <a:path w="1066800" h="4258310">
                  <a:moveTo>
                    <a:pt x="990600" y="2971800"/>
                  </a:moveTo>
                  <a:lnTo>
                    <a:pt x="990600" y="2895600"/>
                  </a:lnTo>
                  <a:lnTo>
                    <a:pt x="914400" y="2895600"/>
                  </a:lnTo>
                  <a:lnTo>
                    <a:pt x="914400" y="2971800"/>
                  </a:lnTo>
                  <a:lnTo>
                    <a:pt x="990600" y="2971800"/>
                  </a:lnTo>
                  <a:close/>
                </a:path>
                <a:path w="1066800" h="4258310">
                  <a:moveTo>
                    <a:pt x="990600" y="2819400"/>
                  </a:moveTo>
                  <a:lnTo>
                    <a:pt x="990600" y="2743200"/>
                  </a:lnTo>
                  <a:lnTo>
                    <a:pt x="914400" y="2743200"/>
                  </a:lnTo>
                  <a:lnTo>
                    <a:pt x="914400" y="2819400"/>
                  </a:lnTo>
                  <a:lnTo>
                    <a:pt x="990600" y="2819400"/>
                  </a:lnTo>
                  <a:close/>
                </a:path>
                <a:path w="1066800" h="4258310">
                  <a:moveTo>
                    <a:pt x="990600" y="2667000"/>
                  </a:moveTo>
                  <a:lnTo>
                    <a:pt x="990600" y="2590800"/>
                  </a:lnTo>
                  <a:lnTo>
                    <a:pt x="914400" y="2590800"/>
                  </a:lnTo>
                  <a:lnTo>
                    <a:pt x="914400" y="2667000"/>
                  </a:lnTo>
                  <a:lnTo>
                    <a:pt x="990600" y="2667000"/>
                  </a:lnTo>
                  <a:close/>
                </a:path>
                <a:path w="1066800" h="4258310">
                  <a:moveTo>
                    <a:pt x="990600" y="2514600"/>
                  </a:moveTo>
                  <a:lnTo>
                    <a:pt x="990600" y="2438400"/>
                  </a:lnTo>
                  <a:lnTo>
                    <a:pt x="914400" y="2438400"/>
                  </a:lnTo>
                  <a:lnTo>
                    <a:pt x="914400" y="2514600"/>
                  </a:lnTo>
                  <a:lnTo>
                    <a:pt x="990600" y="2514600"/>
                  </a:lnTo>
                  <a:close/>
                </a:path>
                <a:path w="1066800" h="4258310">
                  <a:moveTo>
                    <a:pt x="990600" y="2362200"/>
                  </a:moveTo>
                  <a:lnTo>
                    <a:pt x="990600" y="2286000"/>
                  </a:lnTo>
                  <a:lnTo>
                    <a:pt x="914400" y="2286000"/>
                  </a:lnTo>
                  <a:lnTo>
                    <a:pt x="914400" y="2362200"/>
                  </a:lnTo>
                  <a:lnTo>
                    <a:pt x="990600" y="2362200"/>
                  </a:lnTo>
                  <a:close/>
                </a:path>
                <a:path w="1066800" h="4258310">
                  <a:moveTo>
                    <a:pt x="990600" y="2209800"/>
                  </a:moveTo>
                  <a:lnTo>
                    <a:pt x="990600" y="2133600"/>
                  </a:lnTo>
                  <a:lnTo>
                    <a:pt x="914400" y="2133600"/>
                  </a:lnTo>
                  <a:lnTo>
                    <a:pt x="914400" y="2209800"/>
                  </a:lnTo>
                  <a:lnTo>
                    <a:pt x="990600" y="2209800"/>
                  </a:lnTo>
                  <a:close/>
                </a:path>
                <a:path w="1066800" h="4258310">
                  <a:moveTo>
                    <a:pt x="990600" y="2057400"/>
                  </a:moveTo>
                  <a:lnTo>
                    <a:pt x="990600" y="1981200"/>
                  </a:lnTo>
                  <a:lnTo>
                    <a:pt x="914400" y="1981200"/>
                  </a:lnTo>
                  <a:lnTo>
                    <a:pt x="914400" y="2057400"/>
                  </a:lnTo>
                  <a:lnTo>
                    <a:pt x="990600" y="2057400"/>
                  </a:lnTo>
                  <a:close/>
                </a:path>
                <a:path w="1066800" h="4258310">
                  <a:moveTo>
                    <a:pt x="990600" y="1905000"/>
                  </a:moveTo>
                  <a:lnTo>
                    <a:pt x="990600" y="1828800"/>
                  </a:lnTo>
                  <a:lnTo>
                    <a:pt x="914400" y="1828800"/>
                  </a:lnTo>
                  <a:lnTo>
                    <a:pt x="914400" y="1905000"/>
                  </a:lnTo>
                  <a:lnTo>
                    <a:pt x="990600" y="1905000"/>
                  </a:lnTo>
                  <a:close/>
                </a:path>
                <a:path w="1066800" h="4258310">
                  <a:moveTo>
                    <a:pt x="990600" y="1752600"/>
                  </a:moveTo>
                  <a:lnTo>
                    <a:pt x="990600" y="1676400"/>
                  </a:lnTo>
                  <a:lnTo>
                    <a:pt x="914400" y="1676400"/>
                  </a:lnTo>
                  <a:lnTo>
                    <a:pt x="914400" y="1752600"/>
                  </a:lnTo>
                  <a:lnTo>
                    <a:pt x="990600" y="1752600"/>
                  </a:lnTo>
                  <a:close/>
                </a:path>
                <a:path w="1066800" h="4258310">
                  <a:moveTo>
                    <a:pt x="990600" y="1600200"/>
                  </a:moveTo>
                  <a:lnTo>
                    <a:pt x="990600" y="1524000"/>
                  </a:lnTo>
                  <a:lnTo>
                    <a:pt x="914400" y="1524000"/>
                  </a:lnTo>
                  <a:lnTo>
                    <a:pt x="914400" y="1600200"/>
                  </a:lnTo>
                  <a:lnTo>
                    <a:pt x="990600" y="1600200"/>
                  </a:lnTo>
                  <a:close/>
                </a:path>
                <a:path w="1066800" h="4258310">
                  <a:moveTo>
                    <a:pt x="990600" y="1447800"/>
                  </a:moveTo>
                  <a:lnTo>
                    <a:pt x="990600" y="1371600"/>
                  </a:lnTo>
                  <a:lnTo>
                    <a:pt x="914400" y="1371600"/>
                  </a:lnTo>
                  <a:lnTo>
                    <a:pt x="914400" y="1447800"/>
                  </a:lnTo>
                  <a:lnTo>
                    <a:pt x="990600" y="1447800"/>
                  </a:lnTo>
                  <a:close/>
                </a:path>
                <a:path w="1066800" h="4258310">
                  <a:moveTo>
                    <a:pt x="990600" y="1295400"/>
                  </a:moveTo>
                  <a:lnTo>
                    <a:pt x="990600" y="1219200"/>
                  </a:lnTo>
                  <a:lnTo>
                    <a:pt x="914400" y="1219200"/>
                  </a:lnTo>
                  <a:lnTo>
                    <a:pt x="914400" y="1295400"/>
                  </a:lnTo>
                  <a:lnTo>
                    <a:pt x="990600" y="1295400"/>
                  </a:lnTo>
                  <a:close/>
                </a:path>
                <a:path w="1066800" h="4258310">
                  <a:moveTo>
                    <a:pt x="990600" y="1143000"/>
                  </a:moveTo>
                  <a:lnTo>
                    <a:pt x="990600" y="1066800"/>
                  </a:lnTo>
                  <a:lnTo>
                    <a:pt x="914400" y="1066800"/>
                  </a:lnTo>
                  <a:lnTo>
                    <a:pt x="914400" y="1143000"/>
                  </a:lnTo>
                  <a:lnTo>
                    <a:pt x="990600" y="1143000"/>
                  </a:lnTo>
                  <a:close/>
                </a:path>
                <a:path w="1066800" h="4258310">
                  <a:moveTo>
                    <a:pt x="990600" y="990600"/>
                  </a:moveTo>
                  <a:lnTo>
                    <a:pt x="990600" y="914400"/>
                  </a:lnTo>
                  <a:lnTo>
                    <a:pt x="914400" y="914400"/>
                  </a:lnTo>
                  <a:lnTo>
                    <a:pt x="914400" y="990600"/>
                  </a:lnTo>
                  <a:lnTo>
                    <a:pt x="990600" y="990600"/>
                  </a:lnTo>
                  <a:close/>
                </a:path>
                <a:path w="1066800" h="4258310">
                  <a:moveTo>
                    <a:pt x="990600" y="838200"/>
                  </a:moveTo>
                  <a:lnTo>
                    <a:pt x="990600" y="762000"/>
                  </a:lnTo>
                  <a:lnTo>
                    <a:pt x="914400" y="762000"/>
                  </a:lnTo>
                  <a:lnTo>
                    <a:pt x="914400" y="838200"/>
                  </a:lnTo>
                  <a:lnTo>
                    <a:pt x="990600" y="838200"/>
                  </a:lnTo>
                  <a:close/>
                </a:path>
                <a:path w="1066800" h="4258310">
                  <a:moveTo>
                    <a:pt x="990600" y="685800"/>
                  </a:moveTo>
                  <a:lnTo>
                    <a:pt x="990600" y="609600"/>
                  </a:lnTo>
                  <a:lnTo>
                    <a:pt x="914400" y="609600"/>
                  </a:lnTo>
                  <a:lnTo>
                    <a:pt x="914400" y="685800"/>
                  </a:lnTo>
                  <a:lnTo>
                    <a:pt x="990600" y="685800"/>
                  </a:lnTo>
                  <a:close/>
                </a:path>
                <a:path w="1066800" h="4258310">
                  <a:moveTo>
                    <a:pt x="990600" y="533400"/>
                  </a:moveTo>
                  <a:lnTo>
                    <a:pt x="990600" y="457200"/>
                  </a:lnTo>
                  <a:lnTo>
                    <a:pt x="914400" y="457200"/>
                  </a:lnTo>
                  <a:lnTo>
                    <a:pt x="914400" y="533400"/>
                  </a:lnTo>
                  <a:lnTo>
                    <a:pt x="990600" y="533400"/>
                  </a:lnTo>
                  <a:close/>
                </a:path>
                <a:path w="1066800" h="4258310">
                  <a:moveTo>
                    <a:pt x="990600" y="381000"/>
                  </a:moveTo>
                  <a:lnTo>
                    <a:pt x="990600" y="304800"/>
                  </a:lnTo>
                  <a:lnTo>
                    <a:pt x="914400" y="304800"/>
                  </a:lnTo>
                  <a:lnTo>
                    <a:pt x="914400" y="381000"/>
                  </a:lnTo>
                  <a:lnTo>
                    <a:pt x="990600" y="381000"/>
                  </a:lnTo>
                  <a:close/>
                </a:path>
                <a:path w="1066800" h="4258310">
                  <a:moveTo>
                    <a:pt x="1066800" y="228600"/>
                  </a:moveTo>
                  <a:lnTo>
                    <a:pt x="952500" y="0"/>
                  </a:lnTo>
                  <a:lnTo>
                    <a:pt x="838200" y="228600"/>
                  </a:lnTo>
                  <a:lnTo>
                    <a:pt x="914400" y="228600"/>
                  </a:lnTo>
                  <a:lnTo>
                    <a:pt x="914400" y="190500"/>
                  </a:lnTo>
                  <a:lnTo>
                    <a:pt x="990600" y="190500"/>
                  </a:lnTo>
                  <a:lnTo>
                    <a:pt x="990600" y="228600"/>
                  </a:lnTo>
                  <a:lnTo>
                    <a:pt x="1066800" y="228600"/>
                  </a:lnTo>
                  <a:close/>
                </a:path>
                <a:path w="1066800" h="4258310">
                  <a:moveTo>
                    <a:pt x="990600" y="228600"/>
                  </a:moveTo>
                  <a:lnTo>
                    <a:pt x="990600" y="190500"/>
                  </a:lnTo>
                  <a:lnTo>
                    <a:pt x="914400" y="190500"/>
                  </a:lnTo>
                  <a:lnTo>
                    <a:pt x="914400" y="228600"/>
                  </a:lnTo>
                  <a:lnTo>
                    <a:pt x="990600" y="228600"/>
                  </a:lnTo>
                  <a:close/>
                </a:path>
              </a:pathLst>
            </a:custGeom>
            <a:solidFill>
              <a:srgbClr val="9898FF"/>
            </a:solidFill>
          </p:spPr>
          <p:txBody>
            <a:bodyPr wrap="square" lIns="0" tIns="0" rIns="0" bIns="0" rtlCol="0"/>
            <a:lstStyle/>
            <a:p>
              <a:endParaRPr/>
            </a:p>
          </p:txBody>
        </p:sp>
        <p:sp>
          <p:nvSpPr>
            <p:cNvPr id="92" name="object 92"/>
            <p:cNvSpPr/>
            <p:nvPr/>
          </p:nvSpPr>
          <p:spPr>
            <a:xfrm>
              <a:off x="964565" y="1298460"/>
              <a:ext cx="8839200" cy="5888990"/>
            </a:xfrm>
            <a:custGeom>
              <a:avLst/>
              <a:gdLst/>
              <a:ahLst/>
              <a:cxnLst/>
              <a:rect l="l" t="t" r="r" b="b"/>
              <a:pathLst>
                <a:path w="8839200" h="5888990">
                  <a:moveTo>
                    <a:pt x="76200" y="5724144"/>
                  </a:moveTo>
                  <a:lnTo>
                    <a:pt x="0" y="5724144"/>
                  </a:lnTo>
                  <a:lnTo>
                    <a:pt x="0" y="5800344"/>
                  </a:lnTo>
                  <a:lnTo>
                    <a:pt x="76200" y="5800344"/>
                  </a:lnTo>
                  <a:lnTo>
                    <a:pt x="76200" y="5724144"/>
                  </a:lnTo>
                  <a:close/>
                </a:path>
                <a:path w="8839200" h="5888990">
                  <a:moveTo>
                    <a:pt x="76200" y="5571744"/>
                  </a:moveTo>
                  <a:lnTo>
                    <a:pt x="0" y="5571744"/>
                  </a:lnTo>
                  <a:lnTo>
                    <a:pt x="0" y="5647944"/>
                  </a:lnTo>
                  <a:lnTo>
                    <a:pt x="76200" y="5647944"/>
                  </a:lnTo>
                  <a:lnTo>
                    <a:pt x="76200" y="5571744"/>
                  </a:lnTo>
                  <a:close/>
                </a:path>
                <a:path w="8839200" h="5888990">
                  <a:moveTo>
                    <a:pt x="76200" y="5419344"/>
                  </a:moveTo>
                  <a:lnTo>
                    <a:pt x="0" y="5419344"/>
                  </a:lnTo>
                  <a:lnTo>
                    <a:pt x="0" y="5495544"/>
                  </a:lnTo>
                  <a:lnTo>
                    <a:pt x="76200" y="5495544"/>
                  </a:lnTo>
                  <a:lnTo>
                    <a:pt x="76200" y="5419344"/>
                  </a:lnTo>
                  <a:close/>
                </a:path>
                <a:path w="8839200" h="5888990">
                  <a:moveTo>
                    <a:pt x="76200" y="5266944"/>
                  </a:moveTo>
                  <a:lnTo>
                    <a:pt x="0" y="5266944"/>
                  </a:lnTo>
                  <a:lnTo>
                    <a:pt x="0" y="5343144"/>
                  </a:lnTo>
                  <a:lnTo>
                    <a:pt x="76200" y="5343144"/>
                  </a:lnTo>
                  <a:lnTo>
                    <a:pt x="76200" y="5266944"/>
                  </a:lnTo>
                  <a:close/>
                </a:path>
                <a:path w="8839200" h="5888990">
                  <a:moveTo>
                    <a:pt x="76200" y="5114544"/>
                  </a:moveTo>
                  <a:lnTo>
                    <a:pt x="0" y="5114544"/>
                  </a:lnTo>
                  <a:lnTo>
                    <a:pt x="0" y="5190744"/>
                  </a:lnTo>
                  <a:lnTo>
                    <a:pt x="76200" y="5190744"/>
                  </a:lnTo>
                  <a:lnTo>
                    <a:pt x="76200" y="5114544"/>
                  </a:lnTo>
                  <a:close/>
                </a:path>
                <a:path w="8839200" h="5888990">
                  <a:moveTo>
                    <a:pt x="76200" y="4962144"/>
                  </a:moveTo>
                  <a:lnTo>
                    <a:pt x="0" y="4962144"/>
                  </a:lnTo>
                  <a:lnTo>
                    <a:pt x="0" y="5038344"/>
                  </a:lnTo>
                  <a:lnTo>
                    <a:pt x="76200" y="5038344"/>
                  </a:lnTo>
                  <a:lnTo>
                    <a:pt x="76200" y="4962144"/>
                  </a:lnTo>
                  <a:close/>
                </a:path>
                <a:path w="8839200" h="5888990">
                  <a:moveTo>
                    <a:pt x="76200" y="4809744"/>
                  </a:moveTo>
                  <a:lnTo>
                    <a:pt x="0" y="4809744"/>
                  </a:lnTo>
                  <a:lnTo>
                    <a:pt x="0" y="4885944"/>
                  </a:lnTo>
                  <a:lnTo>
                    <a:pt x="76200" y="4885944"/>
                  </a:lnTo>
                  <a:lnTo>
                    <a:pt x="76200" y="4809744"/>
                  </a:lnTo>
                  <a:close/>
                </a:path>
                <a:path w="8839200" h="5888990">
                  <a:moveTo>
                    <a:pt x="76200" y="4657344"/>
                  </a:moveTo>
                  <a:lnTo>
                    <a:pt x="0" y="4657344"/>
                  </a:lnTo>
                  <a:lnTo>
                    <a:pt x="0" y="4733544"/>
                  </a:lnTo>
                  <a:lnTo>
                    <a:pt x="76200" y="4733544"/>
                  </a:lnTo>
                  <a:lnTo>
                    <a:pt x="76200" y="4657344"/>
                  </a:lnTo>
                  <a:close/>
                </a:path>
                <a:path w="8839200" h="5888990">
                  <a:moveTo>
                    <a:pt x="76200" y="4504944"/>
                  </a:moveTo>
                  <a:lnTo>
                    <a:pt x="0" y="4504944"/>
                  </a:lnTo>
                  <a:lnTo>
                    <a:pt x="0" y="4581144"/>
                  </a:lnTo>
                  <a:lnTo>
                    <a:pt x="76200" y="4581144"/>
                  </a:lnTo>
                  <a:lnTo>
                    <a:pt x="76200" y="4504944"/>
                  </a:lnTo>
                  <a:close/>
                </a:path>
                <a:path w="8839200" h="5888990">
                  <a:moveTo>
                    <a:pt x="76200" y="4352544"/>
                  </a:moveTo>
                  <a:lnTo>
                    <a:pt x="0" y="4352544"/>
                  </a:lnTo>
                  <a:lnTo>
                    <a:pt x="0" y="4428744"/>
                  </a:lnTo>
                  <a:lnTo>
                    <a:pt x="76200" y="4428744"/>
                  </a:lnTo>
                  <a:lnTo>
                    <a:pt x="76200" y="4352544"/>
                  </a:lnTo>
                  <a:close/>
                </a:path>
                <a:path w="8839200" h="5888990">
                  <a:moveTo>
                    <a:pt x="76200" y="4200144"/>
                  </a:moveTo>
                  <a:lnTo>
                    <a:pt x="0" y="4200144"/>
                  </a:lnTo>
                  <a:lnTo>
                    <a:pt x="0" y="4276344"/>
                  </a:lnTo>
                  <a:lnTo>
                    <a:pt x="76200" y="4276344"/>
                  </a:lnTo>
                  <a:lnTo>
                    <a:pt x="76200" y="4200144"/>
                  </a:lnTo>
                  <a:close/>
                </a:path>
                <a:path w="8839200" h="5888990">
                  <a:moveTo>
                    <a:pt x="76200" y="4047744"/>
                  </a:moveTo>
                  <a:lnTo>
                    <a:pt x="0" y="4047744"/>
                  </a:lnTo>
                  <a:lnTo>
                    <a:pt x="0" y="4123944"/>
                  </a:lnTo>
                  <a:lnTo>
                    <a:pt x="76200" y="4123944"/>
                  </a:lnTo>
                  <a:lnTo>
                    <a:pt x="76200" y="4047744"/>
                  </a:lnTo>
                  <a:close/>
                </a:path>
                <a:path w="8839200" h="5888990">
                  <a:moveTo>
                    <a:pt x="76200" y="3895344"/>
                  </a:moveTo>
                  <a:lnTo>
                    <a:pt x="0" y="3895344"/>
                  </a:lnTo>
                  <a:lnTo>
                    <a:pt x="0" y="3971544"/>
                  </a:lnTo>
                  <a:lnTo>
                    <a:pt x="76200" y="3971544"/>
                  </a:lnTo>
                  <a:lnTo>
                    <a:pt x="76200" y="3895344"/>
                  </a:lnTo>
                  <a:close/>
                </a:path>
                <a:path w="8839200" h="5888990">
                  <a:moveTo>
                    <a:pt x="76200" y="3742944"/>
                  </a:moveTo>
                  <a:lnTo>
                    <a:pt x="0" y="3742944"/>
                  </a:lnTo>
                  <a:lnTo>
                    <a:pt x="0" y="3819144"/>
                  </a:lnTo>
                  <a:lnTo>
                    <a:pt x="76200" y="3819144"/>
                  </a:lnTo>
                  <a:lnTo>
                    <a:pt x="76200" y="3742944"/>
                  </a:lnTo>
                  <a:close/>
                </a:path>
                <a:path w="8839200" h="5888990">
                  <a:moveTo>
                    <a:pt x="76200" y="3590544"/>
                  </a:moveTo>
                  <a:lnTo>
                    <a:pt x="0" y="3590544"/>
                  </a:lnTo>
                  <a:lnTo>
                    <a:pt x="0" y="3666744"/>
                  </a:lnTo>
                  <a:lnTo>
                    <a:pt x="76200" y="3666744"/>
                  </a:lnTo>
                  <a:lnTo>
                    <a:pt x="76200" y="3590544"/>
                  </a:lnTo>
                  <a:close/>
                </a:path>
                <a:path w="8839200" h="5888990">
                  <a:moveTo>
                    <a:pt x="76200" y="3438144"/>
                  </a:moveTo>
                  <a:lnTo>
                    <a:pt x="0" y="3438144"/>
                  </a:lnTo>
                  <a:lnTo>
                    <a:pt x="0" y="3514344"/>
                  </a:lnTo>
                  <a:lnTo>
                    <a:pt x="76200" y="3514344"/>
                  </a:lnTo>
                  <a:lnTo>
                    <a:pt x="76200" y="3438144"/>
                  </a:lnTo>
                  <a:close/>
                </a:path>
                <a:path w="8839200" h="5888990">
                  <a:moveTo>
                    <a:pt x="76200" y="3285744"/>
                  </a:moveTo>
                  <a:lnTo>
                    <a:pt x="0" y="3285744"/>
                  </a:lnTo>
                  <a:lnTo>
                    <a:pt x="0" y="3361944"/>
                  </a:lnTo>
                  <a:lnTo>
                    <a:pt x="76200" y="3361944"/>
                  </a:lnTo>
                  <a:lnTo>
                    <a:pt x="76200" y="3285744"/>
                  </a:lnTo>
                  <a:close/>
                </a:path>
                <a:path w="8839200" h="5888990">
                  <a:moveTo>
                    <a:pt x="76200" y="3133344"/>
                  </a:moveTo>
                  <a:lnTo>
                    <a:pt x="0" y="3133344"/>
                  </a:lnTo>
                  <a:lnTo>
                    <a:pt x="0" y="3209544"/>
                  </a:lnTo>
                  <a:lnTo>
                    <a:pt x="76200" y="3209544"/>
                  </a:lnTo>
                  <a:lnTo>
                    <a:pt x="76200" y="3133344"/>
                  </a:lnTo>
                  <a:close/>
                </a:path>
                <a:path w="8839200" h="5888990">
                  <a:moveTo>
                    <a:pt x="76200" y="2980944"/>
                  </a:moveTo>
                  <a:lnTo>
                    <a:pt x="0" y="2980944"/>
                  </a:lnTo>
                  <a:lnTo>
                    <a:pt x="0" y="3057144"/>
                  </a:lnTo>
                  <a:lnTo>
                    <a:pt x="76200" y="3057144"/>
                  </a:lnTo>
                  <a:lnTo>
                    <a:pt x="76200" y="2980944"/>
                  </a:lnTo>
                  <a:close/>
                </a:path>
                <a:path w="8839200" h="5888990">
                  <a:moveTo>
                    <a:pt x="76200" y="2828544"/>
                  </a:moveTo>
                  <a:lnTo>
                    <a:pt x="0" y="2828544"/>
                  </a:lnTo>
                  <a:lnTo>
                    <a:pt x="0" y="2904744"/>
                  </a:lnTo>
                  <a:lnTo>
                    <a:pt x="76200" y="2904744"/>
                  </a:lnTo>
                  <a:lnTo>
                    <a:pt x="76200" y="2828544"/>
                  </a:lnTo>
                  <a:close/>
                </a:path>
                <a:path w="8839200" h="5888990">
                  <a:moveTo>
                    <a:pt x="76200" y="2676144"/>
                  </a:moveTo>
                  <a:lnTo>
                    <a:pt x="0" y="2676144"/>
                  </a:lnTo>
                  <a:lnTo>
                    <a:pt x="0" y="2752344"/>
                  </a:lnTo>
                  <a:lnTo>
                    <a:pt x="76200" y="2752344"/>
                  </a:lnTo>
                  <a:lnTo>
                    <a:pt x="76200" y="2676144"/>
                  </a:lnTo>
                  <a:close/>
                </a:path>
                <a:path w="8839200" h="5888990">
                  <a:moveTo>
                    <a:pt x="76200" y="2523744"/>
                  </a:moveTo>
                  <a:lnTo>
                    <a:pt x="0" y="2523744"/>
                  </a:lnTo>
                  <a:lnTo>
                    <a:pt x="0" y="2599944"/>
                  </a:lnTo>
                  <a:lnTo>
                    <a:pt x="76200" y="2599944"/>
                  </a:lnTo>
                  <a:lnTo>
                    <a:pt x="76200" y="2523744"/>
                  </a:lnTo>
                  <a:close/>
                </a:path>
                <a:path w="8839200" h="5888990">
                  <a:moveTo>
                    <a:pt x="76200" y="2371344"/>
                  </a:moveTo>
                  <a:lnTo>
                    <a:pt x="0" y="2371344"/>
                  </a:lnTo>
                  <a:lnTo>
                    <a:pt x="0" y="2447544"/>
                  </a:lnTo>
                  <a:lnTo>
                    <a:pt x="76200" y="2447544"/>
                  </a:lnTo>
                  <a:lnTo>
                    <a:pt x="76200" y="2371344"/>
                  </a:lnTo>
                  <a:close/>
                </a:path>
                <a:path w="8839200" h="5888990">
                  <a:moveTo>
                    <a:pt x="76200" y="2218944"/>
                  </a:moveTo>
                  <a:lnTo>
                    <a:pt x="0" y="2218944"/>
                  </a:lnTo>
                  <a:lnTo>
                    <a:pt x="0" y="2295144"/>
                  </a:lnTo>
                  <a:lnTo>
                    <a:pt x="76200" y="2295144"/>
                  </a:lnTo>
                  <a:lnTo>
                    <a:pt x="76200" y="2218944"/>
                  </a:lnTo>
                  <a:close/>
                </a:path>
                <a:path w="8839200" h="5888990">
                  <a:moveTo>
                    <a:pt x="76200" y="2066544"/>
                  </a:moveTo>
                  <a:lnTo>
                    <a:pt x="0" y="2066544"/>
                  </a:lnTo>
                  <a:lnTo>
                    <a:pt x="0" y="2142744"/>
                  </a:lnTo>
                  <a:lnTo>
                    <a:pt x="76200" y="2142744"/>
                  </a:lnTo>
                  <a:lnTo>
                    <a:pt x="76200" y="2066544"/>
                  </a:lnTo>
                  <a:close/>
                </a:path>
                <a:path w="8839200" h="5888990">
                  <a:moveTo>
                    <a:pt x="76200" y="1914144"/>
                  </a:moveTo>
                  <a:lnTo>
                    <a:pt x="0" y="1914144"/>
                  </a:lnTo>
                  <a:lnTo>
                    <a:pt x="0" y="1990344"/>
                  </a:lnTo>
                  <a:lnTo>
                    <a:pt x="76200" y="1990344"/>
                  </a:lnTo>
                  <a:lnTo>
                    <a:pt x="76200" y="1914144"/>
                  </a:lnTo>
                  <a:close/>
                </a:path>
                <a:path w="8839200" h="5888990">
                  <a:moveTo>
                    <a:pt x="76200" y="1761744"/>
                  </a:moveTo>
                  <a:lnTo>
                    <a:pt x="0" y="1761744"/>
                  </a:lnTo>
                  <a:lnTo>
                    <a:pt x="0" y="1837944"/>
                  </a:lnTo>
                  <a:lnTo>
                    <a:pt x="76200" y="1837944"/>
                  </a:lnTo>
                  <a:lnTo>
                    <a:pt x="76200" y="1761744"/>
                  </a:lnTo>
                  <a:close/>
                </a:path>
                <a:path w="8839200" h="5888990">
                  <a:moveTo>
                    <a:pt x="76200" y="1609344"/>
                  </a:moveTo>
                  <a:lnTo>
                    <a:pt x="0" y="1609344"/>
                  </a:lnTo>
                  <a:lnTo>
                    <a:pt x="0" y="1685544"/>
                  </a:lnTo>
                  <a:lnTo>
                    <a:pt x="76200" y="1685544"/>
                  </a:lnTo>
                  <a:lnTo>
                    <a:pt x="76200" y="1609344"/>
                  </a:lnTo>
                  <a:close/>
                </a:path>
                <a:path w="8839200" h="5888990">
                  <a:moveTo>
                    <a:pt x="76200" y="1456944"/>
                  </a:moveTo>
                  <a:lnTo>
                    <a:pt x="0" y="1456944"/>
                  </a:lnTo>
                  <a:lnTo>
                    <a:pt x="0" y="1533144"/>
                  </a:lnTo>
                  <a:lnTo>
                    <a:pt x="76200" y="1533144"/>
                  </a:lnTo>
                  <a:lnTo>
                    <a:pt x="76200" y="1456944"/>
                  </a:lnTo>
                  <a:close/>
                </a:path>
                <a:path w="8839200" h="5888990">
                  <a:moveTo>
                    <a:pt x="76200" y="1304544"/>
                  </a:moveTo>
                  <a:lnTo>
                    <a:pt x="0" y="1304544"/>
                  </a:lnTo>
                  <a:lnTo>
                    <a:pt x="0" y="1380744"/>
                  </a:lnTo>
                  <a:lnTo>
                    <a:pt x="76200" y="1380744"/>
                  </a:lnTo>
                  <a:lnTo>
                    <a:pt x="76200" y="1304544"/>
                  </a:lnTo>
                  <a:close/>
                </a:path>
                <a:path w="8839200" h="5888990">
                  <a:moveTo>
                    <a:pt x="76200" y="1152144"/>
                  </a:moveTo>
                  <a:lnTo>
                    <a:pt x="0" y="1152144"/>
                  </a:lnTo>
                  <a:lnTo>
                    <a:pt x="0" y="1228344"/>
                  </a:lnTo>
                  <a:lnTo>
                    <a:pt x="76200" y="1228344"/>
                  </a:lnTo>
                  <a:lnTo>
                    <a:pt x="76200" y="1152144"/>
                  </a:lnTo>
                  <a:close/>
                </a:path>
                <a:path w="8839200" h="5888990">
                  <a:moveTo>
                    <a:pt x="76200" y="999744"/>
                  </a:moveTo>
                  <a:lnTo>
                    <a:pt x="0" y="999744"/>
                  </a:lnTo>
                  <a:lnTo>
                    <a:pt x="0" y="1075944"/>
                  </a:lnTo>
                  <a:lnTo>
                    <a:pt x="76200" y="1075944"/>
                  </a:lnTo>
                  <a:lnTo>
                    <a:pt x="76200" y="999744"/>
                  </a:lnTo>
                  <a:close/>
                </a:path>
                <a:path w="8839200" h="5888990">
                  <a:moveTo>
                    <a:pt x="76200" y="847344"/>
                  </a:moveTo>
                  <a:lnTo>
                    <a:pt x="0" y="847344"/>
                  </a:lnTo>
                  <a:lnTo>
                    <a:pt x="0" y="923544"/>
                  </a:lnTo>
                  <a:lnTo>
                    <a:pt x="76200" y="923544"/>
                  </a:lnTo>
                  <a:lnTo>
                    <a:pt x="76200" y="847344"/>
                  </a:lnTo>
                  <a:close/>
                </a:path>
                <a:path w="8839200" h="5888990">
                  <a:moveTo>
                    <a:pt x="76200" y="694944"/>
                  </a:moveTo>
                  <a:lnTo>
                    <a:pt x="0" y="694944"/>
                  </a:lnTo>
                  <a:lnTo>
                    <a:pt x="0" y="771144"/>
                  </a:lnTo>
                  <a:lnTo>
                    <a:pt x="76200" y="771144"/>
                  </a:lnTo>
                  <a:lnTo>
                    <a:pt x="76200" y="694944"/>
                  </a:lnTo>
                  <a:close/>
                </a:path>
                <a:path w="8839200" h="5888990">
                  <a:moveTo>
                    <a:pt x="76200" y="542544"/>
                  </a:moveTo>
                  <a:lnTo>
                    <a:pt x="0" y="542544"/>
                  </a:lnTo>
                  <a:lnTo>
                    <a:pt x="0" y="618744"/>
                  </a:lnTo>
                  <a:lnTo>
                    <a:pt x="76200" y="618744"/>
                  </a:lnTo>
                  <a:lnTo>
                    <a:pt x="76200" y="542544"/>
                  </a:lnTo>
                  <a:close/>
                </a:path>
                <a:path w="8839200" h="5888990">
                  <a:moveTo>
                    <a:pt x="76200" y="390144"/>
                  </a:moveTo>
                  <a:lnTo>
                    <a:pt x="0" y="390144"/>
                  </a:lnTo>
                  <a:lnTo>
                    <a:pt x="0" y="466344"/>
                  </a:lnTo>
                  <a:lnTo>
                    <a:pt x="76200" y="466344"/>
                  </a:lnTo>
                  <a:lnTo>
                    <a:pt x="76200" y="390144"/>
                  </a:lnTo>
                  <a:close/>
                </a:path>
                <a:path w="8839200" h="5888990">
                  <a:moveTo>
                    <a:pt x="138684" y="5812536"/>
                  </a:moveTo>
                  <a:lnTo>
                    <a:pt x="62484" y="5812536"/>
                  </a:lnTo>
                  <a:lnTo>
                    <a:pt x="62484" y="5888736"/>
                  </a:lnTo>
                  <a:lnTo>
                    <a:pt x="138684" y="5888736"/>
                  </a:lnTo>
                  <a:lnTo>
                    <a:pt x="138684" y="5812536"/>
                  </a:lnTo>
                  <a:close/>
                </a:path>
                <a:path w="8839200" h="5888990">
                  <a:moveTo>
                    <a:pt x="291084" y="5812536"/>
                  </a:moveTo>
                  <a:lnTo>
                    <a:pt x="214884" y="5812536"/>
                  </a:lnTo>
                  <a:lnTo>
                    <a:pt x="214884" y="5888736"/>
                  </a:lnTo>
                  <a:lnTo>
                    <a:pt x="291084" y="5888736"/>
                  </a:lnTo>
                  <a:lnTo>
                    <a:pt x="291084" y="5812536"/>
                  </a:lnTo>
                  <a:close/>
                </a:path>
                <a:path w="8839200" h="5888990">
                  <a:moveTo>
                    <a:pt x="443484" y="5812536"/>
                  </a:moveTo>
                  <a:lnTo>
                    <a:pt x="367284" y="5812536"/>
                  </a:lnTo>
                  <a:lnTo>
                    <a:pt x="367284" y="5888736"/>
                  </a:lnTo>
                  <a:lnTo>
                    <a:pt x="443484" y="5888736"/>
                  </a:lnTo>
                  <a:lnTo>
                    <a:pt x="443484" y="5812536"/>
                  </a:lnTo>
                  <a:close/>
                </a:path>
                <a:path w="8839200" h="5888990">
                  <a:moveTo>
                    <a:pt x="595884" y="5812536"/>
                  </a:moveTo>
                  <a:lnTo>
                    <a:pt x="519684" y="5812536"/>
                  </a:lnTo>
                  <a:lnTo>
                    <a:pt x="519684" y="5888736"/>
                  </a:lnTo>
                  <a:lnTo>
                    <a:pt x="595884" y="5888736"/>
                  </a:lnTo>
                  <a:lnTo>
                    <a:pt x="595884" y="5812536"/>
                  </a:lnTo>
                  <a:close/>
                </a:path>
                <a:path w="8839200" h="5888990">
                  <a:moveTo>
                    <a:pt x="748284" y="5812536"/>
                  </a:moveTo>
                  <a:lnTo>
                    <a:pt x="672084" y="5812536"/>
                  </a:lnTo>
                  <a:lnTo>
                    <a:pt x="672084" y="5888736"/>
                  </a:lnTo>
                  <a:lnTo>
                    <a:pt x="748284" y="5888736"/>
                  </a:lnTo>
                  <a:lnTo>
                    <a:pt x="748284" y="5812536"/>
                  </a:lnTo>
                  <a:close/>
                </a:path>
                <a:path w="8839200" h="5888990">
                  <a:moveTo>
                    <a:pt x="900684" y="5812536"/>
                  </a:moveTo>
                  <a:lnTo>
                    <a:pt x="824484" y="5812536"/>
                  </a:lnTo>
                  <a:lnTo>
                    <a:pt x="824484" y="5888736"/>
                  </a:lnTo>
                  <a:lnTo>
                    <a:pt x="900684" y="5888736"/>
                  </a:lnTo>
                  <a:lnTo>
                    <a:pt x="900684" y="5812536"/>
                  </a:lnTo>
                  <a:close/>
                </a:path>
                <a:path w="8839200" h="5888990">
                  <a:moveTo>
                    <a:pt x="1053084" y="5812536"/>
                  </a:moveTo>
                  <a:lnTo>
                    <a:pt x="976884" y="5812536"/>
                  </a:lnTo>
                  <a:lnTo>
                    <a:pt x="976884" y="5888736"/>
                  </a:lnTo>
                  <a:lnTo>
                    <a:pt x="1053084" y="5888736"/>
                  </a:lnTo>
                  <a:lnTo>
                    <a:pt x="1053084" y="5812536"/>
                  </a:lnTo>
                  <a:close/>
                </a:path>
                <a:path w="8839200" h="5888990">
                  <a:moveTo>
                    <a:pt x="1205484" y="5812536"/>
                  </a:moveTo>
                  <a:lnTo>
                    <a:pt x="1129284" y="5812536"/>
                  </a:lnTo>
                  <a:lnTo>
                    <a:pt x="1129284" y="5888736"/>
                  </a:lnTo>
                  <a:lnTo>
                    <a:pt x="1205484" y="5888736"/>
                  </a:lnTo>
                  <a:lnTo>
                    <a:pt x="1205484" y="5812536"/>
                  </a:lnTo>
                  <a:close/>
                </a:path>
                <a:path w="8839200" h="5888990">
                  <a:moveTo>
                    <a:pt x="1357884" y="5812536"/>
                  </a:moveTo>
                  <a:lnTo>
                    <a:pt x="1281684" y="5812536"/>
                  </a:lnTo>
                  <a:lnTo>
                    <a:pt x="1281684" y="5888736"/>
                  </a:lnTo>
                  <a:lnTo>
                    <a:pt x="1357884" y="5888736"/>
                  </a:lnTo>
                  <a:lnTo>
                    <a:pt x="1357884" y="5812536"/>
                  </a:lnTo>
                  <a:close/>
                </a:path>
                <a:path w="8839200" h="5888990">
                  <a:moveTo>
                    <a:pt x="1510284" y="5812536"/>
                  </a:moveTo>
                  <a:lnTo>
                    <a:pt x="1434084" y="5812536"/>
                  </a:lnTo>
                  <a:lnTo>
                    <a:pt x="1434084" y="5888736"/>
                  </a:lnTo>
                  <a:lnTo>
                    <a:pt x="1510284" y="5888736"/>
                  </a:lnTo>
                  <a:lnTo>
                    <a:pt x="1510284" y="5812536"/>
                  </a:lnTo>
                  <a:close/>
                </a:path>
                <a:path w="8839200" h="5888990">
                  <a:moveTo>
                    <a:pt x="1662684" y="5812536"/>
                  </a:moveTo>
                  <a:lnTo>
                    <a:pt x="1586484" y="5812536"/>
                  </a:lnTo>
                  <a:lnTo>
                    <a:pt x="1586484" y="5888736"/>
                  </a:lnTo>
                  <a:lnTo>
                    <a:pt x="1662684" y="5888736"/>
                  </a:lnTo>
                  <a:lnTo>
                    <a:pt x="1662684" y="5812536"/>
                  </a:lnTo>
                  <a:close/>
                </a:path>
                <a:path w="8839200" h="5888990">
                  <a:moveTo>
                    <a:pt x="1815084" y="5812536"/>
                  </a:moveTo>
                  <a:lnTo>
                    <a:pt x="1738884" y="5812536"/>
                  </a:lnTo>
                  <a:lnTo>
                    <a:pt x="1738884" y="5888736"/>
                  </a:lnTo>
                  <a:lnTo>
                    <a:pt x="1815084" y="5888736"/>
                  </a:lnTo>
                  <a:lnTo>
                    <a:pt x="1815084" y="5812536"/>
                  </a:lnTo>
                  <a:close/>
                </a:path>
                <a:path w="8839200" h="5888990">
                  <a:moveTo>
                    <a:pt x="1967484" y="5812536"/>
                  </a:moveTo>
                  <a:lnTo>
                    <a:pt x="1891284" y="5812536"/>
                  </a:lnTo>
                  <a:lnTo>
                    <a:pt x="1891284" y="5888736"/>
                  </a:lnTo>
                  <a:lnTo>
                    <a:pt x="1967484" y="5888736"/>
                  </a:lnTo>
                  <a:lnTo>
                    <a:pt x="1967484" y="5812536"/>
                  </a:lnTo>
                  <a:close/>
                </a:path>
                <a:path w="8839200" h="5888990">
                  <a:moveTo>
                    <a:pt x="2119884" y="5812536"/>
                  </a:moveTo>
                  <a:lnTo>
                    <a:pt x="2043684" y="5812536"/>
                  </a:lnTo>
                  <a:lnTo>
                    <a:pt x="2043684" y="5888736"/>
                  </a:lnTo>
                  <a:lnTo>
                    <a:pt x="2119884" y="5888736"/>
                  </a:lnTo>
                  <a:lnTo>
                    <a:pt x="2119884" y="5812536"/>
                  </a:lnTo>
                  <a:close/>
                </a:path>
                <a:path w="8839200" h="5888990">
                  <a:moveTo>
                    <a:pt x="2272284" y="5812536"/>
                  </a:moveTo>
                  <a:lnTo>
                    <a:pt x="2196084" y="5812536"/>
                  </a:lnTo>
                  <a:lnTo>
                    <a:pt x="2196084" y="5888736"/>
                  </a:lnTo>
                  <a:lnTo>
                    <a:pt x="2272284" y="5888736"/>
                  </a:lnTo>
                  <a:lnTo>
                    <a:pt x="2272284" y="5812536"/>
                  </a:lnTo>
                  <a:close/>
                </a:path>
                <a:path w="8839200" h="5888990">
                  <a:moveTo>
                    <a:pt x="2424684" y="5812536"/>
                  </a:moveTo>
                  <a:lnTo>
                    <a:pt x="2348484" y="5812536"/>
                  </a:lnTo>
                  <a:lnTo>
                    <a:pt x="2348484" y="5888736"/>
                  </a:lnTo>
                  <a:lnTo>
                    <a:pt x="2424684" y="5888736"/>
                  </a:lnTo>
                  <a:lnTo>
                    <a:pt x="2424684" y="5812536"/>
                  </a:lnTo>
                  <a:close/>
                </a:path>
                <a:path w="8839200" h="5888990">
                  <a:moveTo>
                    <a:pt x="2577084" y="5812536"/>
                  </a:moveTo>
                  <a:lnTo>
                    <a:pt x="2500884" y="5812536"/>
                  </a:lnTo>
                  <a:lnTo>
                    <a:pt x="2500884" y="5888736"/>
                  </a:lnTo>
                  <a:lnTo>
                    <a:pt x="2577084" y="5888736"/>
                  </a:lnTo>
                  <a:lnTo>
                    <a:pt x="2577084" y="5812536"/>
                  </a:lnTo>
                  <a:close/>
                </a:path>
                <a:path w="8839200" h="5888990">
                  <a:moveTo>
                    <a:pt x="2729484" y="5812536"/>
                  </a:moveTo>
                  <a:lnTo>
                    <a:pt x="2653284" y="5812536"/>
                  </a:lnTo>
                  <a:lnTo>
                    <a:pt x="2653284" y="5888736"/>
                  </a:lnTo>
                  <a:lnTo>
                    <a:pt x="2729484" y="5888736"/>
                  </a:lnTo>
                  <a:lnTo>
                    <a:pt x="2729484" y="5812536"/>
                  </a:lnTo>
                  <a:close/>
                </a:path>
                <a:path w="8839200" h="5888990">
                  <a:moveTo>
                    <a:pt x="2881884" y="5812536"/>
                  </a:moveTo>
                  <a:lnTo>
                    <a:pt x="2805684" y="5812536"/>
                  </a:lnTo>
                  <a:lnTo>
                    <a:pt x="2805684" y="5888736"/>
                  </a:lnTo>
                  <a:lnTo>
                    <a:pt x="2881884" y="5888736"/>
                  </a:lnTo>
                  <a:lnTo>
                    <a:pt x="2881884" y="5812536"/>
                  </a:lnTo>
                  <a:close/>
                </a:path>
                <a:path w="8839200" h="5888990">
                  <a:moveTo>
                    <a:pt x="3034284" y="5812536"/>
                  </a:moveTo>
                  <a:lnTo>
                    <a:pt x="2958084" y="5812536"/>
                  </a:lnTo>
                  <a:lnTo>
                    <a:pt x="2958084" y="5888736"/>
                  </a:lnTo>
                  <a:lnTo>
                    <a:pt x="3034284" y="5888736"/>
                  </a:lnTo>
                  <a:lnTo>
                    <a:pt x="3034284" y="5812536"/>
                  </a:lnTo>
                  <a:close/>
                </a:path>
                <a:path w="8839200" h="5888990">
                  <a:moveTo>
                    <a:pt x="3186684" y="5812536"/>
                  </a:moveTo>
                  <a:lnTo>
                    <a:pt x="3110484" y="5812536"/>
                  </a:lnTo>
                  <a:lnTo>
                    <a:pt x="3110484" y="5888736"/>
                  </a:lnTo>
                  <a:lnTo>
                    <a:pt x="3186684" y="5888736"/>
                  </a:lnTo>
                  <a:lnTo>
                    <a:pt x="3186684" y="5812536"/>
                  </a:lnTo>
                  <a:close/>
                </a:path>
                <a:path w="8839200" h="5888990">
                  <a:moveTo>
                    <a:pt x="3339084" y="5812536"/>
                  </a:moveTo>
                  <a:lnTo>
                    <a:pt x="3262884" y="5812536"/>
                  </a:lnTo>
                  <a:lnTo>
                    <a:pt x="3262884" y="5888736"/>
                  </a:lnTo>
                  <a:lnTo>
                    <a:pt x="3339084" y="5888736"/>
                  </a:lnTo>
                  <a:lnTo>
                    <a:pt x="3339084" y="5812536"/>
                  </a:lnTo>
                  <a:close/>
                </a:path>
                <a:path w="8839200" h="5888990">
                  <a:moveTo>
                    <a:pt x="3491484" y="5812536"/>
                  </a:moveTo>
                  <a:lnTo>
                    <a:pt x="3415284" y="5812536"/>
                  </a:lnTo>
                  <a:lnTo>
                    <a:pt x="3415284" y="5888736"/>
                  </a:lnTo>
                  <a:lnTo>
                    <a:pt x="3491484" y="5888736"/>
                  </a:lnTo>
                  <a:lnTo>
                    <a:pt x="3491484" y="5812536"/>
                  </a:lnTo>
                  <a:close/>
                </a:path>
                <a:path w="8839200" h="5888990">
                  <a:moveTo>
                    <a:pt x="3643884" y="5812536"/>
                  </a:moveTo>
                  <a:lnTo>
                    <a:pt x="3567684" y="5812536"/>
                  </a:lnTo>
                  <a:lnTo>
                    <a:pt x="3567684" y="5888736"/>
                  </a:lnTo>
                  <a:lnTo>
                    <a:pt x="3643884" y="5888736"/>
                  </a:lnTo>
                  <a:lnTo>
                    <a:pt x="3643884" y="5812536"/>
                  </a:lnTo>
                  <a:close/>
                </a:path>
                <a:path w="8839200" h="5888990">
                  <a:moveTo>
                    <a:pt x="3796284" y="5812536"/>
                  </a:moveTo>
                  <a:lnTo>
                    <a:pt x="3720084" y="5812536"/>
                  </a:lnTo>
                  <a:lnTo>
                    <a:pt x="3720084" y="5888736"/>
                  </a:lnTo>
                  <a:lnTo>
                    <a:pt x="3796284" y="5888736"/>
                  </a:lnTo>
                  <a:lnTo>
                    <a:pt x="3796284" y="5812536"/>
                  </a:lnTo>
                  <a:close/>
                </a:path>
                <a:path w="8839200" h="5888990">
                  <a:moveTo>
                    <a:pt x="3948684" y="5812536"/>
                  </a:moveTo>
                  <a:lnTo>
                    <a:pt x="3872484" y="5812536"/>
                  </a:lnTo>
                  <a:lnTo>
                    <a:pt x="3872484" y="5888736"/>
                  </a:lnTo>
                  <a:lnTo>
                    <a:pt x="3948684" y="5888736"/>
                  </a:lnTo>
                  <a:lnTo>
                    <a:pt x="3948684" y="5812536"/>
                  </a:lnTo>
                  <a:close/>
                </a:path>
                <a:path w="8839200" h="5888990">
                  <a:moveTo>
                    <a:pt x="4101084" y="5812536"/>
                  </a:moveTo>
                  <a:lnTo>
                    <a:pt x="4024884" y="5812536"/>
                  </a:lnTo>
                  <a:lnTo>
                    <a:pt x="4024884" y="5888736"/>
                  </a:lnTo>
                  <a:lnTo>
                    <a:pt x="4101084" y="5888736"/>
                  </a:lnTo>
                  <a:lnTo>
                    <a:pt x="4101084" y="5812536"/>
                  </a:lnTo>
                  <a:close/>
                </a:path>
                <a:path w="8839200" h="5888990">
                  <a:moveTo>
                    <a:pt x="4253484" y="5812536"/>
                  </a:moveTo>
                  <a:lnTo>
                    <a:pt x="4177284" y="5812536"/>
                  </a:lnTo>
                  <a:lnTo>
                    <a:pt x="4177284" y="5888736"/>
                  </a:lnTo>
                  <a:lnTo>
                    <a:pt x="4253484" y="5888736"/>
                  </a:lnTo>
                  <a:lnTo>
                    <a:pt x="4253484" y="5812536"/>
                  </a:lnTo>
                  <a:close/>
                </a:path>
                <a:path w="8839200" h="5888990">
                  <a:moveTo>
                    <a:pt x="4405884" y="5812536"/>
                  </a:moveTo>
                  <a:lnTo>
                    <a:pt x="4329684" y="5812536"/>
                  </a:lnTo>
                  <a:lnTo>
                    <a:pt x="4329684" y="5888736"/>
                  </a:lnTo>
                  <a:lnTo>
                    <a:pt x="4405884" y="5888736"/>
                  </a:lnTo>
                  <a:lnTo>
                    <a:pt x="4405884" y="5812536"/>
                  </a:lnTo>
                  <a:close/>
                </a:path>
                <a:path w="8839200" h="5888990">
                  <a:moveTo>
                    <a:pt x="4558284" y="5812536"/>
                  </a:moveTo>
                  <a:lnTo>
                    <a:pt x="4482084" y="5812536"/>
                  </a:lnTo>
                  <a:lnTo>
                    <a:pt x="4482084" y="5888736"/>
                  </a:lnTo>
                  <a:lnTo>
                    <a:pt x="4558284" y="5888736"/>
                  </a:lnTo>
                  <a:lnTo>
                    <a:pt x="4558284" y="5812536"/>
                  </a:lnTo>
                  <a:close/>
                </a:path>
                <a:path w="8839200" h="5888990">
                  <a:moveTo>
                    <a:pt x="4710684" y="5812536"/>
                  </a:moveTo>
                  <a:lnTo>
                    <a:pt x="4634484" y="5812536"/>
                  </a:lnTo>
                  <a:lnTo>
                    <a:pt x="4634484" y="5888736"/>
                  </a:lnTo>
                  <a:lnTo>
                    <a:pt x="4710684" y="5888736"/>
                  </a:lnTo>
                  <a:lnTo>
                    <a:pt x="4710684" y="5812536"/>
                  </a:lnTo>
                  <a:close/>
                </a:path>
                <a:path w="8839200" h="5888990">
                  <a:moveTo>
                    <a:pt x="4863084" y="5812536"/>
                  </a:moveTo>
                  <a:lnTo>
                    <a:pt x="4786884" y="5812536"/>
                  </a:lnTo>
                  <a:lnTo>
                    <a:pt x="4786884" y="5888736"/>
                  </a:lnTo>
                  <a:lnTo>
                    <a:pt x="4863084" y="5888736"/>
                  </a:lnTo>
                  <a:lnTo>
                    <a:pt x="4863084" y="5812536"/>
                  </a:lnTo>
                  <a:close/>
                </a:path>
                <a:path w="8839200" h="5888990">
                  <a:moveTo>
                    <a:pt x="5015484" y="5812536"/>
                  </a:moveTo>
                  <a:lnTo>
                    <a:pt x="4939284" y="5812536"/>
                  </a:lnTo>
                  <a:lnTo>
                    <a:pt x="4939284" y="5888736"/>
                  </a:lnTo>
                  <a:lnTo>
                    <a:pt x="5015484" y="5888736"/>
                  </a:lnTo>
                  <a:lnTo>
                    <a:pt x="5015484" y="5812536"/>
                  </a:lnTo>
                  <a:close/>
                </a:path>
                <a:path w="8839200" h="5888990">
                  <a:moveTo>
                    <a:pt x="5167884" y="5812536"/>
                  </a:moveTo>
                  <a:lnTo>
                    <a:pt x="5091684" y="5812536"/>
                  </a:lnTo>
                  <a:lnTo>
                    <a:pt x="5091684" y="5888736"/>
                  </a:lnTo>
                  <a:lnTo>
                    <a:pt x="5167884" y="5888736"/>
                  </a:lnTo>
                  <a:lnTo>
                    <a:pt x="5167884" y="5812536"/>
                  </a:lnTo>
                  <a:close/>
                </a:path>
                <a:path w="8839200" h="5888990">
                  <a:moveTo>
                    <a:pt x="5320284" y="5812536"/>
                  </a:moveTo>
                  <a:lnTo>
                    <a:pt x="5244084" y="5812536"/>
                  </a:lnTo>
                  <a:lnTo>
                    <a:pt x="5244084" y="5888736"/>
                  </a:lnTo>
                  <a:lnTo>
                    <a:pt x="5320284" y="5888736"/>
                  </a:lnTo>
                  <a:lnTo>
                    <a:pt x="5320284" y="5812536"/>
                  </a:lnTo>
                  <a:close/>
                </a:path>
                <a:path w="8839200" h="5888990">
                  <a:moveTo>
                    <a:pt x="5472684" y="5812536"/>
                  </a:moveTo>
                  <a:lnTo>
                    <a:pt x="5396484" y="5812536"/>
                  </a:lnTo>
                  <a:lnTo>
                    <a:pt x="5396484" y="5888736"/>
                  </a:lnTo>
                  <a:lnTo>
                    <a:pt x="5472684" y="5888736"/>
                  </a:lnTo>
                  <a:lnTo>
                    <a:pt x="5472684" y="5812536"/>
                  </a:lnTo>
                  <a:close/>
                </a:path>
                <a:path w="8839200" h="5888990">
                  <a:moveTo>
                    <a:pt x="5562600" y="958596"/>
                  </a:moveTo>
                  <a:lnTo>
                    <a:pt x="5486400" y="958596"/>
                  </a:lnTo>
                  <a:lnTo>
                    <a:pt x="5486400" y="3221736"/>
                  </a:lnTo>
                  <a:lnTo>
                    <a:pt x="4686300" y="3221736"/>
                  </a:lnTo>
                  <a:lnTo>
                    <a:pt x="4686300" y="3145536"/>
                  </a:lnTo>
                  <a:lnTo>
                    <a:pt x="4457700" y="3259836"/>
                  </a:lnTo>
                  <a:lnTo>
                    <a:pt x="4648200" y="3355086"/>
                  </a:lnTo>
                  <a:lnTo>
                    <a:pt x="4686300" y="3374136"/>
                  </a:lnTo>
                  <a:lnTo>
                    <a:pt x="4686300" y="3297936"/>
                  </a:lnTo>
                  <a:lnTo>
                    <a:pt x="5486400" y="3297936"/>
                  </a:lnTo>
                  <a:lnTo>
                    <a:pt x="5524500" y="3297936"/>
                  </a:lnTo>
                  <a:lnTo>
                    <a:pt x="5562600" y="3297936"/>
                  </a:lnTo>
                  <a:lnTo>
                    <a:pt x="5562600" y="958596"/>
                  </a:lnTo>
                  <a:close/>
                </a:path>
                <a:path w="8839200" h="5888990">
                  <a:moveTo>
                    <a:pt x="5625084" y="5812536"/>
                  </a:moveTo>
                  <a:lnTo>
                    <a:pt x="5548884" y="5812536"/>
                  </a:lnTo>
                  <a:lnTo>
                    <a:pt x="5548884" y="5888736"/>
                  </a:lnTo>
                  <a:lnTo>
                    <a:pt x="5625084" y="5888736"/>
                  </a:lnTo>
                  <a:lnTo>
                    <a:pt x="5625084" y="5812536"/>
                  </a:lnTo>
                  <a:close/>
                </a:path>
                <a:path w="8839200" h="5888990">
                  <a:moveTo>
                    <a:pt x="5777484" y="5812536"/>
                  </a:moveTo>
                  <a:lnTo>
                    <a:pt x="5701284" y="5812536"/>
                  </a:lnTo>
                  <a:lnTo>
                    <a:pt x="5701284" y="5888736"/>
                  </a:lnTo>
                  <a:lnTo>
                    <a:pt x="5777484" y="5888736"/>
                  </a:lnTo>
                  <a:lnTo>
                    <a:pt x="5777484" y="5812536"/>
                  </a:lnTo>
                  <a:close/>
                </a:path>
                <a:path w="8839200" h="5888990">
                  <a:moveTo>
                    <a:pt x="5929884" y="5812536"/>
                  </a:moveTo>
                  <a:lnTo>
                    <a:pt x="5853684" y="5812536"/>
                  </a:lnTo>
                  <a:lnTo>
                    <a:pt x="5853684" y="5888736"/>
                  </a:lnTo>
                  <a:lnTo>
                    <a:pt x="5929884" y="5888736"/>
                  </a:lnTo>
                  <a:lnTo>
                    <a:pt x="5929884" y="5812536"/>
                  </a:lnTo>
                  <a:close/>
                </a:path>
                <a:path w="8839200" h="5888990">
                  <a:moveTo>
                    <a:pt x="6082284" y="5812536"/>
                  </a:moveTo>
                  <a:lnTo>
                    <a:pt x="6006084" y="5812536"/>
                  </a:lnTo>
                  <a:lnTo>
                    <a:pt x="6006084" y="5888736"/>
                  </a:lnTo>
                  <a:lnTo>
                    <a:pt x="6082284" y="5888736"/>
                  </a:lnTo>
                  <a:lnTo>
                    <a:pt x="6082284" y="5812536"/>
                  </a:lnTo>
                  <a:close/>
                </a:path>
                <a:path w="8839200" h="5888990">
                  <a:moveTo>
                    <a:pt x="6234684" y="5812536"/>
                  </a:moveTo>
                  <a:lnTo>
                    <a:pt x="6158484" y="5812536"/>
                  </a:lnTo>
                  <a:lnTo>
                    <a:pt x="6158484" y="5888736"/>
                  </a:lnTo>
                  <a:lnTo>
                    <a:pt x="6234684" y="5888736"/>
                  </a:lnTo>
                  <a:lnTo>
                    <a:pt x="6234684" y="5812536"/>
                  </a:lnTo>
                  <a:close/>
                </a:path>
                <a:path w="8839200" h="5888990">
                  <a:moveTo>
                    <a:pt x="6387084" y="5812536"/>
                  </a:moveTo>
                  <a:lnTo>
                    <a:pt x="6310884" y="5812536"/>
                  </a:lnTo>
                  <a:lnTo>
                    <a:pt x="6310884" y="5888736"/>
                  </a:lnTo>
                  <a:lnTo>
                    <a:pt x="6387084" y="5888736"/>
                  </a:lnTo>
                  <a:lnTo>
                    <a:pt x="6387084" y="5812536"/>
                  </a:lnTo>
                  <a:close/>
                </a:path>
                <a:path w="8839200" h="5888990">
                  <a:moveTo>
                    <a:pt x="6539484" y="5812536"/>
                  </a:moveTo>
                  <a:lnTo>
                    <a:pt x="6463284" y="5812536"/>
                  </a:lnTo>
                  <a:lnTo>
                    <a:pt x="6463284" y="5888736"/>
                  </a:lnTo>
                  <a:lnTo>
                    <a:pt x="6539484" y="5888736"/>
                  </a:lnTo>
                  <a:lnTo>
                    <a:pt x="6539484" y="5812536"/>
                  </a:lnTo>
                  <a:close/>
                </a:path>
                <a:path w="8839200" h="5888990">
                  <a:moveTo>
                    <a:pt x="6691884" y="5812536"/>
                  </a:moveTo>
                  <a:lnTo>
                    <a:pt x="6615684" y="5812536"/>
                  </a:lnTo>
                  <a:lnTo>
                    <a:pt x="6615684" y="5888736"/>
                  </a:lnTo>
                  <a:lnTo>
                    <a:pt x="6691884" y="5888736"/>
                  </a:lnTo>
                  <a:lnTo>
                    <a:pt x="6691884" y="5812536"/>
                  </a:lnTo>
                  <a:close/>
                </a:path>
                <a:path w="8839200" h="5888990">
                  <a:moveTo>
                    <a:pt x="6844284" y="5812536"/>
                  </a:moveTo>
                  <a:lnTo>
                    <a:pt x="6768084" y="5812536"/>
                  </a:lnTo>
                  <a:lnTo>
                    <a:pt x="6768084" y="5888736"/>
                  </a:lnTo>
                  <a:lnTo>
                    <a:pt x="6844284" y="5888736"/>
                  </a:lnTo>
                  <a:lnTo>
                    <a:pt x="6844284" y="5812536"/>
                  </a:lnTo>
                  <a:close/>
                </a:path>
                <a:path w="8839200" h="5888990">
                  <a:moveTo>
                    <a:pt x="6996684" y="5812536"/>
                  </a:moveTo>
                  <a:lnTo>
                    <a:pt x="6920484" y="5812536"/>
                  </a:lnTo>
                  <a:lnTo>
                    <a:pt x="6920484" y="5888736"/>
                  </a:lnTo>
                  <a:lnTo>
                    <a:pt x="6996684" y="5888736"/>
                  </a:lnTo>
                  <a:lnTo>
                    <a:pt x="6996684" y="5812536"/>
                  </a:lnTo>
                  <a:close/>
                </a:path>
                <a:path w="8839200" h="5888990">
                  <a:moveTo>
                    <a:pt x="7149084" y="5812536"/>
                  </a:moveTo>
                  <a:lnTo>
                    <a:pt x="7072884" y="5812536"/>
                  </a:lnTo>
                  <a:lnTo>
                    <a:pt x="7072884" y="5888736"/>
                  </a:lnTo>
                  <a:lnTo>
                    <a:pt x="7149084" y="5888736"/>
                  </a:lnTo>
                  <a:lnTo>
                    <a:pt x="7149084" y="5812536"/>
                  </a:lnTo>
                  <a:close/>
                </a:path>
                <a:path w="8839200" h="5888990">
                  <a:moveTo>
                    <a:pt x="7301484" y="5812536"/>
                  </a:moveTo>
                  <a:lnTo>
                    <a:pt x="7225284" y="5812536"/>
                  </a:lnTo>
                  <a:lnTo>
                    <a:pt x="7225284" y="5888736"/>
                  </a:lnTo>
                  <a:lnTo>
                    <a:pt x="7301484" y="5888736"/>
                  </a:lnTo>
                  <a:lnTo>
                    <a:pt x="7301484" y="5812536"/>
                  </a:lnTo>
                  <a:close/>
                </a:path>
                <a:path w="8839200" h="5888990">
                  <a:moveTo>
                    <a:pt x="7453884" y="5812536"/>
                  </a:moveTo>
                  <a:lnTo>
                    <a:pt x="7377684" y="5812536"/>
                  </a:lnTo>
                  <a:lnTo>
                    <a:pt x="7377684" y="5888736"/>
                  </a:lnTo>
                  <a:lnTo>
                    <a:pt x="7453884" y="5888736"/>
                  </a:lnTo>
                  <a:lnTo>
                    <a:pt x="7453884" y="5812536"/>
                  </a:lnTo>
                  <a:close/>
                </a:path>
                <a:path w="8839200" h="5888990">
                  <a:moveTo>
                    <a:pt x="7606284" y="5812536"/>
                  </a:moveTo>
                  <a:lnTo>
                    <a:pt x="7530084" y="5812536"/>
                  </a:lnTo>
                  <a:lnTo>
                    <a:pt x="7530084" y="5888736"/>
                  </a:lnTo>
                  <a:lnTo>
                    <a:pt x="7606284" y="5888736"/>
                  </a:lnTo>
                  <a:lnTo>
                    <a:pt x="7606284" y="5812536"/>
                  </a:lnTo>
                  <a:close/>
                </a:path>
                <a:path w="8839200" h="5888990">
                  <a:moveTo>
                    <a:pt x="7758684" y="5812536"/>
                  </a:moveTo>
                  <a:lnTo>
                    <a:pt x="7682484" y="5812536"/>
                  </a:lnTo>
                  <a:lnTo>
                    <a:pt x="7682484" y="5888736"/>
                  </a:lnTo>
                  <a:lnTo>
                    <a:pt x="7758684" y="5888736"/>
                  </a:lnTo>
                  <a:lnTo>
                    <a:pt x="7758684" y="5812536"/>
                  </a:lnTo>
                  <a:close/>
                </a:path>
                <a:path w="8839200" h="5888990">
                  <a:moveTo>
                    <a:pt x="7911084" y="5812536"/>
                  </a:moveTo>
                  <a:lnTo>
                    <a:pt x="7834884" y="5812536"/>
                  </a:lnTo>
                  <a:lnTo>
                    <a:pt x="7834884" y="5888736"/>
                  </a:lnTo>
                  <a:lnTo>
                    <a:pt x="7911084" y="5888736"/>
                  </a:lnTo>
                  <a:lnTo>
                    <a:pt x="7911084" y="5812536"/>
                  </a:lnTo>
                  <a:close/>
                </a:path>
                <a:path w="8839200" h="5888990">
                  <a:moveTo>
                    <a:pt x="8063484" y="5812536"/>
                  </a:moveTo>
                  <a:lnTo>
                    <a:pt x="7987284" y="5812536"/>
                  </a:lnTo>
                  <a:lnTo>
                    <a:pt x="7987284" y="5888736"/>
                  </a:lnTo>
                  <a:lnTo>
                    <a:pt x="8063484" y="5888736"/>
                  </a:lnTo>
                  <a:lnTo>
                    <a:pt x="8063484" y="5812536"/>
                  </a:lnTo>
                  <a:close/>
                </a:path>
                <a:path w="8839200" h="5888990">
                  <a:moveTo>
                    <a:pt x="8215884" y="5812536"/>
                  </a:moveTo>
                  <a:lnTo>
                    <a:pt x="8139684" y="5812536"/>
                  </a:lnTo>
                  <a:lnTo>
                    <a:pt x="8139684" y="5888736"/>
                  </a:lnTo>
                  <a:lnTo>
                    <a:pt x="8215884" y="5888736"/>
                  </a:lnTo>
                  <a:lnTo>
                    <a:pt x="8215884" y="5812536"/>
                  </a:lnTo>
                  <a:close/>
                </a:path>
                <a:path w="8839200" h="5888990">
                  <a:moveTo>
                    <a:pt x="8368284" y="5812536"/>
                  </a:moveTo>
                  <a:lnTo>
                    <a:pt x="8292084" y="5812536"/>
                  </a:lnTo>
                  <a:lnTo>
                    <a:pt x="8292084" y="5888736"/>
                  </a:lnTo>
                  <a:lnTo>
                    <a:pt x="8368284" y="5888736"/>
                  </a:lnTo>
                  <a:lnTo>
                    <a:pt x="8368284" y="5812536"/>
                  </a:lnTo>
                  <a:close/>
                </a:path>
                <a:path w="8839200" h="5888990">
                  <a:moveTo>
                    <a:pt x="8520684" y="5812536"/>
                  </a:moveTo>
                  <a:lnTo>
                    <a:pt x="8444484" y="5812536"/>
                  </a:lnTo>
                  <a:lnTo>
                    <a:pt x="8444484" y="5888736"/>
                  </a:lnTo>
                  <a:lnTo>
                    <a:pt x="8520684" y="5888736"/>
                  </a:lnTo>
                  <a:lnTo>
                    <a:pt x="8520684" y="5812536"/>
                  </a:lnTo>
                  <a:close/>
                </a:path>
                <a:path w="8839200" h="5888990">
                  <a:moveTo>
                    <a:pt x="8673084" y="5812536"/>
                  </a:moveTo>
                  <a:lnTo>
                    <a:pt x="8596884" y="5812536"/>
                  </a:lnTo>
                  <a:lnTo>
                    <a:pt x="8596884" y="5888736"/>
                  </a:lnTo>
                  <a:lnTo>
                    <a:pt x="8673084" y="5888736"/>
                  </a:lnTo>
                  <a:lnTo>
                    <a:pt x="8673084" y="5812536"/>
                  </a:lnTo>
                  <a:close/>
                </a:path>
                <a:path w="8839200" h="5888990">
                  <a:moveTo>
                    <a:pt x="8763000" y="5750052"/>
                  </a:moveTo>
                  <a:lnTo>
                    <a:pt x="8686800" y="5750052"/>
                  </a:lnTo>
                  <a:lnTo>
                    <a:pt x="8686800" y="5826252"/>
                  </a:lnTo>
                  <a:lnTo>
                    <a:pt x="8763000" y="5826252"/>
                  </a:lnTo>
                  <a:lnTo>
                    <a:pt x="8763000" y="5750052"/>
                  </a:lnTo>
                  <a:close/>
                </a:path>
                <a:path w="8839200" h="5888990">
                  <a:moveTo>
                    <a:pt x="8763000" y="5597652"/>
                  </a:moveTo>
                  <a:lnTo>
                    <a:pt x="8686800" y="5597652"/>
                  </a:lnTo>
                  <a:lnTo>
                    <a:pt x="8686800" y="5673852"/>
                  </a:lnTo>
                  <a:lnTo>
                    <a:pt x="8763000" y="5673852"/>
                  </a:lnTo>
                  <a:lnTo>
                    <a:pt x="8763000" y="5597652"/>
                  </a:lnTo>
                  <a:close/>
                </a:path>
                <a:path w="8839200" h="5888990">
                  <a:moveTo>
                    <a:pt x="8763000" y="5445252"/>
                  </a:moveTo>
                  <a:lnTo>
                    <a:pt x="8686800" y="5445252"/>
                  </a:lnTo>
                  <a:lnTo>
                    <a:pt x="8686800" y="5521452"/>
                  </a:lnTo>
                  <a:lnTo>
                    <a:pt x="8763000" y="5521452"/>
                  </a:lnTo>
                  <a:lnTo>
                    <a:pt x="8763000" y="5445252"/>
                  </a:lnTo>
                  <a:close/>
                </a:path>
                <a:path w="8839200" h="5888990">
                  <a:moveTo>
                    <a:pt x="8763000" y="5292852"/>
                  </a:moveTo>
                  <a:lnTo>
                    <a:pt x="8686800" y="5292852"/>
                  </a:lnTo>
                  <a:lnTo>
                    <a:pt x="8686800" y="5369052"/>
                  </a:lnTo>
                  <a:lnTo>
                    <a:pt x="8763000" y="5369052"/>
                  </a:lnTo>
                  <a:lnTo>
                    <a:pt x="8763000" y="5292852"/>
                  </a:lnTo>
                  <a:close/>
                </a:path>
                <a:path w="8839200" h="5888990">
                  <a:moveTo>
                    <a:pt x="8763000" y="5140452"/>
                  </a:moveTo>
                  <a:lnTo>
                    <a:pt x="8686800" y="5140452"/>
                  </a:lnTo>
                  <a:lnTo>
                    <a:pt x="8686800" y="5216652"/>
                  </a:lnTo>
                  <a:lnTo>
                    <a:pt x="8763000" y="5216652"/>
                  </a:lnTo>
                  <a:lnTo>
                    <a:pt x="8763000" y="5140452"/>
                  </a:lnTo>
                  <a:close/>
                </a:path>
                <a:path w="8839200" h="5888990">
                  <a:moveTo>
                    <a:pt x="8763000" y="4988052"/>
                  </a:moveTo>
                  <a:lnTo>
                    <a:pt x="8686800" y="4988052"/>
                  </a:lnTo>
                  <a:lnTo>
                    <a:pt x="8686800" y="5064252"/>
                  </a:lnTo>
                  <a:lnTo>
                    <a:pt x="8763000" y="5064252"/>
                  </a:lnTo>
                  <a:lnTo>
                    <a:pt x="8763000" y="4988052"/>
                  </a:lnTo>
                  <a:close/>
                </a:path>
                <a:path w="8839200" h="5888990">
                  <a:moveTo>
                    <a:pt x="8763000" y="4835652"/>
                  </a:moveTo>
                  <a:lnTo>
                    <a:pt x="8686800" y="4835652"/>
                  </a:lnTo>
                  <a:lnTo>
                    <a:pt x="8686800" y="4911852"/>
                  </a:lnTo>
                  <a:lnTo>
                    <a:pt x="8763000" y="4911852"/>
                  </a:lnTo>
                  <a:lnTo>
                    <a:pt x="8763000" y="4835652"/>
                  </a:lnTo>
                  <a:close/>
                </a:path>
                <a:path w="8839200" h="5888990">
                  <a:moveTo>
                    <a:pt x="8763000" y="4683252"/>
                  </a:moveTo>
                  <a:lnTo>
                    <a:pt x="8686800" y="4683252"/>
                  </a:lnTo>
                  <a:lnTo>
                    <a:pt x="8686800" y="4759452"/>
                  </a:lnTo>
                  <a:lnTo>
                    <a:pt x="8763000" y="4759452"/>
                  </a:lnTo>
                  <a:lnTo>
                    <a:pt x="8763000" y="4683252"/>
                  </a:lnTo>
                  <a:close/>
                </a:path>
                <a:path w="8839200" h="5888990">
                  <a:moveTo>
                    <a:pt x="8763000" y="4530852"/>
                  </a:moveTo>
                  <a:lnTo>
                    <a:pt x="8686800" y="4530852"/>
                  </a:lnTo>
                  <a:lnTo>
                    <a:pt x="8686800" y="4607052"/>
                  </a:lnTo>
                  <a:lnTo>
                    <a:pt x="8763000" y="4607052"/>
                  </a:lnTo>
                  <a:lnTo>
                    <a:pt x="8763000" y="4530852"/>
                  </a:lnTo>
                  <a:close/>
                </a:path>
                <a:path w="8839200" h="5888990">
                  <a:moveTo>
                    <a:pt x="8763000" y="4378452"/>
                  </a:moveTo>
                  <a:lnTo>
                    <a:pt x="8686800" y="4378452"/>
                  </a:lnTo>
                  <a:lnTo>
                    <a:pt x="8686800" y="4454652"/>
                  </a:lnTo>
                  <a:lnTo>
                    <a:pt x="8763000" y="4454652"/>
                  </a:lnTo>
                  <a:lnTo>
                    <a:pt x="8763000" y="4378452"/>
                  </a:lnTo>
                  <a:close/>
                </a:path>
                <a:path w="8839200" h="5888990">
                  <a:moveTo>
                    <a:pt x="8763000" y="4226052"/>
                  </a:moveTo>
                  <a:lnTo>
                    <a:pt x="8686800" y="4226052"/>
                  </a:lnTo>
                  <a:lnTo>
                    <a:pt x="8686800" y="4302252"/>
                  </a:lnTo>
                  <a:lnTo>
                    <a:pt x="8763000" y="4302252"/>
                  </a:lnTo>
                  <a:lnTo>
                    <a:pt x="8763000" y="4226052"/>
                  </a:lnTo>
                  <a:close/>
                </a:path>
                <a:path w="8839200" h="5888990">
                  <a:moveTo>
                    <a:pt x="8763000" y="4073652"/>
                  </a:moveTo>
                  <a:lnTo>
                    <a:pt x="8686800" y="4073652"/>
                  </a:lnTo>
                  <a:lnTo>
                    <a:pt x="8686800" y="4149852"/>
                  </a:lnTo>
                  <a:lnTo>
                    <a:pt x="8763000" y="4149852"/>
                  </a:lnTo>
                  <a:lnTo>
                    <a:pt x="8763000" y="4073652"/>
                  </a:lnTo>
                  <a:close/>
                </a:path>
                <a:path w="8839200" h="5888990">
                  <a:moveTo>
                    <a:pt x="8763000" y="3921252"/>
                  </a:moveTo>
                  <a:lnTo>
                    <a:pt x="8686800" y="3921252"/>
                  </a:lnTo>
                  <a:lnTo>
                    <a:pt x="8686800" y="3997452"/>
                  </a:lnTo>
                  <a:lnTo>
                    <a:pt x="8763000" y="3997452"/>
                  </a:lnTo>
                  <a:lnTo>
                    <a:pt x="8763000" y="3921252"/>
                  </a:lnTo>
                  <a:close/>
                </a:path>
                <a:path w="8839200" h="5888990">
                  <a:moveTo>
                    <a:pt x="8763000" y="3768852"/>
                  </a:moveTo>
                  <a:lnTo>
                    <a:pt x="8686800" y="3768852"/>
                  </a:lnTo>
                  <a:lnTo>
                    <a:pt x="8686800" y="3845052"/>
                  </a:lnTo>
                  <a:lnTo>
                    <a:pt x="8763000" y="3845052"/>
                  </a:lnTo>
                  <a:lnTo>
                    <a:pt x="8763000" y="3768852"/>
                  </a:lnTo>
                  <a:close/>
                </a:path>
                <a:path w="8839200" h="5888990">
                  <a:moveTo>
                    <a:pt x="8763000" y="3616452"/>
                  </a:moveTo>
                  <a:lnTo>
                    <a:pt x="8686800" y="3616452"/>
                  </a:lnTo>
                  <a:lnTo>
                    <a:pt x="8686800" y="3692652"/>
                  </a:lnTo>
                  <a:lnTo>
                    <a:pt x="8763000" y="3692652"/>
                  </a:lnTo>
                  <a:lnTo>
                    <a:pt x="8763000" y="3616452"/>
                  </a:lnTo>
                  <a:close/>
                </a:path>
                <a:path w="8839200" h="5888990">
                  <a:moveTo>
                    <a:pt x="8763000" y="3464052"/>
                  </a:moveTo>
                  <a:lnTo>
                    <a:pt x="8686800" y="3464052"/>
                  </a:lnTo>
                  <a:lnTo>
                    <a:pt x="8686800" y="3540252"/>
                  </a:lnTo>
                  <a:lnTo>
                    <a:pt x="8763000" y="3540252"/>
                  </a:lnTo>
                  <a:lnTo>
                    <a:pt x="8763000" y="3464052"/>
                  </a:lnTo>
                  <a:close/>
                </a:path>
                <a:path w="8839200" h="5888990">
                  <a:moveTo>
                    <a:pt x="8763000" y="3311652"/>
                  </a:moveTo>
                  <a:lnTo>
                    <a:pt x="8686800" y="3311652"/>
                  </a:lnTo>
                  <a:lnTo>
                    <a:pt x="8686800" y="3387852"/>
                  </a:lnTo>
                  <a:lnTo>
                    <a:pt x="8763000" y="3387852"/>
                  </a:lnTo>
                  <a:lnTo>
                    <a:pt x="8763000" y="3311652"/>
                  </a:lnTo>
                  <a:close/>
                </a:path>
                <a:path w="8839200" h="5888990">
                  <a:moveTo>
                    <a:pt x="8763000" y="3159252"/>
                  </a:moveTo>
                  <a:lnTo>
                    <a:pt x="8686800" y="3159252"/>
                  </a:lnTo>
                  <a:lnTo>
                    <a:pt x="8686800" y="3235452"/>
                  </a:lnTo>
                  <a:lnTo>
                    <a:pt x="8763000" y="3235452"/>
                  </a:lnTo>
                  <a:lnTo>
                    <a:pt x="8763000" y="3159252"/>
                  </a:lnTo>
                  <a:close/>
                </a:path>
                <a:path w="8839200" h="5888990">
                  <a:moveTo>
                    <a:pt x="8763000" y="3006852"/>
                  </a:moveTo>
                  <a:lnTo>
                    <a:pt x="8686800" y="3006852"/>
                  </a:lnTo>
                  <a:lnTo>
                    <a:pt x="8686800" y="3083052"/>
                  </a:lnTo>
                  <a:lnTo>
                    <a:pt x="8763000" y="3083052"/>
                  </a:lnTo>
                  <a:lnTo>
                    <a:pt x="8763000" y="3006852"/>
                  </a:lnTo>
                  <a:close/>
                </a:path>
                <a:path w="8839200" h="5888990">
                  <a:moveTo>
                    <a:pt x="8763000" y="2854452"/>
                  </a:moveTo>
                  <a:lnTo>
                    <a:pt x="8686800" y="2854452"/>
                  </a:lnTo>
                  <a:lnTo>
                    <a:pt x="8686800" y="2930652"/>
                  </a:lnTo>
                  <a:lnTo>
                    <a:pt x="8763000" y="2930652"/>
                  </a:lnTo>
                  <a:lnTo>
                    <a:pt x="8763000" y="2854452"/>
                  </a:lnTo>
                  <a:close/>
                </a:path>
                <a:path w="8839200" h="5888990">
                  <a:moveTo>
                    <a:pt x="8763000" y="2702052"/>
                  </a:moveTo>
                  <a:lnTo>
                    <a:pt x="8686800" y="2702052"/>
                  </a:lnTo>
                  <a:lnTo>
                    <a:pt x="8686800" y="2778252"/>
                  </a:lnTo>
                  <a:lnTo>
                    <a:pt x="8763000" y="2778252"/>
                  </a:lnTo>
                  <a:lnTo>
                    <a:pt x="8763000" y="2702052"/>
                  </a:lnTo>
                  <a:close/>
                </a:path>
                <a:path w="8839200" h="5888990">
                  <a:moveTo>
                    <a:pt x="8763000" y="2549652"/>
                  </a:moveTo>
                  <a:lnTo>
                    <a:pt x="8686800" y="2549652"/>
                  </a:lnTo>
                  <a:lnTo>
                    <a:pt x="8686800" y="2625852"/>
                  </a:lnTo>
                  <a:lnTo>
                    <a:pt x="8763000" y="2625852"/>
                  </a:lnTo>
                  <a:lnTo>
                    <a:pt x="8763000" y="2549652"/>
                  </a:lnTo>
                  <a:close/>
                </a:path>
                <a:path w="8839200" h="5888990">
                  <a:moveTo>
                    <a:pt x="8763000" y="2397252"/>
                  </a:moveTo>
                  <a:lnTo>
                    <a:pt x="8686800" y="2397252"/>
                  </a:lnTo>
                  <a:lnTo>
                    <a:pt x="8686800" y="2473452"/>
                  </a:lnTo>
                  <a:lnTo>
                    <a:pt x="8763000" y="2473452"/>
                  </a:lnTo>
                  <a:lnTo>
                    <a:pt x="8763000" y="2397252"/>
                  </a:lnTo>
                  <a:close/>
                </a:path>
                <a:path w="8839200" h="5888990">
                  <a:moveTo>
                    <a:pt x="8763000" y="2244852"/>
                  </a:moveTo>
                  <a:lnTo>
                    <a:pt x="8686800" y="2244852"/>
                  </a:lnTo>
                  <a:lnTo>
                    <a:pt x="8686800" y="2321052"/>
                  </a:lnTo>
                  <a:lnTo>
                    <a:pt x="8763000" y="2321052"/>
                  </a:lnTo>
                  <a:lnTo>
                    <a:pt x="8763000" y="2244852"/>
                  </a:lnTo>
                  <a:close/>
                </a:path>
                <a:path w="8839200" h="5888990">
                  <a:moveTo>
                    <a:pt x="8763000" y="2092452"/>
                  </a:moveTo>
                  <a:lnTo>
                    <a:pt x="8686800" y="2092452"/>
                  </a:lnTo>
                  <a:lnTo>
                    <a:pt x="8686800" y="2168652"/>
                  </a:lnTo>
                  <a:lnTo>
                    <a:pt x="8763000" y="2168652"/>
                  </a:lnTo>
                  <a:lnTo>
                    <a:pt x="8763000" y="2092452"/>
                  </a:lnTo>
                  <a:close/>
                </a:path>
                <a:path w="8839200" h="5888990">
                  <a:moveTo>
                    <a:pt x="8763000" y="1940052"/>
                  </a:moveTo>
                  <a:lnTo>
                    <a:pt x="8686800" y="1940052"/>
                  </a:lnTo>
                  <a:lnTo>
                    <a:pt x="8686800" y="2016252"/>
                  </a:lnTo>
                  <a:lnTo>
                    <a:pt x="8763000" y="2016252"/>
                  </a:lnTo>
                  <a:lnTo>
                    <a:pt x="8763000" y="1940052"/>
                  </a:lnTo>
                  <a:close/>
                </a:path>
                <a:path w="8839200" h="5888990">
                  <a:moveTo>
                    <a:pt x="8763000" y="1787652"/>
                  </a:moveTo>
                  <a:lnTo>
                    <a:pt x="8686800" y="1787652"/>
                  </a:lnTo>
                  <a:lnTo>
                    <a:pt x="8686800" y="1863852"/>
                  </a:lnTo>
                  <a:lnTo>
                    <a:pt x="8763000" y="1863852"/>
                  </a:lnTo>
                  <a:lnTo>
                    <a:pt x="8763000" y="1787652"/>
                  </a:lnTo>
                  <a:close/>
                </a:path>
                <a:path w="8839200" h="5888990">
                  <a:moveTo>
                    <a:pt x="8763000" y="1635252"/>
                  </a:moveTo>
                  <a:lnTo>
                    <a:pt x="8686800" y="1635252"/>
                  </a:lnTo>
                  <a:lnTo>
                    <a:pt x="8686800" y="1711452"/>
                  </a:lnTo>
                  <a:lnTo>
                    <a:pt x="8763000" y="1711452"/>
                  </a:lnTo>
                  <a:lnTo>
                    <a:pt x="8763000" y="1635252"/>
                  </a:lnTo>
                  <a:close/>
                </a:path>
                <a:path w="8839200" h="5888990">
                  <a:moveTo>
                    <a:pt x="8763000" y="1482852"/>
                  </a:moveTo>
                  <a:lnTo>
                    <a:pt x="8686800" y="1482852"/>
                  </a:lnTo>
                  <a:lnTo>
                    <a:pt x="8686800" y="1559052"/>
                  </a:lnTo>
                  <a:lnTo>
                    <a:pt x="8763000" y="1559052"/>
                  </a:lnTo>
                  <a:lnTo>
                    <a:pt x="8763000" y="1482852"/>
                  </a:lnTo>
                  <a:close/>
                </a:path>
                <a:path w="8839200" h="5888990">
                  <a:moveTo>
                    <a:pt x="8763000" y="1330452"/>
                  </a:moveTo>
                  <a:lnTo>
                    <a:pt x="8686800" y="1330452"/>
                  </a:lnTo>
                  <a:lnTo>
                    <a:pt x="8686800" y="1406652"/>
                  </a:lnTo>
                  <a:lnTo>
                    <a:pt x="8763000" y="1406652"/>
                  </a:lnTo>
                  <a:lnTo>
                    <a:pt x="8763000" y="1330452"/>
                  </a:lnTo>
                  <a:close/>
                </a:path>
                <a:path w="8839200" h="5888990">
                  <a:moveTo>
                    <a:pt x="8763000" y="1178052"/>
                  </a:moveTo>
                  <a:lnTo>
                    <a:pt x="8686800" y="1178052"/>
                  </a:lnTo>
                  <a:lnTo>
                    <a:pt x="8686800" y="1254252"/>
                  </a:lnTo>
                  <a:lnTo>
                    <a:pt x="8763000" y="1254252"/>
                  </a:lnTo>
                  <a:lnTo>
                    <a:pt x="8763000" y="1178052"/>
                  </a:lnTo>
                  <a:close/>
                </a:path>
                <a:path w="8839200" h="5888990">
                  <a:moveTo>
                    <a:pt x="8763000" y="1025652"/>
                  </a:moveTo>
                  <a:lnTo>
                    <a:pt x="8686800" y="1025652"/>
                  </a:lnTo>
                  <a:lnTo>
                    <a:pt x="8686800" y="1101852"/>
                  </a:lnTo>
                  <a:lnTo>
                    <a:pt x="8763000" y="1101852"/>
                  </a:lnTo>
                  <a:lnTo>
                    <a:pt x="8763000" y="1025652"/>
                  </a:lnTo>
                  <a:close/>
                </a:path>
                <a:path w="8839200" h="5888990">
                  <a:moveTo>
                    <a:pt x="8763000" y="873252"/>
                  </a:moveTo>
                  <a:lnTo>
                    <a:pt x="8686800" y="873252"/>
                  </a:lnTo>
                  <a:lnTo>
                    <a:pt x="8686800" y="949452"/>
                  </a:lnTo>
                  <a:lnTo>
                    <a:pt x="8763000" y="949452"/>
                  </a:lnTo>
                  <a:lnTo>
                    <a:pt x="8763000" y="873252"/>
                  </a:lnTo>
                  <a:close/>
                </a:path>
                <a:path w="8839200" h="5888990">
                  <a:moveTo>
                    <a:pt x="8763000" y="720852"/>
                  </a:moveTo>
                  <a:lnTo>
                    <a:pt x="8686800" y="720852"/>
                  </a:lnTo>
                  <a:lnTo>
                    <a:pt x="8686800" y="797052"/>
                  </a:lnTo>
                  <a:lnTo>
                    <a:pt x="8763000" y="797052"/>
                  </a:lnTo>
                  <a:lnTo>
                    <a:pt x="8763000" y="720852"/>
                  </a:lnTo>
                  <a:close/>
                </a:path>
                <a:path w="8839200" h="5888990">
                  <a:moveTo>
                    <a:pt x="8763000" y="568452"/>
                  </a:moveTo>
                  <a:lnTo>
                    <a:pt x="8686800" y="568452"/>
                  </a:lnTo>
                  <a:lnTo>
                    <a:pt x="8686800" y="644652"/>
                  </a:lnTo>
                  <a:lnTo>
                    <a:pt x="8763000" y="644652"/>
                  </a:lnTo>
                  <a:lnTo>
                    <a:pt x="8763000" y="568452"/>
                  </a:lnTo>
                  <a:close/>
                </a:path>
                <a:path w="8839200" h="5888990">
                  <a:moveTo>
                    <a:pt x="8763000" y="416052"/>
                  </a:moveTo>
                  <a:lnTo>
                    <a:pt x="8686800" y="416052"/>
                  </a:lnTo>
                  <a:lnTo>
                    <a:pt x="8686800" y="492252"/>
                  </a:lnTo>
                  <a:lnTo>
                    <a:pt x="8763000" y="492252"/>
                  </a:lnTo>
                  <a:lnTo>
                    <a:pt x="8763000" y="416052"/>
                  </a:lnTo>
                  <a:close/>
                </a:path>
                <a:path w="8839200" h="5888990">
                  <a:moveTo>
                    <a:pt x="8763000" y="263652"/>
                  </a:moveTo>
                  <a:lnTo>
                    <a:pt x="8686800" y="263652"/>
                  </a:lnTo>
                  <a:lnTo>
                    <a:pt x="8686800" y="339852"/>
                  </a:lnTo>
                  <a:lnTo>
                    <a:pt x="8763000" y="339852"/>
                  </a:lnTo>
                  <a:lnTo>
                    <a:pt x="8763000" y="263652"/>
                  </a:lnTo>
                  <a:close/>
                </a:path>
                <a:path w="8839200" h="5888990">
                  <a:moveTo>
                    <a:pt x="8839200" y="228600"/>
                  </a:moveTo>
                  <a:lnTo>
                    <a:pt x="8724900" y="0"/>
                  </a:lnTo>
                  <a:lnTo>
                    <a:pt x="8610600" y="228600"/>
                  </a:lnTo>
                  <a:lnTo>
                    <a:pt x="8839200" y="228600"/>
                  </a:lnTo>
                  <a:close/>
                </a:path>
              </a:pathLst>
            </a:custGeom>
            <a:solidFill>
              <a:srgbClr val="656598"/>
            </a:solidFill>
          </p:spPr>
          <p:txBody>
            <a:bodyPr wrap="square" lIns="0" tIns="0" rIns="0" bIns="0" rtlCol="0"/>
            <a:lstStyle/>
            <a:p>
              <a:endParaRPr/>
            </a:p>
          </p:txBody>
        </p:sp>
      </p:grpSp>
      <p:sp>
        <p:nvSpPr>
          <p:cNvPr id="93" name="object 93"/>
          <p:cNvSpPr txBox="1"/>
          <p:nvPr/>
        </p:nvSpPr>
        <p:spPr>
          <a:xfrm>
            <a:off x="2111640" y="2797554"/>
            <a:ext cx="666750" cy="574040"/>
          </a:xfrm>
          <a:prstGeom prst="rect">
            <a:avLst/>
          </a:prstGeom>
        </p:spPr>
        <p:txBody>
          <a:bodyPr vert="horz" wrap="square" lIns="0" tIns="12700" rIns="0" bIns="0" rtlCol="0">
            <a:spAutoFit/>
          </a:bodyPr>
          <a:lstStyle/>
          <a:p>
            <a:pPr marL="12700">
              <a:lnSpc>
                <a:spcPct val="100000"/>
              </a:lnSpc>
              <a:spcBef>
                <a:spcPts val="100"/>
              </a:spcBef>
            </a:pPr>
            <a:r>
              <a:rPr sz="1800" spc="140" dirty="0">
                <a:latin typeface="Tahoma"/>
                <a:cs typeface="Tahoma"/>
              </a:rPr>
              <a:t>G</a:t>
            </a:r>
            <a:r>
              <a:rPr sz="1800" spc="150" dirty="0">
                <a:latin typeface="Tahoma"/>
                <a:cs typeface="Tahoma"/>
              </a:rPr>
              <a:t>A</a:t>
            </a:r>
            <a:r>
              <a:rPr sz="1800" spc="165" dirty="0">
                <a:latin typeface="Tahoma"/>
                <a:cs typeface="Tahoma"/>
              </a:rPr>
              <a:t>B</a:t>
            </a:r>
            <a:r>
              <a:rPr sz="1800" spc="150" dirty="0">
                <a:latin typeface="Tahoma"/>
                <a:cs typeface="Tahoma"/>
              </a:rPr>
              <a:t>A</a:t>
            </a:r>
            <a:endParaRPr sz="1800">
              <a:latin typeface="Tahoma"/>
              <a:cs typeface="Tahoma"/>
            </a:endParaRPr>
          </a:p>
          <a:p>
            <a:pPr marL="12700">
              <a:lnSpc>
                <a:spcPct val="100000"/>
              </a:lnSpc>
            </a:pPr>
            <a:r>
              <a:rPr sz="1800" spc="140" dirty="0">
                <a:latin typeface="Tahoma"/>
                <a:cs typeface="Tahoma"/>
              </a:rPr>
              <a:t>Enk</a:t>
            </a:r>
            <a:endParaRPr sz="1800">
              <a:latin typeface="Tahoma"/>
              <a:cs typeface="Tahoma"/>
            </a:endParaRPr>
          </a:p>
        </p:txBody>
      </p:sp>
      <p:sp>
        <p:nvSpPr>
          <p:cNvPr id="94" name="object 94"/>
          <p:cNvSpPr txBox="1"/>
          <p:nvPr/>
        </p:nvSpPr>
        <p:spPr>
          <a:xfrm>
            <a:off x="5522359" y="2803650"/>
            <a:ext cx="890905" cy="574040"/>
          </a:xfrm>
          <a:prstGeom prst="rect">
            <a:avLst/>
          </a:prstGeom>
        </p:spPr>
        <p:txBody>
          <a:bodyPr vert="horz" wrap="square" lIns="0" tIns="12700" rIns="0" bIns="0" rtlCol="0">
            <a:spAutoFit/>
          </a:bodyPr>
          <a:lstStyle/>
          <a:p>
            <a:pPr marL="12700">
              <a:lnSpc>
                <a:spcPct val="100000"/>
              </a:lnSpc>
              <a:spcBef>
                <a:spcPts val="100"/>
              </a:spcBef>
            </a:pPr>
            <a:r>
              <a:rPr sz="1800" spc="150" dirty="0">
                <a:latin typeface="Tahoma"/>
                <a:cs typeface="Tahoma"/>
              </a:rPr>
              <a:t>GABA</a:t>
            </a:r>
            <a:endParaRPr sz="1800">
              <a:latin typeface="Tahoma"/>
              <a:cs typeface="Tahoma"/>
            </a:endParaRPr>
          </a:p>
          <a:p>
            <a:pPr marL="12700">
              <a:lnSpc>
                <a:spcPct val="100000"/>
              </a:lnSpc>
            </a:pPr>
            <a:r>
              <a:rPr sz="1800" spc="135" dirty="0">
                <a:latin typeface="Tahoma"/>
                <a:cs typeface="Tahoma"/>
              </a:rPr>
              <a:t>Subst</a:t>
            </a:r>
            <a:r>
              <a:rPr sz="1800" spc="-114" dirty="0">
                <a:latin typeface="Tahoma"/>
                <a:cs typeface="Tahoma"/>
              </a:rPr>
              <a:t> </a:t>
            </a:r>
            <a:r>
              <a:rPr sz="1800" spc="190" dirty="0">
                <a:latin typeface="Tahoma"/>
                <a:cs typeface="Tahoma"/>
              </a:rPr>
              <a:t>P</a:t>
            </a:r>
            <a:endParaRPr sz="1800">
              <a:latin typeface="Tahoma"/>
              <a:cs typeface="Tahoma"/>
            </a:endParaRPr>
          </a:p>
        </p:txBody>
      </p:sp>
      <p:sp>
        <p:nvSpPr>
          <p:cNvPr id="95" name="object 95"/>
          <p:cNvSpPr txBox="1"/>
          <p:nvPr/>
        </p:nvSpPr>
        <p:spPr>
          <a:xfrm>
            <a:off x="4342779" y="3079494"/>
            <a:ext cx="355600" cy="299720"/>
          </a:xfrm>
          <a:prstGeom prst="rect">
            <a:avLst/>
          </a:prstGeom>
        </p:spPr>
        <p:txBody>
          <a:bodyPr vert="horz" wrap="square" lIns="0" tIns="12700" rIns="0" bIns="0" rtlCol="0">
            <a:spAutoFit/>
          </a:bodyPr>
          <a:lstStyle/>
          <a:p>
            <a:pPr marL="12700">
              <a:lnSpc>
                <a:spcPct val="100000"/>
              </a:lnSpc>
              <a:spcBef>
                <a:spcPts val="100"/>
              </a:spcBef>
            </a:pPr>
            <a:r>
              <a:rPr sz="1800" spc="140" dirty="0">
                <a:latin typeface="Tahoma"/>
                <a:cs typeface="Tahoma"/>
              </a:rPr>
              <a:t>D</a:t>
            </a:r>
            <a:r>
              <a:rPr sz="1800" spc="150" dirty="0">
                <a:latin typeface="Tahoma"/>
                <a:cs typeface="Tahoma"/>
              </a:rPr>
              <a:t>A</a:t>
            </a:r>
            <a:endParaRPr sz="1800">
              <a:latin typeface="Tahoma"/>
              <a:cs typeface="Tahom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4668" y="6826738"/>
            <a:ext cx="855681" cy="349425"/>
          </a:xfrm>
          <a:prstGeom prst="rect">
            <a:avLst/>
          </a:prstGeom>
        </p:spPr>
      </p:pic>
      <p:sp>
        <p:nvSpPr>
          <p:cNvPr id="3" name="object 3"/>
          <p:cNvSpPr txBox="1">
            <a:spLocks noGrp="1"/>
          </p:cNvSpPr>
          <p:nvPr>
            <p:ph type="title"/>
          </p:nvPr>
        </p:nvSpPr>
        <p:spPr>
          <a:xfrm>
            <a:off x="1249052" y="1147063"/>
            <a:ext cx="5277485" cy="696595"/>
          </a:xfrm>
          <a:prstGeom prst="rect">
            <a:avLst/>
          </a:prstGeom>
        </p:spPr>
        <p:txBody>
          <a:bodyPr vert="horz" wrap="square" lIns="0" tIns="12700" rIns="0" bIns="0" rtlCol="0">
            <a:spAutoFit/>
          </a:bodyPr>
          <a:lstStyle/>
          <a:p>
            <a:pPr marL="12700">
              <a:lnSpc>
                <a:spcPct val="100000"/>
              </a:lnSpc>
              <a:spcBef>
                <a:spcPts val="100"/>
              </a:spcBef>
            </a:pPr>
            <a:r>
              <a:rPr sz="4400" spc="-5" dirty="0"/>
              <a:t>Anatomie</a:t>
            </a:r>
            <a:r>
              <a:rPr sz="4400" spc="-35" dirty="0"/>
              <a:t> </a:t>
            </a:r>
            <a:r>
              <a:rPr sz="4400" dirty="0"/>
              <a:t>des</a:t>
            </a:r>
            <a:r>
              <a:rPr sz="4400" spc="-30" dirty="0"/>
              <a:t> </a:t>
            </a:r>
            <a:r>
              <a:rPr sz="4400" dirty="0"/>
              <a:t>voies</a:t>
            </a:r>
            <a:endParaRPr sz="4400"/>
          </a:p>
        </p:txBody>
      </p:sp>
      <p:grpSp>
        <p:nvGrpSpPr>
          <p:cNvPr id="4" name="object 4"/>
          <p:cNvGrpSpPr/>
          <p:nvPr/>
        </p:nvGrpSpPr>
        <p:grpSpPr>
          <a:xfrm>
            <a:off x="2829946" y="1694688"/>
            <a:ext cx="5469890" cy="5462270"/>
            <a:chOff x="2829946" y="1694688"/>
            <a:chExt cx="5469890" cy="5462270"/>
          </a:xfrm>
        </p:grpSpPr>
        <p:sp>
          <p:nvSpPr>
            <p:cNvPr id="5" name="object 5"/>
            <p:cNvSpPr/>
            <p:nvPr/>
          </p:nvSpPr>
          <p:spPr>
            <a:xfrm>
              <a:off x="2829946" y="1700784"/>
              <a:ext cx="12700" cy="0"/>
            </a:xfrm>
            <a:custGeom>
              <a:avLst/>
              <a:gdLst/>
              <a:ahLst/>
              <a:cxnLst/>
              <a:rect l="l" t="t" r="r" b="b"/>
              <a:pathLst>
                <a:path w="12700">
                  <a:moveTo>
                    <a:pt x="0" y="0"/>
                  </a:moveTo>
                  <a:lnTo>
                    <a:pt x="12191" y="0"/>
                  </a:lnTo>
                </a:path>
              </a:pathLst>
            </a:custGeom>
            <a:ln w="12191">
              <a:solidFill>
                <a:srgbClr val="AEAAD2"/>
              </a:solidFill>
            </a:ln>
          </p:spPr>
          <p:txBody>
            <a:bodyPr wrap="square" lIns="0" tIns="0" rIns="0" bIns="0" rtlCol="0"/>
            <a:lstStyle/>
            <a:p>
              <a:endParaRPr/>
            </a:p>
          </p:txBody>
        </p:sp>
        <p:pic>
          <p:nvPicPr>
            <p:cNvPr id="6" name="object 6"/>
            <p:cNvPicPr/>
            <p:nvPr/>
          </p:nvPicPr>
          <p:blipFill>
            <a:blip r:embed="rId3" cstate="print"/>
            <a:stretch>
              <a:fillRect/>
            </a:stretch>
          </p:blipFill>
          <p:spPr>
            <a:xfrm>
              <a:off x="2829946" y="1706880"/>
              <a:ext cx="4693920" cy="1365503"/>
            </a:xfrm>
            <a:prstGeom prst="rect">
              <a:avLst/>
            </a:prstGeom>
          </p:spPr>
        </p:pic>
        <p:sp>
          <p:nvSpPr>
            <p:cNvPr id="7" name="object 7"/>
            <p:cNvSpPr/>
            <p:nvPr/>
          </p:nvSpPr>
          <p:spPr>
            <a:xfrm>
              <a:off x="5877946" y="2810255"/>
              <a:ext cx="12700" cy="0"/>
            </a:xfrm>
            <a:custGeom>
              <a:avLst/>
              <a:gdLst/>
              <a:ahLst/>
              <a:cxnLst/>
              <a:rect l="l" t="t" r="r" b="b"/>
              <a:pathLst>
                <a:path w="12700">
                  <a:moveTo>
                    <a:pt x="0" y="0"/>
                  </a:moveTo>
                  <a:lnTo>
                    <a:pt x="12191" y="0"/>
                  </a:lnTo>
                </a:path>
              </a:pathLst>
            </a:custGeom>
            <a:ln w="12191">
              <a:solidFill>
                <a:srgbClr val="A5A5A5"/>
              </a:solidFill>
            </a:ln>
          </p:spPr>
          <p:txBody>
            <a:bodyPr wrap="square" lIns="0" tIns="0" rIns="0" bIns="0" rtlCol="0"/>
            <a:lstStyle/>
            <a:p>
              <a:endParaRPr/>
            </a:p>
          </p:txBody>
        </p:sp>
        <p:sp>
          <p:nvSpPr>
            <p:cNvPr id="8" name="object 8"/>
            <p:cNvSpPr/>
            <p:nvPr/>
          </p:nvSpPr>
          <p:spPr>
            <a:xfrm>
              <a:off x="6012058" y="2804160"/>
              <a:ext cx="12700" cy="1270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303030"/>
            </a:solidFill>
          </p:spPr>
          <p:txBody>
            <a:bodyPr wrap="square" lIns="0" tIns="0" rIns="0" bIns="0" rtlCol="0"/>
            <a:lstStyle/>
            <a:p>
              <a:endParaRPr/>
            </a:p>
          </p:txBody>
        </p:sp>
        <p:sp>
          <p:nvSpPr>
            <p:cNvPr id="9" name="object 9"/>
            <p:cNvSpPr/>
            <p:nvPr/>
          </p:nvSpPr>
          <p:spPr>
            <a:xfrm>
              <a:off x="6012058" y="2816352"/>
              <a:ext cx="12700" cy="1270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393939"/>
            </a:solidFill>
          </p:spPr>
          <p:txBody>
            <a:bodyPr wrap="square" lIns="0" tIns="0" rIns="0" bIns="0" rtlCol="0"/>
            <a:lstStyle/>
            <a:p>
              <a:endParaRPr/>
            </a:p>
          </p:txBody>
        </p:sp>
        <p:sp>
          <p:nvSpPr>
            <p:cNvPr id="10" name="object 10"/>
            <p:cNvSpPr/>
            <p:nvPr/>
          </p:nvSpPr>
          <p:spPr>
            <a:xfrm>
              <a:off x="5365881" y="3066288"/>
              <a:ext cx="24765" cy="0"/>
            </a:xfrm>
            <a:custGeom>
              <a:avLst/>
              <a:gdLst/>
              <a:ahLst/>
              <a:cxnLst/>
              <a:rect l="l" t="t" r="r" b="b"/>
              <a:pathLst>
                <a:path w="24764">
                  <a:moveTo>
                    <a:pt x="0" y="0"/>
                  </a:moveTo>
                  <a:lnTo>
                    <a:pt x="24383" y="0"/>
                  </a:lnTo>
                </a:path>
              </a:pathLst>
            </a:custGeom>
            <a:ln w="12191">
              <a:solidFill>
                <a:srgbClr val="828282"/>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4219834" y="3072384"/>
              <a:ext cx="1377695" cy="426719"/>
            </a:xfrm>
            <a:prstGeom prst="rect">
              <a:avLst/>
            </a:prstGeom>
          </p:spPr>
        </p:pic>
        <p:pic>
          <p:nvPicPr>
            <p:cNvPr id="12" name="object 12"/>
            <p:cNvPicPr/>
            <p:nvPr/>
          </p:nvPicPr>
          <p:blipFill>
            <a:blip r:embed="rId5" cstate="print"/>
            <a:stretch>
              <a:fillRect/>
            </a:stretch>
          </p:blipFill>
          <p:spPr>
            <a:xfrm>
              <a:off x="5902330" y="3060191"/>
              <a:ext cx="1328928" cy="585215"/>
            </a:xfrm>
            <a:prstGeom prst="rect">
              <a:avLst/>
            </a:prstGeom>
          </p:spPr>
        </p:pic>
        <p:sp>
          <p:nvSpPr>
            <p:cNvPr id="13" name="object 13"/>
            <p:cNvSpPr/>
            <p:nvPr/>
          </p:nvSpPr>
          <p:spPr>
            <a:xfrm>
              <a:off x="5926714" y="3444239"/>
              <a:ext cx="12700" cy="0"/>
            </a:xfrm>
            <a:custGeom>
              <a:avLst/>
              <a:gdLst/>
              <a:ahLst/>
              <a:cxnLst/>
              <a:rect l="l" t="t" r="r" b="b"/>
              <a:pathLst>
                <a:path w="12700">
                  <a:moveTo>
                    <a:pt x="0" y="0"/>
                  </a:moveTo>
                  <a:lnTo>
                    <a:pt x="12191" y="0"/>
                  </a:lnTo>
                </a:path>
              </a:pathLst>
            </a:custGeom>
            <a:ln w="12191">
              <a:solidFill>
                <a:srgbClr val="2D2D2D"/>
              </a:solidFill>
            </a:ln>
          </p:spPr>
          <p:txBody>
            <a:bodyPr wrap="square" lIns="0" tIns="0" rIns="0" bIns="0" rtlCol="0"/>
            <a:lstStyle/>
            <a:p>
              <a:endParaRPr/>
            </a:p>
          </p:txBody>
        </p:sp>
        <p:sp>
          <p:nvSpPr>
            <p:cNvPr id="14" name="object 14"/>
            <p:cNvSpPr/>
            <p:nvPr/>
          </p:nvSpPr>
          <p:spPr>
            <a:xfrm>
              <a:off x="5585338" y="3493008"/>
              <a:ext cx="12700" cy="0"/>
            </a:xfrm>
            <a:custGeom>
              <a:avLst/>
              <a:gdLst/>
              <a:ahLst/>
              <a:cxnLst/>
              <a:rect l="l" t="t" r="r" b="b"/>
              <a:pathLst>
                <a:path w="12700">
                  <a:moveTo>
                    <a:pt x="0" y="0"/>
                  </a:moveTo>
                  <a:lnTo>
                    <a:pt x="12191" y="0"/>
                  </a:lnTo>
                </a:path>
              </a:pathLst>
            </a:custGeom>
            <a:ln w="12191">
              <a:solidFill>
                <a:srgbClr val="333333"/>
              </a:solidFill>
            </a:ln>
          </p:spPr>
          <p:txBody>
            <a:bodyPr wrap="square" lIns="0" tIns="0" rIns="0" bIns="0" rtlCol="0"/>
            <a:lstStyle/>
            <a:p>
              <a:endParaRPr/>
            </a:p>
          </p:txBody>
        </p:sp>
        <p:sp>
          <p:nvSpPr>
            <p:cNvPr id="15" name="object 15"/>
            <p:cNvSpPr/>
            <p:nvPr/>
          </p:nvSpPr>
          <p:spPr>
            <a:xfrm>
              <a:off x="5914522" y="3517392"/>
              <a:ext cx="12700" cy="0"/>
            </a:xfrm>
            <a:custGeom>
              <a:avLst/>
              <a:gdLst/>
              <a:ahLst/>
              <a:cxnLst/>
              <a:rect l="l" t="t" r="r" b="b"/>
              <a:pathLst>
                <a:path w="12700">
                  <a:moveTo>
                    <a:pt x="0" y="0"/>
                  </a:moveTo>
                  <a:lnTo>
                    <a:pt x="12191" y="0"/>
                  </a:lnTo>
                </a:path>
              </a:pathLst>
            </a:custGeom>
            <a:ln w="12191">
              <a:solidFill>
                <a:srgbClr val="292929"/>
              </a:solidFill>
            </a:ln>
          </p:spPr>
          <p:txBody>
            <a:bodyPr wrap="square" lIns="0" tIns="0" rIns="0" bIns="0" rtlCol="0"/>
            <a:lstStyle/>
            <a:p>
              <a:endParaRPr/>
            </a:p>
          </p:txBody>
        </p:sp>
        <p:sp>
          <p:nvSpPr>
            <p:cNvPr id="16" name="object 16"/>
            <p:cNvSpPr/>
            <p:nvPr/>
          </p:nvSpPr>
          <p:spPr>
            <a:xfrm>
              <a:off x="6658234" y="3639311"/>
              <a:ext cx="12700" cy="0"/>
            </a:xfrm>
            <a:custGeom>
              <a:avLst/>
              <a:gdLst/>
              <a:ahLst/>
              <a:cxnLst/>
              <a:rect l="l" t="t" r="r" b="b"/>
              <a:pathLst>
                <a:path w="12700">
                  <a:moveTo>
                    <a:pt x="0" y="0"/>
                  </a:moveTo>
                  <a:lnTo>
                    <a:pt x="12191" y="0"/>
                  </a:lnTo>
                </a:path>
              </a:pathLst>
            </a:custGeom>
            <a:ln w="12191">
              <a:solidFill>
                <a:srgbClr val="E5F4F3"/>
              </a:solidFill>
            </a:ln>
          </p:spPr>
          <p:txBody>
            <a:bodyPr wrap="square" lIns="0" tIns="0" rIns="0" bIns="0" rtlCol="0"/>
            <a:lstStyle/>
            <a:p>
              <a:endParaRPr/>
            </a:p>
          </p:txBody>
        </p:sp>
        <p:sp>
          <p:nvSpPr>
            <p:cNvPr id="17" name="object 17"/>
            <p:cNvSpPr/>
            <p:nvPr/>
          </p:nvSpPr>
          <p:spPr>
            <a:xfrm>
              <a:off x="5585338" y="3688080"/>
              <a:ext cx="24765" cy="0"/>
            </a:xfrm>
            <a:custGeom>
              <a:avLst/>
              <a:gdLst/>
              <a:ahLst/>
              <a:cxnLst/>
              <a:rect l="l" t="t" r="r" b="b"/>
              <a:pathLst>
                <a:path w="24764">
                  <a:moveTo>
                    <a:pt x="0" y="0"/>
                  </a:moveTo>
                  <a:lnTo>
                    <a:pt x="24383" y="0"/>
                  </a:lnTo>
                </a:path>
              </a:pathLst>
            </a:custGeom>
            <a:ln w="12191">
              <a:solidFill>
                <a:srgbClr val="8F8F8F"/>
              </a:solidFill>
            </a:ln>
          </p:spPr>
          <p:txBody>
            <a:bodyPr wrap="square" lIns="0" tIns="0" rIns="0" bIns="0" rtlCol="0"/>
            <a:lstStyle/>
            <a:p>
              <a:endParaRPr/>
            </a:p>
          </p:txBody>
        </p:sp>
        <p:sp>
          <p:nvSpPr>
            <p:cNvPr id="18" name="object 18"/>
            <p:cNvSpPr/>
            <p:nvPr/>
          </p:nvSpPr>
          <p:spPr>
            <a:xfrm>
              <a:off x="5585338" y="3773423"/>
              <a:ext cx="12700" cy="0"/>
            </a:xfrm>
            <a:custGeom>
              <a:avLst/>
              <a:gdLst/>
              <a:ahLst/>
              <a:cxnLst/>
              <a:rect l="l" t="t" r="r" b="b"/>
              <a:pathLst>
                <a:path w="12700">
                  <a:moveTo>
                    <a:pt x="0" y="0"/>
                  </a:moveTo>
                  <a:lnTo>
                    <a:pt x="12191" y="0"/>
                  </a:lnTo>
                </a:path>
              </a:pathLst>
            </a:custGeom>
            <a:ln w="12191">
              <a:solidFill>
                <a:srgbClr val="3D3D3D"/>
              </a:solidFill>
            </a:ln>
          </p:spPr>
          <p:txBody>
            <a:bodyPr wrap="square" lIns="0" tIns="0" rIns="0" bIns="0" rtlCol="0"/>
            <a:lstStyle/>
            <a:p>
              <a:endParaRPr/>
            </a:p>
          </p:txBody>
        </p:sp>
        <p:pic>
          <p:nvPicPr>
            <p:cNvPr id="19" name="object 19"/>
            <p:cNvPicPr/>
            <p:nvPr/>
          </p:nvPicPr>
          <p:blipFill>
            <a:blip r:embed="rId6" cstate="print"/>
            <a:stretch>
              <a:fillRect/>
            </a:stretch>
          </p:blipFill>
          <p:spPr>
            <a:xfrm>
              <a:off x="4317370" y="3499104"/>
              <a:ext cx="1292351" cy="694943"/>
            </a:xfrm>
            <a:prstGeom prst="rect">
              <a:avLst/>
            </a:prstGeom>
          </p:spPr>
        </p:pic>
        <p:sp>
          <p:nvSpPr>
            <p:cNvPr id="20" name="object 20"/>
            <p:cNvSpPr/>
            <p:nvPr/>
          </p:nvSpPr>
          <p:spPr>
            <a:xfrm>
              <a:off x="7170298" y="3834383"/>
              <a:ext cx="12700" cy="0"/>
            </a:xfrm>
            <a:custGeom>
              <a:avLst/>
              <a:gdLst/>
              <a:ahLst/>
              <a:cxnLst/>
              <a:rect l="l" t="t" r="r" b="b"/>
              <a:pathLst>
                <a:path w="12700">
                  <a:moveTo>
                    <a:pt x="0" y="0"/>
                  </a:moveTo>
                  <a:lnTo>
                    <a:pt x="12191" y="0"/>
                  </a:lnTo>
                </a:path>
              </a:pathLst>
            </a:custGeom>
            <a:ln w="12191">
              <a:solidFill>
                <a:srgbClr val="ECECEC"/>
              </a:solidFill>
            </a:ln>
          </p:spPr>
          <p:txBody>
            <a:bodyPr wrap="square" lIns="0" tIns="0" rIns="0" bIns="0" rtlCol="0"/>
            <a:lstStyle/>
            <a:p>
              <a:endParaRPr/>
            </a:p>
          </p:txBody>
        </p:sp>
        <p:sp>
          <p:nvSpPr>
            <p:cNvPr id="21" name="object 21"/>
            <p:cNvSpPr/>
            <p:nvPr/>
          </p:nvSpPr>
          <p:spPr>
            <a:xfrm>
              <a:off x="5914522" y="3846576"/>
              <a:ext cx="12700" cy="0"/>
            </a:xfrm>
            <a:custGeom>
              <a:avLst/>
              <a:gdLst/>
              <a:ahLst/>
              <a:cxnLst/>
              <a:rect l="l" t="t" r="r" b="b"/>
              <a:pathLst>
                <a:path w="12700">
                  <a:moveTo>
                    <a:pt x="0" y="0"/>
                  </a:moveTo>
                  <a:lnTo>
                    <a:pt x="12191" y="0"/>
                  </a:lnTo>
                </a:path>
              </a:pathLst>
            </a:custGeom>
            <a:ln w="12191">
              <a:solidFill>
                <a:srgbClr val="303030"/>
              </a:solidFill>
            </a:ln>
          </p:spPr>
          <p:txBody>
            <a:bodyPr wrap="square" lIns="0" tIns="0" rIns="0" bIns="0" rtlCol="0"/>
            <a:lstStyle/>
            <a:p>
              <a:endParaRPr/>
            </a:p>
          </p:txBody>
        </p:sp>
        <p:sp>
          <p:nvSpPr>
            <p:cNvPr id="22" name="object 22"/>
            <p:cNvSpPr/>
            <p:nvPr/>
          </p:nvSpPr>
          <p:spPr>
            <a:xfrm>
              <a:off x="5573146" y="3858767"/>
              <a:ext cx="12700" cy="0"/>
            </a:xfrm>
            <a:custGeom>
              <a:avLst/>
              <a:gdLst/>
              <a:ahLst/>
              <a:cxnLst/>
              <a:rect l="l" t="t" r="r" b="b"/>
              <a:pathLst>
                <a:path w="12700">
                  <a:moveTo>
                    <a:pt x="0" y="0"/>
                  </a:moveTo>
                  <a:lnTo>
                    <a:pt x="12191" y="0"/>
                  </a:lnTo>
                </a:path>
              </a:pathLst>
            </a:custGeom>
            <a:ln w="12191">
              <a:solidFill>
                <a:srgbClr val="414141"/>
              </a:solidFill>
            </a:ln>
          </p:spPr>
          <p:txBody>
            <a:bodyPr wrap="square" lIns="0" tIns="0" rIns="0" bIns="0" rtlCol="0"/>
            <a:lstStyle/>
            <a:p>
              <a:endParaRPr/>
            </a:p>
          </p:txBody>
        </p:sp>
        <p:sp>
          <p:nvSpPr>
            <p:cNvPr id="23" name="object 23"/>
            <p:cNvSpPr/>
            <p:nvPr/>
          </p:nvSpPr>
          <p:spPr>
            <a:xfrm>
              <a:off x="3659002" y="3907536"/>
              <a:ext cx="12700" cy="0"/>
            </a:xfrm>
            <a:custGeom>
              <a:avLst/>
              <a:gdLst/>
              <a:ahLst/>
              <a:cxnLst/>
              <a:rect l="l" t="t" r="r" b="b"/>
              <a:pathLst>
                <a:path w="12700">
                  <a:moveTo>
                    <a:pt x="0" y="0"/>
                  </a:moveTo>
                  <a:lnTo>
                    <a:pt x="12191" y="0"/>
                  </a:lnTo>
                </a:path>
              </a:pathLst>
            </a:custGeom>
            <a:ln w="12191">
              <a:solidFill>
                <a:srgbClr val="FEFEFE"/>
              </a:solidFill>
            </a:ln>
          </p:spPr>
          <p:txBody>
            <a:bodyPr wrap="square" lIns="0" tIns="0" rIns="0" bIns="0" rtlCol="0"/>
            <a:lstStyle/>
            <a:p>
              <a:endParaRPr/>
            </a:p>
          </p:txBody>
        </p:sp>
        <p:sp>
          <p:nvSpPr>
            <p:cNvPr id="24" name="object 24"/>
            <p:cNvSpPr/>
            <p:nvPr/>
          </p:nvSpPr>
          <p:spPr>
            <a:xfrm>
              <a:off x="5938906" y="4005072"/>
              <a:ext cx="12700" cy="0"/>
            </a:xfrm>
            <a:custGeom>
              <a:avLst/>
              <a:gdLst/>
              <a:ahLst/>
              <a:cxnLst/>
              <a:rect l="l" t="t" r="r" b="b"/>
              <a:pathLst>
                <a:path w="12700">
                  <a:moveTo>
                    <a:pt x="0" y="0"/>
                  </a:moveTo>
                  <a:lnTo>
                    <a:pt x="12191" y="0"/>
                  </a:lnTo>
                </a:path>
              </a:pathLst>
            </a:custGeom>
            <a:ln w="12191">
              <a:solidFill>
                <a:srgbClr val="3B3B3B"/>
              </a:solidFill>
            </a:ln>
          </p:spPr>
          <p:txBody>
            <a:bodyPr wrap="square" lIns="0" tIns="0" rIns="0" bIns="0" rtlCol="0"/>
            <a:lstStyle/>
            <a:p>
              <a:endParaRPr/>
            </a:p>
          </p:txBody>
        </p:sp>
        <p:sp>
          <p:nvSpPr>
            <p:cNvPr id="25" name="object 25"/>
            <p:cNvSpPr/>
            <p:nvPr/>
          </p:nvSpPr>
          <p:spPr>
            <a:xfrm>
              <a:off x="5329306" y="4187952"/>
              <a:ext cx="12700" cy="0"/>
            </a:xfrm>
            <a:custGeom>
              <a:avLst/>
              <a:gdLst/>
              <a:ahLst/>
              <a:cxnLst/>
              <a:rect l="l" t="t" r="r" b="b"/>
              <a:pathLst>
                <a:path w="12700">
                  <a:moveTo>
                    <a:pt x="0" y="0"/>
                  </a:moveTo>
                  <a:lnTo>
                    <a:pt x="12191" y="0"/>
                  </a:lnTo>
                </a:path>
              </a:pathLst>
            </a:custGeom>
            <a:ln w="12191">
              <a:solidFill>
                <a:srgbClr val="FEFEFE"/>
              </a:solidFill>
            </a:ln>
          </p:spPr>
          <p:txBody>
            <a:bodyPr wrap="square" lIns="0" tIns="0" rIns="0" bIns="0" rtlCol="0"/>
            <a:lstStyle/>
            <a:p>
              <a:endParaRPr/>
            </a:p>
          </p:txBody>
        </p:sp>
        <p:pic>
          <p:nvPicPr>
            <p:cNvPr id="26" name="object 26"/>
            <p:cNvPicPr/>
            <p:nvPr/>
          </p:nvPicPr>
          <p:blipFill>
            <a:blip r:embed="rId7" cstate="print"/>
            <a:stretch>
              <a:fillRect/>
            </a:stretch>
          </p:blipFill>
          <p:spPr>
            <a:xfrm>
              <a:off x="3085978" y="3072384"/>
              <a:ext cx="5213603" cy="1962911"/>
            </a:xfrm>
            <a:prstGeom prst="rect">
              <a:avLst/>
            </a:prstGeom>
          </p:spPr>
        </p:pic>
        <p:sp>
          <p:nvSpPr>
            <p:cNvPr id="27" name="object 27"/>
            <p:cNvSpPr/>
            <p:nvPr/>
          </p:nvSpPr>
          <p:spPr>
            <a:xfrm>
              <a:off x="4171066" y="5029200"/>
              <a:ext cx="207645" cy="24765"/>
            </a:xfrm>
            <a:custGeom>
              <a:avLst/>
              <a:gdLst/>
              <a:ahLst/>
              <a:cxnLst/>
              <a:rect l="l" t="t" r="r" b="b"/>
              <a:pathLst>
                <a:path w="207645" h="24764">
                  <a:moveTo>
                    <a:pt x="195071" y="0"/>
                  </a:moveTo>
                  <a:lnTo>
                    <a:pt x="207263" y="0"/>
                  </a:lnTo>
                </a:path>
                <a:path w="207645" h="24764">
                  <a:moveTo>
                    <a:pt x="0" y="24384"/>
                  </a:moveTo>
                  <a:lnTo>
                    <a:pt x="12191" y="24384"/>
                  </a:lnTo>
                </a:path>
              </a:pathLst>
            </a:custGeom>
            <a:ln w="12191">
              <a:solidFill>
                <a:srgbClr val="FEFEFE"/>
              </a:solidFill>
            </a:ln>
          </p:spPr>
          <p:txBody>
            <a:bodyPr wrap="square" lIns="0" tIns="0" rIns="0" bIns="0" rtlCol="0"/>
            <a:lstStyle/>
            <a:p>
              <a:endParaRPr/>
            </a:p>
          </p:txBody>
        </p:sp>
        <p:pic>
          <p:nvPicPr>
            <p:cNvPr id="28" name="object 28"/>
            <p:cNvPicPr/>
            <p:nvPr/>
          </p:nvPicPr>
          <p:blipFill>
            <a:blip r:embed="rId8" cstate="print"/>
            <a:stretch>
              <a:fillRect/>
            </a:stretch>
          </p:blipFill>
          <p:spPr>
            <a:xfrm>
              <a:off x="7511674" y="5023103"/>
              <a:ext cx="658368" cy="121919"/>
            </a:xfrm>
            <a:prstGeom prst="rect">
              <a:avLst/>
            </a:prstGeom>
          </p:spPr>
        </p:pic>
        <p:pic>
          <p:nvPicPr>
            <p:cNvPr id="29" name="object 29"/>
            <p:cNvPicPr/>
            <p:nvPr/>
          </p:nvPicPr>
          <p:blipFill>
            <a:blip r:embed="rId9" cstate="print"/>
            <a:stretch>
              <a:fillRect/>
            </a:stretch>
          </p:blipFill>
          <p:spPr>
            <a:xfrm>
              <a:off x="4085722" y="5023103"/>
              <a:ext cx="1097279" cy="146303"/>
            </a:xfrm>
            <a:prstGeom prst="rect">
              <a:avLst/>
            </a:prstGeom>
          </p:spPr>
        </p:pic>
        <p:pic>
          <p:nvPicPr>
            <p:cNvPr id="30" name="object 30"/>
            <p:cNvPicPr/>
            <p:nvPr/>
          </p:nvPicPr>
          <p:blipFill>
            <a:blip r:embed="rId10" cstate="print"/>
            <a:stretch>
              <a:fillRect/>
            </a:stretch>
          </p:blipFill>
          <p:spPr>
            <a:xfrm>
              <a:off x="5829178" y="5023103"/>
              <a:ext cx="2194559" cy="438911"/>
            </a:xfrm>
            <a:prstGeom prst="rect">
              <a:avLst/>
            </a:prstGeom>
          </p:spPr>
        </p:pic>
        <p:sp>
          <p:nvSpPr>
            <p:cNvPr id="31" name="object 31"/>
            <p:cNvSpPr/>
            <p:nvPr/>
          </p:nvSpPr>
          <p:spPr>
            <a:xfrm>
              <a:off x="8011546" y="5455920"/>
              <a:ext cx="12700" cy="0"/>
            </a:xfrm>
            <a:custGeom>
              <a:avLst/>
              <a:gdLst/>
              <a:ahLst/>
              <a:cxnLst/>
              <a:rect l="l" t="t" r="r" b="b"/>
              <a:pathLst>
                <a:path w="12700">
                  <a:moveTo>
                    <a:pt x="0" y="0"/>
                  </a:moveTo>
                  <a:lnTo>
                    <a:pt x="12191" y="0"/>
                  </a:lnTo>
                </a:path>
              </a:pathLst>
            </a:custGeom>
            <a:ln w="12191">
              <a:solidFill>
                <a:srgbClr val="A8A8A8"/>
              </a:solidFill>
            </a:ln>
          </p:spPr>
          <p:txBody>
            <a:bodyPr wrap="square" lIns="0" tIns="0" rIns="0" bIns="0" rtlCol="0"/>
            <a:lstStyle/>
            <a:p>
              <a:endParaRPr/>
            </a:p>
          </p:txBody>
        </p:sp>
        <p:pic>
          <p:nvPicPr>
            <p:cNvPr id="32" name="object 32"/>
            <p:cNvPicPr/>
            <p:nvPr/>
          </p:nvPicPr>
          <p:blipFill>
            <a:blip r:embed="rId11" cstate="print"/>
            <a:stretch>
              <a:fillRect/>
            </a:stretch>
          </p:blipFill>
          <p:spPr>
            <a:xfrm>
              <a:off x="5999866" y="5462016"/>
              <a:ext cx="73152" cy="24383"/>
            </a:xfrm>
            <a:prstGeom prst="rect">
              <a:avLst/>
            </a:prstGeom>
          </p:spPr>
        </p:pic>
        <p:pic>
          <p:nvPicPr>
            <p:cNvPr id="33" name="object 33"/>
            <p:cNvPicPr/>
            <p:nvPr/>
          </p:nvPicPr>
          <p:blipFill>
            <a:blip r:embed="rId12" cstate="print"/>
            <a:stretch>
              <a:fillRect/>
            </a:stretch>
          </p:blipFill>
          <p:spPr>
            <a:xfrm>
              <a:off x="6804537" y="5462016"/>
              <a:ext cx="475488" cy="182879"/>
            </a:xfrm>
            <a:prstGeom prst="rect">
              <a:avLst/>
            </a:prstGeom>
          </p:spPr>
        </p:pic>
        <p:sp>
          <p:nvSpPr>
            <p:cNvPr id="34" name="object 34"/>
            <p:cNvSpPr/>
            <p:nvPr/>
          </p:nvSpPr>
          <p:spPr>
            <a:xfrm>
              <a:off x="5146425" y="5541264"/>
              <a:ext cx="12700" cy="0"/>
            </a:xfrm>
            <a:custGeom>
              <a:avLst/>
              <a:gdLst/>
              <a:ahLst/>
              <a:cxnLst/>
              <a:rect l="l" t="t" r="r" b="b"/>
              <a:pathLst>
                <a:path w="12700">
                  <a:moveTo>
                    <a:pt x="0" y="0"/>
                  </a:moveTo>
                  <a:lnTo>
                    <a:pt x="12191" y="0"/>
                  </a:lnTo>
                </a:path>
              </a:pathLst>
            </a:custGeom>
            <a:ln w="12191">
              <a:solidFill>
                <a:srgbClr val="E7E7E7"/>
              </a:solidFill>
            </a:ln>
          </p:spPr>
          <p:txBody>
            <a:bodyPr wrap="square" lIns="0" tIns="0" rIns="0" bIns="0" rtlCol="0"/>
            <a:lstStyle/>
            <a:p>
              <a:endParaRPr/>
            </a:p>
          </p:txBody>
        </p:sp>
        <p:pic>
          <p:nvPicPr>
            <p:cNvPr id="35" name="object 35"/>
            <p:cNvPicPr/>
            <p:nvPr/>
          </p:nvPicPr>
          <p:blipFill>
            <a:blip r:embed="rId13" cstate="print"/>
            <a:stretch>
              <a:fillRect/>
            </a:stretch>
          </p:blipFill>
          <p:spPr>
            <a:xfrm>
              <a:off x="3220090" y="5218176"/>
              <a:ext cx="3608832" cy="1938527"/>
            </a:xfrm>
            <a:prstGeom prst="rect">
              <a:avLst/>
            </a:prstGeom>
          </p:spPr>
        </p:pic>
        <p:pic>
          <p:nvPicPr>
            <p:cNvPr id="36" name="object 36"/>
            <p:cNvPicPr/>
            <p:nvPr/>
          </p:nvPicPr>
          <p:blipFill>
            <a:blip r:embed="rId14" cstate="print"/>
            <a:stretch>
              <a:fillRect/>
            </a:stretch>
          </p:blipFill>
          <p:spPr>
            <a:xfrm>
              <a:off x="6889881" y="5632703"/>
              <a:ext cx="292608" cy="60959"/>
            </a:xfrm>
            <a:prstGeom prst="rect">
              <a:avLst/>
            </a:prstGeom>
          </p:spPr>
        </p:pic>
        <p:sp>
          <p:nvSpPr>
            <p:cNvPr id="37" name="object 37"/>
            <p:cNvSpPr/>
            <p:nvPr/>
          </p:nvSpPr>
          <p:spPr>
            <a:xfrm>
              <a:off x="3319145" y="4050804"/>
              <a:ext cx="658495" cy="782320"/>
            </a:xfrm>
            <a:custGeom>
              <a:avLst/>
              <a:gdLst/>
              <a:ahLst/>
              <a:cxnLst/>
              <a:rect l="l" t="t" r="r" b="b"/>
              <a:pathLst>
                <a:path w="658495" h="782320">
                  <a:moveTo>
                    <a:pt x="441960" y="303276"/>
                  </a:moveTo>
                  <a:lnTo>
                    <a:pt x="379476" y="192024"/>
                  </a:lnTo>
                  <a:lnTo>
                    <a:pt x="358140" y="224028"/>
                  </a:lnTo>
                  <a:lnTo>
                    <a:pt x="332232" y="207264"/>
                  </a:lnTo>
                  <a:lnTo>
                    <a:pt x="306324" y="188976"/>
                  </a:lnTo>
                  <a:lnTo>
                    <a:pt x="277368" y="170688"/>
                  </a:lnTo>
                  <a:lnTo>
                    <a:pt x="248412" y="150876"/>
                  </a:lnTo>
                  <a:lnTo>
                    <a:pt x="217932" y="131064"/>
                  </a:lnTo>
                  <a:lnTo>
                    <a:pt x="121920" y="67056"/>
                  </a:lnTo>
                  <a:lnTo>
                    <a:pt x="88392" y="44196"/>
                  </a:lnTo>
                  <a:lnTo>
                    <a:pt x="21336" y="0"/>
                  </a:lnTo>
                  <a:lnTo>
                    <a:pt x="0" y="32004"/>
                  </a:lnTo>
                  <a:lnTo>
                    <a:pt x="67056" y="76200"/>
                  </a:lnTo>
                  <a:lnTo>
                    <a:pt x="100584" y="99060"/>
                  </a:lnTo>
                  <a:lnTo>
                    <a:pt x="134112" y="120396"/>
                  </a:lnTo>
                  <a:lnTo>
                    <a:pt x="166116" y="141732"/>
                  </a:lnTo>
                  <a:lnTo>
                    <a:pt x="196596" y="163068"/>
                  </a:lnTo>
                  <a:lnTo>
                    <a:pt x="227076" y="182880"/>
                  </a:lnTo>
                  <a:lnTo>
                    <a:pt x="256032" y="202692"/>
                  </a:lnTo>
                  <a:lnTo>
                    <a:pt x="284988" y="220980"/>
                  </a:lnTo>
                  <a:lnTo>
                    <a:pt x="310896" y="239268"/>
                  </a:lnTo>
                  <a:lnTo>
                    <a:pt x="336804" y="256032"/>
                  </a:lnTo>
                  <a:lnTo>
                    <a:pt x="315468" y="288036"/>
                  </a:lnTo>
                  <a:lnTo>
                    <a:pt x="373380" y="295008"/>
                  </a:lnTo>
                  <a:lnTo>
                    <a:pt x="441960" y="303276"/>
                  </a:lnTo>
                  <a:close/>
                </a:path>
                <a:path w="658495" h="782320">
                  <a:moveTo>
                    <a:pt x="658368" y="734568"/>
                  </a:moveTo>
                  <a:lnTo>
                    <a:pt x="509016" y="614172"/>
                  </a:lnTo>
                  <a:lnTo>
                    <a:pt x="496785" y="670229"/>
                  </a:lnTo>
                  <a:lnTo>
                    <a:pt x="16764" y="563880"/>
                  </a:lnTo>
                  <a:lnTo>
                    <a:pt x="4572" y="620268"/>
                  </a:lnTo>
                  <a:lnTo>
                    <a:pt x="484416" y="726897"/>
                  </a:lnTo>
                  <a:lnTo>
                    <a:pt x="472440" y="781812"/>
                  </a:lnTo>
                  <a:lnTo>
                    <a:pt x="525780" y="768248"/>
                  </a:lnTo>
                  <a:lnTo>
                    <a:pt x="658368" y="734568"/>
                  </a:lnTo>
                  <a:close/>
                </a:path>
              </a:pathLst>
            </a:custGeom>
            <a:solidFill>
              <a:srgbClr val="656598"/>
            </a:solidFill>
          </p:spPr>
          <p:txBody>
            <a:bodyPr wrap="square" lIns="0" tIns="0" rIns="0" bIns="0" rtlCol="0"/>
            <a:lstStyle/>
            <a:p>
              <a:endParaRPr/>
            </a:p>
          </p:txBody>
        </p:sp>
      </p:grpSp>
      <p:sp>
        <p:nvSpPr>
          <p:cNvPr id="38" name="object 38"/>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08809" y="2840736"/>
            <a:ext cx="5408295" cy="4302760"/>
            <a:chOff x="4408809" y="2840736"/>
            <a:chExt cx="5408295" cy="4302760"/>
          </a:xfrm>
        </p:grpSpPr>
        <p:pic>
          <p:nvPicPr>
            <p:cNvPr id="3" name="object 3"/>
            <p:cNvPicPr/>
            <p:nvPr/>
          </p:nvPicPr>
          <p:blipFill>
            <a:blip r:embed="rId2" cstate="print"/>
            <a:stretch>
              <a:fillRect/>
            </a:stretch>
          </p:blipFill>
          <p:spPr>
            <a:xfrm>
              <a:off x="8394069" y="6521195"/>
              <a:ext cx="1422878" cy="622299"/>
            </a:xfrm>
            <a:prstGeom prst="rect">
              <a:avLst/>
            </a:prstGeom>
          </p:spPr>
        </p:pic>
        <p:pic>
          <p:nvPicPr>
            <p:cNvPr id="4" name="object 4"/>
            <p:cNvPicPr/>
            <p:nvPr/>
          </p:nvPicPr>
          <p:blipFill>
            <a:blip r:embed="rId3" cstate="print"/>
            <a:stretch>
              <a:fillRect/>
            </a:stretch>
          </p:blipFill>
          <p:spPr>
            <a:xfrm>
              <a:off x="4408809" y="2840736"/>
              <a:ext cx="5401055" cy="3727703"/>
            </a:xfrm>
            <a:prstGeom prst="rect">
              <a:avLst/>
            </a:prstGeom>
          </p:spPr>
        </p:pic>
      </p:grpSp>
      <p:pic>
        <p:nvPicPr>
          <p:cNvPr id="5" name="object 5"/>
          <p:cNvPicPr/>
          <p:nvPr/>
        </p:nvPicPr>
        <p:blipFill>
          <a:blip r:embed="rId4" cstate="print"/>
          <a:stretch>
            <a:fillRect/>
          </a:stretch>
        </p:blipFill>
        <p:spPr>
          <a:xfrm>
            <a:off x="834668" y="6826738"/>
            <a:ext cx="855681" cy="349425"/>
          </a:xfrm>
          <a:prstGeom prst="rect">
            <a:avLst/>
          </a:prstGeom>
        </p:spPr>
      </p:pic>
      <p:sp>
        <p:nvSpPr>
          <p:cNvPr id="6" name="object 6"/>
          <p:cNvSpPr txBox="1">
            <a:spLocks noGrp="1"/>
          </p:cNvSpPr>
          <p:nvPr>
            <p:ph type="title"/>
          </p:nvPr>
        </p:nvSpPr>
        <p:spPr>
          <a:xfrm>
            <a:off x="1249052" y="1147063"/>
            <a:ext cx="3567429" cy="696595"/>
          </a:xfrm>
          <a:prstGeom prst="rect">
            <a:avLst/>
          </a:prstGeom>
        </p:spPr>
        <p:txBody>
          <a:bodyPr vert="horz" wrap="square" lIns="0" tIns="12700" rIns="0" bIns="0" rtlCol="0">
            <a:spAutoFit/>
          </a:bodyPr>
          <a:lstStyle/>
          <a:p>
            <a:pPr marL="12700">
              <a:lnSpc>
                <a:spcPct val="100000"/>
              </a:lnSpc>
              <a:spcBef>
                <a:spcPts val="100"/>
              </a:spcBef>
            </a:pPr>
            <a:r>
              <a:rPr sz="4400" spc="-5" dirty="0"/>
              <a:t>Télencéphale</a:t>
            </a:r>
            <a:endParaRPr sz="4400"/>
          </a:p>
        </p:txBody>
      </p:sp>
      <p:sp>
        <p:nvSpPr>
          <p:cNvPr id="7" name="object 7"/>
          <p:cNvSpPr txBox="1"/>
          <p:nvPr/>
        </p:nvSpPr>
        <p:spPr>
          <a:xfrm>
            <a:off x="900056" y="1954783"/>
            <a:ext cx="2661285" cy="3168015"/>
          </a:xfrm>
          <a:prstGeom prst="rect">
            <a:avLst/>
          </a:prstGeom>
        </p:spPr>
        <p:txBody>
          <a:bodyPr vert="horz" wrap="square" lIns="0" tIns="12700" rIns="0" bIns="0" rtlCol="0">
            <a:spAutoFit/>
          </a:bodyPr>
          <a:lstStyle/>
          <a:p>
            <a:pPr marL="355600" indent="-342900">
              <a:lnSpc>
                <a:spcPct val="100000"/>
              </a:lnSpc>
              <a:spcBef>
                <a:spcPts val="100"/>
              </a:spcBef>
              <a:buClr>
                <a:srgbClr val="00007C"/>
              </a:buClr>
              <a:buSzPct val="75000"/>
              <a:buFont typeface="Wingdings"/>
              <a:buChar char=""/>
              <a:tabLst>
                <a:tab pos="354965" algn="l"/>
                <a:tab pos="355600" algn="l"/>
              </a:tabLst>
            </a:pPr>
            <a:r>
              <a:rPr sz="2000" spc="-5" dirty="0">
                <a:latin typeface="Arial MT"/>
                <a:cs typeface="Arial MT"/>
              </a:rPr>
              <a:t>Frontal</a:t>
            </a:r>
            <a:endParaRPr sz="2000">
              <a:latin typeface="Arial MT"/>
              <a:cs typeface="Arial MT"/>
            </a:endParaRPr>
          </a:p>
          <a:p>
            <a:pPr marL="756285" lvl="1" indent="-287020">
              <a:lnSpc>
                <a:spcPct val="100000"/>
              </a:lnSpc>
              <a:spcBef>
                <a:spcPts val="10"/>
              </a:spcBef>
              <a:buClr>
                <a:srgbClr val="9999CC"/>
              </a:buClr>
              <a:buSzPct val="77777"/>
              <a:buFont typeface="Wingdings"/>
              <a:buChar char=""/>
              <a:tabLst>
                <a:tab pos="756285" algn="l"/>
                <a:tab pos="756920" algn="l"/>
              </a:tabLst>
            </a:pPr>
            <a:r>
              <a:rPr sz="1800" dirty="0">
                <a:latin typeface="Arial MT"/>
                <a:cs typeface="Arial MT"/>
              </a:rPr>
              <a:t>F1</a:t>
            </a:r>
            <a:endParaRPr sz="1800">
              <a:latin typeface="Arial MT"/>
              <a:cs typeface="Arial MT"/>
            </a:endParaRPr>
          </a:p>
          <a:p>
            <a:pPr marL="756285" lvl="1" indent="-287020">
              <a:lnSpc>
                <a:spcPct val="100000"/>
              </a:lnSpc>
              <a:buClr>
                <a:srgbClr val="9999CC"/>
              </a:buClr>
              <a:buSzPct val="77777"/>
              <a:buFont typeface="Wingdings"/>
              <a:buChar char=""/>
              <a:tabLst>
                <a:tab pos="756285" algn="l"/>
                <a:tab pos="756920" algn="l"/>
              </a:tabLst>
            </a:pPr>
            <a:r>
              <a:rPr sz="1800" spc="-5" dirty="0">
                <a:latin typeface="Arial MT"/>
                <a:cs typeface="Arial MT"/>
              </a:rPr>
              <a:t>Gyrus</a:t>
            </a:r>
            <a:r>
              <a:rPr sz="1800" spc="-75" dirty="0">
                <a:latin typeface="Arial MT"/>
                <a:cs typeface="Arial MT"/>
              </a:rPr>
              <a:t> </a:t>
            </a:r>
            <a:r>
              <a:rPr sz="1800" spc="-5" dirty="0">
                <a:latin typeface="Arial MT"/>
                <a:cs typeface="Arial MT"/>
              </a:rPr>
              <a:t>précentral</a:t>
            </a:r>
            <a:endParaRPr sz="1800">
              <a:latin typeface="Arial MT"/>
              <a:cs typeface="Arial MT"/>
            </a:endParaRPr>
          </a:p>
          <a:p>
            <a:pPr marL="756285" lvl="1" indent="-287020">
              <a:lnSpc>
                <a:spcPct val="100000"/>
              </a:lnSpc>
              <a:buClr>
                <a:srgbClr val="9999CC"/>
              </a:buClr>
              <a:buSzPct val="77777"/>
              <a:buFont typeface="Wingdings"/>
              <a:buChar char=""/>
              <a:tabLst>
                <a:tab pos="756285" algn="l"/>
                <a:tab pos="756920" algn="l"/>
              </a:tabLst>
            </a:pPr>
            <a:r>
              <a:rPr sz="1800" spc="-5" dirty="0">
                <a:latin typeface="Arial MT"/>
                <a:cs typeface="Arial MT"/>
              </a:rPr>
              <a:t>Lobule</a:t>
            </a:r>
            <a:r>
              <a:rPr sz="1800" spc="-65" dirty="0">
                <a:latin typeface="Arial MT"/>
                <a:cs typeface="Arial MT"/>
              </a:rPr>
              <a:t> </a:t>
            </a:r>
            <a:r>
              <a:rPr sz="1800" spc="-5" dirty="0">
                <a:latin typeface="Arial MT"/>
                <a:cs typeface="Arial MT"/>
              </a:rPr>
              <a:t>paracentral</a:t>
            </a:r>
            <a:endParaRPr sz="1800">
              <a:latin typeface="Arial MT"/>
              <a:cs typeface="Arial MT"/>
            </a:endParaRPr>
          </a:p>
          <a:p>
            <a:pPr marL="355600" indent="-342900">
              <a:lnSpc>
                <a:spcPts val="2400"/>
              </a:lnSpc>
              <a:spcBef>
                <a:spcPts val="5"/>
              </a:spcBef>
              <a:buClr>
                <a:srgbClr val="00007C"/>
              </a:buClr>
              <a:buSzPct val="75000"/>
              <a:buFont typeface="Wingdings"/>
              <a:buChar char=""/>
              <a:tabLst>
                <a:tab pos="354965" algn="l"/>
                <a:tab pos="355600" algn="l"/>
              </a:tabLst>
            </a:pPr>
            <a:r>
              <a:rPr sz="2000" spc="-5" dirty="0">
                <a:latin typeface="Arial MT"/>
                <a:cs typeface="Arial MT"/>
              </a:rPr>
              <a:t>Pariétal</a:t>
            </a:r>
            <a:endParaRPr sz="2000">
              <a:latin typeface="Arial MT"/>
              <a:cs typeface="Arial MT"/>
            </a:endParaRPr>
          </a:p>
          <a:p>
            <a:pPr marL="756285" lvl="1" indent="-287020">
              <a:lnSpc>
                <a:spcPts val="2160"/>
              </a:lnSpc>
              <a:buClr>
                <a:srgbClr val="9999CC"/>
              </a:buClr>
              <a:buSzPct val="77777"/>
              <a:buFont typeface="Wingdings"/>
              <a:buChar char=""/>
              <a:tabLst>
                <a:tab pos="756285" algn="l"/>
                <a:tab pos="756920" algn="l"/>
              </a:tabLst>
            </a:pPr>
            <a:r>
              <a:rPr sz="1800" spc="-5" dirty="0">
                <a:latin typeface="Arial MT"/>
                <a:cs typeface="Arial MT"/>
              </a:rPr>
              <a:t>Gyrus</a:t>
            </a:r>
            <a:r>
              <a:rPr sz="1800" spc="-40" dirty="0">
                <a:latin typeface="Arial MT"/>
                <a:cs typeface="Arial MT"/>
              </a:rPr>
              <a:t> </a:t>
            </a:r>
            <a:r>
              <a:rPr sz="1800" spc="-5" dirty="0">
                <a:latin typeface="Arial MT"/>
                <a:cs typeface="Arial MT"/>
              </a:rPr>
              <a:t>postcentral</a:t>
            </a:r>
            <a:endParaRPr sz="1800">
              <a:latin typeface="Arial MT"/>
              <a:cs typeface="Arial MT"/>
            </a:endParaRPr>
          </a:p>
          <a:p>
            <a:pPr marL="756285" lvl="1" indent="-287020">
              <a:lnSpc>
                <a:spcPct val="100000"/>
              </a:lnSpc>
              <a:buClr>
                <a:srgbClr val="9999CC"/>
              </a:buClr>
              <a:buSzPct val="77777"/>
              <a:buFont typeface="Wingdings"/>
              <a:buChar char=""/>
              <a:tabLst>
                <a:tab pos="756285" algn="l"/>
                <a:tab pos="756920" algn="l"/>
              </a:tabLst>
            </a:pPr>
            <a:r>
              <a:rPr sz="1800" spc="-5" dirty="0">
                <a:latin typeface="Arial MT"/>
                <a:cs typeface="Arial MT"/>
              </a:rPr>
              <a:t>Précunéus</a:t>
            </a:r>
            <a:endParaRPr sz="1800">
              <a:latin typeface="Arial MT"/>
              <a:cs typeface="Arial MT"/>
            </a:endParaRPr>
          </a:p>
          <a:p>
            <a:pPr marL="355600" indent="-342900">
              <a:lnSpc>
                <a:spcPct val="100000"/>
              </a:lnSpc>
              <a:spcBef>
                <a:spcPts val="5"/>
              </a:spcBef>
              <a:buClr>
                <a:srgbClr val="00007C"/>
              </a:buClr>
              <a:buSzPct val="75000"/>
              <a:buFont typeface="Wingdings"/>
              <a:buChar char=""/>
              <a:tabLst>
                <a:tab pos="354965" algn="l"/>
                <a:tab pos="355600" algn="l"/>
              </a:tabLst>
            </a:pPr>
            <a:r>
              <a:rPr sz="2000" dirty="0">
                <a:latin typeface="Arial MT"/>
                <a:cs typeface="Arial MT"/>
              </a:rPr>
              <a:t>Lobe</a:t>
            </a:r>
            <a:r>
              <a:rPr sz="2000" spc="-35" dirty="0">
                <a:latin typeface="Arial MT"/>
                <a:cs typeface="Arial MT"/>
              </a:rPr>
              <a:t> </a:t>
            </a:r>
            <a:r>
              <a:rPr sz="2000" spc="-5" dirty="0">
                <a:latin typeface="Arial MT"/>
                <a:cs typeface="Arial MT"/>
              </a:rPr>
              <a:t>limbique</a:t>
            </a:r>
            <a:endParaRPr sz="2000">
              <a:latin typeface="Arial MT"/>
              <a:cs typeface="Arial MT"/>
            </a:endParaRPr>
          </a:p>
          <a:p>
            <a:pPr marL="756285" lvl="1" indent="-287020">
              <a:lnSpc>
                <a:spcPct val="100000"/>
              </a:lnSpc>
              <a:spcBef>
                <a:spcPts val="5"/>
              </a:spcBef>
              <a:buClr>
                <a:srgbClr val="9999CC"/>
              </a:buClr>
              <a:buSzPct val="77777"/>
              <a:buFont typeface="Wingdings"/>
              <a:buChar char=""/>
              <a:tabLst>
                <a:tab pos="756285" algn="l"/>
                <a:tab pos="756920" algn="l"/>
              </a:tabLst>
            </a:pPr>
            <a:r>
              <a:rPr sz="1800" spc="-5" dirty="0">
                <a:latin typeface="Arial MT"/>
                <a:cs typeface="Arial MT"/>
              </a:rPr>
              <a:t>Gyrus</a:t>
            </a:r>
            <a:r>
              <a:rPr sz="1800" spc="-35" dirty="0">
                <a:latin typeface="Arial MT"/>
                <a:cs typeface="Arial MT"/>
              </a:rPr>
              <a:t> </a:t>
            </a:r>
            <a:r>
              <a:rPr sz="1800" spc="-5" dirty="0">
                <a:latin typeface="Arial MT"/>
                <a:cs typeface="Arial MT"/>
              </a:rPr>
              <a:t>cingulaire</a:t>
            </a:r>
            <a:endParaRPr sz="1800">
              <a:latin typeface="Arial MT"/>
              <a:cs typeface="Arial MT"/>
            </a:endParaRPr>
          </a:p>
          <a:p>
            <a:pPr marL="355600" indent="-342900">
              <a:lnSpc>
                <a:spcPts val="2400"/>
              </a:lnSpc>
              <a:spcBef>
                <a:spcPts val="5"/>
              </a:spcBef>
              <a:buClr>
                <a:srgbClr val="00007C"/>
              </a:buClr>
              <a:buSzPct val="75000"/>
              <a:buFont typeface="Wingdings"/>
              <a:buChar char=""/>
              <a:tabLst>
                <a:tab pos="354965" algn="l"/>
                <a:tab pos="355600" algn="l"/>
              </a:tabLst>
            </a:pPr>
            <a:r>
              <a:rPr sz="2000" spc="-5" dirty="0">
                <a:latin typeface="Arial MT"/>
                <a:cs typeface="Arial MT"/>
              </a:rPr>
              <a:t>Occipital</a:t>
            </a:r>
            <a:endParaRPr sz="2000">
              <a:latin typeface="Arial MT"/>
              <a:cs typeface="Arial MT"/>
            </a:endParaRPr>
          </a:p>
          <a:p>
            <a:pPr marL="756285" lvl="1" indent="-287020">
              <a:lnSpc>
                <a:spcPts val="2160"/>
              </a:lnSpc>
              <a:buClr>
                <a:srgbClr val="9999CC"/>
              </a:buClr>
              <a:buSzPct val="77777"/>
              <a:buFont typeface="Wingdings"/>
              <a:buChar char=""/>
              <a:tabLst>
                <a:tab pos="756285" algn="l"/>
                <a:tab pos="756920" algn="l"/>
              </a:tabLst>
            </a:pPr>
            <a:r>
              <a:rPr sz="1800" spc="-5" dirty="0">
                <a:latin typeface="Arial MT"/>
                <a:cs typeface="Arial MT"/>
              </a:rPr>
              <a:t>Cunéus</a:t>
            </a:r>
            <a:r>
              <a:rPr sz="1800" spc="-45" dirty="0">
                <a:latin typeface="Arial MT"/>
                <a:cs typeface="Arial MT"/>
              </a:rPr>
              <a:t> </a:t>
            </a:r>
            <a:r>
              <a:rPr sz="1800" dirty="0">
                <a:latin typeface="Arial MT"/>
                <a:cs typeface="Arial MT"/>
              </a:rPr>
              <a:t>O6</a:t>
            </a:r>
            <a:endParaRPr sz="1800">
              <a:latin typeface="Arial MT"/>
              <a:cs typeface="Arial MT"/>
            </a:endParaRPr>
          </a:p>
        </p:txBody>
      </p:sp>
      <p:sp>
        <p:nvSpPr>
          <p:cNvPr id="8" name="object 8"/>
          <p:cNvSpPr txBox="1"/>
          <p:nvPr/>
        </p:nvSpPr>
        <p:spPr>
          <a:xfrm>
            <a:off x="900056" y="5097269"/>
            <a:ext cx="2879090" cy="1429385"/>
          </a:xfrm>
          <a:prstGeom prst="rect">
            <a:avLst/>
          </a:prstGeom>
        </p:spPr>
        <p:txBody>
          <a:bodyPr vert="horz" wrap="square" lIns="0" tIns="12700" rIns="0" bIns="0" rtlCol="0">
            <a:spAutoFit/>
          </a:bodyPr>
          <a:lstStyle/>
          <a:p>
            <a:pPr marL="756285" indent="-287020">
              <a:lnSpc>
                <a:spcPct val="100000"/>
              </a:lnSpc>
              <a:spcBef>
                <a:spcPts val="100"/>
              </a:spcBef>
              <a:buClr>
                <a:srgbClr val="9999CC"/>
              </a:buClr>
              <a:buSzPct val="77777"/>
              <a:buFont typeface="Wingdings"/>
              <a:buChar char=""/>
              <a:tabLst>
                <a:tab pos="756285" algn="l"/>
                <a:tab pos="756920" algn="l"/>
              </a:tabLst>
            </a:pPr>
            <a:r>
              <a:rPr sz="1800" spc="-5" dirty="0">
                <a:latin typeface="Arial MT"/>
                <a:cs typeface="Arial MT"/>
              </a:rPr>
              <a:t>Gyrus</a:t>
            </a:r>
            <a:r>
              <a:rPr sz="1800" spc="-20" dirty="0">
                <a:latin typeface="Arial MT"/>
                <a:cs typeface="Arial MT"/>
              </a:rPr>
              <a:t> </a:t>
            </a:r>
            <a:r>
              <a:rPr sz="1800" spc="-5" dirty="0">
                <a:latin typeface="Arial MT"/>
                <a:cs typeface="Arial MT"/>
              </a:rPr>
              <a:t>lingual</a:t>
            </a:r>
            <a:r>
              <a:rPr sz="1800" spc="-25" dirty="0">
                <a:latin typeface="Arial MT"/>
                <a:cs typeface="Arial MT"/>
              </a:rPr>
              <a:t> </a:t>
            </a:r>
            <a:r>
              <a:rPr sz="1800" dirty="0">
                <a:latin typeface="Arial MT"/>
                <a:cs typeface="Arial MT"/>
              </a:rPr>
              <a:t>:</a:t>
            </a:r>
            <a:r>
              <a:rPr sz="1800" spc="-15" dirty="0">
                <a:latin typeface="Arial MT"/>
                <a:cs typeface="Arial MT"/>
              </a:rPr>
              <a:t> </a:t>
            </a:r>
            <a:r>
              <a:rPr sz="1800" dirty="0">
                <a:latin typeface="Arial MT"/>
                <a:cs typeface="Arial MT"/>
              </a:rPr>
              <a:t>O5</a:t>
            </a:r>
            <a:endParaRPr sz="1800">
              <a:latin typeface="Arial MT"/>
              <a:cs typeface="Arial MT"/>
            </a:endParaRPr>
          </a:p>
          <a:p>
            <a:pPr marL="756285" indent="-287020">
              <a:lnSpc>
                <a:spcPct val="100000"/>
              </a:lnSpc>
              <a:buClr>
                <a:srgbClr val="9999CC"/>
              </a:buClr>
              <a:buSzPct val="77777"/>
              <a:buFont typeface="Wingdings"/>
              <a:buChar char=""/>
              <a:tabLst>
                <a:tab pos="756285" algn="l"/>
                <a:tab pos="756920" algn="l"/>
              </a:tabLst>
            </a:pPr>
            <a:r>
              <a:rPr sz="1800" spc="-5" dirty="0">
                <a:latin typeface="Arial MT"/>
                <a:cs typeface="Arial MT"/>
              </a:rPr>
              <a:t>Gyrus</a:t>
            </a:r>
            <a:r>
              <a:rPr sz="1800" spc="-25" dirty="0">
                <a:latin typeface="Arial MT"/>
                <a:cs typeface="Arial MT"/>
              </a:rPr>
              <a:t> </a:t>
            </a:r>
            <a:r>
              <a:rPr sz="1800" spc="-5" dirty="0">
                <a:latin typeface="Arial MT"/>
                <a:cs typeface="Arial MT"/>
              </a:rPr>
              <a:t>fusiforme</a:t>
            </a:r>
            <a:r>
              <a:rPr sz="1800" spc="-25" dirty="0">
                <a:latin typeface="Arial MT"/>
                <a:cs typeface="Arial MT"/>
              </a:rPr>
              <a:t> </a:t>
            </a:r>
            <a:r>
              <a:rPr sz="1800" dirty="0">
                <a:latin typeface="Arial MT"/>
                <a:cs typeface="Arial MT"/>
              </a:rPr>
              <a:t>:</a:t>
            </a:r>
            <a:r>
              <a:rPr sz="1800" spc="-15" dirty="0">
                <a:latin typeface="Arial MT"/>
                <a:cs typeface="Arial MT"/>
              </a:rPr>
              <a:t> </a:t>
            </a:r>
            <a:r>
              <a:rPr sz="1800" dirty="0">
                <a:latin typeface="Arial MT"/>
                <a:cs typeface="Arial MT"/>
              </a:rPr>
              <a:t>O4</a:t>
            </a:r>
            <a:endParaRPr sz="1800">
              <a:latin typeface="Arial MT"/>
              <a:cs typeface="Arial MT"/>
            </a:endParaRPr>
          </a:p>
          <a:p>
            <a:pPr marL="756285" indent="-287020">
              <a:lnSpc>
                <a:spcPct val="100000"/>
              </a:lnSpc>
              <a:buClr>
                <a:srgbClr val="9999CC"/>
              </a:buClr>
              <a:buSzPct val="77777"/>
              <a:buFont typeface="Wingdings"/>
              <a:buChar char=""/>
              <a:tabLst>
                <a:tab pos="756285" algn="l"/>
                <a:tab pos="756920" algn="l"/>
              </a:tabLst>
            </a:pPr>
            <a:r>
              <a:rPr sz="1800" dirty="0">
                <a:latin typeface="Arial MT"/>
                <a:cs typeface="Arial MT"/>
              </a:rPr>
              <a:t>O3</a:t>
            </a:r>
            <a:endParaRPr sz="18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000" spc="-5" dirty="0">
                <a:latin typeface="Arial MT"/>
                <a:cs typeface="Arial MT"/>
              </a:rPr>
              <a:t>Temporal</a:t>
            </a:r>
            <a:endParaRPr sz="2000">
              <a:latin typeface="Arial MT"/>
              <a:cs typeface="Arial MT"/>
            </a:endParaRPr>
          </a:p>
          <a:p>
            <a:pPr marL="756285" lvl="1" indent="-287020">
              <a:lnSpc>
                <a:spcPct val="100000"/>
              </a:lnSpc>
              <a:spcBef>
                <a:spcPts val="10"/>
              </a:spcBef>
              <a:buClr>
                <a:srgbClr val="9999CC"/>
              </a:buClr>
              <a:buSzPct val="77777"/>
              <a:buFont typeface="Wingdings"/>
              <a:buChar char=""/>
              <a:tabLst>
                <a:tab pos="756285" algn="l"/>
                <a:tab pos="756920" algn="l"/>
              </a:tabLst>
            </a:pPr>
            <a:r>
              <a:rPr sz="1800" dirty="0">
                <a:latin typeface="Arial MT"/>
                <a:cs typeface="Arial MT"/>
              </a:rPr>
              <a:t>T5,</a:t>
            </a:r>
            <a:r>
              <a:rPr sz="1800" spc="-45" dirty="0">
                <a:latin typeface="Arial MT"/>
                <a:cs typeface="Arial MT"/>
              </a:rPr>
              <a:t> </a:t>
            </a:r>
            <a:r>
              <a:rPr sz="1800" dirty="0">
                <a:latin typeface="Arial MT"/>
                <a:cs typeface="Arial MT"/>
              </a:rPr>
              <a:t>T4,</a:t>
            </a:r>
            <a:r>
              <a:rPr sz="1800" spc="-35" dirty="0">
                <a:latin typeface="Arial MT"/>
                <a:cs typeface="Arial MT"/>
              </a:rPr>
              <a:t> </a:t>
            </a:r>
            <a:r>
              <a:rPr sz="1800" spc="5" dirty="0">
                <a:latin typeface="Arial MT"/>
                <a:cs typeface="Arial MT"/>
              </a:rPr>
              <a:t>T3</a:t>
            </a:r>
            <a:endParaRPr sz="1800">
              <a:latin typeface="Arial MT"/>
              <a:cs typeface="Arial MT"/>
            </a:endParaRPr>
          </a:p>
        </p:txBody>
      </p:sp>
      <p:sp>
        <p:nvSpPr>
          <p:cNvPr id="9" name="object 9"/>
          <p:cNvSpPr/>
          <p:nvPr/>
        </p:nvSpPr>
        <p:spPr>
          <a:xfrm>
            <a:off x="3546226" y="3505200"/>
            <a:ext cx="287020" cy="114300"/>
          </a:xfrm>
          <a:custGeom>
            <a:avLst/>
            <a:gdLst/>
            <a:ahLst/>
            <a:cxnLst/>
            <a:rect l="l" t="t" r="r" b="b"/>
            <a:pathLst>
              <a:path w="287020" h="114300">
                <a:moveTo>
                  <a:pt x="192024" y="76200"/>
                </a:moveTo>
                <a:lnTo>
                  <a:pt x="192024" y="38100"/>
                </a:lnTo>
                <a:lnTo>
                  <a:pt x="0" y="38100"/>
                </a:lnTo>
                <a:lnTo>
                  <a:pt x="0" y="76200"/>
                </a:lnTo>
                <a:lnTo>
                  <a:pt x="192024" y="76200"/>
                </a:lnTo>
                <a:close/>
              </a:path>
              <a:path w="287020" h="114300">
                <a:moveTo>
                  <a:pt x="286512" y="56388"/>
                </a:moveTo>
                <a:lnTo>
                  <a:pt x="172212" y="0"/>
                </a:lnTo>
                <a:lnTo>
                  <a:pt x="172212" y="38100"/>
                </a:lnTo>
                <a:lnTo>
                  <a:pt x="192024" y="38100"/>
                </a:lnTo>
                <a:lnTo>
                  <a:pt x="192024" y="104261"/>
                </a:lnTo>
                <a:lnTo>
                  <a:pt x="286512" y="56388"/>
                </a:lnTo>
                <a:close/>
              </a:path>
              <a:path w="287020" h="114300">
                <a:moveTo>
                  <a:pt x="192024" y="104261"/>
                </a:moveTo>
                <a:lnTo>
                  <a:pt x="192024" y="76200"/>
                </a:lnTo>
                <a:lnTo>
                  <a:pt x="172212" y="76200"/>
                </a:lnTo>
                <a:lnTo>
                  <a:pt x="172212" y="114300"/>
                </a:lnTo>
                <a:lnTo>
                  <a:pt x="192024" y="104261"/>
                </a:lnTo>
                <a:close/>
              </a:path>
            </a:pathLst>
          </a:custGeom>
          <a:solidFill>
            <a:srgbClr val="00007D"/>
          </a:solidFill>
        </p:spPr>
        <p:txBody>
          <a:bodyPr wrap="square" lIns="0" tIns="0" rIns="0" bIns="0" rtlCol="0"/>
          <a:lstStyle/>
          <a:p>
            <a:endParaRPr/>
          </a:p>
        </p:txBody>
      </p:sp>
      <p:sp>
        <p:nvSpPr>
          <p:cNvPr id="10" name="object 10"/>
          <p:cNvSpPr/>
          <p:nvPr/>
        </p:nvSpPr>
        <p:spPr>
          <a:xfrm>
            <a:off x="1961266" y="2314955"/>
            <a:ext cx="288290" cy="114300"/>
          </a:xfrm>
          <a:custGeom>
            <a:avLst/>
            <a:gdLst/>
            <a:ahLst/>
            <a:cxnLst/>
            <a:rect l="l" t="t" r="r" b="b"/>
            <a:pathLst>
              <a:path w="288289" h="114300">
                <a:moveTo>
                  <a:pt x="192024" y="76200"/>
                </a:moveTo>
                <a:lnTo>
                  <a:pt x="192024" y="38100"/>
                </a:lnTo>
                <a:lnTo>
                  <a:pt x="0" y="38100"/>
                </a:lnTo>
                <a:lnTo>
                  <a:pt x="0" y="76200"/>
                </a:lnTo>
                <a:lnTo>
                  <a:pt x="192024" y="76200"/>
                </a:lnTo>
                <a:close/>
              </a:path>
              <a:path w="288289" h="114300">
                <a:moveTo>
                  <a:pt x="288036" y="56388"/>
                </a:moveTo>
                <a:lnTo>
                  <a:pt x="173736" y="0"/>
                </a:lnTo>
                <a:lnTo>
                  <a:pt x="173736" y="38100"/>
                </a:lnTo>
                <a:lnTo>
                  <a:pt x="192024" y="38100"/>
                </a:lnTo>
                <a:lnTo>
                  <a:pt x="192024" y="105034"/>
                </a:lnTo>
                <a:lnTo>
                  <a:pt x="288036" y="56388"/>
                </a:lnTo>
                <a:close/>
              </a:path>
              <a:path w="288289" h="114300">
                <a:moveTo>
                  <a:pt x="192024" y="105034"/>
                </a:moveTo>
                <a:lnTo>
                  <a:pt x="192024" y="76200"/>
                </a:lnTo>
                <a:lnTo>
                  <a:pt x="173736" y="76200"/>
                </a:lnTo>
                <a:lnTo>
                  <a:pt x="173736" y="114300"/>
                </a:lnTo>
                <a:lnTo>
                  <a:pt x="192024" y="105034"/>
                </a:lnTo>
                <a:close/>
              </a:path>
            </a:pathLst>
          </a:custGeom>
          <a:solidFill>
            <a:srgbClr val="FF0000"/>
          </a:solidFill>
        </p:spPr>
        <p:txBody>
          <a:bodyPr wrap="square" lIns="0" tIns="0" rIns="0" bIns="0" rtlCol="0"/>
          <a:lstStyle/>
          <a:p>
            <a:endParaRPr/>
          </a:p>
        </p:txBody>
      </p:sp>
      <p:sp>
        <p:nvSpPr>
          <p:cNvPr id="11" name="object 11"/>
          <p:cNvSpPr/>
          <p:nvPr/>
        </p:nvSpPr>
        <p:spPr>
          <a:xfrm>
            <a:off x="2826898" y="3791711"/>
            <a:ext cx="287020" cy="114300"/>
          </a:xfrm>
          <a:custGeom>
            <a:avLst/>
            <a:gdLst/>
            <a:ahLst/>
            <a:cxnLst/>
            <a:rect l="l" t="t" r="r" b="b"/>
            <a:pathLst>
              <a:path w="287019" h="114300">
                <a:moveTo>
                  <a:pt x="192024" y="76200"/>
                </a:moveTo>
                <a:lnTo>
                  <a:pt x="192024" y="38100"/>
                </a:lnTo>
                <a:lnTo>
                  <a:pt x="0" y="38100"/>
                </a:lnTo>
                <a:lnTo>
                  <a:pt x="0" y="76200"/>
                </a:lnTo>
                <a:lnTo>
                  <a:pt x="192024" y="76200"/>
                </a:lnTo>
                <a:close/>
              </a:path>
              <a:path w="287019" h="114300">
                <a:moveTo>
                  <a:pt x="286512" y="57912"/>
                </a:moveTo>
                <a:lnTo>
                  <a:pt x="172212" y="0"/>
                </a:lnTo>
                <a:lnTo>
                  <a:pt x="172212" y="38100"/>
                </a:lnTo>
                <a:lnTo>
                  <a:pt x="192024" y="38100"/>
                </a:lnTo>
                <a:lnTo>
                  <a:pt x="192024" y="104526"/>
                </a:lnTo>
                <a:lnTo>
                  <a:pt x="286512" y="57912"/>
                </a:lnTo>
                <a:close/>
              </a:path>
              <a:path w="287019" h="114300">
                <a:moveTo>
                  <a:pt x="192024" y="104526"/>
                </a:moveTo>
                <a:lnTo>
                  <a:pt x="192024" y="76200"/>
                </a:lnTo>
                <a:lnTo>
                  <a:pt x="172212" y="76200"/>
                </a:lnTo>
                <a:lnTo>
                  <a:pt x="172212" y="114300"/>
                </a:lnTo>
                <a:lnTo>
                  <a:pt x="192024" y="104526"/>
                </a:lnTo>
                <a:close/>
              </a:path>
            </a:pathLst>
          </a:custGeom>
          <a:solidFill>
            <a:srgbClr val="8BD4DA"/>
          </a:solidFill>
        </p:spPr>
        <p:txBody>
          <a:bodyPr wrap="square" lIns="0" tIns="0" rIns="0" bIns="0" rtlCol="0"/>
          <a:lstStyle/>
          <a:p>
            <a:endParaRPr/>
          </a:p>
        </p:txBody>
      </p:sp>
      <p:grpSp>
        <p:nvGrpSpPr>
          <p:cNvPr id="12" name="object 12"/>
          <p:cNvGrpSpPr/>
          <p:nvPr/>
        </p:nvGrpSpPr>
        <p:grpSpPr>
          <a:xfrm>
            <a:off x="3360298" y="1833372"/>
            <a:ext cx="5951855" cy="5195570"/>
            <a:chOff x="3360298" y="1833372"/>
            <a:chExt cx="5951855" cy="5195570"/>
          </a:xfrm>
        </p:grpSpPr>
        <p:pic>
          <p:nvPicPr>
            <p:cNvPr id="13" name="object 13"/>
            <p:cNvPicPr/>
            <p:nvPr/>
          </p:nvPicPr>
          <p:blipFill>
            <a:blip r:embed="rId5" cstate="print"/>
            <a:stretch>
              <a:fillRect/>
            </a:stretch>
          </p:blipFill>
          <p:spPr>
            <a:xfrm>
              <a:off x="3977518" y="1833372"/>
              <a:ext cx="1799844" cy="1519427"/>
            </a:xfrm>
            <a:prstGeom prst="rect">
              <a:avLst/>
            </a:prstGeom>
          </p:spPr>
        </p:pic>
        <p:sp>
          <p:nvSpPr>
            <p:cNvPr id="14" name="object 14"/>
            <p:cNvSpPr/>
            <p:nvPr/>
          </p:nvSpPr>
          <p:spPr>
            <a:xfrm>
              <a:off x="7086473" y="6723887"/>
              <a:ext cx="533400" cy="304800"/>
            </a:xfrm>
            <a:custGeom>
              <a:avLst/>
              <a:gdLst/>
              <a:ahLst/>
              <a:cxnLst/>
              <a:rect l="l" t="t" r="r" b="b"/>
              <a:pathLst>
                <a:path w="533400" h="304800">
                  <a:moveTo>
                    <a:pt x="533400" y="0"/>
                  </a:moveTo>
                  <a:lnTo>
                    <a:pt x="0" y="0"/>
                  </a:lnTo>
                  <a:lnTo>
                    <a:pt x="0" y="254508"/>
                  </a:lnTo>
                  <a:lnTo>
                    <a:pt x="0" y="304800"/>
                  </a:lnTo>
                  <a:lnTo>
                    <a:pt x="533400" y="304800"/>
                  </a:lnTo>
                  <a:lnTo>
                    <a:pt x="533400" y="254508"/>
                  </a:lnTo>
                  <a:lnTo>
                    <a:pt x="533400" y="0"/>
                  </a:lnTo>
                  <a:close/>
                </a:path>
              </a:pathLst>
            </a:custGeom>
            <a:solidFill>
              <a:srgbClr val="777777"/>
            </a:solidFill>
          </p:spPr>
          <p:txBody>
            <a:bodyPr wrap="square" lIns="0" tIns="0" rIns="0" bIns="0" rtlCol="0"/>
            <a:lstStyle/>
            <a:p>
              <a:endParaRPr/>
            </a:p>
          </p:txBody>
        </p:sp>
        <p:sp>
          <p:nvSpPr>
            <p:cNvPr id="15" name="object 15"/>
            <p:cNvSpPr/>
            <p:nvPr/>
          </p:nvSpPr>
          <p:spPr>
            <a:xfrm>
              <a:off x="7022470" y="6673595"/>
              <a:ext cx="533400" cy="304800"/>
            </a:xfrm>
            <a:custGeom>
              <a:avLst/>
              <a:gdLst/>
              <a:ahLst/>
              <a:cxnLst/>
              <a:rect l="l" t="t" r="r" b="b"/>
              <a:pathLst>
                <a:path w="533400" h="304800">
                  <a:moveTo>
                    <a:pt x="533399" y="304799"/>
                  </a:moveTo>
                  <a:lnTo>
                    <a:pt x="533399" y="0"/>
                  </a:lnTo>
                  <a:lnTo>
                    <a:pt x="0" y="0"/>
                  </a:lnTo>
                  <a:lnTo>
                    <a:pt x="0" y="304799"/>
                  </a:lnTo>
                  <a:lnTo>
                    <a:pt x="533399" y="304799"/>
                  </a:lnTo>
                  <a:close/>
                </a:path>
              </a:pathLst>
            </a:custGeom>
            <a:solidFill>
              <a:srgbClr val="9898FF"/>
            </a:solidFill>
          </p:spPr>
          <p:txBody>
            <a:bodyPr wrap="square" lIns="0" tIns="0" rIns="0" bIns="0" rtlCol="0"/>
            <a:lstStyle/>
            <a:p>
              <a:endParaRPr/>
            </a:p>
          </p:txBody>
        </p:sp>
        <p:sp>
          <p:nvSpPr>
            <p:cNvPr id="16" name="object 16"/>
            <p:cNvSpPr/>
            <p:nvPr/>
          </p:nvSpPr>
          <p:spPr>
            <a:xfrm>
              <a:off x="7022470" y="6673595"/>
              <a:ext cx="533400" cy="18415"/>
            </a:xfrm>
            <a:custGeom>
              <a:avLst/>
              <a:gdLst/>
              <a:ahLst/>
              <a:cxnLst/>
              <a:rect l="l" t="t" r="r" b="b"/>
              <a:pathLst>
                <a:path w="533400" h="18415">
                  <a:moveTo>
                    <a:pt x="533399" y="0"/>
                  </a:moveTo>
                  <a:lnTo>
                    <a:pt x="0" y="0"/>
                  </a:lnTo>
                  <a:lnTo>
                    <a:pt x="18287" y="18287"/>
                  </a:lnTo>
                  <a:lnTo>
                    <a:pt x="513587" y="18287"/>
                  </a:lnTo>
                  <a:lnTo>
                    <a:pt x="533399" y="0"/>
                  </a:lnTo>
                  <a:close/>
                </a:path>
              </a:pathLst>
            </a:custGeom>
            <a:solidFill>
              <a:srgbClr val="ACACFF"/>
            </a:solidFill>
          </p:spPr>
          <p:txBody>
            <a:bodyPr wrap="square" lIns="0" tIns="0" rIns="0" bIns="0" rtlCol="0"/>
            <a:lstStyle/>
            <a:p>
              <a:endParaRPr/>
            </a:p>
          </p:txBody>
        </p:sp>
        <p:sp>
          <p:nvSpPr>
            <p:cNvPr id="17" name="object 17"/>
            <p:cNvSpPr/>
            <p:nvPr/>
          </p:nvSpPr>
          <p:spPr>
            <a:xfrm>
              <a:off x="7022470" y="6673595"/>
              <a:ext cx="18415" cy="304800"/>
            </a:xfrm>
            <a:custGeom>
              <a:avLst/>
              <a:gdLst/>
              <a:ahLst/>
              <a:cxnLst/>
              <a:rect l="l" t="t" r="r" b="b"/>
              <a:pathLst>
                <a:path w="18415" h="304800">
                  <a:moveTo>
                    <a:pt x="18287" y="284987"/>
                  </a:moveTo>
                  <a:lnTo>
                    <a:pt x="18287" y="18287"/>
                  </a:lnTo>
                  <a:lnTo>
                    <a:pt x="0" y="0"/>
                  </a:lnTo>
                  <a:lnTo>
                    <a:pt x="0" y="304799"/>
                  </a:lnTo>
                  <a:lnTo>
                    <a:pt x="18287" y="284987"/>
                  </a:lnTo>
                  <a:close/>
                </a:path>
              </a:pathLst>
            </a:custGeom>
            <a:solidFill>
              <a:srgbClr val="C2C2FF"/>
            </a:solidFill>
          </p:spPr>
          <p:txBody>
            <a:bodyPr wrap="square" lIns="0" tIns="0" rIns="0" bIns="0" rtlCol="0"/>
            <a:lstStyle/>
            <a:p>
              <a:endParaRPr/>
            </a:p>
          </p:txBody>
        </p:sp>
        <p:sp>
          <p:nvSpPr>
            <p:cNvPr id="18" name="object 18"/>
            <p:cNvSpPr/>
            <p:nvPr/>
          </p:nvSpPr>
          <p:spPr>
            <a:xfrm>
              <a:off x="7022470" y="6958583"/>
              <a:ext cx="533400" cy="20320"/>
            </a:xfrm>
            <a:custGeom>
              <a:avLst/>
              <a:gdLst/>
              <a:ahLst/>
              <a:cxnLst/>
              <a:rect l="l" t="t" r="r" b="b"/>
              <a:pathLst>
                <a:path w="533400" h="20320">
                  <a:moveTo>
                    <a:pt x="533399" y="19811"/>
                  </a:moveTo>
                  <a:lnTo>
                    <a:pt x="513587" y="0"/>
                  </a:lnTo>
                  <a:lnTo>
                    <a:pt x="18287" y="0"/>
                  </a:lnTo>
                  <a:lnTo>
                    <a:pt x="0" y="19811"/>
                  </a:lnTo>
                  <a:lnTo>
                    <a:pt x="533399" y="19811"/>
                  </a:lnTo>
                  <a:close/>
                </a:path>
              </a:pathLst>
            </a:custGeom>
            <a:solidFill>
              <a:srgbClr val="7B7BCD"/>
            </a:solidFill>
          </p:spPr>
          <p:txBody>
            <a:bodyPr wrap="square" lIns="0" tIns="0" rIns="0" bIns="0" rtlCol="0"/>
            <a:lstStyle/>
            <a:p>
              <a:endParaRPr/>
            </a:p>
          </p:txBody>
        </p:sp>
        <p:sp>
          <p:nvSpPr>
            <p:cNvPr id="19" name="object 19"/>
            <p:cNvSpPr/>
            <p:nvPr/>
          </p:nvSpPr>
          <p:spPr>
            <a:xfrm>
              <a:off x="7536058" y="6673595"/>
              <a:ext cx="20320" cy="304800"/>
            </a:xfrm>
            <a:custGeom>
              <a:avLst/>
              <a:gdLst/>
              <a:ahLst/>
              <a:cxnLst/>
              <a:rect l="l" t="t" r="r" b="b"/>
              <a:pathLst>
                <a:path w="20320" h="304800">
                  <a:moveTo>
                    <a:pt x="19811" y="304799"/>
                  </a:moveTo>
                  <a:lnTo>
                    <a:pt x="19811" y="0"/>
                  </a:lnTo>
                  <a:lnTo>
                    <a:pt x="0" y="18287"/>
                  </a:lnTo>
                  <a:lnTo>
                    <a:pt x="0" y="284987"/>
                  </a:lnTo>
                  <a:lnTo>
                    <a:pt x="19811" y="304799"/>
                  </a:lnTo>
                  <a:close/>
                </a:path>
              </a:pathLst>
            </a:custGeom>
            <a:solidFill>
              <a:srgbClr val="5C5C98"/>
            </a:solidFill>
          </p:spPr>
          <p:txBody>
            <a:bodyPr wrap="square" lIns="0" tIns="0" rIns="0" bIns="0" rtlCol="0"/>
            <a:lstStyle/>
            <a:p>
              <a:endParaRPr/>
            </a:p>
          </p:txBody>
        </p:sp>
        <p:pic>
          <p:nvPicPr>
            <p:cNvPr id="20" name="object 20"/>
            <p:cNvPicPr/>
            <p:nvPr/>
          </p:nvPicPr>
          <p:blipFill>
            <a:blip r:embed="rId6" cstate="print"/>
            <a:stretch>
              <a:fillRect/>
            </a:stretch>
          </p:blipFill>
          <p:spPr>
            <a:xfrm>
              <a:off x="7188395" y="6772465"/>
              <a:ext cx="200024" cy="100964"/>
            </a:xfrm>
            <a:prstGeom prst="rect">
              <a:avLst/>
            </a:prstGeom>
          </p:spPr>
        </p:pic>
        <p:sp>
          <p:nvSpPr>
            <p:cNvPr id="21" name="object 21"/>
            <p:cNvSpPr/>
            <p:nvPr/>
          </p:nvSpPr>
          <p:spPr>
            <a:xfrm>
              <a:off x="7022470" y="6673595"/>
              <a:ext cx="533400" cy="304800"/>
            </a:xfrm>
            <a:custGeom>
              <a:avLst/>
              <a:gdLst/>
              <a:ahLst/>
              <a:cxnLst/>
              <a:rect l="l" t="t" r="r" b="b"/>
              <a:pathLst>
                <a:path w="533400" h="304800">
                  <a:moveTo>
                    <a:pt x="0" y="0"/>
                  </a:moveTo>
                  <a:lnTo>
                    <a:pt x="0" y="304799"/>
                  </a:lnTo>
                  <a:lnTo>
                    <a:pt x="533399" y="304799"/>
                  </a:lnTo>
                  <a:lnTo>
                    <a:pt x="533399" y="0"/>
                  </a:lnTo>
                  <a:lnTo>
                    <a:pt x="0" y="0"/>
                  </a:lnTo>
                  <a:close/>
                </a:path>
                <a:path w="533400" h="304800">
                  <a:moveTo>
                    <a:pt x="18287" y="18287"/>
                  </a:moveTo>
                  <a:lnTo>
                    <a:pt x="18287" y="284987"/>
                  </a:lnTo>
                  <a:lnTo>
                    <a:pt x="513587" y="284987"/>
                  </a:lnTo>
                  <a:lnTo>
                    <a:pt x="513587" y="18287"/>
                  </a:lnTo>
                  <a:lnTo>
                    <a:pt x="18287" y="18287"/>
                  </a:lnTo>
                  <a:close/>
                </a:path>
                <a:path w="533400" h="304800">
                  <a:moveTo>
                    <a:pt x="0" y="0"/>
                  </a:moveTo>
                  <a:lnTo>
                    <a:pt x="18287" y="18287"/>
                  </a:lnTo>
                </a:path>
                <a:path w="533400" h="304800">
                  <a:moveTo>
                    <a:pt x="0" y="304799"/>
                  </a:moveTo>
                  <a:lnTo>
                    <a:pt x="18287" y="284987"/>
                  </a:lnTo>
                </a:path>
                <a:path w="533400" h="304800">
                  <a:moveTo>
                    <a:pt x="533399" y="304799"/>
                  </a:moveTo>
                  <a:lnTo>
                    <a:pt x="513587" y="284987"/>
                  </a:lnTo>
                </a:path>
                <a:path w="533400" h="304800">
                  <a:moveTo>
                    <a:pt x="533399" y="0"/>
                  </a:moveTo>
                  <a:lnTo>
                    <a:pt x="513587" y="18287"/>
                  </a:lnTo>
                </a:path>
              </a:pathLst>
            </a:custGeom>
            <a:ln w="9524">
              <a:solidFill>
                <a:srgbClr val="000000"/>
              </a:solidFill>
            </a:ln>
          </p:spPr>
          <p:txBody>
            <a:bodyPr wrap="square" lIns="0" tIns="0" rIns="0" bIns="0" rtlCol="0"/>
            <a:lstStyle/>
            <a:p>
              <a:endParaRPr/>
            </a:p>
          </p:txBody>
        </p:sp>
        <p:sp>
          <p:nvSpPr>
            <p:cNvPr id="22" name="object 22"/>
            <p:cNvSpPr/>
            <p:nvPr/>
          </p:nvSpPr>
          <p:spPr>
            <a:xfrm>
              <a:off x="7924673" y="6723887"/>
              <a:ext cx="533400" cy="304800"/>
            </a:xfrm>
            <a:custGeom>
              <a:avLst/>
              <a:gdLst/>
              <a:ahLst/>
              <a:cxnLst/>
              <a:rect l="l" t="t" r="r" b="b"/>
              <a:pathLst>
                <a:path w="533400" h="304800">
                  <a:moveTo>
                    <a:pt x="533400" y="0"/>
                  </a:moveTo>
                  <a:lnTo>
                    <a:pt x="0" y="0"/>
                  </a:lnTo>
                  <a:lnTo>
                    <a:pt x="0" y="254508"/>
                  </a:lnTo>
                  <a:lnTo>
                    <a:pt x="0" y="304800"/>
                  </a:lnTo>
                  <a:lnTo>
                    <a:pt x="533400" y="304800"/>
                  </a:lnTo>
                  <a:lnTo>
                    <a:pt x="533400" y="254508"/>
                  </a:lnTo>
                  <a:lnTo>
                    <a:pt x="533400" y="0"/>
                  </a:lnTo>
                  <a:close/>
                </a:path>
              </a:pathLst>
            </a:custGeom>
            <a:solidFill>
              <a:srgbClr val="777777"/>
            </a:solidFill>
          </p:spPr>
          <p:txBody>
            <a:bodyPr wrap="square" lIns="0" tIns="0" rIns="0" bIns="0" rtlCol="0"/>
            <a:lstStyle/>
            <a:p>
              <a:endParaRPr/>
            </a:p>
          </p:txBody>
        </p:sp>
        <p:sp>
          <p:nvSpPr>
            <p:cNvPr id="23" name="object 23"/>
            <p:cNvSpPr/>
            <p:nvPr/>
          </p:nvSpPr>
          <p:spPr>
            <a:xfrm>
              <a:off x="7860670" y="6673595"/>
              <a:ext cx="533400" cy="304800"/>
            </a:xfrm>
            <a:custGeom>
              <a:avLst/>
              <a:gdLst/>
              <a:ahLst/>
              <a:cxnLst/>
              <a:rect l="l" t="t" r="r" b="b"/>
              <a:pathLst>
                <a:path w="533400" h="304800">
                  <a:moveTo>
                    <a:pt x="533399" y="304799"/>
                  </a:moveTo>
                  <a:lnTo>
                    <a:pt x="533399" y="0"/>
                  </a:lnTo>
                  <a:lnTo>
                    <a:pt x="0" y="0"/>
                  </a:lnTo>
                  <a:lnTo>
                    <a:pt x="0" y="304799"/>
                  </a:lnTo>
                  <a:lnTo>
                    <a:pt x="533399" y="304799"/>
                  </a:lnTo>
                  <a:close/>
                </a:path>
              </a:pathLst>
            </a:custGeom>
            <a:solidFill>
              <a:srgbClr val="9898FF"/>
            </a:solidFill>
          </p:spPr>
          <p:txBody>
            <a:bodyPr wrap="square" lIns="0" tIns="0" rIns="0" bIns="0" rtlCol="0"/>
            <a:lstStyle/>
            <a:p>
              <a:endParaRPr/>
            </a:p>
          </p:txBody>
        </p:sp>
        <p:sp>
          <p:nvSpPr>
            <p:cNvPr id="24" name="object 24"/>
            <p:cNvSpPr/>
            <p:nvPr/>
          </p:nvSpPr>
          <p:spPr>
            <a:xfrm>
              <a:off x="7860670" y="6673595"/>
              <a:ext cx="533400" cy="18415"/>
            </a:xfrm>
            <a:custGeom>
              <a:avLst/>
              <a:gdLst/>
              <a:ahLst/>
              <a:cxnLst/>
              <a:rect l="l" t="t" r="r" b="b"/>
              <a:pathLst>
                <a:path w="533400" h="18415">
                  <a:moveTo>
                    <a:pt x="533399" y="0"/>
                  </a:moveTo>
                  <a:lnTo>
                    <a:pt x="0" y="0"/>
                  </a:lnTo>
                  <a:lnTo>
                    <a:pt x="18287" y="18287"/>
                  </a:lnTo>
                  <a:lnTo>
                    <a:pt x="513587" y="18287"/>
                  </a:lnTo>
                  <a:lnTo>
                    <a:pt x="533399" y="0"/>
                  </a:lnTo>
                  <a:close/>
                </a:path>
              </a:pathLst>
            </a:custGeom>
            <a:solidFill>
              <a:srgbClr val="ACACFF"/>
            </a:solidFill>
          </p:spPr>
          <p:txBody>
            <a:bodyPr wrap="square" lIns="0" tIns="0" rIns="0" bIns="0" rtlCol="0"/>
            <a:lstStyle/>
            <a:p>
              <a:endParaRPr/>
            </a:p>
          </p:txBody>
        </p:sp>
        <p:sp>
          <p:nvSpPr>
            <p:cNvPr id="25" name="object 25"/>
            <p:cNvSpPr/>
            <p:nvPr/>
          </p:nvSpPr>
          <p:spPr>
            <a:xfrm>
              <a:off x="7860670" y="6673595"/>
              <a:ext cx="18415" cy="304800"/>
            </a:xfrm>
            <a:custGeom>
              <a:avLst/>
              <a:gdLst/>
              <a:ahLst/>
              <a:cxnLst/>
              <a:rect l="l" t="t" r="r" b="b"/>
              <a:pathLst>
                <a:path w="18415" h="304800">
                  <a:moveTo>
                    <a:pt x="18287" y="284987"/>
                  </a:moveTo>
                  <a:lnTo>
                    <a:pt x="18287" y="18287"/>
                  </a:lnTo>
                  <a:lnTo>
                    <a:pt x="0" y="0"/>
                  </a:lnTo>
                  <a:lnTo>
                    <a:pt x="0" y="304799"/>
                  </a:lnTo>
                  <a:lnTo>
                    <a:pt x="18287" y="284987"/>
                  </a:lnTo>
                  <a:close/>
                </a:path>
              </a:pathLst>
            </a:custGeom>
            <a:solidFill>
              <a:srgbClr val="C2C2FF"/>
            </a:solidFill>
          </p:spPr>
          <p:txBody>
            <a:bodyPr wrap="square" lIns="0" tIns="0" rIns="0" bIns="0" rtlCol="0"/>
            <a:lstStyle/>
            <a:p>
              <a:endParaRPr/>
            </a:p>
          </p:txBody>
        </p:sp>
        <p:sp>
          <p:nvSpPr>
            <p:cNvPr id="26" name="object 26"/>
            <p:cNvSpPr/>
            <p:nvPr/>
          </p:nvSpPr>
          <p:spPr>
            <a:xfrm>
              <a:off x="7860670" y="6958583"/>
              <a:ext cx="533400" cy="20320"/>
            </a:xfrm>
            <a:custGeom>
              <a:avLst/>
              <a:gdLst/>
              <a:ahLst/>
              <a:cxnLst/>
              <a:rect l="l" t="t" r="r" b="b"/>
              <a:pathLst>
                <a:path w="533400" h="20320">
                  <a:moveTo>
                    <a:pt x="533399" y="19811"/>
                  </a:moveTo>
                  <a:lnTo>
                    <a:pt x="513587" y="0"/>
                  </a:lnTo>
                  <a:lnTo>
                    <a:pt x="18287" y="0"/>
                  </a:lnTo>
                  <a:lnTo>
                    <a:pt x="0" y="19811"/>
                  </a:lnTo>
                  <a:lnTo>
                    <a:pt x="533399" y="19811"/>
                  </a:lnTo>
                  <a:close/>
                </a:path>
              </a:pathLst>
            </a:custGeom>
            <a:solidFill>
              <a:srgbClr val="7B7BCD"/>
            </a:solidFill>
          </p:spPr>
          <p:txBody>
            <a:bodyPr wrap="square" lIns="0" tIns="0" rIns="0" bIns="0" rtlCol="0"/>
            <a:lstStyle/>
            <a:p>
              <a:endParaRPr/>
            </a:p>
          </p:txBody>
        </p:sp>
        <p:sp>
          <p:nvSpPr>
            <p:cNvPr id="27" name="object 27"/>
            <p:cNvSpPr/>
            <p:nvPr/>
          </p:nvSpPr>
          <p:spPr>
            <a:xfrm>
              <a:off x="8374258" y="6673595"/>
              <a:ext cx="20320" cy="304800"/>
            </a:xfrm>
            <a:custGeom>
              <a:avLst/>
              <a:gdLst/>
              <a:ahLst/>
              <a:cxnLst/>
              <a:rect l="l" t="t" r="r" b="b"/>
              <a:pathLst>
                <a:path w="20320" h="304800">
                  <a:moveTo>
                    <a:pt x="19811" y="304799"/>
                  </a:moveTo>
                  <a:lnTo>
                    <a:pt x="19811" y="0"/>
                  </a:lnTo>
                  <a:lnTo>
                    <a:pt x="0" y="18287"/>
                  </a:lnTo>
                  <a:lnTo>
                    <a:pt x="0" y="284987"/>
                  </a:lnTo>
                  <a:lnTo>
                    <a:pt x="19811" y="304799"/>
                  </a:lnTo>
                  <a:close/>
                </a:path>
              </a:pathLst>
            </a:custGeom>
            <a:solidFill>
              <a:srgbClr val="5C5C98"/>
            </a:solidFill>
          </p:spPr>
          <p:txBody>
            <a:bodyPr wrap="square" lIns="0" tIns="0" rIns="0" bIns="0" rtlCol="0"/>
            <a:lstStyle/>
            <a:p>
              <a:endParaRPr/>
            </a:p>
          </p:txBody>
        </p:sp>
        <p:pic>
          <p:nvPicPr>
            <p:cNvPr id="28" name="object 28"/>
            <p:cNvPicPr/>
            <p:nvPr/>
          </p:nvPicPr>
          <p:blipFill>
            <a:blip r:embed="rId6" cstate="print"/>
            <a:stretch>
              <a:fillRect/>
            </a:stretch>
          </p:blipFill>
          <p:spPr>
            <a:xfrm>
              <a:off x="8026595" y="6772465"/>
              <a:ext cx="200024" cy="100964"/>
            </a:xfrm>
            <a:prstGeom prst="rect">
              <a:avLst/>
            </a:prstGeom>
          </p:spPr>
        </p:pic>
        <p:sp>
          <p:nvSpPr>
            <p:cNvPr id="29" name="object 29"/>
            <p:cNvSpPr/>
            <p:nvPr/>
          </p:nvSpPr>
          <p:spPr>
            <a:xfrm>
              <a:off x="7860670" y="6673595"/>
              <a:ext cx="533400" cy="304800"/>
            </a:xfrm>
            <a:custGeom>
              <a:avLst/>
              <a:gdLst/>
              <a:ahLst/>
              <a:cxnLst/>
              <a:rect l="l" t="t" r="r" b="b"/>
              <a:pathLst>
                <a:path w="533400" h="304800">
                  <a:moveTo>
                    <a:pt x="0" y="0"/>
                  </a:moveTo>
                  <a:lnTo>
                    <a:pt x="0" y="304799"/>
                  </a:lnTo>
                  <a:lnTo>
                    <a:pt x="533399" y="304799"/>
                  </a:lnTo>
                  <a:lnTo>
                    <a:pt x="533399" y="0"/>
                  </a:lnTo>
                  <a:lnTo>
                    <a:pt x="0" y="0"/>
                  </a:lnTo>
                  <a:close/>
                </a:path>
                <a:path w="533400" h="304800">
                  <a:moveTo>
                    <a:pt x="18287" y="18287"/>
                  </a:moveTo>
                  <a:lnTo>
                    <a:pt x="18287" y="284987"/>
                  </a:lnTo>
                  <a:lnTo>
                    <a:pt x="513587" y="284987"/>
                  </a:lnTo>
                  <a:lnTo>
                    <a:pt x="513587" y="18287"/>
                  </a:lnTo>
                  <a:lnTo>
                    <a:pt x="18287" y="18287"/>
                  </a:lnTo>
                  <a:close/>
                </a:path>
                <a:path w="533400" h="304800">
                  <a:moveTo>
                    <a:pt x="0" y="0"/>
                  </a:moveTo>
                  <a:lnTo>
                    <a:pt x="18287" y="18287"/>
                  </a:lnTo>
                </a:path>
                <a:path w="533400" h="304800">
                  <a:moveTo>
                    <a:pt x="0" y="304799"/>
                  </a:moveTo>
                  <a:lnTo>
                    <a:pt x="18287" y="284987"/>
                  </a:lnTo>
                </a:path>
                <a:path w="533400" h="304800">
                  <a:moveTo>
                    <a:pt x="533399" y="304799"/>
                  </a:moveTo>
                  <a:lnTo>
                    <a:pt x="513587" y="284987"/>
                  </a:lnTo>
                </a:path>
                <a:path w="533400" h="304800">
                  <a:moveTo>
                    <a:pt x="533399" y="0"/>
                  </a:moveTo>
                  <a:lnTo>
                    <a:pt x="513587" y="18287"/>
                  </a:lnTo>
                </a:path>
              </a:pathLst>
            </a:custGeom>
            <a:ln w="9524">
              <a:solidFill>
                <a:srgbClr val="000000"/>
              </a:solidFill>
            </a:ln>
          </p:spPr>
          <p:txBody>
            <a:bodyPr wrap="square" lIns="0" tIns="0" rIns="0" bIns="0" rtlCol="0"/>
            <a:lstStyle/>
            <a:p>
              <a:endParaRPr/>
            </a:p>
          </p:txBody>
        </p:sp>
        <p:sp>
          <p:nvSpPr>
            <p:cNvPr id="30" name="object 30"/>
            <p:cNvSpPr/>
            <p:nvPr/>
          </p:nvSpPr>
          <p:spPr>
            <a:xfrm>
              <a:off x="4553590" y="4584192"/>
              <a:ext cx="288290" cy="114300"/>
            </a:xfrm>
            <a:custGeom>
              <a:avLst/>
              <a:gdLst/>
              <a:ahLst/>
              <a:cxnLst/>
              <a:rect l="l" t="t" r="r" b="b"/>
              <a:pathLst>
                <a:path w="288289" h="114300">
                  <a:moveTo>
                    <a:pt x="192024" y="76200"/>
                  </a:moveTo>
                  <a:lnTo>
                    <a:pt x="192024" y="38100"/>
                  </a:lnTo>
                  <a:lnTo>
                    <a:pt x="0" y="38100"/>
                  </a:lnTo>
                  <a:lnTo>
                    <a:pt x="0" y="76200"/>
                  </a:lnTo>
                  <a:lnTo>
                    <a:pt x="192024" y="76200"/>
                  </a:lnTo>
                  <a:close/>
                </a:path>
                <a:path w="288289" h="114300">
                  <a:moveTo>
                    <a:pt x="288036" y="57912"/>
                  </a:moveTo>
                  <a:lnTo>
                    <a:pt x="173736" y="0"/>
                  </a:lnTo>
                  <a:lnTo>
                    <a:pt x="173736" y="38100"/>
                  </a:lnTo>
                  <a:lnTo>
                    <a:pt x="192024" y="38100"/>
                  </a:lnTo>
                  <a:lnTo>
                    <a:pt x="192024" y="105277"/>
                  </a:lnTo>
                  <a:lnTo>
                    <a:pt x="288036" y="57912"/>
                  </a:lnTo>
                  <a:close/>
                </a:path>
                <a:path w="288289" h="114300">
                  <a:moveTo>
                    <a:pt x="192024" y="105277"/>
                  </a:moveTo>
                  <a:lnTo>
                    <a:pt x="192024" y="76200"/>
                  </a:lnTo>
                  <a:lnTo>
                    <a:pt x="173736" y="76200"/>
                  </a:lnTo>
                  <a:lnTo>
                    <a:pt x="173736" y="114300"/>
                  </a:lnTo>
                  <a:lnTo>
                    <a:pt x="192024" y="105277"/>
                  </a:lnTo>
                  <a:close/>
                </a:path>
              </a:pathLst>
            </a:custGeom>
            <a:solidFill>
              <a:srgbClr val="FF0000"/>
            </a:solidFill>
          </p:spPr>
          <p:txBody>
            <a:bodyPr wrap="square" lIns="0" tIns="0" rIns="0" bIns="0" rtlCol="0"/>
            <a:lstStyle/>
            <a:p>
              <a:endParaRPr/>
            </a:p>
          </p:txBody>
        </p:sp>
        <p:sp>
          <p:nvSpPr>
            <p:cNvPr id="31" name="object 31"/>
            <p:cNvSpPr/>
            <p:nvPr/>
          </p:nvSpPr>
          <p:spPr>
            <a:xfrm>
              <a:off x="7793614" y="2906268"/>
              <a:ext cx="161925" cy="295910"/>
            </a:xfrm>
            <a:custGeom>
              <a:avLst/>
              <a:gdLst/>
              <a:ahLst/>
              <a:cxnLst/>
              <a:rect l="l" t="t" r="r" b="b"/>
              <a:pathLst>
                <a:path w="161925" h="295910">
                  <a:moveTo>
                    <a:pt x="34133" y="184961"/>
                  </a:moveTo>
                  <a:lnTo>
                    <a:pt x="0" y="167640"/>
                  </a:lnTo>
                  <a:lnTo>
                    <a:pt x="0" y="295656"/>
                  </a:lnTo>
                  <a:lnTo>
                    <a:pt x="25908" y="276321"/>
                  </a:lnTo>
                  <a:lnTo>
                    <a:pt x="25908" y="201168"/>
                  </a:lnTo>
                  <a:lnTo>
                    <a:pt x="34133" y="184961"/>
                  </a:lnTo>
                  <a:close/>
                </a:path>
                <a:path w="161925" h="295910">
                  <a:moveTo>
                    <a:pt x="68123" y="202210"/>
                  </a:moveTo>
                  <a:lnTo>
                    <a:pt x="34133" y="184961"/>
                  </a:lnTo>
                  <a:lnTo>
                    <a:pt x="25908" y="201168"/>
                  </a:lnTo>
                  <a:lnTo>
                    <a:pt x="59436" y="219456"/>
                  </a:lnTo>
                  <a:lnTo>
                    <a:pt x="68123" y="202210"/>
                  </a:lnTo>
                  <a:close/>
                </a:path>
                <a:path w="161925" h="295910">
                  <a:moveTo>
                    <a:pt x="102108" y="219456"/>
                  </a:moveTo>
                  <a:lnTo>
                    <a:pt x="68123" y="202210"/>
                  </a:lnTo>
                  <a:lnTo>
                    <a:pt x="59436" y="219456"/>
                  </a:lnTo>
                  <a:lnTo>
                    <a:pt x="25908" y="201168"/>
                  </a:lnTo>
                  <a:lnTo>
                    <a:pt x="25908" y="276321"/>
                  </a:lnTo>
                  <a:lnTo>
                    <a:pt x="102108" y="219456"/>
                  </a:lnTo>
                  <a:close/>
                </a:path>
                <a:path w="161925" h="295910">
                  <a:moveTo>
                    <a:pt x="161544" y="16764"/>
                  </a:moveTo>
                  <a:lnTo>
                    <a:pt x="128016" y="0"/>
                  </a:lnTo>
                  <a:lnTo>
                    <a:pt x="34133" y="184961"/>
                  </a:lnTo>
                  <a:lnTo>
                    <a:pt x="68123" y="202210"/>
                  </a:lnTo>
                  <a:lnTo>
                    <a:pt x="161544" y="16764"/>
                  </a:lnTo>
                  <a:close/>
                </a:path>
              </a:pathLst>
            </a:custGeom>
            <a:solidFill>
              <a:srgbClr val="4B7B0A"/>
            </a:solidFill>
          </p:spPr>
          <p:txBody>
            <a:bodyPr wrap="square" lIns="0" tIns="0" rIns="0" bIns="0" rtlCol="0"/>
            <a:lstStyle/>
            <a:p>
              <a:endParaRPr/>
            </a:p>
          </p:txBody>
        </p:sp>
        <p:sp>
          <p:nvSpPr>
            <p:cNvPr id="32" name="object 32"/>
            <p:cNvSpPr/>
            <p:nvPr/>
          </p:nvSpPr>
          <p:spPr>
            <a:xfrm>
              <a:off x="8226430" y="2977896"/>
              <a:ext cx="161925" cy="295910"/>
            </a:xfrm>
            <a:custGeom>
              <a:avLst/>
              <a:gdLst/>
              <a:ahLst/>
              <a:cxnLst/>
              <a:rect l="l" t="t" r="r" b="b"/>
              <a:pathLst>
                <a:path w="161925" h="295910">
                  <a:moveTo>
                    <a:pt x="32922" y="184346"/>
                  </a:moveTo>
                  <a:lnTo>
                    <a:pt x="0" y="167640"/>
                  </a:lnTo>
                  <a:lnTo>
                    <a:pt x="0" y="295656"/>
                  </a:lnTo>
                  <a:lnTo>
                    <a:pt x="24384" y="277458"/>
                  </a:lnTo>
                  <a:lnTo>
                    <a:pt x="24384" y="201168"/>
                  </a:lnTo>
                  <a:lnTo>
                    <a:pt x="32922" y="184346"/>
                  </a:lnTo>
                  <a:close/>
                </a:path>
                <a:path w="161925" h="295910">
                  <a:moveTo>
                    <a:pt x="67560" y="201924"/>
                  </a:moveTo>
                  <a:lnTo>
                    <a:pt x="32922" y="184346"/>
                  </a:lnTo>
                  <a:lnTo>
                    <a:pt x="24384" y="201168"/>
                  </a:lnTo>
                  <a:lnTo>
                    <a:pt x="59436" y="217932"/>
                  </a:lnTo>
                  <a:lnTo>
                    <a:pt x="67560" y="201924"/>
                  </a:lnTo>
                  <a:close/>
                </a:path>
                <a:path w="161925" h="295910">
                  <a:moveTo>
                    <a:pt x="102108" y="219456"/>
                  </a:moveTo>
                  <a:lnTo>
                    <a:pt x="67560" y="201924"/>
                  </a:lnTo>
                  <a:lnTo>
                    <a:pt x="59436" y="217932"/>
                  </a:lnTo>
                  <a:lnTo>
                    <a:pt x="24384" y="201168"/>
                  </a:lnTo>
                  <a:lnTo>
                    <a:pt x="24384" y="277458"/>
                  </a:lnTo>
                  <a:lnTo>
                    <a:pt x="102108" y="219456"/>
                  </a:lnTo>
                  <a:close/>
                </a:path>
                <a:path w="161925" h="295910">
                  <a:moveTo>
                    <a:pt x="161544" y="16764"/>
                  </a:moveTo>
                  <a:lnTo>
                    <a:pt x="126492" y="0"/>
                  </a:lnTo>
                  <a:lnTo>
                    <a:pt x="32922" y="184346"/>
                  </a:lnTo>
                  <a:lnTo>
                    <a:pt x="67560" y="201924"/>
                  </a:lnTo>
                  <a:lnTo>
                    <a:pt x="161544" y="16764"/>
                  </a:lnTo>
                  <a:close/>
                </a:path>
              </a:pathLst>
            </a:custGeom>
            <a:solidFill>
              <a:srgbClr val="00007D"/>
            </a:solidFill>
          </p:spPr>
          <p:txBody>
            <a:bodyPr wrap="square" lIns="0" tIns="0" rIns="0" bIns="0" rtlCol="0"/>
            <a:lstStyle/>
            <a:p>
              <a:endParaRPr/>
            </a:p>
          </p:txBody>
        </p:sp>
        <p:sp>
          <p:nvSpPr>
            <p:cNvPr id="33" name="object 33"/>
            <p:cNvSpPr/>
            <p:nvPr/>
          </p:nvSpPr>
          <p:spPr>
            <a:xfrm>
              <a:off x="7857622" y="3346704"/>
              <a:ext cx="463550" cy="323215"/>
            </a:xfrm>
            <a:custGeom>
              <a:avLst/>
              <a:gdLst/>
              <a:ahLst/>
              <a:cxnLst/>
              <a:rect l="l" t="t" r="r" b="b"/>
              <a:pathLst>
                <a:path w="463550" h="323214">
                  <a:moveTo>
                    <a:pt x="153924" y="187452"/>
                  </a:moveTo>
                  <a:lnTo>
                    <a:pt x="0" y="73152"/>
                  </a:lnTo>
                  <a:lnTo>
                    <a:pt x="0" y="263652"/>
                  </a:lnTo>
                  <a:lnTo>
                    <a:pt x="39624" y="244036"/>
                  </a:lnTo>
                  <a:lnTo>
                    <a:pt x="39624" y="213360"/>
                  </a:lnTo>
                  <a:lnTo>
                    <a:pt x="88392" y="185928"/>
                  </a:lnTo>
                  <a:lnTo>
                    <a:pt x="103392" y="212467"/>
                  </a:lnTo>
                  <a:lnTo>
                    <a:pt x="153924" y="187452"/>
                  </a:lnTo>
                  <a:close/>
                </a:path>
                <a:path w="463550" h="323214">
                  <a:moveTo>
                    <a:pt x="103392" y="212467"/>
                  </a:moveTo>
                  <a:lnTo>
                    <a:pt x="88392" y="185928"/>
                  </a:lnTo>
                  <a:lnTo>
                    <a:pt x="39624" y="213360"/>
                  </a:lnTo>
                  <a:lnTo>
                    <a:pt x="52726" y="237549"/>
                  </a:lnTo>
                  <a:lnTo>
                    <a:pt x="103392" y="212467"/>
                  </a:lnTo>
                  <a:close/>
                </a:path>
                <a:path w="463550" h="323214">
                  <a:moveTo>
                    <a:pt x="52726" y="237549"/>
                  </a:moveTo>
                  <a:lnTo>
                    <a:pt x="39624" y="213360"/>
                  </a:lnTo>
                  <a:lnTo>
                    <a:pt x="39624" y="244036"/>
                  </a:lnTo>
                  <a:lnTo>
                    <a:pt x="52726" y="237549"/>
                  </a:lnTo>
                  <a:close/>
                </a:path>
                <a:path w="463550" h="323214">
                  <a:moveTo>
                    <a:pt x="108204" y="220980"/>
                  </a:moveTo>
                  <a:lnTo>
                    <a:pt x="103392" y="212467"/>
                  </a:lnTo>
                  <a:lnTo>
                    <a:pt x="52726" y="237549"/>
                  </a:lnTo>
                  <a:lnTo>
                    <a:pt x="59436" y="249936"/>
                  </a:lnTo>
                  <a:lnTo>
                    <a:pt x="70104" y="265176"/>
                  </a:lnTo>
                  <a:lnTo>
                    <a:pt x="80772" y="277368"/>
                  </a:lnTo>
                  <a:lnTo>
                    <a:pt x="92964" y="289560"/>
                  </a:lnTo>
                  <a:lnTo>
                    <a:pt x="105156" y="298704"/>
                  </a:lnTo>
                  <a:lnTo>
                    <a:pt x="105156" y="217932"/>
                  </a:lnTo>
                  <a:lnTo>
                    <a:pt x="108204" y="220980"/>
                  </a:lnTo>
                  <a:close/>
                </a:path>
                <a:path w="463550" h="323214">
                  <a:moveTo>
                    <a:pt x="122740" y="238447"/>
                  </a:moveTo>
                  <a:lnTo>
                    <a:pt x="114300" y="228600"/>
                  </a:lnTo>
                  <a:lnTo>
                    <a:pt x="114300" y="230124"/>
                  </a:lnTo>
                  <a:lnTo>
                    <a:pt x="105156" y="217932"/>
                  </a:lnTo>
                  <a:lnTo>
                    <a:pt x="105156" y="298704"/>
                  </a:lnTo>
                  <a:lnTo>
                    <a:pt x="118872" y="307848"/>
                  </a:lnTo>
                  <a:lnTo>
                    <a:pt x="121920" y="309372"/>
                  </a:lnTo>
                  <a:lnTo>
                    <a:pt x="121920" y="237744"/>
                  </a:lnTo>
                  <a:lnTo>
                    <a:pt x="122740" y="238447"/>
                  </a:lnTo>
                  <a:close/>
                </a:path>
                <a:path w="463550" h="323214">
                  <a:moveTo>
                    <a:pt x="123444" y="239268"/>
                  </a:moveTo>
                  <a:lnTo>
                    <a:pt x="122740" y="238447"/>
                  </a:lnTo>
                  <a:lnTo>
                    <a:pt x="121920" y="237744"/>
                  </a:lnTo>
                  <a:lnTo>
                    <a:pt x="123444" y="239268"/>
                  </a:lnTo>
                  <a:close/>
                </a:path>
                <a:path w="463550" h="323214">
                  <a:moveTo>
                    <a:pt x="123444" y="310134"/>
                  </a:moveTo>
                  <a:lnTo>
                    <a:pt x="123444" y="239268"/>
                  </a:lnTo>
                  <a:lnTo>
                    <a:pt x="121920" y="237744"/>
                  </a:lnTo>
                  <a:lnTo>
                    <a:pt x="121920" y="309372"/>
                  </a:lnTo>
                  <a:lnTo>
                    <a:pt x="123444" y="310134"/>
                  </a:lnTo>
                  <a:close/>
                </a:path>
                <a:path w="463550" h="323214">
                  <a:moveTo>
                    <a:pt x="132588" y="246888"/>
                  </a:moveTo>
                  <a:lnTo>
                    <a:pt x="122740" y="238447"/>
                  </a:lnTo>
                  <a:lnTo>
                    <a:pt x="123444" y="239268"/>
                  </a:lnTo>
                  <a:lnTo>
                    <a:pt x="123444" y="310134"/>
                  </a:lnTo>
                  <a:lnTo>
                    <a:pt x="129540" y="313182"/>
                  </a:lnTo>
                  <a:lnTo>
                    <a:pt x="129540" y="245364"/>
                  </a:lnTo>
                  <a:lnTo>
                    <a:pt x="132588" y="246888"/>
                  </a:lnTo>
                  <a:close/>
                </a:path>
                <a:path w="463550" h="323214">
                  <a:moveTo>
                    <a:pt x="140208" y="317296"/>
                  </a:moveTo>
                  <a:lnTo>
                    <a:pt x="140208" y="254508"/>
                  </a:lnTo>
                  <a:lnTo>
                    <a:pt x="129540" y="245364"/>
                  </a:lnTo>
                  <a:lnTo>
                    <a:pt x="129540" y="313182"/>
                  </a:lnTo>
                  <a:lnTo>
                    <a:pt x="134112" y="315468"/>
                  </a:lnTo>
                  <a:lnTo>
                    <a:pt x="140208" y="317296"/>
                  </a:lnTo>
                  <a:close/>
                </a:path>
                <a:path w="463550" h="323214">
                  <a:moveTo>
                    <a:pt x="148590" y="258535"/>
                  </a:moveTo>
                  <a:lnTo>
                    <a:pt x="138684" y="251460"/>
                  </a:lnTo>
                  <a:lnTo>
                    <a:pt x="140208" y="254508"/>
                  </a:lnTo>
                  <a:lnTo>
                    <a:pt x="140208" y="317296"/>
                  </a:lnTo>
                  <a:lnTo>
                    <a:pt x="146304" y="319125"/>
                  </a:lnTo>
                  <a:lnTo>
                    <a:pt x="146304" y="257556"/>
                  </a:lnTo>
                  <a:lnTo>
                    <a:pt x="148590" y="258535"/>
                  </a:lnTo>
                  <a:close/>
                </a:path>
                <a:path w="463550" h="323214">
                  <a:moveTo>
                    <a:pt x="149352" y="259080"/>
                  </a:moveTo>
                  <a:lnTo>
                    <a:pt x="148590" y="258535"/>
                  </a:lnTo>
                  <a:lnTo>
                    <a:pt x="146304" y="257556"/>
                  </a:lnTo>
                  <a:lnTo>
                    <a:pt x="149352" y="259080"/>
                  </a:lnTo>
                  <a:close/>
                </a:path>
                <a:path w="463550" h="323214">
                  <a:moveTo>
                    <a:pt x="149352" y="320040"/>
                  </a:moveTo>
                  <a:lnTo>
                    <a:pt x="149352" y="259080"/>
                  </a:lnTo>
                  <a:lnTo>
                    <a:pt x="146304" y="257556"/>
                  </a:lnTo>
                  <a:lnTo>
                    <a:pt x="146304" y="319125"/>
                  </a:lnTo>
                  <a:lnTo>
                    <a:pt x="149352" y="320040"/>
                  </a:lnTo>
                  <a:close/>
                </a:path>
                <a:path w="463550" h="323214">
                  <a:moveTo>
                    <a:pt x="156972" y="262128"/>
                  </a:moveTo>
                  <a:lnTo>
                    <a:pt x="148590" y="258535"/>
                  </a:lnTo>
                  <a:lnTo>
                    <a:pt x="149352" y="259080"/>
                  </a:lnTo>
                  <a:lnTo>
                    <a:pt x="149352" y="320040"/>
                  </a:lnTo>
                  <a:lnTo>
                    <a:pt x="152400" y="320594"/>
                  </a:lnTo>
                  <a:lnTo>
                    <a:pt x="152400" y="260604"/>
                  </a:lnTo>
                  <a:lnTo>
                    <a:pt x="156972" y="262128"/>
                  </a:lnTo>
                  <a:close/>
                </a:path>
                <a:path w="463550" h="323214">
                  <a:moveTo>
                    <a:pt x="160741" y="263732"/>
                  </a:moveTo>
                  <a:lnTo>
                    <a:pt x="152400" y="260604"/>
                  </a:lnTo>
                  <a:lnTo>
                    <a:pt x="152400" y="320594"/>
                  </a:lnTo>
                  <a:lnTo>
                    <a:pt x="160020" y="321979"/>
                  </a:lnTo>
                  <a:lnTo>
                    <a:pt x="160020" y="263652"/>
                  </a:lnTo>
                  <a:lnTo>
                    <a:pt x="160741" y="263732"/>
                  </a:lnTo>
                  <a:close/>
                </a:path>
                <a:path w="463550" h="323214">
                  <a:moveTo>
                    <a:pt x="164592" y="265176"/>
                  </a:moveTo>
                  <a:lnTo>
                    <a:pt x="160741" y="263732"/>
                  </a:lnTo>
                  <a:lnTo>
                    <a:pt x="160020" y="263652"/>
                  </a:lnTo>
                  <a:lnTo>
                    <a:pt x="164592" y="265176"/>
                  </a:lnTo>
                  <a:close/>
                </a:path>
                <a:path w="463550" h="323214">
                  <a:moveTo>
                    <a:pt x="164592" y="322810"/>
                  </a:moveTo>
                  <a:lnTo>
                    <a:pt x="164592" y="265176"/>
                  </a:lnTo>
                  <a:lnTo>
                    <a:pt x="160020" y="263652"/>
                  </a:lnTo>
                  <a:lnTo>
                    <a:pt x="160020" y="321979"/>
                  </a:lnTo>
                  <a:lnTo>
                    <a:pt x="164592" y="322810"/>
                  </a:lnTo>
                  <a:close/>
                </a:path>
                <a:path w="463550" h="323214">
                  <a:moveTo>
                    <a:pt x="173736" y="265176"/>
                  </a:moveTo>
                  <a:lnTo>
                    <a:pt x="160741" y="263732"/>
                  </a:lnTo>
                  <a:lnTo>
                    <a:pt x="164592" y="265176"/>
                  </a:lnTo>
                  <a:lnTo>
                    <a:pt x="164592" y="322810"/>
                  </a:lnTo>
                  <a:lnTo>
                    <a:pt x="166116" y="323088"/>
                  </a:lnTo>
                  <a:lnTo>
                    <a:pt x="170688" y="323088"/>
                  </a:lnTo>
                  <a:lnTo>
                    <a:pt x="170688" y="265176"/>
                  </a:lnTo>
                  <a:lnTo>
                    <a:pt x="173736" y="265176"/>
                  </a:lnTo>
                  <a:close/>
                </a:path>
                <a:path w="463550" h="323214">
                  <a:moveTo>
                    <a:pt x="182960" y="266539"/>
                  </a:moveTo>
                  <a:lnTo>
                    <a:pt x="170688" y="265176"/>
                  </a:lnTo>
                  <a:lnTo>
                    <a:pt x="170688" y="323088"/>
                  </a:lnTo>
                  <a:lnTo>
                    <a:pt x="181356" y="323088"/>
                  </a:lnTo>
                  <a:lnTo>
                    <a:pt x="181356" y="266700"/>
                  </a:lnTo>
                  <a:lnTo>
                    <a:pt x="182960" y="266539"/>
                  </a:lnTo>
                  <a:close/>
                </a:path>
                <a:path w="463550" h="323214">
                  <a:moveTo>
                    <a:pt x="184404" y="266700"/>
                  </a:moveTo>
                  <a:lnTo>
                    <a:pt x="182960" y="266539"/>
                  </a:lnTo>
                  <a:lnTo>
                    <a:pt x="181356" y="266700"/>
                  </a:lnTo>
                  <a:lnTo>
                    <a:pt x="184404" y="266700"/>
                  </a:lnTo>
                  <a:close/>
                </a:path>
                <a:path w="463550" h="323214">
                  <a:moveTo>
                    <a:pt x="184404" y="323088"/>
                  </a:moveTo>
                  <a:lnTo>
                    <a:pt x="184404" y="266700"/>
                  </a:lnTo>
                  <a:lnTo>
                    <a:pt x="181356" y="266700"/>
                  </a:lnTo>
                  <a:lnTo>
                    <a:pt x="181356" y="323088"/>
                  </a:lnTo>
                  <a:lnTo>
                    <a:pt x="184404" y="323088"/>
                  </a:lnTo>
                  <a:close/>
                </a:path>
                <a:path w="463550" h="323214">
                  <a:moveTo>
                    <a:pt x="196596" y="321979"/>
                  </a:moveTo>
                  <a:lnTo>
                    <a:pt x="196596" y="265176"/>
                  </a:lnTo>
                  <a:lnTo>
                    <a:pt x="182960" y="266539"/>
                  </a:lnTo>
                  <a:lnTo>
                    <a:pt x="184404" y="266700"/>
                  </a:lnTo>
                  <a:lnTo>
                    <a:pt x="184404" y="323088"/>
                  </a:lnTo>
                  <a:lnTo>
                    <a:pt x="196596" y="321979"/>
                  </a:lnTo>
                  <a:close/>
                </a:path>
                <a:path w="463550" h="323214">
                  <a:moveTo>
                    <a:pt x="210312" y="320732"/>
                  </a:moveTo>
                  <a:lnTo>
                    <a:pt x="210312" y="263652"/>
                  </a:lnTo>
                  <a:lnTo>
                    <a:pt x="195072" y="265176"/>
                  </a:lnTo>
                  <a:lnTo>
                    <a:pt x="196596" y="265176"/>
                  </a:lnTo>
                  <a:lnTo>
                    <a:pt x="196596" y="321979"/>
                  </a:lnTo>
                  <a:lnTo>
                    <a:pt x="210312" y="320732"/>
                  </a:lnTo>
                  <a:close/>
                </a:path>
                <a:path w="463550" h="323214">
                  <a:moveTo>
                    <a:pt x="224028" y="318516"/>
                  </a:moveTo>
                  <a:lnTo>
                    <a:pt x="224028" y="260604"/>
                  </a:lnTo>
                  <a:lnTo>
                    <a:pt x="207264" y="263652"/>
                  </a:lnTo>
                  <a:lnTo>
                    <a:pt x="210312" y="263652"/>
                  </a:lnTo>
                  <a:lnTo>
                    <a:pt x="210312" y="320732"/>
                  </a:lnTo>
                  <a:lnTo>
                    <a:pt x="217932" y="320040"/>
                  </a:lnTo>
                  <a:lnTo>
                    <a:pt x="224028" y="318516"/>
                  </a:lnTo>
                  <a:close/>
                </a:path>
                <a:path w="463550" h="323214">
                  <a:moveTo>
                    <a:pt x="237744" y="256032"/>
                  </a:moveTo>
                  <a:lnTo>
                    <a:pt x="222504" y="260604"/>
                  </a:lnTo>
                  <a:lnTo>
                    <a:pt x="224028" y="260604"/>
                  </a:lnTo>
                  <a:lnTo>
                    <a:pt x="224028" y="318516"/>
                  </a:lnTo>
                  <a:lnTo>
                    <a:pt x="236220" y="315468"/>
                  </a:lnTo>
                  <a:lnTo>
                    <a:pt x="236220" y="257556"/>
                  </a:lnTo>
                  <a:lnTo>
                    <a:pt x="237744" y="256032"/>
                  </a:lnTo>
                  <a:close/>
                </a:path>
                <a:path w="463550" h="323214">
                  <a:moveTo>
                    <a:pt x="266700" y="245364"/>
                  </a:moveTo>
                  <a:lnTo>
                    <a:pt x="236220" y="257556"/>
                  </a:lnTo>
                  <a:lnTo>
                    <a:pt x="236220" y="315468"/>
                  </a:lnTo>
                  <a:lnTo>
                    <a:pt x="252984" y="310896"/>
                  </a:lnTo>
                  <a:lnTo>
                    <a:pt x="265176" y="306832"/>
                  </a:lnTo>
                  <a:lnTo>
                    <a:pt x="265176" y="246888"/>
                  </a:lnTo>
                  <a:lnTo>
                    <a:pt x="266700" y="245364"/>
                  </a:lnTo>
                  <a:close/>
                </a:path>
                <a:path w="463550" h="323214">
                  <a:moveTo>
                    <a:pt x="280416" y="239268"/>
                  </a:moveTo>
                  <a:lnTo>
                    <a:pt x="265176" y="246888"/>
                  </a:lnTo>
                  <a:lnTo>
                    <a:pt x="265176" y="306832"/>
                  </a:lnTo>
                  <a:lnTo>
                    <a:pt x="271272" y="304800"/>
                  </a:lnTo>
                  <a:lnTo>
                    <a:pt x="278892" y="302029"/>
                  </a:lnTo>
                  <a:lnTo>
                    <a:pt x="278892" y="240792"/>
                  </a:lnTo>
                  <a:lnTo>
                    <a:pt x="280416" y="239268"/>
                  </a:lnTo>
                  <a:close/>
                </a:path>
                <a:path w="463550" h="323214">
                  <a:moveTo>
                    <a:pt x="292608" y="296625"/>
                  </a:moveTo>
                  <a:lnTo>
                    <a:pt x="292608" y="233172"/>
                  </a:lnTo>
                  <a:lnTo>
                    <a:pt x="278892" y="240792"/>
                  </a:lnTo>
                  <a:lnTo>
                    <a:pt x="278892" y="302029"/>
                  </a:lnTo>
                  <a:lnTo>
                    <a:pt x="288036" y="298704"/>
                  </a:lnTo>
                  <a:lnTo>
                    <a:pt x="292608" y="296625"/>
                  </a:lnTo>
                  <a:close/>
                </a:path>
                <a:path w="463550" h="323214">
                  <a:moveTo>
                    <a:pt x="304800" y="225552"/>
                  </a:moveTo>
                  <a:lnTo>
                    <a:pt x="291084" y="233172"/>
                  </a:lnTo>
                  <a:lnTo>
                    <a:pt x="292608" y="233172"/>
                  </a:lnTo>
                  <a:lnTo>
                    <a:pt x="292608" y="296625"/>
                  </a:lnTo>
                  <a:lnTo>
                    <a:pt x="303276" y="291776"/>
                  </a:lnTo>
                  <a:lnTo>
                    <a:pt x="303276" y="227076"/>
                  </a:lnTo>
                  <a:lnTo>
                    <a:pt x="304800" y="225552"/>
                  </a:lnTo>
                  <a:close/>
                </a:path>
                <a:path w="463550" h="323214">
                  <a:moveTo>
                    <a:pt x="463296" y="160020"/>
                  </a:moveTo>
                  <a:lnTo>
                    <a:pt x="359664" y="0"/>
                  </a:lnTo>
                  <a:lnTo>
                    <a:pt x="294132" y="179832"/>
                  </a:lnTo>
                  <a:lnTo>
                    <a:pt x="347472" y="173584"/>
                  </a:lnTo>
                  <a:lnTo>
                    <a:pt x="347472" y="143256"/>
                  </a:lnTo>
                  <a:lnTo>
                    <a:pt x="403860" y="138684"/>
                  </a:lnTo>
                  <a:lnTo>
                    <a:pt x="406195" y="166707"/>
                  </a:lnTo>
                  <a:lnTo>
                    <a:pt x="463296" y="160020"/>
                  </a:lnTo>
                  <a:close/>
                </a:path>
                <a:path w="463550" h="323214">
                  <a:moveTo>
                    <a:pt x="315468" y="217932"/>
                  </a:moveTo>
                  <a:lnTo>
                    <a:pt x="303276" y="227076"/>
                  </a:lnTo>
                  <a:lnTo>
                    <a:pt x="303276" y="291776"/>
                  </a:lnTo>
                  <a:lnTo>
                    <a:pt x="304800" y="291084"/>
                  </a:lnTo>
                  <a:lnTo>
                    <a:pt x="313944" y="286512"/>
                  </a:lnTo>
                  <a:lnTo>
                    <a:pt x="313944" y="219456"/>
                  </a:lnTo>
                  <a:lnTo>
                    <a:pt x="315468" y="217932"/>
                  </a:lnTo>
                  <a:close/>
                </a:path>
                <a:path w="463550" h="323214">
                  <a:moveTo>
                    <a:pt x="324612" y="210312"/>
                  </a:moveTo>
                  <a:lnTo>
                    <a:pt x="313944" y="219456"/>
                  </a:lnTo>
                  <a:lnTo>
                    <a:pt x="313944" y="286512"/>
                  </a:lnTo>
                  <a:lnTo>
                    <a:pt x="320040" y="283464"/>
                  </a:lnTo>
                  <a:lnTo>
                    <a:pt x="323088" y="281635"/>
                  </a:lnTo>
                  <a:lnTo>
                    <a:pt x="323088" y="211836"/>
                  </a:lnTo>
                  <a:lnTo>
                    <a:pt x="324612" y="210312"/>
                  </a:lnTo>
                  <a:close/>
                </a:path>
                <a:path w="463550" h="323214">
                  <a:moveTo>
                    <a:pt x="331400" y="204908"/>
                  </a:moveTo>
                  <a:lnTo>
                    <a:pt x="323088" y="211836"/>
                  </a:lnTo>
                  <a:lnTo>
                    <a:pt x="323088" y="281635"/>
                  </a:lnTo>
                  <a:lnTo>
                    <a:pt x="330708" y="277063"/>
                  </a:lnTo>
                  <a:lnTo>
                    <a:pt x="330708" y="205740"/>
                  </a:lnTo>
                  <a:lnTo>
                    <a:pt x="331400" y="204908"/>
                  </a:lnTo>
                  <a:close/>
                </a:path>
                <a:path w="463550" h="323214">
                  <a:moveTo>
                    <a:pt x="332232" y="204216"/>
                  </a:moveTo>
                  <a:lnTo>
                    <a:pt x="331400" y="204908"/>
                  </a:lnTo>
                  <a:lnTo>
                    <a:pt x="330708" y="205740"/>
                  </a:lnTo>
                  <a:lnTo>
                    <a:pt x="332232" y="204216"/>
                  </a:lnTo>
                  <a:close/>
                </a:path>
                <a:path w="463550" h="323214">
                  <a:moveTo>
                    <a:pt x="332232" y="276148"/>
                  </a:moveTo>
                  <a:lnTo>
                    <a:pt x="332232" y="204216"/>
                  </a:lnTo>
                  <a:lnTo>
                    <a:pt x="330708" y="205740"/>
                  </a:lnTo>
                  <a:lnTo>
                    <a:pt x="330708" y="277063"/>
                  </a:lnTo>
                  <a:lnTo>
                    <a:pt x="332232" y="276148"/>
                  </a:lnTo>
                  <a:close/>
                </a:path>
                <a:path w="463550" h="323214">
                  <a:moveTo>
                    <a:pt x="338328" y="196596"/>
                  </a:moveTo>
                  <a:lnTo>
                    <a:pt x="331400" y="204908"/>
                  </a:lnTo>
                  <a:lnTo>
                    <a:pt x="332232" y="204216"/>
                  </a:lnTo>
                  <a:lnTo>
                    <a:pt x="332232" y="276148"/>
                  </a:lnTo>
                  <a:lnTo>
                    <a:pt x="335280" y="274320"/>
                  </a:lnTo>
                  <a:lnTo>
                    <a:pt x="336804" y="273304"/>
                  </a:lnTo>
                  <a:lnTo>
                    <a:pt x="336804" y="199644"/>
                  </a:lnTo>
                  <a:lnTo>
                    <a:pt x="338328" y="196596"/>
                  </a:lnTo>
                  <a:close/>
                </a:path>
                <a:path w="463550" h="323214">
                  <a:moveTo>
                    <a:pt x="342290" y="191414"/>
                  </a:moveTo>
                  <a:lnTo>
                    <a:pt x="336804" y="199644"/>
                  </a:lnTo>
                  <a:lnTo>
                    <a:pt x="336804" y="273304"/>
                  </a:lnTo>
                  <a:lnTo>
                    <a:pt x="341376" y="270256"/>
                  </a:lnTo>
                  <a:lnTo>
                    <a:pt x="341376" y="193548"/>
                  </a:lnTo>
                  <a:lnTo>
                    <a:pt x="342290" y="191414"/>
                  </a:lnTo>
                  <a:close/>
                </a:path>
                <a:path w="463550" h="323214">
                  <a:moveTo>
                    <a:pt x="342900" y="190500"/>
                  </a:moveTo>
                  <a:lnTo>
                    <a:pt x="342290" y="191414"/>
                  </a:lnTo>
                  <a:lnTo>
                    <a:pt x="341376" y="193548"/>
                  </a:lnTo>
                  <a:lnTo>
                    <a:pt x="342900" y="190500"/>
                  </a:lnTo>
                  <a:close/>
                </a:path>
                <a:path w="463550" h="323214">
                  <a:moveTo>
                    <a:pt x="342900" y="269240"/>
                  </a:moveTo>
                  <a:lnTo>
                    <a:pt x="342900" y="190500"/>
                  </a:lnTo>
                  <a:lnTo>
                    <a:pt x="341376" y="193548"/>
                  </a:lnTo>
                  <a:lnTo>
                    <a:pt x="341376" y="270256"/>
                  </a:lnTo>
                  <a:lnTo>
                    <a:pt x="342900" y="269240"/>
                  </a:lnTo>
                  <a:close/>
                </a:path>
                <a:path w="463550" h="323214">
                  <a:moveTo>
                    <a:pt x="345948" y="267208"/>
                  </a:moveTo>
                  <a:lnTo>
                    <a:pt x="345948" y="182880"/>
                  </a:lnTo>
                  <a:lnTo>
                    <a:pt x="342290" y="191414"/>
                  </a:lnTo>
                  <a:lnTo>
                    <a:pt x="342900" y="190500"/>
                  </a:lnTo>
                  <a:lnTo>
                    <a:pt x="342900" y="269240"/>
                  </a:lnTo>
                  <a:lnTo>
                    <a:pt x="345948" y="267208"/>
                  </a:lnTo>
                  <a:close/>
                </a:path>
                <a:path w="463550" h="323214">
                  <a:moveTo>
                    <a:pt x="406908" y="175260"/>
                  </a:moveTo>
                  <a:lnTo>
                    <a:pt x="406195" y="166707"/>
                  </a:lnTo>
                  <a:lnTo>
                    <a:pt x="349311" y="173369"/>
                  </a:lnTo>
                  <a:lnTo>
                    <a:pt x="348996" y="175260"/>
                  </a:lnTo>
                  <a:lnTo>
                    <a:pt x="344424" y="185928"/>
                  </a:lnTo>
                  <a:lnTo>
                    <a:pt x="345948" y="182880"/>
                  </a:lnTo>
                  <a:lnTo>
                    <a:pt x="345948" y="267208"/>
                  </a:lnTo>
                  <a:lnTo>
                    <a:pt x="348996" y="265176"/>
                  </a:lnTo>
                  <a:lnTo>
                    <a:pt x="382524" y="233172"/>
                  </a:lnTo>
                  <a:lnTo>
                    <a:pt x="402336" y="193548"/>
                  </a:lnTo>
                  <a:lnTo>
                    <a:pt x="406908" y="175260"/>
                  </a:lnTo>
                  <a:close/>
                </a:path>
                <a:path w="463550" h="323214">
                  <a:moveTo>
                    <a:pt x="406195" y="166707"/>
                  </a:moveTo>
                  <a:lnTo>
                    <a:pt x="403860" y="138684"/>
                  </a:lnTo>
                  <a:lnTo>
                    <a:pt x="347472" y="143256"/>
                  </a:lnTo>
                  <a:lnTo>
                    <a:pt x="348874" y="172699"/>
                  </a:lnTo>
                  <a:lnTo>
                    <a:pt x="350520" y="166116"/>
                  </a:lnTo>
                  <a:lnTo>
                    <a:pt x="350520" y="173228"/>
                  </a:lnTo>
                  <a:lnTo>
                    <a:pt x="406195" y="166707"/>
                  </a:lnTo>
                  <a:close/>
                </a:path>
                <a:path w="463550" h="323214">
                  <a:moveTo>
                    <a:pt x="348874" y="172699"/>
                  </a:moveTo>
                  <a:lnTo>
                    <a:pt x="347472" y="143256"/>
                  </a:lnTo>
                  <a:lnTo>
                    <a:pt x="347472" y="173584"/>
                  </a:lnTo>
                  <a:lnTo>
                    <a:pt x="348688" y="173442"/>
                  </a:lnTo>
                  <a:lnTo>
                    <a:pt x="348874" y="172699"/>
                  </a:lnTo>
                  <a:close/>
                </a:path>
                <a:path w="463550" h="323214">
                  <a:moveTo>
                    <a:pt x="348996" y="175260"/>
                  </a:moveTo>
                  <a:lnTo>
                    <a:pt x="348908" y="173416"/>
                  </a:lnTo>
                  <a:lnTo>
                    <a:pt x="348688" y="173442"/>
                  </a:lnTo>
                  <a:lnTo>
                    <a:pt x="347472" y="178308"/>
                  </a:lnTo>
                  <a:lnTo>
                    <a:pt x="348996" y="175260"/>
                  </a:lnTo>
                  <a:close/>
                </a:path>
                <a:path w="463550" h="323214">
                  <a:moveTo>
                    <a:pt x="348908" y="173416"/>
                  </a:moveTo>
                  <a:lnTo>
                    <a:pt x="348874" y="172699"/>
                  </a:lnTo>
                  <a:lnTo>
                    <a:pt x="348688" y="173442"/>
                  </a:lnTo>
                  <a:lnTo>
                    <a:pt x="348908" y="173416"/>
                  </a:lnTo>
                  <a:close/>
                </a:path>
                <a:path w="463550" h="323214">
                  <a:moveTo>
                    <a:pt x="350520" y="166116"/>
                  </a:moveTo>
                  <a:lnTo>
                    <a:pt x="348874" y="172699"/>
                  </a:lnTo>
                  <a:lnTo>
                    <a:pt x="348908" y="173416"/>
                  </a:lnTo>
                  <a:lnTo>
                    <a:pt x="349311" y="173369"/>
                  </a:lnTo>
                  <a:lnTo>
                    <a:pt x="350520" y="166116"/>
                  </a:lnTo>
                  <a:close/>
                </a:path>
                <a:path w="463550" h="323214">
                  <a:moveTo>
                    <a:pt x="349311" y="173369"/>
                  </a:moveTo>
                  <a:lnTo>
                    <a:pt x="348908" y="173416"/>
                  </a:lnTo>
                  <a:lnTo>
                    <a:pt x="348996" y="175260"/>
                  </a:lnTo>
                  <a:lnTo>
                    <a:pt x="349311" y="173369"/>
                  </a:lnTo>
                  <a:close/>
                </a:path>
                <a:path w="463550" h="323214">
                  <a:moveTo>
                    <a:pt x="350520" y="173228"/>
                  </a:moveTo>
                  <a:lnTo>
                    <a:pt x="350520" y="166116"/>
                  </a:lnTo>
                  <a:lnTo>
                    <a:pt x="349311" y="173369"/>
                  </a:lnTo>
                  <a:lnTo>
                    <a:pt x="350520" y="173228"/>
                  </a:lnTo>
                  <a:close/>
                </a:path>
              </a:pathLst>
            </a:custGeom>
            <a:solidFill>
              <a:srgbClr val="FF0000"/>
            </a:solidFill>
          </p:spPr>
          <p:txBody>
            <a:bodyPr wrap="square" lIns="0" tIns="0" rIns="0" bIns="0" rtlCol="0"/>
            <a:lstStyle/>
            <a:p>
              <a:endParaRPr/>
            </a:p>
          </p:txBody>
        </p:sp>
        <p:sp>
          <p:nvSpPr>
            <p:cNvPr id="34" name="object 34"/>
            <p:cNvSpPr/>
            <p:nvPr/>
          </p:nvSpPr>
          <p:spPr>
            <a:xfrm>
              <a:off x="3441070" y="2691384"/>
              <a:ext cx="288290" cy="114300"/>
            </a:xfrm>
            <a:custGeom>
              <a:avLst/>
              <a:gdLst/>
              <a:ahLst/>
              <a:cxnLst/>
              <a:rect l="l" t="t" r="r" b="b"/>
              <a:pathLst>
                <a:path w="288289" h="114300">
                  <a:moveTo>
                    <a:pt x="192024" y="76200"/>
                  </a:moveTo>
                  <a:lnTo>
                    <a:pt x="192024" y="38100"/>
                  </a:lnTo>
                  <a:lnTo>
                    <a:pt x="0" y="38100"/>
                  </a:lnTo>
                  <a:lnTo>
                    <a:pt x="0" y="76200"/>
                  </a:lnTo>
                  <a:lnTo>
                    <a:pt x="192024" y="76200"/>
                  </a:lnTo>
                  <a:close/>
                </a:path>
                <a:path w="288289" h="114300">
                  <a:moveTo>
                    <a:pt x="288036" y="57912"/>
                  </a:moveTo>
                  <a:lnTo>
                    <a:pt x="173736" y="0"/>
                  </a:lnTo>
                  <a:lnTo>
                    <a:pt x="173736" y="38100"/>
                  </a:lnTo>
                  <a:lnTo>
                    <a:pt x="192024" y="38100"/>
                  </a:lnTo>
                  <a:lnTo>
                    <a:pt x="192024" y="105277"/>
                  </a:lnTo>
                  <a:lnTo>
                    <a:pt x="288036" y="57912"/>
                  </a:lnTo>
                  <a:close/>
                </a:path>
                <a:path w="288289" h="114300">
                  <a:moveTo>
                    <a:pt x="192024" y="105277"/>
                  </a:moveTo>
                  <a:lnTo>
                    <a:pt x="192024" y="76200"/>
                  </a:lnTo>
                  <a:lnTo>
                    <a:pt x="173736" y="76200"/>
                  </a:lnTo>
                  <a:lnTo>
                    <a:pt x="173736" y="114300"/>
                  </a:lnTo>
                  <a:lnTo>
                    <a:pt x="192024" y="105277"/>
                  </a:lnTo>
                  <a:close/>
                </a:path>
              </a:pathLst>
            </a:custGeom>
            <a:solidFill>
              <a:srgbClr val="4B7B0A"/>
            </a:solidFill>
          </p:spPr>
          <p:txBody>
            <a:bodyPr wrap="square" lIns="0" tIns="0" rIns="0" bIns="0" rtlCol="0"/>
            <a:lstStyle/>
            <a:p>
              <a:endParaRPr/>
            </a:p>
          </p:txBody>
        </p:sp>
        <p:sp>
          <p:nvSpPr>
            <p:cNvPr id="35" name="object 35"/>
            <p:cNvSpPr/>
            <p:nvPr/>
          </p:nvSpPr>
          <p:spPr>
            <a:xfrm>
              <a:off x="3617854" y="2816352"/>
              <a:ext cx="407034" cy="256540"/>
            </a:xfrm>
            <a:custGeom>
              <a:avLst/>
              <a:gdLst/>
              <a:ahLst/>
              <a:cxnLst/>
              <a:rect l="l" t="t" r="r" b="b"/>
              <a:pathLst>
                <a:path w="407035" h="256539">
                  <a:moveTo>
                    <a:pt x="164592" y="152400"/>
                  </a:moveTo>
                  <a:lnTo>
                    <a:pt x="0" y="56388"/>
                  </a:lnTo>
                  <a:lnTo>
                    <a:pt x="21336" y="246888"/>
                  </a:lnTo>
                  <a:lnTo>
                    <a:pt x="54864" y="224773"/>
                  </a:lnTo>
                  <a:lnTo>
                    <a:pt x="54864" y="193548"/>
                  </a:lnTo>
                  <a:lnTo>
                    <a:pt x="100584" y="158496"/>
                  </a:lnTo>
                  <a:lnTo>
                    <a:pt x="118709" y="182663"/>
                  </a:lnTo>
                  <a:lnTo>
                    <a:pt x="164592" y="152400"/>
                  </a:lnTo>
                  <a:close/>
                </a:path>
                <a:path w="407035" h="256539">
                  <a:moveTo>
                    <a:pt x="118709" y="182663"/>
                  </a:moveTo>
                  <a:lnTo>
                    <a:pt x="100584" y="158496"/>
                  </a:lnTo>
                  <a:lnTo>
                    <a:pt x="54864" y="193548"/>
                  </a:lnTo>
                  <a:lnTo>
                    <a:pt x="71457" y="213829"/>
                  </a:lnTo>
                  <a:lnTo>
                    <a:pt x="117348" y="183560"/>
                  </a:lnTo>
                  <a:lnTo>
                    <a:pt x="117348" y="182880"/>
                  </a:lnTo>
                  <a:lnTo>
                    <a:pt x="117861" y="183222"/>
                  </a:lnTo>
                  <a:lnTo>
                    <a:pt x="118709" y="182663"/>
                  </a:lnTo>
                  <a:close/>
                </a:path>
                <a:path w="407035" h="256539">
                  <a:moveTo>
                    <a:pt x="71457" y="213829"/>
                  </a:moveTo>
                  <a:lnTo>
                    <a:pt x="54864" y="193548"/>
                  </a:lnTo>
                  <a:lnTo>
                    <a:pt x="54864" y="224773"/>
                  </a:lnTo>
                  <a:lnTo>
                    <a:pt x="71457" y="213829"/>
                  </a:lnTo>
                  <a:close/>
                </a:path>
                <a:path w="407035" h="256539">
                  <a:moveTo>
                    <a:pt x="123444" y="250274"/>
                  </a:moveTo>
                  <a:lnTo>
                    <a:pt x="123444" y="188976"/>
                  </a:lnTo>
                  <a:lnTo>
                    <a:pt x="117758" y="183290"/>
                  </a:lnTo>
                  <a:lnTo>
                    <a:pt x="71457" y="213829"/>
                  </a:lnTo>
                  <a:lnTo>
                    <a:pt x="82296" y="227076"/>
                  </a:lnTo>
                  <a:lnTo>
                    <a:pt x="96012" y="237744"/>
                  </a:lnTo>
                  <a:lnTo>
                    <a:pt x="108204" y="243840"/>
                  </a:lnTo>
                  <a:lnTo>
                    <a:pt x="121920" y="249936"/>
                  </a:lnTo>
                  <a:lnTo>
                    <a:pt x="123444" y="250274"/>
                  </a:lnTo>
                  <a:close/>
                </a:path>
                <a:path w="407035" h="256539">
                  <a:moveTo>
                    <a:pt x="117861" y="183222"/>
                  </a:moveTo>
                  <a:lnTo>
                    <a:pt x="117348" y="182880"/>
                  </a:lnTo>
                  <a:lnTo>
                    <a:pt x="117758" y="183290"/>
                  </a:lnTo>
                  <a:close/>
                </a:path>
                <a:path w="407035" h="256539">
                  <a:moveTo>
                    <a:pt x="117758" y="183290"/>
                  </a:moveTo>
                  <a:lnTo>
                    <a:pt x="117348" y="182880"/>
                  </a:lnTo>
                  <a:lnTo>
                    <a:pt x="117348" y="183560"/>
                  </a:lnTo>
                  <a:lnTo>
                    <a:pt x="117758" y="183290"/>
                  </a:lnTo>
                  <a:close/>
                </a:path>
                <a:path w="407035" h="256539">
                  <a:moveTo>
                    <a:pt x="123444" y="188976"/>
                  </a:moveTo>
                  <a:lnTo>
                    <a:pt x="120396" y="184912"/>
                  </a:lnTo>
                  <a:lnTo>
                    <a:pt x="117861" y="183222"/>
                  </a:lnTo>
                  <a:lnTo>
                    <a:pt x="123444" y="188976"/>
                  </a:lnTo>
                  <a:close/>
                </a:path>
                <a:path w="407035" h="256539">
                  <a:moveTo>
                    <a:pt x="120396" y="184912"/>
                  </a:moveTo>
                  <a:lnTo>
                    <a:pt x="118709" y="182663"/>
                  </a:lnTo>
                  <a:lnTo>
                    <a:pt x="117861" y="183222"/>
                  </a:lnTo>
                  <a:lnTo>
                    <a:pt x="120396" y="184912"/>
                  </a:lnTo>
                  <a:close/>
                </a:path>
                <a:path w="407035" h="256539">
                  <a:moveTo>
                    <a:pt x="126492" y="250952"/>
                  </a:moveTo>
                  <a:lnTo>
                    <a:pt x="126492" y="188976"/>
                  </a:lnTo>
                  <a:lnTo>
                    <a:pt x="120396" y="184912"/>
                  </a:lnTo>
                  <a:lnTo>
                    <a:pt x="123444" y="188976"/>
                  </a:lnTo>
                  <a:lnTo>
                    <a:pt x="123444" y="250274"/>
                  </a:lnTo>
                  <a:lnTo>
                    <a:pt x="126492" y="250952"/>
                  </a:lnTo>
                  <a:close/>
                </a:path>
                <a:path w="407035" h="256539">
                  <a:moveTo>
                    <a:pt x="133197" y="192938"/>
                  </a:moveTo>
                  <a:lnTo>
                    <a:pt x="124968" y="187452"/>
                  </a:lnTo>
                  <a:lnTo>
                    <a:pt x="126492" y="188976"/>
                  </a:lnTo>
                  <a:lnTo>
                    <a:pt x="126492" y="250952"/>
                  </a:lnTo>
                  <a:lnTo>
                    <a:pt x="131064" y="251968"/>
                  </a:lnTo>
                  <a:lnTo>
                    <a:pt x="131064" y="192024"/>
                  </a:lnTo>
                  <a:lnTo>
                    <a:pt x="133197" y="192938"/>
                  </a:lnTo>
                  <a:close/>
                </a:path>
                <a:path w="407035" h="256539">
                  <a:moveTo>
                    <a:pt x="134112" y="193548"/>
                  </a:moveTo>
                  <a:lnTo>
                    <a:pt x="133197" y="192938"/>
                  </a:lnTo>
                  <a:lnTo>
                    <a:pt x="131064" y="192024"/>
                  </a:lnTo>
                  <a:lnTo>
                    <a:pt x="134112" y="193548"/>
                  </a:lnTo>
                  <a:close/>
                </a:path>
                <a:path w="407035" h="256539">
                  <a:moveTo>
                    <a:pt x="134112" y="252645"/>
                  </a:moveTo>
                  <a:lnTo>
                    <a:pt x="134112" y="193548"/>
                  </a:lnTo>
                  <a:lnTo>
                    <a:pt x="131064" y="192024"/>
                  </a:lnTo>
                  <a:lnTo>
                    <a:pt x="131064" y="251968"/>
                  </a:lnTo>
                  <a:lnTo>
                    <a:pt x="134112" y="252645"/>
                  </a:lnTo>
                  <a:close/>
                </a:path>
                <a:path w="407035" h="256539">
                  <a:moveTo>
                    <a:pt x="140208" y="195942"/>
                  </a:moveTo>
                  <a:lnTo>
                    <a:pt x="133197" y="192938"/>
                  </a:lnTo>
                  <a:lnTo>
                    <a:pt x="134112" y="193548"/>
                  </a:lnTo>
                  <a:lnTo>
                    <a:pt x="134112" y="252645"/>
                  </a:lnTo>
                  <a:lnTo>
                    <a:pt x="135636" y="252984"/>
                  </a:lnTo>
                  <a:lnTo>
                    <a:pt x="137160" y="253288"/>
                  </a:lnTo>
                  <a:lnTo>
                    <a:pt x="137160" y="195072"/>
                  </a:lnTo>
                  <a:lnTo>
                    <a:pt x="140208" y="195942"/>
                  </a:lnTo>
                  <a:close/>
                </a:path>
                <a:path w="407035" h="256539">
                  <a:moveTo>
                    <a:pt x="141732" y="196596"/>
                  </a:moveTo>
                  <a:lnTo>
                    <a:pt x="140208" y="195942"/>
                  </a:lnTo>
                  <a:lnTo>
                    <a:pt x="137160" y="195072"/>
                  </a:lnTo>
                  <a:lnTo>
                    <a:pt x="141732" y="196596"/>
                  </a:lnTo>
                  <a:close/>
                </a:path>
                <a:path w="407035" h="256539">
                  <a:moveTo>
                    <a:pt x="141732" y="254203"/>
                  </a:moveTo>
                  <a:lnTo>
                    <a:pt x="141732" y="196596"/>
                  </a:lnTo>
                  <a:lnTo>
                    <a:pt x="137160" y="195072"/>
                  </a:lnTo>
                  <a:lnTo>
                    <a:pt x="137160" y="253288"/>
                  </a:lnTo>
                  <a:lnTo>
                    <a:pt x="141732" y="254203"/>
                  </a:lnTo>
                  <a:close/>
                </a:path>
                <a:path w="407035" h="256539">
                  <a:moveTo>
                    <a:pt x="147828" y="255422"/>
                  </a:moveTo>
                  <a:lnTo>
                    <a:pt x="147828" y="198120"/>
                  </a:lnTo>
                  <a:lnTo>
                    <a:pt x="140208" y="195942"/>
                  </a:lnTo>
                  <a:lnTo>
                    <a:pt x="141732" y="196596"/>
                  </a:lnTo>
                  <a:lnTo>
                    <a:pt x="141732" y="254203"/>
                  </a:lnTo>
                  <a:lnTo>
                    <a:pt x="147828" y="255422"/>
                  </a:lnTo>
                  <a:close/>
                </a:path>
                <a:path w="407035" h="256539">
                  <a:moveTo>
                    <a:pt x="156972" y="198120"/>
                  </a:moveTo>
                  <a:lnTo>
                    <a:pt x="144780" y="196596"/>
                  </a:lnTo>
                  <a:lnTo>
                    <a:pt x="147828" y="198120"/>
                  </a:lnTo>
                  <a:lnTo>
                    <a:pt x="147828" y="255422"/>
                  </a:lnTo>
                  <a:lnTo>
                    <a:pt x="150876" y="256032"/>
                  </a:lnTo>
                  <a:lnTo>
                    <a:pt x="153924" y="256032"/>
                  </a:lnTo>
                  <a:lnTo>
                    <a:pt x="153924" y="198120"/>
                  </a:lnTo>
                  <a:lnTo>
                    <a:pt x="156972" y="198120"/>
                  </a:lnTo>
                  <a:close/>
                </a:path>
                <a:path w="407035" h="256539">
                  <a:moveTo>
                    <a:pt x="178308" y="254812"/>
                  </a:moveTo>
                  <a:lnTo>
                    <a:pt x="178308" y="198120"/>
                  </a:lnTo>
                  <a:lnTo>
                    <a:pt x="153924" y="198120"/>
                  </a:lnTo>
                  <a:lnTo>
                    <a:pt x="153924" y="256032"/>
                  </a:lnTo>
                  <a:lnTo>
                    <a:pt x="166116" y="256032"/>
                  </a:lnTo>
                  <a:lnTo>
                    <a:pt x="178308" y="254812"/>
                  </a:lnTo>
                  <a:close/>
                </a:path>
                <a:path w="407035" h="256539">
                  <a:moveTo>
                    <a:pt x="190500" y="253676"/>
                  </a:moveTo>
                  <a:lnTo>
                    <a:pt x="190500" y="196596"/>
                  </a:lnTo>
                  <a:lnTo>
                    <a:pt x="176784" y="198120"/>
                  </a:lnTo>
                  <a:lnTo>
                    <a:pt x="178308" y="198120"/>
                  </a:lnTo>
                  <a:lnTo>
                    <a:pt x="178308" y="254812"/>
                  </a:lnTo>
                  <a:lnTo>
                    <a:pt x="181356" y="254508"/>
                  </a:lnTo>
                  <a:lnTo>
                    <a:pt x="190500" y="253676"/>
                  </a:lnTo>
                  <a:close/>
                </a:path>
                <a:path w="407035" h="256539">
                  <a:moveTo>
                    <a:pt x="202692" y="252069"/>
                  </a:moveTo>
                  <a:lnTo>
                    <a:pt x="202692" y="195072"/>
                  </a:lnTo>
                  <a:lnTo>
                    <a:pt x="188976" y="196596"/>
                  </a:lnTo>
                  <a:lnTo>
                    <a:pt x="190500" y="196596"/>
                  </a:lnTo>
                  <a:lnTo>
                    <a:pt x="190500" y="253676"/>
                  </a:lnTo>
                  <a:lnTo>
                    <a:pt x="198120" y="252984"/>
                  </a:lnTo>
                  <a:lnTo>
                    <a:pt x="202692" y="252069"/>
                  </a:lnTo>
                  <a:close/>
                </a:path>
                <a:path w="407035" h="256539">
                  <a:moveTo>
                    <a:pt x="216408" y="249381"/>
                  </a:moveTo>
                  <a:lnTo>
                    <a:pt x="216408" y="192024"/>
                  </a:lnTo>
                  <a:lnTo>
                    <a:pt x="201168" y="195072"/>
                  </a:lnTo>
                  <a:lnTo>
                    <a:pt x="202692" y="195072"/>
                  </a:lnTo>
                  <a:lnTo>
                    <a:pt x="202692" y="252069"/>
                  </a:lnTo>
                  <a:lnTo>
                    <a:pt x="213360" y="249936"/>
                  </a:lnTo>
                  <a:lnTo>
                    <a:pt x="216408" y="249381"/>
                  </a:lnTo>
                  <a:close/>
                </a:path>
                <a:path w="407035" h="256539">
                  <a:moveTo>
                    <a:pt x="228600" y="247165"/>
                  </a:moveTo>
                  <a:lnTo>
                    <a:pt x="228600" y="187452"/>
                  </a:lnTo>
                  <a:lnTo>
                    <a:pt x="214884" y="192024"/>
                  </a:lnTo>
                  <a:lnTo>
                    <a:pt x="216408" y="192024"/>
                  </a:lnTo>
                  <a:lnTo>
                    <a:pt x="216408" y="249381"/>
                  </a:lnTo>
                  <a:lnTo>
                    <a:pt x="228600" y="247165"/>
                  </a:lnTo>
                  <a:close/>
                </a:path>
                <a:path w="407035" h="256539">
                  <a:moveTo>
                    <a:pt x="242316" y="243230"/>
                  </a:moveTo>
                  <a:lnTo>
                    <a:pt x="242316" y="182880"/>
                  </a:lnTo>
                  <a:lnTo>
                    <a:pt x="227076" y="187452"/>
                  </a:lnTo>
                  <a:lnTo>
                    <a:pt x="228600" y="187452"/>
                  </a:lnTo>
                  <a:lnTo>
                    <a:pt x="228600" y="247165"/>
                  </a:lnTo>
                  <a:lnTo>
                    <a:pt x="230124" y="246888"/>
                  </a:lnTo>
                  <a:lnTo>
                    <a:pt x="242316" y="243230"/>
                  </a:lnTo>
                  <a:close/>
                </a:path>
                <a:path w="407035" h="256539">
                  <a:moveTo>
                    <a:pt x="406908" y="173736"/>
                  </a:moveTo>
                  <a:lnTo>
                    <a:pt x="326136" y="0"/>
                  </a:lnTo>
                  <a:lnTo>
                    <a:pt x="236220" y="169164"/>
                  </a:lnTo>
                  <a:lnTo>
                    <a:pt x="272382" y="170132"/>
                  </a:lnTo>
                  <a:lnTo>
                    <a:pt x="275844" y="168402"/>
                  </a:lnTo>
                  <a:lnTo>
                    <a:pt x="275844" y="167640"/>
                  </a:lnTo>
                  <a:lnTo>
                    <a:pt x="286512" y="161544"/>
                  </a:lnTo>
                  <a:lnTo>
                    <a:pt x="286512" y="161979"/>
                  </a:lnTo>
                  <a:lnTo>
                    <a:pt x="292373" y="157792"/>
                  </a:lnTo>
                  <a:lnTo>
                    <a:pt x="294132" y="140208"/>
                  </a:lnTo>
                  <a:lnTo>
                    <a:pt x="350520" y="144780"/>
                  </a:lnTo>
                  <a:lnTo>
                    <a:pt x="350520" y="172225"/>
                  </a:lnTo>
                  <a:lnTo>
                    <a:pt x="406908" y="173736"/>
                  </a:lnTo>
                  <a:close/>
                </a:path>
                <a:path w="407035" h="256539">
                  <a:moveTo>
                    <a:pt x="254508" y="239572"/>
                  </a:moveTo>
                  <a:lnTo>
                    <a:pt x="254508" y="178308"/>
                  </a:lnTo>
                  <a:lnTo>
                    <a:pt x="240792" y="182880"/>
                  </a:lnTo>
                  <a:lnTo>
                    <a:pt x="242316" y="182880"/>
                  </a:lnTo>
                  <a:lnTo>
                    <a:pt x="242316" y="243230"/>
                  </a:lnTo>
                  <a:lnTo>
                    <a:pt x="254508" y="239572"/>
                  </a:lnTo>
                  <a:close/>
                </a:path>
                <a:path w="407035" h="256539">
                  <a:moveTo>
                    <a:pt x="348563" y="172173"/>
                  </a:moveTo>
                  <a:lnTo>
                    <a:pt x="295656" y="170756"/>
                  </a:lnTo>
                  <a:lnTo>
                    <a:pt x="291084" y="170688"/>
                  </a:lnTo>
                  <a:lnTo>
                    <a:pt x="289560" y="170592"/>
                  </a:lnTo>
                  <a:lnTo>
                    <a:pt x="272382" y="170132"/>
                  </a:lnTo>
                  <a:lnTo>
                    <a:pt x="265176" y="173736"/>
                  </a:lnTo>
                  <a:lnTo>
                    <a:pt x="252984" y="178308"/>
                  </a:lnTo>
                  <a:lnTo>
                    <a:pt x="254508" y="178308"/>
                  </a:lnTo>
                  <a:lnTo>
                    <a:pt x="254508" y="239572"/>
                  </a:lnTo>
                  <a:lnTo>
                    <a:pt x="260604" y="237744"/>
                  </a:lnTo>
                  <a:lnTo>
                    <a:pt x="303276" y="217932"/>
                  </a:lnTo>
                  <a:lnTo>
                    <a:pt x="347472" y="187452"/>
                  </a:lnTo>
                  <a:lnTo>
                    <a:pt x="348563" y="172173"/>
                  </a:lnTo>
                  <a:close/>
                </a:path>
                <a:path w="407035" h="256539">
                  <a:moveTo>
                    <a:pt x="277368" y="170266"/>
                  </a:moveTo>
                  <a:lnTo>
                    <a:pt x="277368" y="167640"/>
                  </a:lnTo>
                  <a:lnTo>
                    <a:pt x="272382" y="170132"/>
                  </a:lnTo>
                  <a:lnTo>
                    <a:pt x="277368" y="170266"/>
                  </a:lnTo>
                  <a:close/>
                </a:path>
                <a:path w="407035" h="256539">
                  <a:moveTo>
                    <a:pt x="286512" y="161544"/>
                  </a:moveTo>
                  <a:lnTo>
                    <a:pt x="275844" y="167640"/>
                  </a:lnTo>
                  <a:lnTo>
                    <a:pt x="277368" y="167640"/>
                  </a:lnTo>
                  <a:lnTo>
                    <a:pt x="277368" y="170266"/>
                  </a:lnTo>
                  <a:lnTo>
                    <a:pt x="284988" y="170470"/>
                  </a:lnTo>
                  <a:lnTo>
                    <a:pt x="284988" y="163068"/>
                  </a:lnTo>
                  <a:lnTo>
                    <a:pt x="286512" y="161544"/>
                  </a:lnTo>
                  <a:close/>
                </a:path>
                <a:path w="407035" h="256539">
                  <a:moveTo>
                    <a:pt x="277368" y="167640"/>
                  </a:moveTo>
                  <a:lnTo>
                    <a:pt x="275844" y="167640"/>
                  </a:lnTo>
                  <a:lnTo>
                    <a:pt x="275844" y="168402"/>
                  </a:lnTo>
                  <a:lnTo>
                    <a:pt x="277368" y="167640"/>
                  </a:lnTo>
                  <a:close/>
                </a:path>
                <a:path w="407035" h="256539">
                  <a:moveTo>
                    <a:pt x="286512" y="161979"/>
                  </a:moveTo>
                  <a:lnTo>
                    <a:pt x="286512" y="161544"/>
                  </a:lnTo>
                  <a:lnTo>
                    <a:pt x="284988" y="163068"/>
                  </a:lnTo>
                  <a:lnTo>
                    <a:pt x="286512" y="161979"/>
                  </a:lnTo>
                  <a:close/>
                </a:path>
                <a:path w="407035" h="256539">
                  <a:moveTo>
                    <a:pt x="292373" y="157792"/>
                  </a:moveTo>
                  <a:lnTo>
                    <a:pt x="284988" y="163068"/>
                  </a:lnTo>
                  <a:lnTo>
                    <a:pt x="284988" y="170470"/>
                  </a:lnTo>
                  <a:lnTo>
                    <a:pt x="291089" y="170633"/>
                  </a:lnTo>
                  <a:lnTo>
                    <a:pt x="292373" y="157792"/>
                  </a:lnTo>
                  <a:close/>
                </a:path>
                <a:path w="407035" h="256539">
                  <a:moveTo>
                    <a:pt x="291089" y="170633"/>
                  </a:moveTo>
                  <a:close/>
                </a:path>
                <a:path w="407035" h="256539">
                  <a:moveTo>
                    <a:pt x="295656" y="162197"/>
                  </a:moveTo>
                  <a:lnTo>
                    <a:pt x="295656" y="155448"/>
                  </a:lnTo>
                  <a:lnTo>
                    <a:pt x="292373" y="157792"/>
                  </a:lnTo>
                  <a:lnTo>
                    <a:pt x="291089" y="170633"/>
                  </a:lnTo>
                  <a:lnTo>
                    <a:pt x="295656" y="162197"/>
                  </a:lnTo>
                  <a:close/>
                </a:path>
                <a:path w="407035" h="256539">
                  <a:moveTo>
                    <a:pt x="301752" y="170919"/>
                  </a:moveTo>
                  <a:lnTo>
                    <a:pt x="301752" y="150876"/>
                  </a:lnTo>
                  <a:lnTo>
                    <a:pt x="291112" y="170634"/>
                  </a:lnTo>
                  <a:lnTo>
                    <a:pt x="301752" y="170919"/>
                  </a:lnTo>
                  <a:close/>
                </a:path>
                <a:path w="407035" h="256539">
                  <a:moveTo>
                    <a:pt x="350520" y="144780"/>
                  </a:moveTo>
                  <a:lnTo>
                    <a:pt x="294132" y="140208"/>
                  </a:lnTo>
                  <a:lnTo>
                    <a:pt x="292373" y="157792"/>
                  </a:lnTo>
                  <a:lnTo>
                    <a:pt x="292608" y="157625"/>
                  </a:lnTo>
                  <a:lnTo>
                    <a:pt x="292608" y="156972"/>
                  </a:lnTo>
                  <a:lnTo>
                    <a:pt x="301752" y="150876"/>
                  </a:lnTo>
                  <a:lnTo>
                    <a:pt x="301752" y="170919"/>
                  </a:lnTo>
                  <a:lnTo>
                    <a:pt x="348563" y="172173"/>
                  </a:lnTo>
                  <a:lnTo>
                    <a:pt x="350520" y="144780"/>
                  </a:lnTo>
                  <a:close/>
                </a:path>
                <a:path w="407035" h="256539">
                  <a:moveTo>
                    <a:pt x="301752" y="150876"/>
                  </a:moveTo>
                  <a:lnTo>
                    <a:pt x="292608" y="156972"/>
                  </a:lnTo>
                  <a:lnTo>
                    <a:pt x="295656" y="155448"/>
                  </a:lnTo>
                  <a:lnTo>
                    <a:pt x="295656" y="162197"/>
                  </a:lnTo>
                  <a:lnTo>
                    <a:pt x="301752" y="150876"/>
                  </a:lnTo>
                  <a:close/>
                </a:path>
                <a:path w="407035" h="256539">
                  <a:moveTo>
                    <a:pt x="295656" y="155448"/>
                  </a:moveTo>
                  <a:lnTo>
                    <a:pt x="292608" y="156972"/>
                  </a:lnTo>
                  <a:lnTo>
                    <a:pt x="292608" y="157625"/>
                  </a:lnTo>
                  <a:lnTo>
                    <a:pt x="295656" y="155448"/>
                  </a:lnTo>
                  <a:close/>
                </a:path>
                <a:path w="407035" h="256539">
                  <a:moveTo>
                    <a:pt x="350520" y="172225"/>
                  </a:moveTo>
                  <a:lnTo>
                    <a:pt x="350520" y="144780"/>
                  </a:lnTo>
                  <a:lnTo>
                    <a:pt x="348563" y="172173"/>
                  </a:lnTo>
                  <a:lnTo>
                    <a:pt x="350520" y="172225"/>
                  </a:lnTo>
                  <a:close/>
                </a:path>
              </a:pathLst>
            </a:custGeom>
            <a:solidFill>
              <a:srgbClr val="FF0000"/>
            </a:solidFill>
          </p:spPr>
          <p:txBody>
            <a:bodyPr wrap="square" lIns="0" tIns="0" rIns="0" bIns="0" rtlCol="0"/>
            <a:lstStyle/>
            <a:p>
              <a:endParaRPr/>
            </a:p>
          </p:txBody>
        </p:sp>
        <p:sp>
          <p:nvSpPr>
            <p:cNvPr id="36" name="object 36"/>
            <p:cNvSpPr/>
            <p:nvPr/>
          </p:nvSpPr>
          <p:spPr>
            <a:xfrm>
              <a:off x="8369681" y="3720096"/>
              <a:ext cx="433070" cy="330835"/>
            </a:xfrm>
            <a:custGeom>
              <a:avLst/>
              <a:gdLst/>
              <a:ahLst/>
              <a:cxnLst/>
              <a:rect l="l" t="t" r="r" b="b"/>
              <a:pathLst>
                <a:path w="433070" h="330835">
                  <a:moveTo>
                    <a:pt x="288036" y="57912"/>
                  </a:moveTo>
                  <a:lnTo>
                    <a:pt x="173736" y="0"/>
                  </a:lnTo>
                  <a:lnTo>
                    <a:pt x="173736" y="38100"/>
                  </a:lnTo>
                  <a:lnTo>
                    <a:pt x="0" y="38100"/>
                  </a:lnTo>
                  <a:lnTo>
                    <a:pt x="0" y="76200"/>
                  </a:lnTo>
                  <a:lnTo>
                    <a:pt x="173736" y="76200"/>
                  </a:lnTo>
                  <a:lnTo>
                    <a:pt x="173736" y="114300"/>
                  </a:lnTo>
                  <a:lnTo>
                    <a:pt x="192024" y="105270"/>
                  </a:lnTo>
                  <a:lnTo>
                    <a:pt x="288036" y="57912"/>
                  </a:lnTo>
                  <a:close/>
                </a:path>
                <a:path w="433070" h="330835">
                  <a:moveTo>
                    <a:pt x="432816" y="274320"/>
                  </a:moveTo>
                  <a:lnTo>
                    <a:pt x="318516" y="216408"/>
                  </a:lnTo>
                  <a:lnTo>
                    <a:pt x="318516" y="254508"/>
                  </a:lnTo>
                  <a:lnTo>
                    <a:pt x="144780" y="254508"/>
                  </a:lnTo>
                  <a:lnTo>
                    <a:pt x="144780" y="292608"/>
                  </a:lnTo>
                  <a:lnTo>
                    <a:pt x="318516" y="292608"/>
                  </a:lnTo>
                  <a:lnTo>
                    <a:pt x="318516" y="330708"/>
                  </a:lnTo>
                  <a:lnTo>
                    <a:pt x="336804" y="321678"/>
                  </a:lnTo>
                  <a:lnTo>
                    <a:pt x="432816" y="274320"/>
                  </a:lnTo>
                  <a:close/>
                </a:path>
              </a:pathLst>
            </a:custGeom>
            <a:solidFill>
              <a:srgbClr val="8BD4DA"/>
            </a:solidFill>
          </p:spPr>
          <p:txBody>
            <a:bodyPr wrap="square" lIns="0" tIns="0" rIns="0" bIns="0" rtlCol="0"/>
            <a:lstStyle/>
            <a:p>
              <a:endParaRPr/>
            </a:p>
          </p:txBody>
        </p:sp>
        <p:sp>
          <p:nvSpPr>
            <p:cNvPr id="37" name="object 37"/>
            <p:cNvSpPr/>
            <p:nvPr/>
          </p:nvSpPr>
          <p:spPr>
            <a:xfrm>
              <a:off x="3360293" y="4297692"/>
              <a:ext cx="2560320" cy="157480"/>
            </a:xfrm>
            <a:custGeom>
              <a:avLst/>
              <a:gdLst/>
              <a:ahLst/>
              <a:cxnLst/>
              <a:rect l="l" t="t" r="r" b="b"/>
              <a:pathLst>
                <a:path w="2560320" h="157479">
                  <a:moveTo>
                    <a:pt x="286512" y="99060"/>
                  </a:moveTo>
                  <a:lnTo>
                    <a:pt x="172212" y="42672"/>
                  </a:lnTo>
                  <a:lnTo>
                    <a:pt x="172212" y="80772"/>
                  </a:lnTo>
                  <a:lnTo>
                    <a:pt x="0" y="80772"/>
                  </a:lnTo>
                  <a:lnTo>
                    <a:pt x="0" y="118872"/>
                  </a:lnTo>
                  <a:lnTo>
                    <a:pt x="172212" y="118872"/>
                  </a:lnTo>
                  <a:lnTo>
                    <a:pt x="172212" y="156972"/>
                  </a:lnTo>
                  <a:lnTo>
                    <a:pt x="192024" y="146926"/>
                  </a:lnTo>
                  <a:lnTo>
                    <a:pt x="286512" y="99060"/>
                  </a:lnTo>
                  <a:close/>
                </a:path>
                <a:path w="2560320" h="157479">
                  <a:moveTo>
                    <a:pt x="2560320" y="56388"/>
                  </a:moveTo>
                  <a:lnTo>
                    <a:pt x="2446020" y="0"/>
                  </a:lnTo>
                  <a:lnTo>
                    <a:pt x="2446020" y="38100"/>
                  </a:lnTo>
                  <a:lnTo>
                    <a:pt x="2273808" y="38100"/>
                  </a:lnTo>
                  <a:lnTo>
                    <a:pt x="2273808" y="76200"/>
                  </a:lnTo>
                  <a:lnTo>
                    <a:pt x="2446020" y="76200"/>
                  </a:lnTo>
                  <a:lnTo>
                    <a:pt x="2446020" y="114300"/>
                  </a:lnTo>
                  <a:lnTo>
                    <a:pt x="2465832" y="104254"/>
                  </a:lnTo>
                  <a:lnTo>
                    <a:pt x="2560320" y="56388"/>
                  </a:lnTo>
                  <a:close/>
                </a:path>
              </a:pathLst>
            </a:custGeom>
            <a:solidFill>
              <a:srgbClr val="E382C5"/>
            </a:solidFill>
          </p:spPr>
          <p:txBody>
            <a:bodyPr wrap="square" lIns="0" tIns="0" rIns="0" bIns="0" rtlCol="0"/>
            <a:lstStyle/>
            <a:p>
              <a:endParaRPr/>
            </a:p>
          </p:txBody>
        </p:sp>
        <p:pic>
          <p:nvPicPr>
            <p:cNvPr id="38" name="object 38"/>
            <p:cNvPicPr/>
            <p:nvPr/>
          </p:nvPicPr>
          <p:blipFill>
            <a:blip r:embed="rId7" cstate="print"/>
            <a:stretch>
              <a:fillRect/>
            </a:stretch>
          </p:blipFill>
          <p:spPr>
            <a:xfrm>
              <a:off x="7573967" y="3197161"/>
              <a:ext cx="440816" cy="297560"/>
            </a:xfrm>
            <a:prstGeom prst="rect">
              <a:avLst/>
            </a:prstGeom>
          </p:spPr>
        </p:pic>
        <p:pic>
          <p:nvPicPr>
            <p:cNvPr id="39" name="object 39"/>
            <p:cNvPicPr/>
            <p:nvPr/>
          </p:nvPicPr>
          <p:blipFill>
            <a:blip r:embed="rId8" cstate="print"/>
            <a:stretch>
              <a:fillRect/>
            </a:stretch>
          </p:blipFill>
          <p:spPr>
            <a:xfrm>
              <a:off x="8870891" y="4925377"/>
              <a:ext cx="440816" cy="299084"/>
            </a:xfrm>
            <a:prstGeom prst="rect">
              <a:avLst/>
            </a:prstGeom>
          </p:spPr>
        </p:pic>
        <p:pic>
          <p:nvPicPr>
            <p:cNvPr id="40" name="object 40"/>
            <p:cNvPicPr/>
            <p:nvPr/>
          </p:nvPicPr>
          <p:blipFill>
            <a:blip r:embed="rId9" cstate="print"/>
            <a:stretch>
              <a:fillRect/>
            </a:stretch>
          </p:blipFill>
          <p:spPr>
            <a:xfrm>
              <a:off x="7069523" y="5501449"/>
              <a:ext cx="442340" cy="299084"/>
            </a:xfrm>
            <a:prstGeom prst="rect">
              <a:avLst/>
            </a:prstGeom>
          </p:spPr>
        </p:pic>
        <p:pic>
          <p:nvPicPr>
            <p:cNvPr id="41" name="object 41"/>
            <p:cNvPicPr/>
            <p:nvPr/>
          </p:nvPicPr>
          <p:blipFill>
            <a:blip r:embed="rId10" cstate="print"/>
            <a:stretch>
              <a:fillRect/>
            </a:stretch>
          </p:blipFill>
          <p:spPr>
            <a:xfrm>
              <a:off x="4548827" y="4852225"/>
              <a:ext cx="442340" cy="299084"/>
            </a:xfrm>
            <a:prstGeom prst="rect">
              <a:avLst/>
            </a:prstGeom>
          </p:spPr>
        </p:pic>
      </p:grpSp>
      <p:sp>
        <p:nvSpPr>
          <p:cNvPr id="42" name="object 42"/>
          <p:cNvSpPr txBox="1"/>
          <p:nvPr/>
        </p:nvSpPr>
        <p:spPr>
          <a:xfrm>
            <a:off x="9097653" y="4528818"/>
            <a:ext cx="22923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O6</a:t>
            </a:r>
            <a:endParaRPr sz="1200">
              <a:latin typeface="Arial MT"/>
              <a:cs typeface="Arial MT"/>
            </a:endParaRPr>
          </a:p>
        </p:txBody>
      </p:sp>
      <p:sp>
        <p:nvSpPr>
          <p:cNvPr id="48" name="object 48"/>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43" name="object 43"/>
          <p:cNvSpPr txBox="1"/>
          <p:nvPr/>
        </p:nvSpPr>
        <p:spPr>
          <a:xfrm>
            <a:off x="8594734" y="5031737"/>
            <a:ext cx="22923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O5</a:t>
            </a:r>
            <a:endParaRPr sz="1200">
              <a:latin typeface="Arial MT"/>
              <a:cs typeface="Arial MT"/>
            </a:endParaRPr>
          </a:p>
        </p:txBody>
      </p:sp>
      <p:sp>
        <p:nvSpPr>
          <p:cNvPr id="44" name="object 44"/>
          <p:cNvSpPr txBox="1"/>
          <p:nvPr/>
        </p:nvSpPr>
        <p:spPr>
          <a:xfrm>
            <a:off x="6650111" y="3157218"/>
            <a:ext cx="88900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3200"/>
                </a:solidFill>
                <a:latin typeface="Arial MT"/>
                <a:cs typeface="Arial MT"/>
              </a:rPr>
              <a:t>motricité</a:t>
            </a:r>
            <a:endParaRPr sz="1800">
              <a:latin typeface="Arial MT"/>
              <a:cs typeface="Arial MT"/>
            </a:endParaRPr>
          </a:p>
        </p:txBody>
      </p:sp>
      <p:sp>
        <p:nvSpPr>
          <p:cNvPr id="45" name="object 45"/>
          <p:cNvSpPr txBox="1"/>
          <p:nvPr/>
        </p:nvSpPr>
        <p:spPr>
          <a:xfrm>
            <a:off x="4057785" y="5173469"/>
            <a:ext cx="90106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3200"/>
                </a:solidFill>
                <a:latin typeface="Arial MT"/>
                <a:cs typeface="Arial MT"/>
              </a:rPr>
              <a:t>a</a:t>
            </a:r>
            <a:r>
              <a:rPr sz="1800" dirty="0">
                <a:solidFill>
                  <a:srgbClr val="FF3200"/>
                </a:solidFill>
                <a:latin typeface="Arial MT"/>
                <a:cs typeface="Arial MT"/>
              </a:rPr>
              <a:t>tt</a:t>
            </a:r>
            <a:r>
              <a:rPr sz="1800" spc="-10" dirty="0">
                <a:solidFill>
                  <a:srgbClr val="FF3200"/>
                </a:solidFill>
                <a:latin typeface="Arial MT"/>
                <a:cs typeface="Arial MT"/>
              </a:rPr>
              <a:t>en</a:t>
            </a:r>
            <a:r>
              <a:rPr sz="1800" dirty="0">
                <a:solidFill>
                  <a:srgbClr val="FF3200"/>
                </a:solidFill>
                <a:latin typeface="Arial MT"/>
                <a:cs typeface="Arial MT"/>
              </a:rPr>
              <a:t>t</a:t>
            </a:r>
            <a:r>
              <a:rPr sz="1800" spc="-5" dirty="0">
                <a:solidFill>
                  <a:srgbClr val="FF3200"/>
                </a:solidFill>
                <a:latin typeface="Arial MT"/>
                <a:cs typeface="Arial MT"/>
              </a:rPr>
              <a:t>i</a:t>
            </a:r>
            <a:r>
              <a:rPr sz="1800" spc="-10" dirty="0">
                <a:solidFill>
                  <a:srgbClr val="FF3200"/>
                </a:solidFill>
                <a:latin typeface="Arial MT"/>
                <a:cs typeface="Arial MT"/>
              </a:rPr>
              <a:t>o</a:t>
            </a:r>
            <a:r>
              <a:rPr sz="1800" dirty="0">
                <a:solidFill>
                  <a:srgbClr val="FF3200"/>
                </a:solidFill>
                <a:latin typeface="Arial MT"/>
                <a:cs typeface="Arial MT"/>
              </a:rPr>
              <a:t>n</a:t>
            </a:r>
            <a:endParaRPr sz="1800">
              <a:latin typeface="Arial MT"/>
              <a:cs typeface="Arial MT"/>
            </a:endParaRPr>
          </a:p>
        </p:txBody>
      </p:sp>
      <p:sp>
        <p:nvSpPr>
          <p:cNvPr id="46" name="object 46"/>
          <p:cNvSpPr txBox="1"/>
          <p:nvPr/>
        </p:nvSpPr>
        <p:spPr>
          <a:xfrm>
            <a:off x="8881253" y="5886701"/>
            <a:ext cx="60896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3200"/>
                </a:solidFill>
                <a:latin typeface="Arial MT"/>
                <a:cs typeface="Arial MT"/>
              </a:rPr>
              <a:t>visi</a:t>
            </a:r>
            <a:r>
              <a:rPr sz="1800" spc="-10" dirty="0">
                <a:solidFill>
                  <a:srgbClr val="FF3200"/>
                </a:solidFill>
                <a:latin typeface="Arial MT"/>
                <a:cs typeface="Arial MT"/>
              </a:rPr>
              <a:t>o</a:t>
            </a:r>
            <a:r>
              <a:rPr sz="1800" dirty="0">
                <a:solidFill>
                  <a:srgbClr val="FF3200"/>
                </a:solidFill>
                <a:latin typeface="Arial MT"/>
                <a:cs typeface="Arial MT"/>
              </a:rPr>
              <a:t>n</a:t>
            </a:r>
            <a:endParaRPr sz="1800">
              <a:latin typeface="Arial MT"/>
              <a:cs typeface="Arial MT"/>
            </a:endParaRPr>
          </a:p>
        </p:txBody>
      </p:sp>
      <p:sp>
        <p:nvSpPr>
          <p:cNvPr id="47" name="object 47"/>
          <p:cNvSpPr txBox="1"/>
          <p:nvPr/>
        </p:nvSpPr>
        <p:spPr>
          <a:xfrm>
            <a:off x="7369438" y="5318249"/>
            <a:ext cx="91376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CCCCE6"/>
                </a:solidFill>
                <a:latin typeface="Arial MT"/>
                <a:cs typeface="Arial MT"/>
              </a:rPr>
              <a:t>m</a:t>
            </a:r>
            <a:r>
              <a:rPr sz="1800" spc="-10" dirty="0">
                <a:solidFill>
                  <a:srgbClr val="CCCCE6"/>
                </a:solidFill>
                <a:latin typeface="Arial MT"/>
                <a:cs typeface="Arial MT"/>
              </a:rPr>
              <a:t>é</a:t>
            </a:r>
            <a:r>
              <a:rPr sz="1800" spc="-5" dirty="0">
                <a:solidFill>
                  <a:srgbClr val="CCCCE6"/>
                </a:solidFill>
                <a:latin typeface="Arial MT"/>
                <a:cs typeface="Arial MT"/>
              </a:rPr>
              <a:t>m</a:t>
            </a:r>
            <a:r>
              <a:rPr sz="1800" spc="-10" dirty="0">
                <a:solidFill>
                  <a:srgbClr val="CCCCE6"/>
                </a:solidFill>
                <a:latin typeface="Arial MT"/>
                <a:cs typeface="Arial MT"/>
              </a:rPr>
              <a:t>o</a:t>
            </a:r>
            <a:r>
              <a:rPr sz="1800" spc="-5" dirty="0">
                <a:solidFill>
                  <a:srgbClr val="CCCCE6"/>
                </a:solidFill>
                <a:latin typeface="Arial MT"/>
                <a:cs typeface="Arial MT"/>
              </a:rPr>
              <a:t>i</a:t>
            </a:r>
            <a:r>
              <a:rPr sz="1800" dirty="0">
                <a:solidFill>
                  <a:srgbClr val="CCCCE6"/>
                </a:solidFill>
                <a:latin typeface="Arial MT"/>
                <a:cs typeface="Arial MT"/>
              </a:rPr>
              <a:t>re</a:t>
            </a:r>
            <a:endParaRPr sz="1800">
              <a:latin typeface="Arial MT"/>
              <a:cs typeface="Arial M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4668" y="6826738"/>
            <a:ext cx="855681" cy="349425"/>
          </a:xfrm>
          <a:prstGeom prst="rect">
            <a:avLst/>
          </a:prstGeom>
        </p:spPr>
      </p:pic>
      <p:sp>
        <p:nvSpPr>
          <p:cNvPr id="3" name="object 3"/>
          <p:cNvSpPr txBox="1">
            <a:spLocks noGrp="1"/>
          </p:cNvSpPr>
          <p:nvPr>
            <p:ph type="title"/>
          </p:nvPr>
        </p:nvSpPr>
        <p:spPr>
          <a:xfrm>
            <a:off x="1249052" y="1147063"/>
            <a:ext cx="4533900" cy="696595"/>
          </a:xfrm>
          <a:prstGeom prst="rect">
            <a:avLst/>
          </a:prstGeom>
        </p:spPr>
        <p:txBody>
          <a:bodyPr vert="horz" wrap="square" lIns="0" tIns="12700" rIns="0" bIns="0" rtlCol="0">
            <a:spAutoFit/>
          </a:bodyPr>
          <a:lstStyle/>
          <a:p>
            <a:pPr marL="12700">
              <a:lnSpc>
                <a:spcPct val="100000"/>
              </a:lnSpc>
              <a:spcBef>
                <a:spcPts val="100"/>
              </a:spcBef>
            </a:pPr>
            <a:r>
              <a:rPr sz="4400" spc="-5" dirty="0"/>
              <a:t>Pariétal</a:t>
            </a:r>
            <a:r>
              <a:rPr sz="4400" spc="-35" dirty="0"/>
              <a:t> </a:t>
            </a:r>
            <a:r>
              <a:rPr sz="4400" dirty="0"/>
              <a:t>:</a:t>
            </a:r>
            <a:r>
              <a:rPr sz="4400" spc="-30" dirty="0"/>
              <a:t> </a:t>
            </a:r>
            <a:r>
              <a:rPr sz="4400" dirty="0"/>
              <a:t>Praxies</a:t>
            </a:r>
            <a:endParaRPr sz="4400"/>
          </a:p>
        </p:txBody>
      </p:sp>
      <p:pic>
        <p:nvPicPr>
          <p:cNvPr id="4" name="object 4"/>
          <p:cNvPicPr/>
          <p:nvPr/>
        </p:nvPicPr>
        <p:blipFill>
          <a:blip r:embed="rId3" cstate="print"/>
          <a:stretch>
            <a:fillRect/>
          </a:stretch>
        </p:blipFill>
        <p:spPr>
          <a:xfrm>
            <a:off x="3256665" y="2194559"/>
            <a:ext cx="4968240" cy="4968240"/>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81962" y="2575559"/>
            <a:ext cx="5335270" cy="4568190"/>
            <a:chOff x="4481962" y="2575559"/>
            <a:chExt cx="5335270" cy="4568190"/>
          </a:xfrm>
        </p:grpSpPr>
        <p:pic>
          <p:nvPicPr>
            <p:cNvPr id="3" name="object 3"/>
            <p:cNvPicPr/>
            <p:nvPr/>
          </p:nvPicPr>
          <p:blipFill>
            <a:blip r:embed="rId2" cstate="print"/>
            <a:stretch>
              <a:fillRect/>
            </a:stretch>
          </p:blipFill>
          <p:spPr>
            <a:xfrm>
              <a:off x="8394070" y="6521195"/>
              <a:ext cx="1422878" cy="622299"/>
            </a:xfrm>
            <a:prstGeom prst="rect">
              <a:avLst/>
            </a:prstGeom>
          </p:spPr>
        </p:pic>
        <p:pic>
          <p:nvPicPr>
            <p:cNvPr id="4" name="object 4"/>
            <p:cNvPicPr/>
            <p:nvPr/>
          </p:nvPicPr>
          <p:blipFill>
            <a:blip r:embed="rId3" cstate="print"/>
            <a:stretch>
              <a:fillRect/>
            </a:stretch>
          </p:blipFill>
          <p:spPr>
            <a:xfrm>
              <a:off x="4481962" y="2575559"/>
              <a:ext cx="4768596" cy="3826764"/>
            </a:xfrm>
            <a:prstGeom prst="rect">
              <a:avLst/>
            </a:prstGeom>
          </p:spPr>
        </p:pic>
      </p:grpSp>
      <p:pic>
        <p:nvPicPr>
          <p:cNvPr id="5" name="object 5"/>
          <p:cNvPicPr/>
          <p:nvPr/>
        </p:nvPicPr>
        <p:blipFill>
          <a:blip r:embed="rId4" cstate="print"/>
          <a:stretch>
            <a:fillRect/>
          </a:stretch>
        </p:blipFill>
        <p:spPr>
          <a:xfrm>
            <a:off x="834668" y="6826738"/>
            <a:ext cx="855681" cy="349425"/>
          </a:xfrm>
          <a:prstGeom prst="rect">
            <a:avLst/>
          </a:prstGeom>
        </p:spPr>
      </p:pic>
      <p:sp>
        <p:nvSpPr>
          <p:cNvPr id="6" name="object 6"/>
          <p:cNvSpPr txBox="1">
            <a:spLocks noGrp="1"/>
          </p:cNvSpPr>
          <p:nvPr>
            <p:ph type="title"/>
          </p:nvPr>
        </p:nvSpPr>
        <p:spPr>
          <a:xfrm>
            <a:off x="1249052" y="1147063"/>
            <a:ext cx="3072765" cy="696595"/>
          </a:xfrm>
          <a:prstGeom prst="rect">
            <a:avLst/>
          </a:prstGeom>
        </p:spPr>
        <p:txBody>
          <a:bodyPr vert="horz" wrap="square" lIns="0" tIns="12700" rIns="0" bIns="0" rtlCol="0">
            <a:spAutoFit/>
          </a:bodyPr>
          <a:lstStyle/>
          <a:p>
            <a:pPr marL="12700">
              <a:lnSpc>
                <a:spcPct val="100000"/>
              </a:lnSpc>
              <a:spcBef>
                <a:spcPts val="100"/>
              </a:spcBef>
            </a:pPr>
            <a:r>
              <a:rPr sz="4400" spc="-5" dirty="0"/>
              <a:t>sensibilités</a:t>
            </a:r>
            <a:endParaRPr sz="4400"/>
          </a:p>
        </p:txBody>
      </p:sp>
      <p:sp>
        <p:nvSpPr>
          <p:cNvPr id="7" name="object 7"/>
          <p:cNvSpPr txBox="1"/>
          <p:nvPr/>
        </p:nvSpPr>
        <p:spPr>
          <a:xfrm>
            <a:off x="929012" y="2594253"/>
            <a:ext cx="4326255" cy="2439670"/>
          </a:xfrm>
          <a:prstGeom prst="rect">
            <a:avLst/>
          </a:prstGeom>
        </p:spPr>
        <p:txBody>
          <a:bodyPr vert="horz" wrap="square" lIns="0" tIns="97790" rIns="0" bIns="0" rtlCol="0">
            <a:spAutoFit/>
          </a:bodyPr>
          <a:lstStyle/>
          <a:p>
            <a:pPr marL="355600" indent="-342900">
              <a:lnSpc>
                <a:spcPct val="100000"/>
              </a:lnSpc>
              <a:spcBef>
                <a:spcPts val="770"/>
              </a:spcBef>
              <a:buClr>
                <a:srgbClr val="00007C"/>
              </a:buClr>
              <a:buSzPct val="75000"/>
              <a:buFont typeface="Wingdings"/>
              <a:buChar char=""/>
              <a:tabLst>
                <a:tab pos="354965" algn="l"/>
                <a:tab pos="355600" algn="l"/>
              </a:tabLst>
            </a:pPr>
            <a:r>
              <a:rPr sz="2800" spc="-5" dirty="0">
                <a:latin typeface="Arial MT"/>
                <a:cs typeface="Arial MT"/>
              </a:rPr>
              <a:t>Nx</a:t>
            </a:r>
            <a:r>
              <a:rPr sz="2800" spc="-10" dirty="0">
                <a:latin typeface="Arial MT"/>
                <a:cs typeface="Arial MT"/>
              </a:rPr>
              <a:t> </a:t>
            </a:r>
            <a:r>
              <a:rPr sz="2800" spc="-5" dirty="0">
                <a:latin typeface="Arial MT"/>
                <a:cs typeface="Arial MT"/>
              </a:rPr>
              <a:t>Ventral</a:t>
            </a:r>
            <a:r>
              <a:rPr sz="2800" spc="-15" dirty="0">
                <a:latin typeface="Arial MT"/>
                <a:cs typeface="Arial MT"/>
              </a:rPr>
              <a:t> </a:t>
            </a:r>
            <a:r>
              <a:rPr sz="2800" spc="-5" dirty="0">
                <a:latin typeface="Arial MT"/>
                <a:cs typeface="Arial MT"/>
              </a:rPr>
              <a:t>Postérolatéral</a:t>
            </a:r>
            <a:endParaRPr sz="2800">
              <a:latin typeface="Arial MT"/>
              <a:cs typeface="Arial MT"/>
            </a:endParaRPr>
          </a:p>
          <a:p>
            <a:pPr marL="355600" indent="-342900">
              <a:lnSpc>
                <a:spcPct val="100000"/>
              </a:lnSpc>
              <a:spcBef>
                <a:spcPts val="675"/>
              </a:spcBef>
              <a:buClr>
                <a:srgbClr val="00007C"/>
              </a:buClr>
              <a:buSzPct val="75000"/>
              <a:buFont typeface="Wingdings"/>
              <a:buChar char=""/>
              <a:tabLst>
                <a:tab pos="354965" algn="l"/>
                <a:tab pos="355600" algn="l"/>
              </a:tabLst>
            </a:pPr>
            <a:r>
              <a:rPr sz="2800" spc="-5" dirty="0">
                <a:latin typeface="Arial MT"/>
                <a:cs typeface="Arial MT"/>
              </a:rPr>
              <a:t>Somatotopie</a:t>
            </a:r>
            <a:endParaRPr sz="2800">
              <a:latin typeface="Arial MT"/>
              <a:cs typeface="Arial MT"/>
            </a:endParaRPr>
          </a:p>
          <a:p>
            <a:pPr marL="756285" lvl="1" indent="-287020">
              <a:lnSpc>
                <a:spcPct val="100000"/>
              </a:lnSpc>
              <a:spcBef>
                <a:spcPts val="580"/>
              </a:spcBef>
              <a:buClr>
                <a:srgbClr val="9999CC"/>
              </a:buClr>
              <a:buSzPct val="79166"/>
              <a:buFont typeface="Wingdings"/>
              <a:buChar char=""/>
              <a:tabLst>
                <a:tab pos="756920" algn="l"/>
              </a:tabLst>
            </a:pPr>
            <a:r>
              <a:rPr sz="2400" spc="-5" dirty="0">
                <a:latin typeface="Arial MT"/>
                <a:cs typeface="Arial MT"/>
              </a:rPr>
              <a:t>Dh</a:t>
            </a:r>
            <a:r>
              <a:rPr sz="2400" spc="-50" dirty="0">
                <a:latin typeface="Arial MT"/>
                <a:cs typeface="Arial MT"/>
              </a:rPr>
              <a:t> </a:t>
            </a:r>
            <a:r>
              <a:rPr sz="2400" dirty="0">
                <a:latin typeface="Arial MT"/>
                <a:cs typeface="Arial MT"/>
              </a:rPr>
              <a:t>-&gt;</a:t>
            </a:r>
            <a:r>
              <a:rPr sz="2400" spc="-45" dirty="0">
                <a:latin typeface="Arial MT"/>
                <a:cs typeface="Arial MT"/>
              </a:rPr>
              <a:t> </a:t>
            </a:r>
            <a:r>
              <a:rPr sz="2400" spc="-5" dirty="0">
                <a:latin typeface="Arial MT"/>
                <a:cs typeface="Arial MT"/>
              </a:rPr>
              <a:t>Dd</a:t>
            </a:r>
            <a:endParaRPr sz="2400">
              <a:latin typeface="Arial MT"/>
              <a:cs typeface="Arial MT"/>
            </a:endParaRPr>
          </a:p>
          <a:p>
            <a:pPr marL="756285" lvl="1" indent="-287020">
              <a:lnSpc>
                <a:spcPct val="100000"/>
              </a:lnSpc>
              <a:spcBef>
                <a:spcPts val="560"/>
              </a:spcBef>
              <a:buClr>
                <a:srgbClr val="9999CC"/>
              </a:buClr>
              <a:buSzPct val="79166"/>
              <a:buFont typeface="Wingdings"/>
              <a:buChar char=""/>
              <a:tabLst>
                <a:tab pos="756920" algn="l"/>
              </a:tabLst>
            </a:pPr>
            <a:r>
              <a:rPr sz="2400" dirty="0">
                <a:latin typeface="Arial MT"/>
                <a:cs typeface="Arial MT"/>
              </a:rPr>
              <a:t>MI</a:t>
            </a:r>
            <a:r>
              <a:rPr sz="2400" spc="-55" dirty="0">
                <a:latin typeface="Arial MT"/>
                <a:cs typeface="Arial MT"/>
              </a:rPr>
              <a:t> </a:t>
            </a:r>
            <a:r>
              <a:rPr sz="2400" spc="-5" dirty="0">
                <a:latin typeface="Arial MT"/>
                <a:cs typeface="Arial MT"/>
              </a:rPr>
              <a:t>-&gt;</a:t>
            </a:r>
            <a:r>
              <a:rPr sz="2400" spc="-60" dirty="0">
                <a:latin typeface="Arial MT"/>
                <a:cs typeface="Arial MT"/>
              </a:rPr>
              <a:t> </a:t>
            </a:r>
            <a:r>
              <a:rPr sz="2400" dirty="0">
                <a:latin typeface="Arial MT"/>
                <a:cs typeface="Arial MT"/>
              </a:rPr>
              <a:t>MS</a:t>
            </a:r>
            <a:endParaRPr sz="2400">
              <a:latin typeface="Arial MT"/>
              <a:cs typeface="Arial MT"/>
            </a:endParaRPr>
          </a:p>
          <a:p>
            <a:pPr marL="355600" indent="-342900">
              <a:lnSpc>
                <a:spcPct val="100000"/>
              </a:lnSpc>
              <a:spcBef>
                <a:spcPts val="680"/>
              </a:spcBef>
              <a:buClr>
                <a:srgbClr val="00007C"/>
              </a:buClr>
              <a:buSzPct val="75000"/>
              <a:buFont typeface="Wingdings"/>
              <a:buChar char=""/>
              <a:tabLst>
                <a:tab pos="354965" algn="l"/>
                <a:tab pos="355600" algn="l"/>
              </a:tabLst>
            </a:pPr>
            <a:r>
              <a:rPr sz="2800" spc="-5" dirty="0">
                <a:latin typeface="Arial MT"/>
                <a:cs typeface="Arial MT"/>
              </a:rPr>
              <a:t>Interaction</a:t>
            </a:r>
            <a:r>
              <a:rPr sz="2800" spc="-10" dirty="0">
                <a:latin typeface="Arial MT"/>
                <a:cs typeface="Arial MT"/>
              </a:rPr>
              <a:t> </a:t>
            </a:r>
            <a:r>
              <a:rPr sz="2800" spc="-5" dirty="0">
                <a:latin typeface="Arial MT"/>
                <a:cs typeface="Arial MT"/>
              </a:rPr>
              <a:t>avec </a:t>
            </a:r>
            <a:r>
              <a:rPr sz="2800" spc="-15" dirty="0">
                <a:latin typeface="Arial MT"/>
                <a:cs typeface="Arial MT"/>
              </a:rPr>
              <a:t>ST</a:t>
            </a:r>
            <a:endParaRPr sz="2800">
              <a:latin typeface="Arial MT"/>
              <a:cs typeface="Arial MT"/>
            </a:endParaRPr>
          </a:p>
        </p:txBody>
      </p:sp>
      <p:sp>
        <p:nvSpPr>
          <p:cNvPr id="8" name="object 8"/>
          <p:cNvSpPr txBox="1"/>
          <p:nvPr/>
        </p:nvSpPr>
        <p:spPr>
          <a:xfrm>
            <a:off x="8116045" y="4455666"/>
            <a:ext cx="605790" cy="391160"/>
          </a:xfrm>
          <a:prstGeom prst="rect">
            <a:avLst/>
          </a:prstGeom>
        </p:spPr>
        <p:txBody>
          <a:bodyPr vert="horz" wrap="square" lIns="0" tIns="12700" rIns="0" bIns="0" rtlCol="0">
            <a:spAutoFit/>
          </a:bodyPr>
          <a:lstStyle/>
          <a:p>
            <a:pPr marL="12700">
              <a:lnSpc>
                <a:spcPct val="100000"/>
              </a:lnSpc>
              <a:spcBef>
                <a:spcPts val="100"/>
              </a:spcBef>
            </a:pPr>
            <a:r>
              <a:rPr sz="2400" spc="185" dirty="0">
                <a:solidFill>
                  <a:srgbClr val="656599"/>
                </a:solidFill>
                <a:latin typeface="Tahoma"/>
                <a:cs typeface="Tahoma"/>
              </a:rPr>
              <a:t>V</a:t>
            </a:r>
            <a:r>
              <a:rPr sz="2400" spc="245" dirty="0">
                <a:solidFill>
                  <a:srgbClr val="656599"/>
                </a:solidFill>
                <a:latin typeface="Tahoma"/>
                <a:cs typeface="Tahoma"/>
              </a:rPr>
              <a:t>P</a:t>
            </a:r>
            <a:r>
              <a:rPr sz="2400" spc="180" dirty="0">
                <a:solidFill>
                  <a:srgbClr val="656599"/>
                </a:solidFill>
                <a:latin typeface="Tahoma"/>
                <a:cs typeface="Tahoma"/>
              </a:rPr>
              <a:t>L</a:t>
            </a:r>
            <a:endParaRPr sz="2400">
              <a:latin typeface="Tahoma"/>
              <a:cs typeface="Tahoma"/>
            </a:endParaRPr>
          </a:p>
        </p:txBody>
      </p:sp>
      <p:sp>
        <p:nvSpPr>
          <p:cNvPr id="9" name="object 9"/>
          <p:cNvSpPr/>
          <p:nvPr/>
        </p:nvSpPr>
        <p:spPr>
          <a:xfrm>
            <a:off x="7415662" y="4578096"/>
            <a:ext cx="533400" cy="170815"/>
          </a:xfrm>
          <a:custGeom>
            <a:avLst/>
            <a:gdLst/>
            <a:ahLst/>
            <a:cxnLst/>
            <a:rect l="l" t="t" r="r" b="b"/>
            <a:pathLst>
              <a:path w="533400" h="170814">
                <a:moveTo>
                  <a:pt x="172212" y="56388"/>
                </a:moveTo>
                <a:lnTo>
                  <a:pt x="172212" y="0"/>
                </a:lnTo>
                <a:lnTo>
                  <a:pt x="0" y="85344"/>
                </a:lnTo>
                <a:lnTo>
                  <a:pt x="143256" y="156338"/>
                </a:lnTo>
                <a:lnTo>
                  <a:pt x="143256" y="56388"/>
                </a:lnTo>
                <a:lnTo>
                  <a:pt x="172212" y="56388"/>
                </a:lnTo>
                <a:close/>
              </a:path>
              <a:path w="533400" h="170814">
                <a:moveTo>
                  <a:pt x="533400" y="114300"/>
                </a:moveTo>
                <a:lnTo>
                  <a:pt x="533400" y="56388"/>
                </a:lnTo>
                <a:lnTo>
                  <a:pt x="143256" y="56388"/>
                </a:lnTo>
                <a:lnTo>
                  <a:pt x="143256" y="114300"/>
                </a:lnTo>
                <a:lnTo>
                  <a:pt x="533400" y="114300"/>
                </a:lnTo>
                <a:close/>
              </a:path>
              <a:path w="533400" h="170814">
                <a:moveTo>
                  <a:pt x="172212" y="170688"/>
                </a:moveTo>
                <a:lnTo>
                  <a:pt x="172212" y="114300"/>
                </a:lnTo>
                <a:lnTo>
                  <a:pt x="143256" y="114300"/>
                </a:lnTo>
                <a:lnTo>
                  <a:pt x="143256" y="156338"/>
                </a:lnTo>
                <a:lnTo>
                  <a:pt x="172212" y="170688"/>
                </a:lnTo>
                <a:close/>
              </a:path>
            </a:pathLst>
          </a:custGeom>
          <a:solidFill>
            <a:srgbClr val="656598"/>
          </a:solidFill>
        </p:spPr>
        <p:txBody>
          <a:bodyPr wrap="square" lIns="0" tIns="0" rIns="0" bIns="0" rtlCol="0"/>
          <a:lstStyle/>
          <a:p>
            <a:endParaRPr/>
          </a:p>
        </p:txBody>
      </p:sp>
      <p:sp>
        <p:nvSpPr>
          <p:cNvPr id="10" name="object 10"/>
          <p:cNvSpPr txBox="1"/>
          <p:nvPr/>
        </p:nvSpPr>
        <p:spPr>
          <a:xfrm>
            <a:off x="5708279" y="6401813"/>
            <a:ext cx="258508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ahoma"/>
                <a:cs typeface="Tahoma"/>
              </a:rPr>
              <a:t>Coupe</a:t>
            </a:r>
            <a:r>
              <a:rPr sz="1800" spc="-20" dirty="0">
                <a:latin typeface="Tahoma"/>
                <a:cs typeface="Tahoma"/>
              </a:rPr>
              <a:t> </a:t>
            </a:r>
            <a:r>
              <a:rPr sz="1800" spc="-5" dirty="0">
                <a:latin typeface="Tahoma"/>
                <a:cs typeface="Tahoma"/>
              </a:rPr>
              <a:t>coronale</a:t>
            </a:r>
            <a:r>
              <a:rPr sz="1800" spc="-20" dirty="0">
                <a:latin typeface="Tahoma"/>
                <a:cs typeface="Tahoma"/>
              </a:rPr>
              <a:t> </a:t>
            </a:r>
            <a:r>
              <a:rPr sz="1800" dirty="0">
                <a:latin typeface="Tahoma"/>
                <a:cs typeface="Tahoma"/>
              </a:rPr>
              <a:t>:</a:t>
            </a:r>
            <a:r>
              <a:rPr sz="1800" spc="-20" dirty="0">
                <a:latin typeface="Tahoma"/>
                <a:cs typeface="Tahoma"/>
              </a:rPr>
              <a:t> </a:t>
            </a:r>
            <a:r>
              <a:rPr sz="1800" spc="-5" dirty="0">
                <a:latin typeface="Tahoma"/>
                <a:cs typeface="Tahoma"/>
              </a:rPr>
              <a:t>Charcot</a:t>
            </a:r>
            <a:endParaRPr sz="1800">
              <a:latin typeface="Tahoma"/>
              <a:cs typeface="Tahoma"/>
            </a:endParaRPr>
          </a:p>
        </p:txBody>
      </p:sp>
      <p:grpSp>
        <p:nvGrpSpPr>
          <p:cNvPr id="11" name="object 11"/>
          <p:cNvGrpSpPr/>
          <p:nvPr/>
        </p:nvGrpSpPr>
        <p:grpSpPr>
          <a:xfrm>
            <a:off x="7048378" y="4715255"/>
            <a:ext cx="2761615" cy="1849120"/>
            <a:chOff x="7048378" y="4715255"/>
            <a:chExt cx="2761615" cy="1849120"/>
          </a:xfrm>
        </p:grpSpPr>
        <p:pic>
          <p:nvPicPr>
            <p:cNvPr id="12" name="object 12"/>
            <p:cNvPicPr/>
            <p:nvPr/>
          </p:nvPicPr>
          <p:blipFill>
            <a:blip r:embed="rId5" cstate="print"/>
            <a:stretch>
              <a:fillRect/>
            </a:stretch>
          </p:blipFill>
          <p:spPr>
            <a:xfrm>
              <a:off x="9124066" y="6094475"/>
              <a:ext cx="685800" cy="469391"/>
            </a:xfrm>
            <a:prstGeom prst="rect">
              <a:avLst/>
            </a:prstGeom>
          </p:spPr>
        </p:pic>
        <p:sp>
          <p:nvSpPr>
            <p:cNvPr id="13" name="object 13"/>
            <p:cNvSpPr/>
            <p:nvPr/>
          </p:nvSpPr>
          <p:spPr>
            <a:xfrm>
              <a:off x="9448678" y="5649468"/>
              <a:ext cx="114300" cy="457200"/>
            </a:xfrm>
            <a:custGeom>
              <a:avLst/>
              <a:gdLst/>
              <a:ahLst/>
              <a:cxnLst/>
              <a:rect l="l" t="t" r="r" b="b"/>
              <a:pathLst>
                <a:path w="114300" h="457200">
                  <a:moveTo>
                    <a:pt x="114300" y="342900"/>
                  </a:moveTo>
                  <a:lnTo>
                    <a:pt x="0" y="342900"/>
                  </a:lnTo>
                  <a:lnTo>
                    <a:pt x="38100" y="420129"/>
                  </a:lnTo>
                  <a:lnTo>
                    <a:pt x="38100" y="362712"/>
                  </a:lnTo>
                  <a:lnTo>
                    <a:pt x="76200" y="362712"/>
                  </a:lnTo>
                  <a:lnTo>
                    <a:pt x="76200" y="418097"/>
                  </a:lnTo>
                  <a:lnTo>
                    <a:pt x="114300" y="342900"/>
                  </a:lnTo>
                  <a:close/>
                </a:path>
                <a:path w="114300" h="457200">
                  <a:moveTo>
                    <a:pt x="76200" y="342900"/>
                  </a:moveTo>
                  <a:lnTo>
                    <a:pt x="76200" y="0"/>
                  </a:lnTo>
                  <a:lnTo>
                    <a:pt x="38100" y="0"/>
                  </a:lnTo>
                  <a:lnTo>
                    <a:pt x="38100" y="342900"/>
                  </a:lnTo>
                  <a:lnTo>
                    <a:pt x="76200" y="342900"/>
                  </a:lnTo>
                  <a:close/>
                </a:path>
                <a:path w="114300" h="457200">
                  <a:moveTo>
                    <a:pt x="76200" y="418097"/>
                  </a:moveTo>
                  <a:lnTo>
                    <a:pt x="76200" y="362712"/>
                  </a:lnTo>
                  <a:lnTo>
                    <a:pt x="38100" y="362712"/>
                  </a:lnTo>
                  <a:lnTo>
                    <a:pt x="38100" y="420129"/>
                  </a:lnTo>
                  <a:lnTo>
                    <a:pt x="56388" y="457200"/>
                  </a:lnTo>
                  <a:lnTo>
                    <a:pt x="76200" y="418097"/>
                  </a:lnTo>
                  <a:close/>
                </a:path>
              </a:pathLst>
            </a:custGeom>
            <a:solidFill>
              <a:srgbClr val="656598"/>
            </a:solidFill>
          </p:spPr>
          <p:txBody>
            <a:bodyPr wrap="square" lIns="0" tIns="0" rIns="0" bIns="0" rtlCol="0"/>
            <a:lstStyle/>
            <a:p>
              <a:endParaRPr/>
            </a:p>
          </p:txBody>
        </p:sp>
        <p:sp>
          <p:nvSpPr>
            <p:cNvPr id="14" name="object 14"/>
            <p:cNvSpPr/>
            <p:nvPr/>
          </p:nvSpPr>
          <p:spPr>
            <a:xfrm>
              <a:off x="7048378" y="4715255"/>
              <a:ext cx="386080" cy="1656714"/>
            </a:xfrm>
            <a:custGeom>
              <a:avLst/>
              <a:gdLst/>
              <a:ahLst/>
              <a:cxnLst/>
              <a:rect l="l" t="t" r="r" b="b"/>
              <a:pathLst>
                <a:path w="386079" h="1656714">
                  <a:moveTo>
                    <a:pt x="315468" y="412350"/>
                  </a:moveTo>
                  <a:lnTo>
                    <a:pt x="315468" y="216408"/>
                  </a:lnTo>
                  <a:lnTo>
                    <a:pt x="312420" y="260604"/>
                  </a:lnTo>
                  <a:lnTo>
                    <a:pt x="309372" y="283464"/>
                  </a:lnTo>
                  <a:lnTo>
                    <a:pt x="309372" y="281940"/>
                  </a:lnTo>
                  <a:lnTo>
                    <a:pt x="306324" y="306324"/>
                  </a:lnTo>
                  <a:lnTo>
                    <a:pt x="301752" y="329184"/>
                  </a:lnTo>
                  <a:lnTo>
                    <a:pt x="295656" y="353568"/>
                  </a:lnTo>
                  <a:lnTo>
                    <a:pt x="295656" y="352044"/>
                  </a:lnTo>
                  <a:lnTo>
                    <a:pt x="288036" y="377952"/>
                  </a:lnTo>
                  <a:lnTo>
                    <a:pt x="288036" y="376428"/>
                  </a:lnTo>
                  <a:lnTo>
                    <a:pt x="278892" y="402336"/>
                  </a:lnTo>
                  <a:lnTo>
                    <a:pt x="278892" y="400812"/>
                  </a:lnTo>
                  <a:lnTo>
                    <a:pt x="254508" y="452628"/>
                  </a:lnTo>
                  <a:lnTo>
                    <a:pt x="240792" y="478536"/>
                  </a:lnTo>
                  <a:lnTo>
                    <a:pt x="210312" y="533400"/>
                  </a:lnTo>
                  <a:lnTo>
                    <a:pt x="193548" y="560832"/>
                  </a:lnTo>
                  <a:lnTo>
                    <a:pt x="144780" y="644652"/>
                  </a:lnTo>
                  <a:lnTo>
                    <a:pt x="129540" y="672084"/>
                  </a:lnTo>
                  <a:lnTo>
                    <a:pt x="115824" y="701040"/>
                  </a:lnTo>
                  <a:lnTo>
                    <a:pt x="102108" y="728472"/>
                  </a:lnTo>
                  <a:lnTo>
                    <a:pt x="89916" y="757428"/>
                  </a:lnTo>
                  <a:lnTo>
                    <a:pt x="79248" y="784860"/>
                  </a:lnTo>
                  <a:lnTo>
                    <a:pt x="71628" y="813816"/>
                  </a:lnTo>
                  <a:lnTo>
                    <a:pt x="56388" y="868680"/>
                  </a:lnTo>
                  <a:lnTo>
                    <a:pt x="44196" y="923544"/>
                  </a:lnTo>
                  <a:lnTo>
                    <a:pt x="30480" y="1004316"/>
                  </a:lnTo>
                  <a:lnTo>
                    <a:pt x="22860" y="1059180"/>
                  </a:lnTo>
                  <a:lnTo>
                    <a:pt x="16764" y="1114044"/>
                  </a:lnTo>
                  <a:lnTo>
                    <a:pt x="3048" y="1277112"/>
                  </a:lnTo>
                  <a:lnTo>
                    <a:pt x="0" y="1385316"/>
                  </a:lnTo>
                  <a:lnTo>
                    <a:pt x="0" y="1438656"/>
                  </a:lnTo>
                  <a:lnTo>
                    <a:pt x="3048" y="1548384"/>
                  </a:lnTo>
                  <a:lnTo>
                    <a:pt x="7620" y="1656588"/>
                  </a:lnTo>
                  <a:lnTo>
                    <a:pt x="38100" y="1655368"/>
                  </a:lnTo>
                  <a:lnTo>
                    <a:pt x="38100" y="1385316"/>
                  </a:lnTo>
                  <a:lnTo>
                    <a:pt x="41148" y="1278636"/>
                  </a:lnTo>
                  <a:lnTo>
                    <a:pt x="54864" y="1117092"/>
                  </a:lnTo>
                  <a:lnTo>
                    <a:pt x="60960" y="1063752"/>
                  </a:lnTo>
                  <a:lnTo>
                    <a:pt x="76200" y="957072"/>
                  </a:lnTo>
                  <a:lnTo>
                    <a:pt x="80772" y="929640"/>
                  </a:lnTo>
                  <a:lnTo>
                    <a:pt x="80772" y="931164"/>
                  </a:lnTo>
                  <a:lnTo>
                    <a:pt x="92964" y="876300"/>
                  </a:lnTo>
                  <a:lnTo>
                    <a:pt x="92964" y="877824"/>
                  </a:lnTo>
                  <a:lnTo>
                    <a:pt x="100584" y="850392"/>
                  </a:lnTo>
                  <a:lnTo>
                    <a:pt x="108204" y="824484"/>
                  </a:lnTo>
                  <a:lnTo>
                    <a:pt x="115824" y="797052"/>
                  </a:lnTo>
                  <a:lnTo>
                    <a:pt x="115824" y="798576"/>
                  </a:lnTo>
                  <a:lnTo>
                    <a:pt x="124968" y="771144"/>
                  </a:lnTo>
                  <a:lnTo>
                    <a:pt x="137160" y="743712"/>
                  </a:lnTo>
                  <a:lnTo>
                    <a:pt x="137160" y="745236"/>
                  </a:lnTo>
                  <a:lnTo>
                    <a:pt x="149352" y="717804"/>
                  </a:lnTo>
                  <a:lnTo>
                    <a:pt x="163068" y="690372"/>
                  </a:lnTo>
                  <a:lnTo>
                    <a:pt x="193548" y="635508"/>
                  </a:lnTo>
                  <a:lnTo>
                    <a:pt x="227076" y="579120"/>
                  </a:lnTo>
                  <a:lnTo>
                    <a:pt x="242316" y="551688"/>
                  </a:lnTo>
                  <a:lnTo>
                    <a:pt x="259080" y="524256"/>
                  </a:lnTo>
                  <a:lnTo>
                    <a:pt x="274320" y="496824"/>
                  </a:lnTo>
                  <a:lnTo>
                    <a:pt x="288036" y="469392"/>
                  </a:lnTo>
                  <a:lnTo>
                    <a:pt x="301752" y="443484"/>
                  </a:lnTo>
                  <a:lnTo>
                    <a:pt x="313944" y="416052"/>
                  </a:lnTo>
                  <a:lnTo>
                    <a:pt x="315468" y="412350"/>
                  </a:lnTo>
                  <a:close/>
                </a:path>
                <a:path w="386079" h="1656714">
                  <a:moveTo>
                    <a:pt x="45720" y="1655064"/>
                  </a:moveTo>
                  <a:lnTo>
                    <a:pt x="41148" y="1546860"/>
                  </a:lnTo>
                  <a:lnTo>
                    <a:pt x="38100" y="1438656"/>
                  </a:lnTo>
                  <a:lnTo>
                    <a:pt x="38100" y="1655368"/>
                  </a:lnTo>
                  <a:lnTo>
                    <a:pt x="45720" y="1655064"/>
                  </a:lnTo>
                  <a:close/>
                </a:path>
                <a:path w="386079" h="1656714">
                  <a:moveTo>
                    <a:pt x="385572" y="105156"/>
                  </a:moveTo>
                  <a:lnTo>
                    <a:pt x="313944" y="0"/>
                  </a:lnTo>
                  <a:lnTo>
                    <a:pt x="272796" y="120396"/>
                  </a:lnTo>
                  <a:lnTo>
                    <a:pt x="307848" y="115659"/>
                  </a:lnTo>
                  <a:lnTo>
                    <a:pt x="307848" y="96012"/>
                  </a:lnTo>
                  <a:lnTo>
                    <a:pt x="345948" y="91440"/>
                  </a:lnTo>
                  <a:lnTo>
                    <a:pt x="348501" y="110165"/>
                  </a:lnTo>
                  <a:lnTo>
                    <a:pt x="385572" y="105156"/>
                  </a:lnTo>
                  <a:close/>
                </a:path>
                <a:path w="386079" h="1656714">
                  <a:moveTo>
                    <a:pt x="348501" y="110165"/>
                  </a:moveTo>
                  <a:lnTo>
                    <a:pt x="345948" y="91440"/>
                  </a:lnTo>
                  <a:lnTo>
                    <a:pt x="307848" y="96012"/>
                  </a:lnTo>
                  <a:lnTo>
                    <a:pt x="310478" y="115303"/>
                  </a:lnTo>
                  <a:lnTo>
                    <a:pt x="348501" y="110165"/>
                  </a:lnTo>
                  <a:close/>
                </a:path>
                <a:path w="386079" h="1656714">
                  <a:moveTo>
                    <a:pt x="310478" y="115303"/>
                  </a:moveTo>
                  <a:lnTo>
                    <a:pt x="307848" y="96012"/>
                  </a:lnTo>
                  <a:lnTo>
                    <a:pt x="307848" y="115659"/>
                  </a:lnTo>
                  <a:lnTo>
                    <a:pt x="310478" y="115303"/>
                  </a:lnTo>
                  <a:close/>
                </a:path>
                <a:path w="386079" h="1656714">
                  <a:moveTo>
                    <a:pt x="353568" y="216408"/>
                  </a:moveTo>
                  <a:lnTo>
                    <a:pt x="353568" y="170688"/>
                  </a:lnTo>
                  <a:lnTo>
                    <a:pt x="350520" y="124968"/>
                  </a:lnTo>
                  <a:lnTo>
                    <a:pt x="348501" y="110165"/>
                  </a:lnTo>
                  <a:lnTo>
                    <a:pt x="310478" y="115303"/>
                  </a:lnTo>
                  <a:lnTo>
                    <a:pt x="312420" y="129540"/>
                  </a:lnTo>
                  <a:lnTo>
                    <a:pt x="315468" y="172212"/>
                  </a:lnTo>
                  <a:lnTo>
                    <a:pt x="315468" y="412350"/>
                  </a:lnTo>
                  <a:lnTo>
                    <a:pt x="324612" y="390144"/>
                  </a:lnTo>
                  <a:lnTo>
                    <a:pt x="332232" y="362712"/>
                  </a:lnTo>
                  <a:lnTo>
                    <a:pt x="338328" y="338328"/>
                  </a:lnTo>
                  <a:lnTo>
                    <a:pt x="344424" y="312420"/>
                  </a:lnTo>
                  <a:lnTo>
                    <a:pt x="350520" y="263652"/>
                  </a:lnTo>
                  <a:lnTo>
                    <a:pt x="353568" y="216408"/>
                  </a:lnTo>
                  <a:close/>
                </a:path>
              </a:pathLst>
            </a:custGeom>
            <a:solidFill>
              <a:srgbClr val="CCCCE6"/>
            </a:solidFill>
          </p:spPr>
          <p:txBody>
            <a:bodyPr wrap="square" lIns="0" tIns="0" rIns="0" bIns="0" rtlCol="0"/>
            <a:lstStyle/>
            <a:p>
              <a:endParaRPr/>
            </a:p>
          </p:txBody>
        </p:sp>
      </p:gr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36352" y="1147063"/>
            <a:ext cx="3129915" cy="696595"/>
          </a:xfrm>
          <a:prstGeom prst="rect">
            <a:avLst/>
          </a:prstGeom>
        </p:spPr>
        <p:txBody>
          <a:bodyPr vert="horz" wrap="square" lIns="0" tIns="12700" rIns="0" bIns="0" rtlCol="0">
            <a:spAutoFit/>
          </a:bodyPr>
          <a:lstStyle/>
          <a:p>
            <a:pPr marL="25400">
              <a:lnSpc>
                <a:spcPct val="100000"/>
              </a:lnSpc>
              <a:spcBef>
                <a:spcPts val="100"/>
              </a:spcBef>
            </a:pPr>
            <a:r>
              <a:rPr sz="4400" spc="-5" dirty="0"/>
              <a:t>Cortex</a:t>
            </a:r>
            <a:r>
              <a:rPr sz="4400" spc="-50" dirty="0"/>
              <a:t> </a:t>
            </a:r>
            <a:r>
              <a:rPr sz="4400" dirty="0"/>
              <a:t>S</a:t>
            </a:r>
            <a:r>
              <a:rPr sz="4350" b="0" baseline="-21072" dirty="0">
                <a:latin typeface="Arial"/>
                <a:cs typeface="Arial"/>
              </a:rPr>
              <a:t>I</a:t>
            </a:r>
            <a:r>
              <a:rPr sz="4350" b="0" spc="-44" baseline="-21072" dirty="0">
                <a:latin typeface="Arial"/>
                <a:cs typeface="Arial"/>
              </a:rPr>
              <a:t> </a:t>
            </a:r>
            <a:r>
              <a:rPr sz="4400" spc="-5" dirty="0"/>
              <a:t>S</a:t>
            </a:r>
            <a:r>
              <a:rPr sz="4350" b="0" spc="-7" baseline="-21072" dirty="0">
                <a:latin typeface="Arial"/>
                <a:cs typeface="Arial"/>
              </a:rPr>
              <a:t>II</a:t>
            </a:r>
            <a:endParaRPr sz="4350" baseline="-21072">
              <a:latin typeface="Arial"/>
              <a:cs typeface="Arial"/>
            </a:endParaRPr>
          </a:p>
        </p:txBody>
      </p:sp>
      <p:sp>
        <p:nvSpPr>
          <p:cNvPr id="5" name="object 5"/>
          <p:cNvSpPr txBox="1"/>
          <p:nvPr/>
        </p:nvSpPr>
        <p:spPr>
          <a:xfrm>
            <a:off x="6034415" y="3756150"/>
            <a:ext cx="3389629" cy="2403475"/>
          </a:xfrm>
          <a:prstGeom prst="rect">
            <a:avLst/>
          </a:prstGeom>
        </p:spPr>
        <p:txBody>
          <a:bodyPr vert="horz" wrap="square" lIns="0" tIns="12700" rIns="0" bIns="0" rtlCol="0">
            <a:spAutoFit/>
          </a:bodyPr>
          <a:lstStyle/>
          <a:p>
            <a:pPr marL="355600" indent="-342900">
              <a:lnSpc>
                <a:spcPct val="100000"/>
              </a:lnSpc>
              <a:spcBef>
                <a:spcPts val="100"/>
              </a:spcBef>
              <a:buClr>
                <a:srgbClr val="00007C"/>
              </a:buClr>
              <a:buSzPct val="75000"/>
              <a:buFont typeface="Wingdings"/>
              <a:buChar char=""/>
              <a:tabLst>
                <a:tab pos="354965" algn="l"/>
                <a:tab pos="355600" algn="l"/>
              </a:tabLst>
            </a:pPr>
            <a:r>
              <a:rPr sz="2000" spc="-5" dirty="0">
                <a:latin typeface="Arial MT"/>
                <a:cs typeface="Arial MT"/>
              </a:rPr>
              <a:t>Gyrus</a:t>
            </a:r>
            <a:r>
              <a:rPr sz="2000" spc="-45" dirty="0">
                <a:latin typeface="Arial MT"/>
                <a:cs typeface="Arial MT"/>
              </a:rPr>
              <a:t> </a:t>
            </a:r>
            <a:r>
              <a:rPr sz="2000" spc="-5" dirty="0">
                <a:latin typeface="Arial MT"/>
                <a:cs typeface="Arial MT"/>
              </a:rPr>
              <a:t>postcentral</a:t>
            </a:r>
            <a:endParaRPr sz="20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000" spc="-5" dirty="0">
                <a:latin typeface="Arial MT"/>
                <a:cs typeface="Arial MT"/>
              </a:rPr>
              <a:t>Aires</a:t>
            </a:r>
            <a:r>
              <a:rPr sz="2000" spc="-20" dirty="0">
                <a:latin typeface="Arial MT"/>
                <a:cs typeface="Arial MT"/>
              </a:rPr>
              <a:t> </a:t>
            </a:r>
            <a:r>
              <a:rPr sz="2000" dirty="0">
                <a:latin typeface="Arial MT"/>
                <a:cs typeface="Arial MT"/>
              </a:rPr>
              <a:t>3,</a:t>
            </a:r>
            <a:r>
              <a:rPr sz="2000" spc="-40" dirty="0">
                <a:latin typeface="Arial MT"/>
                <a:cs typeface="Arial MT"/>
              </a:rPr>
              <a:t> </a:t>
            </a:r>
            <a:r>
              <a:rPr sz="2000" dirty="0">
                <a:latin typeface="Arial MT"/>
                <a:cs typeface="Arial MT"/>
              </a:rPr>
              <a:t>1,</a:t>
            </a:r>
            <a:r>
              <a:rPr sz="2000" spc="-40" dirty="0">
                <a:latin typeface="Arial MT"/>
                <a:cs typeface="Arial MT"/>
              </a:rPr>
              <a:t> </a:t>
            </a:r>
            <a:r>
              <a:rPr sz="2000" dirty="0">
                <a:latin typeface="Arial MT"/>
                <a:cs typeface="Arial MT"/>
              </a:rPr>
              <a:t>2</a:t>
            </a:r>
            <a:endParaRPr sz="20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000" spc="-5" dirty="0">
                <a:latin typeface="Arial MT"/>
                <a:cs typeface="Arial MT"/>
              </a:rPr>
              <a:t>Somatotopies</a:t>
            </a:r>
            <a:endParaRPr sz="20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000" dirty="0">
                <a:latin typeface="Arial MT"/>
                <a:cs typeface="Arial MT"/>
              </a:rPr>
              <a:t>Face</a:t>
            </a:r>
            <a:r>
              <a:rPr sz="2000" spc="-30" dirty="0">
                <a:latin typeface="Arial MT"/>
                <a:cs typeface="Arial MT"/>
              </a:rPr>
              <a:t> </a:t>
            </a:r>
            <a:r>
              <a:rPr sz="2000" spc="-5" dirty="0">
                <a:latin typeface="Arial MT"/>
                <a:cs typeface="Arial MT"/>
              </a:rPr>
              <a:t>latérale</a:t>
            </a:r>
            <a:r>
              <a:rPr sz="2000" spc="-40" dirty="0">
                <a:latin typeface="Arial MT"/>
                <a:cs typeface="Arial MT"/>
              </a:rPr>
              <a:t> </a:t>
            </a:r>
            <a:r>
              <a:rPr sz="2000" dirty="0">
                <a:latin typeface="Arial MT"/>
                <a:cs typeface="Arial MT"/>
              </a:rPr>
              <a:t>:</a:t>
            </a:r>
            <a:r>
              <a:rPr sz="2000" spc="-30" dirty="0">
                <a:latin typeface="Arial MT"/>
                <a:cs typeface="Arial MT"/>
              </a:rPr>
              <a:t> </a:t>
            </a:r>
            <a:r>
              <a:rPr sz="2000" dirty="0">
                <a:latin typeface="Arial MT"/>
                <a:cs typeface="Arial MT"/>
              </a:rPr>
              <a:t>ACM</a:t>
            </a:r>
            <a:endParaRPr sz="20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000" dirty="0">
                <a:latin typeface="Arial MT"/>
                <a:cs typeface="Arial MT"/>
              </a:rPr>
              <a:t>Face</a:t>
            </a:r>
            <a:r>
              <a:rPr sz="2000" spc="-45" dirty="0">
                <a:latin typeface="Arial MT"/>
                <a:cs typeface="Arial MT"/>
              </a:rPr>
              <a:t> </a:t>
            </a:r>
            <a:r>
              <a:rPr sz="2000" dirty="0">
                <a:latin typeface="Arial MT"/>
                <a:cs typeface="Arial MT"/>
              </a:rPr>
              <a:t>médiale</a:t>
            </a:r>
            <a:r>
              <a:rPr sz="2000" spc="-45" dirty="0">
                <a:latin typeface="Arial MT"/>
                <a:cs typeface="Arial MT"/>
              </a:rPr>
              <a:t> </a:t>
            </a:r>
            <a:r>
              <a:rPr sz="2000" dirty="0">
                <a:latin typeface="Arial MT"/>
                <a:cs typeface="Arial MT"/>
              </a:rPr>
              <a:t>:</a:t>
            </a:r>
            <a:r>
              <a:rPr sz="2000" spc="-35" dirty="0">
                <a:latin typeface="Arial MT"/>
                <a:cs typeface="Arial MT"/>
              </a:rPr>
              <a:t> </a:t>
            </a:r>
            <a:r>
              <a:rPr sz="2000" dirty="0">
                <a:latin typeface="Arial MT"/>
                <a:cs typeface="Arial MT"/>
              </a:rPr>
              <a:t>ACA</a:t>
            </a:r>
            <a:endParaRPr sz="2000">
              <a:latin typeface="Arial MT"/>
              <a:cs typeface="Arial MT"/>
            </a:endParaRPr>
          </a:p>
          <a:p>
            <a:pPr marL="354965" marR="5080" indent="-342900">
              <a:lnSpc>
                <a:spcPct val="80000"/>
              </a:lnSpc>
              <a:spcBef>
                <a:spcPts val="480"/>
              </a:spcBef>
              <a:buClr>
                <a:srgbClr val="00007C"/>
              </a:buClr>
              <a:buSzPct val="75000"/>
              <a:buFont typeface="Wingdings"/>
              <a:buChar char=""/>
              <a:tabLst>
                <a:tab pos="354965" algn="l"/>
                <a:tab pos="355600" algn="l"/>
              </a:tabLst>
            </a:pPr>
            <a:r>
              <a:rPr sz="2000" spc="-5" dirty="0">
                <a:latin typeface="Arial MT"/>
                <a:cs typeface="Arial MT"/>
              </a:rPr>
              <a:t>Via le bras postérieur de la </a:t>
            </a:r>
            <a:r>
              <a:rPr sz="2000" spc="-545" dirty="0">
                <a:latin typeface="Arial MT"/>
                <a:cs typeface="Arial MT"/>
              </a:rPr>
              <a:t> </a:t>
            </a:r>
            <a:r>
              <a:rPr sz="2000" dirty="0">
                <a:latin typeface="Arial MT"/>
                <a:cs typeface="Arial MT"/>
              </a:rPr>
              <a:t>Capsule</a:t>
            </a:r>
            <a:r>
              <a:rPr sz="2000" spc="-10" dirty="0">
                <a:latin typeface="Arial MT"/>
                <a:cs typeface="Arial MT"/>
              </a:rPr>
              <a:t> </a:t>
            </a:r>
            <a:r>
              <a:rPr sz="2000" spc="-5" dirty="0">
                <a:latin typeface="Arial MT"/>
                <a:cs typeface="Arial MT"/>
              </a:rPr>
              <a:t>Interne</a:t>
            </a:r>
            <a:endParaRPr sz="20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000" spc="-5" dirty="0">
                <a:latin typeface="Arial MT"/>
                <a:cs typeface="Arial MT"/>
              </a:rPr>
              <a:t>Organisation</a:t>
            </a:r>
            <a:r>
              <a:rPr sz="2000" spc="-25" dirty="0">
                <a:latin typeface="Arial MT"/>
                <a:cs typeface="Arial MT"/>
              </a:rPr>
              <a:t> </a:t>
            </a:r>
            <a:r>
              <a:rPr sz="2000" dirty="0">
                <a:latin typeface="Arial MT"/>
                <a:cs typeface="Arial MT"/>
              </a:rPr>
              <a:t>en</a:t>
            </a:r>
            <a:r>
              <a:rPr sz="2000" spc="-10" dirty="0">
                <a:latin typeface="Arial MT"/>
                <a:cs typeface="Arial MT"/>
              </a:rPr>
              <a:t> </a:t>
            </a:r>
            <a:r>
              <a:rPr sz="2000" spc="-5" dirty="0">
                <a:latin typeface="Arial MT"/>
                <a:cs typeface="Arial MT"/>
              </a:rPr>
              <a:t>colonnes</a:t>
            </a:r>
            <a:endParaRPr sz="2000">
              <a:latin typeface="Arial MT"/>
              <a:cs typeface="Arial MT"/>
            </a:endParaRPr>
          </a:p>
        </p:txBody>
      </p:sp>
      <p:grpSp>
        <p:nvGrpSpPr>
          <p:cNvPr id="6" name="object 6"/>
          <p:cNvGrpSpPr/>
          <p:nvPr/>
        </p:nvGrpSpPr>
        <p:grpSpPr>
          <a:xfrm>
            <a:off x="1155066" y="501395"/>
            <a:ext cx="8534400" cy="6248400"/>
            <a:chOff x="1155066" y="501395"/>
            <a:chExt cx="8534400" cy="6248400"/>
          </a:xfrm>
        </p:grpSpPr>
        <p:pic>
          <p:nvPicPr>
            <p:cNvPr id="7" name="object 7"/>
            <p:cNvPicPr/>
            <p:nvPr/>
          </p:nvPicPr>
          <p:blipFill>
            <a:blip r:embed="rId4" cstate="print"/>
            <a:stretch>
              <a:fillRect/>
            </a:stretch>
          </p:blipFill>
          <p:spPr>
            <a:xfrm>
              <a:off x="5346070" y="653796"/>
              <a:ext cx="4343399" cy="3116579"/>
            </a:xfrm>
            <a:prstGeom prst="rect">
              <a:avLst/>
            </a:prstGeom>
          </p:spPr>
        </p:pic>
        <p:pic>
          <p:nvPicPr>
            <p:cNvPr id="8" name="object 8"/>
            <p:cNvPicPr/>
            <p:nvPr/>
          </p:nvPicPr>
          <p:blipFill>
            <a:blip r:embed="rId5" cstate="print"/>
            <a:stretch>
              <a:fillRect/>
            </a:stretch>
          </p:blipFill>
          <p:spPr>
            <a:xfrm>
              <a:off x="1155066" y="3209543"/>
              <a:ext cx="4934711" cy="3540252"/>
            </a:xfrm>
            <a:prstGeom prst="rect">
              <a:avLst/>
            </a:prstGeom>
          </p:spPr>
        </p:pic>
        <p:sp>
          <p:nvSpPr>
            <p:cNvPr id="9" name="object 9"/>
            <p:cNvSpPr/>
            <p:nvPr/>
          </p:nvSpPr>
          <p:spPr>
            <a:xfrm>
              <a:off x="4050665" y="501408"/>
              <a:ext cx="4048125" cy="4876800"/>
            </a:xfrm>
            <a:custGeom>
              <a:avLst/>
              <a:gdLst/>
              <a:ahLst/>
              <a:cxnLst/>
              <a:rect l="l" t="t" r="r" b="b"/>
              <a:pathLst>
                <a:path w="4048125" h="4876800">
                  <a:moveTo>
                    <a:pt x="313944" y="2494788"/>
                  </a:moveTo>
                  <a:lnTo>
                    <a:pt x="257556" y="2494788"/>
                  </a:lnTo>
                  <a:lnTo>
                    <a:pt x="257556" y="2133600"/>
                  </a:lnTo>
                  <a:lnTo>
                    <a:pt x="199644" y="2133600"/>
                  </a:lnTo>
                  <a:lnTo>
                    <a:pt x="199644" y="2494788"/>
                  </a:lnTo>
                  <a:lnTo>
                    <a:pt x="143256" y="2494788"/>
                  </a:lnTo>
                  <a:lnTo>
                    <a:pt x="199644" y="2608567"/>
                  </a:lnTo>
                  <a:lnTo>
                    <a:pt x="228600" y="2667000"/>
                  </a:lnTo>
                  <a:lnTo>
                    <a:pt x="257556" y="2608567"/>
                  </a:lnTo>
                  <a:lnTo>
                    <a:pt x="313944" y="2494788"/>
                  </a:lnTo>
                  <a:close/>
                </a:path>
                <a:path w="4048125" h="4876800">
                  <a:moveTo>
                    <a:pt x="382524" y="4844796"/>
                  </a:moveTo>
                  <a:lnTo>
                    <a:pt x="122745" y="4478807"/>
                  </a:lnTo>
                  <a:lnTo>
                    <a:pt x="169164" y="4445508"/>
                  </a:lnTo>
                  <a:lnTo>
                    <a:pt x="0" y="4355592"/>
                  </a:lnTo>
                  <a:lnTo>
                    <a:pt x="28956" y="4546092"/>
                  </a:lnTo>
                  <a:lnTo>
                    <a:pt x="59436" y="4524222"/>
                  </a:lnTo>
                  <a:lnTo>
                    <a:pt x="75717" y="4512538"/>
                  </a:lnTo>
                  <a:lnTo>
                    <a:pt x="335280" y="4876800"/>
                  </a:lnTo>
                  <a:lnTo>
                    <a:pt x="382524" y="4844796"/>
                  </a:lnTo>
                  <a:close/>
                </a:path>
                <a:path w="4048125" h="4876800">
                  <a:moveTo>
                    <a:pt x="4047744" y="361188"/>
                  </a:moveTo>
                  <a:lnTo>
                    <a:pt x="3991356" y="361188"/>
                  </a:lnTo>
                  <a:lnTo>
                    <a:pt x="3991356" y="0"/>
                  </a:lnTo>
                  <a:lnTo>
                    <a:pt x="3933444" y="0"/>
                  </a:lnTo>
                  <a:lnTo>
                    <a:pt x="3933444" y="361188"/>
                  </a:lnTo>
                  <a:lnTo>
                    <a:pt x="3877056" y="361188"/>
                  </a:lnTo>
                  <a:lnTo>
                    <a:pt x="3933444" y="474967"/>
                  </a:lnTo>
                  <a:lnTo>
                    <a:pt x="3962400" y="533400"/>
                  </a:lnTo>
                  <a:lnTo>
                    <a:pt x="3991356" y="474967"/>
                  </a:lnTo>
                  <a:lnTo>
                    <a:pt x="4047744" y="361188"/>
                  </a:lnTo>
                  <a:close/>
                </a:path>
              </a:pathLst>
            </a:custGeom>
            <a:solidFill>
              <a:srgbClr val="656598"/>
            </a:solidFill>
          </p:spPr>
          <p:txBody>
            <a:bodyPr wrap="square" lIns="0" tIns="0" rIns="0" bIns="0" rtlCol="0"/>
            <a:lstStyle/>
            <a:p>
              <a:endParaRPr/>
            </a:p>
          </p:txBody>
        </p:sp>
      </p:grpSp>
      <p:sp>
        <p:nvSpPr>
          <p:cNvPr id="10" name="object 10"/>
          <p:cNvSpPr txBox="1"/>
          <p:nvPr/>
        </p:nvSpPr>
        <p:spPr>
          <a:xfrm>
            <a:off x="3973460" y="2517138"/>
            <a:ext cx="247015" cy="269240"/>
          </a:xfrm>
          <a:prstGeom prst="rect">
            <a:avLst/>
          </a:prstGeom>
        </p:spPr>
        <p:txBody>
          <a:bodyPr vert="horz" wrap="square" lIns="0" tIns="12065" rIns="0" bIns="0" rtlCol="0">
            <a:spAutoFit/>
          </a:bodyPr>
          <a:lstStyle/>
          <a:p>
            <a:pPr marL="25400">
              <a:lnSpc>
                <a:spcPct val="100000"/>
              </a:lnSpc>
              <a:spcBef>
                <a:spcPts val="95"/>
              </a:spcBef>
            </a:pPr>
            <a:r>
              <a:rPr sz="1600" spc="114" dirty="0">
                <a:latin typeface="Tahoma"/>
                <a:cs typeface="Tahoma"/>
              </a:rPr>
              <a:t>S</a:t>
            </a:r>
            <a:r>
              <a:rPr sz="1650" spc="172" baseline="-20202" dirty="0">
                <a:latin typeface="Tahoma"/>
                <a:cs typeface="Tahoma"/>
              </a:rPr>
              <a:t>I</a:t>
            </a:r>
            <a:endParaRPr sz="1650" baseline="-20202">
              <a:latin typeface="Tahoma"/>
              <a:cs typeface="Tahoma"/>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11" name="object 11"/>
          <p:cNvSpPr txBox="1"/>
          <p:nvPr/>
        </p:nvSpPr>
        <p:spPr>
          <a:xfrm>
            <a:off x="4320423" y="5394449"/>
            <a:ext cx="340995" cy="269240"/>
          </a:xfrm>
          <a:prstGeom prst="rect">
            <a:avLst/>
          </a:prstGeom>
        </p:spPr>
        <p:txBody>
          <a:bodyPr vert="horz" wrap="square" lIns="0" tIns="12065" rIns="0" bIns="0" rtlCol="0">
            <a:spAutoFit/>
          </a:bodyPr>
          <a:lstStyle/>
          <a:p>
            <a:pPr marL="38100">
              <a:lnSpc>
                <a:spcPct val="100000"/>
              </a:lnSpc>
              <a:spcBef>
                <a:spcPts val="95"/>
              </a:spcBef>
            </a:pPr>
            <a:r>
              <a:rPr sz="2400" spc="179" baseline="13888" dirty="0">
                <a:latin typeface="Tahoma"/>
                <a:cs typeface="Tahoma"/>
              </a:rPr>
              <a:t>S</a:t>
            </a:r>
            <a:r>
              <a:rPr sz="1100" spc="120" dirty="0">
                <a:latin typeface="Tahoma"/>
                <a:cs typeface="Tahoma"/>
              </a:rPr>
              <a:t>II</a:t>
            </a:r>
            <a:endParaRPr sz="1100">
              <a:latin typeface="Tahoma"/>
              <a:cs typeface="Tahoma"/>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title"/>
          </p:nvPr>
        </p:nvSpPr>
        <p:spPr>
          <a:xfrm>
            <a:off x="1249052" y="1147063"/>
            <a:ext cx="5527675" cy="696595"/>
          </a:xfrm>
          <a:prstGeom prst="rect">
            <a:avLst/>
          </a:prstGeom>
        </p:spPr>
        <p:txBody>
          <a:bodyPr vert="horz" wrap="square" lIns="0" tIns="12700" rIns="0" bIns="0" rtlCol="0">
            <a:spAutoFit/>
          </a:bodyPr>
          <a:lstStyle/>
          <a:p>
            <a:pPr marL="12700">
              <a:lnSpc>
                <a:spcPct val="100000"/>
              </a:lnSpc>
              <a:spcBef>
                <a:spcPts val="100"/>
              </a:spcBef>
            </a:pPr>
            <a:r>
              <a:rPr sz="4400" spc="-5" dirty="0"/>
              <a:t>Sensibilité</a:t>
            </a:r>
            <a:r>
              <a:rPr sz="4400" spc="-20" dirty="0"/>
              <a:t> </a:t>
            </a:r>
            <a:r>
              <a:rPr sz="4400" dirty="0"/>
              <a:t>de</a:t>
            </a:r>
            <a:r>
              <a:rPr sz="4400" spc="-15" dirty="0"/>
              <a:t> </a:t>
            </a:r>
            <a:r>
              <a:rPr sz="4400" dirty="0"/>
              <a:t>la</a:t>
            </a:r>
            <a:r>
              <a:rPr sz="4400" spc="-5" dirty="0"/>
              <a:t> face</a:t>
            </a:r>
            <a:endParaRPr sz="4400"/>
          </a:p>
        </p:txBody>
      </p:sp>
      <p:sp>
        <p:nvSpPr>
          <p:cNvPr id="5" name="object 5"/>
          <p:cNvSpPr txBox="1"/>
          <p:nvPr/>
        </p:nvSpPr>
        <p:spPr>
          <a:xfrm>
            <a:off x="816236" y="2321838"/>
            <a:ext cx="3170555" cy="2231390"/>
          </a:xfrm>
          <a:prstGeom prst="rect">
            <a:avLst/>
          </a:prstGeom>
        </p:spPr>
        <p:txBody>
          <a:bodyPr vert="horz" wrap="square" lIns="0" tIns="50800" rIns="0" bIns="0" rtlCol="0">
            <a:spAutoFit/>
          </a:bodyPr>
          <a:lstStyle/>
          <a:p>
            <a:pPr marL="355600" indent="-342900">
              <a:lnSpc>
                <a:spcPct val="100000"/>
              </a:lnSpc>
              <a:spcBef>
                <a:spcPts val="400"/>
              </a:spcBef>
              <a:buClr>
                <a:srgbClr val="00007C"/>
              </a:buClr>
              <a:buSzPct val="75000"/>
              <a:buFont typeface="Wingdings"/>
              <a:buChar char=""/>
              <a:tabLst>
                <a:tab pos="354965" algn="l"/>
                <a:tab pos="355600" algn="l"/>
              </a:tabLst>
            </a:pPr>
            <a:r>
              <a:rPr sz="2400" spc="-5" dirty="0">
                <a:latin typeface="Arial MT"/>
                <a:cs typeface="Arial MT"/>
              </a:rPr>
              <a:t>Fx</a:t>
            </a:r>
            <a:r>
              <a:rPr sz="2400" spc="-20" dirty="0">
                <a:latin typeface="Arial MT"/>
                <a:cs typeface="Arial MT"/>
              </a:rPr>
              <a:t> </a:t>
            </a:r>
            <a:r>
              <a:rPr sz="2400" spc="-5" dirty="0">
                <a:latin typeface="Arial MT"/>
                <a:cs typeface="Arial MT"/>
              </a:rPr>
              <a:t>quintothalamique</a:t>
            </a:r>
            <a:endParaRPr sz="2400">
              <a:latin typeface="Arial MT"/>
              <a:cs typeface="Arial MT"/>
            </a:endParaRPr>
          </a:p>
          <a:p>
            <a:pPr marL="756285" lvl="1" indent="-287020">
              <a:lnSpc>
                <a:spcPct val="100000"/>
              </a:lnSpc>
              <a:spcBef>
                <a:spcPts val="254"/>
              </a:spcBef>
              <a:buClr>
                <a:srgbClr val="9999CC"/>
              </a:buClr>
              <a:buSzPct val="80000"/>
              <a:buFont typeface="Wingdings"/>
              <a:buChar char=""/>
              <a:tabLst>
                <a:tab pos="756920" algn="l"/>
              </a:tabLst>
            </a:pPr>
            <a:r>
              <a:rPr sz="2000" dirty="0">
                <a:latin typeface="Arial MT"/>
                <a:cs typeface="Arial MT"/>
              </a:rPr>
              <a:t>Nx</a:t>
            </a:r>
            <a:r>
              <a:rPr sz="2000" spc="-35" dirty="0">
                <a:latin typeface="Arial MT"/>
                <a:cs typeface="Arial MT"/>
              </a:rPr>
              <a:t> </a:t>
            </a:r>
            <a:r>
              <a:rPr sz="2000" dirty="0">
                <a:latin typeface="Arial MT"/>
                <a:cs typeface="Arial MT"/>
              </a:rPr>
              <a:t>V</a:t>
            </a:r>
            <a:r>
              <a:rPr sz="2000" spc="-30" dirty="0">
                <a:latin typeface="Arial MT"/>
                <a:cs typeface="Arial MT"/>
              </a:rPr>
              <a:t> </a:t>
            </a:r>
            <a:r>
              <a:rPr sz="2000" spc="-5" dirty="0">
                <a:latin typeface="Arial MT"/>
                <a:cs typeface="Arial MT"/>
              </a:rPr>
              <a:t>-&gt;</a:t>
            </a:r>
            <a:r>
              <a:rPr sz="2000" spc="-20" dirty="0">
                <a:latin typeface="Arial MT"/>
                <a:cs typeface="Arial MT"/>
              </a:rPr>
              <a:t> </a:t>
            </a:r>
            <a:r>
              <a:rPr sz="2000" spc="-5" dirty="0">
                <a:latin typeface="Arial MT"/>
                <a:cs typeface="Arial MT"/>
              </a:rPr>
              <a:t>VPM</a:t>
            </a:r>
            <a:endParaRPr sz="2000">
              <a:latin typeface="Arial MT"/>
              <a:cs typeface="Arial MT"/>
            </a:endParaRPr>
          </a:p>
          <a:p>
            <a:pPr marL="355600" indent="-342900">
              <a:lnSpc>
                <a:spcPct val="100000"/>
              </a:lnSpc>
              <a:spcBef>
                <a:spcPts val="260"/>
              </a:spcBef>
              <a:buClr>
                <a:srgbClr val="00007C"/>
              </a:buClr>
              <a:buSzPct val="75000"/>
              <a:buFont typeface="Wingdings"/>
              <a:buChar char=""/>
              <a:tabLst>
                <a:tab pos="354965" algn="l"/>
                <a:tab pos="355600" algn="l"/>
              </a:tabLst>
            </a:pPr>
            <a:r>
              <a:rPr sz="2400" spc="-5" dirty="0">
                <a:latin typeface="Arial MT"/>
                <a:cs typeface="Arial MT"/>
              </a:rPr>
              <a:t>Relais</a:t>
            </a:r>
            <a:r>
              <a:rPr sz="2400" spc="-25" dirty="0">
                <a:latin typeface="Arial MT"/>
                <a:cs typeface="Arial MT"/>
              </a:rPr>
              <a:t> </a:t>
            </a:r>
            <a:r>
              <a:rPr sz="2400" spc="-5" dirty="0">
                <a:latin typeface="Arial MT"/>
                <a:cs typeface="Arial MT"/>
              </a:rPr>
              <a:t>thalamique</a:t>
            </a:r>
            <a:endParaRPr sz="2400">
              <a:latin typeface="Arial MT"/>
              <a:cs typeface="Arial MT"/>
            </a:endParaRPr>
          </a:p>
          <a:p>
            <a:pPr marL="756285" lvl="1" indent="-287020">
              <a:lnSpc>
                <a:spcPct val="100000"/>
              </a:lnSpc>
              <a:spcBef>
                <a:spcPts val="254"/>
              </a:spcBef>
              <a:buClr>
                <a:srgbClr val="9999CC"/>
              </a:buClr>
              <a:buSzPct val="80000"/>
              <a:buFont typeface="Wingdings"/>
              <a:buChar char=""/>
              <a:tabLst>
                <a:tab pos="756920" algn="l"/>
              </a:tabLst>
            </a:pPr>
            <a:r>
              <a:rPr sz="2000" spc="-5" dirty="0">
                <a:latin typeface="Arial MT"/>
                <a:cs typeface="Arial MT"/>
              </a:rPr>
              <a:t>VPM</a:t>
            </a:r>
            <a:endParaRPr sz="2000">
              <a:latin typeface="Arial MT"/>
              <a:cs typeface="Arial MT"/>
            </a:endParaRPr>
          </a:p>
          <a:p>
            <a:pPr marL="354965" marR="5080" indent="-342900">
              <a:lnSpc>
                <a:spcPts val="2590"/>
              </a:lnSpc>
              <a:spcBef>
                <a:spcPts val="590"/>
              </a:spcBef>
              <a:buClr>
                <a:srgbClr val="00007C"/>
              </a:buClr>
              <a:buSzPct val="75000"/>
              <a:buFont typeface="Wingdings"/>
              <a:buChar char=""/>
              <a:tabLst>
                <a:tab pos="354965" algn="l"/>
                <a:tab pos="355600" algn="l"/>
              </a:tabLst>
            </a:pPr>
            <a:r>
              <a:rPr sz="2400" spc="-5" dirty="0">
                <a:latin typeface="Arial MT"/>
                <a:cs typeface="Arial MT"/>
              </a:rPr>
              <a:t>Gyrus postcentral </a:t>
            </a:r>
            <a:r>
              <a:rPr sz="2400" dirty="0">
                <a:latin typeface="Arial MT"/>
                <a:cs typeface="Arial MT"/>
              </a:rPr>
              <a:t> </a:t>
            </a:r>
            <a:r>
              <a:rPr sz="2400" spc="-5" dirty="0">
                <a:latin typeface="Arial MT"/>
                <a:cs typeface="Arial MT"/>
              </a:rPr>
              <a:t>opercule</a:t>
            </a:r>
            <a:r>
              <a:rPr sz="2400" spc="-50" dirty="0">
                <a:latin typeface="Arial MT"/>
                <a:cs typeface="Arial MT"/>
              </a:rPr>
              <a:t> </a:t>
            </a:r>
            <a:r>
              <a:rPr sz="2400" dirty="0">
                <a:latin typeface="Arial MT"/>
                <a:cs typeface="Arial MT"/>
              </a:rPr>
              <a:t>Rolandique</a:t>
            </a:r>
            <a:endParaRPr sz="2400">
              <a:latin typeface="Arial MT"/>
              <a:cs typeface="Arial MT"/>
            </a:endParaRPr>
          </a:p>
        </p:txBody>
      </p:sp>
      <p:grpSp>
        <p:nvGrpSpPr>
          <p:cNvPr id="6" name="object 6"/>
          <p:cNvGrpSpPr/>
          <p:nvPr/>
        </p:nvGrpSpPr>
        <p:grpSpPr>
          <a:xfrm>
            <a:off x="4769997" y="2264664"/>
            <a:ext cx="4890770" cy="4182110"/>
            <a:chOff x="4769997" y="2264664"/>
            <a:chExt cx="4890770" cy="4182110"/>
          </a:xfrm>
        </p:grpSpPr>
        <p:pic>
          <p:nvPicPr>
            <p:cNvPr id="7" name="object 7"/>
            <p:cNvPicPr/>
            <p:nvPr/>
          </p:nvPicPr>
          <p:blipFill>
            <a:blip r:embed="rId4" cstate="print"/>
            <a:stretch>
              <a:fillRect/>
            </a:stretch>
          </p:blipFill>
          <p:spPr>
            <a:xfrm>
              <a:off x="4769997" y="2264664"/>
              <a:ext cx="4890515" cy="3925823"/>
            </a:xfrm>
            <a:prstGeom prst="rect">
              <a:avLst/>
            </a:prstGeom>
          </p:spPr>
        </p:pic>
        <p:sp>
          <p:nvSpPr>
            <p:cNvPr id="8" name="object 8"/>
            <p:cNvSpPr/>
            <p:nvPr/>
          </p:nvSpPr>
          <p:spPr>
            <a:xfrm>
              <a:off x="6941697" y="5394959"/>
              <a:ext cx="144780" cy="288290"/>
            </a:xfrm>
            <a:custGeom>
              <a:avLst/>
              <a:gdLst/>
              <a:ahLst/>
              <a:cxnLst/>
              <a:rect l="l" t="t" r="r" b="b"/>
              <a:pathLst>
                <a:path w="144779" h="288289">
                  <a:moveTo>
                    <a:pt x="144779" y="144779"/>
                  </a:moveTo>
                  <a:lnTo>
                    <a:pt x="138922" y="88725"/>
                  </a:lnTo>
                  <a:lnTo>
                    <a:pt x="123062" y="42671"/>
                  </a:lnTo>
                  <a:lnTo>
                    <a:pt x="99774" y="11477"/>
                  </a:lnTo>
                  <a:lnTo>
                    <a:pt x="71627" y="0"/>
                  </a:lnTo>
                  <a:lnTo>
                    <a:pt x="43719" y="11477"/>
                  </a:lnTo>
                  <a:lnTo>
                    <a:pt x="20954" y="42671"/>
                  </a:lnTo>
                  <a:lnTo>
                    <a:pt x="5619" y="88725"/>
                  </a:lnTo>
                  <a:lnTo>
                    <a:pt x="0" y="144779"/>
                  </a:lnTo>
                  <a:lnTo>
                    <a:pt x="5619" y="200596"/>
                  </a:lnTo>
                  <a:lnTo>
                    <a:pt x="20954" y="246125"/>
                  </a:lnTo>
                  <a:lnTo>
                    <a:pt x="43719" y="276796"/>
                  </a:lnTo>
                  <a:lnTo>
                    <a:pt x="71627" y="288035"/>
                  </a:lnTo>
                  <a:lnTo>
                    <a:pt x="99774" y="276796"/>
                  </a:lnTo>
                  <a:lnTo>
                    <a:pt x="123062" y="246125"/>
                  </a:lnTo>
                  <a:lnTo>
                    <a:pt x="138922" y="200596"/>
                  </a:lnTo>
                  <a:lnTo>
                    <a:pt x="144779" y="144779"/>
                  </a:lnTo>
                  <a:close/>
                </a:path>
              </a:pathLst>
            </a:custGeom>
            <a:solidFill>
              <a:srgbClr val="9898FF"/>
            </a:solidFill>
          </p:spPr>
          <p:txBody>
            <a:bodyPr wrap="square" lIns="0" tIns="0" rIns="0" bIns="0" rtlCol="0"/>
            <a:lstStyle/>
            <a:p>
              <a:endParaRPr/>
            </a:p>
          </p:txBody>
        </p:sp>
        <p:sp>
          <p:nvSpPr>
            <p:cNvPr id="9" name="object 9"/>
            <p:cNvSpPr/>
            <p:nvPr/>
          </p:nvSpPr>
          <p:spPr>
            <a:xfrm>
              <a:off x="6941697" y="5394959"/>
              <a:ext cx="144780" cy="288290"/>
            </a:xfrm>
            <a:custGeom>
              <a:avLst/>
              <a:gdLst/>
              <a:ahLst/>
              <a:cxnLst/>
              <a:rect l="l" t="t" r="r" b="b"/>
              <a:pathLst>
                <a:path w="144779" h="288289">
                  <a:moveTo>
                    <a:pt x="71627" y="0"/>
                  </a:moveTo>
                  <a:lnTo>
                    <a:pt x="43719" y="11477"/>
                  </a:lnTo>
                  <a:lnTo>
                    <a:pt x="20954" y="42671"/>
                  </a:lnTo>
                  <a:lnTo>
                    <a:pt x="5619" y="88725"/>
                  </a:lnTo>
                  <a:lnTo>
                    <a:pt x="0" y="144779"/>
                  </a:lnTo>
                  <a:lnTo>
                    <a:pt x="5619" y="200596"/>
                  </a:lnTo>
                  <a:lnTo>
                    <a:pt x="20954" y="246125"/>
                  </a:lnTo>
                  <a:lnTo>
                    <a:pt x="43719" y="276796"/>
                  </a:lnTo>
                  <a:lnTo>
                    <a:pt x="71627" y="288035"/>
                  </a:lnTo>
                  <a:lnTo>
                    <a:pt x="99774" y="276796"/>
                  </a:lnTo>
                  <a:lnTo>
                    <a:pt x="123062" y="246125"/>
                  </a:lnTo>
                  <a:lnTo>
                    <a:pt x="138922" y="200596"/>
                  </a:lnTo>
                  <a:lnTo>
                    <a:pt x="144779" y="144779"/>
                  </a:lnTo>
                  <a:lnTo>
                    <a:pt x="138922" y="88725"/>
                  </a:lnTo>
                  <a:lnTo>
                    <a:pt x="123062" y="42671"/>
                  </a:lnTo>
                  <a:lnTo>
                    <a:pt x="99774" y="11477"/>
                  </a:lnTo>
                  <a:lnTo>
                    <a:pt x="71627" y="0"/>
                  </a:lnTo>
                  <a:close/>
                </a:path>
              </a:pathLst>
            </a:custGeom>
            <a:ln w="9524">
              <a:solidFill>
                <a:srgbClr val="000000"/>
              </a:solidFill>
            </a:ln>
          </p:spPr>
          <p:txBody>
            <a:bodyPr wrap="square" lIns="0" tIns="0" rIns="0" bIns="0" rtlCol="0"/>
            <a:lstStyle/>
            <a:p>
              <a:endParaRPr/>
            </a:p>
          </p:txBody>
        </p:sp>
        <p:sp>
          <p:nvSpPr>
            <p:cNvPr id="10" name="object 10"/>
            <p:cNvSpPr/>
            <p:nvPr/>
          </p:nvSpPr>
          <p:spPr>
            <a:xfrm>
              <a:off x="6810633" y="4962144"/>
              <a:ext cx="208915" cy="364490"/>
            </a:xfrm>
            <a:custGeom>
              <a:avLst/>
              <a:gdLst/>
              <a:ahLst/>
              <a:cxnLst/>
              <a:rect l="l" t="t" r="r" b="b"/>
              <a:pathLst>
                <a:path w="208915" h="364489">
                  <a:moveTo>
                    <a:pt x="208787" y="353567"/>
                  </a:moveTo>
                  <a:lnTo>
                    <a:pt x="204858" y="344733"/>
                  </a:lnTo>
                  <a:lnTo>
                    <a:pt x="195643" y="337756"/>
                  </a:lnTo>
                  <a:lnTo>
                    <a:pt x="184999" y="331065"/>
                  </a:lnTo>
                  <a:lnTo>
                    <a:pt x="176783" y="323087"/>
                  </a:lnTo>
                  <a:lnTo>
                    <a:pt x="173426" y="312562"/>
                  </a:lnTo>
                  <a:lnTo>
                    <a:pt x="171640" y="301751"/>
                  </a:lnTo>
                  <a:lnTo>
                    <a:pt x="170140" y="290941"/>
                  </a:lnTo>
                  <a:lnTo>
                    <a:pt x="167639" y="280415"/>
                  </a:lnTo>
                  <a:lnTo>
                    <a:pt x="153566" y="248459"/>
                  </a:lnTo>
                  <a:lnTo>
                    <a:pt x="138493" y="216788"/>
                  </a:lnTo>
                  <a:lnTo>
                    <a:pt x="121991" y="185689"/>
                  </a:lnTo>
                  <a:lnTo>
                    <a:pt x="103631" y="155447"/>
                  </a:lnTo>
                  <a:lnTo>
                    <a:pt x="96773" y="130587"/>
                  </a:lnTo>
                  <a:lnTo>
                    <a:pt x="86486" y="93725"/>
                  </a:lnTo>
                  <a:lnTo>
                    <a:pt x="74485" y="56864"/>
                  </a:lnTo>
                  <a:lnTo>
                    <a:pt x="46934" y="19288"/>
                  </a:lnTo>
                  <a:lnTo>
                    <a:pt x="7834" y="2428"/>
                  </a:lnTo>
                  <a:lnTo>
                    <a:pt x="0" y="0"/>
                  </a:lnTo>
                  <a:lnTo>
                    <a:pt x="16347" y="48288"/>
                  </a:lnTo>
                  <a:lnTo>
                    <a:pt x="35785" y="95729"/>
                  </a:lnTo>
                  <a:lnTo>
                    <a:pt x="57340" y="142493"/>
                  </a:lnTo>
                  <a:lnTo>
                    <a:pt x="80038" y="188750"/>
                  </a:lnTo>
                  <a:lnTo>
                    <a:pt x="102905" y="234667"/>
                  </a:lnTo>
                  <a:lnTo>
                    <a:pt x="124967" y="280415"/>
                  </a:lnTo>
                  <a:lnTo>
                    <a:pt x="140993" y="323087"/>
                  </a:lnTo>
                  <a:lnTo>
                    <a:pt x="144589" y="339470"/>
                  </a:lnTo>
                  <a:lnTo>
                    <a:pt x="151328" y="347281"/>
                  </a:lnTo>
                  <a:lnTo>
                    <a:pt x="176783" y="364235"/>
                  </a:lnTo>
                  <a:lnTo>
                    <a:pt x="186285" y="362997"/>
                  </a:lnTo>
                  <a:lnTo>
                    <a:pt x="196786" y="362330"/>
                  </a:lnTo>
                  <a:lnTo>
                    <a:pt x="205287" y="359949"/>
                  </a:lnTo>
                  <a:lnTo>
                    <a:pt x="208787" y="353567"/>
                  </a:lnTo>
                  <a:close/>
                </a:path>
              </a:pathLst>
            </a:custGeom>
            <a:solidFill>
              <a:srgbClr val="9898FF"/>
            </a:solidFill>
          </p:spPr>
          <p:txBody>
            <a:bodyPr wrap="square" lIns="0" tIns="0" rIns="0" bIns="0" rtlCol="0"/>
            <a:lstStyle/>
            <a:p>
              <a:endParaRPr/>
            </a:p>
          </p:txBody>
        </p:sp>
        <p:sp>
          <p:nvSpPr>
            <p:cNvPr id="11" name="object 11"/>
            <p:cNvSpPr/>
            <p:nvPr/>
          </p:nvSpPr>
          <p:spPr>
            <a:xfrm>
              <a:off x="6810633" y="4962144"/>
              <a:ext cx="208915" cy="364490"/>
            </a:xfrm>
            <a:custGeom>
              <a:avLst/>
              <a:gdLst/>
              <a:ahLst/>
              <a:cxnLst/>
              <a:rect l="l" t="t" r="r" b="b"/>
              <a:pathLst>
                <a:path w="208915" h="364489">
                  <a:moveTo>
                    <a:pt x="0" y="0"/>
                  </a:moveTo>
                  <a:lnTo>
                    <a:pt x="16347" y="48288"/>
                  </a:lnTo>
                  <a:lnTo>
                    <a:pt x="35785" y="95729"/>
                  </a:lnTo>
                  <a:lnTo>
                    <a:pt x="57340" y="142493"/>
                  </a:lnTo>
                  <a:lnTo>
                    <a:pt x="80038" y="188750"/>
                  </a:lnTo>
                  <a:lnTo>
                    <a:pt x="102905" y="234667"/>
                  </a:lnTo>
                  <a:lnTo>
                    <a:pt x="124967" y="280415"/>
                  </a:lnTo>
                  <a:lnTo>
                    <a:pt x="140993" y="323087"/>
                  </a:lnTo>
                  <a:lnTo>
                    <a:pt x="144589" y="339470"/>
                  </a:lnTo>
                  <a:lnTo>
                    <a:pt x="151328" y="347281"/>
                  </a:lnTo>
                  <a:lnTo>
                    <a:pt x="176783" y="364235"/>
                  </a:lnTo>
                  <a:lnTo>
                    <a:pt x="186285" y="362997"/>
                  </a:lnTo>
                  <a:lnTo>
                    <a:pt x="196786" y="362330"/>
                  </a:lnTo>
                  <a:lnTo>
                    <a:pt x="205287" y="359949"/>
                  </a:lnTo>
                  <a:lnTo>
                    <a:pt x="208787" y="353567"/>
                  </a:lnTo>
                  <a:lnTo>
                    <a:pt x="204858" y="344733"/>
                  </a:lnTo>
                  <a:lnTo>
                    <a:pt x="195643" y="337756"/>
                  </a:lnTo>
                  <a:lnTo>
                    <a:pt x="184999" y="331065"/>
                  </a:lnTo>
                  <a:lnTo>
                    <a:pt x="176783" y="323087"/>
                  </a:lnTo>
                  <a:lnTo>
                    <a:pt x="173426" y="312562"/>
                  </a:lnTo>
                  <a:lnTo>
                    <a:pt x="171640" y="301751"/>
                  </a:lnTo>
                  <a:lnTo>
                    <a:pt x="170140" y="290941"/>
                  </a:lnTo>
                  <a:lnTo>
                    <a:pt x="167639" y="280415"/>
                  </a:lnTo>
                  <a:lnTo>
                    <a:pt x="153566" y="248459"/>
                  </a:lnTo>
                  <a:lnTo>
                    <a:pt x="138493" y="216788"/>
                  </a:lnTo>
                  <a:lnTo>
                    <a:pt x="121991" y="185689"/>
                  </a:lnTo>
                  <a:lnTo>
                    <a:pt x="103631" y="155447"/>
                  </a:lnTo>
                  <a:lnTo>
                    <a:pt x="96773" y="130587"/>
                  </a:lnTo>
                  <a:lnTo>
                    <a:pt x="86486" y="93725"/>
                  </a:lnTo>
                  <a:lnTo>
                    <a:pt x="74485" y="56864"/>
                  </a:lnTo>
                  <a:lnTo>
                    <a:pt x="46934" y="19288"/>
                  </a:lnTo>
                  <a:lnTo>
                    <a:pt x="7834" y="2428"/>
                  </a:lnTo>
                  <a:lnTo>
                    <a:pt x="0" y="0"/>
                  </a:lnTo>
                  <a:close/>
                </a:path>
              </a:pathLst>
            </a:custGeom>
            <a:ln w="9524">
              <a:solidFill>
                <a:srgbClr val="000000"/>
              </a:solidFill>
            </a:ln>
          </p:spPr>
          <p:txBody>
            <a:bodyPr wrap="square" lIns="0" tIns="0" rIns="0" bIns="0" rtlCol="0"/>
            <a:lstStyle/>
            <a:p>
              <a:endParaRPr/>
            </a:p>
          </p:txBody>
        </p:sp>
        <p:sp>
          <p:nvSpPr>
            <p:cNvPr id="12" name="object 12"/>
            <p:cNvSpPr/>
            <p:nvPr/>
          </p:nvSpPr>
          <p:spPr>
            <a:xfrm>
              <a:off x="7001133" y="5794247"/>
              <a:ext cx="73660" cy="647700"/>
            </a:xfrm>
            <a:custGeom>
              <a:avLst/>
              <a:gdLst/>
              <a:ahLst/>
              <a:cxnLst/>
              <a:rect l="l" t="t" r="r" b="b"/>
              <a:pathLst>
                <a:path w="73659" h="647700">
                  <a:moveTo>
                    <a:pt x="73151" y="647699"/>
                  </a:moveTo>
                  <a:lnTo>
                    <a:pt x="73151" y="0"/>
                  </a:lnTo>
                  <a:lnTo>
                    <a:pt x="0" y="0"/>
                  </a:lnTo>
                  <a:lnTo>
                    <a:pt x="0" y="647699"/>
                  </a:lnTo>
                  <a:lnTo>
                    <a:pt x="73151" y="647699"/>
                  </a:lnTo>
                  <a:close/>
                </a:path>
              </a:pathLst>
            </a:custGeom>
            <a:solidFill>
              <a:srgbClr val="9898FF"/>
            </a:solidFill>
          </p:spPr>
          <p:txBody>
            <a:bodyPr wrap="square" lIns="0" tIns="0" rIns="0" bIns="0" rtlCol="0"/>
            <a:lstStyle/>
            <a:p>
              <a:endParaRPr/>
            </a:p>
          </p:txBody>
        </p:sp>
        <p:sp>
          <p:nvSpPr>
            <p:cNvPr id="13" name="object 13"/>
            <p:cNvSpPr/>
            <p:nvPr/>
          </p:nvSpPr>
          <p:spPr>
            <a:xfrm>
              <a:off x="7001133" y="5794247"/>
              <a:ext cx="73660" cy="647700"/>
            </a:xfrm>
            <a:custGeom>
              <a:avLst/>
              <a:gdLst/>
              <a:ahLst/>
              <a:cxnLst/>
              <a:rect l="l" t="t" r="r" b="b"/>
              <a:pathLst>
                <a:path w="73659" h="647700">
                  <a:moveTo>
                    <a:pt x="0" y="0"/>
                  </a:moveTo>
                  <a:lnTo>
                    <a:pt x="0" y="647699"/>
                  </a:lnTo>
                  <a:lnTo>
                    <a:pt x="73151" y="647699"/>
                  </a:lnTo>
                  <a:lnTo>
                    <a:pt x="73151" y="0"/>
                  </a:lnTo>
                  <a:lnTo>
                    <a:pt x="0" y="0"/>
                  </a:lnTo>
                  <a:close/>
                </a:path>
              </a:pathLst>
            </a:custGeom>
            <a:ln w="9524">
              <a:solidFill>
                <a:srgbClr val="000000"/>
              </a:solidFill>
            </a:ln>
          </p:spPr>
          <p:txBody>
            <a:bodyPr wrap="square" lIns="0" tIns="0" rIns="0" bIns="0" rtlCol="0"/>
            <a:lstStyle/>
            <a:p>
              <a:endParaRPr/>
            </a:p>
          </p:txBody>
        </p:sp>
      </p:grpSp>
      <p:sp>
        <p:nvSpPr>
          <p:cNvPr id="14" name="object 14"/>
          <p:cNvSpPr txBox="1"/>
          <p:nvPr/>
        </p:nvSpPr>
        <p:spPr>
          <a:xfrm>
            <a:off x="6773554" y="6339329"/>
            <a:ext cx="379095"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Tahoma"/>
                <a:cs typeface="Tahoma"/>
              </a:rPr>
              <a:t>N</a:t>
            </a:r>
            <a:r>
              <a:rPr sz="2400" dirty="0">
                <a:latin typeface="Tahoma"/>
                <a:cs typeface="Tahoma"/>
              </a:rPr>
              <a:t>x</a:t>
            </a:r>
            <a:endParaRPr sz="2400">
              <a:latin typeface="Tahoma"/>
              <a:cs typeface="Tahoma"/>
            </a:endParaRPr>
          </a:p>
        </p:txBody>
      </p:sp>
      <p:grpSp>
        <p:nvGrpSpPr>
          <p:cNvPr id="15" name="object 15"/>
          <p:cNvGrpSpPr/>
          <p:nvPr/>
        </p:nvGrpSpPr>
        <p:grpSpPr>
          <a:xfrm>
            <a:off x="5495802" y="3514344"/>
            <a:ext cx="3693795" cy="3248025"/>
            <a:chOff x="5495802" y="3514344"/>
            <a:chExt cx="3693795" cy="3248025"/>
          </a:xfrm>
        </p:grpSpPr>
        <p:pic>
          <p:nvPicPr>
            <p:cNvPr id="16" name="object 16"/>
            <p:cNvPicPr/>
            <p:nvPr/>
          </p:nvPicPr>
          <p:blipFill>
            <a:blip r:embed="rId5" cstate="print"/>
            <a:stretch>
              <a:fillRect/>
            </a:stretch>
          </p:blipFill>
          <p:spPr>
            <a:xfrm>
              <a:off x="5903853" y="5725667"/>
              <a:ext cx="1103375" cy="864107"/>
            </a:xfrm>
            <a:prstGeom prst="rect">
              <a:avLst/>
            </a:prstGeom>
          </p:spPr>
        </p:pic>
        <p:sp>
          <p:nvSpPr>
            <p:cNvPr id="17" name="object 17"/>
            <p:cNvSpPr/>
            <p:nvPr/>
          </p:nvSpPr>
          <p:spPr>
            <a:xfrm>
              <a:off x="5827654" y="5649468"/>
              <a:ext cx="1103630" cy="864235"/>
            </a:xfrm>
            <a:custGeom>
              <a:avLst/>
              <a:gdLst/>
              <a:ahLst/>
              <a:cxnLst/>
              <a:rect l="l" t="t" r="r" b="b"/>
              <a:pathLst>
                <a:path w="1103629" h="864234">
                  <a:moveTo>
                    <a:pt x="73152" y="665988"/>
                  </a:moveTo>
                  <a:lnTo>
                    <a:pt x="65532" y="656844"/>
                  </a:lnTo>
                  <a:lnTo>
                    <a:pt x="65532" y="658368"/>
                  </a:lnTo>
                  <a:lnTo>
                    <a:pt x="59436" y="649224"/>
                  </a:lnTo>
                  <a:lnTo>
                    <a:pt x="59436" y="650748"/>
                  </a:lnTo>
                  <a:lnTo>
                    <a:pt x="45720" y="632460"/>
                  </a:lnTo>
                  <a:lnTo>
                    <a:pt x="0" y="665988"/>
                  </a:lnTo>
                  <a:lnTo>
                    <a:pt x="13716" y="684276"/>
                  </a:lnTo>
                  <a:lnTo>
                    <a:pt x="21336" y="694944"/>
                  </a:lnTo>
                  <a:lnTo>
                    <a:pt x="51816" y="725424"/>
                  </a:lnTo>
                  <a:lnTo>
                    <a:pt x="64008" y="734568"/>
                  </a:lnTo>
                  <a:lnTo>
                    <a:pt x="71628" y="739648"/>
                  </a:lnTo>
                  <a:lnTo>
                    <a:pt x="71628" y="664464"/>
                  </a:lnTo>
                  <a:lnTo>
                    <a:pt x="73152" y="665988"/>
                  </a:lnTo>
                  <a:close/>
                </a:path>
                <a:path w="1103629" h="864234">
                  <a:moveTo>
                    <a:pt x="80772" y="673608"/>
                  </a:moveTo>
                  <a:lnTo>
                    <a:pt x="71628" y="664464"/>
                  </a:lnTo>
                  <a:lnTo>
                    <a:pt x="71628" y="739648"/>
                  </a:lnTo>
                  <a:lnTo>
                    <a:pt x="74676" y="741680"/>
                  </a:lnTo>
                  <a:lnTo>
                    <a:pt x="74676" y="740664"/>
                  </a:lnTo>
                  <a:lnTo>
                    <a:pt x="76200" y="742188"/>
                  </a:lnTo>
                  <a:lnTo>
                    <a:pt x="76200" y="740664"/>
                  </a:lnTo>
                  <a:lnTo>
                    <a:pt x="76962" y="742950"/>
                  </a:lnTo>
                  <a:lnTo>
                    <a:pt x="79248" y="745236"/>
                  </a:lnTo>
                  <a:lnTo>
                    <a:pt x="79248" y="673608"/>
                  </a:lnTo>
                  <a:lnTo>
                    <a:pt x="80772" y="673608"/>
                  </a:lnTo>
                  <a:close/>
                </a:path>
                <a:path w="1103629" h="864234">
                  <a:moveTo>
                    <a:pt x="76379" y="742815"/>
                  </a:moveTo>
                  <a:lnTo>
                    <a:pt x="76200" y="742188"/>
                  </a:lnTo>
                  <a:lnTo>
                    <a:pt x="74676" y="740664"/>
                  </a:lnTo>
                  <a:lnTo>
                    <a:pt x="75895" y="742492"/>
                  </a:lnTo>
                  <a:lnTo>
                    <a:pt x="76379" y="742815"/>
                  </a:lnTo>
                  <a:close/>
                </a:path>
                <a:path w="1103629" h="864234">
                  <a:moveTo>
                    <a:pt x="75895" y="742492"/>
                  </a:moveTo>
                  <a:lnTo>
                    <a:pt x="74676" y="740664"/>
                  </a:lnTo>
                  <a:lnTo>
                    <a:pt x="74676" y="741680"/>
                  </a:lnTo>
                  <a:lnTo>
                    <a:pt x="75895" y="742492"/>
                  </a:lnTo>
                  <a:close/>
                </a:path>
                <a:path w="1103629" h="864234">
                  <a:moveTo>
                    <a:pt x="76581" y="743521"/>
                  </a:moveTo>
                  <a:lnTo>
                    <a:pt x="76379" y="742815"/>
                  </a:lnTo>
                  <a:lnTo>
                    <a:pt x="75895" y="742492"/>
                  </a:lnTo>
                  <a:lnTo>
                    <a:pt x="76581" y="743521"/>
                  </a:lnTo>
                  <a:close/>
                </a:path>
                <a:path w="1103629" h="864234">
                  <a:moveTo>
                    <a:pt x="76962" y="742950"/>
                  </a:moveTo>
                  <a:lnTo>
                    <a:pt x="76200" y="740664"/>
                  </a:lnTo>
                  <a:lnTo>
                    <a:pt x="76708" y="742696"/>
                  </a:lnTo>
                  <a:lnTo>
                    <a:pt x="76962" y="742950"/>
                  </a:lnTo>
                  <a:close/>
                </a:path>
                <a:path w="1103629" h="864234">
                  <a:moveTo>
                    <a:pt x="76708" y="742696"/>
                  </a:moveTo>
                  <a:lnTo>
                    <a:pt x="76200" y="740664"/>
                  </a:lnTo>
                  <a:lnTo>
                    <a:pt x="76200" y="742188"/>
                  </a:lnTo>
                  <a:lnTo>
                    <a:pt x="76708" y="742696"/>
                  </a:lnTo>
                  <a:close/>
                </a:path>
                <a:path w="1103629" h="864234">
                  <a:moveTo>
                    <a:pt x="76809" y="743102"/>
                  </a:moveTo>
                  <a:lnTo>
                    <a:pt x="76708" y="742696"/>
                  </a:lnTo>
                  <a:lnTo>
                    <a:pt x="76200" y="742188"/>
                  </a:lnTo>
                  <a:lnTo>
                    <a:pt x="76417" y="742841"/>
                  </a:lnTo>
                  <a:lnTo>
                    <a:pt x="76809" y="743102"/>
                  </a:lnTo>
                  <a:close/>
                </a:path>
                <a:path w="1103629" h="864234">
                  <a:moveTo>
                    <a:pt x="76417" y="742841"/>
                  </a:moveTo>
                  <a:lnTo>
                    <a:pt x="76200" y="742188"/>
                  </a:lnTo>
                  <a:lnTo>
                    <a:pt x="76379" y="742815"/>
                  </a:lnTo>
                  <a:close/>
                </a:path>
                <a:path w="1103629" h="864234">
                  <a:moveTo>
                    <a:pt x="76708" y="743712"/>
                  </a:moveTo>
                  <a:lnTo>
                    <a:pt x="76417" y="742841"/>
                  </a:lnTo>
                  <a:lnTo>
                    <a:pt x="76581" y="743521"/>
                  </a:lnTo>
                  <a:lnTo>
                    <a:pt x="76708" y="743712"/>
                  </a:lnTo>
                  <a:close/>
                </a:path>
                <a:path w="1103629" h="864234">
                  <a:moveTo>
                    <a:pt x="77114" y="744321"/>
                  </a:moveTo>
                  <a:lnTo>
                    <a:pt x="76809" y="743102"/>
                  </a:lnTo>
                  <a:lnTo>
                    <a:pt x="76417" y="742841"/>
                  </a:lnTo>
                  <a:lnTo>
                    <a:pt x="76708" y="743712"/>
                  </a:lnTo>
                  <a:lnTo>
                    <a:pt x="77114" y="744321"/>
                  </a:lnTo>
                  <a:close/>
                </a:path>
                <a:path w="1103629" h="864234">
                  <a:moveTo>
                    <a:pt x="77724" y="747522"/>
                  </a:moveTo>
                  <a:lnTo>
                    <a:pt x="77724" y="746760"/>
                  </a:lnTo>
                  <a:lnTo>
                    <a:pt x="76708" y="743712"/>
                  </a:lnTo>
                  <a:lnTo>
                    <a:pt x="76581" y="743521"/>
                  </a:lnTo>
                  <a:lnTo>
                    <a:pt x="77724" y="747522"/>
                  </a:lnTo>
                  <a:close/>
                </a:path>
                <a:path w="1103629" h="864234">
                  <a:moveTo>
                    <a:pt x="77070" y="743276"/>
                  </a:moveTo>
                  <a:lnTo>
                    <a:pt x="76962" y="742950"/>
                  </a:lnTo>
                  <a:lnTo>
                    <a:pt x="76708" y="742696"/>
                  </a:lnTo>
                  <a:lnTo>
                    <a:pt x="76809" y="743102"/>
                  </a:lnTo>
                  <a:lnTo>
                    <a:pt x="77070" y="743276"/>
                  </a:lnTo>
                  <a:close/>
                </a:path>
                <a:path w="1103629" h="864234">
                  <a:moveTo>
                    <a:pt x="77724" y="745236"/>
                  </a:moveTo>
                  <a:lnTo>
                    <a:pt x="77070" y="743276"/>
                  </a:lnTo>
                  <a:lnTo>
                    <a:pt x="76809" y="743102"/>
                  </a:lnTo>
                  <a:lnTo>
                    <a:pt x="77114" y="744321"/>
                  </a:lnTo>
                  <a:lnTo>
                    <a:pt x="77724" y="745236"/>
                  </a:lnTo>
                  <a:close/>
                </a:path>
                <a:path w="1103629" h="864234">
                  <a:moveTo>
                    <a:pt x="77724" y="743712"/>
                  </a:moveTo>
                  <a:lnTo>
                    <a:pt x="76962" y="742950"/>
                  </a:lnTo>
                  <a:lnTo>
                    <a:pt x="77070" y="743276"/>
                  </a:lnTo>
                  <a:lnTo>
                    <a:pt x="77724" y="743712"/>
                  </a:lnTo>
                  <a:close/>
                </a:path>
                <a:path w="1103629" h="864234">
                  <a:moveTo>
                    <a:pt x="79248" y="752856"/>
                  </a:moveTo>
                  <a:lnTo>
                    <a:pt x="79248" y="745236"/>
                  </a:lnTo>
                  <a:lnTo>
                    <a:pt x="77724" y="743712"/>
                  </a:lnTo>
                  <a:lnTo>
                    <a:pt x="77070" y="743276"/>
                  </a:lnTo>
                  <a:lnTo>
                    <a:pt x="77724" y="745236"/>
                  </a:lnTo>
                  <a:lnTo>
                    <a:pt x="77724" y="747522"/>
                  </a:lnTo>
                  <a:lnTo>
                    <a:pt x="79248" y="752856"/>
                  </a:lnTo>
                  <a:close/>
                </a:path>
                <a:path w="1103629" h="864234">
                  <a:moveTo>
                    <a:pt x="77724" y="746760"/>
                  </a:moveTo>
                  <a:lnTo>
                    <a:pt x="77724" y="745236"/>
                  </a:lnTo>
                  <a:lnTo>
                    <a:pt x="77114" y="744321"/>
                  </a:lnTo>
                  <a:lnTo>
                    <a:pt x="77724" y="746760"/>
                  </a:lnTo>
                  <a:close/>
                </a:path>
                <a:path w="1103629" h="864234">
                  <a:moveTo>
                    <a:pt x="89916" y="681228"/>
                  </a:moveTo>
                  <a:lnTo>
                    <a:pt x="79248" y="673608"/>
                  </a:lnTo>
                  <a:lnTo>
                    <a:pt x="79248" y="751332"/>
                  </a:lnTo>
                  <a:lnTo>
                    <a:pt x="80772" y="763524"/>
                  </a:lnTo>
                  <a:lnTo>
                    <a:pt x="80772" y="762000"/>
                  </a:lnTo>
                  <a:lnTo>
                    <a:pt x="83820" y="789432"/>
                  </a:lnTo>
                  <a:lnTo>
                    <a:pt x="88392" y="812292"/>
                  </a:lnTo>
                  <a:lnTo>
                    <a:pt x="88392" y="681228"/>
                  </a:lnTo>
                  <a:lnTo>
                    <a:pt x="89916" y="681228"/>
                  </a:lnTo>
                  <a:close/>
                </a:path>
                <a:path w="1103629" h="864234">
                  <a:moveTo>
                    <a:pt x="99060" y="688848"/>
                  </a:moveTo>
                  <a:lnTo>
                    <a:pt x="88392" y="681228"/>
                  </a:lnTo>
                  <a:lnTo>
                    <a:pt x="88392" y="812292"/>
                  </a:lnTo>
                  <a:lnTo>
                    <a:pt x="89916" y="819912"/>
                  </a:lnTo>
                  <a:lnTo>
                    <a:pt x="94488" y="827532"/>
                  </a:lnTo>
                  <a:lnTo>
                    <a:pt x="97536" y="836676"/>
                  </a:lnTo>
                  <a:lnTo>
                    <a:pt x="97536" y="688848"/>
                  </a:lnTo>
                  <a:lnTo>
                    <a:pt x="99060" y="688848"/>
                  </a:lnTo>
                  <a:close/>
                </a:path>
                <a:path w="1103629" h="864234">
                  <a:moveTo>
                    <a:pt x="144475" y="801928"/>
                  </a:moveTo>
                  <a:lnTo>
                    <a:pt x="141732" y="790956"/>
                  </a:lnTo>
                  <a:lnTo>
                    <a:pt x="141732" y="794004"/>
                  </a:lnTo>
                  <a:lnTo>
                    <a:pt x="140208" y="780288"/>
                  </a:lnTo>
                  <a:lnTo>
                    <a:pt x="140208" y="781812"/>
                  </a:lnTo>
                  <a:lnTo>
                    <a:pt x="138684" y="769620"/>
                  </a:lnTo>
                  <a:lnTo>
                    <a:pt x="137160" y="755904"/>
                  </a:lnTo>
                  <a:lnTo>
                    <a:pt x="135636" y="740664"/>
                  </a:lnTo>
                  <a:lnTo>
                    <a:pt x="131064" y="726948"/>
                  </a:lnTo>
                  <a:lnTo>
                    <a:pt x="124968" y="711708"/>
                  </a:lnTo>
                  <a:lnTo>
                    <a:pt x="118872" y="704088"/>
                  </a:lnTo>
                  <a:lnTo>
                    <a:pt x="112776" y="697992"/>
                  </a:lnTo>
                  <a:lnTo>
                    <a:pt x="97536" y="688848"/>
                  </a:lnTo>
                  <a:lnTo>
                    <a:pt x="97536" y="836676"/>
                  </a:lnTo>
                  <a:lnTo>
                    <a:pt x="129540" y="861060"/>
                  </a:lnTo>
                  <a:lnTo>
                    <a:pt x="140208" y="864108"/>
                  </a:lnTo>
                  <a:lnTo>
                    <a:pt x="143256" y="864108"/>
                  </a:lnTo>
                  <a:lnTo>
                    <a:pt x="143256" y="800100"/>
                  </a:lnTo>
                  <a:lnTo>
                    <a:pt x="144475" y="801928"/>
                  </a:lnTo>
                  <a:close/>
                </a:path>
                <a:path w="1103629" h="864234">
                  <a:moveTo>
                    <a:pt x="144780" y="803148"/>
                  </a:moveTo>
                  <a:lnTo>
                    <a:pt x="144475" y="801928"/>
                  </a:lnTo>
                  <a:lnTo>
                    <a:pt x="143256" y="800100"/>
                  </a:lnTo>
                  <a:lnTo>
                    <a:pt x="144780" y="803148"/>
                  </a:lnTo>
                  <a:close/>
                </a:path>
                <a:path w="1103629" h="864234">
                  <a:moveTo>
                    <a:pt x="146812" y="806196"/>
                  </a:moveTo>
                  <a:lnTo>
                    <a:pt x="144780" y="803148"/>
                  </a:lnTo>
                  <a:lnTo>
                    <a:pt x="143256" y="800100"/>
                  </a:lnTo>
                  <a:lnTo>
                    <a:pt x="143256" y="806196"/>
                  </a:lnTo>
                  <a:lnTo>
                    <a:pt x="144780" y="806577"/>
                  </a:lnTo>
                  <a:lnTo>
                    <a:pt x="144780" y="804672"/>
                  </a:lnTo>
                  <a:lnTo>
                    <a:pt x="146304" y="806196"/>
                  </a:lnTo>
                  <a:lnTo>
                    <a:pt x="146812" y="806196"/>
                  </a:lnTo>
                  <a:close/>
                </a:path>
                <a:path w="1103629" h="864234">
                  <a:moveTo>
                    <a:pt x="147828" y="864108"/>
                  </a:moveTo>
                  <a:lnTo>
                    <a:pt x="147828" y="809244"/>
                  </a:lnTo>
                  <a:lnTo>
                    <a:pt x="146608" y="807415"/>
                  </a:lnTo>
                  <a:lnTo>
                    <a:pt x="145694" y="806805"/>
                  </a:lnTo>
                  <a:lnTo>
                    <a:pt x="143256" y="806196"/>
                  </a:lnTo>
                  <a:lnTo>
                    <a:pt x="143256" y="864108"/>
                  </a:lnTo>
                  <a:lnTo>
                    <a:pt x="147828" y="864108"/>
                  </a:lnTo>
                  <a:close/>
                </a:path>
                <a:path w="1103629" h="864234">
                  <a:moveTo>
                    <a:pt x="146304" y="804672"/>
                  </a:moveTo>
                  <a:lnTo>
                    <a:pt x="144475" y="801928"/>
                  </a:lnTo>
                  <a:lnTo>
                    <a:pt x="144780" y="803148"/>
                  </a:lnTo>
                  <a:lnTo>
                    <a:pt x="146304" y="804672"/>
                  </a:lnTo>
                  <a:close/>
                </a:path>
                <a:path w="1103629" h="864234">
                  <a:moveTo>
                    <a:pt x="146304" y="806196"/>
                  </a:moveTo>
                  <a:lnTo>
                    <a:pt x="144780" y="804672"/>
                  </a:lnTo>
                  <a:lnTo>
                    <a:pt x="145796" y="806196"/>
                  </a:lnTo>
                  <a:lnTo>
                    <a:pt x="146304" y="806196"/>
                  </a:lnTo>
                  <a:close/>
                </a:path>
                <a:path w="1103629" h="864234">
                  <a:moveTo>
                    <a:pt x="145796" y="806196"/>
                  </a:moveTo>
                  <a:lnTo>
                    <a:pt x="144780" y="804672"/>
                  </a:lnTo>
                  <a:lnTo>
                    <a:pt x="144780" y="806196"/>
                  </a:lnTo>
                  <a:lnTo>
                    <a:pt x="145796" y="806196"/>
                  </a:lnTo>
                  <a:close/>
                </a:path>
                <a:path w="1103629" h="864234">
                  <a:moveTo>
                    <a:pt x="146086" y="806631"/>
                  </a:moveTo>
                  <a:lnTo>
                    <a:pt x="145796" y="806196"/>
                  </a:lnTo>
                  <a:lnTo>
                    <a:pt x="144780" y="806196"/>
                  </a:lnTo>
                  <a:lnTo>
                    <a:pt x="146086" y="806631"/>
                  </a:lnTo>
                  <a:close/>
                </a:path>
                <a:path w="1103629" h="864234">
                  <a:moveTo>
                    <a:pt x="146304" y="806958"/>
                  </a:moveTo>
                  <a:lnTo>
                    <a:pt x="146086" y="806631"/>
                  </a:lnTo>
                  <a:lnTo>
                    <a:pt x="144780" y="806196"/>
                  </a:lnTo>
                  <a:lnTo>
                    <a:pt x="145694" y="806805"/>
                  </a:lnTo>
                  <a:lnTo>
                    <a:pt x="146304" y="806958"/>
                  </a:lnTo>
                  <a:close/>
                </a:path>
                <a:path w="1103629" h="864234">
                  <a:moveTo>
                    <a:pt x="145694" y="806805"/>
                  </a:moveTo>
                  <a:lnTo>
                    <a:pt x="144780" y="806196"/>
                  </a:lnTo>
                  <a:lnTo>
                    <a:pt x="144780" y="806577"/>
                  </a:lnTo>
                  <a:lnTo>
                    <a:pt x="145694" y="806805"/>
                  </a:lnTo>
                  <a:close/>
                </a:path>
                <a:path w="1103629" h="864234">
                  <a:moveTo>
                    <a:pt x="146608" y="807415"/>
                  </a:moveTo>
                  <a:lnTo>
                    <a:pt x="146304" y="806958"/>
                  </a:lnTo>
                  <a:lnTo>
                    <a:pt x="145694" y="806805"/>
                  </a:lnTo>
                  <a:lnTo>
                    <a:pt x="146608" y="807415"/>
                  </a:lnTo>
                  <a:close/>
                </a:path>
                <a:path w="1103629" h="864234">
                  <a:moveTo>
                    <a:pt x="147066" y="806958"/>
                  </a:moveTo>
                  <a:lnTo>
                    <a:pt x="146304" y="806196"/>
                  </a:lnTo>
                  <a:lnTo>
                    <a:pt x="145796" y="806196"/>
                  </a:lnTo>
                  <a:lnTo>
                    <a:pt x="146086" y="806631"/>
                  </a:lnTo>
                  <a:lnTo>
                    <a:pt x="147066" y="806958"/>
                  </a:lnTo>
                  <a:close/>
                </a:path>
                <a:path w="1103629" h="864234">
                  <a:moveTo>
                    <a:pt x="147320" y="807212"/>
                  </a:moveTo>
                  <a:lnTo>
                    <a:pt x="147066" y="806958"/>
                  </a:lnTo>
                  <a:lnTo>
                    <a:pt x="146086" y="806631"/>
                  </a:lnTo>
                  <a:lnTo>
                    <a:pt x="146304" y="806958"/>
                  </a:lnTo>
                  <a:lnTo>
                    <a:pt x="147320" y="807212"/>
                  </a:lnTo>
                  <a:close/>
                </a:path>
                <a:path w="1103629" h="864234">
                  <a:moveTo>
                    <a:pt x="147392" y="807066"/>
                  </a:moveTo>
                  <a:lnTo>
                    <a:pt x="146812" y="806196"/>
                  </a:lnTo>
                  <a:lnTo>
                    <a:pt x="146304" y="806196"/>
                  </a:lnTo>
                  <a:lnTo>
                    <a:pt x="147066" y="806958"/>
                  </a:lnTo>
                  <a:lnTo>
                    <a:pt x="147392" y="807066"/>
                  </a:lnTo>
                  <a:close/>
                </a:path>
                <a:path w="1103629" h="864234">
                  <a:moveTo>
                    <a:pt x="149352" y="809244"/>
                  </a:moveTo>
                  <a:lnTo>
                    <a:pt x="147320" y="807212"/>
                  </a:lnTo>
                  <a:lnTo>
                    <a:pt x="146304" y="806958"/>
                  </a:lnTo>
                  <a:lnTo>
                    <a:pt x="146608" y="807415"/>
                  </a:lnTo>
                  <a:lnTo>
                    <a:pt x="149352" y="809244"/>
                  </a:lnTo>
                  <a:close/>
                </a:path>
                <a:path w="1103629" h="864234">
                  <a:moveTo>
                    <a:pt x="149352" y="864108"/>
                  </a:moveTo>
                  <a:lnTo>
                    <a:pt x="149352" y="809244"/>
                  </a:lnTo>
                  <a:lnTo>
                    <a:pt x="146608" y="807415"/>
                  </a:lnTo>
                  <a:lnTo>
                    <a:pt x="147828" y="809244"/>
                  </a:lnTo>
                  <a:lnTo>
                    <a:pt x="147828" y="864108"/>
                  </a:lnTo>
                  <a:lnTo>
                    <a:pt x="149352" y="864108"/>
                  </a:lnTo>
                  <a:close/>
                </a:path>
                <a:path w="1103629" h="864234">
                  <a:moveTo>
                    <a:pt x="150876" y="806196"/>
                  </a:moveTo>
                  <a:lnTo>
                    <a:pt x="146812" y="806196"/>
                  </a:lnTo>
                  <a:lnTo>
                    <a:pt x="147392" y="807066"/>
                  </a:lnTo>
                  <a:lnTo>
                    <a:pt x="148336" y="807381"/>
                  </a:lnTo>
                  <a:lnTo>
                    <a:pt x="148674" y="807296"/>
                  </a:lnTo>
                  <a:lnTo>
                    <a:pt x="150876" y="806196"/>
                  </a:lnTo>
                  <a:close/>
                </a:path>
                <a:path w="1103629" h="864234">
                  <a:moveTo>
                    <a:pt x="147523" y="807262"/>
                  </a:moveTo>
                  <a:lnTo>
                    <a:pt x="147392" y="807066"/>
                  </a:lnTo>
                  <a:lnTo>
                    <a:pt x="147066" y="806958"/>
                  </a:lnTo>
                  <a:lnTo>
                    <a:pt x="147320" y="807212"/>
                  </a:lnTo>
                  <a:lnTo>
                    <a:pt x="147523" y="807262"/>
                  </a:lnTo>
                  <a:close/>
                </a:path>
                <a:path w="1103629" h="864234">
                  <a:moveTo>
                    <a:pt x="147828" y="807720"/>
                  </a:moveTo>
                  <a:lnTo>
                    <a:pt x="147523" y="807262"/>
                  </a:lnTo>
                  <a:lnTo>
                    <a:pt x="147320" y="807212"/>
                  </a:lnTo>
                  <a:lnTo>
                    <a:pt x="147828" y="807720"/>
                  </a:lnTo>
                  <a:close/>
                </a:path>
                <a:path w="1103629" h="864234">
                  <a:moveTo>
                    <a:pt x="148437" y="807415"/>
                  </a:moveTo>
                  <a:lnTo>
                    <a:pt x="147392" y="807066"/>
                  </a:lnTo>
                  <a:lnTo>
                    <a:pt x="147523" y="807262"/>
                  </a:lnTo>
                  <a:lnTo>
                    <a:pt x="147828" y="807339"/>
                  </a:lnTo>
                  <a:lnTo>
                    <a:pt x="148437" y="807415"/>
                  </a:lnTo>
                  <a:close/>
                </a:path>
                <a:path w="1103629" h="864234">
                  <a:moveTo>
                    <a:pt x="148336" y="807466"/>
                  </a:moveTo>
                  <a:lnTo>
                    <a:pt x="147523" y="807262"/>
                  </a:lnTo>
                  <a:lnTo>
                    <a:pt x="147828" y="807720"/>
                  </a:lnTo>
                  <a:lnTo>
                    <a:pt x="148336" y="807466"/>
                  </a:lnTo>
                  <a:close/>
                </a:path>
                <a:path w="1103629" h="864234">
                  <a:moveTo>
                    <a:pt x="149352" y="809244"/>
                  </a:moveTo>
                  <a:lnTo>
                    <a:pt x="149352" y="807720"/>
                  </a:lnTo>
                  <a:lnTo>
                    <a:pt x="148437" y="807598"/>
                  </a:lnTo>
                  <a:lnTo>
                    <a:pt x="147828" y="807720"/>
                  </a:lnTo>
                  <a:lnTo>
                    <a:pt x="149352" y="809244"/>
                  </a:lnTo>
                  <a:close/>
                </a:path>
                <a:path w="1103629" h="864234">
                  <a:moveTo>
                    <a:pt x="149352" y="807720"/>
                  </a:moveTo>
                  <a:lnTo>
                    <a:pt x="148780" y="807529"/>
                  </a:lnTo>
                  <a:lnTo>
                    <a:pt x="149352" y="807720"/>
                  </a:lnTo>
                  <a:close/>
                </a:path>
                <a:path w="1103629" h="864234">
                  <a:moveTo>
                    <a:pt x="155448" y="863672"/>
                  </a:moveTo>
                  <a:lnTo>
                    <a:pt x="155448" y="806196"/>
                  </a:lnTo>
                  <a:lnTo>
                    <a:pt x="148780" y="807529"/>
                  </a:lnTo>
                  <a:lnTo>
                    <a:pt x="149352" y="807720"/>
                  </a:lnTo>
                  <a:lnTo>
                    <a:pt x="149352" y="864108"/>
                  </a:lnTo>
                  <a:lnTo>
                    <a:pt x="152400" y="864108"/>
                  </a:lnTo>
                  <a:lnTo>
                    <a:pt x="155448" y="863672"/>
                  </a:lnTo>
                  <a:close/>
                </a:path>
                <a:path w="1103629" h="864234">
                  <a:moveTo>
                    <a:pt x="160020" y="804672"/>
                  </a:moveTo>
                  <a:lnTo>
                    <a:pt x="152400" y="806196"/>
                  </a:lnTo>
                  <a:lnTo>
                    <a:pt x="155448" y="806196"/>
                  </a:lnTo>
                  <a:lnTo>
                    <a:pt x="155448" y="863672"/>
                  </a:lnTo>
                  <a:lnTo>
                    <a:pt x="156972" y="863454"/>
                  </a:lnTo>
                  <a:lnTo>
                    <a:pt x="156972" y="806196"/>
                  </a:lnTo>
                  <a:lnTo>
                    <a:pt x="160020" y="804672"/>
                  </a:lnTo>
                  <a:close/>
                </a:path>
                <a:path w="1103629" h="864234">
                  <a:moveTo>
                    <a:pt x="166116" y="861713"/>
                  </a:moveTo>
                  <a:lnTo>
                    <a:pt x="166116" y="803148"/>
                  </a:lnTo>
                  <a:lnTo>
                    <a:pt x="156972" y="806196"/>
                  </a:lnTo>
                  <a:lnTo>
                    <a:pt x="156972" y="863454"/>
                  </a:lnTo>
                  <a:lnTo>
                    <a:pt x="163068" y="862584"/>
                  </a:lnTo>
                  <a:lnTo>
                    <a:pt x="166116" y="861713"/>
                  </a:lnTo>
                  <a:close/>
                </a:path>
                <a:path w="1103629" h="864234">
                  <a:moveTo>
                    <a:pt x="175260" y="798576"/>
                  </a:moveTo>
                  <a:lnTo>
                    <a:pt x="164592" y="803148"/>
                  </a:lnTo>
                  <a:lnTo>
                    <a:pt x="166116" y="803148"/>
                  </a:lnTo>
                  <a:lnTo>
                    <a:pt x="166116" y="861713"/>
                  </a:lnTo>
                  <a:lnTo>
                    <a:pt x="172212" y="859971"/>
                  </a:lnTo>
                  <a:lnTo>
                    <a:pt x="172212" y="800100"/>
                  </a:lnTo>
                  <a:lnTo>
                    <a:pt x="175260" y="798576"/>
                  </a:lnTo>
                  <a:close/>
                </a:path>
                <a:path w="1103629" h="864234">
                  <a:moveTo>
                    <a:pt x="184404" y="856869"/>
                  </a:moveTo>
                  <a:lnTo>
                    <a:pt x="184404" y="794004"/>
                  </a:lnTo>
                  <a:lnTo>
                    <a:pt x="172212" y="800100"/>
                  </a:lnTo>
                  <a:lnTo>
                    <a:pt x="172212" y="859971"/>
                  </a:lnTo>
                  <a:lnTo>
                    <a:pt x="173736" y="859536"/>
                  </a:lnTo>
                  <a:lnTo>
                    <a:pt x="184404" y="856869"/>
                  </a:lnTo>
                  <a:close/>
                </a:path>
                <a:path w="1103629" h="864234">
                  <a:moveTo>
                    <a:pt x="196596" y="786384"/>
                  </a:moveTo>
                  <a:lnTo>
                    <a:pt x="182880" y="794004"/>
                  </a:lnTo>
                  <a:lnTo>
                    <a:pt x="184404" y="794004"/>
                  </a:lnTo>
                  <a:lnTo>
                    <a:pt x="184404" y="856869"/>
                  </a:lnTo>
                  <a:lnTo>
                    <a:pt x="185928" y="856488"/>
                  </a:lnTo>
                  <a:lnTo>
                    <a:pt x="195072" y="851916"/>
                  </a:lnTo>
                  <a:lnTo>
                    <a:pt x="195072" y="787908"/>
                  </a:lnTo>
                  <a:lnTo>
                    <a:pt x="196596" y="786384"/>
                  </a:lnTo>
                  <a:close/>
                </a:path>
                <a:path w="1103629" h="864234">
                  <a:moveTo>
                    <a:pt x="208788" y="845650"/>
                  </a:moveTo>
                  <a:lnTo>
                    <a:pt x="208788" y="778764"/>
                  </a:lnTo>
                  <a:lnTo>
                    <a:pt x="195072" y="787908"/>
                  </a:lnTo>
                  <a:lnTo>
                    <a:pt x="195072" y="851916"/>
                  </a:lnTo>
                  <a:lnTo>
                    <a:pt x="198120" y="850392"/>
                  </a:lnTo>
                  <a:lnTo>
                    <a:pt x="208788" y="845650"/>
                  </a:lnTo>
                  <a:close/>
                </a:path>
                <a:path w="1103629" h="864234">
                  <a:moveTo>
                    <a:pt x="239268" y="826008"/>
                  </a:moveTo>
                  <a:lnTo>
                    <a:pt x="239268" y="757428"/>
                  </a:lnTo>
                  <a:lnTo>
                    <a:pt x="230124" y="763524"/>
                  </a:lnTo>
                  <a:lnTo>
                    <a:pt x="222504" y="769620"/>
                  </a:lnTo>
                  <a:lnTo>
                    <a:pt x="222504" y="768096"/>
                  </a:lnTo>
                  <a:lnTo>
                    <a:pt x="207264" y="778764"/>
                  </a:lnTo>
                  <a:lnTo>
                    <a:pt x="208788" y="778764"/>
                  </a:lnTo>
                  <a:lnTo>
                    <a:pt x="208788" y="845650"/>
                  </a:lnTo>
                  <a:lnTo>
                    <a:pt x="211836" y="844296"/>
                  </a:lnTo>
                  <a:lnTo>
                    <a:pt x="225552" y="836676"/>
                  </a:lnTo>
                  <a:lnTo>
                    <a:pt x="239268" y="826008"/>
                  </a:lnTo>
                  <a:close/>
                </a:path>
                <a:path w="1103629" h="864234">
                  <a:moveTo>
                    <a:pt x="248412" y="820189"/>
                  </a:moveTo>
                  <a:lnTo>
                    <a:pt x="248412" y="749808"/>
                  </a:lnTo>
                  <a:lnTo>
                    <a:pt x="237744" y="757428"/>
                  </a:lnTo>
                  <a:lnTo>
                    <a:pt x="239268" y="757428"/>
                  </a:lnTo>
                  <a:lnTo>
                    <a:pt x="239268" y="826008"/>
                  </a:lnTo>
                  <a:lnTo>
                    <a:pt x="248412" y="820189"/>
                  </a:lnTo>
                  <a:close/>
                </a:path>
                <a:path w="1103629" h="864234">
                  <a:moveTo>
                    <a:pt x="726948" y="394467"/>
                  </a:moveTo>
                  <a:lnTo>
                    <a:pt x="726948" y="316992"/>
                  </a:lnTo>
                  <a:lnTo>
                    <a:pt x="659892" y="379476"/>
                  </a:lnTo>
                  <a:lnTo>
                    <a:pt x="594360" y="441960"/>
                  </a:lnTo>
                  <a:lnTo>
                    <a:pt x="560832" y="472440"/>
                  </a:lnTo>
                  <a:lnTo>
                    <a:pt x="528828" y="502920"/>
                  </a:lnTo>
                  <a:lnTo>
                    <a:pt x="496824" y="531876"/>
                  </a:lnTo>
                  <a:lnTo>
                    <a:pt x="466344" y="560832"/>
                  </a:lnTo>
                  <a:lnTo>
                    <a:pt x="405384" y="615696"/>
                  </a:lnTo>
                  <a:lnTo>
                    <a:pt x="405384" y="614172"/>
                  </a:lnTo>
                  <a:lnTo>
                    <a:pt x="377952" y="640080"/>
                  </a:lnTo>
                  <a:lnTo>
                    <a:pt x="324612" y="687324"/>
                  </a:lnTo>
                  <a:lnTo>
                    <a:pt x="324612" y="685800"/>
                  </a:lnTo>
                  <a:lnTo>
                    <a:pt x="300228" y="707136"/>
                  </a:lnTo>
                  <a:lnTo>
                    <a:pt x="277368" y="725424"/>
                  </a:lnTo>
                  <a:lnTo>
                    <a:pt x="257556" y="742188"/>
                  </a:lnTo>
                  <a:lnTo>
                    <a:pt x="246888" y="749808"/>
                  </a:lnTo>
                  <a:lnTo>
                    <a:pt x="248412" y="749808"/>
                  </a:lnTo>
                  <a:lnTo>
                    <a:pt x="248412" y="820189"/>
                  </a:lnTo>
                  <a:lnTo>
                    <a:pt x="256032" y="815340"/>
                  </a:lnTo>
                  <a:lnTo>
                    <a:pt x="263652" y="809244"/>
                  </a:lnTo>
                  <a:lnTo>
                    <a:pt x="272796" y="803148"/>
                  </a:lnTo>
                  <a:lnTo>
                    <a:pt x="283464" y="795528"/>
                  </a:lnTo>
                  <a:lnTo>
                    <a:pt x="292608" y="787908"/>
                  </a:lnTo>
                  <a:lnTo>
                    <a:pt x="313944" y="769620"/>
                  </a:lnTo>
                  <a:lnTo>
                    <a:pt x="336804" y="751332"/>
                  </a:lnTo>
                  <a:lnTo>
                    <a:pt x="387096" y="707136"/>
                  </a:lnTo>
                  <a:lnTo>
                    <a:pt x="443484" y="656844"/>
                  </a:lnTo>
                  <a:lnTo>
                    <a:pt x="473964" y="630936"/>
                  </a:lnTo>
                  <a:lnTo>
                    <a:pt x="504444" y="603504"/>
                  </a:lnTo>
                  <a:lnTo>
                    <a:pt x="566928" y="544068"/>
                  </a:lnTo>
                  <a:lnTo>
                    <a:pt x="600456" y="513588"/>
                  </a:lnTo>
                  <a:lnTo>
                    <a:pt x="632460" y="483108"/>
                  </a:lnTo>
                  <a:lnTo>
                    <a:pt x="699516" y="420624"/>
                  </a:lnTo>
                  <a:lnTo>
                    <a:pt x="726948" y="394467"/>
                  </a:lnTo>
                  <a:close/>
                </a:path>
                <a:path w="1103629" h="864234">
                  <a:moveTo>
                    <a:pt x="997194" y="138165"/>
                  </a:moveTo>
                  <a:lnTo>
                    <a:pt x="958088" y="96520"/>
                  </a:lnTo>
                  <a:lnTo>
                    <a:pt x="938784" y="115824"/>
                  </a:lnTo>
                  <a:lnTo>
                    <a:pt x="882396" y="169164"/>
                  </a:lnTo>
                  <a:lnTo>
                    <a:pt x="851916" y="196596"/>
                  </a:lnTo>
                  <a:lnTo>
                    <a:pt x="821436" y="225552"/>
                  </a:lnTo>
                  <a:lnTo>
                    <a:pt x="790956" y="256032"/>
                  </a:lnTo>
                  <a:lnTo>
                    <a:pt x="758952" y="286512"/>
                  </a:lnTo>
                  <a:lnTo>
                    <a:pt x="725424" y="316992"/>
                  </a:lnTo>
                  <a:lnTo>
                    <a:pt x="726948" y="316992"/>
                  </a:lnTo>
                  <a:lnTo>
                    <a:pt x="726948" y="394467"/>
                  </a:lnTo>
                  <a:lnTo>
                    <a:pt x="765048" y="358140"/>
                  </a:lnTo>
                  <a:lnTo>
                    <a:pt x="798576" y="327660"/>
                  </a:lnTo>
                  <a:lnTo>
                    <a:pt x="950976" y="182880"/>
                  </a:lnTo>
                  <a:lnTo>
                    <a:pt x="976884" y="156972"/>
                  </a:lnTo>
                  <a:lnTo>
                    <a:pt x="997194" y="138165"/>
                  </a:lnTo>
                  <a:close/>
                </a:path>
                <a:path w="1103629" h="864234">
                  <a:moveTo>
                    <a:pt x="1103376" y="0"/>
                  </a:moveTo>
                  <a:lnTo>
                    <a:pt x="918972" y="54864"/>
                  </a:lnTo>
                  <a:lnTo>
                    <a:pt x="958088" y="96520"/>
                  </a:lnTo>
                  <a:lnTo>
                    <a:pt x="978408" y="76200"/>
                  </a:lnTo>
                  <a:lnTo>
                    <a:pt x="1018032" y="118872"/>
                  </a:lnTo>
                  <a:lnTo>
                    <a:pt x="1018032" y="160356"/>
                  </a:lnTo>
                  <a:lnTo>
                    <a:pt x="1036320" y="179832"/>
                  </a:lnTo>
                  <a:lnTo>
                    <a:pt x="1103376" y="0"/>
                  </a:lnTo>
                  <a:close/>
                </a:path>
                <a:path w="1103629" h="864234">
                  <a:moveTo>
                    <a:pt x="1018032" y="118872"/>
                  </a:moveTo>
                  <a:lnTo>
                    <a:pt x="978408" y="76200"/>
                  </a:lnTo>
                  <a:lnTo>
                    <a:pt x="958088" y="96520"/>
                  </a:lnTo>
                  <a:lnTo>
                    <a:pt x="997194" y="138165"/>
                  </a:lnTo>
                  <a:lnTo>
                    <a:pt x="1018032" y="118872"/>
                  </a:lnTo>
                  <a:close/>
                </a:path>
                <a:path w="1103629" h="864234">
                  <a:moveTo>
                    <a:pt x="1018032" y="160356"/>
                  </a:moveTo>
                  <a:lnTo>
                    <a:pt x="1018032" y="118872"/>
                  </a:lnTo>
                  <a:lnTo>
                    <a:pt x="997194" y="138165"/>
                  </a:lnTo>
                  <a:lnTo>
                    <a:pt x="1018032" y="160356"/>
                  </a:lnTo>
                  <a:close/>
                </a:path>
              </a:pathLst>
            </a:custGeom>
            <a:solidFill>
              <a:srgbClr val="9898CC"/>
            </a:solidFill>
          </p:spPr>
          <p:txBody>
            <a:bodyPr wrap="square" lIns="0" tIns="0" rIns="0" bIns="0" rtlCol="0"/>
            <a:lstStyle/>
            <a:p>
              <a:endParaRPr/>
            </a:p>
          </p:txBody>
        </p:sp>
        <p:pic>
          <p:nvPicPr>
            <p:cNvPr id="18" name="object 18"/>
            <p:cNvPicPr/>
            <p:nvPr/>
          </p:nvPicPr>
          <p:blipFill>
            <a:blip r:embed="rId6" cstate="print"/>
            <a:stretch>
              <a:fillRect/>
            </a:stretch>
          </p:blipFill>
          <p:spPr>
            <a:xfrm>
              <a:off x="5594481" y="6364223"/>
              <a:ext cx="466343" cy="397763"/>
            </a:xfrm>
            <a:prstGeom prst="rect">
              <a:avLst/>
            </a:prstGeom>
          </p:spPr>
        </p:pic>
        <p:sp>
          <p:nvSpPr>
            <p:cNvPr id="19" name="object 19"/>
            <p:cNvSpPr/>
            <p:nvPr/>
          </p:nvSpPr>
          <p:spPr>
            <a:xfrm>
              <a:off x="5524377" y="6298691"/>
              <a:ext cx="431800" cy="360045"/>
            </a:xfrm>
            <a:custGeom>
              <a:avLst/>
              <a:gdLst/>
              <a:ahLst/>
              <a:cxnLst/>
              <a:rect l="l" t="t" r="r" b="b"/>
              <a:pathLst>
                <a:path w="431800" h="360045">
                  <a:moveTo>
                    <a:pt x="359663" y="0"/>
                  </a:moveTo>
                  <a:lnTo>
                    <a:pt x="380573" y="52937"/>
                  </a:lnTo>
                  <a:lnTo>
                    <a:pt x="400019" y="103827"/>
                  </a:lnTo>
                  <a:lnTo>
                    <a:pt x="416173" y="149888"/>
                  </a:lnTo>
                  <a:lnTo>
                    <a:pt x="427207" y="188342"/>
                  </a:lnTo>
                  <a:lnTo>
                    <a:pt x="431291" y="216407"/>
                  </a:lnTo>
                  <a:lnTo>
                    <a:pt x="430172" y="228409"/>
                  </a:lnTo>
                  <a:lnTo>
                    <a:pt x="422338" y="220979"/>
                  </a:lnTo>
                  <a:lnTo>
                    <a:pt x="401073" y="211264"/>
                  </a:lnTo>
                  <a:lnTo>
                    <a:pt x="359663" y="216407"/>
                  </a:lnTo>
                  <a:lnTo>
                    <a:pt x="281606" y="246721"/>
                  </a:lnTo>
                  <a:lnTo>
                    <a:pt x="230058" y="268566"/>
                  </a:lnTo>
                  <a:lnTo>
                    <a:pt x="175259" y="292036"/>
                  </a:lnTo>
                  <a:lnTo>
                    <a:pt x="121032" y="315006"/>
                  </a:lnTo>
                  <a:lnTo>
                    <a:pt x="71199" y="335351"/>
                  </a:lnTo>
                  <a:lnTo>
                    <a:pt x="29581" y="350945"/>
                  </a:lnTo>
                  <a:lnTo>
                    <a:pt x="0" y="359663"/>
                  </a:lnTo>
                </a:path>
              </a:pathLst>
            </a:custGeom>
            <a:ln w="57149">
              <a:solidFill>
                <a:srgbClr val="9898CC"/>
              </a:solidFill>
            </a:ln>
          </p:spPr>
          <p:txBody>
            <a:bodyPr wrap="square" lIns="0" tIns="0" rIns="0" bIns="0" rtlCol="0"/>
            <a:lstStyle/>
            <a:p>
              <a:endParaRPr/>
            </a:p>
          </p:txBody>
        </p:sp>
        <p:pic>
          <p:nvPicPr>
            <p:cNvPr id="20" name="object 20"/>
            <p:cNvPicPr/>
            <p:nvPr/>
          </p:nvPicPr>
          <p:blipFill>
            <a:blip r:embed="rId7" cstate="print"/>
            <a:stretch>
              <a:fillRect/>
            </a:stretch>
          </p:blipFill>
          <p:spPr>
            <a:xfrm>
              <a:off x="5853561" y="6230111"/>
              <a:ext cx="216407" cy="216407"/>
            </a:xfrm>
            <a:prstGeom prst="rect">
              <a:avLst/>
            </a:prstGeom>
          </p:spPr>
        </p:pic>
        <p:pic>
          <p:nvPicPr>
            <p:cNvPr id="21" name="object 21"/>
            <p:cNvPicPr/>
            <p:nvPr/>
          </p:nvPicPr>
          <p:blipFill>
            <a:blip r:embed="rId8" cstate="print"/>
            <a:stretch>
              <a:fillRect/>
            </a:stretch>
          </p:blipFill>
          <p:spPr>
            <a:xfrm>
              <a:off x="5772599" y="6149149"/>
              <a:ext cx="225932" cy="225932"/>
            </a:xfrm>
            <a:prstGeom prst="rect">
              <a:avLst/>
            </a:prstGeom>
          </p:spPr>
        </p:pic>
        <p:pic>
          <p:nvPicPr>
            <p:cNvPr id="22" name="object 22"/>
            <p:cNvPicPr/>
            <p:nvPr/>
          </p:nvPicPr>
          <p:blipFill>
            <a:blip r:embed="rId9" cstate="print"/>
            <a:stretch>
              <a:fillRect/>
            </a:stretch>
          </p:blipFill>
          <p:spPr>
            <a:xfrm>
              <a:off x="7148961" y="4501895"/>
              <a:ext cx="748283" cy="1181099"/>
            </a:xfrm>
            <a:prstGeom prst="rect">
              <a:avLst/>
            </a:prstGeom>
          </p:spPr>
        </p:pic>
        <p:sp>
          <p:nvSpPr>
            <p:cNvPr id="23" name="object 23"/>
            <p:cNvSpPr/>
            <p:nvPr/>
          </p:nvSpPr>
          <p:spPr>
            <a:xfrm>
              <a:off x="7072762" y="4425696"/>
              <a:ext cx="748665" cy="1181100"/>
            </a:xfrm>
            <a:custGeom>
              <a:avLst/>
              <a:gdLst/>
              <a:ahLst/>
              <a:cxnLst/>
              <a:rect l="l" t="t" r="r" b="b"/>
              <a:pathLst>
                <a:path w="748665" h="1181100">
                  <a:moveTo>
                    <a:pt x="76200" y="1175369"/>
                  </a:moveTo>
                  <a:lnTo>
                    <a:pt x="76200" y="1118616"/>
                  </a:lnTo>
                  <a:lnTo>
                    <a:pt x="0" y="1124712"/>
                  </a:lnTo>
                  <a:lnTo>
                    <a:pt x="4572" y="1181100"/>
                  </a:lnTo>
                  <a:lnTo>
                    <a:pt x="76200" y="1175369"/>
                  </a:lnTo>
                  <a:close/>
                </a:path>
                <a:path w="748665" h="1181100">
                  <a:moveTo>
                    <a:pt x="112776" y="1172443"/>
                  </a:moveTo>
                  <a:lnTo>
                    <a:pt x="112776" y="1114044"/>
                  </a:lnTo>
                  <a:lnTo>
                    <a:pt x="74676" y="1118616"/>
                  </a:lnTo>
                  <a:lnTo>
                    <a:pt x="76200" y="1118616"/>
                  </a:lnTo>
                  <a:lnTo>
                    <a:pt x="76200" y="1175369"/>
                  </a:lnTo>
                  <a:lnTo>
                    <a:pt x="112776" y="1172443"/>
                  </a:lnTo>
                  <a:close/>
                </a:path>
                <a:path w="748665" h="1181100">
                  <a:moveTo>
                    <a:pt x="147828" y="1166797"/>
                  </a:moveTo>
                  <a:lnTo>
                    <a:pt x="147828" y="1109472"/>
                  </a:lnTo>
                  <a:lnTo>
                    <a:pt x="129540" y="1112520"/>
                  </a:lnTo>
                  <a:lnTo>
                    <a:pt x="111252" y="1114044"/>
                  </a:lnTo>
                  <a:lnTo>
                    <a:pt x="112776" y="1114044"/>
                  </a:lnTo>
                  <a:lnTo>
                    <a:pt x="112776" y="1172443"/>
                  </a:lnTo>
                  <a:lnTo>
                    <a:pt x="118872" y="1171956"/>
                  </a:lnTo>
                  <a:lnTo>
                    <a:pt x="138684" y="1168908"/>
                  </a:lnTo>
                  <a:lnTo>
                    <a:pt x="147828" y="1166797"/>
                  </a:lnTo>
                  <a:close/>
                </a:path>
                <a:path w="748665" h="1181100">
                  <a:moveTo>
                    <a:pt x="164592" y="1163320"/>
                  </a:moveTo>
                  <a:lnTo>
                    <a:pt x="164592" y="1104900"/>
                  </a:lnTo>
                  <a:lnTo>
                    <a:pt x="146304" y="1109472"/>
                  </a:lnTo>
                  <a:lnTo>
                    <a:pt x="147828" y="1109472"/>
                  </a:lnTo>
                  <a:lnTo>
                    <a:pt x="147828" y="1166797"/>
                  </a:lnTo>
                  <a:lnTo>
                    <a:pt x="158496" y="1164336"/>
                  </a:lnTo>
                  <a:lnTo>
                    <a:pt x="164592" y="1163320"/>
                  </a:lnTo>
                  <a:close/>
                </a:path>
                <a:path w="748665" h="1181100">
                  <a:moveTo>
                    <a:pt x="181356" y="1100328"/>
                  </a:moveTo>
                  <a:lnTo>
                    <a:pt x="163068" y="1104900"/>
                  </a:lnTo>
                  <a:lnTo>
                    <a:pt x="164592" y="1104900"/>
                  </a:lnTo>
                  <a:lnTo>
                    <a:pt x="164592" y="1163320"/>
                  </a:lnTo>
                  <a:lnTo>
                    <a:pt x="176784" y="1161288"/>
                  </a:lnTo>
                  <a:lnTo>
                    <a:pt x="179832" y="1160584"/>
                  </a:lnTo>
                  <a:lnTo>
                    <a:pt x="179832" y="1101852"/>
                  </a:lnTo>
                  <a:lnTo>
                    <a:pt x="181356" y="1100328"/>
                  </a:lnTo>
                  <a:close/>
                </a:path>
                <a:path w="748665" h="1181100">
                  <a:moveTo>
                    <a:pt x="198120" y="1156208"/>
                  </a:moveTo>
                  <a:lnTo>
                    <a:pt x="198120" y="1095756"/>
                  </a:lnTo>
                  <a:lnTo>
                    <a:pt x="179832" y="1101852"/>
                  </a:lnTo>
                  <a:lnTo>
                    <a:pt x="179832" y="1160584"/>
                  </a:lnTo>
                  <a:lnTo>
                    <a:pt x="196596" y="1156716"/>
                  </a:lnTo>
                  <a:lnTo>
                    <a:pt x="198120" y="1156208"/>
                  </a:lnTo>
                  <a:close/>
                </a:path>
                <a:path w="748665" h="1181100">
                  <a:moveTo>
                    <a:pt x="213360" y="1089660"/>
                  </a:moveTo>
                  <a:lnTo>
                    <a:pt x="196596" y="1095756"/>
                  </a:lnTo>
                  <a:lnTo>
                    <a:pt x="198120" y="1095756"/>
                  </a:lnTo>
                  <a:lnTo>
                    <a:pt x="198120" y="1156208"/>
                  </a:lnTo>
                  <a:lnTo>
                    <a:pt x="211836" y="1151636"/>
                  </a:lnTo>
                  <a:lnTo>
                    <a:pt x="211836" y="1091184"/>
                  </a:lnTo>
                  <a:lnTo>
                    <a:pt x="213360" y="1089660"/>
                  </a:lnTo>
                  <a:close/>
                </a:path>
                <a:path w="748665" h="1181100">
                  <a:moveTo>
                    <a:pt x="228600" y="1144905"/>
                  </a:moveTo>
                  <a:lnTo>
                    <a:pt x="228600" y="1083564"/>
                  </a:lnTo>
                  <a:lnTo>
                    <a:pt x="211836" y="1091184"/>
                  </a:lnTo>
                  <a:lnTo>
                    <a:pt x="211836" y="1151636"/>
                  </a:lnTo>
                  <a:lnTo>
                    <a:pt x="214884" y="1150620"/>
                  </a:lnTo>
                  <a:lnTo>
                    <a:pt x="228600" y="1144905"/>
                  </a:lnTo>
                  <a:close/>
                </a:path>
                <a:path w="748665" h="1181100">
                  <a:moveTo>
                    <a:pt x="243840" y="1138896"/>
                  </a:moveTo>
                  <a:lnTo>
                    <a:pt x="243840" y="1075944"/>
                  </a:lnTo>
                  <a:lnTo>
                    <a:pt x="227076" y="1083564"/>
                  </a:lnTo>
                  <a:lnTo>
                    <a:pt x="228600" y="1083564"/>
                  </a:lnTo>
                  <a:lnTo>
                    <a:pt x="228600" y="1144905"/>
                  </a:lnTo>
                  <a:lnTo>
                    <a:pt x="233172" y="1143000"/>
                  </a:lnTo>
                  <a:lnTo>
                    <a:pt x="243840" y="1138896"/>
                  </a:lnTo>
                  <a:close/>
                </a:path>
                <a:path w="748665" h="1181100">
                  <a:moveTo>
                    <a:pt x="259080" y="1066800"/>
                  </a:moveTo>
                  <a:lnTo>
                    <a:pt x="242316" y="1075944"/>
                  </a:lnTo>
                  <a:lnTo>
                    <a:pt x="243840" y="1075944"/>
                  </a:lnTo>
                  <a:lnTo>
                    <a:pt x="243840" y="1138896"/>
                  </a:lnTo>
                  <a:lnTo>
                    <a:pt x="252984" y="1135380"/>
                  </a:lnTo>
                  <a:lnTo>
                    <a:pt x="257556" y="1133094"/>
                  </a:lnTo>
                  <a:lnTo>
                    <a:pt x="257556" y="1068324"/>
                  </a:lnTo>
                  <a:lnTo>
                    <a:pt x="259080" y="1066800"/>
                  </a:lnTo>
                  <a:close/>
                </a:path>
                <a:path w="748665" h="1181100">
                  <a:moveTo>
                    <a:pt x="274320" y="1124296"/>
                  </a:moveTo>
                  <a:lnTo>
                    <a:pt x="274320" y="1057656"/>
                  </a:lnTo>
                  <a:lnTo>
                    <a:pt x="257556" y="1068324"/>
                  </a:lnTo>
                  <a:lnTo>
                    <a:pt x="257556" y="1133094"/>
                  </a:lnTo>
                  <a:lnTo>
                    <a:pt x="271272" y="1126236"/>
                  </a:lnTo>
                  <a:lnTo>
                    <a:pt x="274320" y="1124296"/>
                  </a:lnTo>
                  <a:close/>
                </a:path>
                <a:path w="748665" h="1181100">
                  <a:moveTo>
                    <a:pt x="288036" y="1115568"/>
                  </a:moveTo>
                  <a:lnTo>
                    <a:pt x="288036" y="1046988"/>
                  </a:lnTo>
                  <a:lnTo>
                    <a:pt x="272796" y="1057656"/>
                  </a:lnTo>
                  <a:lnTo>
                    <a:pt x="274320" y="1057656"/>
                  </a:lnTo>
                  <a:lnTo>
                    <a:pt x="274320" y="1124296"/>
                  </a:lnTo>
                  <a:lnTo>
                    <a:pt x="288036" y="1115568"/>
                  </a:lnTo>
                  <a:close/>
                </a:path>
                <a:path w="748665" h="1181100">
                  <a:moveTo>
                    <a:pt x="301752" y="1107567"/>
                  </a:moveTo>
                  <a:lnTo>
                    <a:pt x="301752" y="1034796"/>
                  </a:lnTo>
                  <a:lnTo>
                    <a:pt x="286512" y="1046988"/>
                  </a:lnTo>
                  <a:lnTo>
                    <a:pt x="288036" y="1046988"/>
                  </a:lnTo>
                  <a:lnTo>
                    <a:pt x="288036" y="1115568"/>
                  </a:lnTo>
                  <a:lnTo>
                    <a:pt x="301752" y="1107567"/>
                  </a:lnTo>
                  <a:close/>
                </a:path>
                <a:path w="748665" h="1181100">
                  <a:moveTo>
                    <a:pt x="384048" y="1031900"/>
                  </a:moveTo>
                  <a:lnTo>
                    <a:pt x="384048" y="941832"/>
                  </a:lnTo>
                  <a:lnTo>
                    <a:pt x="370332" y="960120"/>
                  </a:lnTo>
                  <a:lnTo>
                    <a:pt x="370332" y="958596"/>
                  </a:lnTo>
                  <a:lnTo>
                    <a:pt x="356616" y="976884"/>
                  </a:lnTo>
                  <a:lnTo>
                    <a:pt x="356616" y="975360"/>
                  </a:lnTo>
                  <a:lnTo>
                    <a:pt x="342900" y="992124"/>
                  </a:lnTo>
                  <a:lnTo>
                    <a:pt x="315468" y="1022604"/>
                  </a:lnTo>
                  <a:lnTo>
                    <a:pt x="315468" y="1021080"/>
                  </a:lnTo>
                  <a:lnTo>
                    <a:pt x="300228" y="1034796"/>
                  </a:lnTo>
                  <a:lnTo>
                    <a:pt x="301752" y="1034796"/>
                  </a:lnTo>
                  <a:lnTo>
                    <a:pt x="301752" y="1107567"/>
                  </a:lnTo>
                  <a:lnTo>
                    <a:pt x="306324" y="1104900"/>
                  </a:lnTo>
                  <a:lnTo>
                    <a:pt x="339852" y="1077468"/>
                  </a:lnTo>
                  <a:lnTo>
                    <a:pt x="370332" y="1046988"/>
                  </a:lnTo>
                  <a:lnTo>
                    <a:pt x="384048" y="1031900"/>
                  </a:lnTo>
                  <a:close/>
                </a:path>
                <a:path w="748665" h="1181100">
                  <a:moveTo>
                    <a:pt x="513588" y="838200"/>
                  </a:moveTo>
                  <a:lnTo>
                    <a:pt x="513588" y="708660"/>
                  </a:lnTo>
                  <a:lnTo>
                    <a:pt x="501396" y="733044"/>
                  </a:lnTo>
                  <a:lnTo>
                    <a:pt x="490728" y="757428"/>
                  </a:lnTo>
                  <a:lnTo>
                    <a:pt x="490728" y="755904"/>
                  </a:lnTo>
                  <a:lnTo>
                    <a:pt x="480060" y="780288"/>
                  </a:lnTo>
                  <a:lnTo>
                    <a:pt x="480060" y="778764"/>
                  </a:lnTo>
                  <a:lnTo>
                    <a:pt x="457200" y="822960"/>
                  </a:lnTo>
                  <a:lnTo>
                    <a:pt x="457200" y="821436"/>
                  </a:lnTo>
                  <a:lnTo>
                    <a:pt x="432816" y="865632"/>
                  </a:lnTo>
                  <a:lnTo>
                    <a:pt x="432816" y="864108"/>
                  </a:lnTo>
                  <a:lnTo>
                    <a:pt x="420624" y="885444"/>
                  </a:lnTo>
                  <a:lnTo>
                    <a:pt x="420624" y="883920"/>
                  </a:lnTo>
                  <a:lnTo>
                    <a:pt x="408432" y="905256"/>
                  </a:lnTo>
                  <a:lnTo>
                    <a:pt x="408432" y="903732"/>
                  </a:lnTo>
                  <a:lnTo>
                    <a:pt x="396240" y="923544"/>
                  </a:lnTo>
                  <a:lnTo>
                    <a:pt x="382524" y="941832"/>
                  </a:lnTo>
                  <a:lnTo>
                    <a:pt x="384048" y="941832"/>
                  </a:lnTo>
                  <a:lnTo>
                    <a:pt x="384048" y="1031900"/>
                  </a:lnTo>
                  <a:lnTo>
                    <a:pt x="385572" y="1030224"/>
                  </a:lnTo>
                  <a:lnTo>
                    <a:pt x="416052" y="993648"/>
                  </a:lnTo>
                  <a:lnTo>
                    <a:pt x="429768" y="975360"/>
                  </a:lnTo>
                  <a:lnTo>
                    <a:pt x="457200" y="935736"/>
                  </a:lnTo>
                  <a:lnTo>
                    <a:pt x="469392" y="914400"/>
                  </a:lnTo>
                  <a:lnTo>
                    <a:pt x="483108" y="893064"/>
                  </a:lnTo>
                  <a:lnTo>
                    <a:pt x="507492" y="850392"/>
                  </a:lnTo>
                  <a:lnTo>
                    <a:pt x="513588" y="838200"/>
                  </a:lnTo>
                  <a:close/>
                </a:path>
                <a:path w="748665" h="1181100">
                  <a:moveTo>
                    <a:pt x="524256" y="816864"/>
                  </a:moveTo>
                  <a:lnTo>
                    <a:pt x="524256" y="682752"/>
                  </a:lnTo>
                  <a:lnTo>
                    <a:pt x="512064" y="708660"/>
                  </a:lnTo>
                  <a:lnTo>
                    <a:pt x="513588" y="708660"/>
                  </a:lnTo>
                  <a:lnTo>
                    <a:pt x="513588" y="838200"/>
                  </a:lnTo>
                  <a:lnTo>
                    <a:pt x="524256" y="816864"/>
                  </a:lnTo>
                  <a:close/>
                </a:path>
                <a:path w="748665" h="1181100">
                  <a:moveTo>
                    <a:pt x="534924" y="796099"/>
                  </a:moveTo>
                  <a:lnTo>
                    <a:pt x="534924" y="655320"/>
                  </a:lnTo>
                  <a:lnTo>
                    <a:pt x="522732" y="682752"/>
                  </a:lnTo>
                  <a:lnTo>
                    <a:pt x="524256" y="682752"/>
                  </a:lnTo>
                  <a:lnTo>
                    <a:pt x="524256" y="816864"/>
                  </a:lnTo>
                  <a:lnTo>
                    <a:pt x="530352" y="804672"/>
                  </a:lnTo>
                  <a:lnTo>
                    <a:pt x="534924" y="796099"/>
                  </a:lnTo>
                  <a:close/>
                </a:path>
                <a:path w="748665" h="1181100">
                  <a:moveTo>
                    <a:pt x="633984" y="541528"/>
                  </a:moveTo>
                  <a:lnTo>
                    <a:pt x="633984" y="239268"/>
                  </a:lnTo>
                  <a:lnTo>
                    <a:pt x="632460" y="263652"/>
                  </a:lnTo>
                  <a:lnTo>
                    <a:pt x="632460" y="262128"/>
                  </a:lnTo>
                  <a:lnTo>
                    <a:pt x="630936" y="286512"/>
                  </a:lnTo>
                  <a:lnTo>
                    <a:pt x="630936" y="284988"/>
                  </a:lnTo>
                  <a:lnTo>
                    <a:pt x="629412" y="309372"/>
                  </a:lnTo>
                  <a:lnTo>
                    <a:pt x="629412" y="307848"/>
                  </a:lnTo>
                  <a:lnTo>
                    <a:pt x="624840" y="332232"/>
                  </a:lnTo>
                  <a:lnTo>
                    <a:pt x="624840" y="330708"/>
                  </a:lnTo>
                  <a:lnTo>
                    <a:pt x="621792" y="355092"/>
                  </a:lnTo>
                  <a:lnTo>
                    <a:pt x="617220" y="379476"/>
                  </a:lnTo>
                  <a:lnTo>
                    <a:pt x="611124" y="405384"/>
                  </a:lnTo>
                  <a:lnTo>
                    <a:pt x="605028" y="432816"/>
                  </a:lnTo>
                  <a:lnTo>
                    <a:pt x="605028" y="431292"/>
                  </a:lnTo>
                  <a:lnTo>
                    <a:pt x="597408" y="460248"/>
                  </a:lnTo>
                  <a:lnTo>
                    <a:pt x="597408" y="458724"/>
                  </a:lnTo>
                  <a:lnTo>
                    <a:pt x="589788" y="487680"/>
                  </a:lnTo>
                  <a:lnTo>
                    <a:pt x="589788" y="486156"/>
                  </a:lnTo>
                  <a:lnTo>
                    <a:pt x="582168" y="515112"/>
                  </a:lnTo>
                  <a:lnTo>
                    <a:pt x="563880" y="573024"/>
                  </a:lnTo>
                  <a:lnTo>
                    <a:pt x="563880" y="571500"/>
                  </a:lnTo>
                  <a:lnTo>
                    <a:pt x="544068" y="627888"/>
                  </a:lnTo>
                  <a:lnTo>
                    <a:pt x="533400" y="655320"/>
                  </a:lnTo>
                  <a:lnTo>
                    <a:pt x="534924" y="655320"/>
                  </a:lnTo>
                  <a:lnTo>
                    <a:pt x="534924" y="796099"/>
                  </a:lnTo>
                  <a:lnTo>
                    <a:pt x="554736" y="755904"/>
                  </a:lnTo>
                  <a:lnTo>
                    <a:pt x="576072" y="704088"/>
                  </a:lnTo>
                  <a:lnTo>
                    <a:pt x="618744" y="589788"/>
                  </a:lnTo>
                  <a:lnTo>
                    <a:pt x="633984" y="541528"/>
                  </a:lnTo>
                  <a:close/>
                </a:path>
                <a:path w="748665" h="1181100">
                  <a:moveTo>
                    <a:pt x="748284" y="164592"/>
                  </a:moveTo>
                  <a:lnTo>
                    <a:pt x="649224" y="0"/>
                  </a:lnTo>
                  <a:lnTo>
                    <a:pt x="577596" y="176784"/>
                  </a:lnTo>
                  <a:lnTo>
                    <a:pt x="632460" y="172865"/>
                  </a:lnTo>
                  <a:lnTo>
                    <a:pt x="632460" y="144780"/>
                  </a:lnTo>
                  <a:lnTo>
                    <a:pt x="688848" y="140208"/>
                  </a:lnTo>
                  <a:lnTo>
                    <a:pt x="691556" y="168643"/>
                  </a:lnTo>
                  <a:lnTo>
                    <a:pt x="748284" y="164592"/>
                  </a:lnTo>
                  <a:close/>
                </a:path>
                <a:path w="748665" h="1181100">
                  <a:moveTo>
                    <a:pt x="691556" y="168643"/>
                  </a:moveTo>
                  <a:lnTo>
                    <a:pt x="688848" y="140208"/>
                  </a:lnTo>
                  <a:lnTo>
                    <a:pt x="632460" y="144780"/>
                  </a:lnTo>
                  <a:lnTo>
                    <a:pt x="633859" y="172765"/>
                  </a:lnTo>
                  <a:lnTo>
                    <a:pt x="691556" y="168643"/>
                  </a:lnTo>
                  <a:close/>
                </a:path>
                <a:path w="748665" h="1181100">
                  <a:moveTo>
                    <a:pt x="633859" y="172765"/>
                  </a:moveTo>
                  <a:lnTo>
                    <a:pt x="632460" y="144780"/>
                  </a:lnTo>
                  <a:lnTo>
                    <a:pt x="632460" y="172865"/>
                  </a:lnTo>
                  <a:lnTo>
                    <a:pt x="633859" y="172765"/>
                  </a:lnTo>
                  <a:close/>
                </a:path>
                <a:path w="748665" h="1181100">
                  <a:moveTo>
                    <a:pt x="691896" y="219456"/>
                  </a:moveTo>
                  <a:lnTo>
                    <a:pt x="691896" y="172212"/>
                  </a:lnTo>
                  <a:lnTo>
                    <a:pt x="691556" y="168643"/>
                  </a:lnTo>
                  <a:lnTo>
                    <a:pt x="633859" y="172765"/>
                  </a:lnTo>
                  <a:lnTo>
                    <a:pt x="633984" y="175260"/>
                  </a:lnTo>
                  <a:lnTo>
                    <a:pt x="633984" y="541528"/>
                  </a:lnTo>
                  <a:lnTo>
                    <a:pt x="637032" y="531876"/>
                  </a:lnTo>
                  <a:lnTo>
                    <a:pt x="644652" y="502920"/>
                  </a:lnTo>
                  <a:lnTo>
                    <a:pt x="653796" y="473964"/>
                  </a:lnTo>
                  <a:lnTo>
                    <a:pt x="659892" y="446532"/>
                  </a:lnTo>
                  <a:lnTo>
                    <a:pt x="667512" y="417576"/>
                  </a:lnTo>
                  <a:lnTo>
                    <a:pt x="673608" y="391668"/>
                  </a:lnTo>
                  <a:lnTo>
                    <a:pt x="682752" y="339852"/>
                  </a:lnTo>
                  <a:lnTo>
                    <a:pt x="685800" y="315468"/>
                  </a:lnTo>
                  <a:lnTo>
                    <a:pt x="687324" y="291084"/>
                  </a:lnTo>
                  <a:lnTo>
                    <a:pt x="690372" y="266700"/>
                  </a:lnTo>
                  <a:lnTo>
                    <a:pt x="690372" y="242316"/>
                  </a:lnTo>
                  <a:lnTo>
                    <a:pt x="691896" y="219456"/>
                  </a:lnTo>
                  <a:close/>
                </a:path>
              </a:pathLst>
            </a:custGeom>
            <a:solidFill>
              <a:srgbClr val="9898CC"/>
            </a:solidFill>
          </p:spPr>
          <p:txBody>
            <a:bodyPr wrap="square" lIns="0" tIns="0" rIns="0" bIns="0" rtlCol="0"/>
            <a:lstStyle/>
            <a:p>
              <a:endParaRPr/>
            </a:p>
          </p:txBody>
        </p:sp>
        <p:pic>
          <p:nvPicPr>
            <p:cNvPr id="24" name="object 24"/>
            <p:cNvPicPr/>
            <p:nvPr/>
          </p:nvPicPr>
          <p:blipFill>
            <a:blip r:embed="rId10" cstate="print"/>
            <a:stretch>
              <a:fillRect/>
            </a:stretch>
          </p:blipFill>
          <p:spPr>
            <a:xfrm>
              <a:off x="7793613" y="3590543"/>
              <a:ext cx="1395983" cy="848867"/>
            </a:xfrm>
            <a:prstGeom prst="rect">
              <a:avLst/>
            </a:prstGeom>
          </p:spPr>
        </p:pic>
        <p:sp>
          <p:nvSpPr>
            <p:cNvPr id="25" name="object 25"/>
            <p:cNvSpPr/>
            <p:nvPr/>
          </p:nvSpPr>
          <p:spPr>
            <a:xfrm>
              <a:off x="7717414" y="3514344"/>
              <a:ext cx="1396365" cy="848994"/>
            </a:xfrm>
            <a:custGeom>
              <a:avLst/>
              <a:gdLst/>
              <a:ahLst/>
              <a:cxnLst/>
              <a:rect l="l" t="t" r="r" b="b"/>
              <a:pathLst>
                <a:path w="1396365" h="848995">
                  <a:moveTo>
                    <a:pt x="178308" y="530555"/>
                  </a:moveTo>
                  <a:lnTo>
                    <a:pt x="178308" y="396240"/>
                  </a:lnTo>
                  <a:lnTo>
                    <a:pt x="167640" y="422148"/>
                  </a:lnTo>
                  <a:lnTo>
                    <a:pt x="167640" y="420624"/>
                  </a:lnTo>
                  <a:lnTo>
                    <a:pt x="156972" y="445008"/>
                  </a:lnTo>
                  <a:lnTo>
                    <a:pt x="156972" y="443484"/>
                  </a:lnTo>
                  <a:lnTo>
                    <a:pt x="146304" y="466344"/>
                  </a:lnTo>
                  <a:lnTo>
                    <a:pt x="123444" y="512064"/>
                  </a:lnTo>
                  <a:lnTo>
                    <a:pt x="83820" y="603504"/>
                  </a:lnTo>
                  <a:lnTo>
                    <a:pt x="65532" y="649224"/>
                  </a:lnTo>
                  <a:lnTo>
                    <a:pt x="32004" y="740664"/>
                  </a:lnTo>
                  <a:lnTo>
                    <a:pt x="0" y="830580"/>
                  </a:lnTo>
                  <a:lnTo>
                    <a:pt x="54864" y="848868"/>
                  </a:lnTo>
                  <a:lnTo>
                    <a:pt x="85344" y="758952"/>
                  </a:lnTo>
                  <a:lnTo>
                    <a:pt x="102108" y="713232"/>
                  </a:lnTo>
                  <a:lnTo>
                    <a:pt x="102108" y="714756"/>
                  </a:lnTo>
                  <a:lnTo>
                    <a:pt x="118872" y="669036"/>
                  </a:lnTo>
                  <a:lnTo>
                    <a:pt x="155448" y="580644"/>
                  </a:lnTo>
                  <a:lnTo>
                    <a:pt x="175260" y="536448"/>
                  </a:lnTo>
                  <a:lnTo>
                    <a:pt x="178308" y="530555"/>
                  </a:lnTo>
                  <a:close/>
                </a:path>
                <a:path w="1396365" h="848995">
                  <a:moveTo>
                    <a:pt x="1233411" y="56446"/>
                  </a:moveTo>
                  <a:lnTo>
                    <a:pt x="1147572" y="41148"/>
                  </a:lnTo>
                  <a:lnTo>
                    <a:pt x="1083564" y="32004"/>
                  </a:lnTo>
                  <a:lnTo>
                    <a:pt x="987552" y="22860"/>
                  </a:lnTo>
                  <a:lnTo>
                    <a:pt x="923544" y="19812"/>
                  </a:lnTo>
                  <a:lnTo>
                    <a:pt x="757428" y="19812"/>
                  </a:lnTo>
                  <a:lnTo>
                    <a:pt x="687324" y="22860"/>
                  </a:lnTo>
                  <a:lnTo>
                    <a:pt x="652272" y="25908"/>
                  </a:lnTo>
                  <a:lnTo>
                    <a:pt x="618744" y="28956"/>
                  </a:lnTo>
                  <a:lnTo>
                    <a:pt x="583692" y="32004"/>
                  </a:lnTo>
                  <a:lnTo>
                    <a:pt x="518160" y="42672"/>
                  </a:lnTo>
                  <a:lnTo>
                    <a:pt x="455676" y="59436"/>
                  </a:lnTo>
                  <a:lnTo>
                    <a:pt x="399288" y="80772"/>
                  </a:lnTo>
                  <a:lnTo>
                    <a:pt x="361188" y="102108"/>
                  </a:lnTo>
                  <a:lnTo>
                    <a:pt x="327660" y="129540"/>
                  </a:lnTo>
                  <a:lnTo>
                    <a:pt x="289560" y="172212"/>
                  </a:lnTo>
                  <a:lnTo>
                    <a:pt x="245364" y="243840"/>
                  </a:lnTo>
                  <a:lnTo>
                    <a:pt x="219456" y="295656"/>
                  </a:lnTo>
                  <a:lnTo>
                    <a:pt x="208788" y="321564"/>
                  </a:lnTo>
                  <a:lnTo>
                    <a:pt x="187452" y="371856"/>
                  </a:lnTo>
                  <a:lnTo>
                    <a:pt x="176784" y="397764"/>
                  </a:lnTo>
                  <a:lnTo>
                    <a:pt x="178308" y="396240"/>
                  </a:lnTo>
                  <a:lnTo>
                    <a:pt x="178308" y="530555"/>
                  </a:lnTo>
                  <a:lnTo>
                    <a:pt x="198120" y="492252"/>
                  </a:lnTo>
                  <a:lnTo>
                    <a:pt x="208788" y="469392"/>
                  </a:lnTo>
                  <a:lnTo>
                    <a:pt x="219456" y="443484"/>
                  </a:lnTo>
                  <a:lnTo>
                    <a:pt x="230124" y="419100"/>
                  </a:lnTo>
                  <a:lnTo>
                    <a:pt x="240792" y="393192"/>
                  </a:lnTo>
                  <a:lnTo>
                    <a:pt x="262128" y="342900"/>
                  </a:lnTo>
                  <a:lnTo>
                    <a:pt x="283464" y="294132"/>
                  </a:lnTo>
                  <a:lnTo>
                    <a:pt x="295656" y="269748"/>
                  </a:lnTo>
                  <a:lnTo>
                    <a:pt x="295656" y="271272"/>
                  </a:lnTo>
                  <a:lnTo>
                    <a:pt x="307848" y="246888"/>
                  </a:lnTo>
                  <a:lnTo>
                    <a:pt x="307848" y="248412"/>
                  </a:lnTo>
                  <a:lnTo>
                    <a:pt x="320040" y="228092"/>
                  </a:lnTo>
                  <a:lnTo>
                    <a:pt x="320040" y="227076"/>
                  </a:lnTo>
                  <a:lnTo>
                    <a:pt x="333756" y="207873"/>
                  </a:lnTo>
                  <a:lnTo>
                    <a:pt x="333756" y="207264"/>
                  </a:lnTo>
                  <a:lnTo>
                    <a:pt x="348996" y="189253"/>
                  </a:lnTo>
                  <a:lnTo>
                    <a:pt x="348996" y="188976"/>
                  </a:lnTo>
                  <a:lnTo>
                    <a:pt x="367284" y="170688"/>
                  </a:lnTo>
                  <a:lnTo>
                    <a:pt x="367284" y="170922"/>
                  </a:lnTo>
                  <a:lnTo>
                    <a:pt x="382524" y="158027"/>
                  </a:lnTo>
                  <a:lnTo>
                    <a:pt x="382524" y="156972"/>
                  </a:lnTo>
                  <a:lnTo>
                    <a:pt x="393192" y="149352"/>
                  </a:lnTo>
                  <a:lnTo>
                    <a:pt x="393192" y="149787"/>
                  </a:lnTo>
                  <a:lnTo>
                    <a:pt x="402336" y="143256"/>
                  </a:lnTo>
                  <a:lnTo>
                    <a:pt x="402336" y="143922"/>
                  </a:lnTo>
                  <a:lnTo>
                    <a:pt x="422148" y="132778"/>
                  </a:lnTo>
                  <a:lnTo>
                    <a:pt x="422148" y="132588"/>
                  </a:lnTo>
                  <a:lnTo>
                    <a:pt x="425196" y="131064"/>
                  </a:lnTo>
                  <a:lnTo>
                    <a:pt x="425196" y="131332"/>
                  </a:lnTo>
                  <a:lnTo>
                    <a:pt x="446532" y="122547"/>
                  </a:lnTo>
                  <a:lnTo>
                    <a:pt x="446532" y="121920"/>
                  </a:lnTo>
                  <a:lnTo>
                    <a:pt x="473964" y="112776"/>
                  </a:lnTo>
                  <a:lnTo>
                    <a:pt x="473964" y="113818"/>
                  </a:lnTo>
                  <a:lnTo>
                    <a:pt x="499872" y="105637"/>
                  </a:lnTo>
                  <a:lnTo>
                    <a:pt x="499872" y="105156"/>
                  </a:lnTo>
                  <a:lnTo>
                    <a:pt x="528828" y="99060"/>
                  </a:lnTo>
                  <a:lnTo>
                    <a:pt x="591312" y="88392"/>
                  </a:lnTo>
                  <a:lnTo>
                    <a:pt x="656844" y="82296"/>
                  </a:lnTo>
                  <a:lnTo>
                    <a:pt x="723900" y="79314"/>
                  </a:lnTo>
                  <a:lnTo>
                    <a:pt x="758952" y="77724"/>
                  </a:lnTo>
                  <a:lnTo>
                    <a:pt x="792480" y="76200"/>
                  </a:lnTo>
                  <a:lnTo>
                    <a:pt x="923544" y="76276"/>
                  </a:lnTo>
                  <a:lnTo>
                    <a:pt x="952500" y="77724"/>
                  </a:lnTo>
                  <a:lnTo>
                    <a:pt x="984504" y="79248"/>
                  </a:lnTo>
                  <a:lnTo>
                    <a:pt x="984504" y="79393"/>
                  </a:lnTo>
                  <a:lnTo>
                    <a:pt x="1014984" y="82296"/>
                  </a:lnTo>
                  <a:lnTo>
                    <a:pt x="1014984" y="82441"/>
                  </a:lnTo>
                  <a:lnTo>
                    <a:pt x="1077468" y="88392"/>
                  </a:lnTo>
                  <a:lnTo>
                    <a:pt x="1077468" y="88609"/>
                  </a:lnTo>
                  <a:lnTo>
                    <a:pt x="1139952" y="97536"/>
                  </a:lnTo>
                  <a:lnTo>
                    <a:pt x="1139952" y="97790"/>
                  </a:lnTo>
                  <a:lnTo>
                    <a:pt x="1202436" y="108204"/>
                  </a:lnTo>
                  <a:lnTo>
                    <a:pt x="1202436" y="108537"/>
                  </a:lnTo>
                  <a:lnTo>
                    <a:pt x="1221743" y="112760"/>
                  </a:lnTo>
                  <a:lnTo>
                    <a:pt x="1233411" y="56446"/>
                  </a:lnTo>
                  <a:close/>
                </a:path>
                <a:path w="1396365" h="848995">
                  <a:moveTo>
                    <a:pt x="321564" y="225552"/>
                  </a:moveTo>
                  <a:lnTo>
                    <a:pt x="320040" y="227076"/>
                  </a:lnTo>
                  <a:lnTo>
                    <a:pt x="320040" y="228092"/>
                  </a:lnTo>
                  <a:lnTo>
                    <a:pt x="321564" y="225552"/>
                  </a:lnTo>
                  <a:close/>
                </a:path>
                <a:path w="1396365" h="848995">
                  <a:moveTo>
                    <a:pt x="335280" y="205740"/>
                  </a:moveTo>
                  <a:lnTo>
                    <a:pt x="333756" y="207264"/>
                  </a:lnTo>
                  <a:lnTo>
                    <a:pt x="333756" y="207873"/>
                  </a:lnTo>
                  <a:lnTo>
                    <a:pt x="335280" y="205740"/>
                  </a:lnTo>
                  <a:close/>
                </a:path>
                <a:path w="1396365" h="848995">
                  <a:moveTo>
                    <a:pt x="350520" y="187452"/>
                  </a:moveTo>
                  <a:lnTo>
                    <a:pt x="348996" y="188976"/>
                  </a:lnTo>
                  <a:lnTo>
                    <a:pt x="348996" y="189253"/>
                  </a:lnTo>
                  <a:lnTo>
                    <a:pt x="350520" y="187452"/>
                  </a:lnTo>
                  <a:close/>
                </a:path>
                <a:path w="1396365" h="848995">
                  <a:moveTo>
                    <a:pt x="367284" y="170922"/>
                  </a:moveTo>
                  <a:lnTo>
                    <a:pt x="367284" y="170688"/>
                  </a:lnTo>
                  <a:lnTo>
                    <a:pt x="365760" y="172212"/>
                  </a:lnTo>
                  <a:lnTo>
                    <a:pt x="367284" y="170922"/>
                  </a:lnTo>
                  <a:close/>
                </a:path>
                <a:path w="1396365" h="848995">
                  <a:moveTo>
                    <a:pt x="385572" y="155448"/>
                  </a:moveTo>
                  <a:lnTo>
                    <a:pt x="382524" y="156972"/>
                  </a:lnTo>
                  <a:lnTo>
                    <a:pt x="382524" y="158027"/>
                  </a:lnTo>
                  <a:lnTo>
                    <a:pt x="385572" y="155448"/>
                  </a:lnTo>
                  <a:close/>
                </a:path>
                <a:path w="1396365" h="848995">
                  <a:moveTo>
                    <a:pt x="393192" y="149787"/>
                  </a:moveTo>
                  <a:lnTo>
                    <a:pt x="393192" y="149352"/>
                  </a:lnTo>
                  <a:lnTo>
                    <a:pt x="391668" y="150876"/>
                  </a:lnTo>
                  <a:lnTo>
                    <a:pt x="393192" y="149787"/>
                  </a:lnTo>
                  <a:close/>
                </a:path>
                <a:path w="1396365" h="848995">
                  <a:moveTo>
                    <a:pt x="402336" y="143922"/>
                  </a:moveTo>
                  <a:lnTo>
                    <a:pt x="402336" y="143256"/>
                  </a:lnTo>
                  <a:lnTo>
                    <a:pt x="400812" y="144780"/>
                  </a:lnTo>
                  <a:lnTo>
                    <a:pt x="402336" y="143922"/>
                  </a:lnTo>
                  <a:close/>
                </a:path>
                <a:path w="1396365" h="848995">
                  <a:moveTo>
                    <a:pt x="425196" y="131064"/>
                  </a:moveTo>
                  <a:lnTo>
                    <a:pt x="422148" y="132588"/>
                  </a:lnTo>
                  <a:lnTo>
                    <a:pt x="423411" y="132067"/>
                  </a:lnTo>
                  <a:lnTo>
                    <a:pt x="425196" y="131064"/>
                  </a:lnTo>
                  <a:close/>
                </a:path>
                <a:path w="1396365" h="848995">
                  <a:moveTo>
                    <a:pt x="423411" y="132067"/>
                  </a:moveTo>
                  <a:lnTo>
                    <a:pt x="422148" y="132588"/>
                  </a:lnTo>
                  <a:lnTo>
                    <a:pt x="422148" y="132778"/>
                  </a:lnTo>
                  <a:lnTo>
                    <a:pt x="423411" y="132067"/>
                  </a:lnTo>
                  <a:close/>
                </a:path>
                <a:path w="1396365" h="848995">
                  <a:moveTo>
                    <a:pt x="425196" y="131332"/>
                  </a:moveTo>
                  <a:lnTo>
                    <a:pt x="425196" y="131064"/>
                  </a:lnTo>
                  <a:lnTo>
                    <a:pt x="423411" y="132067"/>
                  </a:lnTo>
                  <a:lnTo>
                    <a:pt x="425196" y="131332"/>
                  </a:lnTo>
                  <a:close/>
                </a:path>
                <a:path w="1396365" h="848995">
                  <a:moveTo>
                    <a:pt x="448056" y="121920"/>
                  </a:moveTo>
                  <a:lnTo>
                    <a:pt x="446532" y="121920"/>
                  </a:lnTo>
                  <a:lnTo>
                    <a:pt x="446532" y="122547"/>
                  </a:lnTo>
                  <a:lnTo>
                    <a:pt x="448056" y="121920"/>
                  </a:lnTo>
                  <a:close/>
                </a:path>
                <a:path w="1396365" h="848995">
                  <a:moveTo>
                    <a:pt x="473964" y="113818"/>
                  </a:moveTo>
                  <a:lnTo>
                    <a:pt x="473964" y="112776"/>
                  </a:lnTo>
                  <a:lnTo>
                    <a:pt x="472440" y="114300"/>
                  </a:lnTo>
                  <a:lnTo>
                    <a:pt x="473964" y="113818"/>
                  </a:lnTo>
                  <a:close/>
                </a:path>
                <a:path w="1396365" h="848995">
                  <a:moveTo>
                    <a:pt x="501396" y="105156"/>
                  </a:moveTo>
                  <a:lnTo>
                    <a:pt x="499872" y="105156"/>
                  </a:lnTo>
                  <a:lnTo>
                    <a:pt x="499872" y="105637"/>
                  </a:lnTo>
                  <a:lnTo>
                    <a:pt x="501396" y="105156"/>
                  </a:lnTo>
                  <a:close/>
                </a:path>
                <a:path w="1396365" h="848995">
                  <a:moveTo>
                    <a:pt x="725424" y="79248"/>
                  </a:moveTo>
                  <a:lnTo>
                    <a:pt x="723900" y="79248"/>
                  </a:lnTo>
                  <a:lnTo>
                    <a:pt x="725424" y="79248"/>
                  </a:lnTo>
                  <a:close/>
                </a:path>
                <a:path w="1396365" h="848995">
                  <a:moveTo>
                    <a:pt x="984504" y="79393"/>
                  </a:moveTo>
                  <a:lnTo>
                    <a:pt x="984504" y="79248"/>
                  </a:lnTo>
                  <a:lnTo>
                    <a:pt x="982980" y="79248"/>
                  </a:lnTo>
                  <a:lnTo>
                    <a:pt x="984504" y="79393"/>
                  </a:lnTo>
                  <a:close/>
                </a:path>
                <a:path w="1396365" h="848995">
                  <a:moveTo>
                    <a:pt x="1014984" y="82441"/>
                  </a:moveTo>
                  <a:lnTo>
                    <a:pt x="1014984" y="82296"/>
                  </a:lnTo>
                  <a:lnTo>
                    <a:pt x="1013460" y="82296"/>
                  </a:lnTo>
                  <a:lnTo>
                    <a:pt x="1014984" y="82441"/>
                  </a:lnTo>
                  <a:close/>
                </a:path>
                <a:path w="1396365" h="848995">
                  <a:moveTo>
                    <a:pt x="1077468" y="88609"/>
                  </a:moveTo>
                  <a:lnTo>
                    <a:pt x="1077468" y="88392"/>
                  </a:lnTo>
                  <a:lnTo>
                    <a:pt x="1075944" y="88392"/>
                  </a:lnTo>
                  <a:lnTo>
                    <a:pt x="1077468" y="88609"/>
                  </a:lnTo>
                  <a:close/>
                </a:path>
                <a:path w="1396365" h="848995">
                  <a:moveTo>
                    <a:pt x="1139952" y="97790"/>
                  </a:moveTo>
                  <a:lnTo>
                    <a:pt x="1139952" y="97536"/>
                  </a:lnTo>
                  <a:lnTo>
                    <a:pt x="1138428" y="97536"/>
                  </a:lnTo>
                  <a:lnTo>
                    <a:pt x="1139952" y="97790"/>
                  </a:lnTo>
                  <a:close/>
                </a:path>
                <a:path w="1396365" h="848995">
                  <a:moveTo>
                    <a:pt x="1202436" y="108537"/>
                  </a:moveTo>
                  <a:lnTo>
                    <a:pt x="1202436" y="108204"/>
                  </a:lnTo>
                  <a:lnTo>
                    <a:pt x="1200912" y="108204"/>
                  </a:lnTo>
                  <a:lnTo>
                    <a:pt x="1202436" y="108537"/>
                  </a:lnTo>
                  <a:close/>
                </a:path>
                <a:path w="1396365" h="848995">
                  <a:moveTo>
                    <a:pt x="1261872" y="155148"/>
                  </a:moveTo>
                  <a:lnTo>
                    <a:pt x="1261872" y="62484"/>
                  </a:lnTo>
                  <a:lnTo>
                    <a:pt x="1249680" y="118872"/>
                  </a:lnTo>
                  <a:lnTo>
                    <a:pt x="1221743" y="112760"/>
                  </a:lnTo>
                  <a:lnTo>
                    <a:pt x="1210056" y="169164"/>
                  </a:lnTo>
                  <a:lnTo>
                    <a:pt x="1261872" y="155148"/>
                  </a:lnTo>
                  <a:close/>
                </a:path>
                <a:path w="1396365" h="848995">
                  <a:moveTo>
                    <a:pt x="1261872" y="62484"/>
                  </a:moveTo>
                  <a:lnTo>
                    <a:pt x="1233411" y="56446"/>
                  </a:lnTo>
                  <a:lnTo>
                    <a:pt x="1221743" y="112760"/>
                  </a:lnTo>
                  <a:lnTo>
                    <a:pt x="1249680" y="118872"/>
                  </a:lnTo>
                  <a:lnTo>
                    <a:pt x="1261872" y="62484"/>
                  </a:lnTo>
                  <a:close/>
                </a:path>
                <a:path w="1396365" h="848995">
                  <a:moveTo>
                    <a:pt x="1395984" y="118872"/>
                  </a:moveTo>
                  <a:lnTo>
                    <a:pt x="1245108" y="0"/>
                  </a:lnTo>
                  <a:lnTo>
                    <a:pt x="1233411" y="56446"/>
                  </a:lnTo>
                  <a:lnTo>
                    <a:pt x="1261872" y="62484"/>
                  </a:lnTo>
                  <a:lnTo>
                    <a:pt x="1261872" y="155148"/>
                  </a:lnTo>
                  <a:lnTo>
                    <a:pt x="1395984" y="118872"/>
                  </a:lnTo>
                  <a:close/>
                </a:path>
              </a:pathLst>
            </a:custGeom>
            <a:solidFill>
              <a:srgbClr val="9898CC"/>
            </a:solidFill>
          </p:spPr>
          <p:txBody>
            <a:bodyPr wrap="square" lIns="0" tIns="0" rIns="0" bIns="0" rtlCol="0"/>
            <a:lstStyle/>
            <a:p>
              <a:endParaRPr/>
            </a:p>
          </p:txBody>
        </p:sp>
      </p:grpSp>
      <p:sp>
        <p:nvSpPr>
          <p:cNvPr id="26" name="object 26"/>
          <p:cNvSpPr txBox="1"/>
          <p:nvPr/>
        </p:nvSpPr>
        <p:spPr>
          <a:xfrm>
            <a:off x="7925546" y="4108194"/>
            <a:ext cx="60960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656599"/>
                </a:solidFill>
                <a:latin typeface="Tahoma"/>
                <a:cs typeface="Tahoma"/>
              </a:rPr>
              <a:t>VP</a:t>
            </a:r>
            <a:r>
              <a:rPr sz="2400" dirty="0">
                <a:solidFill>
                  <a:srgbClr val="656599"/>
                </a:solidFill>
                <a:latin typeface="Tahoma"/>
                <a:cs typeface="Tahoma"/>
              </a:rPr>
              <a:t>M</a:t>
            </a:r>
            <a:endParaRPr sz="2400">
              <a:latin typeface="Tahoma"/>
              <a:cs typeface="Tahoma"/>
            </a:endParaRPr>
          </a:p>
        </p:txBody>
      </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pic>
        <p:nvPicPr>
          <p:cNvPr id="4" name="object 4"/>
          <p:cNvPicPr/>
          <p:nvPr/>
        </p:nvPicPr>
        <p:blipFill>
          <a:blip r:embed="rId4" cstate="print"/>
          <a:stretch>
            <a:fillRect/>
          </a:stretch>
        </p:blipFill>
        <p:spPr>
          <a:xfrm>
            <a:off x="4657221" y="3201923"/>
            <a:ext cx="4232147" cy="3038855"/>
          </a:xfrm>
          <a:prstGeom prst="rect">
            <a:avLst/>
          </a:prstGeom>
        </p:spPr>
      </p:pic>
      <p:sp>
        <p:nvSpPr>
          <p:cNvPr id="5" name="object 5"/>
          <p:cNvSpPr txBox="1">
            <a:spLocks noGrp="1"/>
          </p:cNvSpPr>
          <p:nvPr>
            <p:ph type="title"/>
          </p:nvPr>
        </p:nvSpPr>
        <p:spPr>
          <a:xfrm>
            <a:off x="1249052" y="1147063"/>
            <a:ext cx="4533900" cy="696595"/>
          </a:xfrm>
          <a:prstGeom prst="rect">
            <a:avLst/>
          </a:prstGeom>
        </p:spPr>
        <p:txBody>
          <a:bodyPr vert="horz" wrap="square" lIns="0" tIns="12700" rIns="0" bIns="0" rtlCol="0">
            <a:spAutoFit/>
          </a:bodyPr>
          <a:lstStyle/>
          <a:p>
            <a:pPr marL="12700">
              <a:lnSpc>
                <a:spcPct val="100000"/>
              </a:lnSpc>
              <a:spcBef>
                <a:spcPts val="100"/>
              </a:spcBef>
            </a:pPr>
            <a:r>
              <a:rPr sz="4400" spc="-5" dirty="0"/>
              <a:t>Pariétal</a:t>
            </a:r>
            <a:r>
              <a:rPr sz="4400" spc="-35" dirty="0"/>
              <a:t> </a:t>
            </a:r>
            <a:r>
              <a:rPr sz="4400" dirty="0"/>
              <a:t>:</a:t>
            </a:r>
            <a:r>
              <a:rPr sz="4400" spc="-30" dirty="0"/>
              <a:t> </a:t>
            </a:r>
            <a:r>
              <a:rPr sz="4400" dirty="0"/>
              <a:t>Praxies</a:t>
            </a:r>
            <a:endParaRPr sz="4400"/>
          </a:p>
        </p:txBody>
      </p:sp>
      <p:sp>
        <p:nvSpPr>
          <p:cNvPr id="6" name="object 6"/>
          <p:cNvSpPr txBox="1"/>
          <p:nvPr/>
        </p:nvSpPr>
        <p:spPr>
          <a:xfrm>
            <a:off x="1032644" y="2320542"/>
            <a:ext cx="4025265" cy="4191635"/>
          </a:xfrm>
          <a:prstGeom prst="rect">
            <a:avLst/>
          </a:prstGeom>
        </p:spPr>
        <p:txBody>
          <a:bodyPr vert="horz" wrap="square" lIns="0" tIns="12065" rIns="0" bIns="0" rtlCol="0">
            <a:spAutoFit/>
          </a:bodyPr>
          <a:lstStyle/>
          <a:p>
            <a:pPr marL="355600" indent="-342900">
              <a:lnSpc>
                <a:spcPct val="100000"/>
              </a:lnSpc>
              <a:spcBef>
                <a:spcPts val="95"/>
              </a:spcBef>
              <a:buClr>
                <a:srgbClr val="00007C"/>
              </a:buClr>
              <a:buSzPct val="75000"/>
              <a:buFont typeface="Wingdings"/>
              <a:buChar char=""/>
              <a:tabLst>
                <a:tab pos="354965" algn="l"/>
                <a:tab pos="355600" algn="l"/>
              </a:tabLst>
            </a:pPr>
            <a:r>
              <a:rPr sz="2800" spc="-5" dirty="0">
                <a:latin typeface="Arial MT"/>
                <a:cs typeface="Arial MT"/>
              </a:rPr>
              <a:t>Idéomotrice</a:t>
            </a:r>
            <a:endParaRPr sz="2800">
              <a:latin typeface="Arial MT"/>
              <a:cs typeface="Arial MT"/>
            </a:endParaRPr>
          </a:p>
          <a:p>
            <a:pPr marL="756285" lvl="1" indent="-287020">
              <a:lnSpc>
                <a:spcPts val="2875"/>
              </a:lnSpc>
              <a:spcBef>
                <a:spcPts val="5"/>
              </a:spcBef>
              <a:buClr>
                <a:srgbClr val="9999CC"/>
              </a:buClr>
              <a:buSzPct val="79166"/>
              <a:buFont typeface="Wingdings"/>
              <a:buChar char=""/>
              <a:tabLst>
                <a:tab pos="756920" algn="l"/>
              </a:tabLst>
            </a:pPr>
            <a:r>
              <a:rPr sz="2400" spc="-5" dirty="0">
                <a:latin typeface="Arial MT"/>
                <a:cs typeface="Arial MT"/>
              </a:rPr>
              <a:t>Intransitifs,</a:t>
            </a:r>
            <a:r>
              <a:rPr sz="2400" spc="-75" dirty="0">
                <a:latin typeface="Arial MT"/>
                <a:cs typeface="Arial MT"/>
              </a:rPr>
              <a:t> </a:t>
            </a:r>
            <a:r>
              <a:rPr sz="2400" dirty="0">
                <a:latin typeface="Arial MT"/>
                <a:cs typeface="Arial MT"/>
              </a:rPr>
              <a:t>symboliques</a:t>
            </a:r>
            <a:endParaRPr sz="2400">
              <a:latin typeface="Arial MT"/>
              <a:cs typeface="Arial MT"/>
            </a:endParaRPr>
          </a:p>
          <a:p>
            <a:pPr marL="756285" lvl="1" indent="-287020">
              <a:lnSpc>
                <a:spcPts val="2875"/>
              </a:lnSpc>
              <a:buClr>
                <a:srgbClr val="9999CC"/>
              </a:buClr>
              <a:buSzPct val="79166"/>
              <a:buFont typeface="Wingdings"/>
              <a:buChar char=""/>
              <a:tabLst>
                <a:tab pos="756920" algn="l"/>
              </a:tabLst>
            </a:pPr>
            <a:r>
              <a:rPr sz="2400" spc="-5" dirty="0">
                <a:latin typeface="Arial MT"/>
                <a:cs typeface="Arial MT"/>
              </a:rPr>
              <a:t>PG</a:t>
            </a:r>
            <a:endParaRPr sz="2400">
              <a:latin typeface="Arial MT"/>
              <a:cs typeface="Arial MT"/>
            </a:endParaRPr>
          </a:p>
          <a:p>
            <a:pPr marL="355600" indent="-342900">
              <a:lnSpc>
                <a:spcPts val="3354"/>
              </a:lnSpc>
              <a:spcBef>
                <a:spcPts val="5"/>
              </a:spcBef>
              <a:buClr>
                <a:srgbClr val="00007C"/>
              </a:buClr>
              <a:buSzPct val="75000"/>
              <a:buFont typeface="Wingdings"/>
              <a:buChar char=""/>
              <a:tabLst>
                <a:tab pos="354965" algn="l"/>
                <a:tab pos="355600" algn="l"/>
              </a:tabLst>
            </a:pPr>
            <a:r>
              <a:rPr sz="2800" spc="-5" dirty="0">
                <a:latin typeface="Arial MT"/>
                <a:cs typeface="Arial MT"/>
              </a:rPr>
              <a:t>Idéatoire</a:t>
            </a:r>
            <a:endParaRPr sz="2800">
              <a:latin typeface="Arial MT"/>
              <a:cs typeface="Arial MT"/>
            </a:endParaRPr>
          </a:p>
          <a:p>
            <a:pPr marL="756285" marR="38735" lvl="1" indent="-287020">
              <a:lnSpc>
                <a:spcPct val="80000"/>
              </a:lnSpc>
              <a:spcBef>
                <a:spcPts val="575"/>
              </a:spcBef>
              <a:buClr>
                <a:srgbClr val="9999CC"/>
              </a:buClr>
              <a:buSzPct val="79166"/>
              <a:buFont typeface="Wingdings"/>
              <a:buChar char=""/>
              <a:tabLst>
                <a:tab pos="756920" algn="l"/>
              </a:tabLst>
            </a:pPr>
            <a:r>
              <a:rPr sz="2400" spc="-5" dirty="0">
                <a:latin typeface="Arial MT"/>
                <a:cs typeface="Arial MT"/>
              </a:rPr>
              <a:t>Enchaînements de </a:t>
            </a:r>
            <a:r>
              <a:rPr sz="2400" dirty="0">
                <a:latin typeface="Arial MT"/>
                <a:cs typeface="Arial MT"/>
              </a:rPr>
              <a:t> </a:t>
            </a:r>
            <a:r>
              <a:rPr sz="2400" spc="-5" dirty="0">
                <a:latin typeface="Arial MT"/>
                <a:cs typeface="Arial MT"/>
              </a:rPr>
              <a:t>gestes</a:t>
            </a:r>
            <a:r>
              <a:rPr sz="2400" spc="-15" dirty="0">
                <a:latin typeface="Arial MT"/>
                <a:cs typeface="Arial MT"/>
              </a:rPr>
              <a:t> </a:t>
            </a:r>
            <a:r>
              <a:rPr sz="2400" spc="-5" dirty="0">
                <a:latin typeface="Arial MT"/>
                <a:cs typeface="Arial MT"/>
              </a:rPr>
              <a:t>simples</a:t>
            </a:r>
            <a:r>
              <a:rPr sz="2400" spc="-20" dirty="0">
                <a:latin typeface="Arial MT"/>
                <a:cs typeface="Arial MT"/>
              </a:rPr>
              <a:t> </a:t>
            </a:r>
            <a:r>
              <a:rPr sz="2400" spc="-5" dirty="0">
                <a:latin typeface="Arial MT"/>
                <a:cs typeface="Arial MT"/>
              </a:rPr>
              <a:t>(bougie)</a:t>
            </a:r>
            <a:endParaRPr sz="2400">
              <a:latin typeface="Arial MT"/>
              <a:cs typeface="Arial MT"/>
            </a:endParaRPr>
          </a:p>
          <a:p>
            <a:pPr marL="355600" indent="-342900">
              <a:lnSpc>
                <a:spcPts val="3354"/>
              </a:lnSpc>
              <a:buClr>
                <a:srgbClr val="00007C"/>
              </a:buClr>
              <a:buSzPct val="75000"/>
              <a:buFont typeface="Wingdings"/>
              <a:buChar char=""/>
              <a:tabLst>
                <a:tab pos="354965" algn="l"/>
                <a:tab pos="355600" algn="l"/>
              </a:tabLst>
            </a:pPr>
            <a:r>
              <a:rPr sz="2800" spc="-5" dirty="0">
                <a:latin typeface="Arial MT"/>
                <a:cs typeface="Arial MT"/>
              </a:rPr>
              <a:t>Constructive</a:t>
            </a:r>
            <a:endParaRPr sz="2800">
              <a:latin typeface="Arial MT"/>
              <a:cs typeface="Arial MT"/>
            </a:endParaRPr>
          </a:p>
          <a:p>
            <a:pPr marL="756285" lvl="1" indent="-287020">
              <a:lnSpc>
                <a:spcPts val="2875"/>
              </a:lnSpc>
              <a:buClr>
                <a:srgbClr val="9999CC"/>
              </a:buClr>
              <a:buSzPct val="79166"/>
              <a:buFont typeface="Wingdings"/>
              <a:buChar char=""/>
              <a:tabLst>
                <a:tab pos="756920" algn="l"/>
              </a:tabLst>
            </a:pPr>
            <a:r>
              <a:rPr sz="2400" spc="-5" dirty="0">
                <a:latin typeface="Arial MT"/>
                <a:cs typeface="Arial MT"/>
              </a:rPr>
              <a:t>Ppost</a:t>
            </a:r>
            <a:r>
              <a:rPr sz="2400" spc="-40" dirty="0">
                <a:latin typeface="Arial MT"/>
                <a:cs typeface="Arial MT"/>
              </a:rPr>
              <a:t> </a:t>
            </a:r>
            <a:r>
              <a:rPr sz="2400" spc="-5" dirty="0">
                <a:latin typeface="Arial MT"/>
                <a:cs typeface="Arial MT"/>
              </a:rPr>
              <a:t>D/G</a:t>
            </a:r>
            <a:endParaRPr sz="2400">
              <a:latin typeface="Arial MT"/>
              <a:cs typeface="Arial MT"/>
            </a:endParaRPr>
          </a:p>
          <a:p>
            <a:pPr marL="756285" lvl="1" indent="-287020">
              <a:lnSpc>
                <a:spcPts val="2870"/>
              </a:lnSpc>
              <a:buClr>
                <a:srgbClr val="9999CC"/>
              </a:buClr>
              <a:buSzPct val="79166"/>
              <a:buFont typeface="Wingdings"/>
              <a:buChar char=""/>
              <a:tabLst>
                <a:tab pos="756920" algn="l"/>
              </a:tabLst>
            </a:pPr>
            <a:r>
              <a:rPr sz="2400" spc="-5" dirty="0">
                <a:latin typeface="Arial MT"/>
                <a:cs typeface="Arial MT"/>
              </a:rPr>
              <a:t>Dessin</a:t>
            </a:r>
            <a:r>
              <a:rPr sz="2400" spc="-15" dirty="0">
                <a:latin typeface="Arial MT"/>
                <a:cs typeface="Arial MT"/>
              </a:rPr>
              <a:t> </a:t>
            </a:r>
            <a:r>
              <a:rPr sz="2400" spc="-5" dirty="0">
                <a:latin typeface="Arial MT"/>
                <a:cs typeface="Arial MT"/>
              </a:rPr>
              <a:t>sur ordre</a:t>
            </a:r>
            <a:r>
              <a:rPr sz="2400" spc="-10" dirty="0">
                <a:latin typeface="Arial MT"/>
                <a:cs typeface="Arial MT"/>
              </a:rPr>
              <a:t> </a:t>
            </a:r>
            <a:r>
              <a:rPr sz="2400" spc="-5" dirty="0">
                <a:latin typeface="Arial MT"/>
                <a:cs typeface="Arial MT"/>
              </a:rPr>
              <a:t>verbal</a:t>
            </a:r>
            <a:endParaRPr sz="2400">
              <a:latin typeface="Arial MT"/>
              <a:cs typeface="Arial MT"/>
            </a:endParaRPr>
          </a:p>
          <a:p>
            <a:pPr marL="355600" marR="847725" indent="-342900">
              <a:lnSpc>
                <a:spcPct val="80000"/>
              </a:lnSpc>
              <a:spcBef>
                <a:spcPts val="670"/>
              </a:spcBef>
              <a:buClr>
                <a:srgbClr val="00007C"/>
              </a:buClr>
              <a:buSzPct val="75000"/>
              <a:buFont typeface="Wingdings"/>
              <a:buChar char=""/>
              <a:tabLst>
                <a:tab pos="354965" algn="l"/>
                <a:tab pos="355600" algn="l"/>
              </a:tabLst>
            </a:pPr>
            <a:r>
              <a:rPr sz="2800" spc="-5" dirty="0">
                <a:latin typeface="Arial MT"/>
                <a:cs typeface="Arial MT"/>
              </a:rPr>
              <a:t>Bucco-faciale, </a:t>
            </a:r>
            <a:r>
              <a:rPr sz="2800" dirty="0">
                <a:latin typeface="Arial MT"/>
                <a:cs typeface="Arial MT"/>
              </a:rPr>
              <a:t> </a:t>
            </a:r>
            <a:r>
              <a:rPr sz="2800" spc="-5" dirty="0">
                <a:latin typeface="Arial MT"/>
                <a:cs typeface="Arial MT"/>
              </a:rPr>
              <a:t>habillage,</a:t>
            </a:r>
            <a:r>
              <a:rPr sz="2800" spc="-25" dirty="0">
                <a:latin typeface="Arial MT"/>
                <a:cs typeface="Arial MT"/>
              </a:rPr>
              <a:t> </a:t>
            </a:r>
            <a:r>
              <a:rPr sz="2800" spc="-5" dirty="0">
                <a:latin typeface="Arial MT"/>
                <a:cs typeface="Arial MT"/>
              </a:rPr>
              <a:t>marche</a:t>
            </a:r>
            <a:endParaRPr sz="2800">
              <a:latin typeface="Arial MT"/>
              <a:cs typeface="Arial MT"/>
            </a:endParaRPr>
          </a:p>
        </p:txBody>
      </p:sp>
      <p:sp>
        <p:nvSpPr>
          <p:cNvPr id="7" name="object 7"/>
          <p:cNvSpPr txBox="1"/>
          <p:nvPr/>
        </p:nvSpPr>
        <p:spPr>
          <a:xfrm>
            <a:off x="7154554" y="5950709"/>
            <a:ext cx="1583690" cy="574040"/>
          </a:xfrm>
          <a:prstGeom prst="rect">
            <a:avLst/>
          </a:prstGeom>
        </p:spPr>
        <p:txBody>
          <a:bodyPr vert="horz" wrap="square" lIns="0" tIns="104140" rIns="0" bIns="0" rtlCol="0">
            <a:spAutoFit/>
          </a:bodyPr>
          <a:lstStyle/>
          <a:p>
            <a:pPr marL="12700">
              <a:lnSpc>
                <a:spcPct val="100000"/>
              </a:lnSpc>
              <a:spcBef>
                <a:spcPts val="820"/>
              </a:spcBef>
            </a:pPr>
            <a:r>
              <a:rPr sz="1200" spc="80" dirty="0">
                <a:latin typeface="Tahoma"/>
                <a:cs typeface="Tahoma"/>
              </a:rPr>
              <a:t>bucco-linguo-faciale</a:t>
            </a:r>
            <a:endParaRPr sz="1200">
              <a:latin typeface="Tahoma"/>
              <a:cs typeface="Tahoma"/>
            </a:endParaRPr>
          </a:p>
          <a:p>
            <a:pPr marL="12700">
              <a:lnSpc>
                <a:spcPct val="100000"/>
              </a:lnSpc>
              <a:spcBef>
                <a:spcPts val="720"/>
              </a:spcBef>
            </a:pPr>
            <a:r>
              <a:rPr sz="1200" spc="45" dirty="0">
                <a:latin typeface="Tahoma"/>
                <a:cs typeface="Tahoma"/>
              </a:rPr>
              <a:t>S.</a:t>
            </a:r>
            <a:r>
              <a:rPr sz="1200" spc="-55" dirty="0">
                <a:latin typeface="Tahoma"/>
                <a:cs typeface="Tahoma"/>
              </a:rPr>
              <a:t> </a:t>
            </a:r>
            <a:r>
              <a:rPr sz="1200" spc="80" dirty="0">
                <a:latin typeface="Tahoma"/>
                <a:cs typeface="Tahoma"/>
              </a:rPr>
              <a:t>Operculaire</a:t>
            </a:r>
            <a:endParaRPr sz="1200">
              <a:latin typeface="Tahoma"/>
              <a:cs typeface="Tahoma"/>
            </a:endParaRPr>
          </a:p>
        </p:txBody>
      </p:sp>
      <p:sp>
        <p:nvSpPr>
          <p:cNvPr id="8" name="object 8"/>
          <p:cNvSpPr txBox="1"/>
          <p:nvPr/>
        </p:nvSpPr>
        <p:spPr>
          <a:xfrm>
            <a:off x="8449878" y="3141978"/>
            <a:ext cx="1192530" cy="574040"/>
          </a:xfrm>
          <a:prstGeom prst="rect">
            <a:avLst/>
          </a:prstGeom>
        </p:spPr>
        <p:txBody>
          <a:bodyPr vert="horz" wrap="square" lIns="0" tIns="12700" rIns="0" bIns="0" rtlCol="0">
            <a:spAutoFit/>
          </a:bodyPr>
          <a:lstStyle/>
          <a:p>
            <a:pPr marL="12700" marR="5080" indent="-635">
              <a:lnSpc>
                <a:spcPct val="150000"/>
              </a:lnSpc>
              <a:spcBef>
                <a:spcPts val="100"/>
              </a:spcBef>
            </a:pPr>
            <a:r>
              <a:rPr sz="1200" spc="95" dirty="0">
                <a:latin typeface="Tahoma"/>
                <a:cs typeface="Tahoma"/>
              </a:rPr>
              <a:t>A</a:t>
            </a:r>
            <a:r>
              <a:rPr sz="1200" spc="70" dirty="0">
                <a:latin typeface="Tahoma"/>
                <a:cs typeface="Tahoma"/>
              </a:rPr>
              <a:t>s</a:t>
            </a:r>
            <a:r>
              <a:rPr sz="1200" spc="100" dirty="0">
                <a:latin typeface="Tahoma"/>
                <a:cs typeface="Tahoma"/>
              </a:rPr>
              <a:t>t</a:t>
            </a:r>
            <a:r>
              <a:rPr sz="1200" spc="85" dirty="0">
                <a:latin typeface="Tahoma"/>
                <a:cs typeface="Tahoma"/>
              </a:rPr>
              <a:t>é</a:t>
            </a:r>
            <a:r>
              <a:rPr sz="1200" spc="80" dirty="0">
                <a:latin typeface="Tahoma"/>
                <a:cs typeface="Tahoma"/>
              </a:rPr>
              <a:t>r</a:t>
            </a:r>
            <a:r>
              <a:rPr sz="1200" spc="75" dirty="0">
                <a:latin typeface="Tahoma"/>
                <a:cs typeface="Tahoma"/>
              </a:rPr>
              <a:t>é</a:t>
            </a:r>
            <a:r>
              <a:rPr sz="1200" spc="85" dirty="0">
                <a:latin typeface="Tahoma"/>
                <a:cs typeface="Tahoma"/>
              </a:rPr>
              <a:t>og</a:t>
            </a:r>
            <a:r>
              <a:rPr sz="1200" spc="90" dirty="0">
                <a:latin typeface="Tahoma"/>
                <a:cs typeface="Tahoma"/>
              </a:rPr>
              <a:t>n</a:t>
            </a:r>
            <a:r>
              <a:rPr sz="1200" spc="85" dirty="0">
                <a:latin typeface="Tahoma"/>
                <a:cs typeface="Tahoma"/>
              </a:rPr>
              <a:t>o</a:t>
            </a:r>
            <a:r>
              <a:rPr sz="1200" spc="70" dirty="0">
                <a:latin typeface="Tahoma"/>
                <a:cs typeface="Tahoma"/>
              </a:rPr>
              <a:t>s</a:t>
            </a:r>
            <a:r>
              <a:rPr sz="1200" spc="80" dirty="0">
                <a:latin typeface="Tahoma"/>
                <a:cs typeface="Tahoma"/>
              </a:rPr>
              <a:t>i</a:t>
            </a:r>
            <a:r>
              <a:rPr sz="1200" spc="75" dirty="0">
                <a:latin typeface="Tahoma"/>
                <a:cs typeface="Tahoma"/>
              </a:rPr>
              <a:t>e</a:t>
            </a:r>
            <a:r>
              <a:rPr sz="1200" spc="65" dirty="0">
                <a:latin typeface="Tahoma"/>
                <a:cs typeface="Tahoma"/>
              </a:rPr>
              <a:t>s  </a:t>
            </a:r>
            <a:r>
              <a:rPr sz="1200" spc="105" dirty="0">
                <a:latin typeface="Tahoma"/>
                <a:cs typeface="Tahoma"/>
              </a:rPr>
              <a:t>5</a:t>
            </a:r>
            <a:endParaRPr sz="1200">
              <a:latin typeface="Tahoma"/>
              <a:cs typeface="Tahoma"/>
            </a:endParaRPr>
          </a:p>
        </p:txBody>
      </p:sp>
      <p:sp>
        <p:nvSpPr>
          <p:cNvPr id="9" name="object 9"/>
          <p:cNvSpPr txBox="1"/>
          <p:nvPr/>
        </p:nvSpPr>
        <p:spPr>
          <a:xfrm>
            <a:off x="8664836" y="4123434"/>
            <a:ext cx="965200" cy="848360"/>
          </a:xfrm>
          <a:prstGeom prst="rect">
            <a:avLst/>
          </a:prstGeom>
        </p:spPr>
        <p:txBody>
          <a:bodyPr vert="horz" wrap="square" lIns="0" tIns="12700" rIns="0" bIns="0" rtlCol="0">
            <a:spAutoFit/>
          </a:bodyPr>
          <a:lstStyle/>
          <a:p>
            <a:pPr marL="12700" marR="5080">
              <a:lnSpc>
                <a:spcPct val="150000"/>
              </a:lnSpc>
              <a:spcBef>
                <a:spcPts val="100"/>
              </a:spcBef>
            </a:pPr>
            <a:r>
              <a:rPr sz="1200" spc="125" dirty="0">
                <a:latin typeface="Tahoma"/>
                <a:cs typeface="Tahoma"/>
              </a:rPr>
              <a:t>I</a:t>
            </a:r>
            <a:r>
              <a:rPr sz="1200" spc="85" dirty="0">
                <a:latin typeface="Tahoma"/>
                <a:cs typeface="Tahoma"/>
              </a:rPr>
              <a:t>d</a:t>
            </a:r>
            <a:r>
              <a:rPr sz="1200" spc="75" dirty="0">
                <a:latin typeface="Tahoma"/>
                <a:cs typeface="Tahoma"/>
              </a:rPr>
              <a:t>é</a:t>
            </a:r>
            <a:r>
              <a:rPr sz="1200" spc="85" dirty="0">
                <a:latin typeface="Tahoma"/>
                <a:cs typeface="Tahoma"/>
              </a:rPr>
              <a:t>o</a:t>
            </a:r>
            <a:r>
              <a:rPr sz="1200" spc="130" dirty="0">
                <a:latin typeface="Tahoma"/>
                <a:cs typeface="Tahoma"/>
              </a:rPr>
              <a:t>m</a:t>
            </a:r>
            <a:r>
              <a:rPr sz="1200" spc="85" dirty="0">
                <a:latin typeface="Tahoma"/>
                <a:cs typeface="Tahoma"/>
              </a:rPr>
              <a:t>o</a:t>
            </a:r>
            <a:r>
              <a:rPr sz="1200" spc="100" dirty="0">
                <a:latin typeface="Tahoma"/>
                <a:cs typeface="Tahoma"/>
              </a:rPr>
              <a:t>t</a:t>
            </a:r>
            <a:r>
              <a:rPr sz="1200" spc="80" dirty="0">
                <a:latin typeface="Tahoma"/>
                <a:cs typeface="Tahoma"/>
              </a:rPr>
              <a:t>ri</a:t>
            </a:r>
            <a:r>
              <a:rPr sz="1200" spc="75" dirty="0">
                <a:latin typeface="Tahoma"/>
                <a:cs typeface="Tahoma"/>
              </a:rPr>
              <a:t>c</a:t>
            </a:r>
            <a:r>
              <a:rPr sz="1200" spc="55" dirty="0">
                <a:latin typeface="Tahoma"/>
                <a:cs typeface="Tahoma"/>
              </a:rPr>
              <a:t>e  </a:t>
            </a:r>
            <a:r>
              <a:rPr sz="1200" spc="85" dirty="0">
                <a:latin typeface="Tahoma"/>
                <a:cs typeface="Tahoma"/>
              </a:rPr>
              <a:t>idéatoire</a:t>
            </a:r>
            <a:endParaRPr sz="1200">
              <a:latin typeface="Tahoma"/>
              <a:cs typeface="Tahoma"/>
            </a:endParaRPr>
          </a:p>
          <a:p>
            <a:pPr marL="12700">
              <a:lnSpc>
                <a:spcPct val="100000"/>
              </a:lnSpc>
              <a:spcBef>
                <a:spcPts val="720"/>
              </a:spcBef>
            </a:pPr>
            <a:r>
              <a:rPr sz="1200" spc="105" dirty="0">
                <a:latin typeface="Tahoma"/>
                <a:cs typeface="Tahoma"/>
              </a:rPr>
              <a:t>39</a:t>
            </a:r>
            <a:r>
              <a:rPr sz="1200" spc="-70" dirty="0">
                <a:latin typeface="Tahoma"/>
                <a:cs typeface="Tahoma"/>
              </a:rPr>
              <a:t> </a:t>
            </a:r>
            <a:r>
              <a:rPr sz="1200" spc="75" dirty="0">
                <a:latin typeface="Tahoma"/>
                <a:cs typeface="Tahoma"/>
              </a:rPr>
              <a:t>,40</a:t>
            </a:r>
            <a:endParaRPr sz="1200">
              <a:latin typeface="Tahoma"/>
              <a:cs typeface="Tahoma"/>
            </a:endParaRPr>
          </a:p>
        </p:txBody>
      </p:sp>
      <p:grpSp>
        <p:nvGrpSpPr>
          <p:cNvPr id="10" name="object 10"/>
          <p:cNvGrpSpPr/>
          <p:nvPr/>
        </p:nvGrpSpPr>
        <p:grpSpPr>
          <a:xfrm>
            <a:off x="6406012" y="3367277"/>
            <a:ext cx="2239645" cy="2729230"/>
            <a:chOff x="6406012" y="3367277"/>
            <a:chExt cx="2239645" cy="2729230"/>
          </a:xfrm>
        </p:grpSpPr>
        <p:sp>
          <p:nvSpPr>
            <p:cNvPr id="11" name="object 11"/>
            <p:cNvSpPr/>
            <p:nvPr/>
          </p:nvSpPr>
          <p:spPr>
            <a:xfrm>
              <a:off x="6425062" y="3386327"/>
              <a:ext cx="1422400" cy="1656714"/>
            </a:xfrm>
            <a:custGeom>
              <a:avLst/>
              <a:gdLst/>
              <a:ahLst/>
              <a:cxnLst/>
              <a:rect l="l" t="t" r="r" b="b"/>
              <a:pathLst>
                <a:path w="1422400" h="1656714">
                  <a:moveTo>
                    <a:pt x="214883" y="1342643"/>
                  </a:moveTo>
                  <a:lnTo>
                    <a:pt x="166115" y="1272539"/>
                  </a:lnTo>
                  <a:lnTo>
                    <a:pt x="146303" y="1351787"/>
                  </a:lnTo>
                  <a:lnTo>
                    <a:pt x="7619" y="1272539"/>
                  </a:lnTo>
                  <a:lnTo>
                    <a:pt x="92963" y="1377695"/>
                  </a:lnTo>
                  <a:lnTo>
                    <a:pt x="0" y="1397507"/>
                  </a:lnTo>
                  <a:lnTo>
                    <a:pt x="74675" y="1461515"/>
                  </a:lnTo>
                  <a:lnTo>
                    <a:pt x="3047" y="1517903"/>
                  </a:lnTo>
                  <a:lnTo>
                    <a:pt x="112775" y="1504187"/>
                  </a:lnTo>
                  <a:lnTo>
                    <a:pt x="94487" y="1577339"/>
                  </a:lnTo>
                  <a:lnTo>
                    <a:pt x="153923" y="1537715"/>
                  </a:lnTo>
                  <a:lnTo>
                    <a:pt x="169163" y="1656587"/>
                  </a:lnTo>
                  <a:lnTo>
                    <a:pt x="208787" y="1523999"/>
                  </a:lnTo>
                  <a:lnTo>
                    <a:pt x="263651" y="1620011"/>
                  </a:lnTo>
                  <a:lnTo>
                    <a:pt x="278891" y="1514855"/>
                  </a:lnTo>
                  <a:lnTo>
                    <a:pt x="361187" y="1586483"/>
                  </a:lnTo>
                  <a:lnTo>
                    <a:pt x="335279" y="1484375"/>
                  </a:lnTo>
                  <a:lnTo>
                    <a:pt x="429767" y="1491995"/>
                  </a:lnTo>
                  <a:lnTo>
                    <a:pt x="350519" y="1435607"/>
                  </a:lnTo>
                  <a:lnTo>
                    <a:pt x="419099" y="1388363"/>
                  </a:lnTo>
                  <a:lnTo>
                    <a:pt x="332231" y="1371599"/>
                  </a:lnTo>
                  <a:lnTo>
                    <a:pt x="365759" y="1315211"/>
                  </a:lnTo>
                  <a:lnTo>
                    <a:pt x="281939" y="1331975"/>
                  </a:lnTo>
                  <a:lnTo>
                    <a:pt x="288035" y="1226819"/>
                  </a:lnTo>
                  <a:lnTo>
                    <a:pt x="214883" y="1342643"/>
                  </a:lnTo>
                  <a:close/>
                </a:path>
                <a:path w="1422400" h="1656714">
                  <a:moveTo>
                    <a:pt x="1022603" y="114299"/>
                  </a:moveTo>
                  <a:lnTo>
                    <a:pt x="973835" y="45719"/>
                  </a:lnTo>
                  <a:lnTo>
                    <a:pt x="954023" y="124967"/>
                  </a:lnTo>
                  <a:lnTo>
                    <a:pt x="815339" y="45719"/>
                  </a:lnTo>
                  <a:lnTo>
                    <a:pt x="900683" y="150875"/>
                  </a:lnTo>
                  <a:lnTo>
                    <a:pt x="809243" y="170687"/>
                  </a:lnTo>
                  <a:lnTo>
                    <a:pt x="882395" y="234695"/>
                  </a:lnTo>
                  <a:lnTo>
                    <a:pt x="810767" y="289559"/>
                  </a:lnTo>
                  <a:lnTo>
                    <a:pt x="920495" y="277367"/>
                  </a:lnTo>
                  <a:lnTo>
                    <a:pt x="903731" y="350519"/>
                  </a:lnTo>
                  <a:lnTo>
                    <a:pt x="961643" y="310895"/>
                  </a:lnTo>
                  <a:lnTo>
                    <a:pt x="976883" y="429767"/>
                  </a:lnTo>
                  <a:lnTo>
                    <a:pt x="1018031" y="297179"/>
                  </a:lnTo>
                  <a:lnTo>
                    <a:pt x="1071371" y="393191"/>
                  </a:lnTo>
                  <a:lnTo>
                    <a:pt x="1086611" y="288035"/>
                  </a:lnTo>
                  <a:lnTo>
                    <a:pt x="1168907" y="359663"/>
                  </a:lnTo>
                  <a:lnTo>
                    <a:pt x="1142999" y="257555"/>
                  </a:lnTo>
                  <a:lnTo>
                    <a:pt x="1237487" y="263651"/>
                  </a:lnTo>
                  <a:lnTo>
                    <a:pt x="1158239" y="208787"/>
                  </a:lnTo>
                  <a:lnTo>
                    <a:pt x="1226819" y="161543"/>
                  </a:lnTo>
                  <a:lnTo>
                    <a:pt x="1139951" y="144779"/>
                  </a:lnTo>
                  <a:lnTo>
                    <a:pt x="1173479" y="88391"/>
                  </a:lnTo>
                  <a:lnTo>
                    <a:pt x="1089659" y="105155"/>
                  </a:lnTo>
                  <a:lnTo>
                    <a:pt x="1097279" y="0"/>
                  </a:lnTo>
                  <a:lnTo>
                    <a:pt x="1022603" y="114299"/>
                  </a:lnTo>
                  <a:close/>
                </a:path>
                <a:path w="1422400" h="1656714">
                  <a:moveTo>
                    <a:pt x="1207007" y="789431"/>
                  </a:moveTo>
                  <a:lnTo>
                    <a:pt x="1158239" y="719327"/>
                  </a:lnTo>
                  <a:lnTo>
                    <a:pt x="1138427" y="800099"/>
                  </a:lnTo>
                  <a:lnTo>
                    <a:pt x="999743" y="719327"/>
                  </a:lnTo>
                  <a:lnTo>
                    <a:pt x="1085087" y="826007"/>
                  </a:lnTo>
                  <a:lnTo>
                    <a:pt x="992123" y="845819"/>
                  </a:lnTo>
                  <a:lnTo>
                    <a:pt x="1066799" y="908303"/>
                  </a:lnTo>
                  <a:lnTo>
                    <a:pt x="995171" y="964691"/>
                  </a:lnTo>
                  <a:lnTo>
                    <a:pt x="1104899" y="952499"/>
                  </a:lnTo>
                  <a:lnTo>
                    <a:pt x="1086611" y="1025651"/>
                  </a:lnTo>
                  <a:lnTo>
                    <a:pt x="1146047" y="986027"/>
                  </a:lnTo>
                  <a:lnTo>
                    <a:pt x="1161287" y="1104899"/>
                  </a:lnTo>
                  <a:lnTo>
                    <a:pt x="1200911" y="972311"/>
                  </a:lnTo>
                  <a:lnTo>
                    <a:pt x="1255775" y="1066799"/>
                  </a:lnTo>
                  <a:lnTo>
                    <a:pt x="1271015" y="961643"/>
                  </a:lnTo>
                  <a:lnTo>
                    <a:pt x="1353311" y="1034795"/>
                  </a:lnTo>
                  <a:lnTo>
                    <a:pt x="1327403" y="932687"/>
                  </a:lnTo>
                  <a:lnTo>
                    <a:pt x="1421891" y="938783"/>
                  </a:lnTo>
                  <a:lnTo>
                    <a:pt x="1342643" y="882395"/>
                  </a:lnTo>
                  <a:lnTo>
                    <a:pt x="1411223" y="836675"/>
                  </a:lnTo>
                  <a:lnTo>
                    <a:pt x="1324355" y="819911"/>
                  </a:lnTo>
                  <a:lnTo>
                    <a:pt x="1357883" y="763523"/>
                  </a:lnTo>
                  <a:lnTo>
                    <a:pt x="1274063" y="780287"/>
                  </a:lnTo>
                  <a:lnTo>
                    <a:pt x="1280159" y="673607"/>
                  </a:lnTo>
                  <a:lnTo>
                    <a:pt x="1207007" y="789431"/>
                  </a:lnTo>
                  <a:close/>
                </a:path>
              </a:pathLst>
            </a:custGeom>
            <a:ln w="38099">
              <a:solidFill>
                <a:srgbClr val="656598"/>
              </a:solidFill>
            </a:ln>
          </p:spPr>
          <p:txBody>
            <a:bodyPr wrap="square" lIns="0" tIns="0" rIns="0" bIns="0" rtlCol="0"/>
            <a:lstStyle/>
            <a:p>
              <a:endParaRPr/>
            </a:p>
          </p:txBody>
        </p:sp>
        <p:sp>
          <p:nvSpPr>
            <p:cNvPr id="12" name="object 12"/>
            <p:cNvSpPr/>
            <p:nvPr/>
          </p:nvSpPr>
          <p:spPr>
            <a:xfrm>
              <a:off x="6786245" y="3447300"/>
              <a:ext cx="1859280" cy="2649220"/>
            </a:xfrm>
            <a:custGeom>
              <a:avLst/>
              <a:gdLst/>
              <a:ahLst/>
              <a:cxnLst/>
              <a:rect l="l" t="t" r="r" b="b"/>
              <a:pathLst>
                <a:path w="1859279" h="2649220">
                  <a:moveTo>
                    <a:pt x="949452" y="2622804"/>
                  </a:moveTo>
                  <a:lnTo>
                    <a:pt x="93713" y="1765554"/>
                  </a:lnTo>
                  <a:lnTo>
                    <a:pt x="120396" y="1738884"/>
                  </a:lnTo>
                  <a:lnTo>
                    <a:pt x="0" y="1699260"/>
                  </a:lnTo>
                  <a:lnTo>
                    <a:pt x="39624" y="1819656"/>
                  </a:lnTo>
                  <a:lnTo>
                    <a:pt x="53340" y="1805940"/>
                  </a:lnTo>
                  <a:lnTo>
                    <a:pt x="66306" y="1792973"/>
                  </a:lnTo>
                  <a:lnTo>
                    <a:pt x="923544" y="2648712"/>
                  </a:lnTo>
                  <a:lnTo>
                    <a:pt x="949452" y="2622804"/>
                  </a:lnTo>
                  <a:close/>
                </a:path>
                <a:path w="1859279" h="2649220">
                  <a:moveTo>
                    <a:pt x="1368552" y="62484"/>
                  </a:moveTo>
                  <a:lnTo>
                    <a:pt x="1367028" y="24384"/>
                  </a:lnTo>
                  <a:lnTo>
                    <a:pt x="989050" y="37465"/>
                  </a:lnTo>
                  <a:lnTo>
                    <a:pt x="987552" y="0"/>
                  </a:lnTo>
                  <a:lnTo>
                    <a:pt x="876300" y="60960"/>
                  </a:lnTo>
                  <a:lnTo>
                    <a:pt x="970788" y="104470"/>
                  </a:lnTo>
                  <a:lnTo>
                    <a:pt x="992124" y="114300"/>
                  </a:lnTo>
                  <a:lnTo>
                    <a:pt x="990574" y="75565"/>
                  </a:lnTo>
                  <a:lnTo>
                    <a:pt x="1368552" y="62484"/>
                  </a:lnTo>
                  <a:close/>
                </a:path>
                <a:path w="1859279" h="2649220">
                  <a:moveTo>
                    <a:pt x="1859280" y="839724"/>
                  </a:moveTo>
                  <a:lnTo>
                    <a:pt x="1298448" y="839724"/>
                  </a:lnTo>
                  <a:lnTo>
                    <a:pt x="1298448" y="801624"/>
                  </a:lnTo>
                  <a:lnTo>
                    <a:pt x="1184148" y="859536"/>
                  </a:lnTo>
                  <a:lnTo>
                    <a:pt x="1278636" y="906145"/>
                  </a:lnTo>
                  <a:lnTo>
                    <a:pt x="1298448" y="915924"/>
                  </a:lnTo>
                  <a:lnTo>
                    <a:pt x="1298448" y="877824"/>
                  </a:lnTo>
                  <a:lnTo>
                    <a:pt x="1859280" y="877824"/>
                  </a:lnTo>
                  <a:lnTo>
                    <a:pt x="1859280" y="839724"/>
                  </a:lnTo>
                  <a:close/>
                </a:path>
              </a:pathLst>
            </a:custGeom>
            <a:solidFill>
              <a:srgbClr val="656598"/>
            </a:solidFill>
          </p:spPr>
          <p:txBody>
            <a:bodyPr wrap="square" lIns="0" tIns="0" rIns="0" bIns="0" rtlCol="0"/>
            <a:lstStyle/>
            <a:p>
              <a:endParaRPr/>
            </a:p>
          </p:txBody>
        </p:sp>
      </p:grpSp>
      <p:pic>
        <p:nvPicPr>
          <p:cNvPr id="13" name="object 13"/>
          <p:cNvPicPr/>
          <p:nvPr/>
        </p:nvPicPr>
        <p:blipFill>
          <a:blip r:embed="rId5" cstate="print"/>
          <a:stretch>
            <a:fillRect/>
          </a:stretch>
        </p:blipFill>
        <p:spPr>
          <a:xfrm>
            <a:off x="7578730" y="1040892"/>
            <a:ext cx="1944623" cy="1944623"/>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24131" y="6810245"/>
            <a:ext cx="177800"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Arial"/>
                <a:cs typeface="Arial"/>
              </a:rPr>
              <a:t>D</a:t>
            </a:r>
            <a:r>
              <a:rPr sz="1200" b="1" dirty="0">
                <a:latin typeface="Arial"/>
                <a:cs typeface="Arial"/>
              </a:rPr>
              <a:t>.</a:t>
            </a:r>
            <a:endParaRPr sz="1200">
              <a:latin typeface="Arial"/>
              <a:cs typeface="Arial"/>
            </a:endParaRPr>
          </a:p>
        </p:txBody>
      </p:sp>
      <p:sp>
        <p:nvSpPr>
          <p:cNvPr id="3" name="object 3"/>
          <p:cNvSpPr txBox="1"/>
          <p:nvPr/>
        </p:nvSpPr>
        <p:spPr>
          <a:xfrm>
            <a:off x="4731878" y="6837381"/>
            <a:ext cx="1420495" cy="170815"/>
          </a:xfrm>
          <a:prstGeom prst="rect">
            <a:avLst/>
          </a:prstGeom>
        </p:spPr>
        <p:txBody>
          <a:bodyPr vert="horz" wrap="square" lIns="0" tIns="0" rIns="0" bIns="0" rtlCol="0">
            <a:spAutoFit/>
          </a:bodyPr>
          <a:lstStyle/>
          <a:p>
            <a:pPr>
              <a:lnSpc>
                <a:spcPts val="1325"/>
              </a:lnSpc>
            </a:pPr>
            <a:r>
              <a:rPr sz="1200" b="1" spc="-5" dirty="0">
                <a:latin typeface="Arial"/>
                <a:cs typeface="Arial"/>
              </a:rPr>
              <a:t>Hasboun</a:t>
            </a:r>
            <a:r>
              <a:rPr sz="1200" b="1" spc="-45" dirty="0">
                <a:latin typeface="Arial"/>
                <a:cs typeface="Arial"/>
              </a:rPr>
              <a:t> </a:t>
            </a:r>
            <a:r>
              <a:rPr sz="1200" b="1" spc="-5" dirty="0">
                <a:latin typeface="Arial"/>
                <a:cs typeface="Arial"/>
              </a:rPr>
              <a:t>2007-2008</a:t>
            </a:r>
            <a:endParaRPr sz="1200">
              <a:latin typeface="Arial"/>
              <a:cs typeface="Arial"/>
            </a:endParaRPr>
          </a:p>
        </p:txBody>
      </p:sp>
      <p:grpSp>
        <p:nvGrpSpPr>
          <p:cNvPr id="4" name="object 4"/>
          <p:cNvGrpSpPr/>
          <p:nvPr/>
        </p:nvGrpSpPr>
        <p:grpSpPr>
          <a:xfrm>
            <a:off x="774073" y="348995"/>
            <a:ext cx="8992235" cy="546100"/>
            <a:chOff x="774073" y="348995"/>
            <a:chExt cx="8992235" cy="546100"/>
          </a:xfrm>
        </p:grpSpPr>
        <p:pic>
          <p:nvPicPr>
            <p:cNvPr id="5" name="object 5"/>
            <p:cNvPicPr/>
            <p:nvPr/>
          </p:nvPicPr>
          <p:blipFill>
            <a:blip r:embed="rId2" cstate="print"/>
            <a:stretch>
              <a:fillRect/>
            </a:stretch>
          </p:blipFill>
          <p:spPr>
            <a:xfrm>
              <a:off x="774073" y="348995"/>
              <a:ext cx="274384" cy="533399"/>
            </a:xfrm>
            <a:prstGeom prst="rect">
              <a:avLst/>
            </a:prstGeom>
          </p:spPr>
        </p:pic>
        <p:pic>
          <p:nvPicPr>
            <p:cNvPr id="6" name="object 6"/>
            <p:cNvPicPr/>
            <p:nvPr/>
          </p:nvPicPr>
          <p:blipFill>
            <a:blip r:embed="rId3" cstate="print"/>
            <a:stretch>
              <a:fillRect/>
            </a:stretch>
          </p:blipFill>
          <p:spPr>
            <a:xfrm>
              <a:off x="1187077" y="484631"/>
              <a:ext cx="8578619" cy="274319"/>
            </a:xfrm>
            <a:prstGeom prst="rect">
              <a:avLst/>
            </a:prstGeom>
          </p:spPr>
        </p:pic>
        <p:sp>
          <p:nvSpPr>
            <p:cNvPr id="7" name="object 7"/>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8" name="object 8"/>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9" name="object 9"/>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10" name="object 10"/>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11" name="object 11"/>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grpSp>
      <p:grpSp>
        <p:nvGrpSpPr>
          <p:cNvPr id="12" name="object 12"/>
          <p:cNvGrpSpPr/>
          <p:nvPr/>
        </p:nvGrpSpPr>
        <p:grpSpPr>
          <a:xfrm>
            <a:off x="4736470" y="3320796"/>
            <a:ext cx="5181600" cy="3822700"/>
            <a:chOff x="4736470" y="3320796"/>
            <a:chExt cx="5181600" cy="3822700"/>
          </a:xfrm>
        </p:grpSpPr>
        <p:pic>
          <p:nvPicPr>
            <p:cNvPr id="13" name="object 13"/>
            <p:cNvPicPr/>
            <p:nvPr/>
          </p:nvPicPr>
          <p:blipFill>
            <a:blip r:embed="rId4" cstate="print"/>
            <a:stretch>
              <a:fillRect/>
            </a:stretch>
          </p:blipFill>
          <p:spPr>
            <a:xfrm>
              <a:off x="8394070" y="6521196"/>
              <a:ext cx="1422878" cy="622299"/>
            </a:xfrm>
            <a:prstGeom prst="rect">
              <a:avLst/>
            </a:prstGeom>
          </p:spPr>
        </p:pic>
        <p:pic>
          <p:nvPicPr>
            <p:cNvPr id="14" name="object 14"/>
            <p:cNvPicPr/>
            <p:nvPr/>
          </p:nvPicPr>
          <p:blipFill>
            <a:blip r:embed="rId5" cstate="print"/>
            <a:stretch>
              <a:fillRect/>
            </a:stretch>
          </p:blipFill>
          <p:spPr>
            <a:xfrm>
              <a:off x="4736470" y="3320796"/>
              <a:ext cx="5181599" cy="3771900"/>
            </a:xfrm>
            <a:prstGeom prst="rect">
              <a:avLst/>
            </a:prstGeom>
          </p:spPr>
        </p:pic>
        <p:sp>
          <p:nvSpPr>
            <p:cNvPr id="15" name="object 15"/>
            <p:cNvSpPr/>
            <p:nvPr/>
          </p:nvSpPr>
          <p:spPr>
            <a:xfrm>
              <a:off x="8698869" y="4539996"/>
              <a:ext cx="533400" cy="533400"/>
            </a:xfrm>
            <a:custGeom>
              <a:avLst/>
              <a:gdLst/>
              <a:ahLst/>
              <a:cxnLst/>
              <a:rect l="l" t="t" r="r" b="b"/>
              <a:pathLst>
                <a:path w="533400" h="533400">
                  <a:moveTo>
                    <a:pt x="266699" y="143255"/>
                  </a:moveTo>
                  <a:lnTo>
                    <a:pt x="205739" y="56387"/>
                  </a:lnTo>
                  <a:lnTo>
                    <a:pt x="179831" y="155447"/>
                  </a:lnTo>
                  <a:lnTo>
                    <a:pt x="9143" y="56387"/>
                  </a:lnTo>
                  <a:lnTo>
                    <a:pt x="114299" y="187451"/>
                  </a:lnTo>
                  <a:lnTo>
                    <a:pt x="0" y="213359"/>
                  </a:lnTo>
                  <a:lnTo>
                    <a:pt x="91439" y="291083"/>
                  </a:lnTo>
                  <a:lnTo>
                    <a:pt x="3047" y="359663"/>
                  </a:lnTo>
                  <a:lnTo>
                    <a:pt x="140207" y="344423"/>
                  </a:lnTo>
                  <a:lnTo>
                    <a:pt x="117347" y="434339"/>
                  </a:lnTo>
                  <a:lnTo>
                    <a:pt x="190499" y="385571"/>
                  </a:lnTo>
                  <a:lnTo>
                    <a:pt x="208787" y="533399"/>
                  </a:lnTo>
                  <a:lnTo>
                    <a:pt x="260603" y="368807"/>
                  </a:lnTo>
                  <a:lnTo>
                    <a:pt x="327659" y="487679"/>
                  </a:lnTo>
                  <a:lnTo>
                    <a:pt x="345947" y="356615"/>
                  </a:lnTo>
                  <a:lnTo>
                    <a:pt x="448055" y="446531"/>
                  </a:lnTo>
                  <a:lnTo>
                    <a:pt x="416051" y="320039"/>
                  </a:lnTo>
                  <a:lnTo>
                    <a:pt x="533399" y="327659"/>
                  </a:lnTo>
                  <a:lnTo>
                    <a:pt x="434339" y="259079"/>
                  </a:lnTo>
                  <a:lnTo>
                    <a:pt x="521207" y="201167"/>
                  </a:lnTo>
                  <a:lnTo>
                    <a:pt x="413003" y="179831"/>
                  </a:lnTo>
                  <a:lnTo>
                    <a:pt x="454151" y="109727"/>
                  </a:lnTo>
                  <a:lnTo>
                    <a:pt x="348995" y="131063"/>
                  </a:lnTo>
                  <a:lnTo>
                    <a:pt x="358139" y="0"/>
                  </a:lnTo>
                  <a:lnTo>
                    <a:pt x="266699" y="143255"/>
                  </a:lnTo>
                  <a:close/>
                </a:path>
              </a:pathLst>
            </a:custGeom>
            <a:ln w="38099">
              <a:solidFill>
                <a:srgbClr val="656598"/>
              </a:solidFill>
            </a:ln>
          </p:spPr>
          <p:txBody>
            <a:bodyPr wrap="square" lIns="0" tIns="0" rIns="0" bIns="0" rtlCol="0"/>
            <a:lstStyle/>
            <a:p>
              <a:endParaRPr/>
            </a:p>
          </p:txBody>
        </p:sp>
      </p:grpSp>
      <p:pic>
        <p:nvPicPr>
          <p:cNvPr id="16" name="object 16"/>
          <p:cNvPicPr/>
          <p:nvPr/>
        </p:nvPicPr>
        <p:blipFill>
          <a:blip r:embed="rId6" cstate="print"/>
          <a:stretch>
            <a:fillRect/>
          </a:stretch>
        </p:blipFill>
        <p:spPr>
          <a:xfrm>
            <a:off x="834668" y="6826738"/>
            <a:ext cx="855681" cy="349425"/>
          </a:xfrm>
          <a:prstGeom prst="rect">
            <a:avLst/>
          </a:prstGeom>
        </p:spPr>
      </p:pic>
      <p:sp>
        <p:nvSpPr>
          <p:cNvPr id="17" name="object 17"/>
          <p:cNvSpPr txBox="1">
            <a:spLocks noGrp="1"/>
          </p:cNvSpPr>
          <p:nvPr>
            <p:ph type="title"/>
          </p:nvPr>
        </p:nvSpPr>
        <p:spPr>
          <a:xfrm>
            <a:off x="1249052" y="1147063"/>
            <a:ext cx="6675755" cy="696595"/>
          </a:xfrm>
          <a:prstGeom prst="rect">
            <a:avLst/>
          </a:prstGeom>
        </p:spPr>
        <p:txBody>
          <a:bodyPr vert="horz" wrap="square" lIns="0" tIns="12700" rIns="0" bIns="0" rtlCol="0">
            <a:spAutoFit/>
          </a:bodyPr>
          <a:lstStyle/>
          <a:p>
            <a:pPr marL="12700">
              <a:lnSpc>
                <a:spcPct val="100000"/>
              </a:lnSpc>
              <a:spcBef>
                <a:spcPts val="100"/>
              </a:spcBef>
            </a:pPr>
            <a:r>
              <a:rPr sz="4400" dirty="0"/>
              <a:t>Syndrome</a:t>
            </a:r>
            <a:r>
              <a:rPr sz="4400" spc="-50" dirty="0"/>
              <a:t> </a:t>
            </a:r>
            <a:r>
              <a:rPr sz="4400" dirty="0"/>
              <a:t>de</a:t>
            </a:r>
            <a:r>
              <a:rPr sz="4400" spc="-50" dirty="0"/>
              <a:t> </a:t>
            </a:r>
            <a:r>
              <a:rPr sz="4400" dirty="0"/>
              <a:t>Gerstmann</a:t>
            </a:r>
            <a:endParaRPr sz="4400"/>
          </a:p>
        </p:txBody>
      </p:sp>
      <p:sp>
        <p:nvSpPr>
          <p:cNvPr id="18" name="object 18"/>
          <p:cNvSpPr txBox="1"/>
          <p:nvPr/>
        </p:nvSpPr>
        <p:spPr>
          <a:xfrm>
            <a:off x="929012" y="2471418"/>
            <a:ext cx="5181600" cy="2801620"/>
          </a:xfrm>
          <a:prstGeom prst="rect">
            <a:avLst/>
          </a:prstGeom>
        </p:spPr>
        <p:txBody>
          <a:bodyPr vert="horz" wrap="square" lIns="0" tIns="12065" rIns="0" bIns="0" rtlCol="0">
            <a:spAutoFit/>
          </a:bodyPr>
          <a:lstStyle/>
          <a:p>
            <a:pPr marL="355600" indent="-342900">
              <a:lnSpc>
                <a:spcPct val="100000"/>
              </a:lnSpc>
              <a:spcBef>
                <a:spcPts val="95"/>
              </a:spcBef>
              <a:buClr>
                <a:srgbClr val="00007C"/>
              </a:buClr>
              <a:buSzPct val="75000"/>
              <a:buFont typeface="Wingdings"/>
              <a:buChar char=""/>
              <a:tabLst>
                <a:tab pos="354965" algn="l"/>
                <a:tab pos="355600" algn="l"/>
              </a:tabLst>
            </a:pPr>
            <a:r>
              <a:rPr sz="2800" spc="-5" dirty="0">
                <a:latin typeface="Arial MT"/>
                <a:cs typeface="Arial MT"/>
              </a:rPr>
              <a:t>Gyrus</a:t>
            </a:r>
            <a:r>
              <a:rPr sz="2800" dirty="0">
                <a:latin typeface="Arial MT"/>
                <a:cs typeface="Arial MT"/>
              </a:rPr>
              <a:t> </a:t>
            </a:r>
            <a:r>
              <a:rPr sz="2800" spc="-5" dirty="0">
                <a:latin typeface="Arial MT"/>
                <a:cs typeface="Arial MT"/>
              </a:rPr>
              <a:t>angulaire</a:t>
            </a:r>
            <a:r>
              <a:rPr sz="2800" spc="5" dirty="0">
                <a:latin typeface="Arial MT"/>
                <a:cs typeface="Arial MT"/>
              </a:rPr>
              <a:t> </a:t>
            </a:r>
            <a:r>
              <a:rPr sz="2800" dirty="0">
                <a:latin typeface="Arial MT"/>
                <a:cs typeface="Arial MT"/>
              </a:rPr>
              <a:t>(39) </a:t>
            </a:r>
            <a:r>
              <a:rPr sz="2800" spc="-5" dirty="0">
                <a:latin typeface="Arial MT"/>
                <a:cs typeface="Arial MT"/>
              </a:rPr>
              <a:t>-</a:t>
            </a:r>
            <a:r>
              <a:rPr sz="2800" spc="5" dirty="0">
                <a:latin typeface="Arial MT"/>
                <a:cs typeface="Arial MT"/>
              </a:rPr>
              <a:t> </a:t>
            </a:r>
            <a:r>
              <a:rPr sz="2800" spc="-5" dirty="0">
                <a:latin typeface="Arial MT"/>
                <a:cs typeface="Arial MT"/>
              </a:rPr>
              <a:t>Gauche</a:t>
            </a:r>
            <a:endParaRPr sz="2800">
              <a:latin typeface="Arial MT"/>
              <a:cs typeface="Arial MT"/>
            </a:endParaRPr>
          </a:p>
          <a:p>
            <a:pPr>
              <a:lnSpc>
                <a:spcPct val="100000"/>
              </a:lnSpc>
              <a:spcBef>
                <a:spcPts val="20"/>
              </a:spcBef>
              <a:buClr>
                <a:srgbClr val="00007C"/>
              </a:buClr>
              <a:buFont typeface="Wingdings"/>
              <a:buChar char=""/>
            </a:pPr>
            <a:endParaRPr sz="35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800" spc="-5" dirty="0">
                <a:latin typeface="Arial MT"/>
                <a:cs typeface="Arial MT"/>
              </a:rPr>
              <a:t>Indistinction</a:t>
            </a:r>
            <a:r>
              <a:rPr sz="2800" spc="-15" dirty="0">
                <a:latin typeface="Arial MT"/>
                <a:cs typeface="Arial MT"/>
              </a:rPr>
              <a:t> </a:t>
            </a:r>
            <a:r>
              <a:rPr sz="2800" dirty="0">
                <a:latin typeface="Arial MT"/>
                <a:cs typeface="Arial MT"/>
              </a:rPr>
              <a:t>droite-gauche</a:t>
            </a:r>
            <a:endParaRPr sz="2800">
              <a:latin typeface="Arial MT"/>
              <a:cs typeface="Arial MT"/>
            </a:endParaRPr>
          </a:p>
          <a:p>
            <a:pPr marL="355600" indent="-342900">
              <a:lnSpc>
                <a:spcPct val="100000"/>
              </a:lnSpc>
              <a:spcBef>
                <a:spcPts val="335"/>
              </a:spcBef>
              <a:buClr>
                <a:srgbClr val="00007C"/>
              </a:buClr>
              <a:buSzPct val="75000"/>
              <a:buFont typeface="Wingdings"/>
              <a:buChar char=""/>
              <a:tabLst>
                <a:tab pos="354965" algn="l"/>
                <a:tab pos="355600" algn="l"/>
              </a:tabLst>
            </a:pPr>
            <a:r>
              <a:rPr sz="2800" spc="-5" dirty="0">
                <a:latin typeface="Arial MT"/>
                <a:cs typeface="Arial MT"/>
              </a:rPr>
              <a:t>Agnosie</a:t>
            </a:r>
            <a:r>
              <a:rPr sz="2800" spc="-20" dirty="0">
                <a:latin typeface="Arial MT"/>
                <a:cs typeface="Arial MT"/>
              </a:rPr>
              <a:t> </a:t>
            </a:r>
            <a:r>
              <a:rPr sz="2800" spc="-5" dirty="0">
                <a:latin typeface="Arial MT"/>
                <a:cs typeface="Arial MT"/>
              </a:rPr>
              <a:t>digitale</a:t>
            </a:r>
            <a:endParaRPr sz="2800">
              <a:latin typeface="Arial MT"/>
              <a:cs typeface="Arial MT"/>
            </a:endParaRPr>
          </a:p>
          <a:p>
            <a:pPr marL="355600" indent="-342900">
              <a:lnSpc>
                <a:spcPct val="100000"/>
              </a:lnSpc>
              <a:spcBef>
                <a:spcPts val="350"/>
              </a:spcBef>
              <a:buClr>
                <a:srgbClr val="00007C"/>
              </a:buClr>
              <a:buSzPct val="75000"/>
              <a:buFont typeface="Wingdings"/>
              <a:buChar char=""/>
              <a:tabLst>
                <a:tab pos="354965" algn="l"/>
                <a:tab pos="355600" algn="l"/>
              </a:tabLst>
            </a:pPr>
            <a:r>
              <a:rPr sz="2800" spc="-5" dirty="0">
                <a:latin typeface="Arial MT"/>
                <a:cs typeface="Arial MT"/>
              </a:rPr>
              <a:t>Acalculie</a:t>
            </a:r>
            <a:endParaRPr sz="2800">
              <a:latin typeface="Arial MT"/>
              <a:cs typeface="Arial MT"/>
            </a:endParaRPr>
          </a:p>
          <a:p>
            <a:pPr marL="355600" indent="-342900">
              <a:lnSpc>
                <a:spcPct val="100000"/>
              </a:lnSpc>
              <a:spcBef>
                <a:spcPts val="335"/>
              </a:spcBef>
              <a:buClr>
                <a:srgbClr val="00007C"/>
              </a:buClr>
              <a:buSzPct val="75000"/>
              <a:buFont typeface="Wingdings"/>
              <a:buChar char=""/>
              <a:tabLst>
                <a:tab pos="354965" algn="l"/>
                <a:tab pos="355600" algn="l"/>
              </a:tabLst>
            </a:pPr>
            <a:r>
              <a:rPr sz="2800" spc="-5" dirty="0">
                <a:latin typeface="Arial MT"/>
                <a:cs typeface="Arial MT"/>
              </a:rPr>
              <a:t>Agraphie</a:t>
            </a:r>
            <a:endParaRPr sz="2800">
              <a:latin typeface="Arial MT"/>
              <a:cs typeface="Arial MT"/>
            </a:endParaRPr>
          </a:p>
        </p:txBody>
      </p:sp>
      <p:pic>
        <p:nvPicPr>
          <p:cNvPr id="19" name="object 19"/>
          <p:cNvPicPr/>
          <p:nvPr/>
        </p:nvPicPr>
        <p:blipFill>
          <a:blip r:embed="rId7" cstate="print"/>
          <a:stretch>
            <a:fillRect/>
          </a:stretch>
        </p:blipFill>
        <p:spPr>
          <a:xfrm>
            <a:off x="2753746" y="5073396"/>
            <a:ext cx="1944623" cy="1944623"/>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24131" y="6810245"/>
            <a:ext cx="13589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D</a:t>
            </a:r>
            <a:endParaRPr sz="1200">
              <a:latin typeface="Arial"/>
              <a:cs typeface="Arial"/>
            </a:endParaRPr>
          </a:p>
        </p:txBody>
      </p:sp>
      <p:sp>
        <p:nvSpPr>
          <p:cNvPr id="3" name="object 3"/>
          <p:cNvSpPr txBox="1"/>
          <p:nvPr/>
        </p:nvSpPr>
        <p:spPr>
          <a:xfrm>
            <a:off x="4646585" y="6837381"/>
            <a:ext cx="1505585" cy="170815"/>
          </a:xfrm>
          <a:prstGeom prst="rect">
            <a:avLst/>
          </a:prstGeom>
        </p:spPr>
        <p:txBody>
          <a:bodyPr vert="horz" wrap="square" lIns="0" tIns="0" rIns="0" bIns="0" rtlCol="0">
            <a:spAutoFit/>
          </a:bodyPr>
          <a:lstStyle/>
          <a:p>
            <a:pPr>
              <a:lnSpc>
                <a:spcPts val="1325"/>
              </a:lnSpc>
            </a:pPr>
            <a:r>
              <a:rPr sz="1200" b="1" dirty="0">
                <a:latin typeface="Arial"/>
                <a:cs typeface="Arial"/>
              </a:rPr>
              <a:t>.</a:t>
            </a:r>
            <a:r>
              <a:rPr sz="1200" b="1" spc="-25" dirty="0">
                <a:latin typeface="Arial"/>
                <a:cs typeface="Arial"/>
              </a:rPr>
              <a:t> </a:t>
            </a:r>
            <a:r>
              <a:rPr sz="1200" b="1" spc="-5" dirty="0">
                <a:latin typeface="Arial"/>
                <a:cs typeface="Arial"/>
              </a:rPr>
              <a:t>Hasboun</a:t>
            </a:r>
            <a:r>
              <a:rPr sz="1200" b="1" spc="-20" dirty="0">
                <a:latin typeface="Arial"/>
                <a:cs typeface="Arial"/>
              </a:rPr>
              <a:t> </a:t>
            </a:r>
            <a:r>
              <a:rPr sz="1200" b="1" spc="-5" dirty="0">
                <a:latin typeface="Arial"/>
                <a:cs typeface="Arial"/>
              </a:rPr>
              <a:t>2007-2008</a:t>
            </a:r>
            <a:endParaRPr sz="1200">
              <a:latin typeface="Arial"/>
              <a:cs typeface="Arial"/>
            </a:endParaRPr>
          </a:p>
        </p:txBody>
      </p:sp>
      <p:grpSp>
        <p:nvGrpSpPr>
          <p:cNvPr id="4" name="object 4"/>
          <p:cNvGrpSpPr/>
          <p:nvPr/>
        </p:nvGrpSpPr>
        <p:grpSpPr>
          <a:xfrm>
            <a:off x="774073" y="348995"/>
            <a:ext cx="8992235" cy="546100"/>
            <a:chOff x="774073" y="348995"/>
            <a:chExt cx="8992235" cy="546100"/>
          </a:xfrm>
        </p:grpSpPr>
        <p:pic>
          <p:nvPicPr>
            <p:cNvPr id="5" name="object 5"/>
            <p:cNvPicPr/>
            <p:nvPr/>
          </p:nvPicPr>
          <p:blipFill>
            <a:blip r:embed="rId2" cstate="print"/>
            <a:stretch>
              <a:fillRect/>
            </a:stretch>
          </p:blipFill>
          <p:spPr>
            <a:xfrm>
              <a:off x="774073" y="348995"/>
              <a:ext cx="274384" cy="533399"/>
            </a:xfrm>
            <a:prstGeom prst="rect">
              <a:avLst/>
            </a:prstGeom>
          </p:spPr>
        </p:pic>
        <p:pic>
          <p:nvPicPr>
            <p:cNvPr id="6" name="object 6"/>
            <p:cNvPicPr/>
            <p:nvPr/>
          </p:nvPicPr>
          <p:blipFill>
            <a:blip r:embed="rId3" cstate="print"/>
            <a:stretch>
              <a:fillRect/>
            </a:stretch>
          </p:blipFill>
          <p:spPr>
            <a:xfrm>
              <a:off x="1187077" y="484631"/>
              <a:ext cx="8578619" cy="274319"/>
            </a:xfrm>
            <a:prstGeom prst="rect">
              <a:avLst/>
            </a:prstGeom>
          </p:spPr>
        </p:pic>
        <p:sp>
          <p:nvSpPr>
            <p:cNvPr id="7" name="object 7"/>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8" name="object 8"/>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9" name="object 9"/>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10" name="object 10"/>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11" name="object 11"/>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grpSp>
      <p:grpSp>
        <p:nvGrpSpPr>
          <p:cNvPr id="12" name="object 12"/>
          <p:cNvGrpSpPr/>
          <p:nvPr/>
        </p:nvGrpSpPr>
        <p:grpSpPr>
          <a:xfrm>
            <a:off x="4660270" y="3392424"/>
            <a:ext cx="5156835" cy="3751579"/>
            <a:chOff x="4660270" y="3392424"/>
            <a:chExt cx="5156835" cy="3751579"/>
          </a:xfrm>
        </p:grpSpPr>
        <p:pic>
          <p:nvPicPr>
            <p:cNvPr id="13" name="object 13"/>
            <p:cNvPicPr/>
            <p:nvPr/>
          </p:nvPicPr>
          <p:blipFill>
            <a:blip r:embed="rId4" cstate="print"/>
            <a:stretch>
              <a:fillRect/>
            </a:stretch>
          </p:blipFill>
          <p:spPr>
            <a:xfrm>
              <a:off x="8394070" y="6521196"/>
              <a:ext cx="1422878" cy="622299"/>
            </a:xfrm>
            <a:prstGeom prst="rect">
              <a:avLst/>
            </a:prstGeom>
          </p:spPr>
        </p:pic>
        <p:pic>
          <p:nvPicPr>
            <p:cNvPr id="14" name="object 14"/>
            <p:cNvPicPr/>
            <p:nvPr/>
          </p:nvPicPr>
          <p:blipFill>
            <a:blip r:embed="rId5" cstate="print"/>
            <a:stretch>
              <a:fillRect/>
            </a:stretch>
          </p:blipFill>
          <p:spPr>
            <a:xfrm>
              <a:off x="4660270" y="3392424"/>
              <a:ext cx="5128259" cy="3585971"/>
            </a:xfrm>
            <a:prstGeom prst="rect">
              <a:avLst/>
            </a:prstGeom>
          </p:spPr>
        </p:pic>
      </p:grpSp>
      <p:pic>
        <p:nvPicPr>
          <p:cNvPr id="15" name="object 15"/>
          <p:cNvPicPr/>
          <p:nvPr/>
        </p:nvPicPr>
        <p:blipFill>
          <a:blip r:embed="rId6" cstate="print"/>
          <a:stretch>
            <a:fillRect/>
          </a:stretch>
        </p:blipFill>
        <p:spPr>
          <a:xfrm>
            <a:off x="834668" y="6826738"/>
            <a:ext cx="855681" cy="349425"/>
          </a:xfrm>
          <a:prstGeom prst="rect">
            <a:avLst/>
          </a:prstGeom>
        </p:spPr>
      </p:pic>
      <p:sp>
        <p:nvSpPr>
          <p:cNvPr id="16" name="object 16"/>
          <p:cNvSpPr txBox="1">
            <a:spLocks noGrp="1"/>
          </p:cNvSpPr>
          <p:nvPr>
            <p:ph type="title"/>
          </p:nvPr>
        </p:nvSpPr>
        <p:spPr>
          <a:xfrm>
            <a:off x="1249052" y="1147063"/>
            <a:ext cx="7517765" cy="696595"/>
          </a:xfrm>
          <a:prstGeom prst="rect">
            <a:avLst/>
          </a:prstGeom>
        </p:spPr>
        <p:txBody>
          <a:bodyPr vert="horz" wrap="square" lIns="0" tIns="12700" rIns="0" bIns="0" rtlCol="0">
            <a:spAutoFit/>
          </a:bodyPr>
          <a:lstStyle/>
          <a:p>
            <a:pPr marL="12700">
              <a:lnSpc>
                <a:spcPct val="100000"/>
              </a:lnSpc>
              <a:spcBef>
                <a:spcPts val="100"/>
              </a:spcBef>
            </a:pPr>
            <a:r>
              <a:rPr sz="4400" dirty="0"/>
              <a:t>Syndrome</a:t>
            </a:r>
            <a:r>
              <a:rPr sz="4400" spc="-50" dirty="0"/>
              <a:t> </a:t>
            </a:r>
            <a:r>
              <a:rPr sz="4400" spc="-5" dirty="0"/>
              <a:t>d'Anton-Babinski</a:t>
            </a:r>
            <a:endParaRPr sz="4400"/>
          </a:p>
        </p:txBody>
      </p:sp>
      <p:sp>
        <p:nvSpPr>
          <p:cNvPr id="17" name="object 17"/>
          <p:cNvSpPr txBox="1"/>
          <p:nvPr/>
        </p:nvSpPr>
        <p:spPr>
          <a:xfrm>
            <a:off x="929012" y="2584194"/>
            <a:ext cx="6195060" cy="2332355"/>
          </a:xfrm>
          <a:prstGeom prst="rect">
            <a:avLst/>
          </a:prstGeom>
        </p:spPr>
        <p:txBody>
          <a:bodyPr vert="horz" wrap="square" lIns="0" tIns="12065" rIns="0" bIns="0" rtlCol="0">
            <a:spAutoFit/>
          </a:bodyPr>
          <a:lstStyle/>
          <a:p>
            <a:pPr marL="355600" indent="-342900">
              <a:lnSpc>
                <a:spcPct val="100000"/>
              </a:lnSpc>
              <a:spcBef>
                <a:spcPts val="95"/>
              </a:spcBef>
              <a:buClr>
                <a:srgbClr val="00007C"/>
              </a:buClr>
              <a:buSzPct val="75000"/>
              <a:buFont typeface="Wingdings"/>
              <a:buChar char=""/>
              <a:tabLst>
                <a:tab pos="354965" algn="l"/>
                <a:tab pos="355600" algn="l"/>
              </a:tabLst>
            </a:pPr>
            <a:r>
              <a:rPr sz="2800" spc="-5" dirty="0">
                <a:latin typeface="Arial MT"/>
                <a:cs typeface="Arial MT"/>
              </a:rPr>
              <a:t>cortex </a:t>
            </a:r>
            <a:r>
              <a:rPr sz="2800" dirty="0">
                <a:latin typeface="Arial MT"/>
                <a:cs typeface="Arial MT"/>
              </a:rPr>
              <a:t>somato-gnosique</a:t>
            </a:r>
            <a:r>
              <a:rPr sz="2800" spc="-5" dirty="0">
                <a:latin typeface="Arial MT"/>
                <a:cs typeface="Arial MT"/>
              </a:rPr>
              <a:t> </a:t>
            </a:r>
            <a:r>
              <a:rPr sz="2800" dirty="0">
                <a:latin typeface="Arial MT"/>
                <a:cs typeface="Arial MT"/>
              </a:rPr>
              <a:t>droit</a:t>
            </a:r>
            <a:r>
              <a:rPr sz="2800" spc="-5" dirty="0">
                <a:latin typeface="Arial MT"/>
                <a:cs typeface="Arial MT"/>
              </a:rPr>
              <a:t> (aire 5)</a:t>
            </a:r>
            <a:endParaRPr sz="2800">
              <a:latin typeface="Arial MT"/>
              <a:cs typeface="Arial MT"/>
            </a:endParaRPr>
          </a:p>
          <a:p>
            <a:pPr>
              <a:lnSpc>
                <a:spcPct val="100000"/>
              </a:lnSpc>
              <a:spcBef>
                <a:spcPts val="20"/>
              </a:spcBef>
              <a:buClr>
                <a:srgbClr val="00007C"/>
              </a:buClr>
              <a:buFont typeface="Wingdings"/>
              <a:buChar char=""/>
            </a:pPr>
            <a:endParaRPr sz="35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800" dirty="0">
                <a:latin typeface="Arial MT"/>
                <a:cs typeface="Arial MT"/>
              </a:rPr>
              <a:t>Hémiasomatognosie</a:t>
            </a:r>
            <a:endParaRPr sz="2800">
              <a:latin typeface="Arial MT"/>
              <a:cs typeface="Arial MT"/>
            </a:endParaRPr>
          </a:p>
          <a:p>
            <a:pPr marL="355600" indent="-342900">
              <a:lnSpc>
                <a:spcPct val="100000"/>
              </a:lnSpc>
              <a:spcBef>
                <a:spcPts val="335"/>
              </a:spcBef>
              <a:buClr>
                <a:srgbClr val="00007C"/>
              </a:buClr>
              <a:buSzPct val="75000"/>
              <a:buFont typeface="Wingdings"/>
              <a:buChar char=""/>
              <a:tabLst>
                <a:tab pos="354965" algn="l"/>
                <a:tab pos="355600" algn="l"/>
              </a:tabLst>
            </a:pPr>
            <a:r>
              <a:rPr sz="2800" spc="-5" dirty="0">
                <a:latin typeface="Arial MT"/>
                <a:cs typeface="Arial MT"/>
              </a:rPr>
              <a:t>Anosodiaphorie</a:t>
            </a:r>
            <a:endParaRPr sz="2800">
              <a:latin typeface="Arial MT"/>
              <a:cs typeface="Arial MT"/>
            </a:endParaRPr>
          </a:p>
          <a:p>
            <a:pPr marL="355600" indent="-342900">
              <a:lnSpc>
                <a:spcPct val="100000"/>
              </a:lnSpc>
              <a:spcBef>
                <a:spcPts val="350"/>
              </a:spcBef>
              <a:buClr>
                <a:srgbClr val="00007C"/>
              </a:buClr>
              <a:buSzPct val="75000"/>
              <a:buFont typeface="Wingdings"/>
              <a:buChar char=""/>
              <a:tabLst>
                <a:tab pos="354965" algn="l"/>
                <a:tab pos="355600" algn="l"/>
              </a:tabLst>
            </a:pPr>
            <a:r>
              <a:rPr sz="2800" dirty="0">
                <a:latin typeface="Arial MT"/>
                <a:cs typeface="Arial MT"/>
              </a:rPr>
              <a:t>Anosognosie</a:t>
            </a:r>
            <a:endParaRPr sz="2800">
              <a:latin typeface="Arial MT"/>
              <a:cs typeface="Arial MT"/>
            </a:endParaRPr>
          </a:p>
        </p:txBody>
      </p:sp>
      <p:sp>
        <p:nvSpPr>
          <p:cNvPr id="18" name="object 18"/>
          <p:cNvSpPr/>
          <p:nvPr/>
        </p:nvSpPr>
        <p:spPr>
          <a:xfrm>
            <a:off x="6184269" y="3549395"/>
            <a:ext cx="533400" cy="533400"/>
          </a:xfrm>
          <a:custGeom>
            <a:avLst/>
            <a:gdLst/>
            <a:ahLst/>
            <a:cxnLst/>
            <a:rect l="l" t="t" r="r" b="b"/>
            <a:pathLst>
              <a:path w="533400" h="533400">
                <a:moveTo>
                  <a:pt x="266699" y="143255"/>
                </a:moveTo>
                <a:lnTo>
                  <a:pt x="205739" y="56387"/>
                </a:lnTo>
                <a:lnTo>
                  <a:pt x="179831" y="155447"/>
                </a:lnTo>
                <a:lnTo>
                  <a:pt x="9143" y="56387"/>
                </a:lnTo>
                <a:lnTo>
                  <a:pt x="114299" y="187451"/>
                </a:lnTo>
                <a:lnTo>
                  <a:pt x="0" y="213359"/>
                </a:lnTo>
                <a:lnTo>
                  <a:pt x="91439" y="291083"/>
                </a:lnTo>
                <a:lnTo>
                  <a:pt x="3047" y="359663"/>
                </a:lnTo>
                <a:lnTo>
                  <a:pt x="140207" y="344423"/>
                </a:lnTo>
                <a:lnTo>
                  <a:pt x="117347" y="434339"/>
                </a:lnTo>
                <a:lnTo>
                  <a:pt x="190499" y="385571"/>
                </a:lnTo>
                <a:lnTo>
                  <a:pt x="208787" y="533399"/>
                </a:lnTo>
                <a:lnTo>
                  <a:pt x="260603" y="368807"/>
                </a:lnTo>
                <a:lnTo>
                  <a:pt x="327659" y="487679"/>
                </a:lnTo>
                <a:lnTo>
                  <a:pt x="345947" y="356615"/>
                </a:lnTo>
                <a:lnTo>
                  <a:pt x="448055" y="446531"/>
                </a:lnTo>
                <a:lnTo>
                  <a:pt x="416051" y="320039"/>
                </a:lnTo>
                <a:lnTo>
                  <a:pt x="533399" y="327659"/>
                </a:lnTo>
                <a:lnTo>
                  <a:pt x="434339" y="259079"/>
                </a:lnTo>
                <a:lnTo>
                  <a:pt x="521207" y="201167"/>
                </a:lnTo>
                <a:lnTo>
                  <a:pt x="413003" y="179831"/>
                </a:lnTo>
                <a:lnTo>
                  <a:pt x="454151" y="109727"/>
                </a:lnTo>
                <a:lnTo>
                  <a:pt x="348995" y="131063"/>
                </a:lnTo>
                <a:lnTo>
                  <a:pt x="358139" y="0"/>
                </a:lnTo>
                <a:lnTo>
                  <a:pt x="266699" y="143255"/>
                </a:lnTo>
                <a:close/>
              </a:path>
            </a:pathLst>
          </a:custGeom>
          <a:ln w="38099">
            <a:solidFill>
              <a:srgbClr val="656598"/>
            </a:solidFill>
          </a:ln>
        </p:spPr>
        <p:txBody>
          <a:bodyPr wrap="square" lIns="0" tIns="0" rIns="0" bIns="0" rtlCol="0"/>
          <a:lstStyle/>
          <a:p>
            <a:endParaRPr/>
          </a:p>
        </p:txBody>
      </p:sp>
      <p:pic>
        <p:nvPicPr>
          <p:cNvPr id="19" name="object 19"/>
          <p:cNvPicPr/>
          <p:nvPr/>
        </p:nvPicPr>
        <p:blipFill>
          <a:blip r:embed="rId7" cstate="print"/>
          <a:stretch>
            <a:fillRect/>
          </a:stretch>
        </p:blipFill>
        <p:spPr>
          <a:xfrm>
            <a:off x="2753746" y="5073396"/>
            <a:ext cx="1944623" cy="194462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20596" y="2282293"/>
            <a:ext cx="3682355" cy="3873186"/>
            <a:chOff x="4216400" y="3022600"/>
            <a:chExt cx="4876800" cy="5129530"/>
          </a:xfrm>
        </p:grpSpPr>
        <p:pic>
          <p:nvPicPr>
            <p:cNvPr id="3" name="object 3"/>
            <p:cNvPicPr/>
            <p:nvPr/>
          </p:nvPicPr>
          <p:blipFill>
            <a:blip r:embed="rId2" cstate="print"/>
            <a:stretch>
              <a:fillRect/>
            </a:stretch>
          </p:blipFill>
          <p:spPr>
            <a:xfrm>
              <a:off x="4216400" y="3022600"/>
              <a:ext cx="4876800" cy="3835400"/>
            </a:xfrm>
            <a:prstGeom prst="rect">
              <a:avLst/>
            </a:prstGeom>
          </p:spPr>
        </p:pic>
        <p:pic>
          <p:nvPicPr>
            <p:cNvPr id="4" name="object 4"/>
            <p:cNvPicPr/>
            <p:nvPr/>
          </p:nvPicPr>
          <p:blipFill>
            <a:blip r:embed="rId3" cstate="print"/>
            <a:stretch>
              <a:fillRect/>
            </a:stretch>
          </p:blipFill>
          <p:spPr>
            <a:xfrm>
              <a:off x="4267200" y="3060700"/>
              <a:ext cx="4648200" cy="3619500"/>
            </a:xfrm>
            <a:prstGeom prst="rect">
              <a:avLst/>
            </a:prstGeom>
          </p:spPr>
        </p:pic>
        <p:sp>
          <p:nvSpPr>
            <p:cNvPr id="5" name="object 5"/>
            <p:cNvSpPr/>
            <p:nvPr/>
          </p:nvSpPr>
          <p:spPr>
            <a:xfrm>
              <a:off x="4267200" y="3060700"/>
              <a:ext cx="4648200" cy="3619500"/>
            </a:xfrm>
            <a:custGeom>
              <a:avLst/>
              <a:gdLst/>
              <a:ahLst/>
              <a:cxnLst/>
              <a:rect l="l" t="t" r="r" b="b"/>
              <a:pathLst>
                <a:path w="4648200" h="3619500">
                  <a:moveTo>
                    <a:pt x="0" y="0"/>
                  </a:moveTo>
                  <a:lnTo>
                    <a:pt x="4648200" y="0"/>
                  </a:lnTo>
                  <a:lnTo>
                    <a:pt x="4648200" y="3619500"/>
                  </a:lnTo>
                  <a:lnTo>
                    <a:pt x="0" y="3619500"/>
                  </a:lnTo>
                  <a:lnTo>
                    <a:pt x="0" y="0"/>
                  </a:lnTo>
                  <a:close/>
                </a:path>
              </a:pathLst>
            </a:custGeom>
            <a:ln w="12700">
              <a:solidFill>
                <a:srgbClr val="000000"/>
              </a:solidFill>
            </a:ln>
          </p:spPr>
          <p:txBody>
            <a:bodyPr wrap="square" lIns="0" tIns="0" rIns="0" bIns="0" rtlCol="0"/>
            <a:lstStyle/>
            <a:p>
              <a:endParaRPr sz="1359"/>
            </a:p>
          </p:txBody>
        </p:sp>
        <p:pic>
          <p:nvPicPr>
            <p:cNvPr id="6" name="object 6"/>
            <p:cNvPicPr/>
            <p:nvPr/>
          </p:nvPicPr>
          <p:blipFill>
            <a:blip r:embed="rId4" cstate="print"/>
            <a:stretch>
              <a:fillRect/>
            </a:stretch>
          </p:blipFill>
          <p:spPr>
            <a:xfrm>
              <a:off x="4260850" y="6699250"/>
              <a:ext cx="4660900" cy="1452880"/>
            </a:xfrm>
            <a:prstGeom prst="rect">
              <a:avLst/>
            </a:prstGeom>
          </p:spPr>
        </p:pic>
      </p:grpSp>
      <p:sp>
        <p:nvSpPr>
          <p:cNvPr id="7" name="object 7"/>
          <p:cNvSpPr txBox="1"/>
          <p:nvPr/>
        </p:nvSpPr>
        <p:spPr>
          <a:xfrm>
            <a:off x="693565" y="81894"/>
            <a:ext cx="1893920" cy="242054"/>
          </a:xfrm>
          <a:prstGeom prst="rect">
            <a:avLst/>
          </a:prstGeom>
        </p:spPr>
        <p:txBody>
          <a:bodyPr vert="horz" wrap="square" lIns="0" tIns="9589" rIns="0" bIns="0" rtlCol="0">
            <a:spAutoFit/>
          </a:bodyPr>
          <a:lstStyle/>
          <a:p>
            <a:pPr marL="9590">
              <a:spcBef>
                <a:spcPts val="76"/>
              </a:spcBef>
            </a:pPr>
            <a:r>
              <a:rPr sz="1510" spc="-86" dirty="0">
                <a:latin typeface="Arial MT"/>
                <a:cs typeface="Arial MT"/>
              </a:rPr>
              <a:t>1.7.</a:t>
            </a:r>
            <a:r>
              <a:rPr sz="1510" spc="-151" dirty="0">
                <a:latin typeface="Arial MT"/>
                <a:cs typeface="Arial MT"/>
              </a:rPr>
              <a:t> </a:t>
            </a:r>
            <a:r>
              <a:rPr sz="1510" spc="-140" dirty="0">
                <a:latin typeface="Arial MT"/>
                <a:cs typeface="Arial MT"/>
              </a:rPr>
              <a:t>Le</a:t>
            </a:r>
            <a:r>
              <a:rPr sz="1510" spc="-125" dirty="0">
                <a:latin typeface="Arial MT"/>
                <a:cs typeface="Arial MT"/>
              </a:rPr>
              <a:t>s</a:t>
            </a:r>
            <a:r>
              <a:rPr sz="1510" spc="-4" dirty="0">
                <a:latin typeface="Arial MT"/>
                <a:cs typeface="Arial MT"/>
              </a:rPr>
              <a:t> </a:t>
            </a:r>
            <a:r>
              <a:rPr sz="1510" spc="-83" dirty="0">
                <a:latin typeface="Arial MT"/>
                <a:cs typeface="Arial MT"/>
              </a:rPr>
              <a:t>lobes</a:t>
            </a:r>
            <a:r>
              <a:rPr sz="1510" spc="-4" dirty="0">
                <a:latin typeface="Arial MT"/>
                <a:cs typeface="Arial MT"/>
              </a:rPr>
              <a:t> </a:t>
            </a:r>
            <a:r>
              <a:rPr sz="1510" spc="-57" dirty="0">
                <a:latin typeface="Arial MT"/>
                <a:cs typeface="Arial MT"/>
              </a:rPr>
              <a:t>cérébraux</a:t>
            </a:r>
            <a:endParaRPr sz="1510">
              <a:latin typeface="Arial MT"/>
              <a:cs typeface="Arial MT"/>
            </a:endParaRPr>
          </a:p>
        </p:txBody>
      </p:sp>
      <p:grpSp>
        <p:nvGrpSpPr>
          <p:cNvPr id="8" name="object 8"/>
          <p:cNvGrpSpPr/>
          <p:nvPr/>
        </p:nvGrpSpPr>
        <p:grpSpPr>
          <a:xfrm>
            <a:off x="432098" y="0"/>
            <a:ext cx="9829204" cy="7374300"/>
            <a:chOff x="-6350" y="0"/>
            <a:chExt cx="13017500" cy="9766300"/>
          </a:xfrm>
        </p:grpSpPr>
        <p:pic>
          <p:nvPicPr>
            <p:cNvPr id="9" name="object 9"/>
            <p:cNvPicPr/>
            <p:nvPr/>
          </p:nvPicPr>
          <p:blipFill>
            <a:blip r:embed="rId5" cstate="print"/>
            <a:stretch>
              <a:fillRect/>
            </a:stretch>
          </p:blipFill>
          <p:spPr>
            <a:xfrm>
              <a:off x="3924300" y="4483100"/>
              <a:ext cx="1447800" cy="889000"/>
            </a:xfrm>
            <a:prstGeom prst="rect">
              <a:avLst/>
            </a:prstGeom>
          </p:spPr>
        </p:pic>
        <p:sp>
          <p:nvSpPr>
            <p:cNvPr id="10" name="object 10"/>
            <p:cNvSpPr/>
            <p:nvPr/>
          </p:nvSpPr>
          <p:spPr>
            <a:xfrm>
              <a:off x="4085303" y="4621469"/>
              <a:ext cx="1028700" cy="520065"/>
            </a:xfrm>
            <a:custGeom>
              <a:avLst/>
              <a:gdLst/>
              <a:ahLst/>
              <a:cxnLst/>
              <a:rect l="l" t="t" r="r" b="b"/>
              <a:pathLst>
                <a:path w="1028700" h="520064">
                  <a:moveTo>
                    <a:pt x="878049" y="75915"/>
                  </a:moveTo>
                  <a:lnTo>
                    <a:pt x="924081" y="102576"/>
                  </a:lnTo>
                  <a:lnTo>
                    <a:pt x="961744" y="131431"/>
                  </a:lnTo>
                  <a:lnTo>
                    <a:pt x="991037" y="162040"/>
                  </a:lnTo>
                  <a:lnTo>
                    <a:pt x="1011960" y="193966"/>
                  </a:lnTo>
                  <a:lnTo>
                    <a:pt x="1028699" y="260010"/>
                  </a:lnTo>
                  <a:lnTo>
                    <a:pt x="1024514" y="293252"/>
                  </a:lnTo>
                  <a:lnTo>
                    <a:pt x="991037" y="357980"/>
                  </a:lnTo>
                  <a:lnTo>
                    <a:pt x="961744" y="388590"/>
                  </a:lnTo>
                  <a:lnTo>
                    <a:pt x="924081" y="417445"/>
                  </a:lnTo>
                  <a:lnTo>
                    <a:pt x="878049" y="444106"/>
                  </a:lnTo>
                  <a:lnTo>
                    <a:pt x="836286" y="463085"/>
                  </a:lnTo>
                  <a:lnTo>
                    <a:pt x="791638" y="479352"/>
                  </a:lnTo>
                  <a:lnTo>
                    <a:pt x="744550" y="492908"/>
                  </a:lnTo>
                  <a:lnTo>
                    <a:pt x="695465" y="503753"/>
                  </a:lnTo>
                  <a:lnTo>
                    <a:pt x="644827" y="511887"/>
                  </a:lnTo>
                  <a:lnTo>
                    <a:pt x="593079" y="517310"/>
                  </a:lnTo>
                  <a:lnTo>
                    <a:pt x="540666" y="520021"/>
                  </a:lnTo>
                  <a:lnTo>
                    <a:pt x="488031" y="520021"/>
                  </a:lnTo>
                  <a:lnTo>
                    <a:pt x="435618" y="517310"/>
                  </a:lnTo>
                  <a:lnTo>
                    <a:pt x="383871" y="511887"/>
                  </a:lnTo>
                  <a:lnTo>
                    <a:pt x="333233" y="503753"/>
                  </a:lnTo>
                  <a:lnTo>
                    <a:pt x="284148" y="492908"/>
                  </a:lnTo>
                  <a:lnTo>
                    <a:pt x="237060" y="479352"/>
                  </a:lnTo>
                  <a:lnTo>
                    <a:pt x="192412" y="463085"/>
                  </a:lnTo>
                  <a:lnTo>
                    <a:pt x="150649" y="444106"/>
                  </a:lnTo>
                  <a:lnTo>
                    <a:pt x="104617" y="417445"/>
                  </a:lnTo>
                  <a:lnTo>
                    <a:pt x="66955" y="388590"/>
                  </a:lnTo>
                  <a:lnTo>
                    <a:pt x="37662" y="357980"/>
                  </a:lnTo>
                  <a:lnTo>
                    <a:pt x="16738" y="326055"/>
                  </a:lnTo>
                  <a:lnTo>
                    <a:pt x="0" y="260010"/>
                  </a:lnTo>
                  <a:lnTo>
                    <a:pt x="4184" y="226769"/>
                  </a:lnTo>
                  <a:lnTo>
                    <a:pt x="37662" y="162040"/>
                  </a:lnTo>
                  <a:lnTo>
                    <a:pt x="66955" y="131431"/>
                  </a:lnTo>
                  <a:lnTo>
                    <a:pt x="104617" y="102576"/>
                  </a:lnTo>
                  <a:lnTo>
                    <a:pt x="150649" y="75915"/>
                  </a:lnTo>
                  <a:lnTo>
                    <a:pt x="192412" y="56936"/>
                  </a:lnTo>
                  <a:lnTo>
                    <a:pt x="237060" y="40668"/>
                  </a:lnTo>
                  <a:lnTo>
                    <a:pt x="284148" y="27112"/>
                  </a:lnTo>
                  <a:lnTo>
                    <a:pt x="333233" y="16267"/>
                  </a:lnTo>
                  <a:lnTo>
                    <a:pt x="383871" y="8133"/>
                  </a:lnTo>
                  <a:lnTo>
                    <a:pt x="435618" y="2711"/>
                  </a:lnTo>
                  <a:lnTo>
                    <a:pt x="488031" y="0"/>
                  </a:lnTo>
                  <a:lnTo>
                    <a:pt x="540666" y="0"/>
                  </a:lnTo>
                  <a:lnTo>
                    <a:pt x="593079" y="2711"/>
                  </a:lnTo>
                  <a:lnTo>
                    <a:pt x="644827" y="8133"/>
                  </a:lnTo>
                  <a:lnTo>
                    <a:pt x="695465" y="16267"/>
                  </a:lnTo>
                  <a:lnTo>
                    <a:pt x="744550" y="27112"/>
                  </a:lnTo>
                  <a:lnTo>
                    <a:pt x="791638" y="40668"/>
                  </a:lnTo>
                  <a:lnTo>
                    <a:pt x="836286" y="56936"/>
                  </a:lnTo>
                  <a:lnTo>
                    <a:pt x="878049" y="75915"/>
                  </a:lnTo>
                </a:path>
              </a:pathLst>
            </a:custGeom>
            <a:ln w="12700">
              <a:solidFill>
                <a:srgbClr val="D23145"/>
              </a:solidFill>
            </a:ln>
          </p:spPr>
          <p:txBody>
            <a:bodyPr wrap="square" lIns="0" tIns="0" rIns="0" bIns="0" rtlCol="0"/>
            <a:lstStyle/>
            <a:p>
              <a:endParaRPr sz="1359"/>
            </a:p>
          </p:txBody>
        </p:sp>
        <p:pic>
          <p:nvPicPr>
            <p:cNvPr id="11" name="object 11"/>
            <p:cNvPicPr/>
            <p:nvPr/>
          </p:nvPicPr>
          <p:blipFill>
            <a:blip r:embed="rId6" cstate="print"/>
            <a:stretch>
              <a:fillRect/>
            </a:stretch>
          </p:blipFill>
          <p:spPr>
            <a:xfrm>
              <a:off x="7061200" y="3733800"/>
              <a:ext cx="1447800" cy="889000"/>
            </a:xfrm>
            <a:prstGeom prst="rect">
              <a:avLst/>
            </a:prstGeom>
          </p:spPr>
        </p:pic>
        <p:sp>
          <p:nvSpPr>
            <p:cNvPr id="12" name="object 12"/>
            <p:cNvSpPr/>
            <p:nvPr/>
          </p:nvSpPr>
          <p:spPr>
            <a:xfrm>
              <a:off x="7222711" y="3873693"/>
              <a:ext cx="1028700" cy="520065"/>
            </a:xfrm>
            <a:custGeom>
              <a:avLst/>
              <a:gdLst/>
              <a:ahLst/>
              <a:cxnLst/>
              <a:rect l="l" t="t" r="r" b="b"/>
              <a:pathLst>
                <a:path w="1028700" h="520064">
                  <a:moveTo>
                    <a:pt x="878049" y="75915"/>
                  </a:moveTo>
                  <a:lnTo>
                    <a:pt x="924081" y="102576"/>
                  </a:lnTo>
                  <a:lnTo>
                    <a:pt x="961744" y="131431"/>
                  </a:lnTo>
                  <a:lnTo>
                    <a:pt x="991037" y="162040"/>
                  </a:lnTo>
                  <a:lnTo>
                    <a:pt x="1011960" y="193966"/>
                  </a:lnTo>
                  <a:lnTo>
                    <a:pt x="1028699" y="260010"/>
                  </a:lnTo>
                  <a:lnTo>
                    <a:pt x="1024514" y="293252"/>
                  </a:lnTo>
                  <a:lnTo>
                    <a:pt x="991037" y="357980"/>
                  </a:lnTo>
                  <a:lnTo>
                    <a:pt x="961744" y="388590"/>
                  </a:lnTo>
                  <a:lnTo>
                    <a:pt x="924081" y="417445"/>
                  </a:lnTo>
                  <a:lnTo>
                    <a:pt x="878049" y="444106"/>
                  </a:lnTo>
                  <a:lnTo>
                    <a:pt x="836285" y="463085"/>
                  </a:lnTo>
                  <a:lnTo>
                    <a:pt x="791638" y="479352"/>
                  </a:lnTo>
                  <a:lnTo>
                    <a:pt x="744549" y="492908"/>
                  </a:lnTo>
                  <a:lnTo>
                    <a:pt x="695464" y="503753"/>
                  </a:lnTo>
                  <a:lnTo>
                    <a:pt x="644826" y="511887"/>
                  </a:lnTo>
                  <a:lnTo>
                    <a:pt x="593079" y="517310"/>
                  </a:lnTo>
                  <a:lnTo>
                    <a:pt x="540666" y="520021"/>
                  </a:lnTo>
                  <a:lnTo>
                    <a:pt x="488031" y="520021"/>
                  </a:lnTo>
                  <a:lnTo>
                    <a:pt x="435618" y="517310"/>
                  </a:lnTo>
                  <a:lnTo>
                    <a:pt x="383871" y="511887"/>
                  </a:lnTo>
                  <a:lnTo>
                    <a:pt x="333233" y="503753"/>
                  </a:lnTo>
                  <a:lnTo>
                    <a:pt x="284148" y="492908"/>
                  </a:lnTo>
                  <a:lnTo>
                    <a:pt x="237060" y="479352"/>
                  </a:lnTo>
                  <a:lnTo>
                    <a:pt x="192412" y="463085"/>
                  </a:lnTo>
                  <a:lnTo>
                    <a:pt x="150649" y="444106"/>
                  </a:lnTo>
                  <a:lnTo>
                    <a:pt x="104617" y="417445"/>
                  </a:lnTo>
                  <a:lnTo>
                    <a:pt x="66955" y="388590"/>
                  </a:lnTo>
                  <a:lnTo>
                    <a:pt x="37662" y="357980"/>
                  </a:lnTo>
                  <a:lnTo>
                    <a:pt x="16738" y="326055"/>
                  </a:lnTo>
                  <a:lnTo>
                    <a:pt x="0" y="260010"/>
                  </a:lnTo>
                  <a:lnTo>
                    <a:pt x="4184" y="226769"/>
                  </a:lnTo>
                  <a:lnTo>
                    <a:pt x="37662" y="162040"/>
                  </a:lnTo>
                  <a:lnTo>
                    <a:pt x="66955" y="131431"/>
                  </a:lnTo>
                  <a:lnTo>
                    <a:pt x="104617" y="102576"/>
                  </a:lnTo>
                  <a:lnTo>
                    <a:pt x="150649" y="75915"/>
                  </a:lnTo>
                  <a:lnTo>
                    <a:pt x="192412" y="56936"/>
                  </a:lnTo>
                  <a:lnTo>
                    <a:pt x="237060" y="40668"/>
                  </a:lnTo>
                  <a:lnTo>
                    <a:pt x="284148" y="27112"/>
                  </a:lnTo>
                  <a:lnTo>
                    <a:pt x="333233" y="16267"/>
                  </a:lnTo>
                  <a:lnTo>
                    <a:pt x="383871" y="8133"/>
                  </a:lnTo>
                  <a:lnTo>
                    <a:pt x="435618" y="2711"/>
                  </a:lnTo>
                  <a:lnTo>
                    <a:pt x="488031" y="0"/>
                  </a:lnTo>
                  <a:lnTo>
                    <a:pt x="540666" y="0"/>
                  </a:lnTo>
                  <a:lnTo>
                    <a:pt x="593079" y="2711"/>
                  </a:lnTo>
                  <a:lnTo>
                    <a:pt x="644826" y="8133"/>
                  </a:lnTo>
                  <a:lnTo>
                    <a:pt x="695464" y="16267"/>
                  </a:lnTo>
                  <a:lnTo>
                    <a:pt x="744549" y="27112"/>
                  </a:lnTo>
                  <a:lnTo>
                    <a:pt x="791638" y="40668"/>
                  </a:lnTo>
                  <a:lnTo>
                    <a:pt x="836285" y="56936"/>
                  </a:lnTo>
                  <a:lnTo>
                    <a:pt x="878049" y="75915"/>
                  </a:lnTo>
                </a:path>
              </a:pathLst>
            </a:custGeom>
            <a:ln w="12700">
              <a:solidFill>
                <a:srgbClr val="D23145"/>
              </a:solidFill>
            </a:ln>
          </p:spPr>
          <p:txBody>
            <a:bodyPr wrap="square" lIns="0" tIns="0" rIns="0" bIns="0" rtlCol="0"/>
            <a:lstStyle/>
            <a:p>
              <a:endParaRPr sz="1359"/>
            </a:p>
          </p:txBody>
        </p:sp>
        <p:pic>
          <p:nvPicPr>
            <p:cNvPr id="13" name="object 13"/>
            <p:cNvPicPr/>
            <p:nvPr/>
          </p:nvPicPr>
          <p:blipFill>
            <a:blip r:embed="rId7" cstate="print"/>
            <a:stretch>
              <a:fillRect/>
            </a:stretch>
          </p:blipFill>
          <p:spPr>
            <a:xfrm>
              <a:off x="7607300" y="5219700"/>
              <a:ext cx="1435100" cy="1206500"/>
            </a:xfrm>
            <a:prstGeom prst="rect">
              <a:avLst/>
            </a:prstGeom>
          </p:spPr>
        </p:pic>
        <p:sp>
          <p:nvSpPr>
            <p:cNvPr id="14" name="object 14"/>
            <p:cNvSpPr/>
            <p:nvPr/>
          </p:nvSpPr>
          <p:spPr>
            <a:xfrm>
              <a:off x="7759829" y="5368906"/>
              <a:ext cx="1027430" cy="812800"/>
            </a:xfrm>
            <a:custGeom>
              <a:avLst/>
              <a:gdLst/>
              <a:ahLst/>
              <a:cxnLst/>
              <a:rect l="l" t="t" r="r" b="b"/>
              <a:pathLst>
                <a:path w="1027429" h="812800">
                  <a:moveTo>
                    <a:pt x="877379" y="119032"/>
                  </a:moveTo>
                  <a:lnTo>
                    <a:pt x="914875" y="152030"/>
                  </a:lnTo>
                  <a:lnTo>
                    <a:pt x="947013" y="187307"/>
                  </a:lnTo>
                  <a:lnTo>
                    <a:pt x="973796" y="224512"/>
                  </a:lnTo>
                  <a:lnTo>
                    <a:pt x="995221" y="263296"/>
                  </a:lnTo>
                  <a:lnTo>
                    <a:pt x="1011291" y="303306"/>
                  </a:lnTo>
                  <a:lnTo>
                    <a:pt x="1022004" y="344193"/>
                  </a:lnTo>
                  <a:lnTo>
                    <a:pt x="1027360" y="385606"/>
                  </a:lnTo>
                  <a:lnTo>
                    <a:pt x="1027360" y="427194"/>
                  </a:lnTo>
                  <a:lnTo>
                    <a:pt x="1022004" y="468607"/>
                  </a:lnTo>
                  <a:lnTo>
                    <a:pt x="1011291" y="509494"/>
                  </a:lnTo>
                  <a:lnTo>
                    <a:pt x="995221" y="549504"/>
                  </a:lnTo>
                  <a:lnTo>
                    <a:pt x="973796" y="588287"/>
                  </a:lnTo>
                  <a:lnTo>
                    <a:pt x="947013" y="625493"/>
                  </a:lnTo>
                  <a:lnTo>
                    <a:pt x="914875" y="660769"/>
                  </a:lnTo>
                  <a:lnTo>
                    <a:pt x="877379" y="693767"/>
                  </a:lnTo>
                  <a:lnTo>
                    <a:pt x="838315" y="721666"/>
                  </a:lnTo>
                  <a:lnTo>
                    <a:pt x="796692" y="745844"/>
                  </a:lnTo>
                  <a:lnTo>
                    <a:pt x="752874" y="766303"/>
                  </a:lnTo>
                  <a:lnTo>
                    <a:pt x="707229" y="783041"/>
                  </a:lnTo>
                  <a:lnTo>
                    <a:pt x="660121" y="796061"/>
                  </a:lnTo>
                  <a:lnTo>
                    <a:pt x="611916" y="805360"/>
                  </a:lnTo>
                  <a:lnTo>
                    <a:pt x="562980" y="810940"/>
                  </a:lnTo>
                  <a:lnTo>
                    <a:pt x="513679" y="812799"/>
                  </a:lnTo>
                  <a:lnTo>
                    <a:pt x="464377" y="810940"/>
                  </a:lnTo>
                  <a:lnTo>
                    <a:pt x="415441" y="805360"/>
                  </a:lnTo>
                  <a:lnTo>
                    <a:pt x="367237" y="796061"/>
                  </a:lnTo>
                  <a:lnTo>
                    <a:pt x="320129" y="783041"/>
                  </a:lnTo>
                  <a:lnTo>
                    <a:pt x="274484" y="766303"/>
                  </a:lnTo>
                  <a:lnTo>
                    <a:pt x="230666" y="745844"/>
                  </a:lnTo>
                  <a:lnTo>
                    <a:pt x="189043" y="721666"/>
                  </a:lnTo>
                  <a:lnTo>
                    <a:pt x="149979" y="693767"/>
                  </a:lnTo>
                  <a:lnTo>
                    <a:pt x="112484" y="660769"/>
                  </a:lnTo>
                  <a:lnTo>
                    <a:pt x="80346" y="625493"/>
                  </a:lnTo>
                  <a:lnTo>
                    <a:pt x="53564" y="588287"/>
                  </a:lnTo>
                  <a:lnTo>
                    <a:pt x="32138" y="549504"/>
                  </a:lnTo>
                  <a:lnTo>
                    <a:pt x="16069" y="509494"/>
                  </a:lnTo>
                  <a:lnTo>
                    <a:pt x="5356" y="468607"/>
                  </a:lnTo>
                  <a:lnTo>
                    <a:pt x="0" y="427194"/>
                  </a:lnTo>
                  <a:lnTo>
                    <a:pt x="0" y="385606"/>
                  </a:lnTo>
                  <a:lnTo>
                    <a:pt x="5356" y="344193"/>
                  </a:lnTo>
                  <a:lnTo>
                    <a:pt x="16069" y="303306"/>
                  </a:lnTo>
                  <a:lnTo>
                    <a:pt x="32138" y="263296"/>
                  </a:lnTo>
                  <a:lnTo>
                    <a:pt x="53564" y="224512"/>
                  </a:lnTo>
                  <a:lnTo>
                    <a:pt x="80346" y="187307"/>
                  </a:lnTo>
                  <a:lnTo>
                    <a:pt x="112484" y="152030"/>
                  </a:lnTo>
                  <a:lnTo>
                    <a:pt x="149979" y="119032"/>
                  </a:lnTo>
                  <a:lnTo>
                    <a:pt x="189043" y="91133"/>
                  </a:lnTo>
                  <a:lnTo>
                    <a:pt x="230666" y="66955"/>
                  </a:lnTo>
                  <a:lnTo>
                    <a:pt x="274484" y="46496"/>
                  </a:lnTo>
                  <a:lnTo>
                    <a:pt x="320129" y="29758"/>
                  </a:lnTo>
                  <a:lnTo>
                    <a:pt x="367237" y="16738"/>
                  </a:lnTo>
                  <a:lnTo>
                    <a:pt x="415441" y="7439"/>
                  </a:lnTo>
                  <a:lnTo>
                    <a:pt x="464377" y="1859"/>
                  </a:lnTo>
                  <a:lnTo>
                    <a:pt x="513679" y="0"/>
                  </a:lnTo>
                  <a:lnTo>
                    <a:pt x="562980" y="1859"/>
                  </a:lnTo>
                  <a:lnTo>
                    <a:pt x="611916" y="7439"/>
                  </a:lnTo>
                  <a:lnTo>
                    <a:pt x="660121" y="16738"/>
                  </a:lnTo>
                  <a:lnTo>
                    <a:pt x="707229" y="29758"/>
                  </a:lnTo>
                  <a:lnTo>
                    <a:pt x="752874" y="46496"/>
                  </a:lnTo>
                  <a:lnTo>
                    <a:pt x="796692" y="66955"/>
                  </a:lnTo>
                  <a:lnTo>
                    <a:pt x="838315" y="91133"/>
                  </a:lnTo>
                  <a:lnTo>
                    <a:pt x="877379" y="119032"/>
                  </a:lnTo>
                </a:path>
              </a:pathLst>
            </a:custGeom>
            <a:ln w="12700">
              <a:solidFill>
                <a:srgbClr val="D23145"/>
              </a:solidFill>
            </a:ln>
          </p:spPr>
          <p:txBody>
            <a:bodyPr wrap="square" lIns="0" tIns="0" rIns="0" bIns="0" rtlCol="0"/>
            <a:lstStyle/>
            <a:p>
              <a:endParaRPr sz="1359"/>
            </a:p>
          </p:txBody>
        </p:sp>
        <p:pic>
          <p:nvPicPr>
            <p:cNvPr id="15" name="object 15"/>
            <p:cNvPicPr/>
            <p:nvPr/>
          </p:nvPicPr>
          <p:blipFill>
            <a:blip r:embed="rId8" cstate="print"/>
            <a:stretch>
              <a:fillRect/>
            </a:stretch>
          </p:blipFill>
          <p:spPr>
            <a:xfrm>
              <a:off x="4851400" y="5727700"/>
              <a:ext cx="1447800" cy="1206500"/>
            </a:xfrm>
            <a:prstGeom prst="rect">
              <a:avLst/>
            </a:prstGeom>
          </p:spPr>
        </p:pic>
        <p:sp>
          <p:nvSpPr>
            <p:cNvPr id="16" name="object 16"/>
            <p:cNvSpPr/>
            <p:nvPr/>
          </p:nvSpPr>
          <p:spPr>
            <a:xfrm>
              <a:off x="5012564" y="5872841"/>
              <a:ext cx="1027430" cy="812800"/>
            </a:xfrm>
            <a:custGeom>
              <a:avLst/>
              <a:gdLst/>
              <a:ahLst/>
              <a:cxnLst/>
              <a:rect l="l" t="t" r="r" b="b"/>
              <a:pathLst>
                <a:path w="1027429" h="812800">
                  <a:moveTo>
                    <a:pt x="877379" y="119032"/>
                  </a:moveTo>
                  <a:lnTo>
                    <a:pt x="914874" y="152030"/>
                  </a:lnTo>
                  <a:lnTo>
                    <a:pt x="947013" y="187307"/>
                  </a:lnTo>
                  <a:lnTo>
                    <a:pt x="973796" y="224512"/>
                  </a:lnTo>
                  <a:lnTo>
                    <a:pt x="995222" y="263296"/>
                  </a:lnTo>
                  <a:lnTo>
                    <a:pt x="1011291" y="303306"/>
                  </a:lnTo>
                  <a:lnTo>
                    <a:pt x="1022004" y="344193"/>
                  </a:lnTo>
                  <a:lnTo>
                    <a:pt x="1027361" y="385605"/>
                  </a:lnTo>
                  <a:lnTo>
                    <a:pt x="1027361" y="427193"/>
                  </a:lnTo>
                  <a:lnTo>
                    <a:pt x="1022004" y="468606"/>
                  </a:lnTo>
                  <a:lnTo>
                    <a:pt x="1011291" y="509493"/>
                  </a:lnTo>
                  <a:lnTo>
                    <a:pt x="995222" y="549503"/>
                  </a:lnTo>
                  <a:lnTo>
                    <a:pt x="973796" y="588286"/>
                  </a:lnTo>
                  <a:lnTo>
                    <a:pt x="947013" y="625491"/>
                  </a:lnTo>
                  <a:lnTo>
                    <a:pt x="914874" y="660768"/>
                  </a:lnTo>
                  <a:lnTo>
                    <a:pt x="877379" y="693766"/>
                  </a:lnTo>
                  <a:lnTo>
                    <a:pt x="838315" y="721665"/>
                  </a:lnTo>
                  <a:lnTo>
                    <a:pt x="796692" y="745843"/>
                  </a:lnTo>
                  <a:lnTo>
                    <a:pt x="752875" y="766302"/>
                  </a:lnTo>
                  <a:lnTo>
                    <a:pt x="707230" y="783041"/>
                  </a:lnTo>
                  <a:lnTo>
                    <a:pt x="660122" y="796060"/>
                  </a:lnTo>
                  <a:lnTo>
                    <a:pt x="611918" y="805360"/>
                  </a:lnTo>
                  <a:lnTo>
                    <a:pt x="562982" y="810939"/>
                  </a:lnTo>
                  <a:lnTo>
                    <a:pt x="513680" y="812799"/>
                  </a:lnTo>
                  <a:lnTo>
                    <a:pt x="464378" y="810939"/>
                  </a:lnTo>
                  <a:lnTo>
                    <a:pt x="415443" y="805360"/>
                  </a:lnTo>
                  <a:lnTo>
                    <a:pt x="367238" y="796060"/>
                  </a:lnTo>
                  <a:lnTo>
                    <a:pt x="320130" y="783041"/>
                  </a:lnTo>
                  <a:lnTo>
                    <a:pt x="274485" y="766302"/>
                  </a:lnTo>
                  <a:lnTo>
                    <a:pt x="230667" y="745843"/>
                  </a:lnTo>
                  <a:lnTo>
                    <a:pt x="189044" y="721665"/>
                  </a:lnTo>
                  <a:lnTo>
                    <a:pt x="149980" y="693766"/>
                  </a:lnTo>
                  <a:lnTo>
                    <a:pt x="112485" y="660768"/>
                  </a:lnTo>
                  <a:lnTo>
                    <a:pt x="80346" y="625491"/>
                  </a:lnTo>
                  <a:lnTo>
                    <a:pt x="53564" y="588286"/>
                  </a:lnTo>
                  <a:lnTo>
                    <a:pt x="32138" y="549503"/>
                  </a:lnTo>
                  <a:lnTo>
                    <a:pt x="16069" y="509493"/>
                  </a:lnTo>
                  <a:lnTo>
                    <a:pt x="5356" y="468606"/>
                  </a:lnTo>
                  <a:lnTo>
                    <a:pt x="0" y="427193"/>
                  </a:lnTo>
                  <a:lnTo>
                    <a:pt x="0" y="385605"/>
                  </a:lnTo>
                  <a:lnTo>
                    <a:pt x="5356" y="344193"/>
                  </a:lnTo>
                  <a:lnTo>
                    <a:pt x="16069" y="303306"/>
                  </a:lnTo>
                  <a:lnTo>
                    <a:pt x="32138" y="263296"/>
                  </a:lnTo>
                  <a:lnTo>
                    <a:pt x="53564" y="224512"/>
                  </a:lnTo>
                  <a:lnTo>
                    <a:pt x="80346" y="187307"/>
                  </a:lnTo>
                  <a:lnTo>
                    <a:pt x="112485" y="152030"/>
                  </a:lnTo>
                  <a:lnTo>
                    <a:pt x="149980" y="119032"/>
                  </a:lnTo>
                  <a:lnTo>
                    <a:pt x="189044" y="91133"/>
                  </a:lnTo>
                  <a:lnTo>
                    <a:pt x="230667" y="66955"/>
                  </a:lnTo>
                  <a:lnTo>
                    <a:pt x="274485" y="46496"/>
                  </a:lnTo>
                  <a:lnTo>
                    <a:pt x="320130" y="29758"/>
                  </a:lnTo>
                  <a:lnTo>
                    <a:pt x="367238" y="16738"/>
                  </a:lnTo>
                  <a:lnTo>
                    <a:pt x="415443" y="7439"/>
                  </a:lnTo>
                  <a:lnTo>
                    <a:pt x="464378" y="1859"/>
                  </a:lnTo>
                  <a:lnTo>
                    <a:pt x="513680" y="0"/>
                  </a:lnTo>
                  <a:lnTo>
                    <a:pt x="562982" y="1859"/>
                  </a:lnTo>
                  <a:lnTo>
                    <a:pt x="611918" y="7439"/>
                  </a:lnTo>
                  <a:lnTo>
                    <a:pt x="660122" y="16738"/>
                  </a:lnTo>
                  <a:lnTo>
                    <a:pt x="707230" y="29758"/>
                  </a:lnTo>
                  <a:lnTo>
                    <a:pt x="752875" y="46496"/>
                  </a:lnTo>
                  <a:lnTo>
                    <a:pt x="796692" y="66955"/>
                  </a:lnTo>
                  <a:lnTo>
                    <a:pt x="838315" y="91133"/>
                  </a:lnTo>
                  <a:lnTo>
                    <a:pt x="877379" y="119032"/>
                  </a:lnTo>
                </a:path>
              </a:pathLst>
            </a:custGeom>
            <a:ln w="12700">
              <a:solidFill>
                <a:srgbClr val="D23145"/>
              </a:solidFill>
            </a:ln>
          </p:spPr>
          <p:txBody>
            <a:bodyPr wrap="square" lIns="0" tIns="0" rIns="0" bIns="0" rtlCol="0"/>
            <a:lstStyle/>
            <a:p>
              <a:endParaRPr sz="1359"/>
            </a:p>
          </p:txBody>
        </p:sp>
        <p:sp>
          <p:nvSpPr>
            <p:cNvPr id="17" name="object 17"/>
            <p:cNvSpPr/>
            <p:nvPr/>
          </p:nvSpPr>
          <p:spPr>
            <a:xfrm>
              <a:off x="0" y="0"/>
              <a:ext cx="13004800" cy="9753600"/>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grpSp>
      <p:sp>
        <p:nvSpPr>
          <p:cNvPr id="18" name="object 18"/>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8</a:t>
            </a:fld>
            <a:endParaRPr dirty="0"/>
          </a:p>
        </p:txBody>
      </p:sp>
    </p:spTree>
    <p:extLst>
      <p:ext uri="{BB962C8B-B14F-4D97-AF65-F5344CB8AC3E}">
        <p14:creationId xmlns:p14="http://schemas.microsoft.com/office/powerpoint/2010/main" val="8977021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24131" y="6810245"/>
            <a:ext cx="1640839"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Arial"/>
                <a:cs typeface="Arial"/>
              </a:rPr>
              <a:t>D.</a:t>
            </a:r>
            <a:r>
              <a:rPr sz="1200" b="1" spc="-35" dirty="0">
                <a:latin typeface="Arial"/>
                <a:cs typeface="Arial"/>
              </a:rPr>
              <a:t> </a:t>
            </a:r>
            <a:r>
              <a:rPr sz="1200" b="1" spc="-5" dirty="0">
                <a:latin typeface="Arial"/>
                <a:cs typeface="Arial"/>
              </a:rPr>
              <a:t>Hasboun</a:t>
            </a:r>
            <a:r>
              <a:rPr sz="1200" b="1" spc="-35" dirty="0">
                <a:latin typeface="Arial"/>
                <a:cs typeface="Arial"/>
              </a:rPr>
              <a:t> </a:t>
            </a:r>
            <a:r>
              <a:rPr sz="1200" b="1" spc="-5" dirty="0">
                <a:latin typeface="Arial"/>
                <a:cs typeface="Arial"/>
              </a:rPr>
              <a:t>2007-2008</a:t>
            </a:r>
            <a:endParaRPr sz="1200">
              <a:latin typeface="Arial"/>
              <a:cs typeface="Arial"/>
            </a:endParaRPr>
          </a:p>
        </p:txBody>
      </p:sp>
      <p:grpSp>
        <p:nvGrpSpPr>
          <p:cNvPr id="3" name="object 3"/>
          <p:cNvGrpSpPr/>
          <p:nvPr/>
        </p:nvGrpSpPr>
        <p:grpSpPr>
          <a:xfrm>
            <a:off x="774073" y="348995"/>
            <a:ext cx="8992235" cy="546100"/>
            <a:chOff x="774073" y="348995"/>
            <a:chExt cx="8992235" cy="546100"/>
          </a:xfrm>
        </p:grpSpPr>
        <p:pic>
          <p:nvPicPr>
            <p:cNvPr id="4" name="object 4"/>
            <p:cNvPicPr/>
            <p:nvPr/>
          </p:nvPicPr>
          <p:blipFill>
            <a:blip r:embed="rId2" cstate="print"/>
            <a:stretch>
              <a:fillRect/>
            </a:stretch>
          </p:blipFill>
          <p:spPr>
            <a:xfrm>
              <a:off x="774073" y="348995"/>
              <a:ext cx="274384" cy="533399"/>
            </a:xfrm>
            <a:prstGeom prst="rect">
              <a:avLst/>
            </a:prstGeom>
          </p:spPr>
        </p:pic>
        <p:pic>
          <p:nvPicPr>
            <p:cNvPr id="5" name="object 5"/>
            <p:cNvPicPr/>
            <p:nvPr/>
          </p:nvPicPr>
          <p:blipFill>
            <a:blip r:embed="rId3" cstate="print"/>
            <a:stretch>
              <a:fillRect/>
            </a:stretch>
          </p:blipFill>
          <p:spPr>
            <a:xfrm>
              <a:off x="1187077" y="484631"/>
              <a:ext cx="8578619" cy="274319"/>
            </a:xfrm>
            <a:prstGeom prst="rect">
              <a:avLst/>
            </a:prstGeom>
          </p:spPr>
        </p:pic>
        <p:sp>
          <p:nvSpPr>
            <p:cNvPr id="6" name="object 6"/>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7" name="object 7"/>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8" name="object 8"/>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9" name="object 9"/>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10" name="object 10"/>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grpSp>
      <p:pic>
        <p:nvPicPr>
          <p:cNvPr id="11" name="object 11"/>
          <p:cNvPicPr/>
          <p:nvPr/>
        </p:nvPicPr>
        <p:blipFill>
          <a:blip r:embed="rId4" cstate="print"/>
          <a:stretch>
            <a:fillRect/>
          </a:stretch>
        </p:blipFill>
        <p:spPr>
          <a:xfrm>
            <a:off x="8394069" y="6521195"/>
            <a:ext cx="1422878" cy="622299"/>
          </a:xfrm>
          <a:prstGeom prst="rect">
            <a:avLst/>
          </a:prstGeom>
        </p:spPr>
      </p:pic>
      <p:grpSp>
        <p:nvGrpSpPr>
          <p:cNvPr id="12" name="object 12"/>
          <p:cNvGrpSpPr/>
          <p:nvPr/>
        </p:nvGrpSpPr>
        <p:grpSpPr>
          <a:xfrm>
            <a:off x="834668" y="1906523"/>
            <a:ext cx="5076825" cy="5269865"/>
            <a:chOff x="834668" y="1906523"/>
            <a:chExt cx="5076825" cy="5269865"/>
          </a:xfrm>
        </p:grpSpPr>
        <p:pic>
          <p:nvPicPr>
            <p:cNvPr id="13" name="object 13"/>
            <p:cNvPicPr/>
            <p:nvPr/>
          </p:nvPicPr>
          <p:blipFill>
            <a:blip r:embed="rId5" cstate="print"/>
            <a:stretch>
              <a:fillRect/>
            </a:stretch>
          </p:blipFill>
          <p:spPr>
            <a:xfrm>
              <a:off x="834668" y="6826738"/>
              <a:ext cx="855681" cy="349425"/>
            </a:xfrm>
            <a:prstGeom prst="rect">
              <a:avLst/>
            </a:prstGeom>
          </p:spPr>
        </p:pic>
        <p:pic>
          <p:nvPicPr>
            <p:cNvPr id="14" name="object 14"/>
            <p:cNvPicPr/>
            <p:nvPr/>
          </p:nvPicPr>
          <p:blipFill>
            <a:blip r:embed="rId6" cstate="print"/>
            <a:stretch>
              <a:fillRect/>
            </a:stretch>
          </p:blipFill>
          <p:spPr>
            <a:xfrm>
              <a:off x="1025527" y="1906523"/>
              <a:ext cx="4885944" cy="4885944"/>
            </a:xfrm>
            <a:prstGeom prst="rect">
              <a:avLst/>
            </a:prstGeom>
          </p:spPr>
        </p:pic>
      </p:grpSp>
      <p:sp>
        <p:nvSpPr>
          <p:cNvPr id="15" name="object 15"/>
          <p:cNvSpPr txBox="1">
            <a:spLocks noGrp="1"/>
          </p:cNvSpPr>
          <p:nvPr>
            <p:ph type="title"/>
          </p:nvPr>
        </p:nvSpPr>
        <p:spPr>
          <a:xfrm>
            <a:off x="1249052" y="1147063"/>
            <a:ext cx="2387600" cy="696595"/>
          </a:xfrm>
          <a:prstGeom prst="rect">
            <a:avLst/>
          </a:prstGeom>
        </p:spPr>
        <p:txBody>
          <a:bodyPr vert="horz" wrap="square" lIns="0" tIns="12700" rIns="0" bIns="0" rtlCol="0">
            <a:spAutoFit/>
          </a:bodyPr>
          <a:lstStyle/>
          <a:p>
            <a:pPr marL="12700">
              <a:lnSpc>
                <a:spcPct val="100000"/>
              </a:lnSpc>
              <a:spcBef>
                <a:spcPts val="100"/>
              </a:spcBef>
            </a:pPr>
            <a:r>
              <a:rPr sz="4400" spc="-5" dirty="0"/>
              <a:t>Occipital</a:t>
            </a:r>
            <a:endParaRPr sz="4400"/>
          </a:p>
        </p:txBody>
      </p:sp>
      <p:pic>
        <p:nvPicPr>
          <p:cNvPr id="16" name="object 16"/>
          <p:cNvPicPr/>
          <p:nvPr/>
        </p:nvPicPr>
        <p:blipFill>
          <a:blip r:embed="rId7" cstate="print"/>
          <a:stretch>
            <a:fillRect/>
          </a:stretch>
        </p:blipFill>
        <p:spPr>
          <a:xfrm>
            <a:off x="6066921" y="2554223"/>
            <a:ext cx="3589020" cy="358902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24131" y="6810245"/>
            <a:ext cx="177800"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Arial"/>
                <a:cs typeface="Arial"/>
              </a:rPr>
              <a:t>D</a:t>
            </a:r>
            <a:r>
              <a:rPr sz="1200" b="1" dirty="0">
                <a:latin typeface="Arial"/>
                <a:cs typeface="Arial"/>
              </a:rPr>
              <a:t>.</a:t>
            </a:r>
            <a:endParaRPr sz="1200">
              <a:latin typeface="Arial"/>
              <a:cs typeface="Arial"/>
            </a:endParaRPr>
          </a:p>
        </p:txBody>
      </p:sp>
      <p:sp>
        <p:nvSpPr>
          <p:cNvPr id="3" name="object 3"/>
          <p:cNvSpPr txBox="1"/>
          <p:nvPr/>
        </p:nvSpPr>
        <p:spPr>
          <a:xfrm>
            <a:off x="4731878" y="6837381"/>
            <a:ext cx="1420495" cy="170815"/>
          </a:xfrm>
          <a:prstGeom prst="rect">
            <a:avLst/>
          </a:prstGeom>
        </p:spPr>
        <p:txBody>
          <a:bodyPr vert="horz" wrap="square" lIns="0" tIns="0" rIns="0" bIns="0" rtlCol="0">
            <a:spAutoFit/>
          </a:bodyPr>
          <a:lstStyle/>
          <a:p>
            <a:pPr>
              <a:lnSpc>
                <a:spcPts val="1325"/>
              </a:lnSpc>
            </a:pPr>
            <a:r>
              <a:rPr sz="1200" b="1" spc="-5" dirty="0">
                <a:latin typeface="Arial"/>
                <a:cs typeface="Arial"/>
              </a:rPr>
              <a:t>Hasboun</a:t>
            </a:r>
            <a:r>
              <a:rPr sz="1200" b="1" spc="-45" dirty="0">
                <a:latin typeface="Arial"/>
                <a:cs typeface="Arial"/>
              </a:rPr>
              <a:t> </a:t>
            </a:r>
            <a:r>
              <a:rPr sz="1200" b="1" spc="-5" dirty="0">
                <a:latin typeface="Arial"/>
                <a:cs typeface="Arial"/>
              </a:rPr>
              <a:t>2007-2008</a:t>
            </a:r>
            <a:endParaRPr sz="1200">
              <a:latin typeface="Arial"/>
              <a:cs typeface="Arial"/>
            </a:endParaRPr>
          </a:p>
        </p:txBody>
      </p:sp>
      <p:pic>
        <p:nvPicPr>
          <p:cNvPr id="4" name="object 4"/>
          <p:cNvPicPr/>
          <p:nvPr/>
        </p:nvPicPr>
        <p:blipFill>
          <a:blip r:embed="rId2" cstate="print"/>
          <a:stretch>
            <a:fillRect/>
          </a:stretch>
        </p:blipFill>
        <p:spPr>
          <a:xfrm>
            <a:off x="834668" y="6826738"/>
            <a:ext cx="855681" cy="349425"/>
          </a:xfrm>
          <a:prstGeom prst="rect">
            <a:avLst/>
          </a:prstGeom>
        </p:spPr>
      </p:pic>
      <p:grpSp>
        <p:nvGrpSpPr>
          <p:cNvPr id="5" name="object 5"/>
          <p:cNvGrpSpPr/>
          <p:nvPr/>
        </p:nvGrpSpPr>
        <p:grpSpPr>
          <a:xfrm>
            <a:off x="774073" y="348995"/>
            <a:ext cx="9095740" cy="6845934"/>
            <a:chOff x="774073" y="348995"/>
            <a:chExt cx="9095740" cy="6845934"/>
          </a:xfrm>
        </p:grpSpPr>
        <p:pic>
          <p:nvPicPr>
            <p:cNvPr id="6" name="object 6"/>
            <p:cNvPicPr/>
            <p:nvPr/>
          </p:nvPicPr>
          <p:blipFill>
            <a:blip r:embed="rId3" cstate="print"/>
            <a:stretch>
              <a:fillRect/>
            </a:stretch>
          </p:blipFill>
          <p:spPr>
            <a:xfrm>
              <a:off x="774073" y="348995"/>
              <a:ext cx="274384" cy="533399"/>
            </a:xfrm>
            <a:prstGeom prst="rect">
              <a:avLst/>
            </a:prstGeom>
          </p:spPr>
        </p:pic>
        <p:pic>
          <p:nvPicPr>
            <p:cNvPr id="7" name="object 7"/>
            <p:cNvPicPr/>
            <p:nvPr/>
          </p:nvPicPr>
          <p:blipFill>
            <a:blip r:embed="rId4" cstate="print"/>
            <a:stretch>
              <a:fillRect/>
            </a:stretch>
          </p:blipFill>
          <p:spPr>
            <a:xfrm>
              <a:off x="1187077" y="484631"/>
              <a:ext cx="8578619" cy="274319"/>
            </a:xfrm>
            <a:prstGeom prst="rect">
              <a:avLst/>
            </a:prstGeom>
          </p:spPr>
        </p:pic>
        <p:sp>
          <p:nvSpPr>
            <p:cNvPr id="8" name="object 8"/>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9" name="object 9"/>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10" name="object 10"/>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11" name="object 11"/>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12" name="object 12"/>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pic>
          <p:nvPicPr>
            <p:cNvPr id="13" name="object 13"/>
            <p:cNvPicPr/>
            <p:nvPr/>
          </p:nvPicPr>
          <p:blipFill>
            <a:blip r:embed="rId5" cstate="print"/>
            <a:stretch>
              <a:fillRect/>
            </a:stretch>
          </p:blipFill>
          <p:spPr>
            <a:xfrm>
              <a:off x="8394069" y="6521195"/>
              <a:ext cx="1422878" cy="622299"/>
            </a:xfrm>
            <a:prstGeom prst="rect">
              <a:avLst/>
            </a:prstGeom>
          </p:spPr>
        </p:pic>
        <p:pic>
          <p:nvPicPr>
            <p:cNvPr id="14" name="object 14"/>
            <p:cNvPicPr/>
            <p:nvPr/>
          </p:nvPicPr>
          <p:blipFill>
            <a:blip r:embed="rId6" cstate="print"/>
            <a:stretch>
              <a:fillRect/>
            </a:stretch>
          </p:blipFill>
          <p:spPr>
            <a:xfrm>
              <a:off x="4811146" y="348996"/>
              <a:ext cx="5058155" cy="6845807"/>
            </a:xfrm>
            <a:prstGeom prst="rect">
              <a:avLst/>
            </a:prstGeom>
          </p:spPr>
        </p:pic>
        <p:pic>
          <p:nvPicPr>
            <p:cNvPr id="15" name="object 15"/>
            <p:cNvPicPr/>
            <p:nvPr/>
          </p:nvPicPr>
          <p:blipFill>
            <a:blip r:embed="rId7" cstate="print"/>
            <a:stretch>
              <a:fillRect/>
            </a:stretch>
          </p:blipFill>
          <p:spPr>
            <a:xfrm>
              <a:off x="850267" y="1263395"/>
              <a:ext cx="3774947" cy="5410200"/>
            </a:xfrm>
            <a:prstGeom prst="rect">
              <a:avLst/>
            </a:prstGeom>
          </p:spPr>
        </p:pic>
      </p:grpSp>
      <p:sp>
        <p:nvSpPr>
          <p:cNvPr id="16" name="object 16"/>
          <p:cNvSpPr txBox="1"/>
          <p:nvPr/>
        </p:nvSpPr>
        <p:spPr>
          <a:xfrm>
            <a:off x="5043815" y="1902967"/>
            <a:ext cx="1694814"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Tahoma"/>
                <a:cs typeface="Tahoma"/>
              </a:rPr>
              <a:t>Nerf</a:t>
            </a:r>
            <a:r>
              <a:rPr sz="2400" spc="-70" dirty="0">
                <a:solidFill>
                  <a:srgbClr val="FFFFFF"/>
                </a:solidFill>
                <a:latin typeface="Tahoma"/>
                <a:cs typeface="Tahoma"/>
              </a:rPr>
              <a:t> </a:t>
            </a:r>
            <a:r>
              <a:rPr sz="2400" spc="-5" dirty="0">
                <a:solidFill>
                  <a:srgbClr val="FFFFFF"/>
                </a:solidFill>
                <a:latin typeface="Tahoma"/>
                <a:cs typeface="Tahoma"/>
              </a:rPr>
              <a:t>optique</a:t>
            </a:r>
            <a:endParaRPr sz="2400">
              <a:latin typeface="Tahoma"/>
              <a:cs typeface="Tahoma"/>
            </a:endParaRPr>
          </a:p>
        </p:txBody>
      </p:sp>
      <p:sp>
        <p:nvSpPr>
          <p:cNvPr id="17" name="object 17"/>
          <p:cNvSpPr txBox="1"/>
          <p:nvPr/>
        </p:nvSpPr>
        <p:spPr>
          <a:xfrm>
            <a:off x="5153543" y="2588766"/>
            <a:ext cx="116141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Tahoma"/>
                <a:cs typeface="Tahoma"/>
              </a:rPr>
              <a:t>Chiasma</a:t>
            </a:r>
            <a:endParaRPr sz="2400">
              <a:latin typeface="Tahoma"/>
              <a:cs typeface="Tahoma"/>
            </a:endParaRPr>
          </a:p>
        </p:txBody>
      </p:sp>
      <p:sp>
        <p:nvSpPr>
          <p:cNvPr id="18" name="object 18"/>
          <p:cNvSpPr txBox="1"/>
          <p:nvPr/>
        </p:nvSpPr>
        <p:spPr>
          <a:xfrm>
            <a:off x="8381374" y="2322066"/>
            <a:ext cx="1458595" cy="755650"/>
          </a:xfrm>
          <a:prstGeom prst="rect">
            <a:avLst/>
          </a:prstGeom>
        </p:spPr>
        <p:txBody>
          <a:bodyPr vert="horz" wrap="square" lIns="0" tIns="25400" rIns="0" bIns="0" rtlCol="0">
            <a:spAutoFit/>
          </a:bodyPr>
          <a:lstStyle/>
          <a:p>
            <a:pPr marL="12700" marR="5080">
              <a:lnSpc>
                <a:spcPts val="2870"/>
              </a:lnSpc>
              <a:spcBef>
                <a:spcPts val="200"/>
              </a:spcBef>
            </a:pPr>
            <a:r>
              <a:rPr sz="2400" spc="-5" dirty="0">
                <a:solidFill>
                  <a:srgbClr val="FFFFFF"/>
                </a:solidFill>
                <a:latin typeface="Tahoma"/>
                <a:cs typeface="Tahoma"/>
              </a:rPr>
              <a:t>Ba</a:t>
            </a:r>
            <a:r>
              <a:rPr sz="2400" spc="5" dirty="0">
                <a:solidFill>
                  <a:srgbClr val="FFFFFF"/>
                </a:solidFill>
                <a:latin typeface="Tahoma"/>
                <a:cs typeface="Tahoma"/>
              </a:rPr>
              <a:t>nd</a:t>
            </a:r>
            <a:r>
              <a:rPr sz="2400" spc="-5" dirty="0">
                <a:solidFill>
                  <a:srgbClr val="FFFFFF"/>
                </a:solidFill>
                <a:latin typeface="Tahoma"/>
                <a:cs typeface="Tahoma"/>
              </a:rPr>
              <a:t>e</a:t>
            </a:r>
            <a:r>
              <a:rPr sz="2400" dirty="0">
                <a:solidFill>
                  <a:srgbClr val="FFFFFF"/>
                </a:solidFill>
                <a:latin typeface="Tahoma"/>
                <a:cs typeface="Tahoma"/>
              </a:rPr>
              <a:t>l</a:t>
            </a:r>
            <a:r>
              <a:rPr sz="2400" spc="-5" dirty="0">
                <a:solidFill>
                  <a:srgbClr val="FFFFFF"/>
                </a:solidFill>
                <a:latin typeface="Tahoma"/>
                <a:cs typeface="Tahoma"/>
              </a:rPr>
              <a:t>e</a:t>
            </a:r>
            <a:r>
              <a:rPr sz="2400" spc="-15" dirty="0">
                <a:solidFill>
                  <a:srgbClr val="FFFFFF"/>
                </a:solidFill>
                <a:latin typeface="Tahoma"/>
                <a:cs typeface="Tahoma"/>
              </a:rPr>
              <a:t>t</a:t>
            </a:r>
            <a:r>
              <a:rPr sz="2400" spc="-5" dirty="0">
                <a:solidFill>
                  <a:srgbClr val="FFFFFF"/>
                </a:solidFill>
                <a:latin typeface="Tahoma"/>
                <a:cs typeface="Tahoma"/>
              </a:rPr>
              <a:t>t</a:t>
            </a:r>
            <a:r>
              <a:rPr sz="2400" dirty="0">
                <a:solidFill>
                  <a:srgbClr val="FFFFFF"/>
                </a:solidFill>
                <a:latin typeface="Tahoma"/>
                <a:cs typeface="Tahoma"/>
              </a:rPr>
              <a:t>e  </a:t>
            </a:r>
            <a:r>
              <a:rPr sz="2400" spc="-5" dirty="0">
                <a:solidFill>
                  <a:srgbClr val="FFFFFF"/>
                </a:solidFill>
                <a:latin typeface="Tahoma"/>
                <a:cs typeface="Tahoma"/>
              </a:rPr>
              <a:t>optique</a:t>
            </a:r>
            <a:endParaRPr sz="2400">
              <a:latin typeface="Tahoma"/>
              <a:cs typeface="Tahoma"/>
            </a:endParaRPr>
          </a:p>
        </p:txBody>
      </p:sp>
      <p:sp>
        <p:nvSpPr>
          <p:cNvPr id="19" name="object 19"/>
          <p:cNvSpPr/>
          <p:nvPr/>
        </p:nvSpPr>
        <p:spPr>
          <a:xfrm>
            <a:off x="6641465" y="2272296"/>
            <a:ext cx="2146300" cy="981710"/>
          </a:xfrm>
          <a:custGeom>
            <a:avLst/>
            <a:gdLst/>
            <a:ahLst/>
            <a:cxnLst/>
            <a:rect l="l" t="t" r="r" b="b"/>
            <a:pathLst>
              <a:path w="2146300" h="981710">
                <a:moveTo>
                  <a:pt x="609600" y="400812"/>
                </a:moveTo>
                <a:lnTo>
                  <a:pt x="548640" y="219456"/>
                </a:lnTo>
                <a:lnTo>
                  <a:pt x="508965" y="259130"/>
                </a:lnTo>
                <a:lnTo>
                  <a:pt x="248412" y="0"/>
                </a:lnTo>
                <a:lnTo>
                  <a:pt x="208788" y="39624"/>
                </a:lnTo>
                <a:lnTo>
                  <a:pt x="467918" y="300164"/>
                </a:lnTo>
                <a:lnTo>
                  <a:pt x="428244" y="339852"/>
                </a:lnTo>
                <a:lnTo>
                  <a:pt x="528828" y="373659"/>
                </a:lnTo>
                <a:lnTo>
                  <a:pt x="609600" y="400812"/>
                </a:lnTo>
                <a:close/>
              </a:path>
              <a:path w="2146300" h="981710">
                <a:moveTo>
                  <a:pt x="635508" y="565404"/>
                </a:moveTo>
                <a:lnTo>
                  <a:pt x="464820" y="477012"/>
                </a:lnTo>
                <a:lnTo>
                  <a:pt x="463791" y="534301"/>
                </a:lnTo>
                <a:lnTo>
                  <a:pt x="0" y="524256"/>
                </a:lnTo>
                <a:lnTo>
                  <a:pt x="0" y="582168"/>
                </a:lnTo>
                <a:lnTo>
                  <a:pt x="462788" y="590753"/>
                </a:lnTo>
                <a:lnTo>
                  <a:pt x="461772" y="647700"/>
                </a:lnTo>
                <a:lnTo>
                  <a:pt x="492252" y="633260"/>
                </a:lnTo>
                <a:lnTo>
                  <a:pt x="635508" y="565404"/>
                </a:lnTo>
                <a:close/>
              </a:path>
              <a:path w="2146300" h="981710">
                <a:moveTo>
                  <a:pt x="2145792" y="867156"/>
                </a:moveTo>
                <a:lnTo>
                  <a:pt x="1556004" y="867156"/>
                </a:lnTo>
                <a:lnTo>
                  <a:pt x="1556004" y="810768"/>
                </a:lnTo>
                <a:lnTo>
                  <a:pt x="1383792" y="896112"/>
                </a:lnTo>
                <a:lnTo>
                  <a:pt x="1527048" y="967105"/>
                </a:lnTo>
                <a:lnTo>
                  <a:pt x="1556004" y="981456"/>
                </a:lnTo>
                <a:lnTo>
                  <a:pt x="1556004" y="925068"/>
                </a:lnTo>
                <a:lnTo>
                  <a:pt x="2145792" y="925068"/>
                </a:lnTo>
                <a:lnTo>
                  <a:pt x="2145792" y="867156"/>
                </a:lnTo>
                <a:close/>
              </a:path>
            </a:pathLst>
          </a:custGeom>
          <a:solidFill>
            <a:srgbClr val="656598"/>
          </a:solidFill>
        </p:spPr>
        <p:txBody>
          <a:bodyPr wrap="square" lIns="0" tIns="0" rIns="0" bIns="0" rtlCol="0"/>
          <a:lstStyle/>
          <a:p>
            <a:endParaRPr/>
          </a:p>
        </p:txBody>
      </p:sp>
      <p:sp>
        <p:nvSpPr>
          <p:cNvPr id="20" name="object 20"/>
          <p:cNvSpPr txBox="1"/>
          <p:nvPr/>
        </p:nvSpPr>
        <p:spPr>
          <a:xfrm>
            <a:off x="6730882" y="4737606"/>
            <a:ext cx="1281430" cy="756920"/>
          </a:xfrm>
          <a:prstGeom prst="rect">
            <a:avLst/>
          </a:prstGeom>
        </p:spPr>
        <p:txBody>
          <a:bodyPr vert="horz" wrap="square" lIns="0" tIns="12700" rIns="0" bIns="0" rtlCol="0">
            <a:spAutoFit/>
          </a:bodyPr>
          <a:lstStyle/>
          <a:p>
            <a:pPr marL="12700" marR="5080">
              <a:lnSpc>
                <a:spcPct val="100000"/>
              </a:lnSpc>
              <a:spcBef>
                <a:spcPts val="100"/>
              </a:spcBef>
            </a:pPr>
            <a:r>
              <a:rPr sz="2400" spc="-5" dirty="0">
                <a:solidFill>
                  <a:srgbClr val="FFFFFF"/>
                </a:solidFill>
                <a:latin typeface="Tahoma"/>
                <a:cs typeface="Tahoma"/>
              </a:rPr>
              <a:t>Ra</a:t>
            </a:r>
            <a:r>
              <a:rPr sz="2400" spc="5" dirty="0">
                <a:solidFill>
                  <a:srgbClr val="FFFFFF"/>
                </a:solidFill>
                <a:latin typeface="Tahoma"/>
                <a:cs typeface="Tahoma"/>
              </a:rPr>
              <a:t>d</a:t>
            </a:r>
            <a:r>
              <a:rPr sz="2400" dirty="0">
                <a:solidFill>
                  <a:srgbClr val="FFFFFF"/>
                </a:solidFill>
                <a:latin typeface="Tahoma"/>
                <a:cs typeface="Tahoma"/>
              </a:rPr>
              <a:t>i</a:t>
            </a:r>
            <a:r>
              <a:rPr sz="2400" spc="-5" dirty="0">
                <a:solidFill>
                  <a:srgbClr val="FFFFFF"/>
                </a:solidFill>
                <a:latin typeface="Tahoma"/>
                <a:cs typeface="Tahoma"/>
              </a:rPr>
              <a:t>at</a:t>
            </a:r>
            <a:r>
              <a:rPr sz="2400" spc="-10" dirty="0">
                <a:solidFill>
                  <a:srgbClr val="FFFFFF"/>
                </a:solidFill>
                <a:latin typeface="Tahoma"/>
                <a:cs typeface="Tahoma"/>
              </a:rPr>
              <a:t>i</a:t>
            </a:r>
            <a:r>
              <a:rPr sz="2400" dirty="0">
                <a:solidFill>
                  <a:srgbClr val="FFFFFF"/>
                </a:solidFill>
                <a:latin typeface="Tahoma"/>
                <a:cs typeface="Tahoma"/>
              </a:rPr>
              <a:t>on  </a:t>
            </a:r>
            <a:r>
              <a:rPr sz="2400" spc="-5" dirty="0">
                <a:solidFill>
                  <a:srgbClr val="FFFFFF"/>
                </a:solidFill>
                <a:latin typeface="Tahoma"/>
                <a:cs typeface="Tahoma"/>
              </a:rPr>
              <a:t>optique</a:t>
            </a:r>
            <a:endParaRPr sz="2400">
              <a:latin typeface="Tahoma"/>
              <a:cs typeface="Tahoma"/>
            </a:endParaRPr>
          </a:p>
        </p:txBody>
      </p:sp>
      <p:sp>
        <p:nvSpPr>
          <p:cNvPr id="21" name="object 21"/>
          <p:cNvSpPr txBox="1"/>
          <p:nvPr/>
        </p:nvSpPr>
        <p:spPr>
          <a:xfrm>
            <a:off x="1310017" y="4569966"/>
            <a:ext cx="116141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Tahoma"/>
                <a:cs typeface="Tahoma"/>
              </a:rPr>
              <a:t>Chiasma</a:t>
            </a:r>
            <a:endParaRPr sz="2400">
              <a:latin typeface="Tahoma"/>
              <a:cs typeface="Tahoma"/>
            </a:endParaRPr>
          </a:p>
        </p:txBody>
      </p:sp>
      <p:sp>
        <p:nvSpPr>
          <p:cNvPr id="22" name="object 22"/>
          <p:cNvSpPr txBox="1"/>
          <p:nvPr/>
        </p:nvSpPr>
        <p:spPr>
          <a:xfrm>
            <a:off x="2681616" y="4188966"/>
            <a:ext cx="1458595" cy="755650"/>
          </a:xfrm>
          <a:prstGeom prst="rect">
            <a:avLst/>
          </a:prstGeom>
        </p:spPr>
        <p:txBody>
          <a:bodyPr vert="horz" wrap="square" lIns="0" tIns="25400" rIns="0" bIns="0" rtlCol="0">
            <a:spAutoFit/>
          </a:bodyPr>
          <a:lstStyle/>
          <a:p>
            <a:pPr marL="12700" marR="5080">
              <a:lnSpc>
                <a:spcPts val="2870"/>
              </a:lnSpc>
              <a:spcBef>
                <a:spcPts val="200"/>
              </a:spcBef>
            </a:pPr>
            <a:r>
              <a:rPr sz="2400" spc="-5" dirty="0">
                <a:solidFill>
                  <a:srgbClr val="FFFFFF"/>
                </a:solidFill>
                <a:latin typeface="Tahoma"/>
                <a:cs typeface="Tahoma"/>
              </a:rPr>
              <a:t>Ba</a:t>
            </a:r>
            <a:r>
              <a:rPr sz="2400" spc="5" dirty="0">
                <a:solidFill>
                  <a:srgbClr val="FFFFFF"/>
                </a:solidFill>
                <a:latin typeface="Tahoma"/>
                <a:cs typeface="Tahoma"/>
              </a:rPr>
              <a:t>nd</a:t>
            </a:r>
            <a:r>
              <a:rPr sz="2400" spc="-5" dirty="0">
                <a:solidFill>
                  <a:srgbClr val="FFFFFF"/>
                </a:solidFill>
                <a:latin typeface="Tahoma"/>
                <a:cs typeface="Tahoma"/>
              </a:rPr>
              <a:t>e</a:t>
            </a:r>
            <a:r>
              <a:rPr sz="2400" dirty="0">
                <a:solidFill>
                  <a:srgbClr val="FFFFFF"/>
                </a:solidFill>
                <a:latin typeface="Tahoma"/>
                <a:cs typeface="Tahoma"/>
              </a:rPr>
              <a:t>l</a:t>
            </a:r>
            <a:r>
              <a:rPr sz="2400" spc="-5" dirty="0">
                <a:solidFill>
                  <a:srgbClr val="FFFFFF"/>
                </a:solidFill>
                <a:latin typeface="Tahoma"/>
                <a:cs typeface="Tahoma"/>
              </a:rPr>
              <a:t>e</a:t>
            </a:r>
            <a:r>
              <a:rPr sz="2400" spc="-15" dirty="0">
                <a:solidFill>
                  <a:srgbClr val="FFFFFF"/>
                </a:solidFill>
                <a:latin typeface="Tahoma"/>
                <a:cs typeface="Tahoma"/>
              </a:rPr>
              <a:t>t</a:t>
            </a:r>
            <a:r>
              <a:rPr sz="2400" spc="-5" dirty="0">
                <a:solidFill>
                  <a:srgbClr val="FFFFFF"/>
                </a:solidFill>
                <a:latin typeface="Tahoma"/>
                <a:cs typeface="Tahoma"/>
              </a:rPr>
              <a:t>t</a:t>
            </a:r>
            <a:r>
              <a:rPr sz="2400" dirty="0">
                <a:solidFill>
                  <a:srgbClr val="FFFFFF"/>
                </a:solidFill>
                <a:latin typeface="Tahoma"/>
                <a:cs typeface="Tahoma"/>
              </a:rPr>
              <a:t>e  </a:t>
            </a:r>
            <a:r>
              <a:rPr sz="2400" spc="-5" dirty="0">
                <a:solidFill>
                  <a:srgbClr val="FFFFFF"/>
                </a:solidFill>
                <a:latin typeface="Tahoma"/>
                <a:cs typeface="Tahoma"/>
              </a:rPr>
              <a:t>optique</a:t>
            </a:r>
            <a:endParaRPr sz="2400">
              <a:latin typeface="Tahoma"/>
              <a:cs typeface="Tahoma"/>
            </a:endParaRPr>
          </a:p>
        </p:txBody>
      </p:sp>
      <p:sp>
        <p:nvSpPr>
          <p:cNvPr id="23" name="object 23"/>
          <p:cNvSpPr txBox="1"/>
          <p:nvPr/>
        </p:nvSpPr>
        <p:spPr>
          <a:xfrm>
            <a:off x="1119512" y="2664966"/>
            <a:ext cx="1694814"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Tahoma"/>
                <a:cs typeface="Tahoma"/>
              </a:rPr>
              <a:t>Nerf</a:t>
            </a:r>
            <a:r>
              <a:rPr sz="2400" spc="-70" dirty="0">
                <a:solidFill>
                  <a:srgbClr val="FFFFFF"/>
                </a:solidFill>
                <a:latin typeface="Tahoma"/>
                <a:cs typeface="Tahoma"/>
              </a:rPr>
              <a:t> </a:t>
            </a:r>
            <a:r>
              <a:rPr sz="2400" spc="-5" dirty="0">
                <a:solidFill>
                  <a:srgbClr val="FFFFFF"/>
                </a:solidFill>
                <a:latin typeface="Tahoma"/>
                <a:cs typeface="Tahoma"/>
              </a:rPr>
              <a:t>optique</a:t>
            </a:r>
            <a:endParaRPr sz="2400">
              <a:latin typeface="Tahoma"/>
              <a:cs typeface="Tahoma"/>
            </a:endParaRPr>
          </a:p>
        </p:txBody>
      </p:sp>
      <p:sp>
        <p:nvSpPr>
          <p:cNvPr id="24" name="object 24"/>
          <p:cNvSpPr/>
          <p:nvPr/>
        </p:nvSpPr>
        <p:spPr>
          <a:xfrm>
            <a:off x="1641221" y="3016008"/>
            <a:ext cx="1847214" cy="1600200"/>
          </a:xfrm>
          <a:custGeom>
            <a:avLst/>
            <a:gdLst/>
            <a:ahLst/>
            <a:cxnLst/>
            <a:rect l="l" t="t" r="r" b="b"/>
            <a:pathLst>
              <a:path w="1847214" h="1600200">
                <a:moveTo>
                  <a:pt x="170688" y="513588"/>
                </a:moveTo>
                <a:lnTo>
                  <a:pt x="114300" y="513588"/>
                </a:lnTo>
                <a:lnTo>
                  <a:pt x="114300" y="0"/>
                </a:lnTo>
                <a:lnTo>
                  <a:pt x="56388" y="0"/>
                </a:lnTo>
                <a:lnTo>
                  <a:pt x="56388" y="513588"/>
                </a:lnTo>
                <a:lnTo>
                  <a:pt x="0" y="513588"/>
                </a:lnTo>
                <a:lnTo>
                  <a:pt x="56388" y="627367"/>
                </a:lnTo>
                <a:lnTo>
                  <a:pt x="85344" y="685800"/>
                </a:lnTo>
                <a:lnTo>
                  <a:pt x="114300" y="627367"/>
                </a:lnTo>
                <a:lnTo>
                  <a:pt x="170688" y="513588"/>
                </a:lnTo>
                <a:close/>
              </a:path>
              <a:path w="1847214" h="1600200">
                <a:moveTo>
                  <a:pt x="399288" y="1237488"/>
                </a:moveTo>
                <a:lnTo>
                  <a:pt x="313944" y="1066800"/>
                </a:lnTo>
                <a:lnTo>
                  <a:pt x="228600" y="1237488"/>
                </a:lnTo>
                <a:lnTo>
                  <a:pt x="284988" y="1237488"/>
                </a:lnTo>
                <a:lnTo>
                  <a:pt x="284988" y="1600200"/>
                </a:lnTo>
                <a:lnTo>
                  <a:pt x="342900" y="1600200"/>
                </a:lnTo>
                <a:lnTo>
                  <a:pt x="342900" y="1237488"/>
                </a:lnTo>
                <a:lnTo>
                  <a:pt x="399288" y="1237488"/>
                </a:lnTo>
                <a:close/>
              </a:path>
              <a:path w="1847214" h="1600200">
                <a:moveTo>
                  <a:pt x="1847088" y="246888"/>
                </a:moveTo>
                <a:lnTo>
                  <a:pt x="1761744" y="76200"/>
                </a:lnTo>
                <a:lnTo>
                  <a:pt x="1676400" y="246888"/>
                </a:lnTo>
                <a:lnTo>
                  <a:pt x="1732788" y="246888"/>
                </a:lnTo>
                <a:lnTo>
                  <a:pt x="1732788" y="1219200"/>
                </a:lnTo>
                <a:lnTo>
                  <a:pt x="1790700" y="1219200"/>
                </a:lnTo>
                <a:lnTo>
                  <a:pt x="1790700" y="246888"/>
                </a:lnTo>
                <a:lnTo>
                  <a:pt x="1847088" y="246888"/>
                </a:lnTo>
                <a:close/>
              </a:path>
            </a:pathLst>
          </a:custGeom>
          <a:solidFill>
            <a:srgbClr val="656598"/>
          </a:solidFill>
        </p:spPr>
        <p:txBody>
          <a:bodyPr wrap="square" lIns="0" tIns="0" rIns="0" bIns="0" rtlCol="0"/>
          <a:lstStyle/>
          <a:p>
            <a:endParaRPr/>
          </a:p>
        </p:txBody>
      </p:sp>
      <p:sp>
        <p:nvSpPr>
          <p:cNvPr id="25" name="object 25"/>
          <p:cNvSpPr txBox="1">
            <a:spLocks noGrp="1"/>
          </p:cNvSpPr>
          <p:nvPr>
            <p:ph type="title"/>
          </p:nvPr>
        </p:nvSpPr>
        <p:spPr>
          <a:xfrm>
            <a:off x="1105796" y="676147"/>
            <a:ext cx="3634740" cy="635000"/>
          </a:xfrm>
          <a:prstGeom prst="rect">
            <a:avLst/>
          </a:prstGeom>
        </p:spPr>
        <p:txBody>
          <a:bodyPr vert="horz" wrap="square" lIns="0" tIns="12065" rIns="0" bIns="0" rtlCol="0">
            <a:spAutoFit/>
          </a:bodyPr>
          <a:lstStyle/>
          <a:p>
            <a:pPr marL="12700">
              <a:lnSpc>
                <a:spcPct val="100000"/>
              </a:lnSpc>
              <a:spcBef>
                <a:spcPts val="95"/>
              </a:spcBef>
            </a:pPr>
            <a:r>
              <a:rPr spc="-5" dirty="0"/>
              <a:t>Voies</a:t>
            </a:r>
            <a:r>
              <a:rPr spc="-90" dirty="0"/>
              <a:t> </a:t>
            </a:r>
            <a:r>
              <a:rPr spc="-5" dirty="0"/>
              <a:t>optiques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24131" y="6810245"/>
            <a:ext cx="998855"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Arial"/>
                <a:cs typeface="Arial"/>
              </a:rPr>
              <a:t>D.</a:t>
            </a:r>
            <a:r>
              <a:rPr sz="1200" b="1" spc="-40" dirty="0">
                <a:latin typeface="Arial"/>
                <a:cs typeface="Arial"/>
              </a:rPr>
              <a:t> </a:t>
            </a:r>
            <a:r>
              <a:rPr sz="1200" b="1" spc="-5" dirty="0">
                <a:latin typeface="Arial"/>
                <a:cs typeface="Arial"/>
              </a:rPr>
              <a:t>Hasboun</a:t>
            </a:r>
            <a:r>
              <a:rPr sz="1200" b="1" spc="-35" dirty="0">
                <a:latin typeface="Arial"/>
                <a:cs typeface="Arial"/>
              </a:rPr>
              <a:t> </a:t>
            </a:r>
            <a:r>
              <a:rPr sz="1200" b="1" dirty="0">
                <a:latin typeface="Arial"/>
                <a:cs typeface="Arial"/>
              </a:rPr>
              <a:t>2</a:t>
            </a:r>
            <a:endParaRPr sz="1200">
              <a:latin typeface="Arial"/>
              <a:cs typeface="Arial"/>
            </a:endParaRPr>
          </a:p>
        </p:txBody>
      </p:sp>
      <p:sp>
        <p:nvSpPr>
          <p:cNvPr id="3" name="object 3"/>
          <p:cNvSpPr txBox="1"/>
          <p:nvPr/>
        </p:nvSpPr>
        <p:spPr>
          <a:xfrm>
            <a:off x="5510614" y="6837381"/>
            <a:ext cx="641350" cy="170815"/>
          </a:xfrm>
          <a:prstGeom prst="rect">
            <a:avLst/>
          </a:prstGeom>
        </p:spPr>
        <p:txBody>
          <a:bodyPr vert="horz" wrap="square" lIns="0" tIns="0" rIns="0" bIns="0" rtlCol="0">
            <a:spAutoFit/>
          </a:bodyPr>
          <a:lstStyle/>
          <a:p>
            <a:pPr>
              <a:lnSpc>
                <a:spcPts val="1325"/>
              </a:lnSpc>
            </a:pPr>
            <a:r>
              <a:rPr sz="1200" b="1" dirty="0">
                <a:latin typeface="Arial"/>
                <a:cs typeface="Arial"/>
              </a:rPr>
              <a:t>0</a:t>
            </a:r>
            <a:r>
              <a:rPr sz="1200" b="1" spc="-10" dirty="0">
                <a:latin typeface="Arial"/>
                <a:cs typeface="Arial"/>
              </a:rPr>
              <a:t>0</a:t>
            </a:r>
            <a:r>
              <a:rPr sz="1200" b="1" dirty="0">
                <a:latin typeface="Arial"/>
                <a:cs typeface="Arial"/>
              </a:rPr>
              <a:t>7</a:t>
            </a:r>
            <a:r>
              <a:rPr sz="1200" b="1" spc="-5" dirty="0">
                <a:latin typeface="Arial"/>
                <a:cs typeface="Arial"/>
              </a:rPr>
              <a:t>-</a:t>
            </a:r>
            <a:r>
              <a:rPr sz="1200" b="1" spc="-10" dirty="0">
                <a:latin typeface="Arial"/>
                <a:cs typeface="Arial"/>
              </a:rPr>
              <a:t>200</a:t>
            </a:r>
            <a:r>
              <a:rPr sz="1200" b="1" dirty="0">
                <a:latin typeface="Arial"/>
                <a:cs typeface="Arial"/>
              </a:rPr>
              <a:t>8</a:t>
            </a:r>
            <a:endParaRPr sz="1200">
              <a:latin typeface="Arial"/>
              <a:cs typeface="Arial"/>
            </a:endParaRPr>
          </a:p>
        </p:txBody>
      </p:sp>
      <p:grpSp>
        <p:nvGrpSpPr>
          <p:cNvPr id="4" name="object 4"/>
          <p:cNvGrpSpPr/>
          <p:nvPr/>
        </p:nvGrpSpPr>
        <p:grpSpPr>
          <a:xfrm>
            <a:off x="774073" y="348995"/>
            <a:ext cx="8992235" cy="546100"/>
            <a:chOff x="774073" y="348995"/>
            <a:chExt cx="8992235" cy="546100"/>
          </a:xfrm>
        </p:grpSpPr>
        <p:pic>
          <p:nvPicPr>
            <p:cNvPr id="5" name="object 5"/>
            <p:cNvPicPr/>
            <p:nvPr/>
          </p:nvPicPr>
          <p:blipFill>
            <a:blip r:embed="rId2" cstate="print"/>
            <a:stretch>
              <a:fillRect/>
            </a:stretch>
          </p:blipFill>
          <p:spPr>
            <a:xfrm>
              <a:off x="774073" y="348995"/>
              <a:ext cx="274384" cy="533399"/>
            </a:xfrm>
            <a:prstGeom prst="rect">
              <a:avLst/>
            </a:prstGeom>
          </p:spPr>
        </p:pic>
        <p:pic>
          <p:nvPicPr>
            <p:cNvPr id="6" name="object 6"/>
            <p:cNvPicPr/>
            <p:nvPr/>
          </p:nvPicPr>
          <p:blipFill>
            <a:blip r:embed="rId3" cstate="print"/>
            <a:stretch>
              <a:fillRect/>
            </a:stretch>
          </p:blipFill>
          <p:spPr>
            <a:xfrm>
              <a:off x="1187077" y="484631"/>
              <a:ext cx="8578619" cy="274319"/>
            </a:xfrm>
            <a:prstGeom prst="rect">
              <a:avLst/>
            </a:prstGeom>
          </p:spPr>
        </p:pic>
        <p:sp>
          <p:nvSpPr>
            <p:cNvPr id="7" name="object 7"/>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8" name="object 8"/>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9" name="object 9"/>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10" name="object 10"/>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11" name="object 11"/>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grpSp>
      <p:grpSp>
        <p:nvGrpSpPr>
          <p:cNvPr id="12" name="object 12"/>
          <p:cNvGrpSpPr/>
          <p:nvPr/>
        </p:nvGrpSpPr>
        <p:grpSpPr>
          <a:xfrm>
            <a:off x="5533521" y="2406395"/>
            <a:ext cx="4283710" cy="4758055"/>
            <a:chOff x="5533521" y="2406395"/>
            <a:chExt cx="4283710" cy="4758055"/>
          </a:xfrm>
        </p:grpSpPr>
        <p:pic>
          <p:nvPicPr>
            <p:cNvPr id="13" name="object 13"/>
            <p:cNvPicPr/>
            <p:nvPr/>
          </p:nvPicPr>
          <p:blipFill>
            <a:blip r:embed="rId4" cstate="print"/>
            <a:stretch>
              <a:fillRect/>
            </a:stretch>
          </p:blipFill>
          <p:spPr>
            <a:xfrm>
              <a:off x="8394069" y="6521195"/>
              <a:ext cx="1422878" cy="622299"/>
            </a:xfrm>
            <a:prstGeom prst="rect">
              <a:avLst/>
            </a:prstGeom>
          </p:spPr>
        </p:pic>
        <p:pic>
          <p:nvPicPr>
            <p:cNvPr id="14" name="object 14"/>
            <p:cNvPicPr/>
            <p:nvPr/>
          </p:nvPicPr>
          <p:blipFill>
            <a:blip r:embed="rId5" cstate="print"/>
            <a:stretch>
              <a:fillRect/>
            </a:stretch>
          </p:blipFill>
          <p:spPr>
            <a:xfrm>
              <a:off x="5533521" y="2406395"/>
              <a:ext cx="4155947" cy="4757928"/>
            </a:xfrm>
            <a:prstGeom prst="rect">
              <a:avLst/>
            </a:prstGeom>
          </p:spPr>
        </p:pic>
      </p:grpSp>
      <p:pic>
        <p:nvPicPr>
          <p:cNvPr id="15" name="object 15"/>
          <p:cNvPicPr/>
          <p:nvPr/>
        </p:nvPicPr>
        <p:blipFill>
          <a:blip r:embed="rId6" cstate="print"/>
          <a:stretch>
            <a:fillRect/>
          </a:stretch>
        </p:blipFill>
        <p:spPr>
          <a:xfrm>
            <a:off x="834668" y="6826738"/>
            <a:ext cx="855681" cy="349425"/>
          </a:xfrm>
          <a:prstGeom prst="rect">
            <a:avLst/>
          </a:prstGeom>
        </p:spPr>
      </p:pic>
      <p:sp>
        <p:nvSpPr>
          <p:cNvPr id="16" name="object 16"/>
          <p:cNvSpPr txBox="1">
            <a:spLocks noGrp="1"/>
          </p:cNvSpPr>
          <p:nvPr>
            <p:ph type="title"/>
          </p:nvPr>
        </p:nvSpPr>
        <p:spPr>
          <a:xfrm>
            <a:off x="1249052" y="1180591"/>
            <a:ext cx="7987665" cy="635000"/>
          </a:xfrm>
          <a:prstGeom prst="rect">
            <a:avLst/>
          </a:prstGeom>
        </p:spPr>
        <p:txBody>
          <a:bodyPr vert="horz" wrap="square" lIns="0" tIns="12065" rIns="0" bIns="0" rtlCol="0">
            <a:spAutoFit/>
          </a:bodyPr>
          <a:lstStyle/>
          <a:p>
            <a:pPr marL="12700">
              <a:lnSpc>
                <a:spcPct val="100000"/>
              </a:lnSpc>
              <a:spcBef>
                <a:spcPts val="95"/>
              </a:spcBef>
            </a:pPr>
            <a:r>
              <a:rPr spc="-5" dirty="0"/>
              <a:t>Voies</a:t>
            </a:r>
            <a:r>
              <a:rPr spc="-30" dirty="0"/>
              <a:t> </a:t>
            </a:r>
            <a:r>
              <a:rPr spc="-5" dirty="0"/>
              <a:t>optiques</a:t>
            </a:r>
            <a:r>
              <a:rPr spc="-30" dirty="0"/>
              <a:t> </a:t>
            </a:r>
            <a:r>
              <a:rPr spc="-5" dirty="0"/>
              <a:t>-</a:t>
            </a:r>
            <a:r>
              <a:rPr spc="-25" dirty="0"/>
              <a:t> </a:t>
            </a:r>
            <a:r>
              <a:rPr dirty="0"/>
              <a:t>Systématisation</a:t>
            </a:r>
          </a:p>
        </p:txBody>
      </p:sp>
      <p:sp>
        <p:nvSpPr>
          <p:cNvPr id="17" name="object 17"/>
          <p:cNvSpPr txBox="1"/>
          <p:nvPr/>
        </p:nvSpPr>
        <p:spPr>
          <a:xfrm>
            <a:off x="929012" y="2293720"/>
            <a:ext cx="5147945" cy="2362200"/>
          </a:xfrm>
          <a:prstGeom prst="rect">
            <a:avLst/>
          </a:prstGeom>
        </p:spPr>
        <p:txBody>
          <a:bodyPr vert="horz" wrap="square" lIns="0" tIns="108585" rIns="0" bIns="0" rtlCol="0">
            <a:spAutoFit/>
          </a:bodyPr>
          <a:lstStyle/>
          <a:p>
            <a:pPr marL="355600" indent="-342900">
              <a:lnSpc>
                <a:spcPct val="100000"/>
              </a:lnSpc>
              <a:spcBef>
                <a:spcPts val="855"/>
              </a:spcBef>
              <a:buClr>
                <a:srgbClr val="00007C"/>
              </a:buClr>
              <a:buSzPct val="75000"/>
              <a:buFont typeface="Wingdings"/>
              <a:buChar char=""/>
              <a:tabLst>
                <a:tab pos="355600" algn="l"/>
              </a:tabLst>
            </a:pPr>
            <a:r>
              <a:rPr sz="3200" spc="-5" dirty="0">
                <a:latin typeface="Arial MT"/>
                <a:cs typeface="Arial MT"/>
              </a:rPr>
              <a:t>Fibres</a:t>
            </a:r>
            <a:r>
              <a:rPr sz="3200" spc="-35" dirty="0">
                <a:latin typeface="Arial MT"/>
                <a:cs typeface="Arial MT"/>
              </a:rPr>
              <a:t> </a:t>
            </a:r>
            <a:r>
              <a:rPr sz="3200" spc="-5" dirty="0">
                <a:latin typeface="Arial MT"/>
                <a:cs typeface="Arial MT"/>
              </a:rPr>
              <a:t>nasales</a:t>
            </a:r>
            <a:r>
              <a:rPr sz="3200" spc="-30" dirty="0">
                <a:latin typeface="Arial MT"/>
                <a:cs typeface="Arial MT"/>
              </a:rPr>
              <a:t> </a:t>
            </a:r>
            <a:r>
              <a:rPr sz="3200" spc="-5" dirty="0">
                <a:latin typeface="Arial MT"/>
                <a:cs typeface="Arial MT"/>
              </a:rPr>
              <a:t>croisées</a:t>
            </a:r>
            <a:endParaRPr sz="3200">
              <a:latin typeface="Arial MT"/>
              <a:cs typeface="Arial MT"/>
            </a:endParaRPr>
          </a:p>
          <a:p>
            <a:pPr marL="355600" indent="-342900">
              <a:lnSpc>
                <a:spcPct val="100000"/>
              </a:lnSpc>
              <a:spcBef>
                <a:spcPts val="755"/>
              </a:spcBef>
              <a:buClr>
                <a:srgbClr val="00007C"/>
              </a:buClr>
              <a:buSzPct val="75000"/>
              <a:buFont typeface="Wingdings"/>
              <a:buChar char=""/>
              <a:tabLst>
                <a:tab pos="355600" algn="l"/>
              </a:tabLst>
            </a:pPr>
            <a:r>
              <a:rPr sz="3200" spc="-5" dirty="0">
                <a:latin typeface="Arial MT"/>
                <a:cs typeface="Arial MT"/>
              </a:rPr>
              <a:t>Fibres</a:t>
            </a:r>
            <a:r>
              <a:rPr sz="3200" spc="-40" dirty="0">
                <a:latin typeface="Arial MT"/>
                <a:cs typeface="Arial MT"/>
              </a:rPr>
              <a:t> </a:t>
            </a:r>
            <a:r>
              <a:rPr sz="3200" spc="-10" dirty="0">
                <a:latin typeface="Arial MT"/>
                <a:cs typeface="Arial MT"/>
              </a:rPr>
              <a:t>temporales</a:t>
            </a:r>
            <a:r>
              <a:rPr sz="3200" spc="-25" dirty="0">
                <a:latin typeface="Arial MT"/>
                <a:cs typeface="Arial MT"/>
              </a:rPr>
              <a:t> </a:t>
            </a:r>
            <a:r>
              <a:rPr sz="3200" spc="-5" dirty="0">
                <a:latin typeface="Arial MT"/>
                <a:cs typeface="Arial MT"/>
              </a:rPr>
              <a:t>directes</a:t>
            </a:r>
            <a:endParaRPr sz="3200">
              <a:latin typeface="Arial MT"/>
              <a:cs typeface="Arial MT"/>
            </a:endParaRPr>
          </a:p>
          <a:p>
            <a:pPr marL="355600" indent="-342900">
              <a:lnSpc>
                <a:spcPct val="100000"/>
              </a:lnSpc>
              <a:spcBef>
                <a:spcPts val="770"/>
              </a:spcBef>
              <a:buClr>
                <a:srgbClr val="00007C"/>
              </a:buClr>
              <a:buSzPct val="75000"/>
              <a:buFont typeface="Wingdings"/>
              <a:buChar char=""/>
              <a:tabLst>
                <a:tab pos="355600" algn="l"/>
              </a:tabLst>
            </a:pPr>
            <a:r>
              <a:rPr sz="3200" spc="-5" dirty="0">
                <a:latin typeface="Arial MT"/>
                <a:cs typeface="Arial MT"/>
              </a:rPr>
              <a:t>Maculaires</a:t>
            </a:r>
            <a:r>
              <a:rPr sz="3200" spc="-40" dirty="0">
                <a:latin typeface="Arial MT"/>
                <a:cs typeface="Arial MT"/>
              </a:rPr>
              <a:t> </a:t>
            </a:r>
            <a:r>
              <a:rPr sz="3200" spc="-5" dirty="0">
                <a:latin typeface="Arial MT"/>
                <a:cs typeface="Arial MT"/>
              </a:rPr>
              <a:t>bilatérales</a:t>
            </a:r>
            <a:endParaRPr sz="3200">
              <a:latin typeface="Arial MT"/>
              <a:cs typeface="Arial MT"/>
            </a:endParaRPr>
          </a:p>
          <a:p>
            <a:pPr marL="355600" indent="-342900">
              <a:lnSpc>
                <a:spcPct val="100000"/>
              </a:lnSpc>
              <a:spcBef>
                <a:spcPts val="755"/>
              </a:spcBef>
              <a:buClr>
                <a:srgbClr val="00007C"/>
              </a:buClr>
              <a:buSzPct val="75000"/>
              <a:buFont typeface="Wingdings"/>
              <a:buChar char=""/>
              <a:tabLst>
                <a:tab pos="355600" algn="l"/>
              </a:tabLst>
            </a:pPr>
            <a:r>
              <a:rPr sz="3200" spc="-5" dirty="0">
                <a:latin typeface="Arial MT"/>
                <a:cs typeface="Arial MT"/>
              </a:rPr>
              <a:t>Supérieures</a:t>
            </a:r>
            <a:r>
              <a:rPr sz="3200" spc="-25" dirty="0">
                <a:latin typeface="Arial MT"/>
                <a:cs typeface="Arial MT"/>
              </a:rPr>
              <a:t> </a:t>
            </a:r>
            <a:r>
              <a:rPr sz="3200" spc="-5" dirty="0">
                <a:latin typeface="Arial MT"/>
                <a:cs typeface="Arial MT"/>
              </a:rPr>
              <a:t>et</a:t>
            </a:r>
            <a:r>
              <a:rPr sz="3200" spc="-45" dirty="0">
                <a:latin typeface="Arial MT"/>
                <a:cs typeface="Arial MT"/>
              </a:rPr>
              <a:t> </a:t>
            </a:r>
            <a:r>
              <a:rPr sz="3200" spc="-5" dirty="0">
                <a:latin typeface="Arial MT"/>
                <a:cs typeface="Arial MT"/>
              </a:rPr>
              <a:t>inférieures</a:t>
            </a:r>
            <a:endParaRPr sz="3200">
              <a:latin typeface="Arial MT"/>
              <a:cs typeface="Arial M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36831" y="6837381"/>
            <a:ext cx="1615440" cy="170815"/>
          </a:xfrm>
          <a:prstGeom prst="rect">
            <a:avLst/>
          </a:prstGeom>
        </p:spPr>
        <p:txBody>
          <a:bodyPr vert="horz" wrap="square" lIns="0" tIns="0" rIns="0" bIns="0" rtlCol="0">
            <a:spAutoFit/>
          </a:bodyPr>
          <a:lstStyle/>
          <a:p>
            <a:pPr>
              <a:lnSpc>
                <a:spcPts val="1325"/>
              </a:lnSpc>
            </a:pPr>
            <a:r>
              <a:rPr sz="1200" b="1" spc="-5" dirty="0">
                <a:latin typeface="Arial"/>
                <a:cs typeface="Arial"/>
              </a:rPr>
              <a:t>D.</a:t>
            </a:r>
            <a:r>
              <a:rPr sz="1200" b="1" spc="-20" dirty="0">
                <a:latin typeface="Arial"/>
                <a:cs typeface="Arial"/>
              </a:rPr>
              <a:t> </a:t>
            </a:r>
            <a:r>
              <a:rPr sz="1200" b="1" spc="-5" dirty="0">
                <a:latin typeface="Arial"/>
                <a:cs typeface="Arial"/>
              </a:rPr>
              <a:t>Hasboun</a:t>
            </a:r>
            <a:r>
              <a:rPr sz="1200" b="1" spc="-20" dirty="0">
                <a:latin typeface="Arial"/>
                <a:cs typeface="Arial"/>
              </a:rPr>
              <a:t> </a:t>
            </a:r>
            <a:r>
              <a:rPr sz="1200" b="1" spc="-5" dirty="0">
                <a:latin typeface="Arial"/>
                <a:cs typeface="Arial"/>
              </a:rPr>
              <a:t>2007-2008</a:t>
            </a:r>
            <a:endParaRPr sz="1200">
              <a:latin typeface="Arial"/>
              <a:cs typeface="Arial"/>
            </a:endParaRPr>
          </a:p>
        </p:txBody>
      </p:sp>
      <p:pic>
        <p:nvPicPr>
          <p:cNvPr id="3" name="object 3"/>
          <p:cNvPicPr/>
          <p:nvPr/>
        </p:nvPicPr>
        <p:blipFill>
          <a:blip r:embed="rId2" cstate="print"/>
          <a:stretch>
            <a:fillRect/>
          </a:stretch>
        </p:blipFill>
        <p:spPr>
          <a:xfrm>
            <a:off x="774073" y="348995"/>
            <a:ext cx="274384" cy="533399"/>
          </a:xfrm>
          <a:prstGeom prst="rect">
            <a:avLst/>
          </a:prstGeom>
        </p:spPr>
      </p:pic>
      <p:grpSp>
        <p:nvGrpSpPr>
          <p:cNvPr id="4" name="object 4"/>
          <p:cNvGrpSpPr/>
          <p:nvPr/>
        </p:nvGrpSpPr>
        <p:grpSpPr>
          <a:xfrm>
            <a:off x="905137" y="348995"/>
            <a:ext cx="8860790" cy="546100"/>
            <a:chOff x="905137" y="348995"/>
            <a:chExt cx="8860790" cy="546100"/>
          </a:xfrm>
        </p:grpSpPr>
        <p:pic>
          <p:nvPicPr>
            <p:cNvPr id="5" name="object 5"/>
            <p:cNvPicPr/>
            <p:nvPr/>
          </p:nvPicPr>
          <p:blipFill>
            <a:blip r:embed="rId3" cstate="print"/>
            <a:stretch>
              <a:fillRect/>
            </a:stretch>
          </p:blipFill>
          <p:spPr>
            <a:xfrm>
              <a:off x="1187077" y="484631"/>
              <a:ext cx="8578619" cy="274319"/>
            </a:xfrm>
            <a:prstGeom prst="rect">
              <a:avLst/>
            </a:prstGeom>
          </p:spPr>
        </p:pic>
        <p:sp>
          <p:nvSpPr>
            <p:cNvPr id="6" name="object 6"/>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7" name="object 7"/>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8" name="object 8"/>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9" name="object 9"/>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10" name="object 10"/>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grpSp>
      <p:pic>
        <p:nvPicPr>
          <p:cNvPr id="11" name="object 11"/>
          <p:cNvPicPr/>
          <p:nvPr/>
        </p:nvPicPr>
        <p:blipFill>
          <a:blip r:embed="rId4" cstate="print"/>
          <a:stretch>
            <a:fillRect/>
          </a:stretch>
        </p:blipFill>
        <p:spPr>
          <a:xfrm>
            <a:off x="8394069" y="6521195"/>
            <a:ext cx="1422878" cy="622299"/>
          </a:xfrm>
          <a:prstGeom prst="rect">
            <a:avLst/>
          </a:prstGeom>
        </p:spPr>
      </p:pic>
      <p:pic>
        <p:nvPicPr>
          <p:cNvPr id="12" name="object 12"/>
          <p:cNvPicPr/>
          <p:nvPr/>
        </p:nvPicPr>
        <p:blipFill>
          <a:blip r:embed="rId5" cstate="print"/>
          <a:stretch>
            <a:fillRect/>
          </a:stretch>
        </p:blipFill>
        <p:spPr>
          <a:xfrm>
            <a:off x="834668" y="6826738"/>
            <a:ext cx="855681" cy="349425"/>
          </a:xfrm>
          <a:prstGeom prst="rect">
            <a:avLst/>
          </a:prstGeom>
        </p:spPr>
      </p:pic>
      <p:sp>
        <p:nvSpPr>
          <p:cNvPr id="13" name="object 13"/>
          <p:cNvSpPr txBox="1">
            <a:spLocks noGrp="1"/>
          </p:cNvSpPr>
          <p:nvPr>
            <p:ph type="title"/>
          </p:nvPr>
        </p:nvSpPr>
        <p:spPr>
          <a:xfrm>
            <a:off x="1249052" y="1147063"/>
            <a:ext cx="3537585" cy="696595"/>
          </a:xfrm>
          <a:prstGeom prst="rect">
            <a:avLst/>
          </a:prstGeom>
        </p:spPr>
        <p:txBody>
          <a:bodyPr vert="horz" wrap="square" lIns="0" tIns="12700" rIns="0" bIns="0" rtlCol="0">
            <a:spAutoFit/>
          </a:bodyPr>
          <a:lstStyle/>
          <a:p>
            <a:pPr marL="12700">
              <a:lnSpc>
                <a:spcPct val="100000"/>
              </a:lnSpc>
              <a:spcBef>
                <a:spcPts val="100"/>
              </a:spcBef>
            </a:pPr>
            <a:r>
              <a:rPr sz="4400" spc="-5" dirty="0"/>
              <a:t>Cortex</a:t>
            </a:r>
            <a:r>
              <a:rPr sz="4400" spc="-70" dirty="0"/>
              <a:t> </a:t>
            </a:r>
            <a:r>
              <a:rPr sz="4400" dirty="0"/>
              <a:t>visuel</a:t>
            </a:r>
            <a:endParaRPr sz="4400"/>
          </a:p>
        </p:txBody>
      </p:sp>
      <p:grpSp>
        <p:nvGrpSpPr>
          <p:cNvPr id="14" name="object 14"/>
          <p:cNvGrpSpPr/>
          <p:nvPr/>
        </p:nvGrpSpPr>
        <p:grpSpPr>
          <a:xfrm>
            <a:off x="4198497" y="3168395"/>
            <a:ext cx="5720080" cy="4034154"/>
            <a:chOff x="4198497" y="3168395"/>
            <a:chExt cx="5720080" cy="4034154"/>
          </a:xfrm>
        </p:grpSpPr>
        <p:pic>
          <p:nvPicPr>
            <p:cNvPr id="15" name="object 15"/>
            <p:cNvPicPr/>
            <p:nvPr/>
          </p:nvPicPr>
          <p:blipFill>
            <a:blip r:embed="rId6" cstate="print"/>
            <a:stretch>
              <a:fillRect/>
            </a:stretch>
          </p:blipFill>
          <p:spPr>
            <a:xfrm>
              <a:off x="4198497" y="3168395"/>
              <a:ext cx="5719571" cy="4034028"/>
            </a:xfrm>
            <a:prstGeom prst="rect">
              <a:avLst/>
            </a:prstGeom>
          </p:spPr>
        </p:pic>
        <p:sp>
          <p:nvSpPr>
            <p:cNvPr id="16" name="object 16"/>
            <p:cNvSpPr/>
            <p:nvPr/>
          </p:nvSpPr>
          <p:spPr>
            <a:xfrm>
              <a:off x="7251065" y="4235208"/>
              <a:ext cx="2147570" cy="2496820"/>
            </a:xfrm>
            <a:custGeom>
              <a:avLst/>
              <a:gdLst/>
              <a:ahLst/>
              <a:cxnLst/>
              <a:rect l="l" t="t" r="r" b="b"/>
              <a:pathLst>
                <a:path w="2147570" h="2496820">
                  <a:moveTo>
                    <a:pt x="1540764" y="1978152"/>
                  </a:moveTo>
                  <a:lnTo>
                    <a:pt x="1507236" y="1908048"/>
                  </a:lnTo>
                  <a:lnTo>
                    <a:pt x="1360932" y="1979676"/>
                  </a:lnTo>
                  <a:lnTo>
                    <a:pt x="1287780" y="2013204"/>
                  </a:lnTo>
                  <a:lnTo>
                    <a:pt x="1289304" y="2013204"/>
                  </a:lnTo>
                  <a:lnTo>
                    <a:pt x="1146048" y="2081784"/>
                  </a:lnTo>
                  <a:lnTo>
                    <a:pt x="1146048" y="2080260"/>
                  </a:lnTo>
                  <a:lnTo>
                    <a:pt x="1074420" y="2113788"/>
                  </a:lnTo>
                  <a:lnTo>
                    <a:pt x="1075944" y="2113788"/>
                  </a:lnTo>
                  <a:lnTo>
                    <a:pt x="1005840" y="2144268"/>
                  </a:lnTo>
                  <a:lnTo>
                    <a:pt x="1007364" y="2144268"/>
                  </a:lnTo>
                  <a:lnTo>
                    <a:pt x="938784" y="2174748"/>
                  </a:lnTo>
                  <a:lnTo>
                    <a:pt x="873252" y="2202180"/>
                  </a:lnTo>
                  <a:lnTo>
                    <a:pt x="809244" y="2229612"/>
                  </a:lnTo>
                  <a:lnTo>
                    <a:pt x="717804" y="2266188"/>
                  </a:lnTo>
                  <a:lnTo>
                    <a:pt x="717804" y="2264664"/>
                  </a:lnTo>
                  <a:lnTo>
                    <a:pt x="688848" y="2276856"/>
                  </a:lnTo>
                  <a:lnTo>
                    <a:pt x="659892" y="2287524"/>
                  </a:lnTo>
                  <a:lnTo>
                    <a:pt x="630936" y="2296668"/>
                  </a:lnTo>
                  <a:lnTo>
                    <a:pt x="632460" y="2296668"/>
                  </a:lnTo>
                  <a:lnTo>
                    <a:pt x="603504" y="2305812"/>
                  </a:lnTo>
                  <a:lnTo>
                    <a:pt x="605028" y="2305812"/>
                  </a:lnTo>
                  <a:lnTo>
                    <a:pt x="577596" y="2314956"/>
                  </a:lnTo>
                  <a:lnTo>
                    <a:pt x="525780" y="2330196"/>
                  </a:lnTo>
                  <a:lnTo>
                    <a:pt x="527304" y="2330196"/>
                  </a:lnTo>
                  <a:lnTo>
                    <a:pt x="501396" y="2336292"/>
                  </a:lnTo>
                  <a:lnTo>
                    <a:pt x="502920" y="2336292"/>
                  </a:lnTo>
                  <a:lnTo>
                    <a:pt x="478536" y="2342388"/>
                  </a:lnTo>
                  <a:lnTo>
                    <a:pt x="480060" y="2342388"/>
                  </a:lnTo>
                  <a:lnTo>
                    <a:pt x="455676" y="2346960"/>
                  </a:lnTo>
                  <a:lnTo>
                    <a:pt x="457200" y="2346960"/>
                  </a:lnTo>
                  <a:lnTo>
                    <a:pt x="434340" y="2351532"/>
                  </a:lnTo>
                  <a:lnTo>
                    <a:pt x="413004" y="2354580"/>
                  </a:lnTo>
                  <a:lnTo>
                    <a:pt x="414528" y="2354580"/>
                  </a:lnTo>
                  <a:lnTo>
                    <a:pt x="393192" y="2357628"/>
                  </a:lnTo>
                  <a:lnTo>
                    <a:pt x="394716" y="2357628"/>
                  </a:lnTo>
                  <a:lnTo>
                    <a:pt x="373380" y="2360676"/>
                  </a:lnTo>
                  <a:lnTo>
                    <a:pt x="374904" y="2360676"/>
                  </a:lnTo>
                  <a:lnTo>
                    <a:pt x="355092" y="2362200"/>
                  </a:lnTo>
                  <a:lnTo>
                    <a:pt x="356616" y="2362200"/>
                  </a:lnTo>
                  <a:lnTo>
                    <a:pt x="336804" y="2362327"/>
                  </a:lnTo>
                  <a:lnTo>
                    <a:pt x="321564" y="2363597"/>
                  </a:lnTo>
                  <a:lnTo>
                    <a:pt x="304800" y="2363724"/>
                  </a:lnTo>
                  <a:lnTo>
                    <a:pt x="304673" y="2363724"/>
                  </a:lnTo>
                  <a:lnTo>
                    <a:pt x="303276" y="2363597"/>
                  </a:lnTo>
                  <a:lnTo>
                    <a:pt x="286512" y="2362200"/>
                  </a:lnTo>
                  <a:lnTo>
                    <a:pt x="288036" y="2362200"/>
                  </a:lnTo>
                  <a:lnTo>
                    <a:pt x="286512" y="2362123"/>
                  </a:lnTo>
                  <a:lnTo>
                    <a:pt x="256032" y="2360676"/>
                  </a:lnTo>
                  <a:lnTo>
                    <a:pt x="257556" y="2360676"/>
                  </a:lnTo>
                  <a:lnTo>
                    <a:pt x="232829" y="2356967"/>
                  </a:lnTo>
                  <a:lnTo>
                    <a:pt x="224878" y="2354135"/>
                  </a:lnTo>
                  <a:lnTo>
                    <a:pt x="254508" y="2286000"/>
                  </a:lnTo>
                  <a:lnTo>
                    <a:pt x="0" y="2299716"/>
                  </a:lnTo>
                  <a:lnTo>
                    <a:pt x="161544" y="2494470"/>
                  </a:lnTo>
                  <a:lnTo>
                    <a:pt x="163068" y="2496312"/>
                  </a:lnTo>
                  <a:lnTo>
                    <a:pt x="194525" y="2423960"/>
                  </a:lnTo>
                  <a:lnTo>
                    <a:pt x="211836" y="2430780"/>
                  </a:lnTo>
                  <a:lnTo>
                    <a:pt x="227076" y="2433320"/>
                  </a:lnTo>
                  <a:lnTo>
                    <a:pt x="234696" y="2434590"/>
                  </a:lnTo>
                  <a:lnTo>
                    <a:pt x="248412" y="2436876"/>
                  </a:lnTo>
                  <a:lnTo>
                    <a:pt x="256032" y="2437206"/>
                  </a:lnTo>
                  <a:lnTo>
                    <a:pt x="283464" y="2438400"/>
                  </a:lnTo>
                  <a:lnTo>
                    <a:pt x="301752" y="2439924"/>
                  </a:lnTo>
                  <a:lnTo>
                    <a:pt x="321564" y="2439924"/>
                  </a:lnTo>
                  <a:lnTo>
                    <a:pt x="356616" y="2437219"/>
                  </a:lnTo>
                  <a:lnTo>
                    <a:pt x="361188" y="2436876"/>
                  </a:lnTo>
                  <a:lnTo>
                    <a:pt x="374904" y="2435885"/>
                  </a:lnTo>
                  <a:lnTo>
                    <a:pt x="394716" y="2434475"/>
                  </a:lnTo>
                  <a:lnTo>
                    <a:pt x="403860" y="2433828"/>
                  </a:lnTo>
                  <a:lnTo>
                    <a:pt x="414528" y="2431542"/>
                  </a:lnTo>
                  <a:lnTo>
                    <a:pt x="425196" y="2429256"/>
                  </a:lnTo>
                  <a:lnTo>
                    <a:pt x="448056" y="2426208"/>
                  </a:lnTo>
                  <a:lnTo>
                    <a:pt x="457200" y="2424493"/>
                  </a:lnTo>
                  <a:lnTo>
                    <a:pt x="472440" y="2421636"/>
                  </a:lnTo>
                  <a:lnTo>
                    <a:pt x="480060" y="2419731"/>
                  </a:lnTo>
                  <a:lnTo>
                    <a:pt x="502920" y="2414016"/>
                  </a:lnTo>
                  <a:lnTo>
                    <a:pt x="521208" y="2409444"/>
                  </a:lnTo>
                  <a:lnTo>
                    <a:pt x="527304" y="2408009"/>
                  </a:lnTo>
                  <a:lnTo>
                    <a:pt x="547116" y="2403348"/>
                  </a:lnTo>
                  <a:lnTo>
                    <a:pt x="573024" y="2395728"/>
                  </a:lnTo>
                  <a:lnTo>
                    <a:pt x="600456" y="2386584"/>
                  </a:lnTo>
                  <a:lnTo>
                    <a:pt x="605028" y="2385314"/>
                  </a:lnTo>
                  <a:lnTo>
                    <a:pt x="627888" y="2378964"/>
                  </a:lnTo>
                  <a:lnTo>
                    <a:pt x="632460" y="2377275"/>
                  </a:lnTo>
                  <a:lnTo>
                    <a:pt x="656844" y="2368296"/>
                  </a:lnTo>
                  <a:lnTo>
                    <a:pt x="685800" y="2359152"/>
                  </a:lnTo>
                  <a:lnTo>
                    <a:pt x="714756" y="2348484"/>
                  </a:lnTo>
                  <a:lnTo>
                    <a:pt x="775716" y="2324100"/>
                  </a:lnTo>
                  <a:lnTo>
                    <a:pt x="838200" y="2299716"/>
                  </a:lnTo>
                  <a:lnTo>
                    <a:pt x="969264" y="2244852"/>
                  </a:lnTo>
                  <a:lnTo>
                    <a:pt x="1007364" y="2227910"/>
                  </a:lnTo>
                  <a:lnTo>
                    <a:pt x="1037844" y="2214372"/>
                  </a:lnTo>
                  <a:lnTo>
                    <a:pt x="1075944" y="2196592"/>
                  </a:lnTo>
                  <a:lnTo>
                    <a:pt x="1106424" y="2182368"/>
                  </a:lnTo>
                  <a:lnTo>
                    <a:pt x="1178052" y="2150364"/>
                  </a:lnTo>
                  <a:lnTo>
                    <a:pt x="1249680" y="2116836"/>
                  </a:lnTo>
                  <a:lnTo>
                    <a:pt x="1289304" y="2097443"/>
                  </a:lnTo>
                  <a:lnTo>
                    <a:pt x="1321308" y="2081784"/>
                  </a:lnTo>
                  <a:lnTo>
                    <a:pt x="1394460" y="2048256"/>
                  </a:lnTo>
                  <a:lnTo>
                    <a:pt x="1540764" y="1978152"/>
                  </a:lnTo>
                  <a:close/>
                </a:path>
                <a:path w="2147570" h="2496820">
                  <a:moveTo>
                    <a:pt x="1552956" y="890016"/>
                  </a:moveTo>
                  <a:lnTo>
                    <a:pt x="937310" y="151244"/>
                  </a:lnTo>
                  <a:lnTo>
                    <a:pt x="996696" y="102108"/>
                  </a:lnTo>
                  <a:lnTo>
                    <a:pt x="762000" y="0"/>
                  </a:lnTo>
                  <a:lnTo>
                    <a:pt x="819912" y="248412"/>
                  </a:lnTo>
                  <a:lnTo>
                    <a:pt x="854964" y="219392"/>
                  </a:lnTo>
                  <a:lnTo>
                    <a:pt x="878992" y="199517"/>
                  </a:lnTo>
                  <a:lnTo>
                    <a:pt x="1495044" y="938784"/>
                  </a:lnTo>
                  <a:lnTo>
                    <a:pt x="1552956" y="890016"/>
                  </a:lnTo>
                  <a:close/>
                </a:path>
                <a:path w="2147570" h="2496820">
                  <a:moveTo>
                    <a:pt x="2147316" y="1575816"/>
                  </a:moveTo>
                  <a:lnTo>
                    <a:pt x="1763953" y="1355521"/>
                  </a:lnTo>
                  <a:lnTo>
                    <a:pt x="1792224" y="1306068"/>
                  </a:lnTo>
                  <a:lnTo>
                    <a:pt x="1600200" y="1295400"/>
                  </a:lnTo>
                  <a:lnTo>
                    <a:pt x="1706880" y="1455420"/>
                  </a:lnTo>
                  <a:lnTo>
                    <a:pt x="1709928" y="1450086"/>
                  </a:lnTo>
                  <a:lnTo>
                    <a:pt x="1735226" y="1405801"/>
                  </a:lnTo>
                  <a:lnTo>
                    <a:pt x="2119884" y="1624584"/>
                  </a:lnTo>
                  <a:lnTo>
                    <a:pt x="2147316" y="1575816"/>
                  </a:lnTo>
                  <a:close/>
                </a:path>
              </a:pathLst>
            </a:custGeom>
            <a:solidFill>
              <a:srgbClr val="656598"/>
            </a:solidFill>
          </p:spPr>
          <p:txBody>
            <a:bodyPr wrap="square" lIns="0" tIns="0" rIns="0" bIns="0" rtlCol="0"/>
            <a:lstStyle/>
            <a:p>
              <a:endParaRPr/>
            </a:p>
          </p:txBody>
        </p:sp>
      </p:grpSp>
      <p:sp>
        <p:nvSpPr>
          <p:cNvPr id="17" name="object 17"/>
          <p:cNvSpPr txBox="1"/>
          <p:nvPr/>
        </p:nvSpPr>
        <p:spPr>
          <a:xfrm>
            <a:off x="929012" y="2333344"/>
            <a:ext cx="4158615" cy="3433445"/>
          </a:xfrm>
          <a:prstGeom prst="rect">
            <a:avLst/>
          </a:prstGeom>
        </p:spPr>
        <p:txBody>
          <a:bodyPr vert="horz" wrap="square" lIns="0" tIns="108585" rIns="0" bIns="0" rtlCol="0">
            <a:spAutoFit/>
          </a:bodyPr>
          <a:lstStyle/>
          <a:p>
            <a:pPr marL="355600" indent="-342900">
              <a:lnSpc>
                <a:spcPct val="100000"/>
              </a:lnSpc>
              <a:spcBef>
                <a:spcPts val="855"/>
              </a:spcBef>
              <a:buClr>
                <a:srgbClr val="00007C"/>
              </a:buClr>
              <a:buSzPct val="75000"/>
              <a:buFont typeface="Wingdings"/>
              <a:buChar char=""/>
              <a:tabLst>
                <a:tab pos="355600" algn="l"/>
              </a:tabLst>
            </a:pPr>
            <a:r>
              <a:rPr sz="3200" dirty="0">
                <a:latin typeface="Arial MT"/>
                <a:cs typeface="Arial MT"/>
              </a:rPr>
              <a:t>V1</a:t>
            </a:r>
            <a:r>
              <a:rPr sz="3200" spc="-55" dirty="0">
                <a:latin typeface="Arial MT"/>
                <a:cs typeface="Arial MT"/>
              </a:rPr>
              <a:t> </a:t>
            </a:r>
            <a:r>
              <a:rPr sz="3200" dirty="0">
                <a:latin typeface="Arial MT"/>
                <a:cs typeface="Arial MT"/>
              </a:rPr>
              <a:t>:</a:t>
            </a:r>
            <a:r>
              <a:rPr sz="3200" spc="-50" dirty="0">
                <a:latin typeface="Arial MT"/>
                <a:cs typeface="Arial MT"/>
              </a:rPr>
              <a:t> </a:t>
            </a:r>
            <a:r>
              <a:rPr sz="3200" spc="-5" dirty="0">
                <a:latin typeface="Arial MT"/>
                <a:cs typeface="Arial MT"/>
              </a:rPr>
              <a:t>17</a:t>
            </a:r>
            <a:endParaRPr sz="3200">
              <a:latin typeface="Arial MT"/>
              <a:cs typeface="Arial MT"/>
            </a:endParaRPr>
          </a:p>
          <a:p>
            <a:pPr marL="355600" indent="-342900">
              <a:lnSpc>
                <a:spcPct val="100000"/>
              </a:lnSpc>
              <a:spcBef>
                <a:spcPts val="755"/>
              </a:spcBef>
              <a:buClr>
                <a:srgbClr val="00007C"/>
              </a:buClr>
              <a:buSzPct val="75000"/>
              <a:buFont typeface="Wingdings"/>
              <a:buChar char=""/>
              <a:tabLst>
                <a:tab pos="355600" algn="l"/>
              </a:tabLst>
            </a:pPr>
            <a:r>
              <a:rPr sz="3200" dirty="0">
                <a:latin typeface="Arial MT"/>
                <a:cs typeface="Arial MT"/>
              </a:rPr>
              <a:t>V2</a:t>
            </a:r>
            <a:r>
              <a:rPr sz="3200" spc="-55" dirty="0">
                <a:latin typeface="Arial MT"/>
                <a:cs typeface="Arial MT"/>
              </a:rPr>
              <a:t> </a:t>
            </a:r>
            <a:r>
              <a:rPr sz="3200" dirty="0">
                <a:latin typeface="Arial MT"/>
                <a:cs typeface="Arial MT"/>
              </a:rPr>
              <a:t>:</a:t>
            </a:r>
            <a:r>
              <a:rPr sz="3200" spc="-50" dirty="0">
                <a:latin typeface="Arial MT"/>
                <a:cs typeface="Arial MT"/>
              </a:rPr>
              <a:t> </a:t>
            </a:r>
            <a:r>
              <a:rPr sz="3200" spc="-5" dirty="0">
                <a:latin typeface="Arial MT"/>
                <a:cs typeface="Arial MT"/>
              </a:rPr>
              <a:t>18</a:t>
            </a:r>
            <a:endParaRPr sz="3200">
              <a:latin typeface="Arial MT"/>
              <a:cs typeface="Arial MT"/>
            </a:endParaRPr>
          </a:p>
          <a:p>
            <a:pPr marL="355600" indent="-342900">
              <a:lnSpc>
                <a:spcPct val="100000"/>
              </a:lnSpc>
              <a:spcBef>
                <a:spcPts val="770"/>
              </a:spcBef>
              <a:buClr>
                <a:srgbClr val="00007C"/>
              </a:buClr>
              <a:buSzPct val="75000"/>
              <a:buFont typeface="Wingdings"/>
              <a:buChar char=""/>
              <a:tabLst>
                <a:tab pos="355600" algn="l"/>
              </a:tabLst>
            </a:pPr>
            <a:r>
              <a:rPr sz="3200" spc="-5" dirty="0">
                <a:latin typeface="Arial MT"/>
                <a:cs typeface="Arial MT"/>
              </a:rPr>
              <a:t>V3-</a:t>
            </a:r>
            <a:r>
              <a:rPr sz="3200" spc="-25" dirty="0">
                <a:latin typeface="Arial MT"/>
                <a:cs typeface="Arial MT"/>
              </a:rPr>
              <a:t> </a:t>
            </a:r>
            <a:r>
              <a:rPr sz="3200" dirty="0">
                <a:latin typeface="Arial MT"/>
                <a:cs typeface="Arial MT"/>
              </a:rPr>
              <a:t>V4</a:t>
            </a:r>
            <a:r>
              <a:rPr sz="3200" spc="-30" dirty="0">
                <a:latin typeface="Arial MT"/>
                <a:cs typeface="Arial MT"/>
              </a:rPr>
              <a:t> </a:t>
            </a:r>
            <a:r>
              <a:rPr sz="3200" dirty="0">
                <a:latin typeface="Arial MT"/>
                <a:cs typeface="Arial MT"/>
              </a:rPr>
              <a:t>:</a:t>
            </a:r>
            <a:r>
              <a:rPr sz="3200" spc="-40" dirty="0">
                <a:latin typeface="Arial MT"/>
                <a:cs typeface="Arial MT"/>
              </a:rPr>
              <a:t> </a:t>
            </a:r>
            <a:r>
              <a:rPr sz="3200" spc="-5" dirty="0">
                <a:latin typeface="Arial MT"/>
                <a:cs typeface="Arial MT"/>
              </a:rPr>
              <a:t>19</a:t>
            </a:r>
            <a:endParaRPr sz="3200">
              <a:latin typeface="Arial MT"/>
              <a:cs typeface="Arial MT"/>
            </a:endParaRPr>
          </a:p>
          <a:p>
            <a:pPr marL="355600" indent="-342900">
              <a:lnSpc>
                <a:spcPct val="100000"/>
              </a:lnSpc>
              <a:spcBef>
                <a:spcPts val="755"/>
              </a:spcBef>
              <a:buClr>
                <a:srgbClr val="00007C"/>
              </a:buClr>
              <a:buSzPct val="75000"/>
              <a:buFont typeface="Wingdings"/>
              <a:buChar char=""/>
              <a:tabLst>
                <a:tab pos="355600" algn="l"/>
              </a:tabLst>
            </a:pPr>
            <a:r>
              <a:rPr sz="3200" dirty="0">
                <a:latin typeface="Arial MT"/>
                <a:cs typeface="Arial MT"/>
              </a:rPr>
              <a:t>Aire</a:t>
            </a:r>
            <a:r>
              <a:rPr sz="3200" spc="-90" dirty="0">
                <a:latin typeface="Arial MT"/>
                <a:cs typeface="Arial MT"/>
              </a:rPr>
              <a:t> </a:t>
            </a:r>
            <a:r>
              <a:rPr sz="3200" spc="-5" dirty="0">
                <a:latin typeface="Arial MT"/>
                <a:cs typeface="Arial MT"/>
              </a:rPr>
              <a:t>inféro-temporale</a:t>
            </a:r>
            <a:endParaRPr sz="3200">
              <a:latin typeface="Arial MT"/>
              <a:cs typeface="Arial MT"/>
            </a:endParaRPr>
          </a:p>
          <a:p>
            <a:pPr marL="355600" marR="1403350" indent="-342900">
              <a:lnSpc>
                <a:spcPct val="100000"/>
              </a:lnSpc>
              <a:spcBef>
                <a:spcPts val="755"/>
              </a:spcBef>
              <a:buClr>
                <a:srgbClr val="00007C"/>
              </a:buClr>
              <a:buSzPct val="75000"/>
              <a:buFont typeface="Wingdings"/>
              <a:buChar char=""/>
              <a:tabLst>
                <a:tab pos="355600" algn="l"/>
              </a:tabLst>
            </a:pPr>
            <a:r>
              <a:rPr sz="3200" dirty="0">
                <a:latin typeface="Arial MT"/>
                <a:cs typeface="Arial MT"/>
              </a:rPr>
              <a:t>Aire</a:t>
            </a:r>
            <a:r>
              <a:rPr sz="3200" spc="-95" dirty="0">
                <a:latin typeface="Arial MT"/>
                <a:cs typeface="Arial MT"/>
              </a:rPr>
              <a:t> </a:t>
            </a:r>
            <a:r>
              <a:rPr sz="3200" spc="-5" dirty="0">
                <a:latin typeface="Arial MT"/>
                <a:cs typeface="Arial MT"/>
              </a:rPr>
              <a:t>pariétale </a:t>
            </a:r>
            <a:r>
              <a:rPr sz="3200" spc="-875" dirty="0">
                <a:latin typeface="Arial MT"/>
                <a:cs typeface="Arial MT"/>
              </a:rPr>
              <a:t> </a:t>
            </a:r>
            <a:r>
              <a:rPr sz="3200" spc="-5" dirty="0">
                <a:latin typeface="Arial MT"/>
                <a:cs typeface="Arial MT"/>
              </a:rPr>
              <a:t>postérieure</a:t>
            </a:r>
            <a:endParaRPr sz="3200">
              <a:latin typeface="Arial MT"/>
              <a:cs typeface="Arial MT"/>
            </a:endParaRPr>
          </a:p>
        </p:txBody>
      </p:sp>
      <p:pic>
        <p:nvPicPr>
          <p:cNvPr id="18" name="object 18"/>
          <p:cNvPicPr/>
          <p:nvPr/>
        </p:nvPicPr>
        <p:blipFill>
          <a:blip r:embed="rId7" cstate="print"/>
          <a:stretch>
            <a:fillRect/>
          </a:stretch>
        </p:blipFill>
        <p:spPr>
          <a:xfrm>
            <a:off x="7362321" y="979931"/>
            <a:ext cx="2293620" cy="229362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17070" y="501396"/>
            <a:ext cx="6858000" cy="6097523"/>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4668" y="6826738"/>
            <a:ext cx="855681" cy="349425"/>
          </a:xfrm>
          <a:prstGeom prst="rect">
            <a:avLst/>
          </a:prstGeom>
        </p:spPr>
      </p:pic>
      <p:pic>
        <p:nvPicPr>
          <p:cNvPr id="3" name="object 3"/>
          <p:cNvPicPr/>
          <p:nvPr/>
        </p:nvPicPr>
        <p:blipFill>
          <a:blip r:embed="rId3" cstate="print"/>
          <a:stretch>
            <a:fillRect/>
          </a:stretch>
        </p:blipFill>
        <p:spPr>
          <a:xfrm>
            <a:off x="4812669" y="958595"/>
            <a:ext cx="4724399" cy="380999"/>
          </a:xfrm>
          <a:prstGeom prst="rect">
            <a:avLst/>
          </a:prstGeom>
        </p:spPr>
      </p:pic>
      <p:sp>
        <p:nvSpPr>
          <p:cNvPr id="4" name="object 4"/>
          <p:cNvSpPr txBox="1"/>
          <p:nvPr/>
        </p:nvSpPr>
        <p:spPr>
          <a:xfrm>
            <a:off x="4812669" y="958595"/>
            <a:ext cx="4724400" cy="381000"/>
          </a:xfrm>
          <a:prstGeom prst="rect">
            <a:avLst/>
          </a:prstGeom>
          <a:ln w="9524">
            <a:solidFill>
              <a:srgbClr val="000000"/>
            </a:solidFill>
          </a:ln>
        </p:spPr>
        <p:txBody>
          <a:bodyPr vert="horz" wrap="square" lIns="0" tIns="67945" rIns="0" bIns="0" rtlCol="0">
            <a:spAutoFit/>
          </a:bodyPr>
          <a:lstStyle/>
          <a:p>
            <a:pPr marL="1269365">
              <a:lnSpc>
                <a:spcPct val="100000"/>
              </a:lnSpc>
              <a:spcBef>
                <a:spcPts val="535"/>
              </a:spcBef>
            </a:pPr>
            <a:r>
              <a:rPr sz="1600" spc="120" dirty="0">
                <a:latin typeface="Tahoma"/>
                <a:cs typeface="Tahoma"/>
              </a:rPr>
              <a:t>Aire</a:t>
            </a:r>
            <a:r>
              <a:rPr sz="1600" spc="-35" dirty="0">
                <a:latin typeface="Tahoma"/>
                <a:cs typeface="Tahoma"/>
              </a:rPr>
              <a:t> </a:t>
            </a:r>
            <a:r>
              <a:rPr sz="1600" spc="110" dirty="0">
                <a:latin typeface="Tahoma"/>
                <a:cs typeface="Tahoma"/>
              </a:rPr>
              <a:t>inféro</a:t>
            </a:r>
            <a:r>
              <a:rPr sz="1600" spc="-35" dirty="0">
                <a:latin typeface="Tahoma"/>
                <a:cs typeface="Tahoma"/>
              </a:rPr>
              <a:t> </a:t>
            </a:r>
            <a:r>
              <a:rPr sz="1600" spc="120" dirty="0">
                <a:latin typeface="Tahoma"/>
                <a:cs typeface="Tahoma"/>
              </a:rPr>
              <a:t>temporale</a:t>
            </a:r>
            <a:endParaRPr sz="1600">
              <a:latin typeface="Tahoma"/>
              <a:cs typeface="Tahoma"/>
            </a:endParaRPr>
          </a:p>
        </p:txBody>
      </p:sp>
      <p:pic>
        <p:nvPicPr>
          <p:cNvPr id="5" name="object 5"/>
          <p:cNvPicPr/>
          <p:nvPr/>
        </p:nvPicPr>
        <p:blipFill>
          <a:blip r:embed="rId4" cstate="print"/>
          <a:stretch>
            <a:fillRect/>
          </a:stretch>
        </p:blipFill>
        <p:spPr>
          <a:xfrm>
            <a:off x="4838577" y="1796795"/>
            <a:ext cx="4724399" cy="380999"/>
          </a:xfrm>
          <a:prstGeom prst="rect">
            <a:avLst/>
          </a:prstGeom>
        </p:spPr>
      </p:pic>
      <p:sp>
        <p:nvSpPr>
          <p:cNvPr id="6" name="object 6"/>
          <p:cNvSpPr txBox="1"/>
          <p:nvPr/>
        </p:nvSpPr>
        <p:spPr>
          <a:xfrm>
            <a:off x="4838577" y="1796795"/>
            <a:ext cx="4724400" cy="381000"/>
          </a:xfrm>
          <a:prstGeom prst="rect">
            <a:avLst/>
          </a:prstGeom>
          <a:ln w="9524">
            <a:solidFill>
              <a:srgbClr val="000000"/>
            </a:solidFill>
          </a:ln>
        </p:spPr>
        <p:txBody>
          <a:bodyPr vert="horz" wrap="square" lIns="0" tIns="67945" rIns="0" bIns="0" rtlCol="0">
            <a:spAutoFit/>
          </a:bodyPr>
          <a:lstStyle/>
          <a:p>
            <a:pPr algn="ctr">
              <a:lnSpc>
                <a:spcPct val="100000"/>
              </a:lnSpc>
              <a:spcBef>
                <a:spcPts val="535"/>
              </a:spcBef>
            </a:pPr>
            <a:r>
              <a:rPr sz="1600" spc="130" dirty="0">
                <a:latin typeface="Tahoma"/>
                <a:cs typeface="Tahoma"/>
              </a:rPr>
              <a:t>V4</a:t>
            </a:r>
            <a:endParaRPr sz="1600">
              <a:latin typeface="Tahoma"/>
              <a:cs typeface="Tahoma"/>
            </a:endParaRPr>
          </a:p>
        </p:txBody>
      </p:sp>
      <p:pic>
        <p:nvPicPr>
          <p:cNvPr id="7" name="object 7"/>
          <p:cNvPicPr/>
          <p:nvPr/>
        </p:nvPicPr>
        <p:blipFill>
          <a:blip r:embed="rId5" cstate="print"/>
          <a:stretch>
            <a:fillRect/>
          </a:stretch>
        </p:blipFill>
        <p:spPr>
          <a:xfrm>
            <a:off x="3822069" y="2711195"/>
            <a:ext cx="1676399" cy="380999"/>
          </a:xfrm>
          <a:prstGeom prst="rect">
            <a:avLst/>
          </a:prstGeom>
        </p:spPr>
      </p:pic>
      <p:sp>
        <p:nvSpPr>
          <p:cNvPr id="8" name="object 8"/>
          <p:cNvSpPr txBox="1"/>
          <p:nvPr/>
        </p:nvSpPr>
        <p:spPr>
          <a:xfrm>
            <a:off x="3822069" y="2711195"/>
            <a:ext cx="1676400" cy="381000"/>
          </a:xfrm>
          <a:prstGeom prst="rect">
            <a:avLst/>
          </a:prstGeom>
          <a:ln w="9524">
            <a:solidFill>
              <a:srgbClr val="000000"/>
            </a:solidFill>
          </a:ln>
        </p:spPr>
        <p:txBody>
          <a:bodyPr vert="horz" wrap="square" lIns="0" tIns="67945" rIns="0" bIns="0" rtlCol="0">
            <a:spAutoFit/>
          </a:bodyPr>
          <a:lstStyle/>
          <a:p>
            <a:pPr marL="635" algn="ctr">
              <a:lnSpc>
                <a:spcPct val="100000"/>
              </a:lnSpc>
              <a:spcBef>
                <a:spcPts val="535"/>
              </a:spcBef>
            </a:pPr>
            <a:r>
              <a:rPr sz="1600" spc="130" dirty="0">
                <a:latin typeface="Tahoma"/>
                <a:cs typeface="Tahoma"/>
              </a:rPr>
              <a:t>V3</a:t>
            </a:r>
            <a:endParaRPr sz="1600">
              <a:latin typeface="Tahoma"/>
              <a:cs typeface="Tahoma"/>
            </a:endParaRPr>
          </a:p>
        </p:txBody>
      </p:sp>
      <p:pic>
        <p:nvPicPr>
          <p:cNvPr id="9" name="object 9"/>
          <p:cNvPicPr/>
          <p:nvPr/>
        </p:nvPicPr>
        <p:blipFill>
          <a:blip r:embed="rId6" cstate="print"/>
          <a:stretch>
            <a:fillRect/>
          </a:stretch>
        </p:blipFill>
        <p:spPr>
          <a:xfrm>
            <a:off x="7543677" y="3625595"/>
            <a:ext cx="1676399" cy="457199"/>
          </a:xfrm>
          <a:prstGeom prst="rect">
            <a:avLst/>
          </a:prstGeom>
        </p:spPr>
      </p:pic>
      <p:sp>
        <p:nvSpPr>
          <p:cNvPr id="10" name="object 10"/>
          <p:cNvSpPr txBox="1"/>
          <p:nvPr/>
        </p:nvSpPr>
        <p:spPr>
          <a:xfrm>
            <a:off x="7543677" y="3625595"/>
            <a:ext cx="1676400" cy="457200"/>
          </a:xfrm>
          <a:prstGeom prst="rect">
            <a:avLst/>
          </a:prstGeom>
          <a:ln w="9524">
            <a:solidFill>
              <a:srgbClr val="000000"/>
            </a:solidFill>
          </a:ln>
        </p:spPr>
        <p:txBody>
          <a:bodyPr vert="horz" wrap="square" lIns="0" tIns="0" rIns="0" bIns="0" rtlCol="0">
            <a:spAutoFit/>
          </a:bodyPr>
          <a:lstStyle/>
          <a:p>
            <a:pPr algn="ctr">
              <a:lnSpc>
                <a:spcPts val="1795"/>
              </a:lnSpc>
            </a:pPr>
            <a:r>
              <a:rPr sz="1600" spc="130" dirty="0">
                <a:latin typeface="Tahoma"/>
                <a:cs typeface="Tahoma"/>
              </a:rPr>
              <a:t>V2</a:t>
            </a:r>
            <a:endParaRPr sz="1600">
              <a:latin typeface="Tahoma"/>
              <a:cs typeface="Tahoma"/>
            </a:endParaRPr>
          </a:p>
          <a:p>
            <a:pPr algn="ctr">
              <a:lnSpc>
                <a:spcPts val="1805"/>
              </a:lnSpc>
            </a:pPr>
            <a:r>
              <a:rPr sz="1600" spc="114" dirty="0">
                <a:latin typeface="Tahoma"/>
                <a:cs typeface="Tahoma"/>
              </a:rPr>
              <a:t>bandes</a:t>
            </a:r>
            <a:r>
              <a:rPr sz="1600" spc="-60" dirty="0">
                <a:latin typeface="Tahoma"/>
                <a:cs typeface="Tahoma"/>
              </a:rPr>
              <a:t> </a:t>
            </a:r>
            <a:r>
              <a:rPr sz="1600" spc="110" dirty="0">
                <a:latin typeface="Tahoma"/>
                <a:cs typeface="Tahoma"/>
              </a:rPr>
              <a:t>fines</a:t>
            </a:r>
            <a:endParaRPr sz="1600">
              <a:latin typeface="Tahoma"/>
              <a:cs typeface="Tahoma"/>
            </a:endParaRPr>
          </a:p>
        </p:txBody>
      </p:sp>
      <p:pic>
        <p:nvPicPr>
          <p:cNvPr id="11" name="object 11"/>
          <p:cNvPicPr/>
          <p:nvPr/>
        </p:nvPicPr>
        <p:blipFill>
          <a:blip r:embed="rId5" cstate="print"/>
          <a:stretch>
            <a:fillRect/>
          </a:stretch>
        </p:blipFill>
        <p:spPr>
          <a:xfrm>
            <a:off x="7555869" y="4616195"/>
            <a:ext cx="1676399" cy="380999"/>
          </a:xfrm>
          <a:prstGeom prst="rect">
            <a:avLst/>
          </a:prstGeom>
        </p:spPr>
      </p:pic>
      <p:sp>
        <p:nvSpPr>
          <p:cNvPr id="12" name="object 12"/>
          <p:cNvSpPr txBox="1"/>
          <p:nvPr/>
        </p:nvSpPr>
        <p:spPr>
          <a:xfrm>
            <a:off x="7555869" y="4616195"/>
            <a:ext cx="1676400" cy="381000"/>
          </a:xfrm>
          <a:prstGeom prst="rect">
            <a:avLst/>
          </a:prstGeom>
          <a:ln w="9524">
            <a:solidFill>
              <a:srgbClr val="000000"/>
            </a:solidFill>
          </a:ln>
        </p:spPr>
        <p:txBody>
          <a:bodyPr vert="horz" wrap="square" lIns="0" tIns="67945" rIns="0" bIns="0" rtlCol="0">
            <a:spAutoFit/>
          </a:bodyPr>
          <a:lstStyle/>
          <a:p>
            <a:pPr marL="446405">
              <a:lnSpc>
                <a:spcPct val="100000"/>
              </a:lnSpc>
              <a:spcBef>
                <a:spcPts val="535"/>
              </a:spcBef>
            </a:pPr>
            <a:r>
              <a:rPr sz="1600" spc="130" dirty="0">
                <a:latin typeface="Tahoma"/>
                <a:cs typeface="Tahoma"/>
              </a:rPr>
              <a:t>V1</a:t>
            </a:r>
            <a:r>
              <a:rPr sz="1600" spc="-75" dirty="0">
                <a:latin typeface="Tahoma"/>
                <a:cs typeface="Tahoma"/>
              </a:rPr>
              <a:t> </a:t>
            </a:r>
            <a:r>
              <a:rPr sz="1600" spc="130" dirty="0">
                <a:latin typeface="Tahoma"/>
                <a:cs typeface="Tahoma"/>
              </a:rPr>
              <a:t>Blob</a:t>
            </a:r>
            <a:endParaRPr sz="1600">
              <a:latin typeface="Tahoma"/>
              <a:cs typeface="Tahoma"/>
            </a:endParaRPr>
          </a:p>
        </p:txBody>
      </p:sp>
      <p:pic>
        <p:nvPicPr>
          <p:cNvPr id="13" name="object 13"/>
          <p:cNvPicPr/>
          <p:nvPr/>
        </p:nvPicPr>
        <p:blipFill>
          <a:blip r:embed="rId7" cstate="print"/>
          <a:stretch>
            <a:fillRect/>
          </a:stretch>
        </p:blipFill>
        <p:spPr>
          <a:xfrm>
            <a:off x="5955669" y="5454395"/>
            <a:ext cx="2362199" cy="380999"/>
          </a:xfrm>
          <a:prstGeom prst="rect">
            <a:avLst/>
          </a:prstGeom>
        </p:spPr>
      </p:pic>
      <p:sp>
        <p:nvSpPr>
          <p:cNvPr id="14" name="object 14"/>
          <p:cNvSpPr txBox="1"/>
          <p:nvPr/>
        </p:nvSpPr>
        <p:spPr>
          <a:xfrm>
            <a:off x="5955669" y="5454395"/>
            <a:ext cx="2362200" cy="381000"/>
          </a:xfrm>
          <a:prstGeom prst="rect">
            <a:avLst/>
          </a:prstGeom>
          <a:ln w="9524">
            <a:solidFill>
              <a:srgbClr val="000000"/>
            </a:solidFill>
          </a:ln>
        </p:spPr>
        <p:txBody>
          <a:bodyPr vert="horz" wrap="square" lIns="0" tIns="67945" rIns="0" bIns="0" rtlCol="0">
            <a:spAutoFit/>
          </a:bodyPr>
          <a:lstStyle/>
          <a:p>
            <a:pPr marL="188595">
              <a:lnSpc>
                <a:spcPct val="100000"/>
              </a:lnSpc>
              <a:spcBef>
                <a:spcPts val="535"/>
              </a:spcBef>
            </a:pPr>
            <a:r>
              <a:rPr sz="1600" spc="110" dirty="0">
                <a:latin typeface="Tahoma"/>
                <a:cs typeface="Tahoma"/>
              </a:rPr>
              <a:t>CGL</a:t>
            </a:r>
            <a:r>
              <a:rPr sz="1600" spc="-60" dirty="0">
                <a:latin typeface="Tahoma"/>
                <a:cs typeface="Tahoma"/>
              </a:rPr>
              <a:t> </a:t>
            </a:r>
            <a:r>
              <a:rPr sz="1600" spc="114" dirty="0">
                <a:latin typeface="Tahoma"/>
                <a:cs typeface="Tahoma"/>
              </a:rPr>
              <a:t>parvocellulaire</a:t>
            </a:r>
            <a:endParaRPr sz="1600">
              <a:latin typeface="Tahoma"/>
              <a:cs typeface="Tahoma"/>
            </a:endParaRPr>
          </a:p>
        </p:txBody>
      </p:sp>
      <p:grpSp>
        <p:nvGrpSpPr>
          <p:cNvPr id="15" name="object 15"/>
          <p:cNvGrpSpPr/>
          <p:nvPr/>
        </p:nvGrpSpPr>
        <p:grpSpPr>
          <a:xfrm>
            <a:off x="2140907" y="5525833"/>
            <a:ext cx="2371725" cy="390525"/>
            <a:chOff x="2140907" y="5525833"/>
            <a:chExt cx="2371725" cy="390525"/>
          </a:xfrm>
        </p:grpSpPr>
        <p:pic>
          <p:nvPicPr>
            <p:cNvPr id="16" name="object 16"/>
            <p:cNvPicPr/>
            <p:nvPr/>
          </p:nvPicPr>
          <p:blipFill>
            <a:blip r:embed="rId8" cstate="print"/>
            <a:stretch>
              <a:fillRect/>
            </a:stretch>
          </p:blipFill>
          <p:spPr>
            <a:xfrm>
              <a:off x="2145669" y="5530595"/>
              <a:ext cx="2362199" cy="380999"/>
            </a:xfrm>
            <a:prstGeom prst="rect">
              <a:avLst/>
            </a:prstGeom>
          </p:spPr>
        </p:pic>
        <p:sp>
          <p:nvSpPr>
            <p:cNvPr id="17" name="object 17"/>
            <p:cNvSpPr/>
            <p:nvPr/>
          </p:nvSpPr>
          <p:spPr>
            <a:xfrm>
              <a:off x="2145669" y="5530595"/>
              <a:ext cx="2362200" cy="381000"/>
            </a:xfrm>
            <a:custGeom>
              <a:avLst/>
              <a:gdLst/>
              <a:ahLst/>
              <a:cxnLst/>
              <a:rect l="l" t="t" r="r" b="b"/>
              <a:pathLst>
                <a:path w="2362200" h="381000">
                  <a:moveTo>
                    <a:pt x="0" y="0"/>
                  </a:moveTo>
                  <a:lnTo>
                    <a:pt x="0" y="380999"/>
                  </a:lnTo>
                  <a:lnTo>
                    <a:pt x="2362199" y="380999"/>
                  </a:lnTo>
                  <a:lnTo>
                    <a:pt x="2362199" y="0"/>
                  </a:lnTo>
                  <a:lnTo>
                    <a:pt x="0" y="0"/>
                  </a:lnTo>
                  <a:close/>
                </a:path>
              </a:pathLst>
            </a:custGeom>
            <a:ln w="9524">
              <a:solidFill>
                <a:srgbClr val="000000"/>
              </a:solidFill>
            </a:ln>
          </p:spPr>
          <p:txBody>
            <a:bodyPr wrap="square" lIns="0" tIns="0" rIns="0" bIns="0" rtlCol="0"/>
            <a:lstStyle/>
            <a:p>
              <a:endParaRPr/>
            </a:p>
          </p:txBody>
        </p:sp>
      </p:grpSp>
      <p:sp>
        <p:nvSpPr>
          <p:cNvPr id="18" name="object 18"/>
          <p:cNvSpPr txBox="1"/>
          <p:nvPr/>
        </p:nvSpPr>
        <p:spPr>
          <a:xfrm>
            <a:off x="2262516" y="5586473"/>
            <a:ext cx="2124710" cy="269240"/>
          </a:xfrm>
          <a:prstGeom prst="rect">
            <a:avLst/>
          </a:prstGeom>
        </p:spPr>
        <p:txBody>
          <a:bodyPr vert="horz" wrap="square" lIns="0" tIns="12065" rIns="0" bIns="0" rtlCol="0">
            <a:spAutoFit/>
          </a:bodyPr>
          <a:lstStyle/>
          <a:p>
            <a:pPr marL="12700">
              <a:lnSpc>
                <a:spcPct val="100000"/>
              </a:lnSpc>
              <a:spcBef>
                <a:spcPts val="95"/>
              </a:spcBef>
            </a:pPr>
            <a:r>
              <a:rPr sz="1600" spc="110" dirty="0">
                <a:latin typeface="Tahoma"/>
                <a:cs typeface="Tahoma"/>
              </a:rPr>
              <a:t>CGL</a:t>
            </a:r>
            <a:r>
              <a:rPr sz="1600" spc="-80" dirty="0">
                <a:latin typeface="Tahoma"/>
                <a:cs typeface="Tahoma"/>
              </a:rPr>
              <a:t> </a:t>
            </a:r>
            <a:r>
              <a:rPr sz="1600" spc="120" dirty="0">
                <a:latin typeface="Tahoma"/>
                <a:cs typeface="Tahoma"/>
              </a:rPr>
              <a:t>magnocellulaire</a:t>
            </a:r>
            <a:endParaRPr sz="1600">
              <a:latin typeface="Tahoma"/>
              <a:cs typeface="Tahoma"/>
            </a:endParaRPr>
          </a:p>
        </p:txBody>
      </p:sp>
      <p:pic>
        <p:nvPicPr>
          <p:cNvPr id="19" name="object 19"/>
          <p:cNvPicPr/>
          <p:nvPr/>
        </p:nvPicPr>
        <p:blipFill>
          <a:blip r:embed="rId9" cstate="print"/>
          <a:stretch>
            <a:fillRect/>
          </a:stretch>
        </p:blipFill>
        <p:spPr>
          <a:xfrm>
            <a:off x="6298569" y="6280403"/>
            <a:ext cx="1676399" cy="380999"/>
          </a:xfrm>
          <a:prstGeom prst="rect">
            <a:avLst/>
          </a:prstGeom>
        </p:spPr>
      </p:pic>
      <p:sp>
        <p:nvSpPr>
          <p:cNvPr id="20" name="object 20"/>
          <p:cNvSpPr txBox="1"/>
          <p:nvPr/>
        </p:nvSpPr>
        <p:spPr>
          <a:xfrm>
            <a:off x="6298569" y="6280403"/>
            <a:ext cx="1676400" cy="381000"/>
          </a:xfrm>
          <a:prstGeom prst="rect">
            <a:avLst/>
          </a:prstGeom>
          <a:ln w="9524">
            <a:solidFill>
              <a:srgbClr val="000000"/>
            </a:solidFill>
          </a:ln>
        </p:spPr>
        <p:txBody>
          <a:bodyPr vert="horz" wrap="square" lIns="0" tIns="67945" rIns="0" bIns="0" rtlCol="0">
            <a:spAutoFit/>
          </a:bodyPr>
          <a:lstStyle/>
          <a:p>
            <a:pPr marL="339725">
              <a:lnSpc>
                <a:spcPct val="100000"/>
              </a:lnSpc>
              <a:spcBef>
                <a:spcPts val="535"/>
              </a:spcBef>
            </a:pPr>
            <a:r>
              <a:rPr sz="1600" spc="110" dirty="0">
                <a:latin typeface="Tahoma"/>
                <a:cs typeface="Tahoma"/>
              </a:rPr>
              <a:t>Cellules</a:t>
            </a:r>
            <a:r>
              <a:rPr sz="1600" spc="-65" dirty="0">
                <a:latin typeface="Tahoma"/>
                <a:cs typeface="Tahoma"/>
              </a:rPr>
              <a:t> </a:t>
            </a:r>
            <a:r>
              <a:rPr sz="1600" spc="160" dirty="0">
                <a:latin typeface="Tahoma"/>
                <a:cs typeface="Tahoma"/>
              </a:rPr>
              <a:t>X</a:t>
            </a:r>
            <a:endParaRPr sz="1600">
              <a:latin typeface="Tahoma"/>
              <a:cs typeface="Tahoma"/>
            </a:endParaRPr>
          </a:p>
        </p:txBody>
      </p:sp>
      <p:pic>
        <p:nvPicPr>
          <p:cNvPr id="21" name="object 21"/>
          <p:cNvPicPr/>
          <p:nvPr/>
        </p:nvPicPr>
        <p:blipFill>
          <a:blip r:embed="rId5" cstate="print"/>
          <a:stretch>
            <a:fillRect/>
          </a:stretch>
        </p:blipFill>
        <p:spPr>
          <a:xfrm>
            <a:off x="2500762" y="6292595"/>
            <a:ext cx="1676399" cy="380999"/>
          </a:xfrm>
          <a:prstGeom prst="rect">
            <a:avLst/>
          </a:prstGeom>
        </p:spPr>
      </p:pic>
      <p:sp>
        <p:nvSpPr>
          <p:cNvPr id="22" name="object 22"/>
          <p:cNvSpPr txBox="1"/>
          <p:nvPr/>
        </p:nvSpPr>
        <p:spPr>
          <a:xfrm>
            <a:off x="2500762" y="6292595"/>
            <a:ext cx="1676400" cy="381000"/>
          </a:xfrm>
          <a:prstGeom prst="rect">
            <a:avLst/>
          </a:prstGeom>
          <a:ln w="9524">
            <a:solidFill>
              <a:srgbClr val="000000"/>
            </a:solidFill>
          </a:ln>
        </p:spPr>
        <p:txBody>
          <a:bodyPr vert="horz" wrap="square" lIns="0" tIns="67945" rIns="0" bIns="0" rtlCol="0">
            <a:spAutoFit/>
          </a:bodyPr>
          <a:lstStyle/>
          <a:p>
            <a:pPr marL="340995">
              <a:lnSpc>
                <a:spcPct val="100000"/>
              </a:lnSpc>
              <a:spcBef>
                <a:spcPts val="535"/>
              </a:spcBef>
            </a:pPr>
            <a:r>
              <a:rPr sz="1600" spc="110" dirty="0">
                <a:latin typeface="Tahoma"/>
                <a:cs typeface="Tahoma"/>
              </a:rPr>
              <a:t>Cellules</a:t>
            </a:r>
            <a:r>
              <a:rPr sz="1600" spc="-65" dirty="0">
                <a:latin typeface="Tahoma"/>
                <a:cs typeface="Tahoma"/>
              </a:rPr>
              <a:t> </a:t>
            </a:r>
            <a:r>
              <a:rPr sz="1600" spc="145" dirty="0">
                <a:latin typeface="Tahoma"/>
                <a:cs typeface="Tahoma"/>
              </a:rPr>
              <a:t>Y</a:t>
            </a:r>
            <a:endParaRPr sz="1600">
              <a:latin typeface="Tahoma"/>
              <a:cs typeface="Tahoma"/>
            </a:endParaRPr>
          </a:p>
        </p:txBody>
      </p:sp>
      <p:pic>
        <p:nvPicPr>
          <p:cNvPr id="23" name="object 23"/>
          <p:cNvPicPr/>
          <p:nvPr/>
        </p:nvPicPr>
        <p:blipFill>
          <a:blip r:embed="rId7" cstate="print"/>
          <a:stretch>
            <a:fillRect/>
          </a:stretch>
        </p:blipFill>
        <p:spPr>
          <a:xfrm>
            <a:off x="2145669" y="4616195"/>
            <a:ext cx="2362199" cy="380999"/>
          </a:xfrm>
          <a:prstGeom prst="rect">
            <a:avLst/>
          </a:prstGeom>
        </p:spPr>
      </p:pic>
      <p:sp>
        <p:nvSpPr>
          <p:cNvPr id="24" name="object 24"/>
          <p:cNvSpPr txBox="1"/>
          <p:nvPr/>
        </p:nvSpPr>
        <p:spPr>
          <a:xfrm>
            <a:off x="2145669" y="4616195"/>
            <a:ext cx="2362200" cy="381000"/>
          </a:xfrm>
          <a:prstGeom prst="rect">
            <a:avLst/>
          </a:prstGeom>
          <a:ln w="9524">
            <a:solidFill>
              <a:srgbClr val="000000"/>
            </a:solidFill>
          </a:ln>
        </p:spPr>
        <p:txBody>
          <a:bodyPr vert="horz" wrap="square" lIns="0" tIns="67945" rIns="0" bIns="0" rtlCol="0">
            <a:spAutoFit/>
          </a:bodyPr>
          <a:lstStyle/>
          <a:p>
            <a:pPr marL="408305">
              <a:lnSpc>
                <a:spcPct val="100000"/>
              </a:lnSpc>
              <a:spcBef>
                <a:spcPts val="535"/>
              </a:spcBef>
            </a:pPr>
            <a:r>
              <a:rPr sz="1600" spc="130" dirty="0">
                <a:latin typeface="Tahoma"/>
                <a:cs typeface="Tahoma"/>
              </a:rPr>
              <a:t>V1</a:t>
            </a:r>
            <a:r>
              <a:rPr sz="1600" spc="-50" dirty="0">
                <a:latin typeface="Tahoma"/>
                <a:cs typeface="Tahoma"/>
              </a:rPr>
              <a:t> </a:t>
            </a:r>
            <a:r>
              <a:rPr sz="1600" spc="114" dirty="0">
                <a:latin typeface="Tahoma"/>
                <a:cs typeface="Tahoma"/>
              </a:rPr>
              <a:t>couche</a:t>
            </a:r>
            <a:r>
              <a:rPr sz="1600" spc="-40" dirty="0">
                <a:latin typeface="Tahoma"/>
                <a:cs typeface="Tahoma"/>
              </a:rPr>
              <a:t> </a:t>
            </a:r>
            <a:r>
              <a:rPr sz="1600" spc="140" dirty="0">
                <a:latin typeface="Tahoma"/>
                <a:cs typeface="Tahoma"/>
              </a:rPr>
              <a:t>IV</a:t>
            </a:r>
            <a:r>
              <a:rPr sz="1600" spc="-40" dirty="0">
                <a:latin typeface="Tahoma"/>
                <a:cs typeface="Tahoma"/>
              </a:rPr>
              <a:t> </a:t>
            </a:r>
            <a:r>
              <a:rPr sz="1600" spc="150" dirty="0">
                <a:latin typeface="Tahoma"/>
                <a:cs typeface="Tahoma"/>
              </a:rPr>
              <a:t>B</a:t>
            </a:r>
            <a:endParaRPr sz="1600">
              <a:latin typeface="Tahoma"/>
              <a:cs typeface="Tahoma"/>
            </a:endParaRPr>
          </a:p>
        </p:txBody>
      </p:sp>
      <p:pic>
        <p:nvPicPr>
          <p:cNvPr id="25" name="object 25"/>
          <p:cNvPicPr/>
          <p:nvPr/>
        </p:nvPicPr>
        <p:blipFill>
          <a:blip r:embed="rId5" cstate="print"/>
          <a:stretch>
            <a:fillRect/>
          </a:stretch>
        </p:blipFill>
        <p:spPr>
          <a:xfrm>
            <a:off x="5041269" y="4539995"/>
            <a:ext cx="1676399" cy="380999"/>
          </a:xfrm>
          <a:prstGeom prst="rect">
            <a:avLst/>
          </a:prstGeom>
        </p:spPr>
      </p:pic>
      <p:sp>
        <p:nvSpPr>
          <p:cNvPr id="26" name="object 26"/>
          <p:cNvSpPr txBox="1"/>
          <p:nvPr/>
        </p:nvSpPr>
        <p:spPr>
          <a:xfrm>
            <a:off x="5041269" y="4539995"/>
            <a:ext cx="1676400" cy="381000"/>
          </a:xfrm>
          <a:prstGeom prst="rect">
            <a:avLst/>
          </a:prstGeom>
          <a:ln w="9524">
            <a:solidFill>
              <a:srgbClr val="000000"/>
            </a:solidFill>
          </a:ln>
        </p:spPr>
        <p:txBody>
          <a:bodyPr vert="horz" wrap="square" lIns="0" tIns="67945" rIns="0" bIns="0" rtlCol="0">
            <a:spAutoFit/>
          </a:bodyPr>
          <a:lstStyle/>
          <a:p>
            <a:pPr marL="202565">
              <a:lnSpc>
                <a:spcPct val="100000"/>
              </a:lnSpc>
              <a:spcBef>
                <a:spcPts val="535"/>
              </a:spcBef>
            </a:pPr>
            <a:r>
              <a:rPr sz="1600" spc="130" dirty="0">
                <a:latin typeface="Tahoma"/>
                <a:cs typeface="Tahoma"/>
              </a:rPr>
              <a:t>V1</a:t>
            </a:r>
            <a:r>
              <a:rPr sz="1600" spc="-60" dirty="0">
                <a:latin typeface="Tahoma"/>
                <a:cs typeface="Tahoma"/>
              </a:rPr>
              <a:t> </a:t>
            </a:r>
            <a:r>
              <a:rPr sz="1600" spc="120" dirty="0">
                <a:latin typeface="Tahoma"/>
                <a:cs typeface="Tahoma"/>
              </a:rPr>
              <a:t>interBlob</a:t>
            </a:r>
            <a:endParaRPr sz="1600">
              <a:latin typeface="Tahoma"/>
              <a:cs typeface="Tahoma"/>
            </a:endParaRPr>
          </a:p>
        </p:txBody>
      </p:sp>
      <p:pic>
        <p:nvPicPr>
          <p:cNvPr id="27" name="object 27"/>
          <p:cNvPicPr/>
          <p:nvPr/>
        </p:nvPicPr>
        <p:blipFill>
          <a:blip r:embed="rId6" cstate="print"/>
          <a:stretch>
            <a:fillRect/>
          </a:stretch>
        </p:blipFill>
        <p:spPr>
          <a:xfrm>
            <a:off x="5003169" y="3613403"/>
            <a:ext cx="1676399" cy="457199"/>
          </a:xfrm>
          <a:prstGeom prst="rect">
            <a:avLst/>
          </a:prstGeom>
        </p:spPr>
      </p:pic>
      <p:sp>
        <p:nvSpPr>
          <p:cNvPr id="28" name="object 28"/>
          <p:cNvSpPr txBox="1"/>
          <p:nvPr/>
        </p:nvSpPr>
        <p:spPr>
          <a:xfrm>
            <a:off x="5003169" y="3613403"/>
            <a:ext cx="1676400" cy="457200"/>
          </a:xfrm>
          <a:prstGeom prst="rect">
            <a:avLst/>
          </a:prstGeom>
          <a:ln w="9524">
            <a:solidFill>
              <a:srgbClr val="000000"/>
            </a:solidFill>
          </a:ln>
        </p:spPr>
        <p:txBody>
          <a:bodyPr vert="horz" wrap="square" lIns="0" tIns="0" rIns="0" bIns="0" rtlCol="0">
            <a:spAutoFit/>
          </a:bodyPr>
          <a:lstStyle/>
          <a:p>
            <a:pPr marL="635" algn="ctr">
              <a:lnSpc>
                <a:spcPts val="1795"/>
              </a:lnSpc>
            </a:pPr>
            <a:r>
              <a:rPr sz="1600" spc="130" dirty="0">
                <a:latin typeface="Tahoma"/>
                <a:cs typeface="Tahoma"/>
              </a:rPr>
              <a:t>V2</a:t>
            </a:r>
            <a:endParaRPr sz="1600">
              <a:latin typeface="Tahoma"/>
              <a:cs typeface="Tahoma"/>
            </a:endParaRPr>
          </a:p>
          <a:p>
            <a:pPr algn="ctr">
              <a:lnSpc>
                <a:spcPts val="1805"/>
              </a:lnSpc>
            </a:pPr>
            <a:r>
              <a:rPr sz="1600" spc="114" dirty="0">
                <a:latin typeface="Tahoma"/>
                <a:cs typeface="Tahoma"/>
              </a:rPr>
              <a:t>interbandes</a:t>
            </a:r>
            <a:endParaRPr sz="1600">
              <a:latin typeface="Tahoma"/>
              <a:cs typeface="Tahoma"/>
            </a:endParaRPr>
          </a:p>
        </p:txBody>
      </p:sp>
      <p:grpSp>
        <p:nvGrpSpPr>
          <p:cNvPr id="29" name="object 29"/>
          <p:cNvGrpSpPr/>
          <p:nvPr/>
        </p:nvGrpSpPr>
        <p:grpSpPr>
          <a:xfrm>
            <a:off x="2750507" y="3620833"/>
            <a:ext cx="1457325" cy="466725"/>
            <a:chOff x="2750507" y="3620833"/>
            <a:chExt cx="1457325" cy="466725"/>
          </a:xfrm>
        </p:grpSpPr>
        <p:pic>
          <p:nvPicPr>
            <p:cNvPr id="30" name="object 30"/>
            <p:cNvPicPr/>
            <p:nvPr/>
          </p:nvPicPr>
          <p:blipFill>
            <a:blip r:embed="rId10" cstate="print"/>
            <a:stretch>
              <a:fillRect/>
            </a:stretch>
          </p:blipFill>
          <p:spPr>
            <a:xfrm>
              <a:off x="2755269" y="3625595"/>
              <a:ext cx="1447799" cy="457199"/>
            </a:xfrm>
            <a:prstGeom prst="rect">
              <a:avLst/>
            </a:prstGeom>
          </p:spPr>
        </p:pic>
        <p:sp>
          <p:nvSpPr>
            <p:cNvPr id="31" name="object 31"/>
            <p:cNvSpPr/>
            <p:nvPr/>
          </p:nvSpPr>
          <p:spPr>
            <a:xfrm>
              <a:off x="2755269" y="3625595"/>
              <a:ext cx="1447800" cy="457200"/>
            </a:xfrm>
            <a:custGeom>
              <a:avLst/>
              <a:gdLst/>
              <a:ahLst/>
              <a:cxnLst/>
              <a:rect l="l" t="t" r="r" b="b"/>
              <a:pathLst>
                <a:path w="1447800" h="457200">
                  <a:moveTo>
                    <a:pt x="0" y="0"/>
                  </a:moveTo>
                  <a:lnTo>
                    <a:pt x="0" y="457199"/>
                  </a:lnTo>
                  <a:lnTo>
                    <a:pt x="1447799" y="457199"/>
                  </a:lnTo>
                  <a:lnTo>
                    <a:pt x="1447799" y="0"/>
                  </a:lnTo>
                  <a:lnTo>
                    <a:pt x="0" y="0"/>
                  </a:lnTo>
                  <a:close/>
                </a:path>
              </a:pathLst>
            </a:custGeom>
            <a:ln w="9524">
              <a:solidFill>
                <a:srgbClr val="000000"/>
              </a:solidFill>
            </a:ln>
          </p:spPr>
          <p:txBody>
            <a:bodyPr wrap="square" lIns="0" tIns="0" rIns="0" bIns="0" rtlCol="0"/>
            <a:lstStyle/>
            <a:p>
              <a:endParaRPr/>
            </a:p>
          </p:txBody>
        </p:sp>
      </p:grpSp>
      <p:sp>
        <p:nvSpPr>
          <p:cNvPr id="32" name="object 32"/>
          <p:cNvSpPr txBox="1"/>
          <p:nvPr/>
        </p:nvSpPr>
        <p:spPr>
          <a:xfrm>
            <a:off x="3333786" y="3597654"/>
            <a:ext cx="292100" cy="269240"/>
          </a:xfrm>
          <a:prstGeom prst="rect">
            <a:avLst/>
          </a:prstGeom>
        </p:spPr>
        <p:txBody>
          <a:bodyPr vert="horz" wrap="square" lIns="0" tIns="12065" rIns="0" bIns="0" rtlCol="0">
            <a:spAutoFit/>
          </a:bodyPr>
          <a:lstStyle/>
          <a:p>
            <a:pPr marL="12700">
              <a:lnSpc>
                <a:spcPct val="100000"/>
              </a:lnSpc>
              <a:spcBef>
                <a:spcPts val="95"/>
              </a:spcBef>
            </a:pPr>
            <a:r>
              <a:rPr sz="1600" spc="120" dirty="0">
                <a:latin typeface="Tahoma"/>
                <a:cs typeface="Tahoma"/>
              </a:rPr>
              <a:t>V</a:t>
            </a:r>
            <a:r>
              <a:rPr sz="1600" spc="140" dirty="0">
                <a:latin typeface="Tahoma"/>
                <a:cs typeface="Tahoma"/>
              </a:rPr>
              <a:t>2</a:t>
            </a:r>
            <a:endParaRPr sz="1600">
              <a:latin typeface="Tahoma"/>
              <a:cs typeface="Tahoma"/>
            </a:endParaRPr>
          </a:p>
        </p:txBody>
      </p:sp>
      <p:sp>
        <p:nvSpPr>
          <p:cNvPr id="33" name="object 33"/>
          <p:cNvSpPr txBox="1"/>
          <p:nvPr/>
        </p:nvSpPr>
        <p:spPr>
          <a:xfrm>
            <a:off x="2634367" y="3841494"/>
            <a:ext cx="1689735" cy="269240"/>
          </a:xfrm>
          <a:prstGeom prst="rect">
            <a:avLst/>
          </a:prstGeom>
        </p:spPr>
        <p:txBody>
          <a:bodyPr vert="horz" wrap="square" lIns="0" tIns="12065" rIns="0" bIns="0" rtlCol="0">
            <a:spAutoFit/>
          </a:bodyPr>
          <a:lstStyle/>
          <a:p>
            <a:pPr marL="12700">
              <a:lnSpc>
                <a:spcPct val="100000"/>
              </a:lnSpc>
              <a:spcBef>
                <a:spcPts val="95"/>
              </a:spcBef>
            </a:pPr>
            <a:r>
              <a:rPr sz="1600" spc="114" dirty="0">
                <a:latin typeface="Tahoma"/>
                <a:cs typeface="Tahoma"/>
              </a:rPr>
              <a:t>bandes</a:t>
            </a:r>
            <a:r>
              <a:rPr sz="1600" spc="-70" dirty="0">
                <a:latin typeface="Tahoma"/>
                <a:cs typeface="Tahoma"/>
              </a:rPr>
              <a:t> </a:t>
            </a:r>
            <a:r>
              <a:rPr sz="1600" spc="110" dirty="0">
                <a:latin typeface="Tahoma"/>
                <a:cs typeface="Tahoma"/>
              </a:rPr>
              <a:t>épaisses</a:t>
            </a:r>
            <a:endParaRPr sz="1600">
              <a:latin typeface="Tahoma"/>
              <a:cs typeface="Tahoma"/>
            </a:endParaRPr>
          </a:p>
        </p:txBody>
      </p:sp>
      <p:pic>
        <p:nvPicPr>
          <p:cNvPr id="34" name="object 34"/>
          <p:cNvPicPr/>
          <p:nvPr/>
        </p:nvPicPr>
        <p:blipFill>
          <a:blip r:embed="rId7" cstate="print"/>
          <a:stretch>
            <a:fillRect/>
          </a:stretch>
        </p:blipFill>
        <p:spPr>
          <a:xfrm>
            <a:off x="2221869" y="1796795"/>
            <a:ext cx="2362199" cy="380999"/>
          </a:xfrm>
          <a:prstGeom prst="rect">
            <a:avLst/>
          </a:prstGeom>
        </p:spPr>
      </p:pic>
      <p:sp>
        <p:nvSpPr>
          <p:cNvPr id="35" name="object 35"/>
          <p:cNvSpPr txBox="1"/>
          <p:nvPr/>
        </p:nvSpPr>
        <p:spPr>
          <a:xfrm>
            <a:off x="2221869" y="1796795"/>
            <a:ext cx="2362200" cy="381000"/>
          </a:xfrm>
          <a:prstGeom prst="rect">
            <a:avLst/>
          </a:prstGeom>
          <a:ln w="9524">
            <a:solidFill>
              <a:srgbClr val="000000"/>
            </a:solidFill>
          </a:ln>
        </p:spPr>
        <p:txBody>
          <a:bodyPr vert="horz" wrap="square" lIns="0" tIns="67945" rIns="0" bIns="0" rtlCol="0">
            <a:spAutoFit/>
          </a:bodyPr>
          <a:lstStyle/>
          <a:p>
            <a:pPr marL="635" algn="ctr">
              <a:lnSpc>
                <a:spcPct val="100000"/>
              </a:lnSpc>
              <a:spcBef>
                <a:spcPts val="535"/>
              </a:spcBef>
            </a:pPr>
            <a:r>
              <a:rPr sz="1600" spc="114" dirty="0">
                <a:latin typeface="Tahoma"/>
                <a:cs typeface="Tahoma"/>
              </a:rPr>
              <a:t>MT</a:t>
            </a:r>
            <a:endParaRPr sz="1600">
              <a:latin typeface="Tahoma"/>
              <a:cs typeface="Tahoma"/>
            </a:endParaRPr>
          </a:p>
        </p:txBody>
      </p:sp>
      <p:grpSp>
        <p:nvGrpSpPr>
          <p:cNvPr id="36" name="object 36"/>
          <p:cNvGrpSpPr/>
          <p:nvPr/>
        </p:nvGrpSpPr>
        <p:grpSpPr>
          <a:xfrm>
            <a:off x="1607507" y="953833"/>
            <a:ext cx="2828925" cy="390525"/>
            <a:chOff x="1607507" y="953833"/>
            <a:chExt cx="2828925" cy="390525"/>
          </a:xfrm>
        </p:grpSpPr>
        <p:pic>
          <p:nvPicPr>
            <p:cNvPr id="37" name="object 37"/>
            <p:cNvPicPr/>
            <p:nvPr/>
          </p:nvPicPr>
          <p:blipFill>
            <a:blip r:embed="rId11" cstate="print"/>
            <a:stretch>
              <a:fillRect/>
            </a:stretch>
          </p:blipFill>
          <p:spPr>
            <a:xfrm>
              <a:off x="1612269" y="958595"/>
              <a:ext cx="2819399" cy="380999"/>
            </a:xfrm>
            <a:prstGeom prst="rect">
              <a:avLst/>
            </a:prstGeom>
          </p:spPr>
        </p:pic>
        <p:sp>
          <p:nvSpPr>
            <p:cNvPr id="38" name="object 38"/>
            <p:cNvSpPr/>
            <p:nvPr/>
          </p:nvSpPr>
          <p:spPr>
            <a:xfrm>
              <a:off x="1612269" y="958595"/>
              <a:ext cx="2819400" cy="381000"/>
            </a:xfrm>
            <a:custGeom>
              <a:avLst/>
              <a:gdLst/>
              <a:ahLst/>
              <a:cxnLst/>
              <a:rect l="l" t="t" r="r" b="b"/>
              <a:pathLst>
                <a:path w="2819400" h="381000">
                  <a:moveTo>
                    <a:pt x="0" y="0"/>
                  </a:moveTo>
                  <a:lnTo>
                    <a:pt x="0" y="380999"/>
                  </a:lnTo>
                  <a:lnTo>
                    <a:pt x="2819399" y="380999"/>
                  </a:lnTo>
                  <a:lnTo>
                    <a:pt x="2819399" y="0"/>
                  </a:lnTo>
                  <a:lnTo>
                    <a:pt x="0" y="0"/>
                  </a:lnTo>
                  <a:close/>
                </a:path>
              </a:pathLst>
            </a:custGeom>
            <a:ln w="9524">
              <a:solidFill>
                <a:srgbClr val="000000"/>
              </a:solidFill>
            </a:ln>
          </p:spPr>
          <p:txBody>
            <a:bodyPr wrap="square" lIns="0" tIns="0" rIns="0" bIns="0" rtlCol="0"/>
            <a:lstStyle/>
            <a:p>
              <a:endParaRPr/>
            </a:p>
          </p:txBody>
        </p:sp>
      </p:grpSp>
      <p:sp>
        <p:nvSpPr>
          <p:cNvPr id="39" name="object 39"/>
          <p:cNvSpPr txBox="1"/>
          <p:nvPr/>
        </p:nvSpPr>
        <p:spPr>
          <a:xfrm>
            <a:off x="1700059" y="1014475"/>
            <a:ext cx="2643505" cy="269240"/>
          </a:xfrm>
          <a:prstGeom prst="rect">
            <a:avLst/>
          </a:prstGeom>
        </p:spPr>
        <p:txBody>
          <a:bodyPr vert="horz" wrap="square" lIns="0" tIns="12065" rIns="0" bIns="0" rtlCol="0">
            <a:spAutoFit/>
          </a:bodyPr>
          <a:lstStyle/>
          <a:p>
            <a:pPr marL="12700">
              <a:lnSpc>
                <a:spcPct val="100000"/>
              </a:lnSpc>
              <a:spcBef>
                <a:spcPts val="95"/>
              </a:spcBef>
            </a:pPr>
            <a:r>
              <a:rPr sz="1600" spc="120" dirty="0">
                <a:latin typeface="Tahoma"/>
                <a:cs typeface="Tahoma"/>
              </a:rPr>
              <a:t>Aire</a:t>
            </a:r>
            <a:r>
              <a:rPr sz="1600" spc="-50" dirty="0">
                <a:latin typeface="Tahoma"/>
                <a:cs typeface="Tahoma"/>
              </a:rPr>
              <a:t> </a:t>
            </a:r>
            <a:r>
              <a:rPr sz="1600" spc="114" dirty="0">
                <a:latin typeface="Tahoma"/>
                <a:cs typeface="Tahoma"/>
              </a:rPr>
              <a:t>pariétale</a:t>
            </a:r>
            <a:r>
              <a:rPr sz="1600" spc="-35" dirty="0">
                <a:latin typeface="Tahoma"/>
                <a:cs typeface="Tahoma"/>
              </a:rPr>
              <a:t> </a:t>
            </a:r>
            <a:r>
              <a:rPr sz="1600" spc="114" dirty="0">
                <a:latin typeface="Tahoma"/>
                <a:cs typeface="Tahoma"/>
              </a:rPr>
              <a:t>postérieure</a:t>
            </a:r>
            <a:endParaRPr sz="1600">
              <a:latin typeface="Tahoma"/>
              <a:cs typeface="Tahoma"/>
            </a:endParaRPr>
          </a:p>
        </p:txBody>
      </p:sp>
      <p:grpSp>
        <p:nvGrpSpPr>
          <p:cNvPr id="40" name="object 40"/>
          <p:cNvGrpSpPr/>
          <p:nvPr/>
        </p:nvGrpSpPr>
        <p:grpSpPr>
          <a:xfrm>
            <a:off x="2517526" y="1263396"/>
            <a:ext cx="5962015" cy="5029200"/>
            <a:chOff x="2517526" y="1263396"/>
            <a:chExt cx="5962015" cy="5029200"/>
          </a:xfrm>
        </p:grpSpPr>
        <p:sp>
          <p:nvSpPr>
            <p:cNvPr id="41" name="object 41"/>
            <p:cNvSpPr/>
            <p:nvPr/>
          </p:nvSpPr>
          <p:spPr>
            <a:xfrm>
              <a:off x="8308721" y="1327416"/>
              <a:ext cx="170815" cy="2298700"/>
            </a:xfrm>
            <a:custGeom>
              <a:avLst/>
              <a:gdLst/>
              <a:ahLst/>
              <a:cxnLst/>
              <a:rect l="l" t="t" r="r" b="b"/>
              <a:pathLst>
                <a:path w="170815" h="2298700">
                  <a:moveTo>
                    <a:pt x="170688" y="1021080"/>
                  </a:moveTo>
                  <a:lnTo>
                    <a:pt x="85344" y="850392"/>
                  </a:lnTo>
                  <a:lnTo>
                    <a:pt x="0" y="1021080"/>
                  </a:lnTo>
                  <a:lnTo>
                    <a:pt x="56388" y="1021080"/>
                  </a:lnTo>
                  <a:lnTo>
                    <a:pt x="56388" y="2298192"/>
                  </a:lnTo>
                  <a:lnTo>
                    <a:pt x="114300" y="2298192"/>
                  </a:lnTo>
                  <a:lnTo>
                    <a:pt x="114300" y="1021080"/>
                  </a:lnTo>
                  <a:lnTo>
                    <a:pt x="170688" y="1021080"/>
                  </a:lnTo>
                  <a:close/>
                </a:path>
                <a:path w="170815" h="2298700">
                  <a:moveTo>
                    <a:pt x="170688" y="170688"/>
                  </a:moveTo>
                  <a:lnTo>
                    <a:pt x="85344" y="0"/>
                  </a:lnTo>
                  <a:lnTo>
                    <a:pt x="0" y="170688"/>
                  </a:lnTo>
                  <a:lnTo>
                    <a:pt x="56388" y="170688"/>
                  </a:lnTo>
                  <a:lnTo>
                    <a:pt x="56388" y="469392"/>
                  </a:lnTo>
                  <a:lnTo>
                    <a:pt x="114300" y="469392"/>
                  </a:lnTo>
                  <a:lnTo>
                    <a:pt x="114300" y="170688"/>
                  </a:lnTo>
                  <a:lnTo>
                    <a:pt x="170688" y="170688"/>
                  </a:lnTo>
                  <a:close/>
                </a:path>
              </a:pathLst>
            </a:custGeom>
            <a:solidFill>
              <a:srgbClr val="656598"/>
            </a:solidFill>
          </p:spPr>
          <p:txBody>
            <a:bodyPr wrap="square" lIns="0" tIns="0" rIns="0" bIns="0" rtlCol="0"/>
            <a:lstStyle/>
            <a:p>
              <a:endParaRPr/>
            </a:p>
          </p:txBody>
        </p:sp>
        <p:sp>
          <p:nvSpPr>
            <p:cNvPr id="42" name="object 42"/>
            <p:cNvSpPr/>
            <p:nvPr/>
          </p:nvSpPr>
          <p:spPr>
            <a:xfrm>
              <a:off x="7078858" y="5835396"/>
              <a:ext cx="114300" cy="445134"/>
            </a:xfrm>
            <a:custGeom>
              <a:avLst/>
              <a:gdLst/>
              <a:ahLst/>
              <a:cxnLst/>
              <a:rect l="l" t="t" r="r" b="b"/>
              <a:pathLst>
                <a:path w="114300" h="445135">
                  <a:moveTo>
                    <a:pt x="114300" y="114300"/>
                  </a:moveTo>
                  <a:lnTo>
                    <a:pt x="57912" y="0"/>
                  </a:lnTo>
                  <a:lnTo>
                    <a:pt x="0" y="114300"/>
                  </a:lnTo>
                  <a:lnTo>
                    <a:pt x="38100" y="114300"/>
                  </a:lnTo>
                  <a:lnTo>
                    <a:pt x="38100" y="94488"/>
                  </a:lnTo>
                  <a:lnTo>
                    <a:pt x="76200" y="94488"/>
                  </a:lnTo>
                  <a:lnTo>
                    <a:pt x="76200" y="114300"/>
                  </a:lnTo>
                  <a:lnTo>
                    <a:pt x="114300" y="114300"/>
                  </a:lnTo>
                  <a:close/>
                </a:path>
                <a:path w="114300" h="445135">
                  <a:moveTo>
                    <a:pt x="76200" y="114300"/>
                  </a:moveTo>
                  <a:lnTo>
                    <a:pt x="76200" y="94488"/>
                  </a:lnTo>
                  <a:lnTo>
                    <a:pt x="38100" y="94488"/>
                  </a:lnTo>
                  <a:lnTo>
                    <a:pt x="38100" y="114300"/>
                  </a:lnTo>
                  <a:lnTo>
                    <a:pt x="76200" y="114300"/>
                  </a:lnTo>
                  <a:close/>
                </a:path>
                <a:path w="114300" h="445135">
                  <a:moveTo>
                    <a:pt x="76200" y="445008"/>
                  </a:moveTo>
                  <a:lnTo>
                    <a:pt x="76200" y="114300"/>
                  </a:lnTo>
                  <a:lnTo>
                    <a:pt x="38100" y="114300"/>
                  </a:lnTo>
                  <a:lnTo>
                    <a:pt x="38100" y="445008"/>
                  </a:lnTo>
                  <a:lnTo>
                    <a:pt x="76200" y="445008"/>
                  </a:lnTo>
                  <a:close/>
                </a:path>
              </a:pathLst>
            </a:custGeom>
            <a:solidFill>
              <a:srgbClr val="000000"/>
            </a:solidFill>
          </p:spPr>
          <p:txBody>
            <a:bodyPr wrap="square" lIns="0" tIns="0" rIns="0" bIns="0" rtlCol="0"/>
            <a:lstStyle/>
            <a:p>
              <a:endParaRPr/>
            </a:p>
          </p:txBody>
        </p:sp>
        <p:sp>
          <p:nvSpPr>
            <p:cNvPr id="43" name="object 43"/>
            <p:cNvSpPr/>
            <p:nvPr/>
          </p:nvSpPr>
          <p:spPr>
            <a:xfrm>
              <a:off x="8317870" y="4997196"/>
              <a:ext cx="132715" cy="666115"/>
            </a:xfrm>
            <a:custGeom>
              <a:avLst/>
              <a:gdLst/>
              <a:ahLst/>
              <a:cxnLst/>
              <a:rect l="l" t="t" r="r" b="b"/>
              <a:pathLst>
                <a:path w="132715" h="666114">
                  <a:moveTo>
                    <a:pt x="76200" y="627888"/>
                  </a:moveTo>
                  <a:lnTo>
                    <a:pt x="0" y="627888"/>
                  </a:lnTo>
                  <a:lnTo>
                    <a:pt x="0" y="665988"/>
                  </a:lnTo>
                  <a:lnTo>
                    <a:pt x="56388" y="665988"/>
                  </a:lnTo>
                  <a:lnTo>
                    <a:pt x="56388" y="647700"/>
                  </a:lnTo>
                  <a:lnTo>
                    <a:pt x="76200" y="627888"/>
                  </a:lnTo>
                  <a:close/>
                </a:path>
                <a:path w="132715" h="666114">
                  <a:moveTo>
                    <a:pt x="132588" y="114300"/>
                  </a:moveTo>
                  <a:lnTo>
                    <a:pt x="76200" y="0"/>
                  </a:lnTo>
                  <a:lnTo>
                    <a:pt x="18288" y="114300"/>
                  </a:lnTo>
                  <a:lnTo>
                    <a:pt x="56388" y="114300"/>
                  </a:lnTo>
                  <a:lnTo>
                    <a:pt x="56388" y="94488"/>
                  </a:lnTo>
                  <a:lnTo>
                    <a:pt x="94488" y="94488"/>
                  </a:lnTo>
                  <a:lnTo>
                    <a:pt x="94488" y="114300"/>
                  </a:lnTo>
                  <a:lnTo>
                    <a:pt x="132588" y="114300"/>
                  </a:lnTo>
                  <a:close/>
                </a:path>
                <a:path w="132715" h="666114">
                  <a:moveTo>
                    <a:pt x="94488" y="114300"/>
                  </a:moveTo>
                  <a:lnTo>
                    <a:pt x="94488" y="94488"/>
                  </a:lnTo>
                  <a:lnTo>
                    <a:pt x="56388" y="94488"/>
                  </a:lnTo>
                  <a:lnTo>
                    <a:pt x="56388" y="114300"/>
                  </a:lnTo>
                  <a:lnTo>
                    <a:pt x="94488" y="114300"/>
                  </a:lnTo>
                  <a:close/>
                </a:path>
                <a:path w="132715" h="666114">
                  <a:moveTo>
                    <a:pt x="94488" y="665988"/>
                  </a:moveTo>
                  <a:lnTo>
                    <a:pt x="94488" y="114300"/>
                  </a:lnTo>
                  <a:lnTo>
                    <a:pt x="56388" y="114300"/>
                  </a:lnTo>
                  <a:lnTo>
                    <a:pt x="56388" y="627888"/>
                  </a:lnTo>
                  <a:lnTo>
                    <a:pt x="76200" y="627888"/>
                  </a:lnTo>
                  <a:lnTo>
                    <a:pt x="76200" y="665988"/>
                  </a:lnTo>
                  <a:lnTo>
                    <a:pt x="94488" y="665988"/>
                  </a:lnTo>
                  <a:close/>
                </a:path>
                <a:path w="132715" h="666114">
                  <a:moveTo>
                    <a:pt x="76200" y="665988"/>
                  </a:moveTo>
                  <a:lnTo>
                    <a:pt x="76200" y="627888"/>
                  </a:lnTo>
                  <a:lnTo>
                    <a:pt x="56388" y="647700"/>
                  </a:lnTo>
                  <a:lnTo>
                    <a:pt x="56388" y="665988"/>
                  </a:lnTo>
                  <a:lnTo>
                    <a:pt x="76200" y="665988"/>
                  </a:lnTo>
                  <a:close/>
                </a:path>
              </a:pathLst>
            </a:custGeom>
            <a:solidFill>
              <a:srgbClr val="656598"/>
            </a:solidFill>
          </p:spPr>
          <p:txBody>
            <a:bodyPr wrap="square" lIns="0" tIns="0" rIns="0" bIns="0" rtlCol="0"/>
            <a:lstStyle/>
            <a:p>
              <a:endParaRPr/>
            </a:p>
          </p:txBody>
        </p:sp>
        <p:sp>
          <p:nvSpPr>
            <p:cNvPr id="44" name="object 44"/>
            <p:cNvSpPr/>
            <p:nvPr/>
          </p:nvSpPr>
          <p:spPr>
            <a:xfrm>
              <a:off x="5821558" y="4920996"/>
              <a:ext cx="134620" cy="742315"/>
            </a:xfrm>
            <a:custGeom>
              <a:avLst/>
              <a:gdLst/>
              <a:ahLst/>
              <a:cxnLst/>
              <a:rect l="l" t="t" r="r" b="b"/>
              <a:pathLst>
                <a:path w="134620" h="742314">
                  <a:moveTo>
                    <a:pt x="114300" y="114300"/>
                  </a:moveTo>
                  <a:lnTo>
                    <a:pt x="57912" y="0"/>
                  </a:lnTo>
                  <a:lnTo>
                    <a:pt x="0" y="114300"/>
                  </a:lnTo>
                  <a:lnTo>
                    <a:pt x="38100" y="114300"/>
                  </a:lnTo>
                  <a:lnTo>
                    <a:pt x="38100" y="94488"/>
                  </a:lnTo>
                  <a:lnTo>
                    <a:pt x="76200" y="94488"/>
                  </a:lnTo>
                  <a:lnTo>
                    <a:pt x="76200" y="114300"/>
                  </a:lnTo>
                  <a:lnTo>
                    <a:pt x="114300" y="114300"/>
                  </a:lnTo>
                  <a:close/>
                </a:path>
                <a:path w="134620" h="742314">
                  <a:moveTo>
                    <a:pt x="76200" y="114300"/>
                  </a:moveTo>
                  <a:lnTo>
                    <a:pt x="76200" y="94488"/>
                  </a:lnTo>
                  <a:lnTo>
                    <a:pt x="38100" y="94488"/>
                  </a:lnTo>
                  <a:lnTo>
                    <a:pt x="38100" y="114300"/>
                  </a:lnTo>
                  <a:lnTo>
                    <a:pt x="76200" y="114300"/>
                  </a:lnTo>
                  <a:close/>
                </a:path>
                <a:path w="134620" h="742314">
                  <a:moveTo>
                    <a:pt x="76200" y="704088"/>
                  </a:moveTo>
                  <a:lnTo>
                    <a:pt x="76200" y="114300"/>
                  </a:lnTo>
                  <a:lnTo>
                    <a:pt x="38100" y="114300"/>
                  </a:lnTo>
                  <a:lnTo>
                    <a:pt x="38100" y="742188"/>
                  </a:lnTo>
                  <a:lnTo>
                    <a:pt x="57912" y="742188"/>
                  </a:lnTo>
                  <a:lnTo>
                    <a:pt x="57912" y="704088"/>
                  </a:lnTo>
                  <a:lnTo>
                    <a:pt x="76200" y="704088"/>
                  </a:lnTo>
                  <a:close/>
                </a:path>
                <a:path w="134620" h="742314">
                  <a:moveTo>
                    <a:pt x="134112" y="742188"/>
                  </a:moveTo>
                  <a:lnTo>
                    <a:pt x="134112" y="704088"/>
                  </a:lnTo>
                  <a:lnTo>
                    <a:pt x="57912" y="704088"/>
                  </a:lnTo>
                  <a:lnTo>
                    <a:pt x="76200" y="723900"/>
                  </a:lnTo>
                  <a:lnTo>
                    <a:pt x="76200" y="742188"/>
                  </a:lnTo>
                  <a:lnTo>
                    <a:pt x="134112" y="742188"/>
                  </a:lnTo>
                  <a:close/>
                </a:path>
                <a:path w="134620" h="742314">
                  <a:moveTo>
                    <a:pt x="76200" y="742188"/>
                  </a:moveTo>
                  <a:lnTo>
                    <a:pt x="76200" y="723900"/>
                  </a:lnTo>
                  <a:lnTo>
                    <a:pt x="57912" y="704088"/>
                  </a:lnTo>
                  <a:lnTo>
                    <a:pt x="57912" y="742188"/>
                  </a:lnTo>
                  <a:lnTo>
                    <a:pt x="76200" y="742188"/>
                  </a:lnTo>
                  <a:close/>
                </a:path>
              </a:pathLst>
            </a:custGeom>
            <a:solidFill>
              <a:srgbClr val="000000"/>
            </a:solidFill>
          </p:spPr>
          <p:txBody>
            <a:bodyPr wrap="square" lIns="0" tIns="0" rIns="0" bIns="0" rtlCol="0"/>
            <a:lstStyle/>
            <a:p>
              <a:endParaRPr/>
            </a:p>
          </p:txBody>
        </p:sp>
        <p:sp>
          <p:nvSpPr>
            <p:cNvPr id="45" name="object 45"/>
            <p:cNvSpPr/>
            <p:nvPr/>
          </p:nvSpPr>
          <p:spPr>
            <a:xfrm>
              <a:off x="8295010" y="4070604"/>
              <a:ext cx="172720" cy="469900"/>
            </a:xfrm>
            <a:custGeom>
              <a:avLst/>
              <a:gdLst/>
              <a:ahLst/>
              <a:cxnLst/>
              <a:rect l="l" t="t" r="r" b="b"/>
              <a:pathLst>
                <a:path w="172720" h="469900">
                  <a:moveTo>
                    <a:pt x="172212" y="170688"/>
                  </a:moveTo>
                  <a:lnTo>
                    <a:pt x="86868" y="0"/>
                  </a:lnTo>
                  <a:lnTo>
                    <a:pt x="0" y="170688"/>
                  </a:lnTo>
                  <a:lnTo>
                    <a:pt x="57912" y="170688"/>
                  </a:lnTo>
                  <a:lnTo>
                    <a:pt x="57912" y="141732"/>
                  </a:lnTo>
                  <a:lnTo>
                    <a:pt x="114300" y="141732"/>
                  </a:lnTo>
                  <a:lnTo>
                    <a:pt x="114300" y="170688"/>
                  </a:lnTo>
                  <a:lnTo>
                    <a:pt x="172212" y="170688"/>
                  </a:lnTo>
                  <a:close/>
                </a:path>
                <a:path w="172720" h="469900">
                  <a:moveTo>
                    <a:pt x="114300" y="170688"/>
                  </a:moveTo>
                  <a:lnTo>
                    <a:pt x="114300" y="141732"/>
                  </a:lnTo>
                  <a:lnTo>
                    <a:pt x="57912" y="141732"/>
                  </a:lnTo>
                  <a:lnTo>
                    <a:pt x="57912" y="170688"/>
                  </a:lnTo>
                  <a:lnTo>
                    <a:pt x="114300" y="170688"/>
                  </a:lnTo>
                  <a:close/>
                </a:path>
                <a:path w="172720" h="469900">
                  <a:moveTo>
                    <a:pt x="114300" y="469392"/>
                  </a:moveTo>
                  <a:lnTo>
                    <a:pt x="114300" y="170688"/>
                  </a:lnTo>
                  <a:lnTo>
                    <a:pt x="57912" y="170688"/>
                  </a:lnTo>
                  <a:lnTo>
                    <a:pt x="57912" y="469392"/>
                  </a:lnTo>
                  <a:lnTo>
                    <a:pt x="114300" y="469392"/>
                  </a:lnTo>
                  <a:close/>
                </a:path>
              </a:pathLst>
            </a:custGeom>
            <a:solidFill>
              <a:srgbClr val="656598"/>
            </a:solidFill>
          </p:spPr>
          <p:txBody>
            <a:bodyPr wrap="square" lIns="0" tIns="0" rIns="0" bIns="0" rtlCol="0"/>
            <a:lstStyle/>
            <a:p>
              <a:endParaRPr/>
            </a:p>
          </p:txBody>
        </p:sp>
        <p:sp>
          <p:nvSpPr>
            <p:cNvPr id="46" name="object 46"/>
            <p:cNvSpPr/>
            <p:nvPr/>
          </p:nvSpPr>
          <p:spPr>
            <a:xfrm>
              <a:off x="5794121" y="1327416"/>
              <a:ext cx="170815" cy="3225165"/>
            </a:xfrm>
            <a:custGeom>
              <a:avLst/>
              <a:gdLst/>
              <a:ahLst/>
              <a:cxnLst/>
              <a:rect l="l" t="t" r="r" b="b"/>
              <a:pathLst>
                <a:path w="170814" h="3225165">
                  <a:moveTo>
                    <a:pt x="170688" y="2926080"/>
                  </a:moveTo>
                  <a:lnTo>
                    <a:pt x="85344" y="2755392"/>
                  </a:lnTo>
                  <a:lnTo>
                    <a:pt x="0" y="2926080"/>
                  </a:lnTo>
                  <a:lnTo>
                    <a:pt x="56388" y="2926080"/>
                  </a:lnTo>
                  <a:lnTo>
                    <a:pt x="56388" y="3224784"/>
                  </a:lnTo>
                  <a:lnTo>
                    <a:pt x="114300" y="3224784"/>
                  </a:lnTo>
                  <a:lnTo>
                    <a:pt x="114300" y="2926080"/>
                  </a:lnTo>
                  <a:lnTo>
                    <a:pt x="170688" y="2926080"/>
                  </a:lnTo>
                  <a:close/>
                </a:path>
                <a:path w="170814" h="3225165">
                  <a:moveTo>
                    <a:pt x="170688" y="1021080"/>
                  </a:moveTo>
                  <a:lnTo>
                    <a:pt x="85344" y="850392"/>
                  </a:lnTo>
                  <a:lnTo>
                    <a:pt x="0" y="1021080"/>
                  </a:lnTo>
                  <a:lnTo>
                    <a:pt x="56388" y="1021080"/>
                  </a:lnTo>
                  <a:lnTo>
                    <a:pt x="56388" y="2234184"/>
                  </a:lnTo>
                  <a:lnTo>
                    <a:pt x="114300" y="2234184"/>
                  </a:lnTo>
                  <a:lnTo>
                    <a:pt x="114300" y="1021080"/>
                  </a:lnTo>
                  <a:lnTo>
                    <a:pt x="170688" y="1021080"/>
                  </a:lnTo>
                  <a:close/>
                </a:path>
                <a:path w="170814" h="3225165">
                  <a:moveTo>
                    <a:pt x="170688" y="170688"/>
                  </a:moveTo>
                  <a:lnTo>
                    <a:pt x="85344" y="0"/>
                  </a:lnTo>
                  <a:lnTo>
                    <a:pt x="0" y="170688"/>
                  </a:lnTo>
                  <a:lnTo>
                    <a:pt x="56388" y="170688"/>
                  </a:lnTo>
                  <a:lnTo>
                    <a:pt x="56388" y="469392"/>
                  </a:lnTo>
                  <a:lnTo>
                    <a:pt x="114300" y="469392"/>
                  </a:lnTo>
                  <a:lnTo>
                    <a:pt x="114300" y="170688"/>
                  </a:lnTo>
                  <a:lnTo>
                    <a:pt x="170688" y="170688"/>
                  </a:lnTo>
                  <a:close/>
                </a:path>
              </a:pathLst>
            </a:custGeom>
            <a:solidFill>
              <a:srgbClr val="000000"/>
            </a:solidFill>
          </p:spPr>
          <p:txBody>
            <a:bodyPr wrap="square" lIns="0" tIns="0" rIns="0" bIns="0" rtlCol="0"/>
            <a:lstStyle/>
            <a:p>
              <a:endParaRPr/>
            </a:p>
          </p:txBody>
        </p:sp>
        <p:sp>
          <p:nvSpPr>
            <p:cNvPr id="47" name="object 47"/>
            <p:cNvSpPr/>
            <p:nvPr/>
          </p:nvSpPr>
          <p:spPr>
            <a:xfrm>
              <a:off x="2517521" y="1263408"/>
              <a:ext cx="2761615" cy="5029200"/>
            </a:xfrm>
            <a:custGeom>
              <a:avLst/>
              <a:gdLst/>
              <a:ahLst/>
              <a:cxnLst/>
              <a:rect l="l" t="t" r="r" b="b"/>
              <a:pathLst>
                <a:path w="2761615" h="5029200">
                  <a:moveTo>
                    <a:pt x="170688" y="1085088"/>
                  </a:moveTo>
                  <a:lnTo>
                    <a:pt x="85344" y="914400"/>
                  </a:lnTo>
                  <a:lnTo>
                    <a:pt x="0" y="1085088"/>
                  </a:lnTo>
                  <a:lnTo>
                    <a:pt x="56388" y="1085088"/>
                  </a:lnTo>
                  <a:lnTo>
                    <a:pt x="56388" y="3352800"/>
                  </a:lnTo>
                  <a:lnTo>
                    <a:pt x="114300" y="3352800"/>
                  </a:lnTo>
                  <a:lnTo>
                    <a:pt x="114300" y="1085088"/>
                  </a:lnTo>
                  <a:lnTo>
                    <a:pt x="170688" y="1085088"/>
                  </a:lnTo>
                  <a:close/>
                </a:path>
                <a:path w="2761615" h="5029200">
                  <a:moveTo>
                    <a:pt x="932688" y="4730496"/>
                  </a:moveTo>
                  <a:lnTo>
                    <a:pt x="847344" y="4559808"/>
                  </a:lnTo>
                  <a:lnTo>
                    <a:pt x="762000" y="4730496"/>
                  </a:lnTo>
                  <a:lnTo>
                    <a:pt x="818388" y="4730496"/>
                  </a:lnTo>
                  <a:lnTo>
                    <a:pt x="818388" y="5029200"/>
                  </a:lnTo>
                  <a:lnTo>
                    <a:pt x="876300" y="5029200"/>
                  </a:lnTo>
                  <a:lnTo>
                    <a:pt x="876300" y="4730496"/>
                  </a:lnTo>
                  <a:lnTo>
                    <a:pt x="932688" y="4730496"/>
                  </a:lnTo>
                  <a:close/>
                </a:path>
                <a:path w="2761615" h="5029200">
                  <a:moveTo>
                    <a:pt x="932688" y="3904488"/>
                  </a:moveTo>
                  <a:lnTo>
                    <a:pt x="847344" y="3733800"/>
                  </a:lnTo>
                  <a:lnTo>
                    <a:pt x="762000" y="3904488"/>
                  </a:lnTo>
                  <a:lnTo>
                    <a:pt x="818388" y="3904488"/>
                  </a:lnTo>
                  <a:lnTo>
                    <a:pt x="818388" y="4267200"/>
                  </a:lnTo>
                  <a:lnTo>
                    <a:pt x="876300" y="4267200"/>
                  </a:lnTo>
                  <a:lnTo>
                    <a:pt x="876300" y="3904488"/>
                  </a:lnTo>
                  <a:lnTo>
                    <a:pt x="932688" y="3904488"/>
                  </a:lnTo>
                  <a:close/>
                </a:path>
                <a:path w="2761615" h="5029200">
                  <a:moveTo>
                    <a:pt x="932688" y="3015996"/>
                  </a:moveTo>
                  <a:lnTo>
                    <a:pt x="847344" y="2845308"/>
                  </a:lnTo>
                  <a:lnTo>
                    <a:pt x="762000" y="3015996"/>
                  </a:lnTo>
                  <a:lnTo>
                    <a:pt x="818388" y="3015996"/>
                  </a:lnTo>
                  <a:lnTo>
                    <a:pt x="818388" y="3378708"/>
                  </a:lnTo>
                  <a:lnTo>
                    <a:pt x="876300" y="3378708"/>
                  </a:lnTo>
                  <a:lnTo>
                    <a:pt x="876300" y="3015996"/>
                  </a:lnTo>
                  <a:lnTo>
                    <a:pt x="932688" y="3015996"/>
                  </a:lnTo>
                  <a:close/>
                </a:path>
                <a:path w="2761615" h="5029200">
                  <a:moveTo>
                    <a:pt x="932688" y="1085088"/>
                  </a:moveTo>
                  <a:lnTo>
                    <a:pt x="847344" y="914400"/>
                  </a:lnTo>
                  <a:lnTo>
                    <a:pt x="762000" y="1085088"/>
                  </a:lnTo>
                  <a:lnTo>
                    <a:pt x="818388" y="1085088"/>
                  </a:lnTo>
                  <a:lnTo>
                    <a:pt x="818388" y="2362200"/>
                  </a:lnTo>
                  <a:lnTo>
                    <a:pt x="876300" y="2362200"/>
                  </a:lnTo>
                  <a:lnTo>
                    <a:pt x="876300" y="1085088"/>
                  </a:lnTo>
                  <a:lnTo>
                    <a:pt x="932688" y="1085088"/>
                  </a:lnTo>
                  <a:close/>
                </a:path>
                <a:path w="2761615" h="5029200">
                  <a:moveTo>
                    <a:pt x="932688" y="170688"/>
                  </a:moveTo>
                  <a:lnTo>
                    <a:pt x="847344" y="0"/>
                  </a:lnTo>
                  <a:lnTo>
                    <a:pt x="762000" y="170688"/>
                  </a:lnTo>
                  <a:lnTo>
                    <a:pt x="818388" y="170688"/>
                  </a:lnTo>
                  <a:lnTo>
                    <a:pt x="818388" y="533400"/>
                  </a:lnTo>
                  <a:lnTo>
                    <a:pt x="876300" y="533400"/>
                  </a:lnTo>
                  <a:lnTo>
                    <a:pt x="876300" y="170688"/>
                  </a:lnTo>
                  <a:lnTo>
                    <a:pt x="932688" y="170688"/>
                  </a:lnTo>
                  <a:close/>
                </a:path>
                <a:path w="2761615" h="5029200">
                  <a:moveTo>
                    <a:pt x="1694688" y="1060704"/>
                  </a:moveTo>
                  <a:lnTo>
                    <a:pt x="1609344" y="888492"/>
                  </a:lnTo>
                  <a:lnTo>
                    <a:pt x="1524000" y="1060704"/>
                  </a:lnTo>
                  <a:lnTo>
                    <a:pt x="1580388" y="1060704"/>
                  </a:lnTo>
                  <a:lnTo>
                    <a:pt x="1580388" y="1421892"/>
                  </a:lnTo>
                  <a:lnTo>
                    <a:pt x="1638300" y="1421892"/>
                  </a:lnTo>
                  <a:lnTo>
                    <a:pt x="1638300" y="1060704"/>
                  </a:lnTo>
                  <a:lnTo>
                    <a:pt x="1694688" y="1060704"/>
                  </a:lnTo>
                  <a:close/>
                </a:path>
                <a:path w="2761615" h="5029200">
                  <a:moveTo>
                    <a:pt x="1923288" y="1999488"/>
                  </a:moveTo>
                  <a:lnTo>
                    <a:pt x="1837944" y="1828800"/>
                  </a:lnTo>
                  <a:lnTo>
                    <a:pt x="1752600" y="1999488"/>
                  </a:lnTo>
                  <a:lnTo>
                    <a:pt x="1808988" y="1999488"/>
                  </a:lnTo>
                  <a:lnTo>
                    <a:pt x="1808988" y="3352800"/>
                  </a:lnTo>
                  <a:lnTo>
                    <a:pt x="1866900" y="3352800"/>
                  </a:lnTo>
                  <a:lnTo>
                    <a:pt x="1866900" y="1999488"/>
                  </a:lnTo>
                  <a:lnTo>
                    <a:pt x="1923288" y="1999488"/>
                  </a:lnTo>
                  <a:close/>
                </a:path>
                <a:path w="2761615" h="5029200">
                  <a:moveTo>
                    <a:pt x="2761488" y="1085088"/>
                  </a:moveTo>
                  <a:lnTo>
                    <a:pt x="2676144" y="914400"/>
                  </a:lnTo>
                  <a:lnTo>
                    <a:pt x="2590800" y="1085088"/>
                  </a:lnTo>
                  <a:lnTo>
                    <a:pt x="2647188" y="1085088"/>
                  </a:lnTo>
                  <a:lnTo>
                    <a:pt x="2647188" y="1447800"/>
                  </a:lnTo>
                  <a:lnTo>
                    <a:pt x="2705100" y="1447800"/>
                  </a:lnTo>
                  <a:lnTo>
                    <a:pt x="2705100" y="1085088"/>
                  </a:lnTo>
                  <a:lnTo>
                    <a:pt x="2761488" y="1085088"/>
                  </a:lnTo>
                  <a:close/>
                </a:path>
              </a:pathLst>
            </a:custGeom>
            <a:solidFill>
              <a:srgbClr val="9898CC"/>
            </a:solidFill>
          </p:spPr>
          <p:txBody>
            <a:bodyPr wrap="square" lIns="0" tIns="0" rIns="0" bIns="0" rtlCol="0"/>
            <a:lstStyle/>
            <a:p>
              <a:endParaRPr/>
            </a:p>
          </p:txBody>
        </p:sp>
      </p:grpSp>
      <p:sp>
        <p:nvSpPr>
          <p:cNvPr id="48" name="object 48"/>
          <p:cNvSpPr txBox="1"/>
          <p:nvPr/>
        </p:nvSpPr>
        <p:spPr>
          <a:xfrm>
            <a:off x="7939414" y="514603"/>
            <a:ext cx="788670" cy="269240"/>
          </a:xfrm>
          <a:prstGeom prst="rect">
            <a:avLst/>
          </a:prstGeom>
        </p:spPr>
        <p:txBody>
          <a:bodyPr vert="horz" wrap="square" lIns="0" tIns="12065" rIns="0" bIns="0" rtlCol="0">
            <a:spAutoFit/>
          </a:bodyPr>
          <a:lstStyle/>
          <a:p>
            <a:pPr marL="12700">
              <a:lnSpc>
                <a:spcPct val="100000"/>
              </a:lnSpc>
              <a:spcBef>
                <a:spcPts val="95"/>
              </a:spcBef>
            </a:pPr>
            <a:r>
              <a:rPr sz="1600" spc="95" dirty="0">
                <a:solidFill>
                  <a:srgbClr val="656599"/>
                </a:solidFill>
                <a:latin typeface="Tahoma"/>
                <a:cs typeface="Tahoma"/>
              </a:rPr>
              <a:t>c</a:t>
            </a:r>
            <a:r>
              <a:rPr sz="1600" spc="125" dirty="0">
                <a:solidFill>
                  <a:srgbClr val="656599"/>
                </a:solidFill>
                <a:latin typeface="Tahoma"/>
                <a:cs typeface="Tahoma"/>
              </a:rPr>
              <a:t>ou</a:t>
            </a:r>
            <a:r>
              <a:rPr sz="1600" spc="110" dirty="0">
                <a:solidFill>
                  <a:srgbClr val="656599"/>
                </a:solidFill>
                <a:latin typeface="Tahoma"/>
                <a:cs typeface="Tahoma"/>
              </a:rPr>
              <a:t>l</a:t>
            </a:r>
            <a:r>
              <a:rPr sz="1600" spc="114" dirty="0">
                <a:solidFill>
                  <a:srgbClr val="656599"/>
                </a:solidFill>
                <a:latin typeface="Tahoma"/>
                <a:cs typeface="Tahoma"/>
              </a:rPr>
              <a:t>e</a:t>
            </a:r>
            <a:r>
              <a:rPr sz="1600" spc="125" dirty="0">
                <a:solidFill>
                  <a:srgbClr val="656599"/>
                </a:solidFill>
                <a:latin typeface="Tahoma"/>
                <a:cs typeface="Tahoma"/>
              </a:rPr>
              <a:t>u</a:t>
            </a:r>
            <a:r>
              <a:rPr sz="1600" spc="114" dirty="0">
                <a:solidFill>
                  <a:srgbClr val="656599"/>
                </a:solidFill>
                <a:latin typeface="Tahoma"/>
                <a:cs typeface="Tahoma"/>
              </a:rPr>
              <a:t>r</a:t>
            </a:r>
            <a:endParaRPr sz="1600">
              <a:latin typeface="Tahoma"/>
              <a:cs typeface="Tahoma"/>
            </a:endParaRPr>
          </a:p>
        </p:txBody>
      </p:sp>
      <p:sp>
        <p:nvSpPr>
          <p:cNvPr id="51" name="object 51"/>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49" name="object 49"/>
          <p:cNvSpPr txBox="1"/>
          <p:nvPr/>
        </p:nvSpPr>
        <p:spPr>
          <a:xfrm>
            <a:off x="5501015" y="535939"/>
            <a:ext cx="1193800" cy="269240"/>
          </a:xfrm>
          <a:prstGeom prst="rect">
            <a:avLst/>
          </a:prstGeom>
        </p:spPr>
        <p:txBody>
          <a:bodyPr vert="horz" wrap="square" lIns="0" tIns="12065" rIns="0" bIns="0" rtlCol="0">
            <a:spAutoFit/>
          </a:bodyPr>
          <a:lstStyle/>
          <a:p>
            <a:pPr marL="12700">
              <a:lnSpc>
                <a:spcPct val="100000"/>
              </a:lnSpc>
              <a:spcBef>
                <a:spcPts val="95"/>
              </a:spcBef>
            </a:pPr>
            <a:r>
              <a:rPr sz="1600" spc="114" dirty="0">
                <a:latin typeface="Tahoma"/>
                <a:cs typeface="Tahoma"/>
              </a:rPr>
              <a:t>Description</a:t>
            </a:r>
            <a:endParaRPr sz="1600">
              <a:latin typeface="Tahoma"/>
              <a:cs typeface="Tahoma"/>
            </a:endParaRPr>
          </a:p>
        </p:txBody>
      </p:sp>
      <p:sp>
        <p:nvSpPr>
          <p:cNvPr id="50" name="object 50"/>
          <p:cNvSpPr txBox="1"/>
          <p:nvPr/>
        </p:nvSpPr>
        <p:spPr>
          <a:xfrm>
            <a:off x="2841636" y="522223"/>
            <a:ext cx="1248410" cy="269240"/>
          </a:xfrm>
          <a:prstGeom prst="rect">
            <a:avLst/>
          </a:prstGeom>
        </p:spPr>
        <p:txBody>
          <a:bodyPr vert="horz" wrap="square" lIns="0" tIns="12065" rIns="0" bIns="0" rtlCol="0">
            <a:spAutoFit/>
          </a:bodyPr>
          <a:lstStyle/>
          <a:p>
            <a:pPr marL="12700">
              <a:lnSpc>
                <a:spcPct val="100000"/>
              </a:lnSpc>
              <a:spcBef>
                <a:spcPts val="95"/>
              </a:spcBef>
            </a:pPr>
            <a:r>
              <a:rPr sz="1600" spc="114" dirty="0">
                <a:solidFill>
                  <a:srgbClr val="9999CC"/>
                </a:solidFill>
                <a:latin typeface="Tahoma"/>
                <a:cs typeface="Tahoma"/>
              </a:rPr>
              <a:t>Localisation</a:t>
            </a:r>
            <a:endParaRPr sz="1600">
              <a:latin typeface="Tahoma"/>
              <a:cs typeface="Tahoma"/>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24131" y="6810245"/>
            <a:ext cx="998855"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Arial"/>
                <a:cs typeface="Arial"/>
              </a:rPr>
              <a:t>D.</a:t>
            </a:r>
            <a:r>
              <a:rPr sz="1200" b="1" spc="-40" dirty="0">
                <a:latin typeface="Arial"/>
                <a:cs typeface="Arial"/>
              </a:rPr>
              <a:t> </a:t>
            </a:r>
            <a:r>
              <a:rPr sz="1200" b="1" spc="-5" dirty="0">
                <a:latin typeface="Arial"/>
                <a:cs typeface="Arial"/>
              </a:rPr>
              <a:t>Hasboun</a:t>
            </a:r>
            <a:r>
              <a:rPr sz="1200" b="1" spc="-35" dirty="0">
                <a:latin typeface="Arial"/>
                <a:cs typeface="Arial"/>
              </a:rPr>
              <a:t> </a:t>
            </a:r>
            <a:r>
              <a:rPr sz="1200" b="1" dirty="0">
                <a:latin typeface="Arial"/>
                <a:cs typeface="Arial"/>
              </a:rPr>
              <a:t>2</a:t>
            </a:r>
            <a:endParaRPr sz="1200">
              <a:latin typeface="Arial"/>
              <a:cs typeface="Arial"/>
            </a:endParaRPr>
          </a:p>
        </p:txBody>
      </p:sp>
      <p:sp>
        <p:nvSpPr>
          <p:cNvPr id="3" name="object 3"/>
          <p:cNvSpPr txBox="1"/>
          <p:nvPr/>
        </p:nvSpPr>
        <p:spPr>
          <a:xfrm>
            <a:off x="5510614" y="6837381"/>
            <a:ext cx="641350" cy="170815"/>
          </a:xfrm>
          <a:prstGeom prst="rect">
            <a:avLst/>
          </a:prstGeom>
        </p:spPr>
        <p:txBody>
          <a:bodyPr vert="horz" wrap="square" lIns="0" tIns="0" rIns="0" bIns="0" rtlCol="0">
            <a:spAutoFit/>
          </a:bodyPr>
          <a:lstStyle/>
          <a:p>
            <a:pPr>
              <a:lnSpc>
                <a:spcPts val="1325"/>
              </a:lnSpc>
            </a:pPr>
            <a:r>
              <a:rPr sz="1200" b="1" dirty="0">
                <a:latin typeface="Arial"/>
                <a:cs typeface="Arial"/>
              </a:rPr>
              <a:t>0</a:t>
            </a:r>
            <a:r>
              <a:rPr sz="1200" b="1" spc="-10" dirty="0">
                <a:latin typeface="Arial"/>
                <a:cs typeface="Arial"/>
              </a:rPr>
              <a:t>0</a:t>
            </a:r>
            <a:r>
              <a:rPr sz="1200" b="1" dirty="0">
                <a:latin typeface="Arial"/>
                <a:cs typeface="Arial"/>
              </a:rPr>
              <a:t>7</a:t>
            </a:r>
            <a:r>
              <a:rPr sz="1200" b="1" spc="-5" dirty="0">
                <a:latin typeface="Arial"/>
                <a:cs typeface="Arial"/>
              </a:rPr>
              <a:t>-</a:t>
            </a:r>
            <a:r>
              <a:rPr sz="1200" b="1" spc="-10" dirty="0">
                <a:latin typeface="Arial"/>
                <a:cs typeface="Arial"/>
              </a:rPr>
              <a:t>200</a:t>
            </a:r>
            <a:r>
              <a:rPr sz="1200" b="1" dirty="0">
                <a:latin typeface="Arial"/>
                <a:cs typeface="Arial"/>
              </a:rPr>
              <a:t>8</a:t>
            </a:r>
            <a:endParaRPr sz="1200">
              <a:latin typeface="Arial"/>
              <a:cs typeface="Arial"/>
            </a:endParaRPr>
          </a:p>
        </p:txBody>
      </p:sp>
      <p:grpSp>
        <p:nvGrpSpPr>
          <p:cNvPr id="4" name="object 4"/>
          <p:cNvGrpSpPr/>
          <p:nvPr/>
        </p:nvGrpSpPr>
        <p:grpSpPr>
          <a:xfrm>
            <a:off x="774073" y="348995"/>
            <a:ext cx="8992235" cy="546100"/>
            <a:chOff x="774073" y="348995"/>
            <a:chExt cx="8992235" cy="546100"/>
          </a:xfrm>
        </p:grpSpPr>
        <p:pic>
          <p:nvPicPr>
            <p:cNvPr id="5" name="object 5"/>
            <p:cNvPicPr/>
            <p:nvPr/>
          </p:nvPicPr>
          <p:blipFill>
            <a:blip r:embed="rId2" cstate="print"/>
            <a:stretch>
              <a:fillRect/>
            </a:stretch>
          </p:blipFill>
          <p:spPr>
            <a:xfrm>
              <a:off x="774073" y="348995"/>
              <a:ext cx="274384" cy="533399"/>
            </a:xfrm>
            <a:prstGeom prst="rect">
              <a:avLst/>
            </a:prstGeom>
          </p:spPr>
        </p:pic>
        <p:pic>
          <p:nvPicPr>
            <p:cNvPr id="6" name="object 6"/>
            <p:cNvPicPr/>
            <p:nvPr/>
          </p:nvPicPr>
          <p:blipFill>
            <a:blip r:embed="rId3" cstate="print"/>
            <a:stretch>
              <a:fillRect/>
            </a:stretch>
          </p:blipFill>
          <p:spPr>
            <a:xfrm>
              <a:off x="1187077" y="484631"/>
              <a:ext cx="8578619" cy="274319"/>
            </a:xfrm>
            <a:prstGeom prst="rect">
              <a:avLst/>
            </a:prstGeom>
          </p:spPr>
        </p:pic>
        <p:sp>
          <p:nvSpPr>
            <p:cNvPr id="7" name="object 7"/>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8" name="object 8"/>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9" name="object 9"/>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10" name="object 10"/>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11" name="object 11"/>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grpSp>
      <p:grpSp>
        <p:nvGrpSpPr>
          <p:cNvPr id="12" name="object 12"/>
          <p:cNvGrpSpPr/>
          <p:nvPr/>
        </p:nvGrpSpPr>
        <p:grpSpPr>
          <a:xfrm>
            <a:off x="5533521" y="2406395"/>
            <a:ext cx="4283710" cy="4758055"/>
            <a:chOff x="5533521" y="2406395"/>
            <a:chExt cx="4283710" cy="4758055"/>
          </a:xfrm>
        </p:grpSpPr>
        <p:pic>
          <p:nvPicPr>
            <p:cNvPr id="13" name="object 13"/>
            <p:cNvPicPr/>
            <p:nvPr/>
          </p:nvPicPr>
          <p:blipFill>
            <a:blip r:embed="rId4" cstate="print"/>
            <a:stretch>
              <a:fillRect/>
            </a:stretch>
          </p:blipFill>
          <p:spPr>
            <a:xfrm>
              <a:off x="8394069" y="6521195"/>
              <a:ext cx="1422878" cy="622299"/>
            </a:xfrm>
            <a:prstGeom prst="rect">
              <a:avLst/>
            </a:prstGeom>
          </p:spPr>
        </p:pic>
        <p:pic>
          <p:nvPicPr>
            <p:cNvPr id="14" name="object 14"/>
            <p:cNvPicPr/>
            <p:nvPr/>
          </p:nvPicPr>
          <p:blipFill>
            <a:blip r:embed="rId5" cstate="print"/>
            <a:stretch>
              <a:fillRect/>
            </a:stretch>
          </p:blipFill>
          <p:spPr>
            <a:xfrm>
              <a:off x="5533521" y="2406395"/>
              <a:ext cx="4155947" cy="4757928"/>
            </a:xfrm>
            <a:prstGeom prst="rect">
              <a:avLst/>
            </a:prstGeom>
          </p:spPr>
        </p:pic>
      </p:grpSp>
      <p:pic>
        <p:nvPicPr>
          <p:cNvPr id="15" name="object 15"/>
          <p:cNvPicPr/>
          <p:nvPr/>
        </p:nvPicPr>
        <p:blipFill>
          <a:blip r:embed="rId6" cstate="print"/>
          <a:stretch>
            <a:fillRect/>
          </a:stretch>
        </p:blipFill>
        <p:spPr>
          <a:xfrm>
            <a:off x="834668" y="6826738"/>
            <a:ext cx="855681" cy="349425"/>
          </a:xfrm>
          <a:prstGeom prst="rect">
            <a:avLst/>
          </a:prstGeom>
        </p:spPr>
      </p:pic>
      <p:sp>
        <p:nvSpPr>
          <p:cNvPr id="16" name="object 16"/>
          <p:cNvSpPr txBox="1">
            <a:spLocks noGrp="1"/>
          </p:cNvSpPr>
          <p:nvPr>
            <p:ph type="title"/>
          </p:nvPr>
        </p:nvSpPr>
        <p:spPr>
          <a:xfrm>
            <a:off x="1249052" y="1147063"/>
            <a:ext cx="2230755" cy="696595"/>
          </a:xfrm>
          <a:prstGeom prst="rect">
            <a:avLst/>
          </a:prstGeom>
        </p:spPr>
        <p:txBody>
          <a:bodyPr vert="horz" wrap="square" lIns="0" tIns="12700" rIns="0" bIns="0" rtlCol="0">
            <a:spAutoFit/>
          </a:bodyPr>
          <a:lstStyle/>
          <a:p>
            <a:pPr marL="12700">
              <a:lnSpc>
                <a:spcPct val="100000"/>
              </a:lnSpc>
              <a:spcBef>
                <a:spcPts val="100"/>
              </a:spcBef>
            </a:pPr>
            <a:r>
              <a:rPr sz="4400" spc="-5" dirty="0"/>
              <a:t>Clinique</a:t>
            </a:r>
            <a:endParaRPr sz="4400"/>
          </a:p>
        </p:txBody>
      </p:sp>
      <p:sp>
        <p:nvSpPr>
          <p:cNvPr id="17" name="object 17"/>
          <p:cNvSpPr txBox="1"/>
          <p:nvPr/>
        </p:nvSpPr>
        <p:spPr>
          <a:xfrm>
            <a:off x="1069220" y="2303169"/>
            <a:ext cx="3910329" cy="3358515"/>
          </a:xfrm>
          <a:prstGeom prst="rect">
            <a:avLst/>
          </a:prstGeom>
        </p:spPr>
        <p:txBody>
          <a:bodyPr vert="horz" wrap="square" lIns="0" tIns="99695" rIns="0" bIns="0" rtlCol="0">
            <a:spAutoFit/>
          </a:bodyPr>
          <a:lstStyle/>
          <a:p>
            <a:pPr marL="355600" indent="-342900">
              <a:lnSpc>
                <a:spcPct val="100000"/>
              </a:lnSpc>
              <a:spcBef>
                <a:spcPts val="785"/>
              </a:spcBef>
              <a:buClr>
                <a:srgbClr val="00007C"/>
              </a:buClr>
              <a:buSzPct val="75000"/>
              <a:buFont typeface="Wingdings"/>
              <a:buChar char=""/>
              <a:tabLst>
                <a:tab pos="354965" algn="l"/>
                <a:tab pos="355600" algn="l"/>
              </a:tabLst>
            </a:pPr>
            <a:r>
              <a:rPr sz="2800" spc="-5" dirty="0">
                <a:latin typeface="Arial MT"/>
                <a:cs typeface="Arial MT"/>
              </a:rPr>
              <a:t>II</a:t>
            </a:r>
            <a:r>
              <a:rPr sz="2800" spc="-15" dirty="0">
                <a:latin typeface="Arial MT"/>
                <a:cs typeface="Arial MT"/>
              </a:rPr>
              <a:t> </a:t>
            </a:r>
            <a:r>
              <a:rPr sz="2800" spc="-5" dirty="0">
                <a:latin typeface="Arial MT"/>
                <a:cs typeface="Arial MT"/>
              </a:rPr>
              <a:t>: Cécité</a:t>
            </a:r>
            <a:r>
              <a:rPr sz="2800" spc="-15" dirty="0">
                <a:latin typeface="Arial MT"/>
                <a:cs typeface="Arial MT"/>
              </a:rPr>
              <a:t> </a:t>
            </a:r>
            <a:r>
              <a:rPr sz="2800" spc="-5" dirty="0">
                <a:latin typeface="Arial MT"/>
                <a:cs typeface="Arial MT"/>
              </a:rPr>
              <a:t>monoculaire</a:t>
            </a:r>
            <a:endParaRPr sz="2800">
              <a:latin typeface="Arial MT"/>
              <a:cs typeface="Arial MT"/>
            </a:endParaRPr>
          </a:p>
          <a:p>
            <a:pPr marL="355600" marR="377825" indent="-342900">
              <a:lnSpc>
                <a:spcPct val="100000"/>
              </a:lnSpc>
              <a:spcBef>
                <a:spcPts val="680"/>
              </a:spcBef>
              <a:buClr>
                <a:srgbClr val="00007C"/>
              </a:buClr>
              <a:buSzPct val="75000"/>
              <a:buFont typeface="Wingdings"/>
              <a:buChar char=""/>
              <a:tabLst>
                <a:tab pos="354965" algn="l"/>
                <a:tab pos="355600" algn="l"/>
              </a:tabLst>
            </a:pPr>
            <a:r>
              <a:rPr sz="2800" spc="-5" dirty="0">
                <a:latin typeface="Arial MT"/>
                <a:cs typeface="Arial MT"/>
              </a:rPr>
              <a:t>Bandelette optique : </a:t>
            </a:r>
            <a:r>
              <a:rPr sz="2800" spc="-765" dirty="0">
                <a:latin typeface="Arial MT"/>
                <a:cs typeface="Arial MT"/>
              </a:rPr>
              <a:t> </a:t>
            </a:r>
            <a:r>
              <a:rPr sz="2800" dirty="0">
                <a:latin typeface="Arial MT"/>
                <a:cs typeface="Arial MT"/>
              </a:rPr>
              <a:t>HLH</a:t>
            </a:r>
            <a:r>
              <a:rPr sz="2800" spc="-15" dirty="0">
                <a:latin typeface="Arial MT"/>
                <a:cs typeface="Arial MT"/>
              </a:rPr>
              <a:t> </a:t>
            </a:r>
            <a:r>
              <a:rPr sz="2800" spc="-5" dirty="0">
                <a:latin typeface="Arial MT"/>
                <a:cs typeface="Arial MT"/>
              </a:rPr>
              <a:t>avec </a:t>
            </a:r>
            <a:r>
              <a:rPr sz="2800" spc="-10" dirty="0">
                <a:latin typeface="Arial MT"/>
                <a:cs typeface="Arial MT"/>
              </a:rPr>
              <a:t>RPM </a:t>
            </a:r>
            <a:r>
              <a:rPr sz="2800" spc="-5" dirty="0">
                <a:latin typeface="Arial MT"/>
                <a:cs typeface="Arial MT"/>
              </a:rPr>
              <a:t>-</a:t>
            </a:r>
            <a:endParaRPr sz="2800">
              <a:latin typeface="Arial MT"/>
              <a:cs typeface="Arial MT"/>
            </a:endParaRPr>
          </a:p>
          <a:p>
            <a:pPr marL="355600" marR="320675" indent="-342900">
              <a:lnSpc>
                <a:spcPct val="100000"/>
              </a:lnSpc>
              <a:spcBef>
                <a:spcPts val="685"/>
              </a:spcBef>
              <a:buClr>
                <a:srgbClr val="00007C"/>
              </a:buClr>
              <a:buSzPct val="75000"/>
              <a:buFont typeface="Wingdings"/>
              <a:buChar char=""/>
              <a:tabLst>
                <a:tab pos="354965" algn="l"/>
                <a:tab pos="355600" algn="l"/>
              </a:tabLst>
            </a:pPr>
            <a:r>
              <a:rPr sz="2800" spc="-5" dirty="0">
                <a:latin typeface="Arial MT"/>
                <a:cs typeface="Arial MT"/>
              </a:rPr>
              <a:t>Chiasma optique : H </a:t>
            </a:r>
            <a:r>
              <a:rPr sz="2800" spc="-765" dirty="0">
                <a:latin typeface="Arial MT"/>
                <a:cs typeface="Arial MT"/>
              </a:rPr>
              <a:t> </a:t>
            </a:r>
            <a:r>
              <a:rPr sz="2800" dirty="0">
                <a:latin typeface="Arial MT"/>
                <a:cs typeface="Arial MT"/>
              </a:rPr>
              <a:t>BiTemporale</a:t>
            </a:r>
            <a:endParaRPr sz="2800">
              <a:latin typeface="Arial MT"/>
              <a:cs typeface="Arial MT"/>
            </a:endParaRPr>
          </a:p>
          <a:p>
            <a:pPr marL="355600" marR="215900" indent="-342900">
              <a:lnSpc>
                <a:spcPct val="100000"/>
              </a:lnSpc>
              <a:spcBef>
                <a:spcPts val="675"/>
              </a:spcBef>
              <a:buClr>
                <a:srgbClr val="00007C"/>
              </a:buClr>
              <a:buSzPct val="75000"/>
              <a:buFont typeface="Wingdings"/>
              <a:buChar char=""/>
              <a:tabLst>
                <a:tab pos="354965" algn="l"/>
                <a:tab pos="355600" algn="l"/>
              </a:tabLst>
            </a:pPr>
            <a:r>
              <a:rPr sz="2800" dirty="0">
                <a:latin typeface="Arial MT"/>
                <a:cs typeface="Arial MT"/>
              </a:rPr>
              <a:t>Radiations </a:t>
            </a:r>
            <a:r>
              <a:rPr sz="2800" spc="-5" dirty="0">
                <a:latin typeface="Arial MT"/>
                <a:cs typeface="Arial MT"/>
              </a:rPr>
              <a:t>optiques : </a:t>
            </a:r>
            <a:r>
              <a:rPr sz="2800" spc="-765" dirty="0">
                <a:latin typeface="Arial MT"/>
                <a:cs typeface="Arial MT"/>
              </a:rPr>
              <a:t> </a:t>
            </a:r>
            <a:r>
              <a:rPr sz="2800" spc="-5" dirty="0">
                <a:latin typeface="Arial MT"/>
                <a:cs typeface="Arial MT"/>
              </a:rPr>
              <a:t>QLH</a:t>
            </a:r>
            <a:r>
              <a:rPr sz="2800" spc="-15" dirty="0">
                <a:latin typeface="Arial MT"/>
                <a:cs typeface="Arial MT"/>
              </a:rPr>
              <a:t> </a:t>
            </a:r>
            <a:r>
              <a:rPr sz="2800" dirty="0">
                <a:latin typeface="Arial MT"/>
                <a:cs typeface="Arial MT"/>
              </a:rPr>
              <a:t>avec</a:t>
            </a:r>
            <a:r>
              <a:rPr sz="2800" spc="-5" dirty="0">
                <a:latin typeface="Arial MT"/>
                <a:cs typeface="Arial MT"/>
              </a:rPr>
              <a:t> </a:t>
            </a:r>
            <a:r>
              <a:rPr sz="2800" spc="-10" dirty="0">
                <a:latin typeface="Arial MT"/>
                <a:cs typeface="Arial MT"/>
              </a:rPr>
              <a:t>RPM </a:t>
            </a:r>
            <a:r>
              <a:rPr sz="2800" spc="-5" dirty="0">
                <a:latin typeface="Arial MT"/>
                <a:cs typeface="Arial MT"/>
              </a:rPr>
              <a:t>+</a:t>
            </a:r>
            <a:endParaRPr sz="2800">
              <a:latin typeface="Arial MT"/>
              <a:cs typeface="Arial MT"/>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565269" y="4844796"/>
            <a:ext cx="3251835" cy="2298700"/>
            <a:chOff x="6565269" y="4844796"/>
            <a:chExt cx="3251835" cy="2298700"/>
          </a:xfrm>
        </p:grpSpPr>
        <p:pic>
          <p:nvPicPr>
            <p:cNvPr id="3" name="object 3"/>
            <p:cNvPicPr/>
            <p:nvPr/>
          </p:nvPicPr>
          <p:blipFill>
            <a:blip r:embed="rId2" cstate="print"/>
            <a:stretch>
              <a:fillRect/>
            </a:stretch>
          </p:blipFill>
          <p:spPr>
            <a:xfrm>
              <a:off x="8394069" y="6521196"/>
              <a:ext cx="1422878" cy="622299"/>
            </a:xfrm>
            <a:prstGeom prst="rect">
              <a:avLst/>
            </a:prstGeom>
          </p:spPr>
        </p:pic>
        <p:pic>
          <p:nvPicPr>
            <p:cNvPr id="4" name="object 4"/>
            <p:cNvPicPr/>
            <p:nvPr/>
          </p:nvPicPr>
          <p:blipFill>
            <a:blip r:embed="rId3" cstate="print"/>
            <a:stretch>
              <a:fillRect/>
            </a:stretch>
          </p:blipFill>
          <p:spPr>
            <a:xfrm>
              <a:off x="6565269" y="4844796"/>
              <a:ext cx="3008376" cy="2157983"/>
            </a:xfrm>
            <a:prstGeom prst="rect">
              <a:avLst/>
            </a:prstGeom>
          </p:spPr>
        </p:pic>
        <p:sp>
          <p:nvSpPr>
            <p:cNvPr id="5" name="object 5"/>
            <p:cNvSpPr/>
            <p:nvPr/>
          </p:nvSpPr>
          <p:spPr>
            <a:xfrm>
              <a:off x="9133210" y="6240780"/>
              <a:ext cx="407034" cy="233679"/>
            </a:xfrm>
            <a:custGeom>
              <a:avLst/>
              <a:gdLst/>
              <a:ahLst/>
              <a:cxnLst/>
              <a:rect l="l" t="t" r="r" b="b"/>
              <a:pathLst>
                <a:path w="407034" h="233679">
                  <a:moveTo>
                    <a:pt x="109728" y="92964"/>
                  </a:moveTo>
                  <a:lnTo>
                    <a:pt x="22860" y="0"/>
                  </a:lnTo>
                  <a:lnTo>
                    <a:pt x="0" y="124968"/>
                  </a:lnTo>
                  <a:lnTo>
                    <a:pt x="32004" y="115633"/>
                  </a:lnTo>
                  <a:lnTo>
                    <a:pt x="32004" y="96012"/>
                  </a:lnTo>
                  <a:lnTo>
                    <a:pt x="67056" y="85344"/>
                  </a:lnTo>
                  <a:lnTo>
                    <a:pt x="73152" y="103632"/>
                  </a:lnTo>
                  <a:lnTo>
                    <a:pt x="109728" y="92964"/>
                  </a:lnTo>
                  <a:close/>
                </a:path>
                <a:path w="407034" h="233679">
                  <a:moveTo>
                    <a:pt x="73152" y="103632"/>
                  </a:moveTo>
                  <a:lnTo>
                    <a:pt x="67056" y="85344"/>
                  </a:lnTo>
                  <a:lnTo>
                    <a:pt x="32004" y="96012"/>
                  </a:lnTo>
                  <a:lnTo>
                    <a:pt x="36799" y="114234"/>
                  </a:lnTo>
                  <a:lnTo>
                    <a:pt x="73152" y="103632"/>
                  </a:lnTo>
                  <a:close/>
                </a:path>
                <a:path w="407034" h="233679">
                  <a:moveTo>
                    <a:pt x="36799" y="114234"/>
                  </a:moveTo>
                  <a:lnTo>
                    <a:pt x="32004" y="96012"/>
                  </a:lnTo>
                  <a:lnTo>
                    <a:pt x="32004" y="115633"/>
                  </a:lnTo>
                  <a:lnTo>
                    <a:pt x="36799" y="114234"/>
                  </a:lnTo>
                  <a:close/>
                </a:path>
                <a:path w="407034" h="233679">
                  <a:moveTo>
                    <a:pt x="82296" y="124968"/>
                  </a:moveTo>
                  <a:lnTo>
                    <a:pt x="76200" y="109728"/>
                  </a:lnTo>
                  <a:lnTo>
                    <a:pt x="76200" y="112776"/>
                  </a:lnTo>
                  <a:lnTo>
                    <a:pt x="73152" y="103632"/>
                  </a:lnTo>
                  <a:lnTo>
                    <a:pt x="36799" y="114234"/>
                  </a:lnTo>
                  <a:lnTo>
                    <a:pt x="39624" y="124968"/>
                  </a:lnTo>
                  <a:lnTo>
                    <a:pt x="47244" y="140208"/>
                  </a:lnTo>
                  <a:lnTo>
                    <a:pt x="54864" y="153924"/>
                  </a:lnTo>
                  <a:lnTo>
                    <a:pt x="62484" y="169164"/>
                  </a:lnTo>
                  <a:lnTo>
                    <a:pt x="71628" y="181356"/>
                  </a:lnTo>
                  <a:lnTo>
                    <a:pt x="80772" y="190500"/>
                  </a:lnTo>
                  <a:lnTo>
                    <a:pt x="80772" y="123444"/>
                  </a:lnTo>
                  <a:lnTo>
                    <a:pt x="82296" y="124968"/>
                  </a:lnTo>
                  <a:close/>
                </a:path>
                <a:path w="407034" h="233679">
                  <a:moveTo>
                    <a:pt x="88392" y="137160"/>
                  </a:moveTo>
                  <a:lnTo>
                    <a:pt x="80772" y="123444"/>
                  </a:lnTo>
                  <a:lnTo>
                    <a:pt x="80772" y="190500"/>
                  </a:lnTo>
                  <a:lnTo>
                    <a:pt x="83820" y="193548"/>
                  </a:lnTo>
                  <a:lnTo>
                    <a:pt x="86868" y="196215"/>
                  </a:lnTo>
                  <a:lnTo>
                    <a:pt x="86868" y="135636"/>
                  </a:lnTo>
                  <a:lnTo>
                    <a:pt x="88392" y="137160"/>
                  </a:lnTo>
                  <a:close/>
                </a:path>
                <a:path w="407034" h="233679">
                  <a:moveTo>
                    <a:pt x="102108" y="158496"/>
                  </a:moveTo>
                  <a:lnTo>
                    <a:pt x="94488" y="146304"/>
                  </a:lnTo>
                  <a:lnTo>
                    <a:pt x="94488" y="147828"/>
                  </a:lnTo>
                  <a:lnTo>
                    <a:pt x="86868" y="135636"/>
                  </a:lnTo>
                  <a:lnTo>
                    <a:pt x="86868" y="196215"/>
                  </a:lnTo>
                  <a:lnTo>
                    <a:pt x="96012" y="204216"/>
                  </a:lnTo>
                  <a:lnTo>
                    <a:pt x="100584" y="206756"/>
                  </a:lnTo>
                  <a:lnTo>
                    <a:pt x="100584" y="156972"/>
                  </a:lnTo>
                  <a:lnTo>
                    <a:pt x="102108" y="158496"/>
                  </a:lnTo>
                  <a:close/>
                </a:path>
                <a:path w="407034" h="233679">
                  <a:moveTo>
                    <a:pt x="109728" y="211836"/>
                  </a:moveTo>
                  <a:lnTo>
                    <a:pt x="109728" y="166116"/>
                  </a:lnTo>
                  <a:lnTo>
                    <a:pt x="100584" y="156972"/>
                  </a:lnTo>
                  <a:lnTo>
                    <a:pt x="100584" y="206756"/>
                  </a:lnTo>
                  <a:lnTo>
                    <a:pt x="109728" y="211836"/>
                  </a:lnTo>
                  <a:close/>
                </a:path>
                <a:path w="407034" h="233679">
                  <a:moveTo>
                    <a:pt x="118872" y="216916"/>
                  </a:moveTo>
                  <a:lnTo>
                    <a:pt x="118872" y="173736"/>
                  </a:lnTo>
                  <a:lnTo>
                    <a:pt x="108204" y="164592"/>
                  </a:lnTo>
                  <a:lnTo>
                    <a:pt x="109728" y="166116"/>
                  </a:lnTo>
                  <a:lnTo>
                    <a:pt x="109728" y="211836"/>
                  </a:lnTo>
                  <a:lnTo>
                    <a:pt x="118872" y="216916"/>
                  </a:lnTo>
                  <a:close/>
                </a:path>
                <a:path w="407034" h="233679">
                  <a:moveTo>
                    <a:pt x="128016" y="220827"/>
                  </a:moveTo>
                  <a:lnTo>
                    <a:pt x="128016" y="179832"/>
                  </a:lnTo>
                  <a:lnTo>
                    <a:pt x="117348" y="172212"/>
                  </a:lnTo>
                  <a:lnTo>
                    <a:pt x="118872" y="173736"/>
                  </a:lnTo>
                  <a:lnTo>
                    <a:pt x="118872" y="216916"/>
                  </a:lnTo>
                  <a:lnTo>
                    <a:pt x="123444" y="219456"/>
                  </a:lnTo>
                  <a:lnTo>
                    <a:pt x="128016" y="220827"/>
                  </a:lnTo>
                  <a:close/>
                </a:path>
                <a:path w="407034" h="233679">
                  <a:moveTo>
                    <a:pt x="138684" y="182880"/>
                  </a:moveTo>
                  <a:lnTo>
                    <a:pt x="126492" y="178308"/>
                  </a:lnTo>
                  <a:lnTo>
                    <a:pt x="128016" y="179832"/>
                  </a:lnTo>
                  <a:lnTo>
                    <a:pt x="128016" y="220827"/>
                  </a:lnTo>
                  <a:lnTo>
                    <a:pt x="137160" y="223570"/>
                  </a:lnTo>
                  <a:lnTo>
                    <a:pt x="137160" y="182880"/>
                  </a:lnTo>
                  <a:lnTo>
                    <a:pt x="138684" y="182880"/>
                  </a:lnTo>
                  <a:close/>
                </a:path>
                <a:path w="407034" h="233679">
                  <a:moveTo>
                    <a:pt x="149352" y="187452"/>
                  </a:moveTo>
                  <a:lnTo>
                    <a:pt x="137160" y="182880"/>
                  </a:lnTo>
                  <a:lnTo>
                    <a:pt x="137160" y="223570"/>
                  </a:lnTo>
                  <a:lnTo>
                    <a:pt x="138684" y="224028"/>
                  </a:lnTo>
                  <a:lnTo>
                    <a:pt x="147828" y="225690"/>
                  </a:lnTo>
                  <a:lnTo>
                    <a:pt x="147828" y="187452"/>
                  </a:lnTo>
                  <a:lnTo>
                    <a:pt x="149352" y="187452"/>
                  </a:lnTo>
                  <a:close/>
                </a:path>
                <a:path w="407034" h="233679">
                  <a:moveTo>
                    <a:pt x="163068" y="190500"/>
                  </a:moveTo>
                  <a:lnTo>
                    <a:pt x="147828" y="187452"/>
                  </a:lnTo>
                  <a:lnTo>
                    <a:pt x="147828" y="225690"/>
                  </a:lnTo>
                  <a:lnTo>
                    <a:pt x="155448" y="227076"/>
                  </a:lnTo>
                  <a:lnTo>
                    <a:pt x="161544" y="228295"/>
                  </a:lnTo>
                  <a:lnTo>
                    <a:pt x="161544" y="190500"/>
                  </a:lnTo>
                  <a:lnTo>
                    <a:pt x="163068" y="190500"/>
                  </a:lnTo>
                  <a:close/>
                </a:path>
                <a:path w="407034" h="233679">
                  <a:moveTo>
                    <a:pt x="176784" y="192024"/>
                  </a:moveTo>
                  <a:lnTo>
                    <a:pt x="161544" y="190500"/>
                  </a:lnTo>
                  <a:lnTo>
                    <a:pt x="161544" y="228295"/>
                  </a:lnTo>
                  <a:lnTo>
                    <a:pt x="170688" y="230124"/>
                  </a:lnTo>
                  <a:lnTo>
                    <a:pt x="175260" y="230505"/>
                  </a:lnTo>
                  <a:lnTo>
                    <a:pt x="175260" y="192024"/>
                  </a:lnTo>
                  <a:lnTo>
                    <a:pt x="176784" y="192024"/>
                  </a:lnTo>
                  <a:close/>
                </a:path>
                <a:path w="407034" h="233679">
                  <a:moveTo>
                    <a:pt x="192024" y="193548"/>
                  </a:moveTo>
                  <a:lnTo>
                    <a:pt x="175260" y="192024"/>
                  </a:lnTo>
                  <a:lnTo>
                    <a:pt x="175260" y="230505"/>
                  </a:lnTo>
                  <a:lnTo>
                    <a:pt x="190500" y="231775"/>
                  </a:lnTo>
                  <a:lnTo>
                    <a:pt x="190500" y="193548"/>
                  </a:lnTo>
                  <a:lnTo>
                    <a:pt x="192024" y="193548"/>
                  </a:lnTo>
                  <a:close/>
                </a:path>
                <a:path w="407034" h="233679">
                  <a:moveTo>
                    <a:pt x="280416" y="230358"/>
                  </a:moveTo>
                  <a:lnTo>
                    <a:pt x="280416" y="192024"/>
                  </a:lnTo>
                  <a:lnTo>
                    <a:pt x="260604" y="193548"/>
                  </a:lnTo>
                  <a:lnTo>
                    <a:pt x="243840" y="194945"/>
                  </a:lnTo>
                  <a:lnTo>
                    <a:pt x="207264" y="195072"/>
                  </a:lnTo>
                  <a:lnTo>
                    <a:pt x="207264" y="194945"/>
                  </a:lnTo>
                  <a:lnTo>
                    <a:pt x="190500" y="193548"/>
                  </a:lnTo>
                  <a:lnTo>
                    <a:pt x="190500" y="231775"/>
                  </a:lnTo>
                  <a:lnTo>
                    <a:pt x="207264" y="233172"/>
                  </a:lnTo>
                  <a:lnTo>
                    <a:pt x="243840" y="233172"/>
                  </a:lnTo>
                  <a:lnTo>
                    <a:pt x="280416" y="230358"/>
                  </a:lnTo>
                  <a:close/>
                </a:path>
                <a:path w="407034" h="233679">
                  <a:moveTo>
                    <a:pt x="208788" y="195072"/>
                  </a:moveTo>
                  <a:lnTo>
                    <a:pt x="207264" y="194945"/>
                  </a:lnTo>
                  <a:lnTo>
                    <a:pt x="207264" y="195072"/>
                  </a:lnTo>
                  <a:lnTo>
                    <a:pt x="208788" y="195072"/>
                  </a:lnTo>
                  <a:close/>
                </a:path>
                <a:path w="407034" h="233679">
                  <a:moveTo>
                    <a:pt x="406908" y="214884"/>
                  </a:moveTo>
                  <a:lnTo>
                    <a:pt x="400812" y="176784"/>
                  </a:lnTo>
                  <a:lnTo>
                    <a:pt x="359664" y="182880"/>
                  </a:lnTo>
                  <a:lnTo>
                    <a:pt x="318516" y="187452"/>
                  </a:lnTo>
                  <a:lnTo>
                    <a:pt x="278892" y="192024"/>
                  </a:lnTo>
                  <a:lnTo>
                    <a:pt x="280416" y="192024"/>
                  </a:lnTo>
                  <a:lnTo>
                    <a:pt x="280416" y="230358"/>
                  </a:lnTo>
                  <a:lnTo>
                    <a:pt x="283464" y="230124"/>
                  </a:lnTo>
                  <a:lnTo>
                    <a:pt x="323088" y="225552"/>
                  </a:lnTo>
                  <a:lnTo>
                    <a:pt x="364236" y="220980"/>
                  </a:lnTo>
                  <a:lnTo>
                    <a:pt x="406908" y="214884"/>
                  </a:lnTo>
                  <a:close/>
                </a:path>
              </a:pathLst>
            </a:custGeom>
            <a:solidFill>
              <a:srgbClr val="656598"/>
            </a:solidFill>
          </p:spPr>
          <p:txBody>
            <a:bodyPr wrap="square" lIns="0" tIns="0" rIns="0" bIns="0" rtlCol="0"/>
            <a:lstStyle/>
            <a:p>
              <a:endParaRPr/>
            </a:p>
          </p:txBody>
        </p:sp>
        <p:sp>
          <p:nvSpPr>
            <p:cNvPr id="6" name="object 6"/>
            <p:cNvSpPr/>
            <p:nvPr/>
          </p:nvSpPr>
          <p:spPr>
            <a:xfrm>
              <a:off x="8927469" y="5631180"/>
              <a:ext cx="269875" cy="612775"/>
            </a:xfrm>
            <a:custGeom>
              <a:avLst/>
              <a:gdLst/>
              <a:ahLst/>
              <a:cxnLst/>
              <a:rect l="l" t="t" r="r" b="b"/>
              <a:pathLst>
                <a:path w="269875" h="612775">
                  <a:moveTo>
                    <a:pt x="118872" y="44196"/>
                  </a:moveTo>
                  <a:lnTo>
                    <a:pt x="0" y="0"/>
                  </a:lnTo>
                  <a:lnTo>
                    <a:pt x="35052" y="121920"/>
                  </a:lnTo>
                  <a:lnTo>
                    <a:pt x="50292" y="107788"/>
                  </a:lnTo>
                  <a:lnTo>
                    <a:pt x="50292" y="82296"/>
                  </a:lnTo>
                  <a:lnTo>
                    <a:pt x="79248" y="56388"/>
                  </a:lnTo>
                  <a:lnTo>
                    <a:pt x="91266" y="69793"/>
                  </a:lnTo>
                  <a:lnTo>
                    <a:pt x="118872" y="44196"/>
                  </a:lnTo>
                  <a:close/>
                </a:path>
                <a:path w="269875" h="612775">
                  <a:moveTo>
                    <a:pt x="91266" y="69793"/>
                  </a:moveTo>
                  <a:lnTo>
                    <a:pt x="79248" y="56388"/>
                  </a:lnTo>
                  <a:lnTo>
                    <a:pt x="50292" y="82296"/>
                  </a:lnTo>
                  <a:lnTo>
                    <a:pt x="62772" y="96216"/>
                  </a:lnTo>
                  <a:lnTo>
                    <a:pt x="91266" y="69793"/>
                  </a:lnTo>
                  <a:close/>
                </a:path>
                <a:path w="269875" h="612775">
                  <a:moveTo>
                    <a:pt x="62772" y="96216"/>
                  </a:moveTo>
                  <a:lnTo>
                    <a:pt x="50292" y="82296"/>
                  </a:lnTo>
                  <a:lnTo>
                    <a:pt x="50292" y="107788"/>
                  </a:lnTo>
                  <a:lnTo>
                    <a:pt x="62772" y="96216"/>
                  </a:lnTo>
                  <a:close/>
                </a:path>
                <a:path w="269875" h="612775">
                  <a:moveTo>
                    <a:pt x="269748" y="457200"/>
                  </a:moveTo>
                  <a:lnTo>
                    <a:pt x="269748" y="417576"/>
                  </a:lnTo>
                  <a:lnTo>
                    <a:pt x="266700" y="377952"/>
                  </a:lnTo>
                  <a:lnTo>
                    <a:pt x="259080" y="338328"/>
                  </a:lnTo>
                  <a:lnTo>
                    <a:pt x="246888" y="297180"/>
                  </a:lnTo>
                  <a:lnTo>
                    <a:pt x="228600" y="257556"/>
                  </a:lnTo>
                  <a:lnTo>
                    <a:pt x="193548" y="198120"/>
                  </a:lnTo>
                  <a:lnTo>
                    <a:pt x="166116" y="160020"/>
                  </a:lnTo>
                  <a:lnTo>
                    <a:pt x="134112" y="120396"/>
                  </a:lnTo>
                  <a:lnTo>
                    <a:pt x="118872" y="100584"/>
                  </a:lnTo>
                  <a:lnTo>
                    <a:pt x="91266" y="69793"/>
                  </a:lnTo>
                  <a:lnTo>
                    <a:pt x="62772" y="96216"/>
                  </a:lnTo>
                  <a:lnTo>
                    <a:pt x="89916" y="126492"/>
                  </a:lnTo>
                  <a:lnTo>
                    <a:pt x="120396" y="163068"/>
                  </a:lnTo>
                  <a:lnTo>
                    <a:pt x="149352" y="201168"/>
                  </a:lnTo>
                  <a:lnTo>
                    <a:pt x="173736" y="237744"/>
                  </a:lnTo>
                  <a:lnTo>
                    <a:pt x="195072" y="274320"/>
                  </a:lnTo>
                  <a:lnTo>
                    <a:pt x="204216" y="292608"/>
                  </a:lnTo>
                  <a:lnTo>
                    <a:pt x="204216" y="296265"/>
                  </a:lnTo>
                  <a:lnTo>
                    <a:pt x="210312" y="310896"/>
                  </a:lnTo>
                  <a:lnTo>
                    <a:pt x="216408" y="329184"/>
                  </a:lnTo>
                  <a:lnTo>
                    <a:pt x="216408" y="327660"/>
                  </a:lnTo>
                  <a:lnTo>
                    <a:pt x="222504" y="347472"/>
                  </a:lnTo>
                  <a:lnTo>
                    <a:pt x="222504" y="352552"/>
                  </a:lnTo>
                  <a:lnTo>
                    <a:pt x="225552" y="365760"/>
                  </a:lnTo>
                  <a:lnTo>
                    <a:pt x="225552" y="364236"/>
                  </a:lnTo>
                  <a:lnTo>
                    <a:pt x="228600" y="384048"/>
                  </a:lnTo>
                  <a:lnTo>
                    <a:pt x="228600" y="382524"/>
                  </a:lnTo>
                  <a:lnTo>
                    <a:pt x="231648" y="419100"/>
                  </a:lnTo>
                  <a:lnTo>
                    <a:pt x="231648" y="609473"/>
                  </a:lnTo>
                  <a:lnTo>
                    <a:pt x="246888" y="612648"/>
                  </a:lnTo>
                  <a:lnTo>
                    <a:pt x="254508" y="574548"/>
                  </a:lnTo>
                  <a:lnTo>
                    <a:pt x="260604" y="534924"/>
                  </a:lnTo>
                  <a:lnTo>
                    <a:pt x="265176" y="496824"/>
                  </a:lnTo>
                  <a:lnTo>
                    <a:pt x="268224" y="477012"/>
                  </a:lnTo>
                  <a:lnTo>
                    <a:pt x="269748" y="457200"/>
                  </a:lnTo>
                  <a:close/>
                </a:path>
                <a:path w="269875" h="612775">
                  <a:moveTo>
                    <a:pt x="204216" y="296265"/>
                  </a:moveTo>
                  <a:lnTo>
                    <a:pt x="204216" y="292608"/>
                  </a:lnTo>
                  <a:lnTo>
                    <a:pt x="202692" y="292608"/>
                  </a:lnTo>
                  <a:lnTo>
                    <a:pt x="204216" y="296265"/>
                  </a:lnTo>
                  <a:close/>
                </a:path>
                <a:path w="269875" h="612775">
                  <a:moveTo>
                    <a:pt x="231648" y="609473"/>
                  </a:moveTo>
                  <a:lnTo>
                    <a:pt x="231648" y="455676"/>
                  </a:lnTo>
                  <a:lnTo>
                    <a:pt x="228600" y="492252"/>
                  </a:lnTo>
                  <a:lnTo>
                    <a:pt x="216408" y="568452"/>
                  </a:lnTo>
                  <a:lnTo>
                    <a:pt x="216408" y="566928"/>
                  </a:lnTo>
                  <a:lnTo>
                    <a:pt x="210312" y="605028"/>
                  </a:lnTo>
                  <a:lnTo>
                    <a:pt x="231648" y="609473"/>
                  </a:lnTo>
                  <a:close/>
                </a:path>
                <a:path w="269875" h="612775">
                  <a:moveTo>
                    <a:pt x="222504" y="352552"/>
                  </a:moveTo>
                  <a:lnTo>
                    <a:pt x="222504" y="347472"/>
                  </a:lnTo>
                  <a:lnTo>
                    <a:pt x="220980" y="345948"/>
                  </a:lnTo>
                  <a:lnTo>
                    <a:pt x="222504" y="352552"/>
                  </a:lnTo>
                  <a:close/>
                </a:path>
              </a:pathLst>
            </a:custGeom>
            <a:solidFill>
              <a:srgbClr val="CCCCE6"/>
            </a:solidFill>
          </p:spPr>
          <p:txBody>
            <a:bodyPr wrap="square" lIns="0" tIns="0" rIns="0" bIns="0" rtlCol="0"/>
            <a:lstStyle/>
            <a:p>
              <a:endParaRPr/>
            </a:p>
          </p:txBody>
        </p:sp>
        <p:sp>
          <p:nvSpPr>
            <p:cNvPr id="7" name="object 7"/>
            <p:cNvSpPr/>
            <p:nvPr/>
          </p:nvSpPr>
          <p:spPr>
            <a:xfrm>
              <a:off x="8470269" y="6304788"/>
              <a:ext cx="624840" cy="411480"/>
            </a:xfrm>
            <a:custGeom>
              <a:avLst/>
              <a:gdLst/>
              <a:ahLst/>
              <a:cxnLst/>
              <a:rect l="l" t="t" r="r" b="b"/>
              <a:pathLst>
                <a:path w="624840" h="411479">
                  <a:moveTo>
                    <a:pt x="103086" y="339227"/>
                  </a:moveTo>
                  <a:lnTo>
                    <a:pt x="91440" y="303276"/>
                  </a:lnTo>
                  <a:lnTo>
                    <a:pt x="0" y="393192"/>
                  </a:lnTo>
                  <a:lnTo>
                    <a:pt x="83820" y="405310"/>
                  </a:lnTo>
                  <a:lnTo>
                    <a:pt x="83820" y="345948"/>
                  </a:lnTo>
                  <a:lnTo>
                    <a:pt x="103086" y="339227"/>
                  </a:lnTo>
                  <a:close/>
                </a:path>
                <a:path w="624840" h="411479">
                  <a:moveTo>
                    <a:pt x="114652" y="374931"/>
                  </a:moveTo>
                  <a:lnTo>
                    <a:pt x="103086" y="339227"/>
                  </a:lnTo>
                  <a:lnTo>
                    <a:pt x="83820" y="345948"/>
                  </a:lnTo>
                  <a:lnTo>
                    <a:pt x="96012" y="381000"/>
                  </a:lnTo>
                  <a:lnTo>
                    <a:pt x="114652" y="374931"/>
                  </a:lnTo>
                  <a:close/>
                </a:path>
                <a:path w="624840" h="411479">
                  <a:moveTo>
                    <a:pt x="126492" y="411480"/>
                  </a:moveTo>
                  <a:lnTo>
                    <a:pt x="114652" y="374931"/>
                  </a:lnTo>
                  <a:lnTo>
                    <a:pt x="96012" y="381000"/>
                  </a:lnTo>
                  <a:lnTo>
                    <a:pt x="83820" y="345948"/>
                  </a:lnTo>
                  <a:lnTo>
                    <a:pt x="83820" y="405310"/>
                  </a:lnTo>
                  <a:lnTo>
                    <a:pt x="126492" y="411480"/>
                  </a:lnTo>
                  <a:close/>
                </a:path>
                <a:path w="624840" h="411479">
                  <a:moveTo>
                    <a:pt x="149352" y="363633"/>
                  </a:moveTo>
                  <a:lnTo>
                    <a:pt x="149352" y="323088"/>
                  </a:lnTo>
                  <a:lnTo>
                    <a:pt x="103086" y="339227"/>
                  </a:lnTo>
                  <a:lnTo>
                    <a:pt x="114652" y="374931"/>
                  </a:lnTo>
                  <a:lnTo>
                    <a:pt x="149352" y="363633"/>
                  </a:lnTo>
                  <a:close/>
                </a:path>
                <a:path w="624840" h="411479">
                  <a:moveTo>
                    <a:pt x="291084" y="308864"/>
                  </a:moveTo>
                  <a:lnTo>
                    <a:pt x="291084" y="266700"/>
                  </a:lnTo>
                  <a:lnTo>
                    <a:pt x="268224" y="277368"/>
                  </a:lnTo>
                  <a:lnTo>
                    <a:pt x="245364" y="286512"/>
                  </a:lnTo>
                  <a:lnTo>
                    <a:pt x="198120" y="306324"/>
                  </a:lnTo>
                  <a:lnTo>
                    <a:pt x="147828" y="323088"/>
                  </a:lnTo>
                  <a:lnTo>
                    <a:pt x="149352" y="323088"/>
                  </a:lnTo>
                  <a:lnTo>
                    <a:pt x="149352" y="363633"/>
                  </a:lnTo>
                  <a:lnTo>
                    <a:pt x="161544" y="359664"/>
                  </a:lnTo>
                  <a:lnTo>
                    <a:pt x="211836" y="341376"/>
                  </a:lnTo>
                  <a:lnTo>
                    <a:pt x="260604" y="321564"/>
                  </a:lnTo>
                  <a:lnTo>
                    <a:pt x="283464" y="312420"/>
                  </a:lnTo>
                  <a:lnTo>
                    <a:pt x="291084" y="308864"/>
                  </a:lnTo>
                  <a:close/>
                </a:path>
                <a:path w="624840" h="411479">
                  <a:moveTo>
                    <a:pt x="312420" y="298907"/>
                  </a:moveTo>
                  <a:lnTo>
                    <a:pt x="312420" y="257556"/>
                  </a:lnTo>
                  <a:lnTo>
                    <a:pt x="289560" y="266700"/>
                  </a:lnTo>
                  <a:lnTo>
                    <a:pt x="291084" y="266700"/>
                  </a:lnTo>
                  <a:lnTo>
                    <a:pt x="291084" y="308864"/>
                  </a:lnTo>
                  <a:lnTo>
                    <a:pt x="312420" y="298907"/>
                  </a:lnTo>
                  <a:close/>
                </a:path>
                <a:path w="624840" h="411479">
                  <a:moveTo>
                    <a:pt x="371856" y="267353"/>
                  </a:moveTo>
                  <a:lnTo>
                    <a:pt x="371856" y="224028"/>
                  </a:lnTo>
                  <a:lnTo>
                    <a:pt x="352044" y="236220"/>
                  </a:lnTo>
                  <a:lnTo>
                    <a:pt x="352044" y="234696"/>
                  </a:lnTo>
                  <a:lnTo>
                    <a:pt x="332232" y="246888"/>
                  </a:lnTo>
                  <a:lnTo>
                    <a:pt x="310896" y="257556"/>
                  </a:lnTo>
                  <a:lnTo>
                    <a:pt x="312420" y="257556"/>
                  </a:lnTo>
                  <a:lnTo>
                    <a:pt x="312420" y="298907"/>
                  </a:lnTo>
                  <a:lnTo>
                    <a:pt x="329184" y="291084"/>
                  </a:lnTo>
                  <a:lnTo>
                    <a:pt x="350520" y="280416"/>
                  </a:lnTo>
                  <a:lnTo>
                    <a:pt x="370332" y="268224"/>
                  </a:lnTo>
                  <a:lnTo>
                    <a:pt x="371856" y="267353"/>
                  </a:lnTo>
                  <a:close/>
                </a:path>
                <a:path w="624840" h="411479">
                  <a:moveTo>
                    <a:pt x="406908" y="245872"/>
                  </a:moveTo>
                  <a:lnTo>
                    <a:pt x="406908" y="199644"/>
                  </a:lnTo>
                  <a:lnTo>
                    <a:pt x="370332" y="224028"/>
                  </a:lnTo>
                  <a:lnTo>
                    <a:pt x="371856" y="224028"/>
                  </a:lnTo>
                  <a:lnTo>
                    <a:pt x="371856" y="267353"/>
                  </a:lnTo>
                  <a:lnTo>
                    <a:pt x="391668" y="256032"/>
                  </a:lnTo>
                  <a:lnTo>
                    <a:pt x="406908" y="245872"/>
                  </a:lnTo>
                  <a:close/>
                </a:path>
                <a:path w="624840" h="411479">
                  <a:moveTo>
                    <a:pt x="423672" y="234696"/>
                  </a:moveTo>
                  <a:lnTo>
                    <a:pt x="423672" y="187452"/>
                  </a:lnTo>
                  <a:lnTo>
                    <a:pt x="405384" y="199644"/>
                  </a:lnTo>
                  <a:lnTo>
                    <a:pt x="406908" y="199644"/>
                  </a:lnTo>
                  <a:lnTo>
                    <a:pt x="406908" y="245872"/>
                  </a:lnTo>
                  <a:lnTo>
                    <a:pt x="423672" y="234696"/>
                  </a:lnTo>
                  <a:close/>
                </a:path>
                <a:path w="624840" h="411479">
                  <a:moveTo>
                    <a:pt x="438912" y="223647"/>
                  </a:moveTo>
                  <a:lnTo>
                    <a:pt x="438912" y="175260"/>
                  </a:lnTo>
                  <a:lnTo>
                    <a:pt x="422148" y="187452"/>
                  </a:lnTo>
                  <a:lnTo>
                    <a:pt x="423672" y="187452"/>
                  </a:lnTo>
                  <a:lnTo>
                    <a:pt x="423672" y="234696"/>
                  </a:lnTo>
                  <a:lnTo>
                    <a:pt x="428244" y="231648"/>
                  </a:lnTo>
                  <a:lnTo>
                    <a:pt x="438912" y="223647"/>
                  </a:lnTo>
                  <a:close/>
                </a:path>
                <a:path w="624840" h="411479">
                  <a:moveTo>
                    <a:pt x="454152" y="211697"/>
                  </a:moveTo>
                  <a:lnTo>
                    <a:pt x="454152" y="161544"/>
                  </a:lnTo>
                  <a:lnTo>
                    <a:pt x="437388" y="175260"/>
                  </a:lnTo>
                  <a:lnTo>
                    <a:pt x="438912" y="175260"/>
                  </a:lnTo>
                  <a:lnTo>
                    <a:pt x="438912" y="223647"/>
                  </a:lnTo>
                  <a:lnTo>
                    <a:pt x="446532" y="217932"/>
                  </a:lnTo>
                  <a:lnTo>
                    <a:pt x="454152" y="211697"/>
                  </a:lnTo>
                  <a:close/>
                </a:path>
                <a:path w="624840" h="411479">
                  <a:moveTo>
                    <a:pt x="624840" y="22860"/>
                  </a:moveTo>
                  <a:lnTo>
                    <a:pt x="594360" y="0"/>
                  </a:lnTo>
                  <a:lnTo>
                    <a:pt x="569976" y="30480"/>
                  </a:lnTo>
                  <a:lnTo>
                    <a:pt x="547116" y="60960"/>
                  </a:lnTo>
                  <a:lnTo>
                    <a:pt x="521208" y="91440"/>
                  </a:lnTo>
                  <a:lnTo>
                    <a:pt x="495300" y="120396"/>
                  </a:lnTo>
                  <a:lnTo>
                    <a:pt x="467868" y="147828"/>
                  </a:lnTo>
                  <a:lnTo>
                    <a:pt x="452628" y="161544"/>
                  </a:lnTo>
                  <a:lnTo>
                    <a:pt x="454152" y="161544"/>
                  </a:lnTo>
                  <a:lnTo>
                    <a:pt x="454152" y="211697"/>
                  </a:lnTo>
                  <a:lnTo>
                    <a:pt x="463296" y="204216"/>
                  </a:lnTo>
                  <a:lnTo>
                    <a:pt x="522732" y="146304"/>
                  </a:lnTo>
                  <a:lnTo>
                    <a:pt x="550164" y="115824"/>
                  </a:lnTo>
                  <a:lnTo>
                    <a:pt x="576072" y="85344"/>
                  </a:lnTo>
                  <a:lnTo>
                    <a:pt x="600456" y="54864"/>
                  </a:lnTo>
                  <a:lnTo>
                    <a:pt x="624840" y="22860"/>
                  </a:lnTo>
                  <a:close/>
                </a:path>
              </a:pathLst>
            </a:custGeom>
            <a:solidFill>
              <a:srgbClr val="9898FF"/>
            </a:solidFill>
          </p:spPr>
          <p:txBody>
            <a:bodyPr wrap="square" lIns="0" tIns="0" rIns="0" bIns="0" rtlCol="0"/>
            <a:lstStyle/>
            <a:p>
              <a:endParaRPr/>
            </a:p>
          </p:txBody>
        </p:sp>
        <p:sp>
          <p:nvSpPr>
            <p:cNvPr id="8" name="object 8"/>
            <p:cNvSpPr/>
            <p:nvPr/>
          </p:nvSpPr>
          <p:spPr>
            <a:xfrm>
              <a:off x="8089269" y="6597395"/>
              <a:ext cx="304800" cy="381000"/>
            </a:xfrm>
            <a:custGeom>
              <a:avLst/>
              <a:gdLst/>
              <a:ahLst/>
              <a:cxnLst/>
              <a:rect l="l" t="t" r="r" b="b"/>
              <a:pathLst>
                <a:path w="304800" h="381000">
                  <a:moveTo>
                    <a:pt x="152399" y="102107"/>
                  </a:moveTo>
                  <a:lnTo>
                    <a:pt x="117347" y="41147"/>
                  </a:lnTo>
                  <a:lnTo>
                    <a:pt x="103631" y="111251"/>
                  </a:lnTo>
                  <a:lnTo>
                    <a:pt x="4571" y="41147"/>
                  </a:lnTo>
                  <a:lnTo>
                    <a:pt x="65531" y="134111"/>
                  </a:lnTo>
                  <a:lnTo>
                    <a:pt x="0" y="152399"/>
                  </a:lnTo>
                  <a:lnTo>
                    <a:pt x="51815" y="207263"/>
                  </a:lnTo>
                  <a:lnTo>
                    <a:pt x="1523" y="257555"/>
                  </a:lnTo>
                  <a:lnTo>
                    <a:pt x="79247" y="245363"/>
                  </a:lnTo>
                  <a:lnTo>
                    <a:pt x="67055" y="310895"/>
                  </a:lnTo>
                  <a:lnTo>
                    <a:pt x="108203" y="275843"/>
                  </a:lnTo>
                  <a:lnTo>
                    <a:pt x="120395" y="380999"/>
                  </a:lnTo>
                  <a:lnTo>
                    <a:pt x="147827" y="263651"/>
                  </a:lnTo>
                  <a:lnTo>
                    <a:pt x="187451" y="347471"/>
                  </a:lnTo>
                  <a:lnTo>
                    <a:pt x="198119" y="254507"/>
                  </a:lnTo>
                  <a:lnTo>
                    <a:pt x="256031" y="318515"/>
                  </a:lnTo>
                  <a:lnTo>
                    <a:pt x="237743" y="228599"/>
                  </a:lnTo>
                  <a:lnTo>
                    <a:pt x="304799" y="234695"/>
                  </a:lnTo>
                  <a:lnTo>
                    <a:pt x="248411" y="184403"/>
                  </a:lnTo>
                  <a:lnTo>
                    <a:pt x="297179" y="143255"/>
                  </a:lnTo>
                  <a:lnTo>
                    <a:pt x="236219" y="129539"/>
                  </a:lnTo>
                  <a:lnTo>
                    <a:pt x="259079" y="79247"/>
                  </a:lnTo>
                  <a:lnTo>
                    <a:pt x="199643" y="94487"/>
                  </a:lnTo>
                  <a:lnTo>
                    <a:pt x="204215" y="0"/>
                  </a:lnTo>
                  <a:lnTo>
                    <a:pt x="152399" y="102107"/>
                  </a:lnTo>
                  <a:close/>
                </a:path>
              </a:pathLst>
            </a:custGeom>
            <a:ln w="38099">
              <a:solidFill>
                <a:srgbClr val="9898FF"/>
              </a:solidFill>
            </a:ln>
          </p:spPr>
          <p:txBody>
            <a:bodyPr wrap="square" lIns="0" tIns="0" rIns="0" bIns="0" rtlCol="0"/>
            <a:lstStyle/>
            <a:p>
              <a:endParaRPr/>
            </a:p>
          </p:txBody>
        </p:sp>
        <p:sp>
          <p:nvSpPr>
            <p:cNvPr id="9" name="object 9"/>
            <p:cNvSpPr/>
            <p:nvPr/>
          </p:nvSpPr>
          <p:spPr>
            <a:xfrm>
              <a:off x="8470269" y="5378195"/>
              <a:ext cx="381000" cy="457200"/>
            </a:xfrm>
            <a:custGeom>
              <a:avLst/>
              <a:gdLst/>
              <a:ahLst/>
              <a:cxnLst/>
              <a:rect l="l" t="t" r="r" b="b"/>
              <a:pathLst>
                <a:path w="381000" h="457200">
                  <a:moveTo>
                    <a:pt x="190499" y="123443"/>
                  </a:moveTo>
                  <a:lnTo>
                    <a:pt x="147827" y="48767"/>
                  </a:lnTo>
                  <a:lnTo>
                    <a:pt x="129539" y="134111"/>
                  </a:lnTo>
                  <a:lnTo>
                    <a:pt x="6095" y="48767"/>
                  </a:lnTo>
                  <a:lnTo>
                    <a:pt x="82295" y="161543"/>
                  </a:lnTo>
                  <a:lnTo>
                    <a:pt x="0" y="182879"/>
                  </a:lnTo>
                  <a:lnTo>
                    <a:pt x="65531" y="249935"/>
                  </a:lnTo>
                  <a:lnTo>
                    <a:pt x="3047" y="309371"/>
                  </a:lnTo>
                  <a:lnTo>
                    <a:pt x="100583" y="295655"/>
                  </a:lnTo>
                  <a:lnTo>
                    <a:pt x="83819" y="373379"/>
                  </a:lnTo>
                  <a:lnTo>
                    <a:pt x="135635" y="330707"/>
                  </a:lnTo>
                  <a:lnTo>
                    <a:pt x="149351" y="457199"/>
                  </a:lnTo>
                  <a:lnTo>
                    <a:pt x="185927" y="315467"/>
                  </a:lnTo>
                  <a:lnTo>
                    <a:pt x="233171" y="417575"/>
                  </a:lnTo>
                  <a:lnTo>
                    <a:pt x="246887" y="306323"/>
                  </a:lnTo>
                  <a:lnTo>
                    <a:pt x="320039" y="382523"/>
                  </a:lnTo>
                  <a:lnTo>
                    <a:pt x="297179" y="274319"/>
                  </a:lnTo>
                  <a:lnTo>
                    <a:pt x="380999" y="281939"/>
                  </a:lnTo>
                  <a:lnTo>
                    <a:pt x="310895" y="220979"/>
                  </a:lnTo>
                  <a:lnTo>
                    <a:pt x="371855" y="172211"/>
                  </a:lnTo>
                  <a:lnTo>
                    <a:pt x="294131" y="155447"/>
                  </a:lnTo>
                  <a:lnTo>
                    <a:pt x="324611" y="94487"/>
                  </a:lnTo>
                  <a:lnTo>
                    <a:pt x="249935" y="112775"/>
                  </a:lnTo>
                  <a:lnTo>
                    <a:pt x="256031" y="0"/>
                  </a:lnTo>
                  <a:lnTo>
                    <a:pt x="190499" y="123443"/>
                  </a:lnTo>
                  <a:close/>
                </a:path>
              </a:pathLst>
            </a:custGeom>
            <a:ln w="38099">
              <a:solidFill>
                <a:srgbClr val="CCCCE6"/>
              </a:solidFill>
            </a:ln>
          </p:spPr>
          <p:txBody>
            <a:bodyPr wrap="square" lIns="0" tIns="0" rIns="0" bIns="0" rtlCol="0"/>
            <a:lstStyle/>
            <a:p>
              <a:endParaRPr/>
            </a:p>
          </p:txBody>
        </p:sp>
      </p:grpSp>
      <p:pic>
        <p:nvPicPr>
          <p:cNvPr id="10" name="object 10"/>
          <p:cNvPicPr/>
          <p:nvPr/>
        </p:nvPicPr>
        <p:blipFill>
          <a:blip r:embed="rId4" cstate="print"/>
          <a:stretch>
            <a:fillRect/>
          </a:stretch>
        </p:blipFill>
        <p:spPr>
          <a:xfrm>
            <a:off x="834668" y="6826738"/>
            <a:ext cx="855681" cy="349425"/>
          </a:xfrm>
          <a:prstGeom prst="rect">
            <a:avLst/>
          </a:prstGeom>
        </p:spPr>
      </p:pic>
      <p:sp>
        <p:nvSpPr>
          <p:cNvPr id="11" name="object 11"/>
          <p:cNvSpPr txBox="1">
            <a:spLocks noGrp="1"/>
          </p:cNvSpPr>
          <p:nvPr>
            <p:ph type="title"/>
          </p:nvPr>
        </p:nvSpPr>
        <p:spPr>
          <a:xfrm>
            <a:off x="1249052" y="1147063"/>
            <a:ext cx="2387600" cy="696595"/>
          </a:xfrm>
          <a:prstGeom prst="rect">
            <a:avLst/>
          </a:prstGeom>
        </p:spPr>
        <p:txBody>
          <a:bodyPr vert="horz" wrap="square" lIns="0" tIns="12700" rIns="0" bIns="0" rtlCol="0">
            <a:spAutoFit/>
          </a:bodyPr>
          <a:lstStyle/>
          <a:p>
            <a:pPr marL="12700">
              <a:lnSpc>
                <a:spcPct val="100000"/>
              </a:lnSpc>
              <a:spcBef>
                <a:spcPts val="100"/>
              </a:spcBef>
            </a:pPr>
            <a:r>
              <a:rPr sz="4400" spc="-5" dirty="0"/>
              <a:t>Occipital</a:t>
            </a:r>
            <a:endParaRPr sz="4400"/>
          </a:p>
        </p:txBody>
      </p:sp>
      <p:grpSp>
        <p:nvGrpSpPr>
          <p:cNvPr id="12" name="object 12"/>
          <p:cNvGrpSpPr/>
          <p:nvPr/>
        </p:nvGrpSpPr>
        <p:grpSpPr>
          <a:xfrm>
            <a:off x="6108070" y="2177795"/>
            <a:ext cx="3722370" cy="2472055"/>
            <a:chOff x="6108070" y="2177795"/>
            <a:chExt cx="3722370" cy="2472055"/>
          </a:xfrm>
        </p:grpSpPr>
        <p:pic>
          <p:nvPicPr>
            <p:cNvPr id="13" name="object 13"/>
            <p:cNvPicPr/>
            <p:nvPr/>
          </p:nvPicPr>
          <p:blipFill>
            <a:blip r:embed="rId5" cstate="print"/>
            <a:stretch>
              <a:fillRect/>
            </a:stretch>
          </p:blipFill>
          <p:spPr>
            <a:xfrm>
              <a:off x="6108070" y="2177795"/>
              <a:ext cx="3581399" cy="2471927"/>
            </a:xfrm>
            <a:prstGeom prst="rect">
              <a:avLst/>
            </a:prstGeom>
          </p:spPr>
        </p:pic>
        <p:sp>
          <p:nvSpPr>
            <p:cNvPr id="14" name="object 14"/>
            <p:cNvSpPr/>
            <p:nvPr/>
          </p:nvSpPr>
          <p:spPr>
            <a:xfrm>
              <a:off x="8522086" y="3171443"/>
              <a:ext cx="1289685" cy="948055"/>
            </a:xfrm>
            <a:custGeom>
              <a:avLst/>
              <a:gdLst/>
              <a:ahLst/>
              <a:cxnLst/>
              <a:rect l="l" t="t" r="r" b="b"/>
              <a:pathLst>
                <a:path w="1289684" h="948054">
                  <a:moveTo>
                    <a:pt x="733043" y="388619"/>
                  </a:moveTo>
                  <a:lnTo>
                    <a:pt x="641603" y="219455"/>
                  </a:lnTo>
                  <a:lnTo>
                    <a:pt x="525779" y="307847"/>
                  </a:lnTo>
                  <a:lnTo>
                    <a:pt x="184403" y="0"/>
                  </a:lnTo>
                  <a:lnTo>
                    <a:pt x="353567" y="271271"/>
                  </a:lnTo>
                  <a:lnTo>
                    <a:pt x="74675" y="172211"/>
                  </a:lnTo>
                  <a:lnTo>
                    <a:pt x="243839" y="367283"/>
                  </a:lnTo>
                  <a:lnTo>
                    <a:pt x="0" y="348995"/>
                  </a:lnTo>
                  <a:lnTo>
                    <a:pt x="324611" y="483107"/>
                  </a:lnTo>
                  <a:lnTo>
                    <a:pt x="222503" y="565403"/>
                  </a:lnTo>
                  <a:lnTo>
                    <a:pt x="419099" y="588263"/>
                  </a:lnTo>
                  <a:lnTo>
                    <a:pt x="379475" y="783335"/>
                  </a:lnTo>
                  <a:lnTo>
                    <a:pt x="589787" y="646175"/>
                  </a:lnTo>
                  <a:lnTo>
                    <a:pt x="678179" y="859535"/>
                  </a:lnTo>
                  <a:lnTo>
                    <a:pt x="795527" y="728471"/>
                  </a:lnTo>
                  <a:lnTo>
                    <a:pt x="981455" y="947927"/>
                  </a:lnTo>
                  <a:lnTo>
                    <a:pt x="978407" y="761999"/>
                  </a:lnTo>
                  <a:lnTo>
                    <a:pt x="1245107" y="903731"/>
                  </a:lnTo>
                  <a:lnTo>
                    <a:pt x="1056131" y="711707"/>
                  </a:lnTo>
                  <a:lnTo>
                    <a:pt x="1289303" y="739139"/>
                  </a:lnTo>
                  <a:lnTo>
                    <a:pt x="1048511" y="594359"/>
                  </a:lnTo>
                  <a:lnTo>
                    <a:pt x="1184147" y="557783"/>
                  </a:lnTo>
                  <a:lnTo>
                    <a:pt x="931163" y="466343"/>
                  </a:lnTo>
                  <a:lnTo>
                    <a:pt x="1025651" y="323087"/>
                  </a:lnTo>
                  <a:lnTo>
                    <a:pt x="733043" y="388619"/>
                  </a:lnTo>
                  <a:close/>
                </a:path>
              </a:pathLst>
            </a:custGeom>
            <a:ln w="38099">
              <a:solidFill>
                <a:srgbClr val="656598"/>
              </a:solidFill>
            </a:ln>
          </p:spPr>
          <p:txBody>
            <a:bodyPr wrap="square" lIns="0" tIns="0" rIns="0" bIns="0" rtlCol="0"/>
            <a:lstStyle/>
            <a:p>
              <a:endParaRPr/>
            </a:p>
          </p:txBody>
        </p:sp>
      </p:grpSp>
      <p:sp>
        <p:nvSpPr>
          <p:cNvPr id="15" name="object 15"/>
          <p:cNvSpPr txBox="1"/>
          <p:nvPr/>
        </p:nvSpPr>
        <p:spPr>
          <a:xfrm>
            <a:off x="929012" y="2437662"/>
            <a:ext cx="4904105" cy="3890010"/>
          </a:xfrm>
          <a:prstGeom prst="rect">
            <a:avLst/>
          </a:prstGeom>
        </p:spPr>
        <p:txBody>
          <a:bodyPr vert="horz" wrap="square" lIns="0" tIns="50800" rIns="0" bIns="0" rtlCol="0">
            <a:spAutoFit/>
          </a:bodyPr>
          <a:lstStyle/>
          <a:p>
            <a:pPr marL="355600" indent="-342900">
              <a:lnSpc>
                <a:spcPct val="100000"/>
              </a:lnSpc>
              <a:spcBef>
                <a:spcPts val="400"/>
              </a:spcBef>
              <a:buClr>
                <a:srgbClr val="00007C"/>
              </a:buClr>
              <a:buSzPct val="75000"/>
              <a:buFont typeface="Wingdings"/>
              <a:buChar char=""/>
              <a:tabLst>
                <a:tab pos="354965" algn="l"/>
                <a:tab pos="355600" algn="l"/>
              </a:tabLst>
            </a:pPr>
            <a:r>
              <a:rPr sz="2400" spc="-5" dirty="0">
                <a:latin typeface="Arial MT"/>
                <a:cs typeface="Arial MT"/>
              </a:rPr>
              <a:t>unilatérale</a:t>
            </a:r>
            <a:endParaRPr sz="2400">
              <a:latin typeface="Arial MT"/>
              <a:cs typeface="Arial MT"/>
            </a:endParaRPr>
          </a:p>
          <a:p>
            <a:pPr marL="756285" lvl="1" indent="-287020">
              <a:lnSpc>
                <a:spcPct val="100000"/>
              </a:lnSpc>
              <a:spcBef>
                <a:spcPts val="254"/>
              </a:spcBef>
              <a:buClr>
                <a:srgbClr val="9999CC"/>
              </a:buClr>
              <a:buSzPct val="80000"/>
              <a:buFont typeface="Wingdings"/>
              <a:buChar char=""/>
              <a:tabLst>
                <a:tab pos="756920" algn="l"/>
              </a:tabLst>
            </a:pPr>
            <a:r>
              <a:rPr sz="2000" dirty="0">
                <a:latin typeface="Arial MT"/>
                <a:cs typeface="Arial MT"/>
              </a:rPr>
              <a:t>hémianopsie</a:t>
            </a:r>
            <a:r>
              <a:rPr sz="2000" spc="-30" dirty="0">
                <a:latin typeface="Arial MT"/>
                <a:cs typeface="Arial MT"/>
              </a:rPr>
              <a:t> </a:t>
            </a:r>
            <a:r>
              <a:rPr sz="2000" spc="-5" dirty="0">
                <a:latin typeface="Arial MT"/>
                <a:cs typeface="Arial MT"/>
              </a:rPr>
              <a:t>latérale</a:t>
            </a:r>
            <a:r>
              <a:rPr sz="2000" spc="-25" dirty="0">
                <a:latin typeface="Arial MT"/>
                <a:cs typeface="Arial MT"/>
              </a:rPr>
              <a:t> </a:t>
            </a:r>
            <a:r>
              <a:rPr sz="2000" spc="-5" dirty="0">
                <a:latin typeface="Arial MT"/>
                <a:cs typeface="Arial MT"/>
              </a:rPr>
              <a:t>homonyme</a:t>
            </a:r>
            <a:endParaRPr sz="2000">
              <a:latin typeface="Arial MT"/>
              <a:cs typeface="Arial MT"/>
            </a:endParaRPr>
          </a:p>
          <a:p>
            <a:pPr marL="756285" lvl="1" indent="-287020">
              <a:lnSpc>
                <a:spcPct val="100000"/>
              </a:lnSpc>
              <a:spcBef>
                <a:spcPts val="229"/>
              </a:spcBef>
              <a:buClr>
                <a:srgbClr val="9999CC"/>
              </a:buClr>
              <a:buSzPct val="80000"/>
              <a:buFont typeface="Wingdings"/>
              <a:buChar char=""/>
              <a:tabLst>
                <a:tab pos="756920" algn="l"/>
              </a:tabLst>
            </a:pPr>
            <a:r>
              <a:rPr sz="2000" spc="-5" dirty="0">
                <a:latin typeface="Arial MT"/>
                <a:cs typeface="Arial MT"/>
              </a:rPr>
              <a:t>quadranopsie</a:t>
            </a:r>
            <a:endParaRPr sz="2000">
              <a:latin typeface="Arial MT"/>
              <a:cs typeface="Arial MT"/>
            </a:endParaRPr>
          </a:p>
          <a:p>
            <a:pPr marL="355600" indent="-342900">
              <a:lnSpc>
                <a:spcPct val="100000"/>
              </a:lnSpc>
              <a:spcBef>
                <a:spcPts val="270"/>
              </a:spcBef>
              <a:buClr>
                <a:srgbClr val="00007C"/>
              </a:buClr>
              <a:buSzPct val="75000"/>
              <a:buFont typeface="Wingdings"/>
              <a:buChar char=""/>
              <a:tabLst>
                <a:tab pos="354965" algn="l"/>
                <a:tab pos="355600" algn="l"/>
              </a:tabLst>
            </a:pPr>
            <a:r>
              <a:rPr sz="2400" spc="-5" dirty="0">
                <a:latin typeface="Arial MT"/>
                <a:cs typeface="Arial MT"/>
              </a:rPr>
              <a:t>bilatérale</a:t>
            </a:r>
            <a:endParaRPr sz="2400">
              <a:latin typeface="Arial MT"/>
              <a:cs typeface="Arial MT"/>
            </a:endParaRPr>
          </a:p>
          <a:p>
            <a:pPr marL="756285" marR="5080" lvl="1" indent="-287020">
              <a:lnSpc>
                <a:spcPts val="2160"/>
              </a:lnSpc>
              <a:spcBef>
                <a:spcPts val="530"/>
              </a:spcBef>
              <a:buClr>
                <a:srgbClr val="9999CC"/>
              </a:buClr>
              <a:buSzPct val="80000"/>
              <a:buFont typeface="Wingdings"/>
              <a:buChar char=""/>
              <a:tabLst>
                <a:tab pos="756920" algn="l"/>
              </a:tabLst>
            </a:pPr>
            <a:r>
              <a:rPr sz="2000" spc="-5" dirty="0">
                <a:latin typeface="Arial MT"/>
                <a:cs typeface="Arial MT"/>
              </a:rPr>
              <a:t>cécité corticale conserve </a:t>
            </a:r>
            <a:r>
              <a:rPr sz="2000" dirty="0">
                <a:latin typeface="Arial MT"/>
                <a:cs typeface="Arial MT"/>
              </a:rPr>
              <a:t>les </a:t>
            </a:r>
            <a:r>
              <a:rPr sz="2000" spc="-5" dirty="0">
                <a:latin typeface="Arial MT"/>
                <a:cs typeface="Arial MT"/>
              </a:rPr>
              <a:t>réflexes </a:t>
            </a:r>
            <a:r>
              <a:rPr sz="2000" spc="-545" dirty="0">
                <a:latin typeface="Arial MT"/>
                <a:cs typeface="Arial MT"/>
              </a:rPr>
              <a:t> </a:t>
            </a:r>
            <a:r>
              <a:rPr sz="2000" dirty="0">
                <a:latin typeface="Arial MT"/>
                <a:cs typeface="Arial MT"/>
              </a:rPr>
              <a:t>pupillaires</a:t>
            </a:r>
            <a:endParaRPr sz="2000">
              <a:latin typeface="Arial MT"/>
              <a:cs typeface="Arial MT"/>
            </a:endParaRPr>
          </a:p>
          <a:p>
            <a:pPr marL="355600" indent="-342900">
              <a:lnSpc>
                <a:spcPct val="100000"/>
              </a:lnSpc>
              <a:spcBef>
                <a:spcPts val="240"/>
              </a:spcBef>
              <a:buClr>
                <a:srgbClr val="00007C"/>
              </a:buClr>
              <a:buSzPct val="75000"/>
              <a:buFont typeface="Wingdings"/>
              <a:buChar char=""/>
              <a:tabLst>
                <a:tab pos="354965" algn="l"/>
                <a:tab pos="355600" algn="l"/>
                <a:tab pos="1390015" algn="l"/>
              </a:tabLst>
            </a:pPr>
            <a:r>
              <a:rPr sz="2400" spc="-5" dirty="0">
                <a:latin typeface="Arial MT"/>
                <a:cs typeface="Arial MT"/>
              </a:rPr>
              <a:t>Crises	visuelles</a:t>
            </a:r>
            <a:endParaRPr sz="2400">
              <a:latin typeface="Arial MT"/>
              <a:cs typeface="Arial MT"/>
            </a:endParaRPr>
          </a:p>
          <a:p>
            <a:pPr marL="355600" indent="-342900">
              <a:lnSpc>
                <a:spcPct val="100000"/>
              </a:lnSpc>
              <a:spcBef>
                <a:spcPts val="275"/>
              </a:spcBef>
              <a:buClr>
                <a:srgbClr val="00007C"/>
              </a:buClr>
              <a:buSzPct val="75000"/>
              <a:buFont typeface="Wingdings"/>
              <a:buChar char=""/>
              <a:tabLst>
                <a:tab pos="354965" algn="l"/>
                <a:tab pos="355600" algn="l"/>
              </a:tabLst>
            </a:pPr>
            <a:r>
              <a:rPr sz="2400" spc="-5" dirty="0">
                <a:latin typeface="Arial MT"/>
                <a:cs typeface="Arial MT"/>
              </a:rPr>
              <a:t>agnosies</a:t>
            </a:r>
            <a:endParaRPr sz="2400">
              <a:latin typeface="Arial MT"/>
              <a:cs typeface="Arial MT"/>
            </a:endParaRPr>
          </a:p>
          <a:p>
            <a:pPr marL="756285" lvl="1" indent="-287020">
              <a:lnSpc>
                <a:spcPct val="100000"/>
              </a:lnSpc>
              <a:spcBef>
                <a:spcPts val="254"/>
              </a:spcBef>
              <a:buClr>
                <a:srgbClr val="9999CC"/>
              </a:buClr>
              <a:buSzPct val="80000"/>
              <a:buFont typeface="Wingdings"/>
              <a:buChar char=""/>
              <a:tabLst>
                <a:tab pos="756920" algn="l"/>
              </a:tabLst>
            </a:pPr>
            <a:r>
              <a:rPr sz="2000" dirty="0">
                <a:latin typeface="Arial MT"/>
                <a:cs typeface="Arial MT"/>
              </a:rPr>
              <a:t>Agnosie</a:t>
            </a:r>
            <a:r>
              <a:rPr sz="2000" spc="-40" dirty="0">
                <a:latin typeface="Arial MT"/>
                <a:cs typeface="Arial MT"/>
              </a:rPr>
              <a:t> </a:t>
            </a:r>
            <a:r>
              <a:rPr sz="2000" spc="-5" dirty="0">
                <a:latin typeface="Arial MT"/>
                <a:cs typeface="Arial MT"/>
              </a:rPr>
              <a:t>visuelle</a:t>
            </a:r>
            <a:endParaRPr sz="2000">
              <a:latin typeface="Arial MT"/>
              <a:cs typeface="Arial MT"/>
            </a:endParaRPr>
          </a:p>
          <a:p>
            <a:pPr marL="1155700" lvl="2" indent="-228600">
              <a:lnSpc>
                <a:spcPct val="100000"/>
              </a:lnSpc>
              <a:spcBef>
                <a:spcPts val="225"/>
              </a:spcBef>
              <a:buClr>
                <a:srgbClr val="00007C"/>
              </a:buClr>
              <a:buSzPct val="66666"/>
              <a:buFont typeface="Wingdings"/>
              <a:buChar char=""/>
              <a:tabLst>
                <a:tab pos="1155700" algn="l"/>
              </a:tabLst>
            </a:pPr>
            <a:r>
              <a:rPr sz="1800" spc="-5" dirty="0">
                <a:latin typeface="Arial MT"/>
                <a:cs typeface="Arial MT"/>
              </a:rPr>
              <a:t>Objets,</a:t>
            </a:r>
            <a:r>
              <a:rPr sz="1800" spc="-15" dirty="0">
                <a:latin typeface="Arial MT"/>
                <a:cs typeface="Arial MT"/>
              </a:rPr>
              <a:t> </a:t>
            </a:r>
            <a:r>
              <a:rPr sz="1800" spc="-5" dirty="0">
                <a:latin typeface="Arial MT"/>
                <a:cs typeface="Arial MT"/>
              </a:rPr>
              <a:t>images,</a:t>
            </a:r>
            <a:r>
              <a:rPr sz="1800" spc="-10" dirty="0">
                <a:latin typeface="Arial MT"/>
                <a:cs typeface="Arial MT"/>
              </a:rPr>
              <a:t> couleurs</a:t>
            </a:r>
            <a:endParaRPr sz="1800">
              <a:latin typeface="Arial MT"/>
              <a:cs typeface="Arial MT"/>
            </a:endParaRPr>
          </a:p>
          <a:p>
            <a:pPr marL="756285" lvl="1" indent="-287020">
              <a:lnSpc>
                <a:spcPct val="100000"/>
              </a:lnSpc>
              <a:spcBef>
                <a:spcPts val="245"/>
              </a:spcBef>
              <a:buClr>
                <a:srgbClr val="9999CC"/>
              </a:buClr>
              <a:buSzPct val="80000"/>
              <a:buFont typeface="Wingdings"/>
              <a:buChar char=""/>
              <a:tabLst>
                <a:tab pos="756920" algn="l"/>
              </a:tabLst>
            </a:pPr>
            <a:r>
              <a:rPr sz="2000" spc="-5" dirty="0">
                <a:latin typeface="Arial MT"/>
                <a:cs typeface="Arial MT"/>
              </a:rPr>
              <a:t>prosopagnosie</a:t>
            </a:r>
            <a:endParaRPr sz="2000">
              <a:latin typeface="Arial MT"/>
              <a:cs typeface="Arial MT"/>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41419" y="4739640"/>
            <a:ext cx="3575685" cy="2467610"/>
            <a:chOff x="6241419" y="4739640"/>
            <a:chExt cx="3575685" cy="2467610"/>
          </a:xfrm>
        </p:grpSpPr>
        <p:pic>
          <p:nvPicPr>
            <p:cNvPr id="3" name="object 3"/>
            <p:cNvPicPr/>
            <p:nvPr/>
          </p:nvPicPr>
          <p:blipFill>
            <a:blip r:embed="rId2" cstate="print"/>
            <a:stretch>
              <a:fillRect/>
            </a:stretch>
          </p:blipFill>
          <p:spPr>
            <a:xfrm>
              <a:off x="8394069" y="6521196"/>
              <a:ext cx="1422878" cy="622299"/>
            </a:xfrm>
            <a:prstGeom prst="rect">
              <a:avLst/>
            </a:prstGeom>
          </p:spPr>
        </p:pic>
        <p:pic>
          <p:nvPicPr>
            <p:cNvPr id="4" name="object 4"/>
            <p:cNvPicPr/>
            <p:nvPr/>
          </p:nvPicPr>
          <p:blipFill>
            <a:blip r:embed="rId3" cstate="print"/>
            <a:stretch>
              <a:fillRect/>
            </a:stretch>
          </p:blipFill>
          <p:spPr>
            <a:xfrm>
              <a:off x="6260469" y="4739640"/>
              <a:ext cx="3528059" cy="2467355"/>
            </a:xfrm>
            <a:prstGeom prst="rect">
              <a:avLst/>
            </a:prstGeom>
          </p:spPr>
        </p:pic>
        <p:sp>
          <p:nvSpPr>
            <p:cNvPr id="5" name="object 5"/>
            <p:cNvSpPr/>
            <p:nvPr/>
          </p:nvSpPr>
          <p:spPr>
            <a:xfrm>
              <a:off x="6260469" y="5606796"/>
              <a:ext cx="914400" cy="1219200"/>
            </a:xfrm>
            <a:custGeom>
              <a:avLst/>
              <a:gdLst/>
              <a:ahLst/>
              <a:cxnLst/>
              <a:rect l="l" t="t" r="r" b="b"/>
              <a:pathLst>
                <a:path w="914400" h="1219200">
                  <a:moveTo>
                    <a:pt x="457199" y="327659"/>
                  </a:moveTo>
                  <a:lnTo>
                    <a:pt x="353567" y="129539"/>
                  </a:lnTo>
                  <a:lnTo>
                    <a:pt x="309371" y="356615"/>
                  </a:lnTo>
                  <a:lnTo>
                    <a:pt x="15239" y="129539"/>
                  </a:lnTo>
                  <a:lnTo>
                    <a:pt x="195071" y="429767"/>
                  </a:lnTo>
                  <a:lnTo>
                    <a:pt x="0" y="486155"/>
                  </a:lnTo>
                  <a:lnTo>
                    <a:pt x="156971" y="664463"/>
                  </a:lnTo>
                  <a:lnTo>
                    <a:pt x="6095" y="822959"/>
                  </a:lnTo>
                  <a:lnTo>
                    <a:pt x="239267" y="786383"/>
                  </a:lnTo>
                  <a:lnTo>
                    <a:pt x="201167" y="993647"/>
                  </a:lnTo>
                  <a:lnTo>
                    <a:pt x="326135" y="882395"/>
                  </a:lnTo>
                  <a:lnTo>
                    <a:pt x="359663" y="1219199"/>
                  </a:lnTo>
                  <a:lnTo>
                    <a:pt x="446531" y="842771"/>
                  </a:lnTo>
                  <a:lnTo>
                    <a:pt x="560831" y="1114043"/>
                  </a:lnTo>
                  <a:lnTo>
                    <a:pt x="592835" y="815339"/>
                  </a:lnTo>
                  <a:lnTo>
                    <a:pt x="768095" y="1021079"/>
                  </a:lnTo>
                  <a:lnTo>
                    <a:pt x="713231" y="729995"/>
                  </a:lnTo>
                  <a:lnTo>
                    <a:pt x="914399" y="749807"/>
                  </a:lnTo>
                  <a:lnTo>
                    <a:pt x="745235" y="591311"/>
                  </a:lnTo>
                  <a:lnTo>
                    <a:pt x="893063" y="458723"/>
                  </a:lnTo>
                  <a:lnTo>
                    <a:pt x="707135" y="413003"/>
                  </a:lnTo>
                  <a:lnTo>
                    <a:pt x="778763" y="251459"/>
                  </a:lnTo>
                  <a:lnTo>
                    <a:pt x="598931" y="300227"/>
                  </a:lnTo>
                  <a:lnTo>
                    <a:pt x="614171" y="0"/>
                  </a:lnTo>
                  <a:lnTo>
                    <a:pt x="457199" y="327659"/>
                  </a:lnTo>
                  <a:close/>
                </a:path>
              </a:pathLst>
            </a:custGeom>
            <a:ln w="38099">
              <a:solidFill>
                <a:srgbClr val="656598"/>
              </a:solidFill>
            </a:ln>
          </p:spPr>
          <p:txBody>
            <a:bodyPr wrap="square" lIns="0" tIns="0" rIns="0" bIns="0" rtlCol="0"/>
            <a:lstStyle/>
            <a:p>
              <a:endParaRPr/>
            </a:p>
          </p:txBody>
        </p:sp>
      </p:grpSp>
      <p:pic>
        <p:nvPicPr>
          <p:cNvPr id="6" name="object 6"/>
          <p:cNvPicPr/>
          <p:nvPr/>
        </p:nvPicPr>
        <p:blipFill>
          <a:blip r:embed="rId4" cstate="print"/>
          <a:stretch>
            <a:fillRect/>
          </a:stretch>
        </p:blipFill>
        <p:spPr>
          <a:xfrm>
            <a:off x="834668" y="6826738"/>
            <a:ext cx="855681" cy="349425"/>
          </a:xfrm>
          <a:prstGeom prst="rect">
            <a:avLst/>
          </a:prstGeom>
        </p:spPr>
      </p:pic>
      <p:sp>
        <p:nvSpPr>
          <p:cNvPr id="7" name="object 7"/>
          <p:cNvSpPr txBox="1">
            <a:spLocks noGrp="1"/>
          </p:cNvSpPr>
          <p:nvPr>
            <p:ph type="title"/>
          </p:nvPr>
        </p:nvSpPr>
        <p:spPr>
          <a:xfrm>
            <a:off x="1249052" y="1147063"/>
            <a:ext cx="5276215" cy="696595"/>
          </a:xfrm>
          <a:prstGeom prst="rect">
            <a:avLst/>
          </a:prstGeom>
        </p:spPr>
        <p:txBody>
          <a:bodyPr vert="horz" wrap="square" lIns="0" tIns="12700" rIns="0" bIns="0" rtlCol="0">
            <a:spAutoFit/>
          </a:bodyPr>
          <a:lstStyle/>
          <a:p>
            <a:pPr marL="12700">
              <a:lnSpc>
                <a:spcPct val="100000"/>
              </a:lnSpc>
              <a:spcBef>
                <a:spcPts val="100"/>
              </a:spcBef>
            </a:pPr>
            <a:r>
              <a:rPr sz="4400" dirty="0"/>
              <a:t>Syndrome</a:t>
            </a:r>
            <a:r>
              <a:rPr sz="4400" spc="-40" dirty="0"/>
              <a:t> </a:t>
            </a:r>
            <a:r>
              <a:rPr sz="4400" dirty="0"/>
              <a:t>de</a:t>
            </a:r>
            <a:r>
              <a:rPr sz="4400" spc="-40" dirty="0"/>
              <a:t> </a:t>
            </a:r>
            <a:r>
              <a:rPr sz="4400" spc="-5" dirty="0"/>
              <a:t>Balint</a:t>
            </a:r>
            <a:endParaRPr sz="4400"/>
          </a:p>
        </p:txBody>
      </p:sp>
      <p:sp>
        <p:nvSpPr>
          <p:cNvPr id="8" name="object 8"/>
          <p:cNvSpPr txBox="1"/>
          <p:nvPr/>
        </p:nvSpPr>
        <p:spPr>
          <a:xfrm>
            <a:off x="852812" y="2690874"/>
            <a:ext cx="4432935" cy="3888740"/>
          </a:xfrm>
          <a:prstGeom prst="rect">
            <a:avLst/>
          </a:prstGeom>
        </p:spPr>
        <p:txBody>
          <a:bodyPr vert="horz" wrap="square" lIns="0" tIns="97155" rIns="0" bIns="0" rtlCol="0">
            <a:spAutoFit/>
          </a:bodyPr>
          <a:lstStyle/>
          <a:p>
            <a:pPr marL="354965" marR="401955" indent="-342900">
              <a:lnSpc>
                <a:spcPct val="80000"/>
              </a:lnSpc>
              <a:spcBef>
                <a:spcPts val="765"/>
              </a:spcBef>
              <a:buClr>
                <a:srgbClr val="00007C"/>
              </a:buClr>
              <a:buSzPct val="75000"/>
              <a:buFont typeface="Wingdings"/>
              <a:buChar char=""/>
              <a:tabLst>
                <a:tab pos="354965" algn="l"/>
                <a:tab pos="355600" algn="l"/>
              </a:tabLst>
            </a:pPr>
            <a:r>
              <a:rPr sz="2800" spc="-5" dirty="0">
                <a:latin typeface="Arial MT"/>
                <a:cs typeface="Arial MT"/>
              </a:rPr>
              <a:t>Lésion </a:t>
            </a:r>
            <a:r>
              <a:rPr sz="2800" dirty="0">
                <a:latin typeface="Arial MT"/>
                <a:cs typeface="Arial MT"/>
              </a:rPr>
              <a:t>bilatérale </a:t>
            </a:r>
            <a:r>
              <a:rPr sz="2800" spc="-5" dirty="0">
                <a:latin typeface="Arial MT"/>
                <a:cs typeface="Arial MT"/>
              </a:rPr>
              <a:t>cortex </a:t>
            </a:r>
            <a:r>
              <a:rPr sz="2800" spc="-765" dirty="0">
                <a:latin typeface="Arial MT"/>
                <a:cs typeface="Arial MT"/>
              </a:rPr>
              <a:t> </a:t>
            </a:r>
            <a:r>
              <a:rPr sz="2800" dirty="0">
                <a:latin typeface="Arial MT"/>
                <a:cs typeface="Arial MT"/>
              </a:rPr>
              <a:t>visuo-gnosique</a:t>
            </a:r>
            <a:r>
              <a:rPr sz="2800" spc="-15" dirty="0">
                <a:latin typeface="Arial MT"/>
                <a:cs typeface="Arial MT"/>
              </a:rPr>
              <a:t> </a:t>
            </a:r>
            <a:r>
              <a:rPr sz="2800" spc="-5" dirty="0">
                <a:latin typeface="Arial MT"/>
                <a:cs typeface="Arial MT"/>
              </a:rPr>
              <a:t>18-19</a:t>
            </a:r>
            <a:endParaRPr sz="2800">
              <a:latin typeface="Arial MT"/>
              <a:cs typeface="Arial MT"/>
            </a:endParaRPr>
          </a:p>
          <a:p>
            <a:pPr>
              <a:lnSpc>
                <a:spcPct val="100000"/>
              </a:lnSpc>
              <a:spcBef>
                <a:spcPts val="25"/>
              </a:spcBef>
              <a:buClr>
                <a:srgbClr val="00007C"/>
              </a:buClr>
              <a:buFont typeface="Wingdings"/>
              <a:buChar char=""/>
            </a:pPr>
            <a:endParaRPr sz="2900">
              <a:latin typeface="Arial MT"/>
              <a:cs typeface="Arial MT"/>
            </a:endParaRPr>
          </a:p>
          <a:p>
            <a:pPr marL="355600" indent="-342900">
              <a:lnSpc>
                <a:spcPct val="100000"/>
              </a:lnSpc>
              <a:buClr>
                <a:srgbClr val="00007C"/>
              </a:buClr>
              <a:buSzPct val="75000"/>
              <a:buFont typeface="Wingdings"/>
              <a:buChar char=""/>
              <a:tabLst>
                <a:tab pos="354965" algn="l"/>
                <a:tab pos="355600" algn="l"/>
              </a:tabLst>
            </a:pPr>
            <a:r>
              <a:rPr sz="2800" spc="-5" dirty="0">
                <a:latin typeface="Arial MT"/>
                <a:cs typeface="Arial MT"/>
              </a:rPr>
              <a:t>apraxie</a:t>
            </a:r>
            <a:r>
              <a:rPr sz="2800" spc="-10" dirty="0">
                <a:latin typeface="Arial MT"/>
                <a:cs typeface="Arial MT"/>
              </a:rPr>
              <a:t> </a:t>
            </a:r>
            <a:r>
              <a:rPr sz="2800" spc="-5" dirty="0">
                <a:latin typeface="Arial MT"/>
                <a:cs typeface="Arial MT"/>
              </a:rPr>
              <a:t>du regard</a:t>
            </a:r>
            <a:endParaRPr sz="2800">
              <a:latin typeface="Arial MT"/>
              <a:cs typeface="Arial MT"/>
            </a:endParaRPr>
          </a:p>
          <a:p>
            <a:pPr marL="756285" marR="445134" lvl="1" indent="-287020">
              <a:lnSpc>
                <a:spcPct val="79600"/>
              </a:lnSpc>
              <a:spcBef>
                <a:spcPts val="595"/>
              </a:spcBef>
              <a:buClr>
                <a:srgbClr val="9999CC"/>
              </a:buClr>
              <a:buSzPct val="79166"/>
              <a:buFont typeface="Wingdings"/>
              <a:buChar char=""/>
              <a:tabLst>
                <a:tab pos="756920" algn="l"/>
              </a:tabLst>
            </a:pPr>
            <a:r>
              <a:rPr sz="2400" spc="-5" dirty="0">
                <a:latin typeface="Arial MT"/>
                <a:cs typeface="Arial MT"/>
              </a:rPr>
              <a:t>diriger le regard vers un </a:t>
            </a:r>
            <a:r>
              <a:rPr sz="2400" spc="-655" dirty="0">
                <a:latin typeface="Arial MT"/>
                <a:cs typeface="Arial MT"/>
              </a:rPr>
              <a:t> </a:t>
            </a:r>
            <a:r>
              <a:rPr sz="2400" spc="-5" dirty="0">
                <a:latin typeface="Arial MT"/>
                <a:cs typeface="Arial MT"/>
              </a:rPr>
              <a:t>stimulus</a:t>
            </a:r>
            <a:r>
              <a:rPr sz="2400" spc="-10" dirty="0">
                <a:latin typeface="Arial MT"/>
                <a:cs typeface="Arial MT"/>
              </a:rPr>
              <a:t> </a:t>
            </a:r>
            <a:r>
              <a:rPr sz="2400" spc="-5" dirty="0">
                <a:latin typeface="Arial MT"/>
                <a:cs typeface="Arial MT"/>
              </a:rPr>
              <a:t>périphérique</a:t>
            </a:r>
            <a:endParaRPr sz="2400">
              <a:latin typeface="Arial MT"/>
              <a:cs typeface="Arial MT"/>
            </a:endParaRPr>
          </a:p>
          <a:p>
            <a:pPr marL="355600" indent="-342900">
              <a:lnSpc>
                <a:spcPts val="3354"/>
              </a:lnSpc>
              <a:spcBef>
                <a:spcPts val="5"/>
              </a:spcBef>
              <a:buClr>
                <a:srgbClr val="00007C"/>
              </a:buClr>
              <a:buSzPct val="75000"/>
              <a:buFont typeface="Wingdings"/>
              <a:buChar char=""/>
              <a:tabLst>
                <a:tab pos="354965" algn="l"/>
                <a:tab pos="355600" algn="l"/>
              </a:tabLst>
            </a:pPr>
            <a:r>
              <a:rPr sz="2800" spc="-5" dirty="0">
                <a:latin typeface="Arial MT"/>
                <a:cs typeface="Arial MT"/>
              </a:rPr>
              <a:t>Asimultagnosie</a:t>
            </a:r>
            <a:endParaRPr sz="2800">
              <a:latin typeface="Arial MT"/>
              <a:cs typeface="Arial MT"/>
            </a:endParaRPr>
          </a:p>
          <a:p>
            <a:pPr marL="756285" lvl="1" indent="-287020">
              <a:lnSpc>
                <a:spcPts val="2875"/>
              </a:lnSpc>
              <a:buClr>
                <a:srgbClr val="9999CC"/>
              </a:buClr>
              <a:buSzPct val="79166"/>
              <a:buFont typeface="Wingdings"/>
              <a:buChar char=""/>
              <a:tabLst>
                <a:tab pos="756920" algn="l"/>
              </a:tabLst>
            </a:pPr>
            <a:r>
              <a:rPr sz="2400" spc="-5" dirty="0">
                <a:latin typeface="Arial MT"/>
                <a:cs typeface="Arial MT"/>
              </a:rPr>
              <a:t>vue</a:t>
            </a:r>
            <a:r>
              <a:rPr sz="2400" spc="-30" dirty="0">
                <a:latin typeface="Arial MT"/>
                <a:cs typeface="Arial MT"/>
              </a:rPr>
              <a:t> </a:t>
            </a:r>
            <a:r>
              <a:rPr sz="2400" spc="-5" dirty="0">
                <a:latin typeface="Arial MT"/>
                <a:cs typeface="Arial MT"/>
              </a:rPr>
              <a:t>d'ensemble</a:t>
            </a:r>
            <a:endParaRPr sz="2400">
              <a:latin typeface="Arial MT"/>
              <a:cs typeface="Arial MT"/>
            </a:endParaRPr>
          </a:p>
          <a:p>
            <a:pPr marL="355600" indent="-342900">
              <a:lnSpc>
                <a:spcPts val="3360"/>
              </a:lnSpc>
              <a:buClr>
                <a:srgbClr val="00007C"/>
              </a:buClr>
              <a:buSzPct val="75000"/>
              <a:buFont typeface="Wingdings"/>
              <a:buChar char=""/>
              <a:tabLst>
                <a:tab pos="354965" algn="l"/>
                <a:tab pos="355600" algn="l"/>
              </a:tabLst>
            </a:pPr>
            <a:r>
              <a:rPr sz="2800" spc="-5" dirty="0">
                <a:latin typeface="Arial MT"/>
                <a:cs typeface="Arial MT"/>
              </a:rPr>
              <a:t>ataxie</a:t>
            </a:r>
            <a:r>
              <a:rPr sz="2800" spc="-20" dirty="0">
                <a:latin typeface="Arial MT"/>
                <a:cs typeface="Arial MT"/>
              </a:rPr>
              <a:t> </a:t>
            </a:r>
            <a:r>
              <a:rPr sz="2800" spc="-5" dirty="0">
                <a:latin typeface="Arial MT"/>
                <a:cs typeface="Arial MT"/>
              </a:rPr>
              <a:t>optique</a:t>
            </a:r>
            <a:endParaRPr sz="2800">
              <a:latin typeface="Arial MT"/>
              <a:cs typeface="Arial MT"/>
            </a:endParaRPr>
          </a:p>
          <a:p>
            <a:pPr marL="756285" lvl="1" indent="-287020">
              <a:lnSpc>
                <a:spcPct val="100000"/>
              </a:lnSpc>
              <a:spcBef>
                <a:spcPts val="5"/>
              </a:spcBef>
              <a:buClr>
                <a:srgbClr val="9999CC"/>
              </a:buClr>
              <a:buSzPct val="79166"/>
              <a:buFont typeface="Wingdings"/>
              <a:buChar char=""/>
              <a:tabLst>
                <a:tab pos="756920" algn="l"/>
              </a:tabLst>
            </a:pPr>
            <a:r>
              <a:rPr sz="2400" spc="-5" dirty="0">
                <a:latin typeface="Arial MT"/>
                <a:cs typeface="Arial MT"/>
              </a:rPr>
              <a:t>saisir un</a:t>
            </a:r>
            <a:r>
              <a:rPr sz="2400" spc="-10" dirty="0">
                <a:latin typeface="Arial MT"/>
                <a:cs typeface="Arial MT"/>
              </a:rPr>
              <a:t> </a:t>
            </a:r>
            <a:r>
              <a:rPr sz="2400" spc="-5" dirty="0">
                <a:latin typeface="Arial MT"/>
                <a:cs typeface="Arial MT"/>
              </a:rPr>
              <a:t>objet périphérique</a:t>
            </a:r>
            <a:endParaRPr sz="2400">
              <a:latin typeface="Arial MT"/>
              <a:cs typeface="Arial MT"/>
            </a:endParaRPr>
          </a:p>
        </p:txBody>
      </p:sp>
      <p:grpSp>
        <p:nvGrpSpPr>
          <p:cNvPr id="9" name="object 9"/>
          <p:cNvGrpSpPr/>
          <p:nvPr/>
        </p:nvGrpSpPr>
        <p:grpSpPr>
          <a:xfrm>
            <a:off x="5955670" y="1949195"/>
            <a:ext cx="3810000" cy="2734310"/>
            <a:chOff x="5955670" y="1949195"/>
            <a:chExt cx="3810000" cy="2734310"/>
          </a:xfrm>
        </p:grpSpPr>
        <p:pic>
          <p:nvPicPr>
            <p:cNvPr id="10" name="object 10"/>
            <p:cNvPicPr/>
            <p:nvPr/>
          </p:nvPicPr>
          <p:blipFill>
            <a:blip r:embed="rId5" cstate="print"/>
            <a:stretch>
              <a:fillRect/>
            </a:stretch>
          </p:blipFill>
          <p:spPr>
            <a:xfrm>
              <a:off x="5955670" y="1949195"/>
              <a:ext cx="3809999" cy="2734055"/>
            </a:xfrm>
            <a:prstGeom prst="rect">
              <a:avLst/>
            </a:prstGeom>
          </p:spPr>
        </p:pic>
        <p:sp>
          <p:nvSpPr>
            <p:cNvPr id="11" name="object 11"/>
            <p:cNvSpPr/>
            <p:nvPr/>
          </p:nvSpPr>
          <p:spPr>
            <a:xfrm>
              <a:off x="8775069" y="3092195"/>
              <a:ext cx="914400" cy="1219200"/>
            </a:xfrm>
            <a:custGeom>
              <a:avLst/>
              <a:gdLst/>
              <a:ahLst/>
              <a:cxnLst/>
              <a:rect l="l" t="t" r="r" b="b"/>
              <a:pathLst>
                <a:path w="914400" h="1219200">
                  <a:moveTo>
                    <a:pt x="457199" y="327659"/>
                  </a:moveTo>
                  <a:lnTo>
                    <a:pt x="353567" y="129539"/>
                  </a:lnTo>
                  <a:lnTo>
                    <a:pt x="309371" y="356615"/>
                  </a:lnTo>
                  <a:lnTo>
                    <a:pt x="15239" y="129539"/>
                  </a:lnTo>
                  <a:lnTo>
                    <a:pt x="195071" y="429767"/>
                  </a:lnTo>
                  <a:lnTo>
                    <a:pt x="0" y="486155"/>
                  </a:lnTo>
                  <a:lnTo>
                    <a:pt x="156971" y="664463"/>
                  </a:lnTo>
                  <a:lnTo>
                    <a:pt x="6095" y="822959"/>
                  </a:lnTo>
                  <a:lnTo>
                    <a:pt x="239267" y="786383"/>
                  </a:lnTo>
                  <a:lnTo>
                    <a:pt x="201167" y="993647"/>
                  </a:lnTo>
                  <a:lnTo>
                    <a:pt x="326135" y="882395"/>
                  </a:lnTo>
                  <a:lnTo>
                    <a:pt x="359663" y="1219199"/>
                  </a:lnTo>
                  <a:lnTo>
                    <a:pt x="446531" y="842771"/>
                  </a:lnTo>
                  <a:lnTo>
                    <a:pt x="560831" y="1114043"/>
                  </a:lnTo>
                  <a:lnTo>
                    <a:pt x="592835" y="815339"/>
                  </a:lnTo>
                  <a:lnTo>
                    <a:pt x="768095" y="1021079"/>
                  </a:lnTo>
                  <a:lnTo>
                    <a:pt x="713231" y="729995"/>
                  </a:lnTo>
                  <a:lnTo>
                    <a:pt x="914399" y="749807"/>
                  </a:lnTo>
                  <a:lnTo>
                    <a:pt x="745235" y="591311"/>
                  </a:lnTo>
                  <a:lnTo>
                    <a:pt x="893063" y="458723"/>
                  </a:lnTo>
                  <a:lnTo>
                    <a:pt x="707135" y="413003"/>
                  </a:lnTo>
                  <a:lnTo>
                    <a:pt x="778763" y="251459"/>
                  </a:lnTo>
                  <a:lnTo>
                    <a:pt x="598931" y="300227"/>
                  </a:lnTo>
                  <a:lnTo>
                    <a:pt x="614171" y="0"/>
                  </a:lnTo>
                  <a:lnTo>
                    <a:pt x="457199" y="327659"/>
                  </a:lnTo>
                  <a:close/>
                </a:path>
              </a:pathLst>
            </a:custGeom>
            <a:ln w="38099">
              <a:solidFill>
                <a:srgbClr val="656598"/>
              </a:solidFill>
            </a:ln>
          </p:spPr>
          <p:txBody>
            <a:bodyPr wrap="square" lIns="0" tIns="0" rIns="0" bIns="0" rtlCol="0"/>
            <a:lstStyle/>
            <a:p>
              <a:endParaRPr/>
            </a:p>
          </p:txBody>
        </p:sp>
      </p:gr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74073" y="348995"/>
            <a:ext cx="8992235" cy="6093460"/>
            <a:chOff x="774073" y="348995"/>
            <a:chExt cx="8992235" cy="6093460"/>
          </a:xfrm>
        </p:grpSpPr>
        <p:pic>
          <p:nvPicPr>
            <p:cNvPr id="3" name="object 3"/>
            <p:cNvPicPr/>
            <p:nvPr/>
          </p:nvPicPr>
          <p:blipFill>
            <a:blip r:embed="rId2" cstate="print"/>
            <a:stretch>
              <a:fillRect/>
            </a:stretch>
          </p:blipFill>
          <p:spPr>
            <a:xfrm>
              <a:off x="5727069" y="3707892"/>
              <a:ext cx="3810000" cy="2734055"/>
            </a:xfrm>
            <a:prstGeom prst="rect">
              <a:avLst/>
            </a:prstGeom>
          </p:spPr>
        </p:pic>
        <p:sp>
          <p:nvSpPr>
            <p:cNvPr id="4" name="object 4"/>
            <p:cNvSpPr/>
            <p:nvPr/>
          </p:nvSpPr>
          <p:spPr>
            <a:xfrm>
              <a:off x="7522341" y="4006595"/>
              <a:ext cx="1100455" cy="957580"/>
            </a:xfrm>
            <a:custGeom>
              <a:avLst/>
              <a:gdLst/>
              <a:ahLst/>
              <a:cxnLst/>
              <a:rect l="l" t="t" r="r" b="b"/>
              <a:pathLst>
                <a:path w="1100454" h="957579">
                  <a:moveTo>
                    <a:pt x="342899" y="344423"/>
                  </a:moveTo>
                  <a:lnTo>
                    <a:pt x="265175" y="208787"/>
                  </a:lnTo>
                  <a:lnTo>
                    <a:pt x="231647" y="364235"/>
                  </a:lnTo>
                  <a:lnTo>
                    <a:pt x="12191" y="208787"/>
                  </a:lnTo>
                  <a:lnTo>
                    <a:pt x="146303" y="414527"/>
                  </a:lnTo>
                  <a:lnTo>
                    <a:pt x="0" y="452627"/>
                  </a:lnTo>
                  <a:lnTo>
                    <a:pt x="118871" y="576071"/>
                  </a:lnTo>
                  <a:lnTo>
                    <a:pt x="4571" y="685799"/>
                  </a:lnTo>
                  <a:lnTo>
                    <a:pt x="179831" y="659891"/>
                  </a:lnTo>
                  <a:lnTo>
                    <a:pt x="150875" y="803147"/>
                  </a:lnTo>
                  <a:lnTo>
                    <a:pt x="245363" y="725423"/>
                  </a:lnTo>
                  <a:lnTo>
                    <a:pt x="269747" y="957071"/>
                  </a:lnTo>
                  <a:lnTo>
                    <a:pt x="335279" y="697991"/>
                  </a:lnTo>
                  <a:lnTo>
                    <a:pt x="420623" y="885443"/>
                  </a:lnTo>
                  <a:lnTo>
                    <a:pt x="445007" y="679703"/>
                  </a:lnTo>
                  <a:lnTo>
                    <a:pt x="576071" y="821435"/>
                  </a:lnTo>
                  <a:lnTo>
                    <a:pt x="534923" y="621791"/>
                  </a:lnTo>
                  <a:lnTo>
                    <a:pt x="685799" y="633983"/>
                  </a:lnTo>
                  <a:lnTo>
                    <a:pt x="559307" y="525779"/>
                  </a:lnTo>
                  <a:lnTo>
                    <a:pt x="670559" y="434339"/>
                  </a:lnTo>
                  <a:lnTo>
                    <a:pt x="530351" y="402335"/>
                  </a:lnTo>
                  <a:lnTo>
                    <a:pt x="583691" y="292607"/>
                  </a:lnTo>
                  <a:lnTo>
                    <a:pt x="449579" y="326135"/>
                  </a:lnTo>
                  <a:lnTo>
                    <a:pt x="461771" y="118871"/>
                  </a:lnTo>
                  <a:lnTo>
                    <a:pt x="342899" y="344423"/>
                  </a:lnTo>
                  <a:close/>
                </a:path>
                <a:path w="1100454" h="957579">
                  <a:moveTo>
                    <a:pt x="833627" y="204215"/>
                  </a:moveTo>
                  <a:lnTo>
                    <a:pt x="772667" y="80771"/>
                  </a:lnTo>
                  <a:lnTo>
                    <a:pt x="746759" y="222503"/>
                  </a:lnTo>
                  <a:lnTo>
                    <a:pt x="576071" y="80771"/>
                  </a:lnTo>
                  <a:lnTo>
                    <a:pt x="681227" y="268223"/>
                  </a:lnTo>
                  <a:lnTo>
                    <a:pt x="566927" y="303275"/>
                  </a:lnTo>
                  <a:lnTo>
                    <a:pt x="658367" y="416051"/>
                  </a:lnTo>
                  <a:lnTo>
                    <a:pt x="569975" y="515111"/>
                  </a:lnTo>
                  <a:lnTo>
                    <a:pt x="707135" y="492251"/>
                  </a:lnTo>
                  <a:lnTo>
                    <a:pt x="684275" y="621791"/>
                  </a:lnTo>
                  <a:lnTo>
                    <a:pt x="757427" y="551687"/>
                  </a:lnTo>
                  <a:lnTo>
                    <a:pt x="775715" y="761999"/>
                  </a:lnTo>
                  <a:lnTo>
                    <a:pt x="827531" y="527303"/>
                  </a:lnTo>
                  <a:lnTo>
                    <a:pt x="894587" y="696467"/>
                  </a:lnTo>
                  <a:lnTo>
                    <a:pt x="912875" y="510539"/>
                  </a:lnTo>
                  <a:lnTo>
                    <a:pt x="1014983" y="638555"/>
                  </a:lnTo>
                  <a:lnTo>
                    <a:pt x="982979" y="457199"/>
                  </a:lnTo>
                  <a:lnTo>
                    <a:pt x="1100327" y="469391"/>
                  </a:lnTo>
                  <a:lnTo>
                    <a:pt x="1001267" y="368807"/>
                  </a:lnTo>
                  <a:lnTo>
                    <a:pt x="1088135" y="286511"/>
                  </a:lnTo>
                  <a:lnTo>
                    <a:pt x="979931" y="257555"/>
                  </a:lnTo>
                  <a:lnTo>
                    <a:pt x="1021079" y="156971"/>
                  </a:lnTo>
                  <a:lnTo>
                    <a:pt x="915923" y="187451"/>
                  </a:lnTo>
                  <a:lnTo>
                    <a:pt x="925067" y="0"/>
                  </a:lnTo>
                  <a:lnTo>
                    <a:pt x="833627" y="204215"/>
                  </a:lnTo>
                  <a:close/>
                </a:path>
              </a:pathLst>
            </a:custGeom>
            <a:ln w="38099">
              <a:solidFill>
                <a:srgbClr val="656598"/>
              </a:solidFill>
            </a:ln>
          </p:spPr>
          <p:txBody>
            <a:bodyPr wrap="square" lIns="0" tIns="0" rIns="0" bIns="0" rtlCol="0"/>
            <a:lstStyle/>
            <a:p>
              <a:endParaRPr/>
            </a:p>
          </p:txBody>
        </p:sp>
        <p:pic>
          <p:nvPicPr>
            <p:cNvPr id="5" name="object 5"/>
            <p:cNvPicPr/>
            <p:nvPr/>
          </p:nvPicPr>
          <p:blipFill>
            <a:blip r:embed="rId3" cstate="print"/>
            <a:stretch>
              <a:fillRect/>
            </a:stretch>
          </p:blipFill>
          <p:spPr>
            <a:xfrm>
              <a:off x="6859402" y="899159"/>
              <a:ext cx="2798064" cy="2798064"/>
            </a:xfrm>
            <a:prstGeom prst="rect">
              <a:avLst/>
            </a:prstGeom>
          </p:spPr>
        </p:pic>
      </p:grpSp>
      <p:pic>
        <p:nvPicPr>
          <p:cNvPr id="6" name="object 6"/>
          <p:cNvPicPr/>
          <p:nvPr/>
        </p:nvPicPr>
        <p:blipFill>
          <a:blip r:embed="rId4" cstate="print"/>
          <a:stretch>
            <a:fillRect/>
          </a:stretch>
        </p:blipFill>
        <p:spPr>
          <a:xfrm>
            <a:off x="8394069" y="6521195"/>
            <a:ext cx="1422878" cy="622299"/>
          </a:xfrm>
          <a:prstGeom prst="rect">
            <a:avLst/>
          </a:prstGeom>
        </p:spPr>
      </p:pic>
      <p:pic>
        <p:nvPicPr>
          <p:cNvPr id="7" name="object 7"/>
          <p:cNvPicPr/>
          <p:nvPr/>
        </p:nvPicPr>
        <p:blipFill>
          <a:blip r:embed="rId5" cstate="print"/>
          <a:stretch>
            <a:fillRect/>
          </a:stretch>
        </p:blipFill>
        <p:spPr>
          <a:xfrm>
            <a:off x="834668" y="6826738"/>
            <a:ext cx="855681" cy="349425"/>
          </a:xfrm>
          <a:prstGeom prst="rect">
            <a:avLst/>
          </a:prstGeom>
        </p:spPr>
      </p:pic>
      <p:sp>
        <p:nvSpPr>
          <p:cNvPr id="8" name="object 8"/>
          <p:cNvSpPr txBox="1">
            <a:spLocks noGrp="1"/>
          </p:cNvSpPr>
          <p:nvPr>
            <p:ph type="title"/>
          </p:nvPr>
        </p:nvSpPr>
        <p:spPr>
          <a:xfrm>
            <a:off x="1249052" y="1147063"/>
            <a:ext cx="4716780" cy="696595"/>
          </a:xfrm>
          <a:prstGeom prst="rect">
            <a:avLst/>
          </a:prstGeom>
        </p:spPr>
        <p:txBody>
          <a:bodyPr vert="horz" wrap="square" lIns="0" tIns="12700" rIns="0" bIns="0" rtlCol="0">
            <a:spAutoFit/>
          </a:bodyPr>
          <a:lstStyle/>
          <a:p>
            <a:pPr marL="12700">
              <a:lnSpc>
                <a:spcPct val="100000"/>
              </a:lnSpc>
              <a:spcBef>
                <a:spcPts val="100"/>
              </a:spcBef>
            </a:pPr>
            <a:r>
              <a:rPr sz="4400" spc="-5" dirty="0"/>
              <a:t>Temporal</a:t>
            </a:r>
            <a:r>
              <a:rPr sz="4400" spc="-35" dirty="0"/>
              <a:t> </a:t>
            </a:r>
            <a:r>
              <a:rPr sz="4400" spc="-5" dirty="0"/>
              <a:t>(latéral)</a:t>
            </a:r>
            <a:endParaRPr sz="4400"/>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9" name="object 9"/>
          <p:cNvSpPr txBox="1"/>
          <p:nvPr/>
        </p:nvSpPr>
        <p:spPr>
          <a:xfrm>
            <a:off x="929012" y="2314049"/>
            <a:ext cx="4189729" cy="3381375"/>
          </a:xfrm>
          <a:prstGeom prst="rect">
            <a:avLst/>
          </a:prstGeom>
        </p:spPr>
        <p:txBody>
          <a:bodyPr vert="horz" wrap="square" lIns="0" tIns="53340" rIns="0" bIns="0" rtlCol="0">
            <a:spAutoFit/>
          </a:bodyPr>
          <a:lstStyle/>
          <a:p>
            <a:pPr marL="355600" indent="-342900">
              <a:lnSpc>
                <a:spcPct val="100000"/>
              </a:lnSpc>
              <a:spcBef>
                <a:spcPts val="420"/>
              </a:spcBef>
              <a:buClr>
                <a:srgbClr val="00007C"/>
              </a:buClr>
              <a:buSzPct val="75000"/>
              <a:buFont typeface="Wingdings"/>
              <a:buChar char=""/>
              <a:tabLst>
                <a:tab pos="354965" algn="l"/>
                <a:tab pos="355600" algn="l"/>
              </a:tabLst>
            </a:pPr>
            <a:r>
              <a:rPr sz="2800" spc="-5" dirty="0">
                <a:latin typeface="Arial MT"/>
                <a:cs typeface="Arial MT"/>
              </a:rPr>
              <a:t>Aires primaires </a:t>
            </a:r>
            <a:r>
              <a:rPr sz="2800" spc="5" dirty="0">
                <a:latin typeface="Arial MT"/>
                <a:cs typeface="Arial MT"/>
              </a:rPr>
              <a:t>41</a:t>
            </a:r>
            <a:r>
              <a:rPr sz="2800" spc="-5" dirty="0">
                <a:latin typeface="Arial MT"/>
                <a:cs typeface="Arial MT"/>
              </a:rPr>
              <a:t> et</a:t>
            </a:r>
            <a:r>
              <a:rPr sz="2800" spc="-10" dirty="0">
                <a:latin typeface="Arial MT"/>
                <a:cs typeface="Arial MT"/>
              </a:rPr>
              <a:t> </a:t>
            </a:r>
            <a:r>
              <a:rPr sz="2800" spc="-5" dirty="0">
                <a:latin typeface="Arial MT"/>
                <a:cs typeface="Arial MT"/>
              </a:rPr>
              <a:t>42</a:t>
            </a:r>
            <a:endParaRPr sz="2800">
              <a:latin typeface="Arial MT"/>
              <a:cs typeface="Arial MT"/>
            </a:endParaRPr>
          </a:p>
          <a:p>
            <a:pPr marL="756285" lvl="1" indent="-287020">
              <a:lnSpc>
                <a:spcPct val="100000"/>
              </a:lnSpc>
              <a:spcBef>
                <a:spcPts val="280"/>
              </a:spcBef>
              <a:buClr>
                <a:srgbClr val="9999CC"/>
              </a:buClr>
              <a:buSzPct val="79166"/>
              <a:buFont typeface="Wingdings"/>
              <a:buChar char=""/>
              <a:tabLst>
                <a:tab pos="756920" algn="l"/>
              </a:tabLst>
            </a:pPr>
            <a:r>
              <a:rPr sz="2400" spc="-5" dirty="0">
                <a:latin typeface="Arial MT"/>
                <a:cs typeface="Arial MT"/>
              </a:rPr>
              <a:t>Déficits</a:t>
            </a:r>
            <a:endParaRPr sz="2400">
              <a:latin typeface="Arial MT"/>
              <a:cs typeface="Arial MT"/>
            </a:endParaRPr>
          </a:p>
          <a:p>
            <a:pPr marL="1155700" lvl="2" indent="-228600">
              <a:lnSpc>
                <a:spcPct val="100000"/>
              </a:lnSpc>
              <a:spcBef>
                <a:spcPts val="259"/>
              </a:spcBef>
              <a:buClr>
                <a:srgbClr val="00007C"/>
              </a:buClr>
              <a:buSzPct val="65000"/>
              <a:buFont typeface="Wingdings"/>
              <a:buChar char=""/>
              <a:tabLst>
                <a:tab pos="1155700" algn="l"/>
              </a:tabLst>
            </a:pPr>
            <a:r>
              <a:rPr sz="2000" spc="-5" dirty="0">
                <a:latin typeface="Arial MT"/>
                <a:cs typeface="Arial MT"/>
              </a:rPr>
              <a:t>Gauche</a:t>
            </a:r>
            <a:r>
              <a:rPr sz="2000" spc="-15" dirty="0">
                <a:latin typeface="Arial MT"/>
                <a:cs typeface="Arial MT"/>
              </a:rPr>
              <a:t> </a:t>
            </a:r>
            <a:r>
              <a:rPr sz="2000" dirty="0">
                <a:latin typeface="Arial MT"/>
                <a:cs typeface="Arial MT"/>
              </a:rPr>
              <a:t>:</a:t>
            </a:r>
            <a:r>
              <a:rPr sz="2000" spc="-35" dirty="0">
                <a:latin typeface="Arial MT"/>
                <a:cs typeface="Arial MT"/>
              </a:rPr>
              <a:t> </a:t>
            </a:r>
            <a:r>
              <a:rPr sz="2000" spc="-5" dirty="0">
                <a:latin typeface="Arial MT"/>
                <a:cs typeface="Arial MT"/>
              </a:rPr>
              <a:t>surdité</a:t>
            </a:r>
            <a:r>
              <a:rPr sz="2000" spc="-15" dirty="0">
                <a:latin typeface="Arial MT"/>
                <a:cs typeface="Arial MT"/>
              </a:rPr>
              <a:t> </a:t>
            </a:r>
            <a:r>
              <a:rPr sz="2000" spc="-5" dirty="0">
                <a:latin typeface="Arial MT"/>
                <a:cs typeface="Arial MT"/>
              </a:rPr>
              <a:t>verbale</a:t>
            </a:r>
            <a:endParaRPr sz="2000">
              <a:latin typeface="Arial MT"/>
              <a:cs typeface="Arial MT"/>
            </a:endParaRPr>
          </a:p>
          <a:p>
            <a:pPr marL="1155700" lvl="2" indent="-228600">
              <a:lnSpc>
                <a:spcPct val="100000"/>
              </a:lnSpc>
              <a:spcBef>
                <a:spcPts val="225"/>
              </a:spcBef>
              <a:buClr>
                <a:srgbClr val="00007C"/>
              </a:buClr>
              <a:buSzPct val="65000"/>
              <a:buFont typeface="Wingdings"/>
              <a:buChar char=""/>
              <a:tabLst>
                <a:tab pos="1155700" algn="l"/>
              </a:tabLst>
            </a:pPr>
            <a:r>
              <a:rPr sz="2000" spc="-5" dirty="0">
                <a:latin typeface="Arial MT"/>
                <a:cs typeface="Arial MT"/>
              </a:rPr>
              <a:t>Droite</a:t>
            </a:r>
            <a:r>
              <a:rPr sz="2000" spc="-25" dirty="0">
                <a:latin typeface="Arial MT"/>
                <a:cs typeface="Arial MT"/>
              </a:rPr>
              <a:t> </a:t>
            </a:r>
            <a:r>
              <a:rPr sz="2000" dirty="0">
                <a:latin typeface="Arial MT"/>
                <a:cs typeface="Arial MT"/>
              </a:rPr>
              <a:t>:</a:t>
            </a:r>
            <a:r>
              <a:rPr sz="2000" spc="-20" dirty="0">
                <a:latin typeface="Arial MT"/>
                <a:cs typeface="Arial MT"/>
              </a:rPr>
              <a:t> </a:t>
            </a:r>
            <a:r>
              <a:rPr sz="2000" spc="-5" dirty="0">
                <a:latin typeface="Arial MT"/>
                <a:cs typeface="Arial MT"/>
              </a:rPr>
              <a:t>agnosie</a:t>
            </a:r>
            <a:r>
              <a:rPr sz="2000" spc="-10" dirty="0">
                <a:latin typeface="Arial MT"/>
                <a:cs typeface="Arial MT"/>
              </a:rPr>
              <a:t> </a:t>
            </a:r>
            <a:r>
              <a:rPr sz="2000" spc="-5" dirty="0">
                <a:latin typeface="Arial MT"/>
                <a:cs typeface="Arial MT"/>
              </a:rPr>
              <a:t>auditive</a:t>
            </a:r>
            <a:endParaRPr sz="2000">
              <a:latin typeface="Arial MT"/>
              <a:cs typeface="Arial MT"/>
            </a:endParaRPr>
          </a:p>
          <a:p>
            <a:pPr marL="1155700" lvl="2" indent="-228600">
              <a:lnSpc>
                <a:spcPct val="100000"/>
              </a:lnSpc>
              <a:spcBef>
                <a:spcPts val="240"/>
              </a:spcBef>
              <a:buClr>
                <a:srgbClr val="00007C"/>
              </a:buClr>
              <a:buSzPct val="65000"/>
              <a:buFont typeface="Wingdings"/>
              <a:buChar char=""/>
              <a:tabLst>
                <a:tab pos="1155700" algn="l"/>
              </a:tabLst>
            </a:pPr>
            <a:r>
              <a:rPr sz="2000" spc="-5" dirty="0">
                <a:latin typeface="Arial MT"/>
                <a:cs typeface="Arial MT"/>
              </a:rPr>
              <a:t>bilatérale</a:t>
            </a:r>
            <a:r>
              <a:rPr sz="2000" spc="-10" dirty="0">
                <a:latin typeface="Arial MT"/>
                <a:cs typeface="Arial MT"/>
              </a:rPr>
              <a:t> </a:t>
            </a:r>
            <a:r>
              <a:rPr sz="2000" dirty="0">
                <a:latin typeface="Arial MT"/>
                <a:cs typeface="Arial MT"/>
              </a:rPr>
              <a:t>:</a:t>
            </a:r>
            <a:r>
              <a:rPr sz="2000" spc="-25" dirty="0">
                <a:latin typeface="Arial MT"/>
                <a:cs typeface="Arial MT"/>
              </a:rPr>
              <a:t> </a:t>
            </a:r>
            <a:r>
              <a:rPr sz="2000" spc="-5" dirty="0">
                <a:latin typeface="Arial MT"/>
                <a:cs typeface="Arial MT"/>
              </a:rPr>
              <a:t>surdité</a:t>
            </a:r>
            <a:r>
              <a:rPr sz="2000" spc="-15" dirty="0">
                <a:latin typeface="Arial MT"/>
                <a:cs typeface="Arial MT"/>
              </a:rPr>
              <a:t> </a:t>
            </a:r>
            <a:r>
              <a:rPr sz="2000" spc="-5" dirty="0">
                <a:latin typeface="Arial MT"/>
                <a:cs typeface="Arial MT"/>
              </a:rPr>
              <a:t>corticale</a:t>
            </a:r>
            <a:endParaRPr sz="2000">
              <a:latin typeface="Arial MT"/>
              <a:cs typeface="Arial MT"/>
            </a:endParaRPr>
          </a:p>
          <a:p>
            <a:pPr marL="756285" lvl="1" indent="-287020">
              <a:lnSpc>
                <a:spcPct val="100000"/>
              </a:lnSpc>
              <a:spcBef>
                <a:spcPts val="275"/>
              </a:spcBef>
              <a:buClr>
                <a:srgbClr val="9999CC"/>
              </a:buClr>
              <a:buSzPct val="79166"/>
              <a:buFont typeface="Wingdings"/>
              <a:buChar char=""/>
              <a:tabLst>
                <a:tab pos="756920" algn="l"/>
              </a:tabLst>
            </a:pPr>
            <a:r>
              <a:rPr sz="2400" spc="-5" dirty="0">
                <a:latin typeface="Arial MT"/>
                <a:cs typeface="Arial MT"/>
              </a:rPr>
              <a:t>crises</a:t>
            </a:r>
            <a:endParaRPr sz="2400">
              <a:latin typeface="Arial MT"/>
              <a:cs typeface="Arial MT"/>
            </a:endParaRPr>
          </a:p>
          <a:p>
            <a:pPr marL="1155700" marR="424180" lvl="2" indent="-228600">
              <a:lnSpc>
                <a:spcPts val="2160"/>
              </a:lnSpc>
              <a:spcBef>
                <a:spcPts val="525"/>
              </a:spcBef>
              <a:buClr>
                <a:srgbClr val="00007C"/>
              </a:buClr>
              <a:buSzPct val="65000"/>
              <a:buFont typeface="Wingdings"/>
              <a:buChar char=""/>
              <a:tabLst>
                <a:tab pos="1155700" algn="l"/>
              </a:tabLst>
            </a:pPr>
            <a:r>
              <a:rPr sz="2000" dirty="0">
                <a:latin typeface="Arial MT"/>
                <a:cs typeface="Arial MT"/>
              </a:rPr>
              <a:t>Illusions, </a:t>
            </a:r>
            <a:r>
              <a:rPr sz="2000" spc="-5" dirty="0">
                <a:latin typeface="Arial MT"/>
                <a:cs typeface="Arial MT"/>
              </a:rPr>
              <a:t>hallucinations </a:t>
            </a:r>
            <a:r>
              <a:rPr sz="2000" spc="-550" dirty="0">
                <a:latin typeface="Arial MT"/>
                <a:cs typeface="Arial MT"/>
              </a:rPr>
              <a:t> </a:t>
            </a:r>
            <a:r>
              <a:rPr sz="2000" spc="-5" dirty="0">
                <a:latin typeface="Arial MT"/>
                <a:cs typeface="Arial MT"/>
              </a:rPr>
              <a:t>auditives</a:t>
            </a:r>
            <a:endParaRPr sz="2000">
              <a:latin typeface="Arial MT"/>
              <a:cs typeface="Arial MT"/>
            </a:endParaRPr>
          </a:p>
          <a:p>
            <a:pPr marL="355600" indent="-342900">
              <a:lnSpc>
                <a:spcPct val="100000"/>
              </a:lnSpc>
              <a:spcBef>
                <a:spcPts val="295"/>
              </a:spcBef>
              <a:buClr>
                <a:srgbClr val="00007C"/>
              </a:buClr>
              <a:buSzPct val="75000"/>
              <a:buFont typeface="Wingdings"/>
              <a:buChar char=""/>
              <a:tabLst>
                <a:tab pos="354965" algn="l"/>
                <a:tab pos="355600" algn="l"/>
              </a:tabLst>
            </a:pPr>
            <a:r>
              <a:rPr sz="2800" spc="-5" dirty="0">
                <a:latin typeface="Arial MT"/>
                <a:cs typeface="Arial MT"/>
              </a:rPr>
              <a:t>Aphasie</a:t>
            </a:r>
            <a:r>
              <a:rPr sz="2800" spc="-10" dirty="0">
                <a:latin typeface="Arial MT"/>
                <a:cs typeface="Arial MT"/>
              </a:rPr>
              <a:t> </a:t>
            </a:r>
            <a:r>
              <a:rPr sz="2800" spc="-5" dirty="0">
                <a:latin typeface="Arial MT"/>
                <a:cs typeface="Arial MT"/>
              </a:rPr>
              <a:t>de Wernicke</a:t>
            </a:r>
            <a:endParaRPr sz="2800">
              <a:latin typeface="Arial MT"/>
              <a:cs typeface="Arial M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5199" y="815105"/>
            <a:ext cx="2203180" cy="1240789"/>
          </a:xfrm>
          <a:prstGeom prst="rect">
            <a:avLst/>
          </a:prstGeom>
        </p:spPr>
        <p:txBody>
          <a:bodyPr vert="horz" wrap="square" lIns="0" tIns="9589" rIns="0" bIns="0" rtlCol="0">
            <a:spAutoFit/>
          </a:bodyPr>
          <a:lstStyle/>
          <a:p>
            <a:pPr marL="9590">
              <a:spcBef>
                <a:spcPts val="76"/>
              </a:spcBef>
            </a:pPr>
            <a:r>
              <a:rPr spc="-181" dirty="0"/>
              <a:t>Lob</a:t>
            </a:r>
            <a:r>
              <a:rPr spc="-177" dirty="0"/>
              <a:t>e</a:t>
            </a:r>
            <a:r>
              <a:rPr spc="-4" dirty="0"/>
              <a:t> </a:t>
            </a:r>
            <a:r>
              <a:rPr spc="-98" dirty="0"/>
              <a:t>f</a:t>
            </a:r>
            <a:r>
              <a:rPr spc="128" dirty="0"/>
              <a:t>r</a:t>
            </a:r>
            <a:r>
              <a:rPr spc="-98" dirty="0"/>
              <a:t>ontal</a:t>
            </a:r>
          </a:p>
        </p:txBody>
      </p:sp>
      <p:grpSp>
        <p:nvGrpSpPr>
          <p:cNvPr id="3" name="object 3"/>
          <p:cNvGrpSpPr/>
          <p:nvPr/>
        </p:nvGrpSpPr>
        <p:grpSpPr>
          <a:xfrm>
            <a:off x="2047923" y="3087809"/>
            <a:ext cx="3866473" cy="3123769"/>
            <a:chOff x="2133600" y="4089400"/>
            <a:chExt cx="5120640" cy="4137025"/>
          </a:xfrm>
        </p:grpSpPr>
        <p:pic>
          <p:nvPicPr>
            <p:cNvPr id="4" name="object 4"/>
            <p:cNvPicPr/>
            <p:nvPr/>
          </p:nvPicPr>
          <p:blipFill>
            <a:blip r:embed="rId2" cstate="print"/>
            <a:stretch>
              <a:fillRect/>
            </a:stretch>
          </p:blipFill>
          <p:spPr>
            <a:xfrm>
              <a:off x="2133600" y="4089400"/>
              <a:ext cx="3670300" cy="3149600"/>
            </a:xfrm>
            <a:prstGeom prst="rect">
              <a:avLst/>
            </a:prstGeom>
          </p:spPr>
        </p:pic>
        <p:pic>
          <p:nvPicPr>
            <p:cNvPr id="5" name="object 5"/>
            <p:cNvPicPr/>
            <p:nvPr/>
          </p:nvPicPr>
          <p:blipFill>
            <a:blip r:embed="rId3" cstate="print"/>
            <a:stretch>
              <a:fillRect/>
            </a:stretch>
          </p:blipFill>
          <p:spPr>
            <a:xfrm>
              <a:off x="2209800" y="4175260"/>
              <a:ext cx="3416300" cy="4051025"/>
            </a:xfrm>
            <a:prstGeom prst="rect">
              <a:avLst/>
            </a:prstGeom>
          </p:spPr>
        </p:pic>
        <p:pic>
          <p:nvPicPr>
            <p:cNvPr id="6" name="object 6"/>
            <p:cNvPicPr/>
            <p:nvPr/>
          </p:nvPicPr>
          <p:blipFill>
            <a:blip r:embed="rId4" cstate="print"/>
            <a:stretch>
              <a:fillRect/>
            </a:stretch>
          </p:blipFill>
          <p:spPr>
            <a:xfrm>
              <a:off x="7010400" y="4127500"/>
              <a:ext cx="243780" cy="350043"/>
            </a:xfrm>
            <a:prstGeom prst="rect">
              <a:avLst/>
            </a:prstGeom>
          </p:spPr>
        </p:pic>
        <p:pic>
          <p:nvPicPr>
            <p:cNvPr id="7" name="object 7"/>
            <p:cNvPicPr/>
            <p:nvPr/>
          </p:nvPicPr>
          <p:blipFill>
            <a:blip r:embed="rId4" cstate="print"/>
            <a:stretch>
              <a:fillRect/>
            </a:stretch>
          </p:blipFill>
          <p:spPr>
            <a:xfrm>
              <a:off x="7010400" y="5600700"/>
              <a:ext cx="243780" cy="350043"/>
            </a:xfrm>
            <a:prstGeom prst="rect">
              <a:avLst/>
            </a:prstGeom>
          </p:spPr>
        </p:pic>
      </p:grpSp>
      <p:sp>
        <p:nvSpPr>
          <p:cNvPr id="8" name="object 8"/>
          <p:cNvSpPr txBox="1"/>
          <p:nvPr/>
        </p:nvSpPr>
        <p:spPr>
          <a:xfrm>
            <a:off x="6056320" y="3066711"/>
            <a:ext cx="3693863" cy="2337436"/>
          </a:xfrm>
          <a:prstGeom prst="rect">
            <a:avLst/>
          </a:prstGeom>
        </p:spPr>
        <p:txBody>
          <a:bodyPr vert="horz" wrap="square" lIns="0" tIns="9589" rIns="0" bIns="0" rtlCol="0">
            <a:spAutoFit/>
          </a:bodyPr>
          <a:lstStyle/>
          <a:p>
            <a:pPr marL="9590" marR="4315" algn="just">
              <a:lnSpc>
                <a:spcPct val="107600"/>
              </a:lnSpc>
              <a:spcBef>
                <a:spcPts val="76"/>
              </a:spcBef>
            </a:pPr>
            <a:r>
              <a:rPr sz="1812" spc="-86" dirty="0">
                <a:latin typeface="Arial MT"/>
                <a:cs typeface="Arial MT"/>
              </a:rPr>
              <a:t>Lorsque </a:t>
            </a:r>
            <a:r>
              <a:rPr sz="1812" spc="-121" dirty="0">
                <a:latin typeface="Arial MT"/>
                <a:cs typeface="Arial MT"/>
              </a:rPr>
              <a:t>vous</a:t>
            </a:r>
            <a:r>
              <a:rPr sz="1812" spc="-117" dirty="0">
                <a:latin typeface="Arial MT"/>
                <a:cs typeface="Arial MT"/>
              </a:rPr>
              <a:t> </a:t>
            </a:r>
            <a:r>
              <a:rPr sz="1812" spc="-109" dirty="0">
                <a:latin typeface="Arial MT"/>
                <a:cs typeface="Arial MT"/>
              </a:rPr>
              <a:t>organisez</a:t>
            </a:r>
            <a:r>
              <a:rPr sz="1812" spc="-106" dirty="0">
                <a:latin typeface="Arial MT"/>
                <a:cs typeface="Arial MT"/>
              </a:rPr>
              <a:t> </a:t>
            </a:r>
            <a:r>
              <a:rPr sz="1812" spc="-26" dirty="0">
                <a:latin typeface="Arial MT"/>
                <a:cs typeface="Arial MT"/>
              </a:rPr>
              <a:t>votre </a:t>
            </a:r>
            <a:r>
              <a:rPr sz="1812" spc="-60" dirty="0">
                <a:latin typeface="Arial MT"/>
                <a:cs typeface="Arial MT"/>
              </a:rPr>
              <a:t>journée </a:t>
            </a:r>
            <a:r>
              <a:rPr sz="1812" spc="-57" dirty="0">
                <a:latin typeface="Arial MT"/>
                <a:cs typeface="Arial MT"/>
              </a:rPr>
              <a:t> </a:t>
            </a:r>
            <a:r>
              <a:rPr sz="1812" spc="-8" dirty="0">
                <a:latin typeface="Arial MT"/>
                <a:cs typeface="Arial MT"/>
              </a:rPr>
              <a:t>ou</a:t>
            </a:r>
            <a:r>
              <a:rPr sz="1812" spc="-4" dirty="0">
                <a:latin typeface="Arial MT"/>
                <a:cs typeface="Arial MT"/>
              </a:rPr>
              <a:t> </a:t>
            </a:r>
            <a:r>
              <a:rPr sz="1812" spc="-30" dirty="0">
                <a:latin typeface="Arial MT"/>
                <a:cs typeface="Arial MT"/>
              </a:rPr>
              <a:t>défendez</a:t>
            </a:r>
            <a:r>
              <a:rPr sz="1812" spc="446" dirty="0">
                <a:latin typeface="Arial MT"/>
                <a:cs typeface="Arial MT"/>
              </a:rPr>
              <a:t> </a:t>
            </a:r>
            <a:r>
              <a:rPr sz="1812" spc="-49" dirty="0">
                <a:latin typeface="Arial MT"/>
                <a:cs typeface="Arial MT"/>
              </a:rPr>
              <a:t>une</a:t>
            </a:r>
            <a:r>
              <a:rPr sz="1812" spc="408" dirty="0">
                <a:latin typeface="Arial MT"/>
                <a:cs typeface="Arial MT"/>
              </a:rPr>
              <a:t> </a:t>
            </a:r>
            <a:r>
              <a:rPr sz="1812" spc="-19" dirty="0">
                <a:latin typeface="Arial MT"/>
                <a:cs typeface="Arial MT"/>
              </a:rPr>
              <a:t>idée</a:t>
            </a:r>
            <a:r>
              <a:rPr sz="1812" spc="-15" dirty="0">
                <a:latin typeface="Arial MT"/>
                <a:cs typeface="Arial MT"/>
              </a:rPr>
              <a:t> </a:t>
            </a:r>
            <a:r>
              <a:rPr sz="1812" spc="-102" dirty="0">
                <a:latin typeface="Arial MT"/>
                <a:cs typeface="Arial MT"/>
              </a:rPr>
              <a:t>avec</a:t>
            </a:r>
            <a:r>
              <a:rPr sz="1812" spc="-98" dirty="0">
                <a:latin typeface="Arial MT"/>
                <a:cs typeface="Arial MT"/>
              </a:rPr>
              <a:t> </a:t>
            </a:r>
            <a:r>
              <a:rPr sz="1812" spc="-79" dirty="0">
                <a:latin typeface="Arial MT"/>
                <a:cs typeface="Arial MT"/>
              </a:rPr>
              <a:t>des </a:t>
            </a:r>
            <a:r>
              <a:rPr sz="1812" spc="-76" dirty="0">
                <a:latin typeface="Arial MT"/>
                <a:cs typeface="Arial MT"/>
              </a:rPr>
              <a:t> </a:t>
            </a:r>
            <a:r>
              <a:rPr sz="1812" spc="-106" dirty="0">
                <a:latin typeface="Arial MT"/>
                <a:cs typeface="Arial MT"/>
              </a:rPr>
              <a:t>arguments,</a:t>
            </a:r>
            <a:r>
              <a:rPr sz="1812" spc="-181" dirty="0">
                <a:latin typeface="Arial MT"/>
                <a:cs typeface="Arial MT"/>
              </a:rPr>
              <a:t> </a:t>
            </a:r>
            <a:r>
              <a:rPr sz="1812" spc="-45" dirty="0">
                <a:latin typeface="Arial MT"/>
                <a:cs typeface="Arial MT"/>
              </a:rPr>
              <a:t>l</a:t>
            </a:r>
            <a:r>
              <a:rPr sz="1812" spc="-106" dirty="0">
                <a:latin typeface="Arial MT"/>
                <a:cs typeface="Arial MT"/>
              </a:rPr>
              <a:t>e</a:t>
            </a:r>
            <a:r>
              <a:rPr sz="1812" spc="-4" dirty="0">
                <a:latin typeface="Arial MT"/>
                <a:cs typeface="Arial MT"/>
              </a:rPr>
              <a:t> </a:t>
            </a:r>
            <a:r>
              <a:rPr sz="1812" spc="-64" dirty="0">
                <a:latin typeface="Arial MT"/>
                <a:cs typeface="Arial MT"/>
              </a:rPr>
              <a:t>lob</a:t>
            </a:r>
            <a:r>
              <a:rPr sz="1812" spc="-76" dirty="0">
                <a:latin typeface="Arial MT"/>
                <a:cs typeface="Arial MT"/>
              </a:rPr>
              <a:t>e</a:t>
            </a:r>
            <a:r>
              <a:rPr sz="1812" spc="-4" dirty="0">
                <a:latin typeface="Arial MT"/>
                <a:cs typeface="Arial MT"/>
              </a:rPr>
              <a:t> </a:t>
            </a:r>
            <a:r>
              <a:rPr sz="1812" spc="26" dirty="0">
                <a:latin typeface="Arial MT"/>
                <a:cs typeface="Arial MT"/>
              </a:rPr>
              <a:t>f</a:t>
            </a:r>
            <a:r>
              <a:rPr sz="1812" spc="-11" dirty="0">
                <a:latin typeface="Arial MT"/>
                <a:cs typeface="Arial MT"/>
              </a:rPr>
              <a:t>r</a:t>
            </a:r>
            <a:r>
              <a:rPr sz="1812" spc="-53" dirty="0">
                <a:latin typeface="Arial MT"/>
                <a:cs typeface="Arial MT"/>
              </a:rPr>
              <a:t>ontal</a:t>
            </a:r>
            <a:r>
              <a:rPr sz="1812" dirty="0">
                <a:latin typeface="Arial MT"/>
                <a:cs typeface="Arial MT"/>
              </a:rPr>
              <a:t> </a:t>
            </a:r>
            <a:r>
              <a:rPr sz="1812" spc="-83" dirty="0">
                <a:latin typeface="Arial MT"/>
                <a:cs typeface="Arial MT"/>
              </a:rPr>
              <a:t>est</a:t>
            </a:r>
            <a:r>
              <a:rPr sz="1812" dirty="0">
                <a:latin typeface="Arial MT"/>
                <a:cs typeface="Arial MT"/>
              </a:rPr>
              <a:t> </a:t>
            </a:r>
            <a:r>
              <a:rPr sz="1812" spc="-34" dirty="0">
                <a:latin typeface="Arial MT"/>
                <a:cs typeface="Arial MT"/>
              </a:rPr>
              <a:t>très</a:t>
            </a:r>
            <a:r>
              <a:rPr sz="1812" dirty="0">
                <a:latin typeface="Arial MT"/>
                <a:cs typeface="Arial MT"/>
              </a:rPr>
              <a:t> </a:t>
            </a:r>
            <a:r>
              <a:rPr sz="1812" spc="-72" dirty="0">
                <a:latin typeface="Arial MT"/>
                <a:cs typeface="Arial MT"/>
              </a:rPr>
              <a:t>actif.</a:t>
            </a:r>
            <a:endParaRPr sz="1812">
              <a:latin typeface="Arial MT"/>
              <a:cs typeface="Arial MT"/>
            </a:endParaRPr>
          </a:p>
          <a:p>
            <a:pPr marL="9590" marR="3836" algn="just">
              <a:lnSpc>
                <a:spcPct val="106500"/>
              </a:lnSpc>
              <a:spcBef>
                <a:spcPts val="1759"/>
              </a:spcBef>
            </a:pPr>
            <a:r>
              <a:rPr sz="1812" spc="-204" dirty="0">
                <a:latin typeface="Arial MT"/>
                <a:cs typeface="Arial MT"/>
              </a:rPr>
              <a:t>En</a:t>
            </a:r>
            <a:r>
              <a:rPr sz="1812" spc="-200" dirty="0">
                <a:latin typeface="Arial MT"/>
                <a:cs typeface="Arial MT"/>
              </a:rPr>
              <a:t> </a:t>
            </a:r>
            <a:r>
              <a:rPr sz="1812" spc="-106" dirty="0">
                <a:latin typeface="Arial MT"/>
                <a:cs typeface="Arial MT"/>
              </a:rPr>
              <a:t>plus</a:t>
            </a:r>
            <a:r>
              <a:rPr sz="1812" spc="-102" dirty="0">
                <a:latin typeface="Arial MT"/>
                <a:cs typeface="Arial MT"/>
              </a:rPr>
              <a:t> </a:t>
            </a:r>
            <a:r>
              <a:rPr sz="1812" spc="-94" dirty="0">
                <a:latin typeface="Arial MT"/>
                <a:cs typeface="Arial MT"/>
              </a:rPr>
              <a:t>du</a:t>
            </a:r>
            <a:r>
              <a:rPr sz="1812" spc="-91" dirty="0">
                <a:latin typeface="Arial MT"/>
                <a:cs typeface="Arial MT"/>
              </a:rPr>
              <a:t> </a:t>
            </a:r>
            <a:r>
              <a:rPr sz="1812" u="heavy" spc="-79" dirty="0">
                <a:uFill>
                  <a:solidFill>
                    <a:srgbClr val="000000"/>
                  </a:solidFill>
                </a:uFill>
                <a:latin typeface="Arial MT"/>
                <a:cs typeface="Arial MT"/>
              </a:rPr>
              <a:t>raisonnement</a:t>
            </a:r>
            <a:r>
              <a:rPr sz="1812" spc="-76" dirty="0">
                <a:latin typeface="Arial MT"/>
                <a:cs typeface="Arial MT"/>
              </a:rPr>
              <a:t> </a:t>
            </a:r>
            <a:r>
              <a:rPr sz="1812" spc="-23" dirty="0">
                <a:latin typeface="Arial MT"/>
                <a:cs typeface="Arial MT"/>
              </a:rPr>
              <a:t>et</a:t>
            </a:r>
            <a:r>
              <a:rPr sz="1812" spc="-19" dirty="0">
                <a:latin typeface="Arial MT"/>
                <a:cs typeface="Arial MT"/>
              </a:rPr>
              <a:t> </a:t>
            </a:r>
            <a:r>
              <a:rPr sz="1812" spc="-113" dirty="0">
                <a:latin typeface="Arial MT"/>
                <a:cs typeface="Arial MT"/>
              </a:rPr>
              <a:t>de</a:t>
            </a:r>
            <a:r>
              <a:rPr sz="1812" spc="-109" dirty="0">
                <a:latin typeface="Arial MT"/>
                <a:cs typeface="Arial MT"/>
              </a:rPr>
              <a:t> </a:t>
            </a:r>
            <a:r>
              <a:rPr sz="1812" spc="-125" dirty="0">
                <a:latin typeface="Arial MT"/>
                <a:cs typeface="Arial MT"/>
              </a:rPr>
              <a:t>la </a:t>
            </a:r>
            <a:r>
              <a:rPr sz="1812" spc="-121" dirty="0">
                <a:latin typeface="Arial MT"/>
                <a:cs typeface="Arial MT"/>
              </a:rPr>
              <a:t> </a:t>
            </a:r>
            <a:r>
              <a:rPr sz="1812" u="heavy" spc="-64" dirty="0">
                <a:uFill>
                  <a:solidFill>
                    <a:srgbClr val="000000"/>
                  </a:solidFill>
                </a:uFill>
                <a:latin typeface="Arial MT"/>
                <a:cs typeface="Arial MT"/>
              </a:rPr>
              <a:t>planification</a:t>
            </a:r>
            <a:r>
              <a:rPr sz="1812" spc="-109" dirty="0">
                <a:latin typeface="Arial MT"/>
                <a:cs typeface="Arial MT"/>
              </a:rPr>
              <a:t>,</a:t>
            </a:r>
            <a:r>
              <a:rPr sz="1812" spc="-162" dirty="0">
                <a:latin typeface="Arial MT"/>
                <a:cs typeface="Arial MT"/>
              </a:rPr>
              <a:t> </a:t>
            </a:r>
            <a:r>
              <a:rPr sz="1812" spc="-45" dirty="0">
                <a:latin typeface="Arial MT"/>
                <a:cs typeface="Arial MT"/>
              </a:rPr>
              <a:t>l</a:t>
            </a:r>
            <a:r>
              <a:rPr sz="1812" spc="-106" dirty="0">
                <a:latin typeface="Arial MT"/>
                <a:cs typeface="Arial MT"/>
              </a:rPr>
              <a:t>e</a:t>
            </a:r>
            <a:r>
              <a:rPr sz="1812" spc="15" dirty="0">
                <a:latin typeface="Arial MT"/>
                <a:cs typeface="Arial MT"/>
              </a:rPr>
              <a:t> </a:t>
            </a:r>
            <a:r>
              <a:rPr sz="1812" spc="-64" dirty="0">
                <a:latin typeface="Arial MT"/>
                <a:cs typeface="Arial MT"/>
              </a:rPr>
              <a:t>lob</a:t>
            </a:r>
            <a:r>
              <a:rPr sz="1812" spc="-76" dirty="0">
                <a:latin typeface="Arial MT"/>
                <a:cs typeface="Arial MT"/>
              </a:rPr>
              <a:t>e</a:t>
            </a:r>
            <a:r>
              <a:rPr sz="1812" spc="19" dirty="0">
                <a:latin typeface="Arial MT"/>
                <a:cs typeface="Arial MT"/>
              </a:rPr>
              <a:t> </a:t>
            </a:r>
            <a:r>
              <a:rPr sz="1812" spc="26" dirty="0">
                <a:latin typeface="Arial MT"/>
                <a:cs typeface="Arial MT"/>
              </a:rPr>
              <a:t>f</a:t>
            </a:r>
            <a:r>
              <a:rPr sz="1812" spc="-11" dirty="0">
                <a:latin typeface="Arial MT"/>
                <a:cs typeface="Arial MT"/>
              </a:rPr>
              <a:t>r</a:t>
            </a:r>
            <a:r>
              <a:rPr sz="1812" spc="-53" dirty="0">
                <a:latin typeface="Arial MT"/>
                <a:cs typeface="Arial MT"/>
              </a:rPr>
              <a:t>ontal</a:t>
            </a:r>
            <a:r>
              <a:rPr sz="1812" spc="19" dirty="0">
                <a:latin typeface="Arial MT"/>
                <a:cs typeface="Arial MT"/>
              </a:rPr>
              <a:t> </a:t>
            </a:r>
            <a:r>
              <a:rPr sz="1812" spc="-76" dirty="0">
                <a:latin typeface="Arial MT"/>
                <a:cs typeface="Arial MT"/>
              </a:rPr>
              <a:t>module</a:t>
            </a:r>
            <a:r>
              <a:rPr sz="1812" spc="19" dirty="0">
                <a:latin typeface="Arial MT"/>
                <a:cs typeface="Arial MT"/>
              </a:rPr>
              <a:t> </a:t>
            </a:r>
            <a:r>
              <a:rPr sz="1812" spc="-86" dirty="0">
                <a:latin typeface="Arial MT"/>
                <a:cs typeface="Arial MT"/>
              </a:rPr>
              <a:t>nos  </a:t>
            </a:r>
            <a:r>
              <a:rPr sz="1812" u="heavy" spc="-64" dirty="0">
                <a:uFill>
                  <a:solidFill>
                    <a:srgbClr val="000000"/>
                  </a:solidFill>
                </a:uFill>
                <a:latin typeface="Arial MT"/>
                <a:cs typeface="Arial MT"/>
              </a:rPr>
              <a:t>émotions</a:t>
            </a:r>
            <a:r>
              <a:rPr sz="1812" spc="-64" dirty="0">
                <a:latin typeface="Arial MT"/>
                <a:cs typeface="Arial MT"/>
              </a:rPr>
              <a:t> </a:t>
            </a:r>
            <a:r>
              <a:rPr sz="1812" spc="-23" dirty="0">
                <a:latin typeface="Arial MT"/>
                <a:cs typeface="Arial MT"/>
              </a:rPr>
              <a:t>et </a:t>
            </a:r>
            <a:r>
              <a:rPr sz="1812" spc="-83" dirty="0">
                <a:latin typeface="Arial MT"/>
                <a:cs typeface="Arial MT"/>
              </a:rPr>
              <a:t>est</a:t>
            </a:r>
            <a:r>
              <a:rPr sz="1812" spc="-79" dirty="0">
                <a:latin typeface="Arial MT"/>
                <a:cs typeface="Arial MT"/>
              </a:rPr>
              <a:t> </a:t>
            </a:r>
            <a:r>
              <a:rPr sz="1812" spc="-76" dirty="0">
                <a:latin typeface="Arial MT"/>
                <a:cs typeface="Arial MT"/>
              </a:rPr>
              <a:t>impliqué</a:t>
            </a:r>
            <a:r>
              <a:rPr sz="1812" spc="-72" dirty="0">
                <a:latin typeface="Arial MT"/>
                <a:cs typeface="Arial MT"/>
              </a:rPr>
              <a:t> </a:t>
            </a:r>
            <a:r>
              <a:rPr sz="1812" spc="-159" dirty="0">
                <a:latin typeface="Arial MT"/>
                <a:cs typeface="Arial MT"/>
              </a:rPr>
              <a:t>dans</a:t>
            </a:r>
            <a:r>
              <a:rPr sz="1812" spc="185" dirty="0">
                <a:latin typeface="Arial MT"/>
                <a:cs typeface="Arial MT"/>
              </a:rPr>
              <a:t> </a:t>
            </a:r>
            <a:r>
              <a:rPr sz="1812" spc="-128" dirty="0">
                <a:latin typeface="Arial MT"/>
                <a:cs typeface="Arial MT"/>
              </a:rPr>
              <a:t>ce</a:t>
            </a:r>
            <a:r>
              <a:rPr sz="1812" spc="245" dirty="0">
                <a:latin typeface="Arial MT"/>
                <a:cs typeface="Arial MT"/>
              </a:rPr>
              <a:t> </a:t>
            </a:r>
            <a:r>
              <a:rPr sz="1812" spc="-72" dirty="0">
                <a:latin typeface="Arial MT"/>
                <a:cs typeface="Arial MT"/>
              </a:rPr>
              <a:t>qui </a:t>
            </a:r>
            <a:r>
              <a:rPr sz="1812" spc="-68" dirty="0">
                <a:latin typeface="Arial MT"/>
                <a:cs typeface="Arial MT"/>
              </a:rPr>
              <a:t> </a:t>
            </a:r>
            <a:r>
              <a:rPr sz="1812" spc="-49" dirty="0">
                <a:latin typeface="Arial MT"/>
                <a:cs typeface="Arial MT"/>
              </a:rPr>
              <a:t>fait</a:t>
            </a:r>
            <a:r>
              <a:rPr sz="1812" spc="-4" dirty="0">
                <a:latin typeface="Arial MT"/>
                <a:cs typeface="Arial MT"/>
              </a:rPr>
              <a:t> </a:t>
            </a:r>
            <a:r>
              <a:rPr sz="1812" spc="-15" dirty="0">
                <a:latin typeface="Arial MT"/>
                <a:cs typeface="Arial MT"/>
              </a:rPr>
              <a:t>notre</a:t>
            </a:r>
            <a:r>
              <a:rPr sz="1812" spc="-4" dirty="0">
                <a:latin typeface="Arial MT"/>
                <a:cs typeface="Arial MT"/>
              </a:rPr>
              <a:t> </a:t>
            </a:r>
            <a:r>
              <a:rPr sz="1812" u="heavy" spc="-76" dirty="0">
                <a:uFill>
                  <a:solidFill>
                    <a:srgbClr val="000000"/>
                  </a:solidFill>
                </a:uFill>
                <a:latin typeface="Arial MT"/>
                <a:cs typeface="Arial MT"/>
              </a:rPr>
              <a:t>personnalité</a:t>
            </a:r>
            <a:r>
              <a:rPr sz="1812" spc="-76" dirty="0">
                <a:latin typeface="Arial MT"/>
                <a:cs typeface="Arial MT"/>
              </a:rPr>
              <a:t>.</a:t>
            </a:r>
            <a:endParaRPr sz="1812">
              <a:latin typeface="Arial MT"/>
              <a:cs typeface="Arial MT"/>
            </a:endParaRPr>
          </a:p>
        </p:txBody>
      </p:sp>
      <p:sp>
        <p:nvSpPr>
          <p:cNvPr id="9" name="object 9"/>
          <p:cNvSpPr txBox="1"/>
          <p:nvPr/>
        </p:nvSpPr>
        <p:spPr>
          <a:xfrm>
            <a:off x="693565" y="81894"/>
            <a:ext cx="1893920" cy="242054"/>
          </a:xfrm>
          <a:prstGeom prst="rect">
            <a:avLst/>
          </a:prstGeom>
        </p:spPr>
        <p:txBody>
          <a:bodyPr vert="horz" wrap="square" lIns="0" tIns="9589" rIns="0" bIns="0" rtlCol="0">
            <a:spAutoFit/>
          </a:bodyPr>
          <a:lstStyle/>
          <a:p>
            <a:pPr marL="9590">
              <a:spcBef>
                <a:spcPts val="76"/>
              </a:spcBef>
            </a:pPr>
            <a:r>
              <a:rPr sz="1510" spc="-86" dirty="0">
                <a:latin typeface="Arial MT"/>
                <a:cs typeface="Arial MT"/>
              </a:rPr>
              <a:t>1.7.</a:t>
            </a:r>
            <a:r>
              <a:rPr sz="1510" spc="-151" dirty="0">
                <a:latin typeface="Arial MT"/>
                <a:cs typeface="Arial MT"/>
              </a:rPr>
              <a:t> </a:t>
            </a:r>
            <a:r>
              <a:rPr sz="1510" spc="-140" dirty="0">
                <a:latin typeface="Arial MT"/>
                <a:cs typeface="Arial MT"/>
              </a:rPr>
              <a:t>Le</a:t>
            </a:r>
            <a:r>
              <a:rPr sz="1510" spc="-125" dirty="0">
                <a:latin typeface="Arial MT"/>
                <a:cs typeface="Arial MT"/>
              </a:rPr>
              <a:t>s</a:t>
            </a:r>
            <a:r>
              <a:rPr sz="1510" spc="-4" dirty="0">
                <a:latin typeface="Arial MT"/>
                <a:cs typeface="Arial MT"/>
              </a:rPr>
              <a:t> </a:t>
            </a:r>
            <a:r>
              <a:rPr sz="1510" spc="-83" dirty="0">
                <a:latin typeface="Arial MT"/>
                <a:cs typeface="Arial MT"/>
              </a:rPr>
              <a:t>lobes</a:t>
            </a:r>
            <a:r>
              <a:rPr sz="1510" spc="-4" dirty="0">
                <a:latin typeface="Arial MT"/>
                <a:cs typeface="Arial MT"/>
              </a:rPr>
              <a:t> </a:t>
            </a:r>
            <a:r>
              <a:rPr sz="1510" spc="-57" dirty="0">
                <a:latin typeface="Arial MT"/>
                <a:cs typeface="Arial MT"/>
              </a:rPr>
              <a:t>cérébraux</a:t>
            </a:r>
            <a:endParaRPr sz="1510">
              <a:latin typeface="Arial MT"/>
              <a:cs typeface="Arial MT"/>
            </a:endParaRPr>
          </a:p>
        </p:txBody>
      </p:sp>
      <p:sp>
        <p:nvSpPr>
          <p:cNvPr id="10" name="object 10"/>
          <p:cNvSpPr/>
          <p:nvPr/>
        </p:nvSpPr>
        <p:spPr>
          <a:xfrm>
            <a:off x="436893" y="0"/>
            <a:ext cx="9819614" cy="7364711"/>
          </a:xfrm>
          <a:custGeom>
            <a:avLst/>
            <a:gdLst/>
            <a:ahLst/>
            <a:cxnLst/>
            <a:rect l="l" t="t" r="r" b="b"/>
            <a:pathLst>
              <a:path w="13004800" h="9753600">
                <a:moveTo>
                  <a:pt x="0" y="9753600"/>
                </a:moveTo>
                <a:lnTo>
                  <a:pt x="13004800" y="9753600"/>
                </a:lnTo>
                <a:lnTo>
                  <a:pt x="13004800" y="0"/>
                </a:lnTo>
                <a:lnTo>
                  <a:pt x="0" y="0"/>
                </a:lnTo>
                <a:lnTo>
                  <a:pt x="0" y="9753600"/>
                </a:lnTo>
                <a:close/>
              </a:path>
            </a:pathLst>
          </a:custGeom>
          <a:ln w="12700">
            <a:solidFill>
              <a:srgbClr val="4C4C4C"/>
            </a:solidFill>
          </a:ln>
        </p:spPr>
        <p:txBody>
          <a:bodyPr wrap="square" lIns="0" tIns="0" rIns="0" bIns="0" rtlCol="0"/>
          <a:lstStyle/>
          <a:p>
            <a:endParaRPr sz="1359"/>
          </a:p>
        </p:txBody>
      </p:sp>
      <p:sp>
        <p:nvSpPr>
          <p:cNvPr id="11" name="object 11"/>
          <p:cNvSpPr txBox="1">
            <a:spLocks noGrp="1"/>
          </p:cNvSpPr>
          <p:nvPr>
            <p:ph type="sldNum" sz="quarter" idx="7"/>
          </p:nvPr>
        </p:nvSpPr>
        <p:spPr>
          <a:xfrm>
            <a:off x="6250411" y="5306332"/>
            <a:ext cx="1857096" cy="128240"/>
          </a:xfrm>
          <a:prstGeom prst="rect">
            <a:avLst/>
          </a:prstGeom>
        </p:spPr>
        <p:txBody>
          <a:bodyPr vert="horz" wrap="square" lIns="0" tIns="0" rIns="0" bIns="0" rtlCol="0">
            <a:spAutoFit/>
          </a:bodyPr>
          <a:lstStyle/>
          <a:p>
            <a:pPr marL="28769">
              <a:lnSpc>
                <a:spcPts val="955"/>
              </a:lnSpc>
            </a:pPr>
            <a:fld id="{81D60167-4931-47E6-BA6A-407CBD079E47}" type="slidenum">
              <a:rPr dirty="0"/>
              <a:pPr marL="28769">
                <a:lnSpc>
                  <a:spcPts val="955"/>
                </a:lnSpc>
              </a:pPr>
              <a:t>9</a:t>
            </a:fld>
            <a:endParaRPr dirty="0"/>
          </a:p>
        </p:txBody>
      </p:sp>
    </p:spTree>
    <p:extLst>
      <p:ext uri="{BB962C8B-B14F-4D97-AF65-F5344CB8AC3E}">
        <p14:creationId xmlns:p14="http://schemas.microsoft.com/office/powerpoint/2010/main" val="3857245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74073" y="348995"/>
            <a:ext cx="8992235" cy="6362700"/>
            <a:chOff x="774073" y="348995"/>
            <a:chExt cx="8992235" cy="6362700"/>
          </a:xfrm>
        </p:grpSpPr>
        <p:pic>
          <p:nvPicPr>
            <p:cNvPr id="3" name="object 3"/>
            <p:cNvPicPr/>
            <p:nvPr/>
          </p:nvPicPr>
          <p:blipFill>
            <a:blip r:embed="rId2" cstate="print"/>
            <a:stretch>
              <a:fillRect/>
            </a:stretch>
          </p:blipFill>
          <p:spPr>
            <a:xfrm>
              <a:off x="2253874" y="2939795"/>
              <a:ext cx="5257800" cy="3771900"/>
            </a:xfrm>
            <a:prstGeom prst="rect">
              <a:avLst/>
            </a:prstGeom>
          </p:spPr>
        </p:pic>
        <p:sp>
          <p:nvSpPr>
            <p:cNvPr id="4" name="object 4"/>
            <p:cNvSpPr/>
            <p:nvPr/>
          </p:nvSpPr>
          <p:spPr>
            <a:xfrm>
              <a:off x="6216273" y="4230623"/>
              <a:ext cx="533400" cy="533400"/>
            </a:xfrm>
            <a:custGeom>
              <a:avLst/>
              <a:gdLst/>
              <a:ahLst/>
              <a:cxnLst/>
              <a:rect l="l" t="t" r="r" b="b"/>
              <a:pathLst>
                <a:path w="533400" h="533400">
                  <a:moveTo>
                    <a:pt x="266699" y="143255"/>
                  </a:moveTo>
                  <a:lnTo>
                    <a:pt x="205739" y="56387"/>
                  </a:lnTo>
                  <a:lnTo>
                    <a:pt x="179831" y="155447"/>
                  </a:lnTo>
                  <a:lnTo>
                    <a:pt x="9143" y="56387"/>
                  </a:lnTo>
                  <a:lnTo>
                    <a:pt x="114299" y="187451"/>
                  </a:lnTo>
                  <a:lnTo>
                    <a:pt x="0" y="211835"/>
                  </a:lnTo>
                  <a:lnTo>
                    <a:pt x="91439" y="291083"/>
                  </a:lnTo>
                  <a:lnTo>
                    <a:pt x="3047" y="359663"/>
                  </a:lnTo>
                  <a:lnTo>
                    <a:pt x="140207" y="344423"/>
                  </a:lnTo>
                  <a:lnTo>
                    <a:pt x="117347" y="434339"/>
                  </a:lnTo>
                  <a:lnTo>
                    <a:pt x="190499" y="385571"/>
                  </a:lnTo>
                  <a:lnTo>
                    <a:pt x="208787" y="533399"/>
                  </a:lnTo>
                  <a:lnTo>
                    <a:pt x="259079" y="368807"/>
                  </a:lnTo>
                  <a:lnTo>
                    <a:pt x="326135" y="487679"/>
                  </a:lnTo>
                  <a:lnTo>
                    <a:pt x="345947" y="356615"/>
                  </a:lnTo>
                  <a:lnTo>
                    <a:pt x="448055" y="446531"/>
                  </a:lnTo>
                  <a:lnTo>
                    <a:pt x="416051" y="320039"/>
                  </a:lnTo>
                  <a:lnTo>
                    <a:pt x="533399" y="327659"/>
                  </a:lnTo>
                  <a:lnTo>
                    <a:pt x="434339" y="259079"/>
                  </a:lnTo>
                  <a:lnTo>
                    <a:pt x="521207" y="201167"/>
                  </a:lnTo>
                  <a:lnTo>
                    <a:pt x="411479" y="179831"/>
                  </a:lnTo>
                  <a:lnTo>
                    <a:pt x="454151" y="109727"/>
                  </a:lnTo>
                  <a:lnTo>
                    <a:pt x="348995" y="131063"/>
                  </a:lnTo>
                  <a:lnTo>
                    <a:pt x="358139" y="0"/>
                  </a:lnTo>
                  <a:lnTo>
                    <a:pt x="266699" y="143255"/>
                  </a:lnTo>
                  <a:close/>
                </a:path>
              </a:pathLst>
            </a:custGeom>
            <a:ln w="38099">
              <a:solidFill>
                <a:srgbClr val="656598"/>
              </a:solidFill>
            </a:ln>
          </p:spPr>
          <p:txBody>
            <a:bodyPr wrap="square" lIns="0" tIns="0" rIns="0" bIns="0" rtlCol="0"/>
            <a:lstStyle/>
            <a:p>
              <a:endParaRPr/>
            </a:p>
          </p:txBody>
        </p:sp>
        <p:sp>
          <p:nvSpPr>
            <p:cNvPr id="5" name="object 5"/>
            <p:cNvSpPr/>
            <p:nvPr/>
          </p:nvSpPr>
          <p:spPr>
            <a:xfrm>
              <a:off x="6063874" y="4812792"/>
              <a:ext cx="1450975" cy="355600"/>
            </a:xfrm>
            <a:custGeom>
              <a:avLst/>
              <a:gdLst/>
              <a:ahLst/>
              <a:cxnLst/>
              <a:rect l="l" t="t" r="r" b="b"/>
              <a:pathLst>
                <a:path w="1450975" h="355600">
                  <a:moveTo>
                    <a:pt x="123444" y="0"/>
                  </a:moveTo>
                  <a:lnTo>
                    <a:pt x="0" y="32004"/>
                  </a:lnTo>
                  <a:lnTo>
                    <a:pt x="88392" y="102717"/>
                  </a:lnTo>
                  <a:lnTo>
                    <a:pt x="88392" y="70104"/>
                  </a:lnTo>
                  <a:lnTo>
                    <a:pt x="97536" y="33528"/>
                  </a:lnTo>
                  <a:lnTo>
                    <a:pt x="115276" y="37263"/>
                  </a:lnTo>
                  <a:lnTo>
                    <a:pt x="123444" y="0"/>
                  </a:lnTo>
                  <a:close/>
                </a:path>
                <a:path w="1450975" h="355600">
                  <a:moveTo>
                    <a:pt x="115276" y="37263"/>
                  </a:moveTo>
                  <a:lnTo>
                    <a:pt x="97536" y="33528"/>
                  </a:lnTo>
                  <a:lnTo>
                    <a:pt x="88392" y="70104"/>
                  </a:lnTo>
                  <a:lnTo>
                    <a:pt x="107211" y="74062"/>
                  </a:lnTo>
                  <a:lnTo>
                    <a:pt x="115276" y="37263"/>
                  </a:lnTo>
                  <a:close/>
                </a:path>
                <a:path w="1450975" h="355600">
                  <a:moveTo>
                    <a:pt x="107211" y="74062"/>
                  </a:moveTo>
                  <a:lnTo>
                    <a:pt x="88392" y="70104"/>
                  </a:lnTo>
                  <a:lnTo>
                    <a:pt x="88392" y="102717"/>
                  </a:lnTo>
                  <a:lnTo>
                    <a:pt x="99060" y="111252"/>
                  </a:lnTo>
                  <a:lnTo>
                    <a:pt x="107211" y="74062"/>
                  </a:lnTo>
                  <a:close/>
                </a:path>
                <a:path w="1450975" h="355600">
                  <a:moveTo>
                    <a:pt x="1450848" y="318516"/>
                  </a:moveTo>
                  <a:lnTo>
                    <a:pt x="115276" y="37263"/>
                  </a:lnTo>
                  <a:lnTo>
                    <a:pt x="107211" y="74062"/>
                  </a:lnTo>
                  <a:lnTo>
                    <a:pt x="1443228" y="355092"/>
                  </a:lnTo>
                  <a:lnTo>
                    <a:pt x="1450848" y="318516"/>
                  </a:lnTo>
                  <a:close/>
                </a:path>
              </a:pathLst>
            </a:custGeom>
            <a:solidFill>
              <a:srgbClr val="656598"/>
            </a:solidFill>
          </p:spPr>
          <p:txBody>
            <a:bodyPr wrap="square" lIns="0" tIns="0" rIns="0" bIns="0" rtlCol="0"/>
            <a:lstStyle/>
            <a:p>
              <a:endParaRPr/>
            </a:p>
          </p:txBody>
        </p:sp>
        <p:sp>
          <p:nvSpPr>
            <p:cNvPr id="6" name="object 6"/>
            <p:cNvSpPr/>
            <p:nvPr/>
          </p:nvSpPr>
          <p:spPr>
            <a:xfrm>
              <a:off x="3473074" y="4539995"/>
              <a:ext cx="533400" cy="533400"/>
            </a:xfrm>
            <a:custGeom>
              <a:avLst/>
              <a:gdLst/>
              <a:ahLst/>
              <a:cxnLst/>
              <a:rect l="l" t="t" r="r" b="b"/>
              <a:pathLst>
                <a:path w="533400" h="533400">
                  <a:moveTo>
                    <a:pt x="266699" y="143255"/>
                  </a:moveTo>
                  <a:lnTo>
                    <a:pt x="205739" y="56387"/>
                  </a:lnTo>
                  <a:lnTo>
                    <a:pt x="179831" y="155447"/>
                  </a:lnTo>
                  <a:lnTo>
                    <a:pt x="9143" y="56387"/>
                  </a:lnTo>
                  <a:lnTo>
                    <a:pt x="114299" y="187451"/>
                  </a:lnTo>
                  <a:lnTo>
                    <a:pt x="0" y="213359"/>
                  </a:lnTo>
                  <a:lnTo>
                    <a:pt x="91439" y="291083"/>
                  </a:lnTo>
                  <a:lnTo>
                    <a:pt x="3047" y="359663"/>
                  </a:lnTo>
                  <a:lnTo>
                    <a:pt x="140207" y="344423"/>
                  </a:lnTo>
                  <a:lnTo>
                    <a:pt x="117347" y="434339"/>
                  </a:lnTo>
                  <a:lnTo>
                    <a:pt x="190499" y="385571"/>
                  </a:lnTo>
                  <a:lnTo>
                    <a:pt x="208787" y="533399"/>
                  </a:lnTo>
                  <a:lnTo>
                    <a:pt x="259079" y="368807"/>
                  </a:lnTo>
                  <a:lnTo>
                    <a:pt x="326135" y="487679"/>
                  </a:lnTo>
                  <a:lnTo>
                    <a:pt x="345947" y="356615"/>
                  </a:lnTo>
                  <a:lnTo>
                    <a:pt x="448055" y="446531"/>
                  </a:lnTo>
                  <a:lnTo>
                    <a:pt x="416051" y="320039"/>
                  </a:lnTo>
                  <a:lnTo>
                    <a:pt x="533399" y="327659"/>
                  </a:lnTo>
                  <a:lnTo>
                    <a:pt x="434339" y="259079"/>
                  </a:lnTo>
                  <a:lnTo>
                    <a:pt x="521207" y="201167"/>
                  </a:lnTo>
                  <a:lnTo>
                    <a:pt x="411479" y="179831"/>
                  </a:lnTo>
                  <a:lnTo>
                    <a:pt x="454151" y="109727"/>
                  </a:lnTo>
                  <a:lnTo>
                    <a:pt x="348995" y="131063"/>
                  </a:lnTo>
                  <a:lnTo>
                    <a:pt x="358139" y="0"/>
                  </a:lnTo>
                  <a:lnTo>
                    <a:pt x="266699" y="143255"/>
                  </a:lnTo>
                  <a:close/>
                </a:path>
              </a:pathLst>
            </a:custGeom>
            <a:ln w="38099">
              <a:solidFill>
                <a:srgbClr val="656598"/>
              </a:solidFill>
            </a:ln>
          </p:spPr>
          <p:txBody>
            <a:bodyPr wrap="square" lIns="0" tIns="0" rIns="0" bIns="0" rtlCol="0"/>
            <a:lstStyle/>
            <a:p>
              <a:endParaRPr/>
            </a:p>
          </p:txBody>
        </p:sp>
        <p:sp>
          <p:nvSpPr>
            <p:cNvPr id="7" name="object 7"/>
            <p:cNvSpPr/>
            <p:nvPr/>
          </p:nvSpPr>
          <p:spPr>
            <a:xfrm>
              <a:off x="1949074" y="4786884"/>
              <a:ext cx="1447800" cy="114300"/>
            </a:xfrm>
            <a:custGeom>
              <a:avLst/>
              <a:gdLst/>
              <a:ahLst/>
              <a:cxnLst/>
              <a:rect l="l" t="t" r="r" b="b"/>
              <a:pathLst>
                <a:path w="1447800" h="114300">
                  <a:moveTo>
                    <a:pt x="1351788" y="76200"/>
                  </a:moveTo>
                  <a:lnTo>
                    <a:pt x="1351788" y="38100"/>
                  </a:lnTo>
                  <a:lnTo>
                    <a:pt x="0" y="38100"/>
                  </a:lnTo>
                  <a:lnTo>
                    <a:pt x="0" y="76200"/>
                  </a:lnTo>
                  <a:lnTo>
                    <a:pt x="1351788" y="76200"/>
                  </a:lnTo>
                  <a:close/>
                </a:path>
                <a:path w="1447800" h="114300">
                  <a:moveTo>
                    <a:pt x="1447800" y="57912"/>
                  </a:moveTo>
                  <a:lnTo>
                    <a:pt x="1333500" y="0"/>
                  </a:lnTo>
                  <a:lnTo>
                    <a:pt x="1333500" y="38100"/>
                  </a:lnTo>
                  <a:lnTo>
                    <a:pt x="1351788" y="38100"/>
                  </a:lnTo>
                  <a:lnTo>
                    <a:pt x="1351788" y="105277"/>
                  </a:lnTo>
                  <a:lnTo>
                    <a:pt x="1447800" y="57912"/>
                  </a:lnTo>
                  <a:close/>
                </a:path>
                <a:path w="1447800" h="114300">
                  <a:moveTo>
                    <a:pt x="1351788" y="105277"/>
                  </a:moveTo>
                  <a:lnTo>
                    <a:pt x="1351788" y="76200"/>
                  </a:lnTo>
                  <a:lnTo>
                    <a:pt x="1333500" y="76200"/>
                  </a:lnTo>
                  <a:lnTo>
                    <a:pt x="1333500" y="114300"/>
                  </a:lnTo>
                  <a:lnTo>
                    <a:pt x="1351788" y="105277"/>
                  </a:lnTo>
                  <a:close/>
                </a:path>
              </a:pathLst>
            </a:custGeom>
            <a:solidFill>
              <a:srgbClr val="656598"/>
            </a:solidFill>
          </p:spPr>
          <p:txBody>
            <a:bodyPr wrap="square" lIns="0" tIns="0" rIns="0" bIns="0" rtlCol="0"/>
            <a:lstStyle/>
            <a:p>
              <a:endParaRPr/>
            </a:p>
          </p:txBody>
        </p:sp>
        <p:sp>
          <p:nvSpPr>
            <p:cNvPr id="8" name="object 8"/>
            <p:cNvSpPr/>
            <p:nvPr/>
          </p:nvSpPr>
          <p:spPr>
            <a:xfrm>
              <a:off x="3473074" y="3854195"/>
              <a:ext cx="533400" cy="533400"/>
            </a:xfrm>
            <a:custGeom>
              <a:avLst/>
              <a:gdLst/>
              <a:ahLst/>
              <a:cxnLst/>
              <a:rect l="l" t="t" r="r" b="b"/>
              <a:pathLst>
                <a:path w="533400" h="533400">
                  <a:moveTo>
                    <a:pt x="266699" y="143255"/>
                  </a:moveTo>
                  <a:lnTo>
                    <a:pt x="205739" y="56387"/>
                  </a:lnTo>
                  <a:lnTo>
                    <a:pt x="179831" y="155447"/>
                  </a:lnTo>
                  <a:lnTo>
                    <a:pt x="9143" y="56387"/>
                  </a:lnTo>
                  <a:lnTo>
                    <a:pt x="114299" y="187451"/>
                  </a:lnTo>
                  <a:lnTo>
                    <a:pt x="0" y="213359"/>
                  </a:lnTo>
                  <a:lnTo>
                    <a:pt x="91439" y="291083"/>
                  </a:lnTo>
                  <a:lnTo>
                    <a:pt x="3047" y="359663"/>
                  </a:lnTo>
                  <a:lnTo>
                    <a:pt x="140207" y="344423"/>
                  </a:lnTo>
                  <a:lnTo>
                    <a:pt x="117347" y="434339"/>
                  </a:lnTo>
                  <a:lnTo>
                    <a:pt x="190499" y="385571"/>
                  </a:lnTo>
                  <a:lnTo>
                    <a:pt x="208787" y="533399"/>
                  </a:lnTo>
                  <a:lnTo>
                    <a:pt x="259079" y="368807"/>
                  </a:lnTo>
                  <a:lnTo>
                    <a:pt x="326135" y="487679"/>
                  </a:lnTo>
                  <a:lnTo>
                    <a:pt x="345947" y="356615"/>
                  </a:lnTo>
                  <a:lnTo>
                    <a:pt x="448055" y="446531"/>
                  </a:lnTo>
                  <a:lnTo>
                    <a:pt x="416051" y="320039"/>
                  </a:lnTo>
                  <a:lnTo>
                    <a:pt x="533399" y="327659"/>
                  </a:lnTo>
                  <a:lnTo>
                    <a:pt x="434339" y="259079"/>
                  </a:lnTo>
                  <a:lnTo>
                    <a:pt x="521207" y="201167"/>
                  </a:lnTo>
                  <a:lnTo>
                    <a:pt x="411479" y="179831"/>
                  </a:lnTo>
                  <a:lnTo>
                    <a:pt x="454151" y="109727"/>
                  </a:lnTo>
                  <a:lnTo>
                    <a:pt x="348995" y="131063"/>
                  </a:lnTo>
                  <a:lnTo>
                    <a:pt x="358139" y="0"/>
                  </a:lnTo>
                  <a:lnTo>
                    <a:pt x="266699" y="143255"/>
                  </a:lnTo>
                  <a:close/>
                </a:path>
              </a:pathLst>
            </a:custGeom>
            <a:ln w="38099">
              <a:solidFill>
                <a:srgbClr val="656598"/>
              </a:solidFill>
            </a:ln>
          </p:spPr>
          <p:txBody>
            <a:bodyPr wrap="square" lIns="0" tIns="0" rIns="0" bIns="0" rtlCol="0"/>
            <a:lstStyle/>
            <a:p>
              <a:endParaRPr/>
            </a:p>
          </p:txBody>
        </p:sp>
        <p:sp>
          <p:nvSpPr>
            <p:cNvPr id="9" name="object 9"/>
            <p:cNvSpPr/>
            <p:nvPr/>
          </p:nvSpPr>
          <p:spPr>
            <a:xfrm>
              <a:off x="1872874" y="4024884"/>
              <a:ext cx="1447800" cy="114300"/>
            </a:xfrm>
            <a:custGeom>
              <a:avLst/>
              <a:gdLst/>
              <a:ahLst/>
              <a:cxnLst/>
              <a:rect l="l" t="t" r="r" b="b"/>
              <a:pathLst>
                <a:path w="1447800" h="114300">
                  <a:moveTo>
                    <a:pt x="1351788" y="76200"/>
                  </a:moveTo>
                  <a:lnTo>
                    <a:pt x="1351788" y="38100"/>
                  </a:lnTo>
                  <a:lnTo>
                    <a:pt x="0" y="38100"/>
                  </a:lnTo>
                  <a:lnTo>
                    <a:pt x="0" y="76200"/>
                  </a:lnTo>
                  <a:lnTo>
                    <a:pt x="1351788" y="76200"/>
                  </a:lnTo>
                  <a:close/>
                </a:path>
                <a:path w="1447800" h="114300">
                  <a:moveTo>
                    <a:pt x="1447800" y="57912"/>
                  </a:moveTo>
                  <a:lnTo>
                    <a:pt x="1333500" y="0"/>
                  </a:lnTo>
                  <a:lnTo>
                    <a:pt x="1333500" y="38100"/>
                  </a:lnTo>
                  <a:lnTo>
                    <a:pt x="1351788" y="38100"/>
                  </a:lnTo>
                  <a:lnTo>
                    <a:pt x="1351788" y="105277"/>
                  </a:lnTo>
                  <a:lnTo>
                    <a:pt x="1447800" y="57912"/>
                  </a:lnTo>
                  <a:close/>
                </a:path>
                <a:path w="1447800" h="114300">
                  <a:moveTo>
                    <a:pt x="1351788" y="105277"/>
                  </a:moveTo>
                  <a:lnTo>
                    <a:pt x="1351788" y="76200"/>
                  </a:lnTo>
                  <a:lnTo>
                    <a:pt x="1333500" y="76200"/>
                  </a:lnTo>
                  <a:lnTo>
                    <a:pt x="1333500" y="114300"/>
                  </a:lnTo>
                  <a:lnTo>
                    <a:pt x="1351788" y="105277"/>
                  </a:lnTo>
                  <a:close/>
                </a:path>
              </a:pathLst>
            </a:custGeom>
            <a:solidFill>
              <a:srgbClr val="656598"/>
            </a:solidFill>
          </p:spPr>
          <p:txBody>
            <a:bodyPr wrap="square" lIns="0" tIns="0" rIns="0" bIns="0" rtlCol="0"/>
            <a:lstStyle/>
            <a:p>
              <a:endParaRPr/>
            </a:p>
          </p:txBody>
        </p:sp>
        <p:sp>
          <p:nvSpPr>
            <p:cNvPr id="10" name="object 10"/>
            <p:cNvSpPr/>
            <p:nvPr/>
          </p:nvSpPr>
          <p:spPr>
            <a:xfrm>
              <a:off x="5535046" y="4515611"/>
              <a:ext cx="528955" cy="605155"/>
            </a:xfrm>
            <a:custGeom>
              <a:avLst/>
              <a:gdLst/>
              <a:ahLst/>
              <a:cxnLst/>
              <a:rect l="l" t="t" r="r" b="b"/>
              <a:pathLst>
                <a:path w="528954" h="605154">
                  <a:moveTo>
                    <a:pt x="263651" y="163067"/>
                  </a:moveTo>
                  <a:lnTo>
                    <a:pt x="204215" y="65531"/>
                  </a:lnTo>
                  <a:lnTo>
                    <a:pt x="178307" y="176783"/>
                  </a:lnTo>
                  <a:lnTo>
                    <a:pt x="9143" y="65531"/>
                  </a:lnTo>
                  <a:lnTo>
                    <a:pt x="112775" y="213359"/>
                  </a:lnTo>
                  <a:lnTo>
                    <a:pt x="0" y="242315"/>
                  </a:lnTo>
                  <a:lnTo>
                    <a:pt x="91439" y="330707"/>
                  </a:lnTo>
                  <a:lnTo>
                    <a:pt x="3047" y="408431"/>
                  </a:lnTo>
                  <a:lnTo>
                    <a:pt x="138683" y="390143"/>
                  </a:lnTo>
                  <a:lnTo>
                    <a:pt x="115823" y="493775"/>
                  </a:lnTo>
                  <a:lnTo>
                    <a:pt x="188975" y="437387"/>
                  </a:lnTo>
                  <a:lnTo>
                    <a:pt x="207263" y="605027"/>
                  </a:lnTo>
                  <a:lnTo>
                    <a:pt x="257555" y="419099"/>
                  </a:lnTo>
                  <a:lnTo>
                    <a:pt x="324611" y="553211"/>
                  </a:lnTo>
                  <a:lnTo>
                    <a:pt x="342899" y="405383"/>
                  </a:lnTo>
                  <a:lnTo>
                    <a:pt x="443483" y="507491"/>
                  </a:lnTo>
                  <a:lnTo>
                    <a:pt x="411479" y="362711"/>
                  </a:lnTo>
                  <a:lnTo>
                    <a:pt x="528827" y="373379"/>
                  </a:lnTo>
                  <a:lnTo>
                    <a:pt x="431291" y="294131"/>
                  </a:lnTo>
                  <a:lnTo>
                    <a:pt x="516635" y="228599"/>
                  </a:lnTo>
                  <a:lnTo>
                    <a:pt x="408431" y="205739"/>
                  </a:lnTo>
                  <a:lnTo>
                    <a:pt x="449579" y="124967"/>
                  </a:lnTo>
                  <a:lnTo>
                    <a:pt x="345947" y="149351"/>
                  </a:lnTo>
                  <a:lnTo>
                    <a:pt x="355091" y="0"/>
                  </a:lnTo>
                  <a:lnTo>
                    <a:pt x="263651" y="163067"/>
                  </a:lnTo>
                  <a:close/>
                </a:path>
              </a:pathLst>
            </a:custGeom>
            <a:ln w="38099">
              <a:solidFill>
                <a:srgbClr val="656598"/>
              </a:solidFill>
            </a:ln>
          </p:spPr>
          <p:txBody>
            <a:bodyPr wrap="square" lIns="0" tIns="0" rIns="0" bIns="0" rtlCol="0"/>
            <a:lstStyle/>
            <a:p>
              <a:endParaRPr/>
            </a:p>
          </p:txBody>
        </p:sp>
        <p:sp>
          <p:nvSpPr>
            <p:cNvPr id="11" name="object 11"/>
            <p:cNvSpPr/>
            <p:nvPr/>
          </p:nvSpPr>
          <p:spPr>
            <a:xfrm>
              <a:off x="4006469" y="4279404"/>
              <a:ext cx="3657600" cy="718185"/>
            </a:xfrm>
            <a:custGeom>
              <a:avLst/>
              <a:gdLst/>
              <a:ahLst/>
              <a:cxnLst/>
              <a:rect l="l" t="t" r="r" b="b"/>
              <a:pathLst>
                <a:path w="3657600" h="718185">
                  <a:moveTo>
                    <a:pt x="1752600" y="108204"/>
                  </a:moveTo>
                  <a:lnTo>
                    <a:pt x="1594104" y="0"/>
                  </a:lnTo>
                  <a:lnTo>
                    <a:pt x="1586611" y="55422"/>
                  </a:lnTo>
                  <a:lnTo>
                    <a:pt x="1560576" y="51816"/>
                  </a:lnTo>
                  <a:lnTo>
                    <a:pt x="1429512" y="36576"/>
                  </a:lnTo>
                  <a:lnTo>
                    <a:pt x="1365504" y="30480"/>
                  </a:lnTo>
                  <a:lnTo>
                    <a:pt x="1299972" y="25908"/>
                  </a:lnTo>
                  <a:lnTo>
                    <a:pt x="1235964" y="22860"/>
                  </a:lnTo>
                  <a:lnTo>
                    <a:pt x="1173480" y="21336"/>
                  </a:lnTo>
                  <a:lnTo>
                    <a:pt x="1110996" y="21336"/>
                  </a:lnTo>
                  <a:lnTo>
                    <a:pt x="1048512" y="24384"/>
                  </a:lnTo>
                  <a:lnTo>
                    <a:pt x="957072" y="33528"/>
                  </a:lnTo>
                  <a:lnTo>
                    <a:pt x="897636" y="42672"/>
                  </a:lnTo>
                  <a:lnTo>
                    <a:pt x="780288" y="71628"/>
                  </a:lnTo>
                  <a:lnTo>
                    <a:pt x="723900" y="91440"/>
                  </a:lnTo>
                  <a:lnTo>
                    <a:pt x="669036" y="114300"/>
                  </a:lnTo>
                  <a:lnTo>
                    <a:pt x="589788" y="155448"/>
                  </a:lnTo>
                  <a:lnTo>
                    <a:pt x="537972" y="185928"/>
                  </a:lnTo>
                  <a:lnTo>
                    <a:pt x="486156" y="219456"/>
                  </a:lnTo>
                  <a:lnTo>
                    <a:pt x="437388" y="256032"/>
                  </a:lnTo>
                  <a:lnTo>
                    <a:pt x="388620" y="294132"/>
                  </a:lnTo>
                  <a:lnTo>
                    <a:pt x="341376" y="333756"/>
                  </a:lnTo>
                  <a:lnTo>
                    <a:pt x="246888" y="419100"/>
                  </a:lnTo>
                  <a:lnTo>
                    <a:pt x="201168" y="463296"/>
                  </a:lnTo>
                  <a:lnTo>
                    <a:pt x="111252" y="556260"/>
                  </a:lnTo>
                  <a:lnTo>
                    <a:pt x="95935" y="572909"/>
                  </a:lnTo>
                  <a:lnTo>
                    <a:pt x="53340" y="533400"/>
                  </a:lnTo>
                  <a:lnTo>
                    <a:pt x="0" y="717804"/>
                  </a:lnTo>
                  <a:lnTo>
                    <a:pt x="76200" y="689381"/>
                  </a:lnTo>
                  <a:lnTo>
                    <a:pt x="179832" y="650748"/>
                  </a:lnTo>
                  <a:lnTo>
                    <a:pt x="137477" y="611454"/>
                  </a:lnTo>
                  <a:lnTo>
                    <a:pt x="152400" y="595884"/>
                  </a:lnTo>
                  <a:lnTo>
                    <a:pt x="196596" y="551688"/>
                  </a:lnTo>
                  <a:lnTo>
                    <a:pt x="198120" y="550164"/>
                  </a:lnTo>
                  <a:lnTo>
                    <a:pt x="196596" y="550164"/>
                  </a:lnTo>
                  <a:lnTo>
                    <a:pt x="286512" y="460248"/>
                  </a:lnTo>
                  <a:lnTo>
                    <a:pt x="332232" y="417576"/>
                  </a:lnTo>
                  <a:lnTo>
                    <a:pt x="332232" y="419100"/>
                  </a:lnTo>
                  <a:lnTo>
                    <a:pt x="377952" y="376428"/>
                  </a:lnTo>
                  <a:lnTo>
                    <a:pt x="377952" y="377952"/>
                  </a:lnTo>
                  <a:lnTo>
                    <a:pt x="423672" y="339598"/>
                  </a:lnTo>
                  <a:lnTo>
                    <a:pt x="425196" y="338328"/>
                  </a:lnTo>
                  <a:lnTo>
                    <a:pt x="423672" y="338328"/>
                  </a:lnTo>
                  <a:lnTo>
                    <a:pt x="470916" y="302895"/>
                  </a:lnTo>
                  <a:lnTo>
                    <a:pt x="472440" y="301752"/>
                  </a:lnTo>
                  <a:lnTo>
                    <a:pt x="470916" y="301752"/>
                  </a:lnTo>
                  <a:lnTo>
                    <a:pt x="495300" y="283464"/>
                  </a:lnTo>
                  <a:lnTo>
                    <a:pt x="542544" y="250977"/>
                  </a:lnTo>
                  <a:lnTo>
                    <a:pt x="544068" y="249936"/>
                  </a:lnTo>
                  <a:lnTo>
                    <a:pt x="542544" y="249936"/>
                  </a:lnTo>
                  <a:lnTo>
                    <a:pt x="566928" y="235585"/>
                  </a:lnTo>
                  <a:lnTo>
                    <a:pt x="568452" y="234696"/>
                  </a:lnTo>
                  <a:lnTo>
                    <a:pt x="566928" y="234696"/>
                  </a:lnTo>
                  <a:lnTo>
                    <a:pt x="591312" y="220345"/>
                  </a:lnTo>
                  <a:lnTo>
                    <a:pt x="592836" y="219456"/>
                  </a:lnTo>
                  <a:lnTo>
                    <a:pt x="591312" y="219456"/>
                  </a:lnTo>
                  <a:lnTo>
                    <a:pt x="641604" y="192824"/>
                  </a:lnTo>
                  <a:lnTo>
                    <a:pt x="643128" y="192024"/>
                  </a:lnTo>
                  <a:lnTo>
                    <a:pt x="641604" y="192024"/>
                  </a:lnTo>
                  <a:lnTo>
                    <a:pt x="667512" y="178308"/>
                  </a:lnTo>
                  <a:lnTo>
                    <a:pt x="691896" y="166827"/>
                  </a:lnTo>
                  <a:lnTo>
                    <a:pt x="693420" y="166116"/>
                  </a:lnTo>
                  <a:lnTo>
                    <a:pt x="691896" y="166116"/>
                  </a:lnTo>
                  <a:lnTo>
                    <a:pt x="717804" y="156032"/>
                  </a:lnTo>
                  <a:lnTo>
                    <a:pt x="719328" y="155448"/>
                  </a:lnTo>
                  <a:lnTo>
                    <a:pt x="717804" y="155448"/>
                  </a:lnTo>
                  <a:lnTo>
                    <a:pt x="743712" y="145364"/>
                  </a:lnTo>
                  <a:lnTo>
                    <a:pt x="745236" y="144780"/>
                  </a:lnTo>
                  <a:lnTo>
                    <a:pt x="743712" y="144780"/>
                  </a:lnTo>
                  <a:lnTo>
                    <a:pt x="797052" y="127000"/>
                  </a:lnTo>
                  <a:lnTo>
                    <a:pt x="798576" y="126492"/>
                  </a:lnTo>
                  <a:lnTo>
                    <a:pt x="797052" y="126492"/>
                  </a:lnTo>
                  <a:lnTo>
                    <a:pt x="824484" y="119265"/>
                  </a:lnTo>
                  <a:lnTo>
                    <a:pt x="826008" y="118872"/>
                  </a:lnTo>
                  <a:lnTo>
                    <a:pt x="824484" y="118872"/>
                  </a:lnTo>
                  <a:lnTo>
                    <a:pt x="851916" y="111252"/>
                  </a:lnTo>
                  <a:lnTo>
                    <a:pt x="879348" y="105473"/>
                  </a:lnTo>
                  <a:lnTo>
                    <a:pt x="880872" y="105156"/>
                  </a:lnTo>
                  <a:lnTo>
                    <a:pt x="879348" y="105156"/>
                  </a:lnTo>
                  <a:lnTo>
                    <a:pt x="906780" y="99377"/>
                  </a:lnTo>
                  <a:lnTo>
                    <a:pt x="908304" y="99060"/>
                  </a:lnTo>
                  <a:lnTo>
                    <a:pt x="906780" y="99060"/>
                  </a:lnTo>
                  <a:lnTo>
                    <a:pt x="935736" y="94716"/>
                  </a:lnTo>
                  <a:lnTo>
                    <a:pt x="937260" y="94488"/>
                  </a:lnTo>
                  <a:lnTo>
                    <a:pt x="935736" y="94488"/>
                  </a:lnTo>
                  <a:lnTo>
                    <a:pt x="964692" y="89916"/>
                  </a:lnTo>
                  <a:lnTo>
                    <a:pt x="1022604" y="83820"/>
                  </a:lnTo>
                  <a:lnTo>
                    <a:pt x="1051560" y="80924"/>
                  </a:lnTo>
                  <a:lnTo>
                    <a:pt x="1053084" y="80772"/>
                  </a:lnTo>
                  <a:lnTo>
                    <a:pt x="1051560" y="80772"/>
                  </a:lnTo>
                  <a:lnTo>
                    <a:pt x="1082040" y="79248"/>
                  </a:lnTo>
                  <a:lnTo>
                    <a:pt x="1112520" y="79209"/>
                  </a:lnTo>
                  <a:lnTo>
                    <a:pt x="1171956" y="77749"/>
                  </a:lnTo>
                  <a:lnTo>
                    <a:pt x="1172565" y="77749"/>
                  </a:lnTo>
                  <a:lnTo>
                    <a:pt x="1234440" y="79248"/>
                  </a:lnTo>
                  <a:lnTo>
                    <a:pt x="1296924" y="82296"/>
                  </a:lnTo>
                  <a:lnTo>
                    <a:pt x="1360932" y="86868"/>
                  </a:lnTo>
                  <a:lnTo>
                    <a:pt x="1359408" y="86868"/>
                  </a:lnTo>
                  <a:lnTo>
                    <a:pt x="1360932" y="87007"/>
                  </a:lnTo>
                  <a:lnTo>
                    <a:pt x="1423416" y="92964"/>
                  </a:lnTo>
                  <a:lnTo>
                    <a:pt x="1487424" y="100584"/>
                  </a:lnTo>
                  <a:lnTo>
                    <a:pt x="1552956" y="109728"/>
                  </a:lnTo>
                  <a:lnTo>
                    <a:pt x="1552956" y="108204"/>
                  </a:lnTo>
                  <a:lnTo>
                    <a:pt x="1578978" y="111912"/>
                  </a:lnTo>
                  <a:lnTo>
                    <a:pt x="1571244" y="169164"/>
                  </a:lnTo>
                  <a:lnTo>
                    <a:pt x="1615440" y="154305"/>
                  </a:lnTo>
                  <a:lnTo>
                    <a:pt x="1752600" y="108204"/>
                  </a:lnTo>
                  <a:close/>
                </a:path>
                <a:path w="3657600" h="718185">
                  <a:moveTo>
                    <a:pt x="3657600" y="164592"/>
                  </a:moveTo>
                  <a:lnTo>
                    <a:pt x="2781300" y="164592"/>
                  </a:lnTo>
                  <a:lnTo>
                    <a:pt x="2781300" y="126492"/>
                  </a:lnTo>
                  <a:lnTo>
                    <a:pt x="2667000" y="184404"/>
                  </a:lnTo>
                  <a:lnTo>
                    <a:pt x="2761488" y="231013"/>
                  </a:lnTo>
                  <a:lnTo>
                    <a:pt x="2781300" y="240792"/>
                  </a:lnTo>
                  <a:lnTo>
                    <a:pt x="2781300" y="202692"/>
                  </a:lnTo>
                  <a:lnTo>
                    <a:pt x="3657600" y="202692"/>
                  </a:lnTo>
                  <a:lnTo>
                    <a:pt x="3657600" y="164592"/>
                  </a:lnTo>
                  <a:close/>
                </a:path>
              </a:pathLst>
            </a:custGeom>
            <a:solidFill>
              <a:srgbClr val="656598"/>
            </a:solidFill>
          </p:spPr>
          <p:txBody>
            <a:bodyPr wrap="square" lIns="0" tIns="0" rIns="0" bIns="0" rtlCol="0"/>
            <a:lstStyle/>
            <a:p>
              <a:endParaRPr/>
            </a:p>
          </p:txBody>
        </p:sp>
      </p:grpSp>
      <p:pic>
        <p:nvPicPr>
          <p:cNvPr id="12" name="object 12"/>
          <p:cNvPicPr/>
          <p:nvPr/>
        </p:nvPicPr>
        <p:blipFill>
          <a:blip r:embed="rId3" cstate="print"/>
          <a:stretch>
            <a:fillRect/>
          </a:stretch>
        </p:blipFill>
        <p:spPr>
          <a:xfrm>
            <a:off x="8394069" y="6521195"/>
            <a:ext cx="1422878" cy="622299"/>
          </a:xfrm>
          <a:prstGeom prst="rect">
            <a:avLst/>
          </a:prstGeom>
        </p:spPr>
      </p:pic>
      <p:pic>
        <p:nvPicPr>
          <p:cNvPr id="13" name="object 13"/>
          <p:cNvPicPr/>
          <p:nvPr/>
        </p:nvPicPr>
        <p:blipFill>
          <a:blip r:embed="rId4" cstate="print"/>
          <a:stretch>
            <a:fillRect/>
          </a:stretch>
        </p:blipFill>
        <p:spPr>
          <a:xfrm>
            <a:off x="834668" y="6826738"/>
            <a:ext cx="855681" cy="349425"/>
          </a:xfrm>
          <a:prstGeom prst="rect">
            <a:avLst/>
          </a:prstGeom>
        </p:spPr>
      </p:pic>
      <p:sp>
        <p:nvSpPr>
          <p:cNvPr id="14" name="object 14"/>
          <p:cNvSpPr txBox="1">
            <a:spLocks noGrp="1"/>
          </p:cNvSpPr>
          <p:nvPr>
            <p:ph type="title"/>
          </p:nvPr>
        </p:nvSpPr>
        <p:spPr>
          <a:xfrm>
            <a:off x="1249052" y="1147063"/>
            <a:ext cx="2324100" cy="696595"/>
          </a:xfrm>
          <a:prstGeom prst="rect">
            <a:avLst/>
          </a:prstGeom>
        </p:spPr>
        <p:txBody>
          <a:bodyPr vert="horz" wrap="square" lIns="0" tIns="12700" rIns="0" bIns="0" rtlCol="0">
            <a:spAutoFit/>
          </a:bodyPr>
          <a:lstStyle/>
          <a:p>
            <a:pPr marL="12700">
              <a:lnSpc>
                <a:spcPct val="100000"/>
              </a:lnSpc>
              <a:spcBef>
                <a:spcPts val="100"/>
              </a:spcBef>
            </a:pPr>
            <a:r>
              <a:rPr sz="4400" spc="-5" dirty="0"/>
              <a:t>Langage</a:t>
            </a:r>
            <a:endParaRPr sz="4400"/>
          </a:p>
        </p:txBody>
      </p:sp>
      <p:sp>
        <p:nvSpPr>
          <p:cNvPr id="15" name="object 15"/>
          <p:cNvSpPr txBox="1"/>
          <p:nvPr/>
        </p:nvSpPr>
        <p:spPr>
          <a:xfrm>
            <a:off x="961016" y="4662930"/>
            <a:ext cx="939800" cy="756920"/>
          </a:xfrm>
          <a:prstGeom prst="rect">
            <a:avLst/>
          </a:prstGeom>
        </p:spPr>
        <p:txBody>
          <a:bodyPr vert="horz" wrap="square" lIns="0" tIns="104140" rIns="0" bIns="0" rtlCol="0">
            <a:spAutoFit/>
          </a:bodyPr>
          <a:lstStyle/>
          <a:p>
            <a:pPr marL="12700">
              <a:lnSpc>
                <a:spcPct val="100000"/>
              </a:lnSpc>
              <a:spcBef>
                <a:spcPts val="820"/>
              </a:spcBef>
            </a:pPr>
            <a:r>
              <a:rPr sz="1200" spc="90" dirty="0">
                <a:latin typeface="Tahoma"/>
                <a:cs typeface="Tahoma"/>
              </a:rPr>
              <a:t>Broca</a:t>
            </a:r>
            <a:r>
              <a:rPr sz="1200" spc="-65" dirty="0">
                <a:latin typeface="Tahoma"/>
                <a:cs typeface="Tahoma"/>
              </a:rPr>
              <a:t> </a:t>
            </a:r>
            <a:r>
              <a:rPr sz="1200" spc="105" dirty="0">
                <a:latin typeface="Tahoma"/>
                <a:cs typeface="Tahoma"/>
              </a:rPr>
              <a:t>44</a:t>
            </a:r>
            <a:r>
              <a:rPr sz="1200" spc="-70" dirty="0">
                <a:latin typeface="Tahoma"/>
                <a:cs typeface="Tahoma"/>
              </a:rPr>
              <a:t> </a:t>
            </a:r>
            <a:r>
              <a:rPr sz="1200" spc="105" dirty="0">
                <a:latin typeface="Tahoma"/>
                <a:cs typeface="Tahoma"/>
              </a:rPr>
              <a:t>45</a:t>
            </a:r>
            <a:endParaRPr sz="1200">
              <a:latin typeface="Tahoma"/>
              <a:cs typeface="Tahoma"/>
            </a:endParaRPr>
          </a:p>
          <a:p>
            <a:pPr marL="12700" marR="36195">
              <a:lnSpc>
                <a:spcPct val="100000"/>
              </a:lnSpc>
              <a:spcBef>
                <a:spcPts val="720"/>
              </a:spcBef>
            </a:pPr>
            <a:r>
              <a:rPr sz="1200" spc="85" dirty="0">
                <a:latin typeface="Tahoma"/>
                <a:cs typeface="Tahoma"/>
              </a:rPr>
              <a:t>Langage </a:t>
            </a:r>
            <a:r>
              <a:rPr sz="1200" spc="90" dirty="0">
                <a:latin typeface="Tahoma"/>
                <a:cs typeface="Tahoma"/>
              </a:rPr>
              <a:t> </a:t>
            </a:r>
            <a:r>
              <a:rPr sz="1200" spc="85" dirty="0">
                <a:latin typeface="Tahoma"/>
                <a:cs typeface="Tahoma"/>
              </a:rPr>
              <a:t>a</a:t>
            </a:r>
            <a:r>
              <a:rPr sz="1200" spc="80" dirty="0">
                <a:latin typeface="Tahoma"/>
                <a:cs typeface="Tahoma"/>
              </a:rPr>
              <a:t>r</a:t>
            </a:r>
            <a:r>
              <a:rPr sz="1200" spc="100" dirty="0">
                <a:latin typeface="Tahoma"/>
                <a:cs typeface="Tahoma"/>
              </a:rPr>
              <a:t>t</a:t>
            </a:r>
            <a:r>
              <a:rPr sz="1200" spc="80" dirty="0">
                <a:latin typeface="Tahoma"/>
                <a:cs typeface="Tahoma"/>
              </a:rPr>
              <a:t>i</a:t>
            </a:r>
            <a:r>
              <a:rPr sz="1200" spc="75" dirty="0">
                <a:latin typeface="Tahoma"/>
                <a:cs typeface="Tahoma"/>
              </a:rPr>
              <a:t>c</a:t>
            </a:r>
            <a:r>
              <a:rPr sz="1200" spc="90" dirty="0">
                <a:latin typeface="Tahoma"/>
                <a:cs typeface="Tahoma"/>
              </a:rPr>
              <a:t>u</a:t>
            </a:r>
            <a:r>
              <a:rPr sz="1200" spc="80" dirty="0">
                <a:latin typeface="Tahoma"/>
                <a:cs typeface="Tahoma"/>
              </a:rPr>
              <a:t>l</a:t>
            </a:r>
            <a:r>
              <a:rPr sz="1200" spc="85" dirty="0">
                <a:latin typeface="Tahoma"/>
                <a:cs typeface="Tahoma"/>
              </a:rPr>
              <a:t>a</a:t>
            </a:r>
            <a:r>
              <a:rPr sz="1200" spc="100" dirty="0">
                <a:latin typeface="Tahoma"/>
                <a:cs typeface="Tahoma"/>
              </a:rPr>
              <a:t>t</a:t>
            </a:r>
            <a:r>
              <a:rPr sz="1200" spc="80" dirty="0">
                <a:latin typeface="Tahoma"/>
                <a:cs typeface="Tahoma"/>
              </a:rPr>
              <a:t>i</a:t>
            </a:r>
            <a:r>
              <a:rPr sz="1200" spc="75" dirty="0">
                <a:latin typeface="Tahoma"/>
                <a:cs typeface="Tahoma"/>
              </a:rPr>
              <a:t>o</a:t>
            </a:r>
            <a:r>
              <a:rPr sz="1200" spc="95" dirty="0">
                <a:latin typeface="Tahoma"/>
                <a:cs typeface="Tahoma"/>
              </a:rPr>
              <a:t>n</a:t>
            </a:r>
            <a:endParaRPr sz="1200">
              <a:latin typeface="Tahoma"/>
              <a:cs typeface="Tahoma"/>
            </a:endParaRPr>
          </a:p>
        </p:txBody>
      </p:sp>
      <p:sp>
        <p:nvSpPr>
          <p:cNvPr id="16" name="object 16"/>
          <p:cNvSpPr txBox="1"/>
          <p:nvPr/>
        </p:nvSpPr>
        <p:spPr>
          <a:xfrm>
            <a:off x="7666616" y="4967730"/>
            <a:ext cx="1219200" cy="756920"/>
          </a:xfrm>
          <a:prstGeom prst="rect">
            <a:avLst/>
          </a:prstGeom>
        </p:spPr>
        <p:txBody>
          <a:bodyPr vert="horz" wrap="square" lIns="0" tIns="104140" rIns="0" bIns="0" rtlCol="0">
            <a:spAutoFit/>
          </a:bodyPr>
          <a:lstStyle/>
          <a:p>
            <a:pPr marL="12700">
              <a:lnSpc>
                <a:spcPct val="100000"/>
              </a:lnSpc>
              <a:spcBef>
                <a:spcPts val="820"/>
              </a:spcBef>
            </a:pPr>
            <a:r>
              <a:rPr sz="1200" spc="95" dirty="0">
                <a:latin typeface="Tahoma"/>
                <a:cs typeface="Tahoma"/>
              </a:rPr>
              <a:t>Wernicke</a:t>
            </a:r>
            <a:r>
              <a:rPr sz="1200" spc="-70" dirty="0">
                <a:latin typeface="Tahoma"/>
                <a:cs typeface="Tahoma"/>
              </a:rPr>
              <a:t> </a:t>
            </a:r>
            <a:r>
              <a:rPr sz="1200" spc="105" dirty="0">
                <a:latin typeface="Tahoma"/>
                <a:cs typeface="Tahoma"/>
              </a:rPr>
              <a:t>22</a:t>
            </a:r>
            <a:endParaRPr sz="1200">
              <a:latin typeface="Tahoma"/>
              <a:cs typeface="Tahoma"/>
            </a:endParaRPr>
          </a:p>
          <a:p>
            <a:pPr marL="12700" marR="5080">
              <a:lnSpc>
                <a:spcPct val="100000"/>
              </a:lnSpc>
              <a:spcBef>
                <a:spcPts val="720"/>
              </a:spcBef>
            </a:pPr>
            <a:r>
              <a:rPr sz="1200" spc="80" dirty="0">
                <a:latin typeface="Tahoma"/>
                <a:cs typeface="Tahoma"/>
              </a:rPr>
              <a:t>langage parlé </a:t>
            </a:r>
            <a:r>
              <a:rPr sz="1200" spc="85" dirty="0">
                <a:latin typeface="Tahoma"/>
                <a:cs typeface="Tahoma"/>
              </a:rPr>
              <a:t> </a:t>
            </a:r>
            <a:r>
              <a:rPr sz="1200" spc="80" dirty="0">
                <a:latin typeface="Tahoma"/>
                <a:cs typeface="Tahoma"/>
              </a:rPr>
              <a:t>C</a:t>
            </a:r>
            <a:r>
              <a:rPr sz="1200" spc="85" dirty="0">
                <a:latin typeface="Tahoma"/>
                <a:cs typeface="Tahoma"/>
              </a:rPr>
              <a:t>o</a:t>
            </a:r>
            <a:r>
              <a:rPr sz="1200" spc="130" dirty="0">
                <a:latin typeface="Tahoma"/>
                <a:cs typeface="Tahoma"/>
              </a:rPr>
              <a:t>m</a:t>
            </a:r>
            <a:r>
              <a:rPr sz="1200" spc="85" dirty="0">
                <a:latin typeface="Tahoma"/>
                <a:cs typeface="Tahoma"/>
              </a:rPr>
              <a:t>p</a:t>
            </a:r>
            <a:r>
              <a:rPr sz="1200" spc="80" dirty="0">
                <a:latin typeface="Tahoma"/>
                <a:cs typeface="Tahoma"/>
              </a:rPr>
              <a:t>r</a:t>
            </a:r>
            <a:r>
              <a:rPr sz="1200" spc="75" dirty="0">
                <a:latin typeface="Tahoma"/>
                <a:cs typeface="Tahoma"/>
              </a:rPr>
              <a:t>é</a:t>
            </a:r>
            <a:r>
              <a:rPr sz="1200" spc="90" dirty="0">
                <a:latin typeface="Tahoma"/>
                <a:cs typeface="Tahoma"/>
              </a:rPr>
              <a:t>h</a:t>
            </a:r>
            <a:r>
              <a:rPr sz="1200" spc="75" dirty="0">
                <a:latin typeface="Tahoma"/>
                <a:cs typeface="Tahoma"/>
              </a:rPr>
              <a:t>e</a:t>
            </a:r>
            <a:r>
              <a:rPr sz="1200" spc="90" dirty="0">
                <a:latin typeface="Tahoma"/>
                <a:cs typeface="Tahoma"/>
              </a:rPr>
              <a:t>n</a:t>
            </a:r>
            <a:r>
              <a:rPr sz="1200" spc="70" dirty="0">
                <a:latin typeface="Tahoma"/>
                <a:cs typeface="Tahoma"/>
              </a:rPr>
              <a:t>s</a:t>
            </a:r>
            <a:r>
              <a:rPr sz="1200" spc="80" dirty="0">
                <a:latin typeface="Tahoma"/>
                <a:cs typeface="Tahoma"/>
              </a:rPr>
              <a:t>i</a:t>
            </a:r>
            <a:r>
              <a:rPr sz="1200" spc="85" dirty="0">
                <a:latin typeface="Tahoma"/>
                <a:cs typeface="Tahoma"/>
              </a:rPr>
              <a:t>o</a:t>
            </a:r>
            <a:r>
              <a:rPr sz="1200" spc="95" dirty="0">
                <a:latin typeface="Tahoma"/>
                <a:cs typeface="Tahoma"/>
              </a:rPr>
              <a:t>n</a:t>
            </a:r>
            <a:endParaRPr sz="1200">
              <a:latin typeface="Tahoma"/>
              <a:cs typeface="Tahoma"/>
            </a:endParaRPr>
          </a:p>
        </p:txBody>
      </p:sp>
      <p:sp>
        <p:nvSpPr>
          <p:cNvPr id="17" name="object 17"/>
          <p:cNvSpPr txBox="1"/>
          <p:nvPr/>
        </p:nvSpPr>
        <p:spPr>
          <a:xfrm>
            <a:off x="960942" y="3961890"/>
            <a:ext cx="852805" cy="208279"/>
          </a:xfrm>
          <a:prstGeom prst="rect">
            <a:avLst/>
          </a:prstGeom>
        </p:spPr>
        <p:txBody>
          <a:bodyPr vert="horz" wrap="square" lIns="0" tIns="12700" rIns="0" bIns="0" rtlCol="0">
            <a:spAutoFit/>
          </a:bodyPr>
          <a:lstStyle/>
          <a:p>
            <a:pPr marL="12700">
              <a:lnSpc>
                <a:spcPct val="100000"/>
              </a:lnSpc>
              <a:spcBef>
                <a:spcPts val="100"/>
              </a:spcBef>
            </a:pPr>
            <a:r>
              <a:rPr sz="1200" spc="85" dirty="0">
                <a:latin typeface="Tahoma"/>
                <a:cs typeface="Tahoma"/>
              </a:rPr>
              <a:t>Agraphie</a:t>
            </a:r>
            <a:r>
              <a:rPr sz="1200" spc="-90" dirty="0">
                <a:latin typeface="Tahoma"/>
                <a:cs typeface="Tahoma"/>
              </a:rPr>
              <a:t> </a:t>
            </a:r>
            <a:r>
              <a:rPr sz="1200" spc="105" dirty="0">
                <a:latin typeface="Tahoma"/>
                <a:cs typeface="Tahoma"/>
              </a:rPr>
              <a:t>8</a:t>
            </a:r>
            <a:endParaRPr sz="1200">
              <a:latin typeface="Tahoma"/>
              <a:cs typeface="Tahoma"/>
            </a:endParaRPr>
          </a:p>
        </p:txBody>
      </p:sp>
      <p:sp>
        <p:nvSpPr>
          <p:cNvPr id="18" name="object 18"/>
          <p:cNvSpPr txBox="1"/>
          <p:nvPr/>
        </p:nvSpPr>
        <p:spPr>
          <a:xfrm>
            <a:off x="7742818" y="4251450"/>
            <a:ext cx="1020444" cy="574040"/>
          </a:xfrm>
          <a:prstGeom prst="rect">
            <a:avLst/>
          </a:prstGeom>
        </p:spPr>
        <p:txBody>
          <a:bodyPr vert="horz" wrap="square" lIns="0" tIns="12700" rIns="0" bIns="0" rtlCol="0">
            <a:spAutoFit/>
          </a:bodyPr>
          <a:lstStyle/>
          <a:p>
            <a:pPr marL="12700" marR="5080">
              <a:lnSpc>
                <a:spcPct val="150000"/>
              </a:lnSpc>
              <a:spcBef>
                <a:spcPts val="100"/>
              </a:spcBef>
            </a:pPr>
            <a:r>
              <a:rPr sz="1200" spc="85" dirty="0">
                <a:latin typeface="Tahoma"/>
                <a:cs typeface="Tahoma"/>
              </a:rPr>
              <a:t>alexie </a:t>
            </a:r>
            <a:r>
              <a:rPr sz="1200" spc="105" dirty="0">
                <a:latin typeface="Tahoma"/>
                <a:cs typeface="Tahoma"/>
              </a:rPr>
              <a:t>39 </a:t>
            </a:r>
            <a:r>
              <a:rPr sz="1200" spc="110" dirty="0">
                <a:latin typeface="Tahoma"/>
                <a:cs typeface="Tahoma"/>
              </a:rPr>
              <a:t> </a:t>
            </a:r>
            <a:r>
              <a:rPr sz="1200" spc="80" dirty="0">
                <a:latin typeface="Tahoma"/>
                <a:cs typeface="Tahoma"/>
              </a:rPr>
              <a:t>langage</a:t>
            </a:r>
            <a:r>
              <a:rPr sz="1200" spc="-85" dirty="0">
                <a:latin typeface="Tahoma"/>
                <a:cs typeface="Tahoma"/>
              </a:rPr>
              <a:t> </a:t>
            </a:r>
            <a:r>
              <a:rPr sz="1200" spc="80" dirty="0">
                <a:latin typeface="Tahoma"/>
                <a:cs typeface="Tahoma"/>
              </a:rPr>
              <a:t>écrit</a:t>
            </a:r>
            <a:endParaRPr sz="1200">
              <a:latin typeface="Tahoma"/>
              <a:cs typeface="Tahoma"/>
            </a:endParaRPr>
          </a:p>
        </p:txBody>
      </p:sp>
      <p:sp>
        <p:nvSpPr>
          <p:cNvPr id="19" name="object 19"/>
          <p:cNvSpPr txBox="1"/>
          <p:nvPr/>
        </p:nvSpPr>
        <p:spPr>
          <a:xfrm>
            <a:off x="4339651" y="3593082"/>
            <a:ext cx="1174115" cy="665480"/>
          </a:xfrm>
          <a:prstGeom prst="rect">
            <a:avLst/>
          </a:prstGeom>
        </p:spPr>
        <p:txBody>
          <a:bodyPr vert="horz" wrap="square" lIns="0" tIns="12700" rIns="0" bIns="0" rtlCol="0">
            <a:spAutoFit/>
          </a:bodyPr>
          <a:lstStyle/>
          <a:p>
            <a:pPr marL="12700" marR="307340" indent="-635">
              <a:lnSpc>
                <a:spcPct val="100000"/>
              </a:lnSpc>
              <a:spcBef>
                <a:spcPts val="100"/>
              </a:spcBef>
            </a:pPr>
            <a:r>
              <a:rPr sz="1200" spc="85" dirty="0">
                <a:latin typeface="Tahoma"/>
                <a:cs typeface="Tahoma"/>
              </a:rPr>
              <a:t>Aphasie </a:t>
            </a:r>
            <a:r>
              <a:rPr sz="1200" spc="90" dirty="0">
                <a:latin typeface="Tahoma"/>
                <a:cs typeface="Tahoma"/>
              </a:rPr>
              <a:t> </a:t>
            </a:r>
            <a:r>
              <a:rPr sz="1200" spc="75" dirty="0">
                <a:latin typeface="Tahoma"/>
                <a:cs typeface="Tahoma"/>
              </a:rPr>
              <a:t>c</a:t>
            </a:r>
            <a:r>
              <a:rPr sz="1200" spc="85" dirty="0">
                <a:latin typeface="Tahoma"/>
                <a:cs typeface="Tahoma"/>
              </a:rPr>
              <a:t>o</a:t>
            </a:r>
            <a:r>
              <a:rPr sz="1200" spc="90" dirty="0">
                <a:latin typeface="Tahoma"/>
                <a:cs typeface="Tahoma"/>
              </a:rPr>
              <a:t>n</a:t>
            </a:r>
            <a:r>
              <a:rPr sz="1200" spc="75" dirty="0">
                <a:latin typeface="Tahoma"/>
                <a:cs typeface="Tahoma"/>
              </a:rPr>
              <a:t>d</a:t>
            </a:r>
            <a:r>
              <a:rPr sz="1200" spc="90" dirty="0">
                <a:latin typeface="Tahoma"/>
                <a:cs typeface="Tahoma"/>
              </a:rPr>
              <a:t>u</a:t>
            </a:r>
            <a:r>
              <a:rPr sz="1200" spc="75" dirty="0">
                <a:latin typeface="Tahoma"/>
                <a:cs typeface="Tahoma"/>
              </a:rPr>
              <a:t>c</a:t>
            </a:r>
            <a:r>
              <a:rPr sz="1200" spc="100" dirty="0">
                <a:latin typeface="Tahoma"/>
                <a:cs typeface="Tahoma"/>
              </a:rPr>
              <a:t>t</a:t>
            </a:r>
            <a:r>
              <a:rPr sz="1200" spc="80" dirty="0">
                <a:latin typeface="Tahoma"/>
                <a:cs typeface="Tahoma"/>
              </a:rPr>
              <a:t>i</a:t>
            </a:r>
            <a:r>
              <a:rPr sz="1200" spc="75" dirty="0">
                <a:latin typeface="Tahoma"/>
                <a:cs typeface="Tahoma"/>
              </a:rPr>
              <a:t>o</a:t>
            </a:r>
            <a:r>
              <a:rPr sz="1200" spc="95" dirty="0">
                <a:latin typeface="Tahoma"/>
                <a:cs typeface="Tahoma"/>
              </a:rPr>
              <a:t>n</a:t>
            </a:r>
            <a:endParaRPr sz="1200">
              <a:latin typeface="Tahoma"/>
              <a:cs typeface="Tahoma"/>
            </a:endParaRPr>
          </a:p>
          <a:p>
            <a:pPr marL="12700">
              <a:lnSpc>
                <a:spcPct val="100000"/>
              </a:lnSpc>
              <a:spcBef>
                <a:spcPts val="720"/>
              </a:spcBef>
            </a:pPr>
            <a:r>
              <a:rPr sz="1200" spc="80" dirty="0">
                <a:latin typeface="Tahoma"/>
                <a:cs typeface="Tahoma"/>
              </a:rPr>
              <a:t>Faisceau</a:t>
            </a:r>
            <a:r>
              <a:rPr sz="1200" spc="-85" dirty="0">
                <a:latin typeface="Tahoma"/>
                <a:cs typeface="Tahoma"/>
              </a:rPr>
              <a:t> </a:t>
            </a:r>
            <a:r>
              <a:rPr sz="1200" spc="85" dirty="0">
                <a:latin typeface="Tahoma"/>
                <a:cs typeface="Tahoma"/>
              </a:rPr>
              <a:t>arqué</a:t>
            </a:r>
            <a:endParaRPr sz="1200">
              <a:latin typeface="Tahoma"/>
              <a:cs typeface="Tahoma"/>
            </a:endParaRPr>
          </a:p>
        </p:txBody>
      </p:sp>
      <p:pic>
        <p:nvPicPr>
          <p:cNvPr id="20" name="object 20"/>
          <p:cNvPicPr/>
          <p:nvPr/>
        </p:nvPicPr>
        <p:blipFill>
          <a:blip r:embed="rId5" cstate="print"/>
          <a:stretch>
            <a:fillRect/>
          </a:stretch>
        </p:blipFill>
        <p:spPr>
          <a:xfrm>
            <a:off x="6498214" y="754379"/>
            <a:ext cx="3157727" cy="2837687"/>
          </a:xfrm>
          <a:prstGeom prst="rect">
            <a:avLst/>
          </a:prstGeom>
        </p:spPr>
      </p:pic>
      <p:sp>
        <p:nvSpPr>
          <p:cNvPr id="21" name="object 21"/>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74073" y="348995"/>
            <a:ext cx="8992235" cy="5935980"/>
            <a:chOff x="774073" y="348995"/>
            <a:chExt cx="8992235" cy="5935980"/>
          </a:xfrm>
        </p:grpSpPr>
        <p:pic>
          <p:nvPicPr>
            <p:cNvPr id="3" name="object 3"/>
            <p:cNvPicPr/>
            <p:nvPr/>
          </p:nvPicPr>
          <p:blipFill>
            <a:blip r:embed="rId2" cstate="print"/>
            <a:stretch>
              <a:fillRect/>
            </a:stretch>
          </p:blipFill>
          <p:spPr>
            <a:xfrm>
              <a:off x="4660269" y="1310640"/>
              <a:ext cx="1981199" cy="1545336"/>
            </a:xfrm>
            <a:prstGeom prst="rect">
              <a:avLst/>
            </a:prstGeom>
          </p:spPr>
        </p:pic>
        <p:pic>
          <p:nvPicPr>
            <p:cNvPr id="4" name="object 4"/>
            <p:cNvPicPr/>
            <p:nvPr/>
          </p:nvPicPr>
          <p:blipFill>
            <a:blip r:embed="rId3" cstate="print"/>
            <a:stretch>
              <a:fillRect/>
            </a:stretch>
          </p:blipFill>
          <p:spPr>
            <a:xfrm>
              <a:off x="1029226" y="4430916"/>
              <a:ext cx="1540441" cy="1556879"/>
            </a:xfrm>
            <a:prstGeom prst="rect">
              <a:avLst/>
            </a:prstGeom>
          </p:spPr>
        </p:pic>
        <p:pic>
          <p:nvPicPr>
            <p:cNvPr id="5" name="object 5"/>
            <p:cNvPicPr/>
            <p:nvPr/>
          </p:nvPicPr>
          <p:blipFill>
            <a:blip r:embed="rId4" cstate="print"/>
            <a:stretch>
              <a:fillRect/>
            </a:stretch>
          </p:blipFill>
          <p:spPr>
            <a:xfrm>
              <a:off x="4660269" y="4732019"/>
              <a:ext cx="1752600" cy="1552955"/>
            </a:xfrm>
            <a:prstGeom prst="rect">
              <a:avLst/>
            </a:prstGeom>
          </p:spPr>
        </p:pic>
      </p:grpSp>
      <p:pic>
        <p:nvPicPr>
          <p:cNvPr id="6" name="object 6"/>
          <p:cNvPicPr/>
          <p:nvPr/>
        </p:nvPicPr>
        <p:blipFill>
          <a:blip r:embed="rId5" cstate="print"/>
          <a:stretch>
            <a:fillRect/>
          </a:stretch>
        </p:blipFill>
        <p:spPr>
          <a:xfrm>
            <a:off x="8394069" y="6521195"/>
            <a:ext cx="1422878" cy="622299"/>
          </a:xfrm>
          <a:prstGeom prst="rect">
            <a:avLst/>
          </a:prstGeom>
        </p:spPr>
      </p:pic>
      <p:pic>
        <p:nvPicPr>
          <p:cNvPr id="7" name="object 7"/>
          <p:cNvPicPr/>
          <p:nvPr/>
        </p:nvPicPr>
        <p:blipFill>
          <a:blip r:embed="rId6" cstate="print"/>
          <a:stretch>
            <a:fillRect/>
          </a:stretch>
        </p:blipFill>
        <p:spPr>
          <a:xfrm>
            <a:off x="834668" y="6826738"/>
            <a:ext cx="855681" cy="349425"/>
          </a:xfrm>
          <a:prstGeom prst="rect">
            <a:avLst/>
          </a:prstGeom>
        </p:spPr>
      </p:pic>
      <p:sp>
        <p:nvSpPr>
          <p:cNvPr id="8" name="object 8"/>
          <p:cNvSpPr txBox="1">
            <a:spLocks noGrp="1"/>
          </p:cNvSpPr>
          <p:nvPr>
            <p:ph type="title"/>
          </p:nvPr>
        </p:nvSpPr>
        <p:spPr>
          <a:xfrm>
            <a:off x="1249052" y="1147063"/>
            <a:ext cx="5279390" cy="696595"/>
          </a:xfrm>
          <a:prstGeom prst="rect">
            <a:avLst/>
          </a:prstGeom>
        </p:spPr>
        <p:txBody>
          <a:bodyPr vert="horz" wrap="square" lIns="0" tIns="12700" rIns="0" bIns="0" rtlCol="0">
            <a:spAutoFit/>
          </a:bodyPr>
          <a:lstStyle/>
          <a:p>
            <a:pPr marL="12700">
              <a:lnSpc>
                <a:spcPct val="100000"/>
              </a:lnSpc>
              <a:spcBef>
                <a:spcPts val="100"/>
              </a:spcBef>
            </a:pPr>
            <a:r>
              <a:rPr sz="4400" spc="-5" dirty="0">
                <a:solidFill>
                  <a:srgbClr val="FFFFFF"/>
                </a:solidFill>
              </a:rPr>
              <a:t>Noyaux</a:t>
            </a:r>
            <a:r>
              <a:rPr sz="4400" spc="-65" dirty="0">
                <a:solidFill>
                  <a:srgbClr val="FFFFFF"/>
                </a:solidFill>
              </a:rPr>
              <a:t> </a:t>
            </a:r>
            <a:r>
              <a:rPr sz="4400" dirty="0">
                <a:solidFill>
                  <a:srgbClr val="FFFFFF"/>
                </a:solidFill>
              </a:rPr>
              <a:t>cochléaires</a:t>
            </a:r>
            <a:endParaRPr sz="4400"/>
          </a:p>
        </p:txBody>
      </p:sp>
      <p:grpSp>
        <p:nvGrpSpPr>
          <p:cNvPr id="9" name="object 9"/>
          <p:cNvGrpSpPr/>
          <p:nvPr/>
        </p:nvGrpSpPr>
        <p:grpSpPr>
          <a:xfrm>
            <a:off x="2367919" y="6427279"/>
            <a:ext cx="626110" cy="473709"/>
            <a:chOff x="2367919" y="6427279"/>
            <a:chExt cx="626110" cy="473709"/>
          </a:xfrm>
        </p:grpSpPr>
        <p:sp>
          <p:nvSpPr>
            <p:cNvPr id="10" name="object 10"/>
            <p:cNvSpPr/>
            <p:nvPr/>
          </p:nvSpPr>
          <p:spPr>
            <a:xfrm>
              <a:off x="2831469" y="64282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11" name="object 11"/>
            <p:cNvSpPr/>
            <p:nvPr/>
          </p:nvSpPr>
          <p:spPr>
            <a:xfrm>
              <a:off x="2831469" y="67330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12" name="object 12"/>
            <p:cNvSpPr/>
            <p:nvPr/>
          </p:nvSpPr>
          <p:spPr>
            <a:xfrm>
              <a:off x="2374269" y="6428231"/>
              <a:ext cx="619125" cy="161925"/>
            </a:xfrm>
            <a:custGeom>
              <a:avLst/>
              <a:gdLst/>
              <a:ahLst/>
              <a:cxnLst/>
              <a:rect l="l" t="t" r="r" b="b"/>
              <a:pathLst>
                <a:path w="619125" h="161925">
                  <a:moveTo>
                    <a:pt x="618743" y="0"/>
                  </a:moveTo>
                  <a:lnTo>
                    <a:pt x="161543" y="0"/>
                  </a:lnTo>
                  <a:lnTo>
                    <a:pt x="0" y="161543"/>
                  </a:lnTo>
                  <a:lnTo>
                    <a:pt x="457199" y="161543"/>
                  </a:lnTo>
                  <a:lnTo>
                    <a:pt x="618743" y="0"/>
                  </a:lnTo>
                  <a:close/>
                </a:path>
              </a:pathLst>
            </a:custGeom>
            <a:solidFill>
              <a:srgbClr val="799797"/>
            </a:solidFill>
          </p:spPr>
          <p:txBody>
            <a:bodyPr wrap="square" lIns="0" tIns="0" rIns="0" bIns="0" rtlCol="0"/>
            <a:lstStyle/>
            <a:p>
              <a:endParaRPr/>
            </a:p>
          </p:txBody>
        </p:sp>
        <p:sp>
          <p:nvSpPr>
            <p:cNvPr id="13" name="object 13"/>
            <p:cNvSpPr/>
            <p:nvPr/>
          </p:nvSpPr>
          <p:spPr>
            <a:xfrm>
              <a:off x="2831469" y="64282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14" name="object 14"/>
            <p:cNvSpPr/>
            <p:nvPr/>
          </p:nvSpPr>
          <p:spPr>
            <a:xfrm>
              <a:off x="2374269" y="6589775"/>
              <a:ext cx="457200" cy="304800"/>
            </a:xfrm>
            <a:custGeom>
              <a:avLst/>
              <a:gdLst/>
              <a:ahLst/>
              <a:cxnLst/>
              <a:rect l="l" t="t" r="r" b="b"/>
              <a:pathLst>
                <a:path w="457200" h="304800">
                  <a:moveTo>
                    <a:pt x="457199" y="304799"/>
                  </a:moveTo>
                  <a:lnTo>
                    <a:pt x="457199" y="0"/>
                  </a:lnTo>
                  <a:lnTo>
                    <a:pt x="0" y="0"/>
                  </a:lnTo>
                  <a:lnTo>
                    <a:pt x="0" y="304799"/>
                  </a:lnTo>
                  <a:lnTo>
                    <a:pt x="457199" y="304799"/>
                  </a:lnTo>
                  <a:close/>
                </a:path>
              </a:pathLst>
            </a:custGeom>
            <a:solidFill>
              <a:srgbClr val="9BC4C4"/>
            </a:solidFill>
          </p:spPr>
          <p:txBody>
            <a:bodyPr wrap="square" lIns="0" tIns="0" rIns="0" bIns="0" rtlCol="0"/>
            <a:lstStyle/>
            <a:p>
              <a:endParaRPr/>
            </a:p>
          </p:txBody>
        </p:sp>
        <p:sp>
          <p:nvSpPr>
            <p:cNvPr id="15" name="object 15"/>
            <p:cNvSpPr/>
            <p:nvPr/>
          </p:nvSpPr>
          <p:spPr>
            <a:xfrm>
              <a:off x="2374269" y="65897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16" name="object 16"/>
            <p:cNvSpPr/>
            <p:nvPr/>
          </p:nvSpPr>
          <p:spPr>
            <a:xfrm>
              <a:off x="2374269" y="68884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sp>
          <p:nvSpPr>
            <p:cNvPr id="17" name="object 17"/>
            <p:cNvSpPr/>
            <p:nvPr/>
          </p:nvSpPr>
          <p:spPr>
            <a:xfrm>
              <a:off x="2831469" y="65897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18" name="object 18"/>
            <p:cNvSpPr/>
            <p:nvPr/>
          </p:nvSpPr>
          <p:spPr>
            <a:xfrm>
              <a:off x="2374269" y="6592823"/>
              <a:ext cx="457200" cy="0"/>
            </a:xfrm>
            <a:custGeom>
              <a:avLst/>
              <a:gdLst/>
              <a:ahLst/>
              <a:cxnLst/>
              <a:rect l="l" t="t" r="r" b="b"/>
              <a:pathLst>
                <a:path w="457200">
                  <a:moveTo>
                    <a:pt x="0" y="0"/>
                  </a:moveTo>
                  <a:lnTo>
                    <a:pt x="457199" y="0"/>
                  </a:lnTo>
                </a:path>
              </a:pathLst>
            </a:custGeom>
            <a:ln w="6095">
              <a:solidFill>
                <a:srgbClr val="91B6B6"/>
              </a:solidFill>
            </a:ln>
          </p:spPr>
          <p:txBody>
            <a:bodyPr wrap="square" lIns="0" tIns="0" rIns="0" bIns="0" rtlCol="0"/>
            <a:lstStyle/>
            <a:p>
              <a:endParaRPr/>
            </a:p>
          </p:txBody>
        </p:sp>
      </p:grpSp>
      <p:sp>
        <p:nvSpPr>
          <p:cNvPr id="19" name="object 19"/>
          <p:cNvSpPr txBox="1"/>
          <p:nvPr/>
        </p:nvSpPr>
        <p:spPr>
          <a:xfrm>
            <a:off x="2380365" y="6621269"/>
            <a:ext cx="445134" cy="239395"/>
          </a:xfrm>
          <a:prstGeom prst="rect">
            <a:avLst/>
          </a:prstGeom>
        </p:spPr>
        <p:txBody>
          <a:bodyPr vert="horz" wrap="square" lIns="0" tIns="12700" rIns="0" bIns="0" rtlCol="0">
            <a:spAutoFit/>
          </a:bodyPr>
          <a:lstStyle/>
          <a:p>
            <a:pPr marL="34925">
              <a:lnSpc>
                <a:spcPct val="100000"/>
              </a:lnSpc>
              <a:spcBef>
                <a:spcPts val="100"/>
              </a:spcBef>
            </a:pPr>
            <a:r>
              <a:rPr sz="1400" spc="114" dirty="0">
                <a:latin typeface="Tahoma"/>
                <a:cs typeface="Tahoma"/>
              </a:rPr>
              <a:t>NCV</a:t>
            </a:r>
            <a:endParaRPr sz="1400">
              <a:latin typeface="Tahoma"/>
              <a:cs typeface="Tahoma"/>
            </a:endParaRPr>
          </a:p>
        </p:txBody>
      </p:sp>
      <p:grpSp>
        <p:nvGrpSpPr>
          <p:cNvPr id="20" name="object 20"/>
          <p:cNvGrpSpPr/>
          <p:nvPr/>
        </p:nvGrpSpPr>
        <p:grpSpPr>
          <a:xfrm>
            <a:off x="2367919" y="5665279"/>
            <a:ext cx="626110" cy="473709"/>
            <a:chOff x="2367919" y="5665279"/>
            <a:chExt cx="626110" cy="473709"/>
          </a:xfrm>
        </p:grpSpPr>
        <p:sp>
          <p:nvSpPr>
            <p:cNvPr id="21" name="object 21"/>
            <p:cNvSpPr/>
            <p:nvPr/>
          </p:nvSpPr>
          <p:spPr>
            <a:xfrm>
              <a:off x="2831469" y="56662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22" name="object 22"/>
            <p:cNvSpPr/>
            <p:nvPr/>
          </p:nvSpPr>
          <p:spPr>
            <a:xfrm>
              <a:off x="2831469" y="59710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23" name="object 23"/>
            <p:cNvSpPr/>
            <p:nvPr/>
          </p:nvSpPr>
          <p:spPr>
            <a:xfrm>
              <a:off x="2374269" y="5666231"/>
              <a:ext cx="619125" cy="161925"/>
            </a:xfrm>
            <a:custGeom>
              <a:avLst/>
              <a:gdLst/>
              <a:ahLst/>
              <a:cxnLst/>
              <a:rect l="l" t="t" r="r" b="b"/>
              <a:pathLst>
                <a:path w="619125" h="161925">
                  <a:moveTo>
                    <a:pt x="618743" y="0"/>
                  </a:moveTo>
                  <a:lnTo>
                    <a:pt x="161543" y="0"/>
                  </a:lnTo>
                  <a:lnTo>
                    <a:pt x="0" y="161543"/>
                  </a:lnTo>
                  <a:lnTo>
                    <a:pt x="457199" y="161543"/>
                  </a:lnTo>
                  <a:lnTo>
                    <a:pt x="618743" y="0"/>
                  </a:lnTo>
                  <a:close/>
                </a:path>
              </a:pathLst>
            </a:custGeom>
            <a:solidFill>
              <a:srgbClr val="799797"/>
            </a:solidFill>
          </p:spPr>
          <p:txBody>
            <a:bodyPr wrap="square" lIns="0" tIns="0" rIns="0" bIns="0" rtlCol="0"/>
            <a:lstStyle/>
            <a:p>
              <a:endParaRPr/>
            </a:p>
          </p:txBody>
        </p:sp>
        <p:sp>
          <p:nvSpPr>
            <p:cNvPr id="24" name="object 24"/>
            <p:cNvSpPr/>
            <p:nvPr/>
          </p:nvSpPr>
          <p:spPr>
            <a:xfrm>
              <a:off x="2831469" y="56662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25" name="object 25"/>
            <p:cNvSpPr/>
            <p:nvPr/>
          </p:nvSpPr>
          <p:spPr>
            <a:xfrm>
              <a:off x="2374269" y="5827775"/>
              <a:ext cx="457200" cy="304800"/>
            </a:xfrm>
            <a:custGeom>
              <a:avLst/>
              <a:gdLst/>
              <a:ahLst/>
              <a:cxnLst/>
              <a:rect l="l" t="t" r="r" b="b"/>
              <a:pathLst>
                <a:path w="457200" h="304800">
                  <a:moveTo>
                    <a:pt x="457199" y="304799"/>
                  </a:moveTo>
                  <a:lnTo>
                    <a:pt x="457199" y="0"/>
                  </a:lnTo>
                  <a:lnTo>
                    <a:pt x="0" y="0"/>
                  </a:lnTo>
                  <a:lnTo>
                    <a:pt x="0" y="304799"/>
                  </a:lnTo>
                  <a:lnTo>
                    <a:pt x="457199" y="304799"/>
                  </a:lnTo>
                  <a:close/>
                </a:path>
              </a:pathLst>
            </a:custGeom>
            <a:solidFill>
              <a:srgbClr val="9BC4C4"/>
            </a:solidFill>
          </p:spPr>
          <p:txBody>
            <a:bodyPr wrap="square" lIns="0" tIns="0" rIns="0" bIns="0" rtlCol="0"/>
            <a:lstStyle/>
            <a:p>
              <a:endParaRPr/>
            </a:p>
          </p:txBody>
        </p:sp>
        <p:sp>
          <p:nvSpPr>
            <p:cNvPr id="26" name="object 26"/>
            <p:cNvSpPr/>
            <p:nvPr/>
          </p:nvSpPr>
          <p:spPr>
            <a:xfrm>
              <a:off x="2374269" y="58277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27" name="object 27"/>
            <p:cNvSpPr/>
            <p:nvPr/>
          </p:nvSpPr>
          <p:spPr>
            <a:xfrm>
              <a:off x="2374269" y="61264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sp>
          <p:nvSpPr>
            <p:cNvPr id="28" name="object 28"/>
            <p:cNvSpPr/>
            <p:nvPr/>
          </p:nvSpPr>
          <p:spPr>
            <a:xfrm>
              <a:off x="2831469" y="58277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29" name="object 29"/>
            <p:cNvSpPr/>
            <p:nvPr/>
          </p:nvSpPr>
          <p:spPr>
            <a:xfrm>
              <a:off x="2374269" y="58216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grpSp>
      <p:sp>
        <p:nvSpPr>
          <p:cNvPr id="30" name="object 30"/>
          <p:cNvSpPr txBox="1"/>
          <p:nvPr/>
        </p:nvSpPr>
        <p:spPr>
          <a:xfrm>
            <a:off x="2380365" y="5859269"/>
            <a:ext cx="445134" cy="239395"/>
          </a:xfrm>
          <a:prstGeom prst="rect">
            <a:avLst/>
          </a:prstGeom>
        </p:spPr>
        <p:txBody>
          <a:bodyPr vert="horz" wrap="square" lIns="0" tIns="12700" rIns="0" bIns="0" rtlCol="0">
            <a:spAutoFit/>
          </a:bodyPr>
          <a:lstStyle/>
          <a:p>
            <a:pPr marL="27305">
              <a:lnSpc>
                <a:spcPct val="100000"/>
              </a:lnSpc>
              <a:spcBef>
                <a:spcPts val="100"/>
              </a:spcBef>
            </a:pPr>
            <a:r>
              <a:rPr sz="1400" spc="114" dirty="0">
                <a:latin typeface="Tahoma"/>
                <a:cs typeface="Tahoma"/>
              </a:rPr>
              <a:t>NCD</a:t>
            </a:r>
            <a:endParaRPr sz="1400">
              <a:latin typeface="Tahoma"/>
              <a:cs typeface="Tahoma"/>
            </a:endParaRPr>
          </a:p>
        </p:txBody>
      </p:sp>
      <p:grpSp>
        <p:nvGrpSpPr>
          <p:cNvPr id="31" name="object 31"/>
          <p:cNvGrpSpPr/>
          <p:nvPr/>
        </p:nvGrpSpPr>
        <p:grpSpPr>
          <a:xfrm>
            <a:off x="2367919" y="6122479"/>
            <a:ext cx="626110" cy="473709"/>
            <a:chOff x="2367919" y="6122479"/>
            <a:chExt cx="626110" cy="473709"/>
          </a:xfrm>
        </p:grpSpPr>
        <p:sp>
          <p:nvSpPr>
            <p:cNvPr id="32" name="object 32"/>
            <p:cNvSpPr/>
            <p:nvPr/>
          </p:nvSpPr>
          <p:spPr>
            <a:xfrm>
              <a:off x="2831469" y="61234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33" name="object 33"/>
            <p:cNvSpPr/>
            <p:nvPr/>
          </p:nvSpPr>
          <p:spPr>
            <a:xfrm>
              <a:off x="2831469" y="64282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34" name="object 34"/>
            <p:cNvSpPr/>
            <p:nvPr/>
          </p:nvSpPr>
          <p:spPr>
            <a:xfrm>
              <a:off x="2374269" y="6123431"/>
              <a:ext cx="619125" cy="161925"/>
            </a:xfrm>
            <a:custGeom>
              <a:avLst/>
              <a:gdLst/>
              <a:ahLst/>
              <a:cxnLst/>
              <a:rect l="l" t="t" r="r" b="b"/>
              <a:pathLst>
                <a:path w="619125" h="161925">
                  <a:moveTo>
                    <a:pt x="618743" y="0"/>
                  </a:moveTo>
                  <a:lnTo>
                    <a:pt x="161543" y="0"/>
                  </a:lnTo>
                  <a:lnTo>
                    <a:pt x="0" y="161543"/>
                  </a:lnTo>
                  <a:lnTo>
                    <a:pt x="457199" y="161543"/>
                  </a:lnTo>
                  <a:lnTo>
                    <a:pt x="618743" y="0"/>
                  </a:lnTo>
                  <a:close/>
                </a:path>
              </a:pathLst>
            </a:custGeom>
            <a:solidFill>
              <a:srgbClr val="799797"/>
            </a:solidFill>
          </p:spPr>
          <p:txBody>
            <a:bodyPr wrap="square" lIns="0" tIns="0" rIns="0" bIns="0" rtlCol="0"/>
            <a:lstStyle/>
            <a:p>
              <a:endParaRPr/>
            </a:p>
          </p:txBody>
        </p:sp>
        <p:sp>
          <p:nvSpPr>
            <p:cNvPr id="35" name="object 35"/>
            <p:cNvSpPr/>
            <p:nvPr/>
          </p:nvSpPr>
          <p:spPr>
            <a:xfrm>
              <a:off x="2831469" y="61234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36" name="object 36"/>
            <p:cNvSpPr/>
            <p:nvPr/>
          </p:nvSpPr>
          <p:spPr>
            <a:xfrm>
              <a:off x="2374269" y="6284975"/>
              <a:ext cx="457200" cy="304800"/>
            </a:xfrm>
            <a:custGeom>
              <a:avLst/>
              <a:gdLst/>
              <a:ahLst/>
              <a:cxnLst/>
              <a:rect l="l" t="t" r="r" b="b"/>
              <a:pathLst>
                <a:path w="457200" h="304800">
                  <a:moveTo>
                    <a:pt x="457199" y="304799"/>
                  </a:moveTo>
                  <a:lnTo>
                    <a:pt x="457199" y="0"/>
                  </a:lnTo>
                  <a:lnTo>
                    <a:pt x="0" y="0"/>
                  </a:lnTo>
                  <a:lnTo>
                    <a:pt x="0" y="304799"/>
                  </a:lnTo>
                  <a:lnTo>
                    <a:pt x="457199" y="304799"/>
                  </a:lnTo>
                  <a:close/>
                </a:path>
              </a:pathLst>
            </a:custGeom>
            <a:solidFill>
              <a:srgbClr val="9BC4C4"/>
            </a:solidFill>
          </p:spPr>
          <p:txBody>
            <a:bodyPr wrap="square" lIns="0" tIns="0" rIns="0" bIns="0" rtlCol="0"/>
            <a:lstStyle/>
            <a:p>
              <a:endParaRPr/>
            </a:p>
          </p:txBody>
        </p:sp>
        <p:sp>
          <p:nvSpPr>
            <p:cNvPr id="37" name="object 37"/>
            <p:cNvSpPr/>
            <p:nvPr/>
          </p:nvSpPr>
          <p:spPr>
            <a:xfrm>
              <a:off x="2374269" y="62849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38" name="object 38"/>
            <p:cNvSpPr/>
            <p:nvPr/>
          </p:nvSpPr>
          <p:spPr>
            <a:xfrm>
              <a:off x="2374269" y="65836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sp>
          <p:nvSpPr>
            <p:cNvPr id="39" name="object 39"/>
            <p:cNvSpPr/>
            <p:nvPr/>
          </p:nvSpPr>
          <p:spPr>
            <a:xfrm>
              <a:off x="2831469" y="62849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40" name="object 40"/>
            <p:cNvSpPr/>
            <p:nvPr/>
          </p:nvSpPr>
          <p:spPr>
            <a:xfrm>
              <a:off x="2374269" y="62788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grpSp>
      <p:sp>
        <p:nvSpPr>
          <p:cNvPr id="41" name="object 41"/>
          <p:cNvSpPr txBox="1"/>
          <p:nvPr/>
        </p:nvSpPr>
        <p:spPr>
          <a:xfrm>
            <a:off x="2380365" y="6316469"/>
            <a:ext cx="445134" cy="239395"/>
          </a:xfrm>
          <a:prstGeom prst="rect">
            <a:avLst/>
          </a:prstGeom>
        </p:spPr>
        <p:txBody>
          <a:bodyPr vert="horz" wrap="square" lIns="0" tIns="12700" rIns="0" bIns="0" rtlCol="0">
            <a:spAutoFit/>
          </a:bodyPr>
          <a:lstStyle/>
          <a:p>
            <a:pPr marL="34925">
              <a:lnSpc>
                <a:spcPct val="100000"/>
              </a:lnSpc>
              <a:spcBef>
                <a:spcPts val="100"/>
              </a:spcBef>
            </a:pPr>
            <a:r>
              <a:rPr sz="1400" spc="114" dirty="0">
                <a:latin typeface="Tahoma"/>
                <a:cs typeface="Tahoma"/>
              </a:rPr>
              <a:t>NCV</a:t>
            </a:r>
            <a:endParaRPr sz="1400">
              <a:latin typeface="Tahoma"/>
              <a:cs typeface="Tahoma"/>
            </a:endParaRPr>
          </a:p>
        </p:txBody>
      </p:sp>
      <p:grpSp>
        <p:nvGrpSpPr>
          <p:cNvPr id="42" name="object 42"/>
          <p:cNvGrpSpPr/>
          <p:nvPr/>
        </p:nvGrpSpPr>
        <p:grpSpPr>
          <a:xfrm>
            <a:off x="3968119" y="5208079"/>
            <a:ext cx="626110" cy="473709"/>
            <a:chOff x="3968119" y="5208079"/>
            <a:chExt cx="626110" cy="473709"/>
          </a:xfrm>
        </p:grpSpPr>
        <p:sp>
          <p:nvSpPr>
            <p:cNvPr id="43" name="object 43"/>
            <p:cNvSpPr/>
            <p:nvPr/>
          </p:nvSpPr>
          <p:spPr>
            <a:xfrm>
              <a:off x="4431669" y="52090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44" name="object 44"/>
            <p:cNvSpPr/>
            <p:nvPr/>
          </p:nvSpPr>
          <p:spPr>
            <a:xfrm>
              <a:off x="4431669" y="55138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45" name="object 45"/>
            <p:cNvSpPr/>
            <p:nvPr/>
          </p:nvSpPr>
          <p:spPr>
            <a:xfrm>
              <a:off x="3974469" y="5209031"/>
              <a:ext cx="619125" cy="161925"/>
            </a:xfrm>
            <a:custGeom>
              <a:avLst/>
              <a:gdLst/>
              <a:ahLst/>
              <a:cxnLst/>
              <a:rect l="l" t="t" r="r" b="b"/>
              <a:pathLst>
                <a:path w="619125" h="161925">
                  <a:moveTo>
                    <a:pt x="618743" y="0"/>
                  </a:moveTo>
                  <a:lnTo>
                    <a:pt x="161543" y="0"/>
                  </a:lnTo>
                  <a:lnTo>
                    <a:pt x="0" y="161543"/>
                  </a:lnTo>
                  <a:lnTo>
                    <a:pt x="457199" y="161543"/>
                  </a:lnTo>
                  <a:lnTo>
                    <a:pt x="618743" y="0"/>
                  </a:lnTo>
                  <a:close/>
                </a:path>
              </a:pathLst>
            </a:custGeom>
            <a:solidFill>
              <a:srgbClr val="799797"/>
            </a:solidFill>
          </p:spPr>
          <p:txBody>
            <a:bodyPr wrap="square" lIns="0" tIns="0" rIns="0" bIns="0" rtlCol="0"/>
            <a:lstStyle/>
            <a:p>
              <a:endParaRPr/>
            </a:p>
          </p:txBody>
        </p:sp>
        <p:sp>
          <p:nvSpPr>
            <p:cNvPr id="46" name="object 46"/>
            <p:cNvSpPr/>
            <p:nvPr/>
          </p:nvSpPr>
          <p:spPr>
            <a:xfrm>
              <a:off x="4431669" y="52090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47" name="object 47"/>
            <p:cNvSpPr/>
            <p:nvPr/>
          </p:nvSpPr>
          <p:spPr>
            <a:xfrm>
              <a:off x="3974469" y="5370575"/>
              <a:ext cx="457200" cy="304800"/>
            </a:xfrm>
            <a:custGeom>
              <a:avLst/>
              <a:gdLst/>
              <a:ahLst/>
              <a:cxnLst/>
              <a:rect l="l" t="t" r="r" b="b"/>
              <a:pathLst>
                <a:path w="457200" h="304800">
                  <a:moveTo>
                    <a:pt x="457199" y="304799"/>
                  </a:moveTo>
                  <a:lnTo>
                    <a:pt x="457199" y="0"/>
                  </a:lnTo>
                  <a:lnTo>
                    <a:pt x="0" y="0"/>
                  </a:lnTo>
                  <a:lnTo>
                    <a:pt x="0" y="304799"/>
                  </a:lnTo>
                  <a:lnTo>
                    <a:pt x="457199" y="304799"/>
                  </a:lnTo>
                  <a:close/>
                </a:path>
              </a:pathLst>
            </a:custGeom>
            <a:solidFill>
              <a:srgbClr val="9BC4C4"/>
            </a:solidFill>
          </p:spPr>
          <p:txBody>
            <a:bodyPr wrap="square" lIns="0" tIns="0" rIns="0" bIns="0" rtlCol="0"/>
            <a:lstStyle/>
            <a:p>
              <a:endParaRPr/>
            </a:p>
          </p:txBody>
        </p:sp>
        <p:sp>
          <p:nvSpPr>
            <p:cNvPr id="48" name="object 48"/>
            <p:cNvSpPr/>
            <p:nvPr/>
          </p:nvSpPr>
          <p:spPr>
            <a:xfrm>
              <a:off x="3974469" y="53705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49" name="object 49"/>
            <p:cNvSpPr/>
            <p:nvPr/>
          </p:nvSpPr>
          <p:spPr>
            <a:xfrm>
              <a:off x="3974469" y="56692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sp>
          <p:nvSpPr>
            <p:cNvPr id="50" name="object 50"/>
            <p:cNvSpPr/>
            <p:nvPr/>
          </p:nvSpPr>
          <p:spPr>
            <a:xfrm>
              <a:off x="4431669" y="53705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51" name="object 51"/>
            <p:cNvSpPr/>
            <p:nvPr/>
          </p:nvSpPr>
          <p:spPr>
            <a:xfrm>
              <a:off x="3974469" y="53644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grpSp>
      <p:sp>
        <p:nvSpPr>
          <p:cNvPr id="52" name="object 52"/>
          <p:cNvSpPr txBox="1"/>
          <p:nvPr/>
        </p:nvSpPr>
        <p:spPr>
          <a:xfrm>
            <a:off x="3974469" y="5402069"/>
            <a:ext cx="457200" cy="239395"/>
          </a:xfrm>
          <a:prstGeom prst="rect">
            <a:avLst/>
          </a:prstGeom>
        </p:spPr>
        <p:txBody>
          <a:bodyPr vert="horz" wrap="square" lIns="0" tIns="12700" rIns="0" bIns="0" rtlCol="0">
            <a:spAutoFit/>
          </a:bodyPr>
          <a:lstStyle/>
          <a:p>
            <a:pPr marL="104775">
              <a:lnSpc>
                <a:spcPct val="100000"/>
              </a:lnSpc>
              <a:spcBef>
                <a:spcPts val="100"/>
              </a:spcBef>
            </a:pPr>
            <a:r>
              <a:rPr sz="1400" spc="95" dirty="0">
                <a:latin typeface="Tahoma"/>
                <a:cs typeface="Tahoma"/>
              </a:rPr>
              <a:t>OS</a:t>
            </a:r>
            <a:endParaRPr sz="1400">
              <a:latin typeface="Tahoma"/>
              <a:cs typeface="Tahoma"/>
            </a:endParaRPr>
          </a:p>
        </p:txBody>
      </p:sp>
      <p:grpSp>
        <p:nvGrpSpPr>
          <p:cNvPr id="53" name="object 53"/>
          <p:cNvGrpSpPr/>
          <p:nvPr/>
        </p:nvGrpSpPr>
        <p:grpSpPr>
          <a:xfrm>
            <a:off x="6330319" y="5208079"/>
            <a:ext cx="626110" cy="473709"/>
            <a:chOff x="6330319" y="5208079"/>
            <a:chExt cx="626110" cy="473709"/>
          </a:xfrm>
        </p:grpSpPr>
        <p:sp>
          <p:nvSpPr>
            <p:cNvPr id="54" name="object 54"/>
            <p:cNvSpPr/>
            <p:nvPr/>
          </p:nvSpPr>
          <p:spPr>
            <a:xfrm>
              <a:off x="6793869" y="52090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55" name="object 55"/>
            <p:cNvSpPr/>
            <p:nvPr/>
          </p:nvSpPr>
          <p:spPr>
            <a:xfrm>
              <a:off x="6793869" y="55138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56" name="object 56"/>
            <p:cNvSpPr/>
            <p:nvPr/>
          </p:nvSpPr>
          <p:spPr>
            <a:xfrm>
              <a:off x="6336669" y="5209031"/>
              <a:ext cx="619125" cy="161925"/>
            </a:xfrm>
            <a:custGeom>
              <a:avLst/>
              <a:gdLst/>
              <a:ahLst/>
              <a:cxnLst/>
              <a:rect l="l" t="t" r="r" b="b"/>
              <a:pathLst>
                <a:path w="619125" h="161925">
                  <a:moveTo>
                    <a:pt x="618743" y="0"/>
                  </a:moveTo>
                  <a:lnTo>
                    <a:pt x="161543" y="0"/>
                  </a:lnTo>
                  <a:lnTo>
                    <a:pt x="0" y="161543"/>
                  </a:lnTo>
                  <a:lnTo>
                    <a:pt x="457199" y="161543"/>
                  </a:lnTo>
                  <a:lnTo>
                    <a:pt x="618743" y="0"/>
                  </a:lnTo>
                  <a:close/>
                </a:path>
              </a:pathLst>
            </a:custGeom>
            <a:solidFill>
              <a:srgbClr val="799797"/>
            </a:solidFill>
          </p:spPr>
          <p:txBody>
            <a:bodyPr wrap="square" lIns="0" tIns="0" rIns="0" bIns="0" rtlCol="0"/>
            <a:lstStyle/>
            <a:p>
              <a:endParaRPr/>
            </a:p>
          </p:txBody>
        </p:sp>
        <p:sp>
          <p:nvSpPr>
            <p:cNvPr id="57" name="object 57"/>
            <p:cNvSpPr/>
            <p:nvPr/>
          </p:nvSpPr>
          <p:spPr>
            <a:xfrm>
              <a:off x="6793869" y="52090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58" name="object 58"/>
            <p:cNvSpPr/>
            <p:nvPr/>
          </p:nvSpPr>
          <p:spPr>
            <a:xfrm>
              <a:off x="6336669" y="5370575"/>
              <a:ext cx="457200" cy="304800"/>
            </a:xfrm>
            <a:custGeom>
              <a:avLst/>
              <a:gdLst/>
              <a:ahLst/>
              <a:cxnLst/>
              <a:rect l="l" t="t" r="r" b="b"/>
              <a:pathLst>
                <a:path w="457200" h="304800">
                  <a:moveTo>
                    <a:pt x="457199" y="304799"/>
                  </a:moveTo>
                  <a:lnTo>
                    <a:pt x="457199" y="0"/>
                  </a:lnTo>
                  <a:lnTo>
                    <a:pt x="0" y="0"/>
                  </a:lnTo>
                  <a:lnTo>
                    <a:pt x="0" y="304799"/>
                  </a:lnTo>
                  <a:lnTo>
                    <a:pt x="457199" y="304799"/>
                  </a:lnTo>
                  <a:close/>
                </a:path>
              </a:pathLst>
            </a:custGeom>
            <a:solidFill>
              <a:srgbClr val="9BC4C4"/>
            </a:solidFill>
          </p:spPr>
          <p:txBody>
            <a:bodyPr wrap="square" lIns="0" tIns="0" rIns="0" bIns="0" rtlCol="0"/>
            <a:lstStyle/>
            <a:p>
              <a:endParaRPr/>
            </a:p>
          </p:txBody>
        </p:sp>
        <p:sp>
          <p:nvSpPr>
            <p:cNvPr id="59" name="object 59"/>
            <p:cNvSpPr/>
            <p:nvPr/>
          </p:nvSpPr>
          <p:spPr>
            <a:xfrm>
              <a:off x="6336669" y="53705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60" name="object 60"/>
            <p:cNvSpPr/>
            <p:nvPr/>
          </p:nvSpPr>
          <p:spPr>
            <a:xfrm>
              <a:off x="6336669" y="56692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sp>
          <p:nvSpPr>
            <p:cNvPr id="61" name="object 61"/>
            <p:cNvSpPr/>
            <p:nvPr/>
          </p:nvSpPr>
          <p:spPr>
            <a:xfrm>
              <a:off x="6793869" y="53705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62" name="object 62"/>
            <p:cNvSpPr/>
            <p:nvPr/>
          </p:nvSpPr>
          <p:spPr>
            <a:xfrm>
              <a:off x="6336669" y="53644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grpSp>
      <p:sp>
        <p:nvSpPr>
          <p:cNvPr id="63" name="object 63"/>
          <p:cNvSpPr txBox="1"/>
          <p:nvPr/>
        </p:nvSpPr>
        <p:spPr>
          <a:xfrm>
            <a:off x="6336669" y="5402069"/>
            <a:ext cx="457200" cy="239395"/>
          </a:xfrm>
          <a:prstGeom prst="rect">
            <a:avLst/>
          </a:prstGeom>
        </p:spPr>
        <p:txBody>
          <a:bodyPr vert="horz" wrap="square" lIns="0" tIns="12700" rIns="0" bIns="0" rtlCol="0">
            <a:spAutoFit/>
          </a:bodyPr>
          <a:lstStyle/>
          <a:p>
            <a:pPr marL="104775">
              <a:lnSpc>
                <a:spcPct val="100000"/>
              </a:lnSpc>
              <a:spcBef>
                <a:spcPts val="100"/>
              </a:spcBef>
            </a:pPr>
            <a:r>
              <a:rPr sz="1400" spc="95" dirty="0">
                <a:latin typeface="Tahoma"/>
                <a:cs typeface="Tahoma"/>
              </a:rPr>
              <a:t>OS</a:t>
            </a:r>
            <a:endParaRPr sz="1400">
              <a:latin typeface="Tahoma"/>
              <a:cs typeface="Tahoma"/>
            </a:endParaRPr>
          </a:p>
        </p:txBody>
      </p:sp>
      <p:grpSp>
        <p:nvGrpSpPr>
          <p:cNvPr id="64" name="object 64"/>
          <p:cNvGrpSpPr/>
          <p:nvPr/>
        </p:nvGrpSpPr>
        <p:grpSpPr>
          <a:xfrm>
            <a:off x="1459873" y="3770376"/>
            <a:ext cx="6105525" cy="3000375"/>
            <a:chOff x="1459873" y="3770376"/>
            <a:chExt cx="6105525" cy="3000375"/>
          </a:xfrm>
        </p:grpSpPr>
        <p:sp>
          <p:nvSpPr>
            <p:cNvPr id="65" name="object 65"/>
            <p:cNvSpPr/>
            <p:nvPr/>
          </p:nvSpPr>
          <p:spPr>
            <a:xfrm>
              <a:off x="2726314" y="3922776"/>
              <a:ext cx="4838700" cy="1752600"/>
            </a:xfrm>
            <a:custGeom>
              <a:avLst/>
              <a:gdLst/>
              <a:ahLst/>
              <a:cxnLst/>
              <a:rect l="l" t="t" r="r" b="b"/>
              <a:pathLst>
                <a:path w="4838700" h="1752600">
                  <a:moveTo>
                    <a:pt x="4753356" y="961644"/>
                  </a:moveTo>
                  <a:lnTo>
                    <a:pt x="0" y="961644"/>
                  </a:lnTo>
                  <a:lnTo>
                    <a:pt x="0" y="1752600"/>
                  </a:lnTo>
                  <a:lnTo>
                    <a:pt x="28956" y="1752600"/>
                  </a:lnTo>
                  <a:lnTo>
                    <a:pt x="28956" y="1019556"/>
                  </a:lnTo>
                  <a:lnTo>
                    <a:pt x="57912" y="990600"/>
                  </a:lnTo>
                  <a:lnTo>
                    <a:pt x="57912" y="1019556"/>
                  </a:lnTo>
                  <a:lnTo>
                    <a:pt x="4724400" y="1019556"/>
                  </a:lnTo>
                  <a:lnTo>
                    <a:pt x="4724400" y="990600"/>
                  </a:lnTo>
                  <a:lnTo>
                    <a:pt x="4753356" y="961644"/>
                  </a:lnTo>
                  <a:close/>
                </a:path>
                <a:path w="4838700" h="1752600">
                  <a:moveTo>
                    <a:pt x="57912" y="1019556"/>
                  </a:moveTo>
                  <a:lnTo>
                    <a:pt x="57912" y="990600"/>
                  </a:lnTo>
                  <a:lnTo>
                    <a:pt x="28956" y="1019556"/>
                  </a:lnTo>
                  <a:lnTo>
                    <a:pt x="57912" y="1019556"/>
                  </a:lnTo>
                  <a:close/>
                </a:path>
                <a:path w="4838700" h="1752600">
                  <a:moveTo>
                    <a:pt x="57912" y="1752600"/>
                  </a:moveTo>
                  <a:lnTo>
                    <a:pt x="57912" y="1019556"/>
                  </a:lnTo>
                  <a:lnTo>
                    <a:pt x="28956" y="1019556"/>
                  </a:lnTo>
                  <a:lnTo>
                    <a:pt x="28956" y="1752600"/>
                  </a:lnTo>
                  <a:lnTo>
                    <a:pt x="57912" y="1752600"/>
                  </a:lnTo>
                  <a:close/>
                </a:path>
                <a:path w="4838700" h="1752600">
                  <a:moveTo>
                    <a:pt x="4838700" y="170688"/>
                  </a:moveTo>
                  <a:lnTo>
                    <a:pt x="4753356" y="0"/>
                  </a:lnTo>
                  <a:lnTo>
                    <a:pt x="4668012" y="170688"/>
                  </a:lnTo>
                  <a:lnTo>
                    <a:pt x="4724400" y="170688"/>
                  </a:lnTo>
                  <a:lnTo>
                    <a:pt x="4724400" y="143256"/>
                  </a:lnTo>
                  <a:lnTo>
                    <a:pt x="4782312" y="143256"/>
                  </a:lnTo>
                  <a:lnTo>
                    <a:pt x="4782312" y="170688"/>
                  </a:lnTo>
                  <a:lnTo>
                    <a:pt x="4838700" y="170688"/>
                  </a:lnTo>
                  <a:close/>
                </a:path>
                <a:path w="4838700" h="1752600">
                  <a:moveTo>
                    <a:pt x="4782312" y="170688"/>
                  </a:moveTo>
                  <a:lnTo>
                    <a:pt x="4782312" y="143256"/>
                  </a:lnTo>
                  <a:lnTo>
                    <a:pt x="4724400" y="143256"/>
                  </a:lnTo>
                  <a:lnTo>
                    <a:pt x="4724400" y="170688"/>
                  </a:lnTo>
                  <a:lnTo>
                    <a:pt x="4782312" y="170688"/>
                  </a:lnTo>
                  <a:close/>
                </a:path>
                <a:path w="4838700" h="1752600">
                  <a:moveTo>
                    <a:pt x="4782312" y="1019556"/>
                  </a:moveTo>
                  <a:lnTo>
                    <a:pt x="4782312" y="170688"/>
                  </a:lnTo>
                  <a:lnTo>
                    <a:pt x="4724400" y="170688"/>
                  </a:lnTo>
                  <a:lnTo>
                    <a:pt x="4724400" y="961644"/>
                  </a:lnTo>
                  <a:lnTo>
                    <a:pt x="4753356" y="961644"/>
                  </a:lnTo>
                  <a:lnTo>
                    <a:pt x="4753356" y="1019556"/>
                  </a:lnTo>
                  <a:lnTo>
                    <a:pt x="4782312" y="1019556"/>
                  </a:lnTo>
                  <a:close/>
                </a:path>
                <a:path w="4838700" h="1752600">
                  <a:moveTo>
                    <a:pt x="4753356" y="1019556"/>
                  </a:moveTo>
                  <a:lnTo>
                    <a:pt x="4753356" y="961644"/>
                  </a:lnTo>
                  <a:lnTo>
                    <a:pt x="4724400" y="990600"/>
                  </a:lnTo>
                  <a:lnTo>
                    <a:pt x="4724400" y="1019556"/>
                  </a:lnTo>
                  <a:lnTo>
                    <a:pt x="4753356" y="1019556"/>
                  </a:lnTo>
                  <a:close/>
                </a:path>
              </a:pathLst>
            </a:custGeom>
            <a:solidFill>
              <a:srgbClr val="656598"/>
            </a:solidFill>
          </p:spPr>
          <p:txBody>
            <a:bodyPr wrap="square" lIns="0" tIns="0" rIns="0" bIns="0" rtlCol="0"/>
            <a:lstStyle/>
            <a:p>
              <a:endParaRPr/>
            </a:p>
          </p:txBody>
        </p:sp>
        <p:sp>
          <p:nvSpPr>
            <p:cNvPr id="66" name="object 66"/>
            <p:cNvSpPr/>
            <p:nvPr/>
          </p:nvSpPr>
          <p:spPr>
            <a:xfrm>
              <a:off x="2907669" y="3998975"/>
              <a:ext cx="4572000" cy="2362200"/>
            </a:xfrm>
            <a:custGeom>
              <a:avLst/>
              <a:gdLst/>
              <a:ahLst/>
              <a:cxnLst/>
              <a:rect l="l" t="t" r="r" b="b"/>
              <a:pathLst>
                <a:path w="4572000" h="2362200">
                  <a:moveTo>
                    <a:pt x="0" y="2362199"/>
                  </a:moveTo>
                  <a:lnTo>
                    <a:pt x="380999" y="2362199"/>
                  </a:lnTo>
                  <a:lnTo>
                    <a:pt x="380999" y="1066799"/>
                  </a:lnTo>
                  <a:lnTo>
                    <a:pt x="4571999" y="1066799"/>
                  </a:lnTo>
                  <a:lnTo>
                    <a:pt x="4571999" y="0"/>
                  </a:lnTo>
                </a:path>
              </a:pathLst>
            </a:custGeom>
            <a:ln w="28574">
              <a:solidFill>
                <a:srgbClr val="656598"/>
              </a:solidFill>
            </a:ln>
          </p:spPr>
          <p:txBody>
            <a:bodyPr wrap="square" lIns="0" tIns="0" rIns="0" bIns="0" rtlCol="0"/>
            <a:lstStyle/>
            <a:p>
              <a:endParaRPr/>
            </a:p>
          </p:txBody>
        </p:sp>
        <p:sp>
          <p:nvSpPr>
            <p:cNvPr id="67" name="object 67"/>
            <p:cNvSpPr/>
            <p:nvPr/>
          </p:nvSpPr>
          <p:spPr>
            <a:xfrm>
              <a:off x="2831469" y="3998975"/>
              <a:ext cx="4648200" cy="2743200"/>
            </a:xfrm>
            <a:custGeom>
              <a:avLst/>
              <a:gdLst/>
              <a:ahLst/>
              <a:cxnLst/>
              <a:rect l="l" t="t" r="r" b="b"/>
              <a:pathLst>
                <a:path w="4648200" h="2743200">
                  <a:moveTo>
                    <a:pt x="0" y="2743199"/>
                  </a:moveTo>
                  <a:lnTo>
                    <a:pt x="533399" y="2743199"/>
                  </a:lnTo>
                  <a:lnTo>
                    <a:pt x="533399" y="1904999"/>
                  </a:lnTo>
                  <a:lnTo>
                    <a:pt x="4648199" y="1904999"/>
                  </a:lnTo>
                  <a:lnTo>
                    <a:pt x="4648199" y="0"/>
                  </a:lnTo>
                </a:path>
              </a:pathLst>
            </a:custGeom>
            <a:ln w="57149">
              <a:solidFill>
                <a:srgbClr val="656598"/>
              </a:solidFill>
            </a:ln>
          </p:spPr>
          <p:txBody>
            <a:bodyPr wrap="square" lIns="0" tIns="0" rIns="0" bIns="0" rtlCol="0"/>
            <a:lstStyle/>
            <a:p>
              <a:endParaRPr/>
            </a:p>
          </p:txBody>
        </p:sp>
        <p:sp>
          <p:nvSpPr>
            <p:cNvPr id="68" name="object 68"/>
            <p:cNvSpPr/>
            <p:nvPr/>
          </p:nvSpPr>
          <p:spPr>
            <a:xfrm>
              <a:off x="4160393" y="5599188"/>
              <a:ext cx="2447925" cy="304800"/>
            </a:xfrm>
            <a:custGeom>
              <a:avLst/>
              <a:gdLst/>
              <a:ahLst/>
              <a:cxnLst/>
              <a:rect l="l" t="t" r="r" b="b"/>
              <a:pathLst>
                <a:path w="2447925" h="304800">
                  <a:moveTo>
                    <a:pt x="85344" y="85344"/>
                  </a:moveTo>
                  <a:lnTo>
                    <a:pt x="42672" y="0"/>
                  </a:lnTo>
                  <a:lnTo>
                    <a:pt x="0" y="85344"/>
                  </a:lnTo>
                  <a:lnTo>
                    <a:pt x="28956" y="85344"/>
                  </a:lnTo>
                  <a:lnTo>
                    <a:pt x="28956" y="304800"/>
                  </a:lnTo>
                  <a:lnTo>
                    <a:pt x="56388" y="304800"/>
                  </a:lnTo>
                  <a:lnTo>
                    <a:pt x="56388" y="85344"/>
                  </a:lnTo>
                  <a:lnTo>
                    <a:pt x="85344" y="85344"/>
                  </a:lnTo>
                  <a:close/>
                </a:path>
                <a:path w="2447925" h="304800">
                  <a:moveTo>
                    <a:pt x="2447544" y="85344"/>
                  </a:moveTo>
                  <a:lnTo>
                    <a:pt x="2404872" y="0"/>
                  </a:lnTo>
                  <a:lnTo>
                    <a:pt x="2362200" y="85344"/>
                  </a:lnTo>
                  <a:lnTo>
                    <a:pt x="2391156" y="85344"/>
                  </a:lnTo>
                  <a:lnTo>
                    <a:pt x="2391156" y="304800"/>
                  </a:lnTo>
                  <a:lnTo>
                    <a:pt x="2418588" y="304800"/>
                  </a:lnTo>
                  <a:lnTo>
                    <a:pt x="2418588" y="85344"/>
                  </a:lnTo>
                  <a:lnTo>
                    <a:pt x="2447544" y="85344"/>
                  </a:lnTo>
                  <a:close/>
                </a:path>
              </a:pathLst>
            </a:custGeom>
            <a:solidFill>
              <a:srgbClr val="656598"/>
            </a:solidFill>
          </p:spPr>
          <p:txBody>
            <a:bodyPr wrap="square" lIns="0" tIns="0" rIns="0" bIns="0" rtlCol="0"/>
            <a:lstStyle/>
            <a:p>
              <a:endParaRPr/>
            </a:p>
          </p:txBody>
        </p:sp>
        <p:sp>
          <p:nvSpPr>
            <p:cNvPr id="69" name="object 69"/>
            <p:cNvSpPr/>
            <p:nvPr/>
          </p:nvSpPr>
          <p:spPr>
            <a:xfrm>
              <a:off x="1459865" y="5894844"/>
              <a:ext cx="990600" cy="856615"/>
            </a:xfrm>
            <a:custGeom>
              <a:avLst/>
              <a:gdLst/>
              <a:ahLst/>
              <a:cxnLst/>
              <a:rect l="l" t="t" r="r" b="b"/>
              <a:pathLst>
                <a:path w="990600" h="856615">
                  <a:moveTo>
                    <a:pt x="990600" y="771144"/>
                  </a:moveTo>
                  <a:lnTo>
                    <a:pt x="818388" y="685800"/>
                  </a:lnTo>
                  <a:lnTo>
                    <a:pt x="818388" y="742188"/>
                  </a:lnTo>
                  <a:lnTo>
                    <a:pt x="771144" y="742188"/>
                  </a:lnTo>
                  <a:lnTo>
                    <a:pt x="771144" y="437388"/>
                  </a:lnTo>
                  <a:lnTo>
                    <a:pt x="0" y="437388"/>
                  </a:lnTo>
                  <a:lnTo>
                    <a:pt x="0" y="495300"/>
                  </a:lnTo>
                  <a:lnTo>
                    <a:pt x="714756" y="495300"/>
                  </a:lnTo>
                  <a:lnTo>
                    <a:pt x="714756" y="800100"/>
                  </a:lnTo>
                  <a:lnTo>
                    <a:pt x="771144" y="800100"/>
                  </a:lnTo>
                  <a:lnTo>
                    <a:pt x="818388" y="800100"/>
                  </a:lnTo>
                  <a:lnTo>
                    <a:pt x="818388" y="856488"/>
                  </a:lnTo>
                  <a:lnTo>
                    <a:pt x="847344" y="842137"/>
                  </a:lnTo>
                  <a:lnTo>
                    <a:pt x="990600" y="771144"/>
                  </a:lnTo>
                  <a:close/>
                </a:path>
                <a:path w="990600" h="856615">
                  <a:moveTo>
                    <a:pt x="990600" y="85344"/>
                  </a:moveTo>
                  <a:lnTo>
                    <a:pt x="818388" y="0"/>
                  </a:lnTo>
                  <a:lnTo>
                    <a:pt x="818388" y="56388"/>
                  </a:lnTo>
                  <a:lnTo>
                    <a:pt x="714756" y="56388"/>
                  </a:lnTo>
                  <a:lnTo>
                    <a:pt x="714756" y="361188"/>
                  </a:lnTo>
                  <a:lnTo>
                    <a:pt x="0" y="361188"/>
                  </a:lnTo>
                  <a:lnTo>
                    <a:pt x="0" y="419100"/>
                  </a:lnTo>
                  <a:lnTo>
                    <a:pt x="714756" y="419100"/>
                  </a:lnTo>
                  <a:lnTo>
                    <a:pt x="771144" y="419100"/>
                  </a:lnTo>
                  <a:lnTo>
                    <a:pt x="771144" y="114300"/>
                  </a:lnTo>
                  <a:lnTo>
                    <a:pt x="818388" y="114300"/>
                  </a:lnTo>
                  <a:lnTo>
                    <a:pt x="818388" y="170688"/>
                  </a:lnTo>
                  <a:lnTo>
                    <a:pt x="847344" y="156337"/>
                  </a:lnTo>
                  <a:lnTo>
                    <a:pt x="990600" y="85344"/>
                  </a:lnTo>
                  <a:close/>
                </a:path>
              </a:pathLst>
            </a:custGeom>
            <a:solidFill>
              <a:srgbClr val="CCCCE6"/>
            </a:solidFill>
          </p:spPr>
          <p:txBody>
            <a:bodyPr wrap="square" lIns="0" tIns="0" rIns="0" bIns="0" rtlCol="0"/>
            <a:lstStyle/>
            <a:p>
              <a:endParaRPr/>
            </a:p>
          </p:txBody>
        </p:sp>
        <p:sp>
          <p:nvSpPr>
            <p:cNvPr id="70" name="object 70"/>
            <p:cNvSpPr/>
            <p:nvPr/>
          </p:nvSpPr>
          <p:spPr>
            <a:xfrm>
              <a:off x="3703193" y="3770388"/>
              <a:ext cx="3785870" cy="1447800"/>
            </a:xfrm>
            <a:custGeom>
              <a:avLst/>
              <a:gdLst/>
              <a:ahLst/>
              <a:cxnLst/>
              <a:rect l="l" t="t" r="r" b="b"/>
              <a:pathLst>
                <a:path w="3785870" h="1447800">
                  <a:moveTo>
                    <a:pt x="3785616" y="170688"/>
                  </a:moveTo>
                  <a:lnTo>
                    <a:pt x="3700272" y="0"/>
                  </a:lnTo>
                  <a:lnTo>
                    <a:pt x="3614928" y="170688"/>
                  </a:lnTo>
                  <a:lnTo>
                    <a:pt x="3671316" y="170688"/>
                  </a:lnTo>
                  <a:lnTo>
                    <a:pt x="3671316" y="908304"/>
                  </a:lnTo>
                  <a:lnTo>
                    <a:pt x="2985516" y="908304"/>
                  </a:lnTo>
                  <a:lnTo>
                    <a:pt x="2985516" y="914400"/>
                  </a:lnTo>
                  <a:lnTo>
                    <a:pt x="56388" y="914400"/>
                  </a:lnTo>
                  <a:lnTo>
                    <a:pt x="56388" y="237744"/>
                  </a:lnTo>
                  <a:lnTo>
                    <a:pt x="85344" y="237744"/>
                  </a:lnTo>
                  <a:lnTo>
                    <a:pt x="42672" y="152400"/>
                  </a:lnTo>
                  <a:lnTo>
                    <a:pt x="0" y="237744"/>
                  </a:lnTo>
                  <a:lnTo>
                    <a:pt x="28956" y="237744"/>
                  </a:lnTo>
                  <a:lnTo>
                    <a:pt x="28956" y="943356"/>
                  </a:lnTo>
                  <a:lnTo>
                    <a:pt x="42672" y="943356"/>
                  </a:lnTo>
                  <a:lnTo>
                    <a:pt x="56388" y="943356"/>
                  </a:lnTo>
                  <a:lnTo>
                    <a:pt x="2985516" y="943356"/>
                  </a:lnTo>
                  <a:lnTo>
                    <a:pt x="2985516" y="1447800"/>
                  </a:lnTo>
                  <a:lnTo>
                    <a:pt x="3000756" y="1447800"/>
                  </a:lnTo>
                  <a:lnTo>
                    <a:pt x="3014472" y="1447800"/>
                  </a:lnTo>
                  <a:lnTo>
                    <a:pt x="3028188" y="1447800"/>
                  </a:lnTo>
                  <a:lnTo>
                    <a:pt x="3043428" y="1447800"/>
                  </a:lnTo>
                  <a:lnTo>
                    <a:pt x="3043428" y="964692"/>
                  </a:lnTo>
                  <a:lnTo>
                    <a:pt x="3671316" y="964692"/>
                  </a:lnTo>
                  <a:lnTo>
                    <a:pt x="3700272" y="964692"/>
                  </a:lnTo>
                  <a:lnTo>
                    <a:pt x="3729228" y="964692"/>
                  </a:lnTo>
                  <a:lnTo>
                    <a:pt x="3729228" y="170688"/>
                  </a:lnTo>
                  <a:lnTo>
                    <a:pt x="3785616" y="170688"/>
                  </a:lnTo>
                  <a:close/>
                </a:path>
              </a:pathLst>
            </a:custGeom>
            <a:solidFill>
              <a:srgbClr val="9898FF"/>
            </a:solidFill>
          </p:spPr>
          <p:txBody>
            <a:bodyPr wrap="square" lIns="0" tIns="0" rIns="0" bIns="0" rtlCol="0"/>
            <a:lstStyle/>
            <a:p>
              <a:endParaRPr/>
            </a:p>
          </p:txBody>
        </p:sp>
        <p:sp>
          <p:nvSpPr>
            <p:cNvPr id="71" name="object 71"/>
            <p:cNvSpPr/>
            <p:nvPr/>
          </p:nvSpPr>
          <p:spPr>
            <a:xfrm>
              <a:off x="5574670" y="56662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72" name="object 72"/>
            <p:cNvSpPr/>
            <p:nvPr/>
          </p:nvSpPr>
          <p:spPr>
            <a:xfrm>
              <a:off x="5574670" y="59710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73" name="object 73"/>
            <p:cNvSpPr/>
            <p:nvPr/>
          </p:nvSpPr>
          <p:spPr>
            <a:xfrm>
              <a:off x="5117470" y="5666231"/>
              <a:ext cx="619125" cy="161925"/>
            </a:xfrm>
            <a:custGeom>
              <a:avLst/>
              <a:gdLst/>
              <a:ahLst/>
              <a:cxnLst/>
              <a:rect l="l" t="t" r="r" b="b"/>
              <a:pathLst>
                <a:path w="619125" h="161925">
                  <a:moveTo>
                    <a:pt x="618743" y="0"/>
                  </a:moveTo>
                  <a:lnTo>
                    <a:pt x="161543" y="0"/>
                  </a:lnTo>
                  <a:lnTo>
                    <a:pt x="0" y="161543"/>
                  </a:lnTo>
                  <a:lnTo>
                    <a:pt x="457199" y="161543"/>
                  </a:lnTo>
                  <a:lnTo>
                    <a:pt x="618743" y="0"/>
                  </a:lnTo>
                  <a:close/>
                </a:path>
              </a:pathLst>
            </a:custGeom>
            <a:solidFill>
              <a:srgbClr val="799797"/>
            </a:solidFill>
          </p:spPr>
          <p:txBody>
            <a:bodyPr wrap="square" lIns="0" tIns="0" rIns="0" bIns="0" rtlCol="0"/>
            <a:lstStyle/>
            <a:p>
              <a:endParaRPr/>
            </a:p>
          </p:txBody>
        </p:sp>
        <p:sp>
          <p:nvSpPr>
            <p:cNvPr id="74" name="object 74"/>
            <p:cNvSpPr/>
            <p:nvPr/>
          </p:nvSpPr>
          <p:spPr>
            <a:xfrm>
              <a:off x="5574670" y="56662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75" name="object 75"/>
            <p:cNvSpPr/>
            <p:nvPr/>
          </p:nvSpPr>
          <p:spPr>
            <a:xfrm>
              <a:off x="5117470" y="5827775"/>
              <a:ext cx="457200" cy="304800"/>
            </a:xfrm>
            <a:custGeom>
              <a:avLst/>
              <a:gdLst/>
              <a:ahLst/>
              <a:cxnLst/>
              <a:rect l="l" t="t" r="r" b="b"/>
              <a:pathLst>
                <a:path w="457200" h="304800">
                  <a:moveTo>
                    <a:pt x="457199" y="304799"/>
                  </a:moveTo>
                  <a:lnTo>
                    <a:pt x="457199" y="0"/>
                  </a:lnTo>
                  <a:lnTo>
                    <a:pt x="0" y="0"/>
                  </a:lnTo>
                  <a:lnTo>
                    <a:pt x="0" y="304799"/>
                  </a:lnTo>
                  <a:lnTo>
                    <a:pt x="457199" y="304799"/>
                  </a:lnTo>
                  <a:close/>
                </a:path>
              </a:pathLst>
            </a:custGeom>
            <a:solidFill>
              <a:srgbClr val="9BC4C4"/>
            </a:solidFill>
          </p:spPr>
          <p:txBody>
            <a:bodyPr wrap="square" lIns="0" tIns="0" rIns="0" bIns="0" rtlCol="0"/>
            <a:lstStyle/>
            <a:p>
              <a:endParaRPr/>
            </a:p>
          </p:txBody>
        </p:sp>
        <p:sp>
          <p:nvSpPr>
            <p:cNvPr id="76" name="object 76"/>
            <p:cNvSpPr/>
            <p:nvPr/>
          </p:nvSpPr>
          <p:spPr>
            <a:xfrm>
              <a:off x="5117470" y="58277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77" name="object 77"/>
            <p:cNvSpPr/>
            <p:nvPr/>
          </p:nvSpPr>
          <p:spPr>
            <a:xfrm>
              <a:off x="5117470" y="61264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sp>
          <p:nvSpPr>
            <p:cNvPr id="78" name="object 78"/>
            <p:cNvSpPr/>
            <p:nvPr/>
          </p:nvSpPr>
          <p:spPr>
            <a:xfrm>
              <a:off x="5574670" y="58277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79" name="object 79"/>
            <p:cNvSpPr/>
            <p:nvPr/>
          </p:nvSpPr>
          <p:spPr>
            <a:xfrm>
              <a:off x="5117470" y="58216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grpSp>
      <p:sp>
        <p:nvSpPr>
          <p:cNvPr id="80" name="object 80"/>
          <p:cNvSpPr txBox="1"/>
          <p:nvPr/>
        </p:nvSpPr>
        <p:spPr>
          <a:xfrm>
            <a:off x="5123565" y="5932550"/>
            <a:ext cx="445134" cy="194310"/>
          </a:xfrm>
          <a:prstGeom prst="rect">
            <a:avLst/>
          </a:prstGeom>
          <a:solidFill>
            <a:srgbClr val="9BC4C4"/>
          </a:solidFill>
        </p:spPr>
        <p:txBody>
          <a:bodyPr vert="horz" wrap="square" lIns="0" tIns="0" rIns="0" bIns="0" rtlCol="0">
            <a:spAutoFit/>
          </a:bodyPr>
          <a:lstStyle/>
          <a:p>
            <a:pPr marL="107950">
              <a:lnSpc>
                <a:spcPts val="1205"/>
              </a:lnSpc>
            </a:pPr>
            <a:r>
              <a:rPr sz="1400" spc="65" dirty="0">
                <a:latin typeface="Tahoma"/>
                <a:cs typeface="Tahoma"/>
              </a:rPr>
              <a:t>CT</a:t>
            </a:r>
            <a:endParaRPr sz="1400">
              <a:latin typeface="Tahoma"/>
              <a:cs typeface="Tahoma"/>
            </a:endParaRPr>
          </a:p>
        </p:txBody>
      </p:sp>
      <p:grpSp>
        <p:nvGrpSpPr>
          <p:cNvPr id="81" name="object 81"/>
          <p:cNvGrpSpPr/>
          <p:nvPr/>
        </p:nvGrpSpPr>
        <p:grpSpPr>
          <a:xfrm>
            <a:off x="7168519" y="3455479"/>
            <a:ext cx="626110" cy="473709"/>
            <a:chOff x="7168519" y="3455479"/>
            <a:chExt cx="626110" cy="473709"/>
          </a:xfrm>
        </p:grpSpPr>
        <p:sp>
          <p:nvSpPr>
            <p:cNvPr id="82" name="object 82"/>
            <p:cNvSpPr/>
            <p:nvPr/>
          </p:nvSpPr>
          <p:spPr>
            <a:xfrm>
              <a:off x="7632069" y="34564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83" name="object 83"/>
            <p:cNvSpPr/>
            <p:nvPr/>
          </p:nvSpPr>
          <p:spPr>
            <a:xfrm>
              <a:off x="7632069" y="37612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84" name="object 84"/>
            <p:cNvSpPr/>
            <p:nvPr/>
          </p:nvSpPr>
          <p:spPr>
            <a:xfrm>
              <a:off x="7174869" y="3456431"/>
              <a:ext cx="619125" cy="161925"/>
            </a:xfrm>
            <a:custGeom>
              <a:avLst/>
              <a:gdLst/>
              <a:ahLst/>
              <a:cxnLst/>
              <a:rect l="l" t="t" r="r" b="b"/>
              <a:pathLst>
                <a:path w="619125" h="161925">
                  <a:moveTo>
                    <a:pt x="618743" y="0"/>
                  </a:moveTo>
                  <a:lnTo>
                    <a:pt x="161543" y="0"/>
                  </a:lnTo>
                  <a:lnTo>
                    <a:pt x="0" y="161543"/>
                  </a:lnTo>
                  <a:lnTo>
                    <a:pt x="457199" y="161543"/>
                  </a:lnTo>
                  <a:lnTo>
                    <a:pt x="618743" y="0"/>
                  </a:lnTo>
                  <a:close/>
                </a:path>
              </a:pathLst>
            </a:custGeom>
            <a:solidFill>
              <a:srgbClr val="799797"/>
            </a:solidFill>
          </p:spPr>
          <p:txBody>
            <a:bodyPr wrap="square" lIns="0" tIns="0" rIns="0" bIns="0" rtlCol="0"/>
            <a:lstStyle/>
            <a:p>
              <a:endParaRPr/>
            </a:p>
          </p:txBody>
        </p:sp>
        <p:sp>
          <p:nvSpPr>
            <p:cNvPr id="85" name="object 85"/>
            <p:cNvSpPr/>
            <p:nvPr/>
          </p:nvSpPr>
          <p:spPr>
            <a:xfrm>
              <a:off x="7632069" y="34564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86" name="object 86"/>
            <p:cNvSpPr/>
            <p:nvPr/>
          </p:nvSpPr>
          <p:spPr>
            <a:xfrm>
              <a:off x="7174869" y="3617975"/>
              <a:ext cx="457200" cy="304800"/>
            </a:xfrm>
            <a:custGeom>
              <a:avLst/>
              <a:gdLst/>
              <a:ahLst/>
              <a:cxnLst/>
              <a:rect l="l" t="t" r="r" b="b"/>
              <a:pathLst>
                <a:path w="457200" h="304800">
                  <a:moveTo>
                    <a:pt x="457199" y="304799"/>
                  </a:moveTo>
                  <a:lnTo>
                    <a:pt x="457199" y="0"/>
                  </a:lnTo>
                  <a:lnTo>
                    <a:pt x="0" y="0"/>
                  </a:lnTo>
                  <a:lnTo>
                    <a:pt x="0" y="304799"/>
                  </a:lnTo>
                  <a:lnTo>
                    <a:pt x="457199" y="304799"/>
                  </a:lnTo>
                  <a:close/>
                </a:path>
              </a:pathLst>
            </a:custGeom>
            <a:solidFill>
              <a:srgbClr val="9BC4C4"/>
            </a:solidFill>
          </p:spPr>
          <p:txBody>
            <a:bodyPr wrap="square" lIns="0" tIns="0" rIns="0" bIns="0" rtlCol="0"/>
            <a:lstStyle/>
            <a:p>
              <a:endParaRPr/>
            </a:p>
          </p:txBody>
        </p:sp>
        <p:sp>
          <p:nvSpPr>
            <p:cNvPr id="87" name="object 87"/>
            <p:cNvSpPr/>
            <p:nvPr/>
          </p:nvSpPr>
          <p:spPr>
            <a:xfrm>
              <a:off x="7174869" y="36179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88" name="object 88"/>
            <p:cNvSpPr/>
            <p:nvPr/>
          </p:nvSpPr>
          <p:spPr>
            <a:xfrm>
              <a:off x="7174869" y="39166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sp>
          <p:nvSpPr>
            <p:cNvPr id="89" name="object 89"/>
            <p:cNvSpPr/>
            <p:nvPr/>
          </p:nvSpPr>
          <p:spPr>
            <a:xfrm>
              <a:off x="7632069" y="36179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90" name="object 90"/>
            <p:cNvSpPr/>
            <p:nvPr/>
          </p:nvSpPr>
          <p:spPr>
            <a:xfrm>
              <a:off x="7174869" y="36118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grpSp>
      <p:sp>
        <p:nvSpPr>
          <p:cNvPr id="91" name="object 91"/>
          <p:cNvSpPr txBox="1"/>
          <p:nvPr/>
        </p:nvSpPr>
        <p:spPr>
          <a:xfrm>
            <a:off x="7180965" y="3649470"/>
            <a:ext cx="445134" cy="239395"/>
          </a:xfrm>
          <a:prstGeom prst="rect">
            <a:avLst/>
          </a:prstGeom>
        </p:spPr>
        <p:txBody>
          <a:bodyPr vert="horz" wrap="square" lIns="0" tIns="12700" rIns="0" bIns="0" rtlCol="0">
            <a:spAutoFit/>
          </a:bodyPr>
          <a:lstStyle/>
          <a:p>
            <a:pPr marL="93980">
              <a:lnSpc>
                <a:spcPct val="100000"/>
              </a:lnSpc>
              <a:spcBef>
                <a:spcPts val="100"/>
              </a:spcBef>
            </a:pPr>
            <a:r>
              <a:rPr sz="1400" spc="100" dirty="0">
                <a:latin typeface="Tahoma"/>
                <a:cs typeface="Tahoma"/>
              </a:rPr>
              <a:t>col</a:t>
            </a:r>
            <a:endParaRPr sz="1400">
              <a:latin typeface="Tahoma"/>
              <a:cs typeface="Tahoma"/>
            </a:endParaRPr>
          </a:p>
        </p:txBody>
      </p:sp>
      <p:grpSp>
        <p:nvGrpSpPr>
          <p:cNvPr id="92" name="object 92"/>
          <p:cNvGrpSpPr/>
          <p:nvPr/>
        </p:nvGrpSpPr>
        <p:grpSpPr>
          <a:xfrm>
            <a:off x="3510920" y="3455479"/>
            <a:ext cx="626110" cy="473709"/>
            <a:chOff x="3510920" y="3455479"/>
            <a:chExt cx="626110" cy="473709"/>
          </a:xfrm>
        </p:grpSpPr>
        <p:sp>
          <p:nvSpPr>
            <p:cNvPr id="93" name="object 93"/>
            <p:cNvSpPr/>
            <p:nvPr/>
          </p:nvSpPr>
          <p:spPr>
            <a:xfrm>
              <a:off x="3974470" y="34564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94" name="object 94"/>
            <p:cNvSpPr/>
            <p:nvPr/>
          </p:nvSpPr>
          <p:spPr>
            <a:xfrm>
              <a:off x="3974470" y="37612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95" name="object 95"/>
            <p:cNvSpPr/>
            <p:nvPr/>
          </p:nvSpPr>
          <p:spPr>
            <a:xfrm>
              <a:off x="3517270" y="3456431"/>
              <a:ext cx="619125" cy="161925"/>
            </a:xfrm>
            <a:custGeom>
              <a:avLst/>
              <a:gdLst/>
              <a:ahLst/>
              <a:cxnLst/>
              <a:rect l="l" t="t" r="r" b="b"/>
              <a:pathLst>
                <a:path w="619125" h="161925">
                  <a:moveTo>
                    <a:pt x="618743" y="0"/>
                  </a:moveTo>
                  <a:lnTo>
                    <a:pt x="161543" y="0"/>
                  </a:lnTo>
                  <a:lnTo>
                    <a:pt x="0" y="161543"/>
                  </a:lnTo>
                  <a:lnTo>
                    <a:pt x="457199" y="161543"/>
                  </a:lnTo>
                  <a:lnTo>
                    <a:pt x="618743" y="0"/>
                  </a:lnTo>
                  <a:close/>
                </a:path>
              </a:pathLst>
            </a:custGeom>
            <a:solidFill>
              <a:srgbClr val="799797"/>
            </a:solidFill>
          </p:spPr>
          <p:txBody>
            <a:bodyPr wrap="square" lIns="0" tIns="0" rIns="0" bIns="0" rtlCol="0"/>
            <a:lstStyle/>
            <a:p>
              <a:endParaRPr/>
            </a:p>
          </p:txBody>
        </p:sp>
        <p:sp>
          <p:nvSpPr>
            <p:cNvPr id="96" name="object 96"/>
            <p:cNvSpPr/>
            <p:nvPr/>
          </p:nvSpPr>
          <p:spPr>
            <a:xfrm>
              <a:off x="3974470" y="34564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97" name="object 97"/>
            <p:cNvSpPr/>
            <p:nvPr/>
          </p:nvSpPr>
          <p:spPr>
            <a:xfrm>
              <a:off x="3517270" y="3617975"/>
              <a:ext cx="457200" cy="304800"/>
            </a:xfrm>
            <a:custGeom>
              <a:avLst/>
              <a:gdLst/>
              <a:ahLst/>
              <a:cxnLst/>
              <a:rect l="l" t="t" r="r" b="b"/>
              <a:pathLst>
                <a:path w="457200" h="304800">
                  <a:moveTo>
                    <a:pt x="457199" y="304799"/>
                  </a:moveTo>
                  <a:lnTo>
                    <a:pt x="457199" y="0"/>
                  </a:lnTo>
                  <a:lnTo>
                    <a:pt x="0" y="0"/>
                  </a:lnTo>
                  <a:lnTo>
                    <a:pt x="0" y="304799"/>
                  </a:lnTo>
                  <a:lnTo>
                    <a:pt x="457199" y="304799"/>
                  </a:lnTo>
                  <a:close/>
                </a:path>
              </a:pathLst>
            </a:custGeom>
            <a:solidFill>
              <a:srgbClr val="9BC4C4"/>
            </a:solidFill>
          </p:spPr>
          <p:txBody>
            <a:bodyPr wrap="square" lIns="0" tIns="0" rIns="0" bIns="0" rtlCol="0"/>
            <a:lstStyle/>
            <a:p>
              <a:endParaRPr/>
            </a:p>
          </p:txBody>
        </p:sp>
        <p:sp>
          <p:nvSpPr>
            <p:cNvPr id="98" name="object 98"/>
            <p:cNvSpPr/>
            <p:nvPr/>
          </p:nvSpPr>
          <p:spPr>
            <a:xfrm>
              <a:off x="3517270" y="36179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99" name="object 99"/>
            <p:cNvSpPr/>
            <p:nvPr/>
          </p:nvSpPr>
          <p:spPr>
            <a:xfrm>
              <a:off x="3517270" y="39166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sp>
          <p:nvSpPr>
            <p:cNvPr id="100" name="object 100"/>
            <p:cNvSpPr/>
            <p:nvPr/>
          </p:nvSpPr>
          <p:spPr>
            <a:xfrm>
              <a:off x="3974470" y="36179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101" name="object 101"/>
            <p:cNvSpPr/>
            <p:nvPr/>
          </p:nvSpPr>
          <p:spPr>
            <a:xfrm>
              <a:off x="3517270" y="3611879"/>
              <a:ext cx="457200" cy="12700"/>
            </a:xfrm>
            <a:custGeom>
              <a:avLst/>
              <a:gdLst/>
              <a:ahLst/>
              <a:cxnLst/>
              <a:rect l="l" t="t" r="r" b="b"/>
              <a:pathLst>
                <a:path w="457200" h="12700">
                  <a:moveTo>
                    <a:pt x="0" y="0"/>
                  </a:moveTo>
                  <a:lnTo>
                    <a:pt x="0" y="12191"/>
                  </a:lnTo>
                  <a:lnTo>
                    <a:pt x="457199" y="12191"/>
                  </a:lnTo>
                  <a:lnTo>
                    <a:pt x="457199" y="0"/>
                  </a:lnTo>
                  <a:lnTo>
                    <a:pt x="0" y="0"/>
                  </a:lnTo>
                  <a:close/>
                </a:path>
              </a:pathLst>
            </a:custGeom>
            <a:solidFill>
              <a:srgbClr val="91B6B6"/>
            </a:solidFill>
          </p:spPr>
          <p:txBody>
            <a:bodyPr wrap="square" lIns="0" tIns="0" rIns="0" bIns="0" rtlCol="0"/>
            <a:lstStyle/>
            <a:p>
              <a:endParaRPr/>
            </a:p>
          </p:txBody>
        </p:sp>
      </p:grpSp>
      <p:sp>
        <p:nvSpPr>
          <p:cNvPr id="102" name="object 102"/>
          <p:cNvSpPr txBox="1"/>
          <p:nvPr/>
        </p:nvSpPr>
        <p:spPr>
          <a:xfrm>
            <a:off x="3523365" y="3649470"/>
            <a:ext cx="445134" cy="239395"/>
          </a:xfrm>
          <a:prstGeom prst="rect">
            <a:avLst/>
          </a:prstGeom>
        </p:spPr>
        <p:txBody>
          <a:bodyPr vert="horz" wrap="square" lIns="0" tIns="12700" rIns="0" bIns="0" rtlCol="0">
            <a:spAutoFit/>
          </a:bodyPr>
          <a:lstStyle/>
          <a:p>
            <a:pPr marL="93980">
              <a:lnSpc>
                <a:spcPct val="100000"/>
              </a:lnSpc>
              <a:spcBef>
                <a:spcPts val="100"/>
              </a:spcBef>
            </a:pPr>
            <a:r>
              <a:rPr sz="1400" spc="100" dirty="0">
                <a:latin typeface="Tahoma"/>
                <a:cs typeface="Tahoma"/>
              </a:rPr>
              <a:t>col</a:t>
            </a:r>
            <a:endParaRPr sz="1400">
              <a:latin typeface="Tahoma"/>
              <a:cs typeface="Tahoma"/>
            </a:endParaRPr>
          </a:p>
        </p:txBody>
      </p:sp>
      <p:grpSp>
        <p:nvGrpSpPr>
          <p:cNvPr id="103" name="object 103"/>
          <p:cNvGrpSpPr/>
          <p:nvPr/>
        </p:nvGrpSpPr>
        <p:grpSpPr>
          <a:xfrm>
            <a:off x="3206119" y="864679"/>
            <a:ext cx="5502910" cy="3482340"/>
            <a:chOff x="3206119" y="864679"/>
            <a:chExt cx="5502910" cy="3482340"/>
          </a:xfrm>
        </p:grpSpPr>
        <p:sp>
          <p:nvSpPr>
            <p:cNvPr id="104" name="object 104"/>
            <p:cNvSpPr/>
            <p:nvPr/>
          </p:nvSpPr>
          <p:spPr>
            <a:xfrm>
              <a:off x="8546469" y="8656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105" name="object 105"/>
            <p:cNvSpPr/>
            <p:nvPr/>
          </p:nvSpPr>
          <p:spPr>
            <a:xfrm>
              <a:off x="8546469" y="11704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106" name="object 106"/>
            <p:cNvSpPr/>
            <p:nvPr/>
          </p:nvSpPr>
          <p:spPr>
            <a:xfrm>
              <a:off x="3212469" y="865631"/>
              <a:ext cx="5495925" cy="161925"/>
            </a:xfrm>
            <a:custGeom>
              <a:avLst/>
              <a:gdLst/>
              <a:ahLst/>
              <a:cxnLst/>
              <a:rect l="l" t="t" r="r" b="b"/>
              <a:pathLst>
                <a:path w="5495925" h="161925">
                  <a:moveTo>
                    <a:pt x="5495543" y="0"/>
                  </a:moveTo>
                  <a:lnTo>
                    <a:pt x="161543" y="0"/>
                  </a:lnTo>
                  <a:lnTo>
                    <a:pt x="0" y="161543"/>
                  </a:lnTo>
                  <a:lnTo>
                    <a:pt x="5333999" y="161543"/>
                  </a:lnTo>
                  <a:lnTo>
                    <a:pt x="5495543" y="0"/>
                  </a:lnTo>
                  <a:close/>
                </a:path>
              </a:pathLst>
            </a:custGeom>
            <a:solidFill>
              <a:srgbClr val="799797"/>
            </a:solidFill>
          </p:spPr>
          <p:txBody>
            <a:bodyPr wrap="square" lIns="0" tIns="0" rIns="0" bIns="0" rtlCol="0"/>
            <a:lstStyle/>
            <a:p>
              <a:endParaRPr/>
            </a:p>
          </p:txBody>
        </p:sp>
        <p:sp>
          <p:nvSpPr>
            <p:cNvPr id="107" name="object 107"/>
            <p:cNvSpPr/>
            <p:nvPr/>
          </p:nvSpPr>
          <p:spPr>
            <a:xfrm>
              <a:off x="8546469" y="8656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108" name="object 108"/>
            <p:cNvSpPr/>
            <p:nvPr/>
          </p:nvSpPr>
          <p:spPr>
            <a:xfrm>
              <a:off x="3212469" y="1027175"/>
              <a:ext cx="5334000" cy="304800"/>
            </a:xfrm>
            <a:custGeom>
              <a:avLst/>
              <a:gdLst/>
              <a:ahLst/>
              <a:cxnLst/>
              <a:rect l="l" t="t" r="r" b="b"/>
              <a:pathLst>
                <a:path w="5334000" h="304800">
                  <a:moveTo>
                    <a:pt x="5333999" y="304799"/>
                  </a:moveTo>
                  <a:lnTo>
                    <a:pt x="5333999" y="0"/>
                  </a:lnTo>
                  <a:lnTo>
                    <a:pt x="0" y="0"/>
                  </a:lnTo>
                  <a:lnTo>
                    <a:pt x="0" y="304799"/>
                  </a:lnTo>
                  <a:lnTo>
                    <a:pt x="5333999" y="304799"/>
                  </a:lnTo>
                  <a:close/>
                </a:path>
              </a:pathLst>
            </a:custGeom>
            <a:solidFill>
              <a:srgbClr val="9BC4C4"/>
            </a:solidFill>
          </p:spPr>
          <p:txBody>
            <a:bodyPr wrap="square" lIns="0" tIns="0" rIns="0" bIns="0" rtlCol="0"/>
            <a:lstStyle/>
            <a:p>
              <a:endParaRPr/>
            </a:p>
          </p:txBody>
        </p:sp>
        <p:sp>
          <p:nvSpPr>
            <p:cNvPr id="109" name="object 109"/>
            <p:cNvSpPr/>
            <p:nvPr/>
          </p:nvSpPr>
          <p:spPr>
            <a:xfrm>
              <a:off x="3212469" y="10271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110" name="object 110"/>
            <p:cNvSpPr/>
            <p:nvPr/>
          </p:nvSpPr>
          <p:spPr>
            <a:xfrm>
              <a:off x="3212469" y="1325879"/>
              <a:ext cx="5334000" cy="12700"/>
            </a:xfrm>
            <a:custGeom>
              <a:avLst/>
              <a:gdLst/>
              <a:ahLst/>
              <a:cxnLst/>
              <a:rect l="l" t="t" r="r" b="b"/>
              <a:pathLst>
                <a:path w="5334000" h="12700">
                  <a:moveTo>
                    <a:pt x="0" y="0"/>
                  </a:moveTo>
                  <a:lnTo>
                    <a:pt x="0" y="12191"/>
                  </a:lnTo>
                  <a:lnTo>
                    <a:pt x="5333999" y="12191"/>
                  </a:lnTo>
                  <a:lnTo>
                    <a:pt x="5333999" y="0"/>
                  </a:lnTo>
                  <a:lnTo>
                    <a:pt x="0" y="0"/>
                  </a:lnTo>
                  <a:close/>
                </a:path>
              </a:pathLst>
            </a:custGeom>
            <a:solidFill>
              <a:srgbClr val="91B6B6"/>
            </a:solidFill>
          </p:spPr>
          <p:txBody>
            <a:bodyPr wrap="square" lIns="0" tIns="0" rIns="0" bIns="0" rtlCol="0"/>
            <a:lstStyle/>
            <a:p>
              <a:endParaRPr/>
            </a:p>
          </p:txBody>
        </p:sp>
        <p:sp>
          <p:nvSpPr>
            <p:cNvPr id="111" name="object 111"/>
            <p:cNvSpPr/>
            <p:nvPr/>
          </p:nvSpPr>
          <p:spPr>
            <a:xfrm>
              <a:off x="8546469" y="10271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112" name="object 112"/>
            <p:cNvSpPr/>
            <p:nvPr/>
          </p:nvSpPr>
          <p:spPr>
            <a:xfrm>
              <a:off x="3212469" y="1021079"/>
              <a:ext cx="5334000" cy="12700"/>
            </a:xfrm>
            <a:custGeom>
              <a:avLst/>
              <a:gdLst/>
              <a:ahLst/>
              <a:cxnLst/>
              <a:rect l="l" t="t" r="r" b="b"/>
              <a:pathLst>
                <a:path w="5334000" h="12700">
                  <a:moveTo>
                    <a:pt x="0" y="0"/>
                  </a:moveTo>
                  <a:lnTo>
                    <a:pt x="0" y="12191"/>
                  </a:lnTo>
                  <a:lnTo>
                    <a:pt x="5333999" y="12191"/>
                  </a:lnTo>
                  <a:lnTo>
                    <a:pt x="5333999" y="0"/>
                  </a:lnTo>
                  <a:lnTo>
                    <a:pt x="0" y="0"/>
                  </a:lnTo>
                  <a:close/>
                </a:path>
              </a:pathLst>
            </a:custGeom>
            <a:solidFill>
              <a:srgbClr val="91B6B6"/>
            </a:solidFill>
          </p:spPr>
          <p:txBody>
            <a:bodyPr wrap="square" lIns="0" tIns="0" rIns="0" bIns="0" rtlCol="0"/>
            <a:lstStyle/>
            <a:p>
              <a:endParaRPr/>
            </a:p>
          </p:txBody>
        </p:sp>
        <p:sp>
          <p:nvSpPr>
            <p:cNvPr id="113" name="object 113"/>
            <p:cNvSpPr/>
            <p:nvPr/>
          </p:nvSpPr>
          <p:spPr>
            <a:xfrm>
              <a:off x="3745865" y="3651516"/>
              <a:ext cx="3657600" cy="695325"/>
            </a:xfrm>
            <a:custGeom>
              <a:avLst/>
              <a:gdLst/>
              <a:ahLst/>
              <a:cxnLst/>
              <a:rect l="l" t="t" r="r" b="b"/>
              <a:pathLst>
                <a:path w="3657600" h="695325">
                  <a:moveTo>
                    <a:pt x="100584" y="637032"/>
                  </a:moveTo>
                  <a:lnTo>
                    <a:pt x="85344" y="637032"/>
                  </a:lnTo>
                  <a:lnTo>
                    <a:pt x="85344" y="609600"/>
                  </a:lnTo>
                  <a:lnTo>
                    <a:pt x="0" y="652272"/>
                  </a:lnTo>
                  <a:lnTo>
                    <a:pt x="71628" y="688086"/>
                  </a:lnTo>
                  <a:lnTo>
                    <a:pt x="85344" y="694944"/>
                  </a:lnTo>
                  <a:lnTo>
                    <a:pt x="85344" y="665988"/>
                  </a:lnTo>
                  <a:lnTo>
                    <a:pt x="100584" y="665988"/>
                  </a:lnTo>
                  <a:lnTo>
                    <a:pt x="100584" y="637032"/>
                  </a:lnTo>
                  <a:close/>
                </a:path>
                <a:path w="3657600" h="695325">
                  <a:moveTo>
                    <a:pt x="156972" y="637032"/>
                  </a:moveTo>
                  <a:lnTo>
                    <a:pt x="128016" y="637032"/>
                  </a:lnTo>
                  <a:lnTo>
                    <a:pt x="128016" y="665988"/>
                  </a:lnTo>
                  <a:lnTo>
                    <a:pt x="156972" y="665988"/>
                  </a:lnTo>
                  <a:lnTo>
                    <a:pt x="156972" y="637032"/>
                  </a:lnTo>
                  <a:close/>
                </a:path>
                <a:path w="3657600" h="695325">
                  <a:moveTo>
                    <a:pt x="214884" y="637032"/>
                  </a:moveTo>
                  <a:lnTo>
                    <a:pt x="185928" y="637032"/>
                  </a:lnTo>
                  <a:lnTo>
                    <a:pt x="185928" y="665988"/>
                  </a:lnTo>
                  <a:lnTo>
                    <a:pt x="214884" y="665988"/>
                  </a:lnTo>
                  <a:lnTo>
                    <a:pt x="214884" y="637032"/>
                  </a:lnTo>
                  <a:close/>
                </a:path>
                <a:path w="3657600" h="695325">
                  <a:moveTo>
                    <a:pt x="271272" y="637032"/>
                  </a:moveTo>
                  <a:lnTo>
                    <a:pt x="242316" y="637032"/>
                  </a:lnTo>
                  <a:lnTo>
                    <a:pt x="242316" y="665988"/>
                  </a:lnTo>
                  <a:lnTo>
                    <a:pt x="271272" y="665988"/>
                  </a:lnTo>
                  <a:lnTo>
                    <a:pt x="271272" y="637032"/>
                  </a:lnTo>
                  <a:close/>
                </a:path>
                <a:path w="3657600" h="695325">
                  <a:moveTo>
                    <a:pt x="329184" y="637032"/>
                  </a:moveTo>
                  <a:lnTo>
                    <a:pt x="300228" y="637032"/>
                  </a:lnTo>
                  <a:lnTo>
                    <a:pt x="300228" y="665988"/>
                  </a:lnTo>
                  <a:lnTo>
                    <a:pt x="329184" y="665988"/>
                  </a:lnTo>
                  <a:lnTo>
                    <a:pt x="329184" y="637032"/>
                  </a:lnTo>
                  <a:close/>
                </a:path>
                <a:path w="3657600" h="695325">
                  <a:moveTo>
                    <a:pt x="385572" y="637032"/>
                  </a:moveTo>
                  <a:lnTo>
                    <a:pt x="356616" y="637032"/>
                  </a:lnTo>
                  <a:lnTo>
                    <a:pt x="356616" y="665988"/>
                  </a:lnTo>
                  <a:lnTo>
                    <a:pt x="385572" y="665988"/>
                  </a:lnTo>
                  <a:lnTo>
                    <a:pt x="385572" y="637032"/>
                  </a:lnTo>
                  <a:close/>
                </a:path>
                <a:path w="3657600" h="695325">
                  <a:moveTo>
                    <a:pt x="405384" y="27432"/>
                  </a:moveTo>
                  <a:lnTo>
                    <a:pt x="390144" y="27432"/>
                  </a:lnTo>
                  <a:lnTo>
                    <a:pt x="390144" y="0"/>
                  </a:lnTo>
                  <a:lnTo>
                    <a:pt x="304800" y="42672"/>
                  </a:lnTo>
                  <a:lnTo>
                    <a:pt x="376428" y="78486"/>
                  </a:lnTo>
                  <a:lnTo>
                    <a:pt x="390144" y="85344"/>
                  </a:lnTo>
                  <a:lnTo>
                    <a:pt x="390144" y="56388"/>
                  </a:lnTo>
                  <a:lnTo>
                    <a:pt x="405384" y="56388"/>
                  </a:lnTo>
                  <a:lnTo>
                    <a:pt x="405384" y="27432"/>
                  </a:lnTo>
                  <a:close/>
                </a:path>
                <a:path w="3657600" h="695325">
                  <a:moveTo>
                    <a:pt x="443484" y="637032"/>
                  </a:moveTo>
                  <a:lnTo>
                    <a:pt x="414528" y="637032"/>
                  </a:lnTo>
                  <a:lnTo>
                    <a:pt x="414528" y="665988"/>
                  </a:lnTo>
                  <a:lnTo>
                    <a:pt x="443484" y="665988"/>
                  </a:lnTo>
                  <a:lnTo>
                    <a:pt x="443484" y="637032"/>
                  </a:lnTo>
                  <a:close/>
                </a:path>
                <a:path w="3657600" h="695325">
                  <a:moveTo>
                    <a:pt x="461772" y="27432"/>
                  </a:moveTo>
                  <a:lnTo>
                    <a:pt x="432816" y="27432"/>
                  </a:lnTo>
                  <a:lnTo>
                    <a:pt x="432816" y="56388"/>
                  </a:lnTo>
                  <a:lnTo>
                    <a:pt x="461772" y="56388"/>
                  </a:lnTo>
                  <a:lnTo>
                    <a:pt x="461772" y="27432"/>
                  </a:lnTo>
                  <a:close/>
                </a:path>
                <a:path w="3657600" h="695325">
                  <a:moveTo>
                    <a:pt x="499872" y="637032"/>
                  </a:moveTo>
                  <a:lnTo>
                    <a:pt x="470916" y="637032"/>
                  </a:lnTo>
                  <a:lnTo>
                    <a:pt x="470916" y="665988"/>
                  </a:lnTo>
                  <a:lnTo>
                    <a:pt x="499872" y="665988"/>
                  </a:lnTo>
                  <a:lnTo>
                    <a:pt x="499872" y="637032"/>
                  </a:lnTo>
                  <a:close/>
                </a:path>
                <a:path w="3657600" h="695325">
                  <a:moveTo>
                    <a:pt x="519684" y="27432"/>
                  </a:moveTo>
                  <a:lnTo>
                    <a:pt x="490728" y="27432"/>
                  </a:lnTo>
                  <a:lnTo>
                    <a:pt x="490728" y="56388"/>
                  </a:lnTo>
                  <a:lnTo>
                    <a:pt x="519684" y="56388"/>
                  </a:lnTo>
                  <a:lnTo>
                    <a:pt x="519684" y="27432"/>
                  </a:lnTo>
                  <a:close/>
                </a:path>
                <a:path w="3657600" h="695325">
                  <a:moveTo>
                    <a:pt x="557784" y="637032"/>
                  </a:moveTo>
                  <a:lnTo>
                    <a:pt x="528828" y="637032"/>
                  </a:lnTo>
                  <a:lnTo>
                    <a:pt x="528828" y="665988"/>
                  </a:lnTo>
                  <a:lnTo>
                    <a:pt x="557784" y="665988"/>
                  </a:lnTo>
                  <a:lnTo>
                    <a:pt x="557784" y="637032"/>
                  </a:lnTo>
                  <a:close/>
                </a:path>
                <a:path w="3657600" h="695325">
                  <a:moveTo>
                    <a:pt x="576072" y="27432"/>
                  </a:moveTo>
                  <a:lnTo>
                    <a:pt x="547116" y="27432"/>
                  </a:lnTo>
                  <a:lnTo>
                    <a:pt x="547116" y="56388"/>
                  </a:lnTo>
                  <a:lnTo>
                    <a:pt x="576072" y="56388"/>
                  </a:lnTo>
                  <a:lnTo>
                    <a:pt x="576072" y="27432"/>
                  </a:lnTo>
                  <a:close/>
                </a:path>
                <a:path w="3657600" h="695325">
                  <a:moveTo>
                    <a:pt x="614172" y="637032"/>
                  </a:moveTo>
                  <a:lnTo>
                    <a:pt x="585216" y="637032"/>
                  </a:lnTo>
                  <a:lnTo>
                    <a:pt x="585216" y="665988"/>
                  </a:lnTo>
                  <a:lnTo>
                    <a:pt x="614172" y="665988"/>
                  </a:lnTo>
                  <a:lnTo>
                    <a:pt x="614172" y="637032"/>
                  </a:lnTo>
                  <a:close/>
                </a:path>
                <a:path w="3657600" h="695325">
                  <a:moveTo>
                    <a:pt x="633984" y="27432"/>
                  </a:moveTo>
                  <a:lnTo>
                    <a:pt x="605028" y="27432"/>
                  </a:lnTo>
                  <a:lnTo>
                    <a:pt x="605028" y="56388"/>
                  </a:lnTo>
                  <a:lnTo>
                    <a:pt x="633984" y="56388"/>
                  </a:lnTo>
                  <a:lnTo>
                    <a:pt x="633984" y="27432"/>
                  </a:lnTo>
                  <a:close/>
                </a:path>
                <a:path w="3657600" h="695325">
                  <a:moveTo>
                    <a:pt x="672084" y="637032"/>
                  </a:moveTo>
                  <a:lnTo>
                    <a:pt x="643128" y="637032"/>
                  </a:lnTo>
                  <a:lnTo>
                    <a:pt x="643128" y="665988"/>
                  </a:lnTo>
                  <a:lnTo>
                    <a:pt x="672084" y="665988"/>
                  </a:lnTo>
                  <a:lnTo>
                    <a:pt x="672084" y="637032"/>
                  </a:lnTo>
                  <a:close/>
                </a:path>
                <a:path w="3657600" h="695325">
                  <a:moveTo>
                    <a:pt x="690372" y="27432"/>
                  </a:moveTo>
                  <a:lnTo>
                    <a:pt x="661416" y="27432"/>
                  </a:lnTo>
                  <a:lnTo>
                    <a:pt x="661416" y="56388"/>
                  </a:lnTo>
                  <a:lnTo>
                    <a:pt x="690372" y="56388"/>
                  </a:lnTo>
                  <a:lnTo>
                    <a:pt x="690372" y="27432"/>
                  </a:lnTo>
                  <a:close/>
                </a:path>
                <a:path w="3657600" h="695325">
                  <a:moveTo>
                    <a:pt x="728472" y="637032"/>
                  </a:moveTo>
                  <a:lnTo>
                    <a:pt x="699516" y="637032"/>
                  </a:lnTo>
                  <a:lnTo>
                    <a:pt x="699516" y="665988"/>
                  </a:lnTo>
                  <a:lnTo>
                    <a:pt x="728472" y="665988"/>
                  </a:lnTo>
                  <a:lnTo>
                    <a:pt x="728472" y="637032"/>
                  </a:lnTo>
                  <a:close/>
                </a:path>
                <a:path w="3657600" h="695325">
                  <a:moveTo>
                    <a:pt x="748284" y="27432"/>
                  </a:moveTo>
                  <a:lnTo>
                    <a:pt x="719328" y="27432"/>
                  </a:lnTo>
                  <a:lnTo>
                    <a:pt x="719328" y="56388"/>
                  </a:lnTo>
                  <a:lnTo>
                    <a:pt x="748284" y="56388"/>
                  </a:lnTo>
                  <a:lnTo>
                    <a:pt x="748284" y="27432"/>
                  </a:lnTo>
                  <a:close/>
                </a:path>
                <a:path w="3657600" h="695325">
                  <a:moveTo>
                    <a:pt x="786384" y="637032"/>
                  </a:moveTo>
                  <a:lnTo>
                    <a:pt x="757428" y="637032"/>
                  </a:lnTo>
                  <a:lnTo>
                    <a:pt x="757428" y="665988"/>
                  </a:lnTo>
                  <a:lnTo>
                    <a:pt x="786384" y="665988"/>
                  </a:lnTo>
                  <a:lnTo>
                    <a:pt x="786384" y="637032"/>
                  </a:lnTo>
                  <a:close/>
                </a:path>
                <a:path w="3657600" h="695325">
                  <a:moveTo>
                    <a:pt x="804672" y="27432"/>
                  </a:moveTo>
                  <a:lnTo>
                    <a:pt x="775716" y="27432"/>
                  </a:lnTo>
                  <a:lnTo>
                    <a:pt x="775716" y="56388"/>
                  </a:lnTo>
                  <a:lnTo>
                    <a:pt x="804672" y="56388"/>
                  </a:lnTo>
                  <a:lnTo>
                    <a:pt x="804672" y="27432"/>
                  </a:lnTo>
                  <a:close/>
                </a:path>
                <a:path w="3657600" h="695325">
                  <a:moveTo>
                    <a:pt x="842772" y="637032"/>
                  </a:moveTo>
                  <a:lnTo>
                    <a:pt x="813816" y="637032"/>
                  </a:lnTo>
                  <a:lnTo>
                    <a:pt x="813816" y="665988"/>
                  </a:lnTo>
                  <a:lnTo>
                    <a:pt x="842772" y="665988"/>
                  </a:lnTo>
                  <a:lnTo>
                    <a:pt x="842772" y="637032"/>
                  </a:lnTo>
                  <a:close/>
                </a:path>
                <a:path w="3657600" h="695325">
                  <a:moveTo>
                    <a:pt x="862584" y="27432"/>
                  </a:moveTo>
                  <a:lnTo>
                    <a:pt x="833628" y="27432"/>
                  </a:lnTo>
                  <a:lnTo>
                    <a:pt x="833628" y="56388"/>
                  </a:lnTo>
                  <a:lnTo>
                    <a:pt x="862584" y="56388"/>
                  </a:lnTo>
                  <a:lnTo>
                    <a:pt x="862584" y="27432"/>
                  </a:lnTo>
                  <a:close/>
                </a:path>
                <a:path w="3657600" h="695325">
                  <a:moveTo>
                    <a:pt x="900684" y="637032"/>
                  </a:moveTo>
                  <a:lnTo>
                    <a:pt x="871728" y="637032"/>
                  </a:lnTo>
                  <a:lnTo>
                    <a:pt x="871728" y="665988"/>
                  </a:lnTo>
                  <a:lnTo>
                    <a:pt x="900684" y="665988"/>
                  </a:lnTo>
                  <a:lnTo>
                    <a:pt x="900684" y="637032"/>
                  </a:lnTo>
                  <a:close/>
                </a:path>
                <a:path w="3657600" h="695325">
                  <a:moveTo>
                    <a:pt x="918972" y="27432"/>
                  </a:moveTo>
                  <a:lnTo>
                    <a:pt x="890016" y="27432"/>
                  </a:lnTo>
                  <a:lnTo>
                    <a:pt x="890016" y="56388"/>
                  </a:lnTo>
                  <a:lnTo>
                    <a:pt x="918972" y="56388"/>
                  </a:lnTo>
                  <a:lnTo>
                    <a:pt x="918972" y="27432"/>
                  </a:lnTo>
                  <a:close/>
                </a:path>
                <a:path w="3657600" h="695325">
                  <a:moveTo>
                    <a:pt x="957072" y="637032"/>
                  </a:moveTo>
                  <a:lnTo>
                    <a:pt x="928116" y="637032"/>
                  </a:lnTo>
                  <a:lnTo>
                    <a:pt x="928116" y="665988"/>
                  </a:lnTo>
                  <a:lnTo>
                    <a:pt x="957072" y="665988"/>
                  </a:lnTo>
                  <a:lnTo>
                    <a:pt x="957072" y="637032"/>
                  </a:lnTo>
                  <a:close/>
                </a:path>
                <a:path w="3657600" h="695325">
                  <a:moveTo>
                    <a:pt x="976884" y="27432"/>
                  </a:moveTo>
                  <a:lnTo>
                    <a:pt x="947928" y="27432"/>
                  </a:lnTo>
                  <a:lnTo>
                    <a:pt x="947928" y="56388"/>
                  </a:lnTo>
                  <a:lnTo>
                    <a:pt x="976884" y="56388"/>
                  </a:lnTo>
                  <a:lnTo>
                    <a:pt x="976884" y="27432"/>
                  </a:lnTo>
                  <a:close/>
                </a:path>
                <a:path w="3657600" h="695325">
                  <a:moveTo>
                    <a:pt x="1014984" y="637032"/>
                  </a:moveTo>
                  <a:lnTo>
                    <a:pt x="986028" y="637032"/>
                  </a:lnTo>
                  <a:lnTo>
                    <a:pt x="986028" y="665988"/>
                  </a:lnTo>
                  <a:lnTo>
                    <a:pt x="1014984" y="665988"/>
                  </a:lnTo>
                  <a:lnTo>
                    <a:pt x="1014984" y="637032"/>
                  </a:lnTo>
                  <a:close/>
                </a:path>
                <a:path w="3657600" h="695325">
                  <a:moveTo>
                    <a:pt x="1033272" y="27432"/>
                  </a:moveTo>
                  <a:lnTo>
                    <a:pt x="1004316" y="27432"/>
                  </a:lnTo>
                  <a:lnTo>
                    <a:pt x="1004316" y="56388"/>
                  </a:lnTo>
                  <a:lnTo>
                    <a:pt x="1033272" y="56388"/>
                  </a:lnTo>
                  <a:lnTo>
                    <a:pt x="1033272" y="27432"/>
                  </a:lnTo>
                  <a:close/>
                </a:path>
                <a:path w="3657600" h="695325">
                  <a:moveTo>
                    <a:pt x="1071372" y="637032"/>
                  </a:moveTo>
                  <a:lnTo>
                    <a:pt x="1042416" y="637032"/>
                  </a:lnTo>
                  <a:lnTo>
                    <a:pt x="1042416" y="665988"/>
                  </a:lnTo>
                  <a:lnTo>
                    <a:pt x="1071372" y="665988"/>
                  </a:lnTo>
                  <a:lnTo>
                    <a:pt x="1071372" y="637032"/>
                  </a:lnTo>
                  <a:close/>
                </a:path>
                <a:path w="3657600" h="695325">
                  <a:moveTo>
                    <a:pt x="1091184" y="27432"/>
                  </a:moveTo>
                  <a:lnTo>
                    <a:pt x="1062228" y="27432"/>
                  </a:lnTo>
                  <a:lnTo>
                    <a:pt x="1062228" y="56388"/>
                  </a:lnTo>
                  <a:lnTo>
                    <a:pt x="1091184" y="56388"/>
                  </a:lnTo>
                  <a:lnTo>
                    <a:pt x="1091184" y="27432"/>
                  </a:lnTo>
                  <a:close/>
                </a:path>
                <a:path w="3657600" h="695325">
                  <a:moveTo>
                    <a:pt x="1129284" y="637032"/>
                  </a:moveTo>
                  <a:lnTo>
                    <a:pt x="1100328" y="637032"/>
                  </a:lnTo>
                  <a:lnTo>
                    <a:pt x="1100328" y="665988"/>
                  </a:lnTo>
                  <a:lnTo>
                    <a:pt x="1129284" y="665988"/>
                  </a:lnTo>
                  <a:lnTo>
                    <a:pt x="1129284" y="637032"/>
                  </a:lnTo>
                  <a:close/>
                </a:path>
                <a:path w="3657600" h="695325">
                  <a:moveTo>
                    <a:pt x="1147572" y="27432"/>
                  </a:moveTo>
                  <a:lnTo>
                    <a:pt x="1118616" y="27432"/>
                  </a:lnTo>
                  <a:lnTo>
                    <a:pt x="1118616" y="56388"/>
                  </a:lnTo>
                  <a:lnTo>
                    <a:pt x="1147572" y="56388"/>
                  </a:lnTo>
                  <a:lnTo>
                    <a:pt x="1147572" y="27432"/>
                  </a:lnTo>
                  <a:close/>
                </a:path>
                <a:path w="3657600" h="695325">
                  <a:moveTo>
                    <a:pt x="1185672" y="637032"/>
                  </a:moveTo>
                  <a:lnTo>
                    <a:pt x="1156716" y="637032"/>
                  </a:lnTo>
                  <a:lnTo>
                    <a:pt x="1156716" y="665988"/>
                  </a:lnTo>
                  <a:lnTo>
                    <a:pt x="1185672" y="665988"/>
                  </a:lnTo>
                  <a:lnTo>
                    <a:pt x="1185672" y="637032"/>
                  </a:lnTo>
                  <a:close/>
                </a:path>
                <a:path w="3657600" h="695325">
                  <a:moveTo>
                    <a:pt x="1205484" y="27432"/>
                  </a:moveTo>
                  <a:lnTo>
                    <a:pt x="1176528" y="27432"/>
                  </a:lnTo>
                  <a:lnTo>
                    <a:pt x="1176528" y="56388"/>
                  </a:lnTo>
                  <a:lnTo>
                    <a:pt x="1205484" y="56388"/>
                  </a:lnTo>
                  <a:lnTo>
                    <a:pt x="1205484" y="27432"/>
                  </a:lnTo>
                  <a:close/>
                </a:path>
                <a:path w="3657600" h="695325">
                  <a:moveTo>
                    <a:pt x="1243584" y="637032"/>
                  </a:moveTo>
                  <a:lnTo>
                    <a:pt x="1214628" y="637032"/>
                  </a:lnTo>
                  <a:lnTo>
                    <a:pt x="1214628" y="665988"/>
                  </a:lnTo>
                  <a:lnTo>
                    <a:pt x="1243584" y="665988"/>
                  </a:lnTo>
                  <a:lnTo>
                    <a:pt x="1243584" y="637032"/>
                  </a:lnTo>
                  <a:close/>
                </a:path>
                <a:path w="3657600" h="695325">
                  <a:moveTo>
                    <a:pt x="1261872" y="27432"/>
                  </a:moveTo>
                  <a:lnTo>
                    <a:pt x="1232916" y="27432"/>
                  </a:lnTo>
                  <a:lnTo>
                    <a:pt x="1232916" y="56388"/>
                  </a:lnTo>
                  <a:lnTo>
                    <a:pt x="1261872" y="56388"/>
                  </a:lnTo>
                  <a:lnTo>
                    <a:pt x="1261872" y="27432"/>
                  </a:lnTo>
                  <a:close/>
                </a:path>
                <a:path w="3657600" h="695325">
                  <a:moveTo>
                    <a:pt x="1299972" y="637032"/>
                  </a:moveTo>
                  <a:lnTo>
                    <a:pt x="1271016" y="637032"/>
                  </a:lnTo>
                  <a:lnTo>
                    <a:pt x="1271016" y="665988"/>
                  </a:lnTo>
                  <a:lnTo>
                    <a:pt x="1299972" y="665988"/>
                  </a:lnTo>
                  <a:lnTo>
                    <a:pt x="1299972" y="637032"/>
                  </a:lnTo>
                  <a:close/>
                </a:path>
                <a:path w="3657600" h="695325">
                  <a:moveTo>
                    <a:pt x="1319784" y="27432"/>
                  </a:moveTo>
                  <a:lnTo>
                    <a:pt x="1290828" y="27432"/>
                  </a:lnTo>
                  <a:lnTo>
                    <a:pt x="1290828" y="56388"/>
                  </a:lnTo>
                  <a:lnTo>
                    <a:pt x="1319784" y="56388"/>
                  </a:lnTo>
                  <a:lnTo>
                    <a:pt x="1319784" y="27432"/>
                  </a:lnTo>
                  <a:close/>
                </a:path>
                <a:path w="3657600" h="695325">
                  <a:moveTo>
                    <a:pt x="1357884" y="637032"/>
                  </a:moveTo>
                  <a:lnTo>
                    <a:pt x="1328928" y="637032"/>
                  </a:lnTo>
                  <a:lnTo>
                    <a:pt x="1328928" y="665988"/>
                  </a:lnTo>
                  <a:lnTo>
                    <a:pt x="1357884" y="665988"/>
                  </a:lnTo>
                  <a:lnTo>
                    <a:pt x="1357884" y="637032"/>
                  </a:lnTo>
                  <a:close/>
                </a:path>
                <a:path w="3657600" h="695325">
                  <a:moveTo>
                    <a:pt x="1376172" y="27432"/>
                  </a:moveTo>
                  <a:lnTo>
                    <a:pt x="1347216" y="27432"/>
                  </a:lnTo>
                  <a:lnTo>
                    <a:pt x="1347216" y="56388"/>
                  </a:lnTo>
                  <a:lnTo>
                    <a:pt x="1376172" y="56388"/>
                  </a:lnTo>
                  <a:lnTo>
                    <a:pt x="1376172" y="27432"/>
                  </a:lnTo>
                  <a:close/>
                </a:path>
                <a:path w="3657600" h="695325">
                  <a:moveTo>
                    <a:pt x="1414272" y="637032"/>
                  </a:moveTo>
                  <a:lnTo>
                    <a:pt x="1385316" y="637032"/>
                  </a:lnTo>
                  <a:lnTo>
                    <a:pt x="1385316" y="665988"/>
                  </a:lnTo>
                  <a:lnTo>
                    <a:pt x="1414272" y="665988"/>
                  </a:lnTo>
                  <a:lnTo>
                    <a:pt x="1414272" y="637032"/>
                  </a:lnTo>
                  <a:close/>
                </a:path>
                <a:path w="3657600" h="695325">
                  <a:moveTo>
                    <a:pt x="1434084" y="27432"/>
                  </a:moveTo>
                  <a:lnTo>
                    <a:pt x="1405128" y="27432"/>
                  </a:lnTo>
                  <a:lnTo>
                    <a:pt x="1405128" y="56388"/>
                  </a:lnTo>
                  <a:lnTo>
                    <a:pt x="1434084" y="56388"/>
                  </a:lnTo>
                  <a:lnTo>
                    <a:pt x="1434084" y="27432"/>
                  </a:lnTo>
                  <a:close/>
                </a:path>
                <a:path w="3657600" h="695325">
                  <a:moveTo>
                    <a:pt x="1472184" y="637032"/>
                  </a:moveTo>
                  <a:lnTo>
                    <a:pt x="1443228" y="637032"/>
                  </a:lnTo>
                  <a:lnTo>
                    <a:pt x="1443228" y="665988"/>
                  </a:lnTo>
                  <a:lnTo>
                    <a:pt x="1472184" y="665988"/>
                  </a:lnTo>
                  <a:lnTo>
                    <a:pt x="1472184" y="637032"/>
                  </a:lnTo>
                  <a:close/>
                </a:path>
                <a:path w="3657600" h="695325">
                  <a:moveTo>
                    <a:pt x="1490472" y="27432"/>
                  </a:moveTo>
                  <a:lnTo>
                    <a:pt x="1461516" y="27432"/>
                  </a:lnTo>
                  <a:lnTo>
                    <a:pt x="1461516" y="56388"/>
                  </a:lnTo>
                  <a:lnTo>
                    <a:pt x="1490472" y="56388"/>
                  </a:lnTo>
                  <a:lnTo>
                    <a:pt x="1490472" y="27432"/>
                  </a:lnTo>
                  <a:close/>
                </a:path>
                <a:path w="3657600" h="695325">
                  <a:moveTo>
                    <a:pt x="1528572" y="637032"/>
                  </a:moveTo>
                  <a:lnTo>
                    <a:pt x="1499616" y="637032"/>
                  </a:lnTo>
                  <a:lnTo>
                    <a:pt x="1499616" y="665988"/>
                  </a:lnTo>
                  <a:lnTo>
                    <a:pt x="1528572" y="665988"/>
                  </a:lnTo>
                  <a:lnTo>
                    <a:pt x="1528572" y="637032"/>
                  </a:lnTo>
                  <a:close/>
                </a:path>
                <a:path w="3657600" h="695325">
                  <a:moveTo>
                    <a:pt x="1548384" y="27432"/>
                  </a:moveTo>
                  <a:lnTo>
                    <a:pt x="1519428" y="27432"/>
                  </a:lnTo>
                  <a:lnTo>
                    <a:pt x="1519428" y="56388"/>
                  </a:lnTo>
                  <a:lnTo>
                    <a:pt x="1548384" y="56388"/>
                  </a:lnTo>
                  <a:lnTo>
                    <a:pt x="1548384" y="27432"/>
                  </a:lnTo>
                  <a:close/>
                </a:path>
                <a:path w="3657600" h="695325">
                  <a:moveTo>
                    <a:pt x="1586484" y="637032"/>
                  </a:moveTo>
                  <a:lnTo>
                    <a:pt x="1557528" y="637032"/>
                  </a:lnTo>
                  <a:lnTo>
                    <a:pt x="1557528" y="665988"/>
                  </a:lnTo>
                  <a:lnTo>
                    <a:pt x="1586484" y="665988"/>
                  </a:lnTo>
                  <a:lnTo>
                    <a:pt x="1586484" y="637032"/>
                  </a:lnTo>
                  <a:close/>
                </a:path>
                <a:path w="3657600" h="695325">
                  <a:moveTo>
                    <a:pt x="1604772" y="27432"/>
                  </a:moveTo>
                  <a:lnTo>
                    <a:pt x="1575816" y="27432"/>
                  </a:lnTo>
                  <a:lnTo>
                    <a:pt x="1575816" y="56388"/>
                  </a:lnTo>
                  <a:lnTo>
                    <a:pt x="1604772" y="56388"/>
                  </a:lnTo>
                  <a:lnTo>
                    <a:pt x="1604772" y="27432"/>
                  </a:lnTo>
                  <a:close/>
                </a:path>
                <a:path w="3657600" h="695325">
                  <a:moveTo>
                    <a:pt x="1642872" y="637032"/>
                  </a:moveTo>
                  <a:lnTo>
                    <a:pt x="1613916" y="637032"/>
                  </a:lnTo>
                  <a:lnTo>
                    <a:pt x="1613916" y="665988"/>
                  </a:lnTo>
                  <a:lnTo>
                    <a:pt x="1642872" y="665988"/>
                  </a:lnTo>
                  <a:lnTo>
                    <a:pt x="1642872" y="637032"/>
                  </a:lnTo>
                  <a:close/>
                </a:path>
                <a:path w="3657600" h="695325">
                  <a:moveTo>
                    <a:pt x="1662684" y="27432"/>
                  </a:moveTo>
                  <a:lnTo>
                    <a:pt x="1633728" y="27432"/>
                  </a:lnTo>
                  <a:lnTo>
                    <a:pt x="1633728" y="56388"/>
                  </a:lnTo>
                  <a:lnTo>
                    <a:pt x="1662684" y="56388"/>
                  </a:lnTo>
                  <a:lnTo>
                    <a:pt x="1662684" y="27432"/>
                  </a:lnTo>
                  <a:close/>
                </a:path>
                <a:path w="3657600" h="695325">
                  <a:moveTo>
                    <a:pt x="1700784" y="637032"/>
                  </a:moveTo>
                  <a:lnTo>
                    <a:pt x="1671828" y="637032"/>
                  </a:lnTo>
                  <a:lnTo>
                    <a:pt x="1671828" y="665988"/>
                  </a:lnTo>
                  <a:lnTo>
                    <a:pt x="1700784" y="665988"/>
                  </a:lnTo>
                  <a:lnTo>
                    <a:pt x="1700784" y="637032"/>
                  </a:lnTo>
                  <a:close/>
                </a:path>
                <a:path w="3657600" h="695325">
                  <a:moveTo>
                    <a:pt x="1719072" y="27432"/>
                  </a:moveTo>
                  <a:lnTo>
                    <a:pt x="1690116" y="27432"/>
                  </a:lnTo>
                  <a:lnTo>
                    <a:pt x="1690116" y="56388"/>
                  </a:lnTo>
                  <a:lnTo>
                    <a:pt x="1719072" y="56388"/>
                  </a:lnTo>
                  <a:lnTo>
                    <a:pt x="1719072" y="27432"/>
                  </a:lnTo>
                  <a:close/>
                </a:path>
                <a:path w="3657600" h="695325">
                  <a:moveTo>
                    <a:pt x="1757172" y="637032"/>
                  </a:moveTo>
                  <a:lnTo>
                    <a:pt x="1728216" y="637032"/>
                  </a:lnTo>
                  <a:lnTo>
                    <a:pt x="1728216" y="665988"/>
                  </a:lnTo>
                  <a:lnTo>
                    <a:pt x="1757172" y="665988"/>
                  </a:lnTo>
                  <a:lnTo>
                    <a:pt x="1757172" y="637032"/>
                  </a:lnTo>
                  <a:close/>
                </a:path>
                <a:path w="3657600" h="695325">
                  <a:moveTo>
                    <a:pt x="1776984" y="27432"/>
                  </a:moveTo>
                  <a:lnTo>
                    <a:pt x="1748028" y="27432"/>
                  </a:lnTo>
                  <a:lnTo>
                    <a:pt x="1748028" y="56388"/>
                  </a:lnTo>
                  <a:lnTo>
                    <a:pt x="1776984" y="56388"/>
                  </a:lnTo>
                  <a:lnTo>
                    <a:pt x="1776984" y="27432"/>
                  </a:lnTo>
                  <a:close/>
                </a:path>
                <a:path w="3657600" h="695325">
                  <a:moveTo>
                    <a:pt x="1815084" y="637032"/>
                  </a:moveTo>
                  <a:lnTo>
                    <a:pt x="1786128" y="637032"/>
                  </a:lnTo>
                  <a:lnTo>
                    <a:pt x="1786128" y="665988"/>
                  </a:lnTo>
                  <a:lnTo>
                    <a:pt x="1815084" y="665988"/>
                  </a:lnTo>
                  <a:lnTo>
                    <a:pt x="1815084" y="637032"/>
                  </a:lnTo>
                  <a:close/>
                </a:path>
                <a:path w="3657600" h="695325">
                  <a:moveTo>
                    <a:pt x="1833372" y="27432"/>
                  </a:moveTo>
                  <a:lnTo>
                    <a:pt x="1804416" y="27432"/>
                  </a:lnTo>
                  <a:lnTo>
                    <a:pt x="1804416" y="56388"/>
                  </a:lnTo>
                  <a:lnTo>
                    <a:pt x="1833372" y="56388"/>
                  </a:lnTo>
                  <a:lnTo>
                    <a:pt x="1833372" y="27432"/>
                  </a:lnTo>
                  <a:close/>
                </a:path>
                <a:path w="3657600" h="695325">
                  <a:moveTo>
                    <a:pt x="1871472" y="637032"/>
                  </a:moveTo>
                  <a:lnTo>
                    <a:pt x="1842516" y="637032"/>
                  </a:lnTo>
                  <a:lnTo>
                    <a:pt x="1842516" y="665988"/>
                  </a:lnTo>
                  <a:lnTo>
                    <a:pt x="1871472" y="665988"/>
                  </a:lnTo>
                  <a:lnTo>
                    <a:pt x="1871472" y="637032"/>
                  </a:lnTo>
                  <a:close/>
                </a:path>
                <a:path w="3657600" h="695325">
                  <a:moveTo>
                    <a:pt x="1891284" y="27432"/>
                  </a:moveTo>
                  <a:lnTo>
                    <a:pt x="1862328" y="27432"/>
                  </a:lnTo>
                  <a:lnTo>
                    <a:pt x="1862328" y="56388"/>
                  </a:lnTo>
                  <a:lnTo>
                    <a:pt x="1891284" y="56388"/>
                  </a:lnTo>
                  <a:lnTo>
                    <a:pt x="1891284" y="27432"/>
                  </a:lnTo>
                  <a:close/>
                </a:path>
                <a:path w="3657600" h="695325">
                  <a:moveTo>
                    <a:pt x="1929384" y="637032"/>
                  </a:moveTo>
                  <a:lnTo>
                    <a:pt x="1900428" y="637032"/>
                  </a:lnTo>
                  <a:lnTo>
                    <a:pt x="1900428" y="665988"/>
                  </a:lnTo>
                  <a:lnTo>
                    <a:pt x="1929384" y="665988"/>
                  </a:lnTo>
                  <a:lnTo>
                    <a:pt x="1929384" y="637032"/>
                  </a:lnTo>
                  <a:close/>
                </a:path>
                <a:path w="3657600" h="695325">
                  <a:moveTo>
                    <a:pt x="1947672" y="27432"/>
                  </a:moveTo>
                  <a:lnTo>
                    <a:pt x="1918716" y="27432"/>
                  </a:lnTo>
                  <a:lnTo>
                    <a:pt x="1918716" y="56388"/>
                  </a:lnTo>
                  <a:lnTo>
                    <a:pt x="1947672" y="56388"/>
                  </a:lnTo>
                  <a:lnTo>
                    <a:pt x="1947672" y="27432"/>
                  </a:lnTo>
                  <a:close/>
                </a:path>
                <a:path w="3657600" h="695325">
                  <a:moveTo>
                    <a:pt x="1985772" y="637032"/>
                  </a:moveTo>
                  <a:lnTo>
                    <a:pt x="1956816" y="637032"/>
                  </a:lnTo>
                  <a:lnTo>
                    <a:pt x="1956816" y="665988"/>
                  </a:lnTo>
                  <a:lnTo>
                    <a:pt x="1985772" y="665988"/>
                  </a:lnTo>
                  <a:lnTo>
                    <a:pt x="1985772" y="637032"/>
                  </a:lnTo>
                  <a:close/>
                </a:path>
                <a:path w="3657600" h="695325">
                  <a:moveTo>
                    <a:pt x="2005584" y="27432"/>
                  </a:moveTo>
                  <a:lnTo>
                    <a:pt x="1976628" y="27432"/>
                  </a:lnTo>
                  <a:lnTo>
                    <a:pt x="1976628" y="56388"/>
                  </a:lnTo>
                  <a:lnTo>
                    <a:pt x="2005584" y="56388"/>
                  </a:lnTo>
                  <a:lnTo>
                    <a:pt x="2005584" y="27432"/>
                  </a:lnTo>
                  <a:close/>
                </a:path>
                <a:path w="3657600" h="695325">
                  <a:moveTo>
                    <a:pt x="2043684" y="637032"/>
                  </a:moveTo>
                  <a:lnTo>
                    <a:pt x="2014728" y="637032"/>
                  </a:lnTo>
                  <a:lnTo>
                    <a:pt x="2014728" y="665988"/>
                  </a:lnTo>
                  <a:lnTo>
                    <a:pt x="2043684" y="665988"/>
                  </a:lnTo>
                  <a:lnTo>
                    <a:pt x="2043684" y="637032"/>
                  </a:lnTo>
                  <a:close/>
                </a:path>
                <a:path w="3657600" h="695325">
                  <a:moveTo>
                    <a:pt x="2061972" y="27432"/>
                  </a:moveTo>
                  <a:lnTo>
                    <a:pt x="2033016" y="27432"/>
                  </a:lnTo>
                  <a:lnTo>
                    <a:pt x="2033016" y="56388"/>
                  </a:lnTo>
                  <a:lnTo>
                    <a:pt x="2061972" y="56388"/>
                  </a:lnTo>
                  <a:lnTo>
                    <a:pt x="2061972" y="27432"/>
                  </a:lnTo>
                  <a:close/>
                </a:path>
                <a:path w="3657600" h="695325">
                  <a:moveTo>
                    <a:pt x="2100072" y="637032"/>
                  </a:moveTo>
                  <a:lnTo>
                    <a:pt x="2071116" y="637032"/>
                  </a:lnTo>
                  <a:lnTo>
                    <a:pt x="2071116" y="665988"/>
                  </a:lnTo>
                  <a:lnTo>
                    <a:pt x="2100072" y="665988"/>
                  </a:lnTo>
                  <a:lnTo>
                    <a:pt x="2100072" y="637032"/>
                  </a:lnTo>
                  <a:close/>
                </a:path>
                <a:path w="3657600" h="695325">
                  <a:moveTo>
                    <a:pt x="2119884" y="27432"/>
                  </a:moveTo>
                  <a:lnTo>
                    <a:pt x="2090928" y="27432"/>
                  </a:lnTo>
                  <a:lnTo>
                    <a:pt x="2090928" y="56388"/>
                  </a:lnTo>
                  <a:lnTo>
                    <a:pt x="2119884" y="56388"/>
                  </a:lnTo>
                  <a:lnTo>
                    <a:pt x="2119884" y="27432"/>
                  </a:lnTo>
                  <a:close/>
                </a:path>
                <a:path w="3657600" h="695325">
                  <a:moveTo>
                    <a:pt x="2157984" y="637032"/>
                  </a:moveTo>
                  <a:lnTo>
                    <a:pt x="2129028" y="637032"/>
                  </a:lnTo>
                  <a:lnTo>
                    <a:pt x="2129028" y="665988"/>
                  </a:lnTo>
                  <a:lnTo>
                    <a:pt x="2157984" y="665988"/>
                  </a:lnTo>
                  <a:lnTo>
                    <a:pt x="2157984" y="637032"/>
                  </a:lnTo>
                  <a:close/>
                </a:path>
                <a:path w="3657600" h="695325">
                  <a:moveTo>
                    <a:pt x="2176272" y="27432"/>
                  </a:moveTo>
                  <a:lnTo>
                    <a:pt x="2147316" y="27432"/>
                  </a:lnTo>
                  <a:lnTo>
                    <a:pt x="2147316" y="56388"/>
                  </a:lnTo>
                  <a:lnTo>
                    <a:pt x="2176272" y="56388"/>
                  </a:lnTo>
                  <a:lnTo>
                    <a:pt x="2176272" y="27432"/>
                  </a:lnTo>
                  <a:close/>
                </a:path>
                <a:path w="3657600" h="695325">
                  <a:moveTo>
                    <a:pt x="2214372" y="637032"/>
                  </a:moveTo>
                  <a:lnTo>
                    <a:pt x="2185416" y="637032"/>
                  </a:lnTo>
                  <a:lnTo>
                    <a:pt x="2185416" y="665988"/>
                  </a:lnTo>
                  <a:lnTo>
                    <a:pt x="2214372" y="665988"/>
                  </a:lnTo>
                  <a:lnTo>
                    <a:pt x="2214372" y="637032"/>
                  </a:lnTo>
                  <a:close/>
                </a:path>
                <a:path w="3657600" h="695325">
                  <a:moveTo>
                    <a:pt x="2234184" y="27432"/>
                  </a:moveTo>
                  <a:lnTo>
                    <a:pt x="2205228" y="27432"/>
                  </a:lnTo>
                  <a:lnTo>
                    <a:pt x="2205228" y="56388"/>
                  </a:lnTo>
                  <a:lnTo>
                    <a:pt x="2234184" y="56388"/>
                  </a:lnTo>
                  <a:lnTo>
                    <a:pt x="2234184" y="27432"/>
                  </a:lnTo>
                  <a:close/>
                </a:path>
                <a:path w="3657600" h="695325">
                  <a:moveTo>
                    <a:pt x="2272284" y="637032"/>
                  </a:moveTo>
                  <a:lnTo>
                    <a:pt x="2243328" y="637032"/>
                  </a:lnTo>
                  <a:lnTo>
                    <a:pt x="2243328" y="665988"/>
                  </a:lnTo>
                  <a:lnTo>
                    <a:pt x="2272284" y="665988"/>
                  </a:lnTo>
                  <a:lnTo>
                    <a:pt x="2272284" y="637032"/>
                  </a:lnTo>
                  <a:close/>
                </a:path>
                <a:path w="3657600" h="695325">
                  <a:moveTo>
                    <a:pt x="2290572" y="27432"/>
                  </a:moveTo>
                  <a:lnTo>
                    <a:pt x="2261616" y="27432"/>
                  </a:lnTo>
                  <a:lnTo>
                    <a:pt x="2261616" y="56388"/>
                  </a:lnTo>
                  <a:lnTo>
                    <a:pt x="2290572" y="56388"/>
                  </a:lnTo>
                  <a:lnTo>
                    <a:pt x="2290572" y="27432"/>
                  </a:lnTo>
                  <a:close/>
                </a:path>
                <a:path w="3657600" h="695325">
                  <a:moveTo>
                    <a:pt x="2328672" y="637032"/>
                  </a:moveTo>
                  <a:lnTo>
                    <a:pt x="2299716" y="637032"/>
                  </a:lnTo>
                  <a:lnTo>
                    <a:pt x="2299716" y="665988"/>
                  </a:lnTo>
                  <a:lnTo>
                    <a:pt x="2328672" y="665988"/>
                  </a:lnTo>
                  <a:lnTo>
                    <a:pt x="2328672" y="637032"/>
                  </a:lnTo>
                  <a:close/>
                </a:path>
                <a:path w="3657600" h="695325">
                  <a:moveTo>
                    <a:pt x="2348484" y="27432"/>
                  </a:moveTo>
                  <a:lnTo>
                    <a:pt x="2319528" y="27432"/>
                  </a:lnTo>
                  <a:lnTo>
                    <a:pt x="2319528" y="56388"/>
                  </a:lnTo>
                  <a:lnTo>
                    <a:pt x="2348484" y="56388"/>
                  </a:lnTo>
                  <a:lnTo>
                    <a:pt x="2348484" y="27432"/>
                  </a:lnTo>
                  <a:close/>
                </a:path>
                <a:path w="3657600" h="695325">
                  <a:moveTo>
                    <a:pt x="2386584" y="637032"/>
                  </a:moveTo>
                  <a:lnTo>
                    <a:pt x="2357628" y="637032"/>
                  </a:lnTo>
                  <a:lnTo>
                    <a:pt x="2357628" y="665988"/>
                  </a:lnTo>
                  <a:lnTo>
                    <a:pt x="2386584" y="665988"/>
                  </a:lnTo>
                  <a:lnTo>
                    <a:pt x="2386584" y="637032"/>
                  </a:lnTo>
                  <a:close/>
                </a:path>
                <a:path w="3657600" h="695325">
                  <a:moveTo>
                    <a:pt x="2404872" y="27432"/>
                  </a:moveTo>
                  <a:lnTo>
                    <a:pt x="2375916" y="27432"/>
                  </a:lnTo>
                  <a:lnTo>
                    <a:pt x="2375916" y="56388"/>
                  </a:lnTo>
                  <a:lnTo>
                    <a:pt x="2404872" y="56388"/>
                  </a:lnTo>
                  <a:lnTo>
                    <a:pt x="2404872" y="27432"/>
                  </a:lnTo>
                  <a:close/>
                </a:path>
                <a:path w="3657600" h="695325">
                  <a:moveTo>
                    <a:pt x="2442972" y="637032"/>
                  </a:moveTo>
                  <a:lnTo>
                    <a:pt x="2414016" y="637032"/>
                  </a:lnTo>
                  <a:lnTo>
                    <a:pt x="2414016" y="665988"/>
                  </a:lnTo>
                  <a:lnTo>
                    <a:pt x="2442972" y="665988"/>
                  </a:lnTo>
                  <a:lnTo>
                    <a:pt x="2442972" y="637032"/>
                  </a:lnTo>
                  <a:close/>
                </a:path>
                <a:path w="3657600" h="695325">
                  <a:moveTo>
                    <a:pt x="2462784" y="27432"/>
                  </a:moveTo>
                  <a:lnTo>
                    <a:pt x="2433828" y="27432"/>
                  </a:lnTo>
                  <a:lnTo>
                    <a:pt x="2433828" y="56388"/>
                  </a:lnTo>
                  <a:lnTo>
                    <a:pt x="2462784" y="56388"/>
                  </a:lnTo>
                  <a:lnTo>
                    <a:pt x="2462784" y="27432"/>
                  </a:lnTo>
                  <a:close/>
                </a:path>
                <a:path w="3657600" h="695325">
                  <a:moveTo>
                    <a:pt x="2500884" y="637032"/>
                  </a:moveTo>
                  <a:lnTo>
                    <a:pt x="2471928" y="637032"/>
                  </a:lnTo>
                  <a:lnTo>
                    <a:pt x="2471928" y="665988"/>
                  </a:lnTo>
                  <a:lnTo>
                    <a:pt x="2500884" y="665988"/>
                  </a:lnTo>
                  <a:lnTo>
                    <a:pt x="2500884" y="637032"/>
                  </a:lnTo>
                  <a:close/>
                </a:path>
                <a:path w="3657600" h="695325">
                  <a:moveTo>
                    <a:pt x="2519172" y="27432"/>
                  </a:moveTo>
                  <a:lnTo>
                    <a:pt x="2490216" y="27432"/>
                  </a:lnTo>
                  <a:lnTo>
                    <a:pt x="2490216" y="56388"/>
                  </a:lnTo>
                  <a:lnTo>
                    <a:pt x="2519172" y="56388"/>
                  </a:lnTo>
                  <a:lnTo>
                    <a:pt x="2519172" y="27432"/>
                  </a:lnTo>
                  <a:close/>
                </a:path>
                <a:path w="3657600" h="695325">
                  <a:moveTo>
                    <a:pt x="2557272" y="637032"/>
                  </a:moveTo>
                  <a:lnTo>
                    <a:pt x="2528316" y="637032"/>
                  </a:lnTo>
                  <a:lnTo>
                    <a:pt x="2528316" y="665988"/>
                  </a:lnTo>
                  <a:lnTo>
                    <a:pt x="2557272" y="665988"/>
                  </a:lnTo>
                  <a:lnTo>
                    <a:pt x="2557272" y="637032"/>
                  </a:lnTo>
                  <a:close/>
                </a:path>
                <a:path w="3657600" h="695325">
                  <a:moveTo>
                    <a:pt x="2577084" y="27432"/>
                  </a:moveTo>
                  <a:lnTo>
                    <a:pt x="2548128" y="27432"/>
                  </a:lnTo>
                  <a:lnTo>
                    <a:pt x="2548128" y="56388"/>
                  </a:lnTo>
                  <a:lnTo>
                    <a:pt x="2577084" y="56388"/>
                  </a:lnTo>
                  <a:lnTo>
                    <a:pt x="2577084" y="27432"/>
                  </a:lnTo>
                  <a:close/>
                </a:path>
                <a:path w="3657600" h="695325">
                  <a:moveTo>
                    <a:pt x="2615184" y="637032"/>
                  </a:moveTo>
                  <a:lnTo>
                    <a:pt x="2586228" y="637032"/>
                  </a:lnTo>
                  <a:lnTo>
                    <a:pt x="2586228" y="665988"/>
                  </a:lnTo>
                  <a:lnTo>
                    <a:pt x="2615184" y="665988"/>
                  </a:lnTo>
                  <a:lnTo>
                    <a:pt x="2615184" y="637032"/>
                  </a:lnTo>
                  <a:close/>
                </a:path>
                <a:path w="3657600" h="695325">
                  <a:moveTo>
                    <a:pt x="2633472" y="27432"/>
                  </a:moveTo>
                  <a:lnTo>
                    <a:pt x="2604516" y="27432"/>
                  </a:lnTo>
                  <a:lnTo>
                    <a:pt x="2604516" y="56388"/>
                  </a:lnTo>
                  <a:lnTo>
                    <a:pt x="2633472" y="56388"/>
                  </a:lnTo>
                  <a:lnTo>
                    <a:pt x="2633472" y="27432"/>
                  </a:lnTo>
                  <a:close/>
                </a:path>
                <a:path w="3657600" h="695325">
                  <a:moveTo>
                    <a:pt x="2671572" y="637032"/>
                  </a:moveTo>
                  <a:lnTo>
                    <a:pt x="2642616" y="637032"/>
                  </a:lnTo>
                  <a:lnTo>
                    <a:pt x="2642616" y="665988"/>
                  </a:lnTo>
                  <a:lnTo>
                    <a:pt x="2671572" y="665988"/>
                  </a:lnTo>
                  <a:lnTo>
                    <a:pt x="2671572" y="637032"/>
                  </a:lnTo>
                  <a:close/>
                </a:path>
                <a:path w="3657600" h="695325">
                  <a:moveTo>
                    <a:pt x="2691384" y="27432"/>
                  </a:moveTo>
                  <a:lnTo>
                    <a:pt x="2662428" y="27432"/>
                  </a:lnTo>
                  <a:lnTo>
                    <a:pt x="2662428" y="56388"/>
                  </a:lnTo>
                  <a:lnTo>
                    <a:pt x="2691384" y="56388"/>
                  </a:lnTo>
                  <a:lnTo>
                    <a:pt x="2691384" y="27432"/>
                  </a:lnTo>
                  <a:close/>
                </a:path>
                <a:path w="3657600" h="695325">
                  <a:moveTo>
                    <a:pt x="2729484" y="637032"/>
                  </a:moveTo>
                  <a:lnTo>
                    <a:pt x="2700528" y="637032"/>
                  </a:lnTo>
                  <a:lnTo>
                    <a:pt x="2700528" y="665988"/>
                  </a:lnTo>
                  <a:lnTo>
                    <a:pt x="2729484" y="665988"/>
                  </a:lnTo>
                  <a:lnTo>
                    <a:pt x="2729484" y="637032"/>
                  </a:lnTo>
                  <a:close/>
                </a:path>
                <a:path w="3657600" h="695325">
                  <a:moveTo>
                    <a:pt x="2747772" y="27432"/>
                  </a:moveTo>
                  <a:lnTo>
                    <a:pt x="2718816" y="27432"/>
                  </a:lnTo>
                  <a:lnTo>
                    <a:pt x="2718816" y="56388"/>
                  </a:lnTo>
                  <a:lnTo>
                    <a:pt x="2747772" y="56388"/>
                  </a:lnTo>
                  <a:lnTo>
                    <a:pt x="2747772" y="27432"/>
                  </a:lnTo>
                  <a:close/>
                </a:path>
                <a:path w="3657600" h="695325">
                  <a:moveTo>
                    <a:pt x="2785872" y="637032"/>
                  </a:moveTo>
                  <a:lnTo>
                    <a:pt x="2756916" y="637032"/>
                  </a:lnTo>
                  <a:lnTo>
                    <a:pt x="2756916" y="665988"/>
                  </a:lnTo>
                  <a:lnTo>
                    <a:pt x="2785872" y="665988"/>
                  </a:lnTo>
                  <a:lnTo>
                    <a:pt x="2785872" y="637032"/>
                  </a:lnTo>
                  <a:close/>
                </a:path>
                <a:path w="3657600" h="695325">
                  <a:moveTo>
                    <a:pt x="2805684" y="27432"/>
                  </a:moveTo>
                  <a:lnTo>
                    <a:pt x="2776728" y="27432"/>
                  </a:lnTo>
                  <a:lnTo>
                    <a:pt x="2776728" y="56388"/>
                  </a:lnTo>
                  <a:lnTo>
                    <a:pt x="2805684" y="56388"/>
                  </a:lnTo>
                  <a:lnTo>
                    <a:pt x="2805684" y="27432"/>
                  </a:lnTo>
                  <a:close/>
                </a:path>
                <a:path w="3657600" h="695325">
                  <a:moveTo>
                    <a:pt x="2843784" y="637032"/>
                  </a:moveTo>
                  <a:lnTo>
                    <a:pt x="2814828" y="637032"/>
                  </a:lnTo>
                  <a:lnTo>
                    <a:pt x="2814828" y="665988"/>
                  </a:lnTo>
                  <a:lnTo>
                    <a:pt x="2843784" y="665988"/>
                  </a:lnTo>
                  <a:lnTo>
                    <a:pt x="2843784" y="637032"/>
                  </a:lnTo>
                  <a:close/>
                </a:path>
                <a:path w="3657600" h="695325">
                  <a:moveTo>
                    <a:pt x="2862072" y="27432"/>
                  </a:moveTo>
                  <a:lnTo>
                    <a:pt x="2833116" y="27432"/>
                  </a:lnTo>
                  <a:lnTo>
                    <a:pt x="2833116" y="56388"/>
                  </a:lnTo>
                  <a:lnTo>
                    <a:pt x="2862072" y="56388"/>
                  </a:lnTo>
                  <a:lnTo>
                    <a:pt x="2862072" y="27432"/>
                  </a:lnTo>
                  <a:close/>
                </a:path>
                <a:path w="3657600" h="695325">
                  <a:moveTo>
                    <a:pt x="2900172" y="637032"/>
                  </a:moveTo>
                  <a:lnTo>
                    <a:pt x="2871216" y="637032"/>
                  </a:lnTo>
                  <a:lnTo>
                    <a:pt x="2871216" y="665988"/>
                  </a:lnTo>
                  <a:lnTo>
                    <a:pt x="2900172" y="665988"/>
                  </a:lnTo>
                  <a:lnTo>
                    <a:pt x="2900172" y="637032"/>
                  </a:lnTo>
                  <a:close/>
                </a:path>
                <a:path w="3657600" h="695325">
                  <a:moveTo>
                    <a:pt x="2919984" y="27432"/>
                  </a:moveTo>
                  <a:lnTo>
                    <a:pt x="2891028" y="27432"/>
                  </a:lnTo>
                  <a:lnTo>
                    <a:pt x="2891028" y="56388"/>
                  </a:lnTo>
                  <a:lnTo>
                    <a:pt x="2919984" y="56388"/>
                  </a:lnTo>
                  <a:lnTo>
                    <a:pt x="2919984" y="27432"/>
                  </a:lnTo>
                  <a:close/>
                </a:path>
                <a:path w="3657600" h="695325">
                  <a:moveTo>
                    <a:pt x="2958084" y="637032"/>
                  </a:moveTo>
                  <a:lnTo>
                    <a:pt x="2929128" y="637032"/>
                  </a:lnTo>
                  <a:lnTo>
                    <a:pt x="2929128" y="665988"/>
                  </a:lnTo>
                  <a:lnTo>
                    <a:pt x="2958084" y="665988"/>
                  </a:lnTo>
                  <a:lnTo>
                    <a:pt x="2958084" y="637032"/>
                  </a:lnTo>
                  <a:close/>
                </a:path>
                <a:path w="3657600" h="695325">
                  <a:moveTo>
                    <a:pt x="2976372" y="27432"/>
                  </a:moveTo>
                  <a:lnTo>
                    <a:pt x="2947416" y="27432"/>
                  </a:lnTo>
                  <a:lnTo>
                    <a:pt x="2947416" y="56388"/>
                  </a:lnTo>
                  <a:lnTo>
                    <a:pt x="2976372" y="56388"/>
                  </a:lnTo>
                  <a:lnTo>
                    <a:pt x="2976372" y="27432"/>
                  </a:lnTo>
                  <a:close/>
                </a:path>
                <a:path w="3657600" h="695325">
                  <a:moveTo>
                    <a:pt x="3014472" y="637032"/>
                  </a:moveTo>
                  <a:lnTo>
                    <a:pt x="2985516" y="637032"/>
                  </a:lnTo>
                  <a:lnTo>
                    <a:pt x="2985516" y="665988"/>
                  </a:lnTo>
                  <a:lnTo>
                    <a:pt x="3014472" y="665988"/>
                  </a:lnTo>
                  <a:lnTo>
                    <a:pt x="3014472" y="637032"/>
                  </a:lnTo>
                  <a:close/>
                </a:path>
                <a:path w="3657600" h="695325">
                  <a:moveTo>
                    <a:pt x="3034284" y="27432"/>
                  </a:moveTo>
                  <a:lnTo>
                    <a:pt x="3005328" y="27432"/>
                  </a:lnTo>
                  <a:lnTo>
                    <a:pt x="3005328" y="56388"/>
                  </a:lnTo>
                  <a:lnTo>
                    <a:pt x="3034284" y="56388"/>
                  </a:lnTo>
                  <a:lnTo>
                    <a:pt x="3034284" y="27432"/>
                  </a:lnTo>
                  <a:close/>
                </a:path>
                <a:path w="3657600" h="695325">
                  <a:moveTo>
                    <a:pt x="3072384" y="637032"/>
                  </a:moveTo>
                  <a:lnTo>
                    <a:pt x="3043428" y="637032"/>
                  </a:lnTo>
                  <a:lnTo>
                    <a:pt x="3043428" y="665988"/>
                  </a:lnTo>
                  <a:lnTo>
                    <a:pt x="3072384" y="665988"/>
                  </a:lnTo>
                  <a:lnTo>
                    <a:pt x="3072384" y="637032"/>
                  </a:lnTo>
                  <a:close/>
                </a:path>
                <a:path w="3657600" h="695325">
                  <a:moveTo>
                    <a:pt x="3090672" y="27432"/>
                  </a:moveTo>
                  <a:lnTo>
                    <a:pt x="3061716" y="27432"/>
                  </a:lnTo>
                  <a:lnTo>
                    <a:pt x="3061716" y="56388"/>
                  </a:lnTo>
                  <a:lnTo>
                    <a:pt x="3090672" y="56388"/>
                  </a:lnTo>
                  <a:lnTo>
                    <a:pt x="3090672" y="27432"/>
                  </a:lnTo>
                  <a:close/>
                </a:path>
                <a:path w="3657600" h="695325">
                  <a:moveTo>
                    <a:pt x="3128772" y="637032"/>
                  </a:moveTo>
                  <a:lnTo>
                    <a:pt x="3099816" y="637032"/>
                  </a:lnTo>
                  <a:lnTo>
                    <a:pt x="3099816" y="665988"/>
                  </a:lnTo>
                  <a:lnTo>
                    <a:pt x="3128772" y="665988"/>
                  </a:lnTo>
                  <a:lnTo>
                    <a:pt x="3128772" y="637032"/>
                  </a:lnTo>
                  <a:close/>
                </a:path>
                <a:path w="3657600" h="695325">
                  <a:moveTo>
                    <a:pt x="3148584" y="27432"/>
                  </a:moveTo>
                  <a:lnTo>
                    <a:pt x="3119628" y="27432"/>
                  </a:lnTo>
                  <a:lnTo>
                    <a:pt x="3119628" y="56388"/>
                  </a:lnTo>
                  <a:lnTo>
                    <a:pt x="3148584" y="56388"/>
                  </a:lnTo>
                  <a:lnTo>
                    <a:pt x="3148584" y="27432"/>
                  </a:lnTo>
                  <a:close/>
                </a:path>
                <a:path w="3657600" h="695325">
                  <a:moveTo>
                    <a:pt x="3186684" y="637032"/>
                  </a:moveTo>
                  <a:lnTo>
                    <a:pt x="3157728" y="637032"/>
                  </a:lnTo>
                  <a:lnTo>
                    <a:pt x="3157728" y="665988"/>
                  </a:lnTo>
                  <a:lnTo>
                    <a:pt x="3186684" y="665988"/>
                  </a:lnTo>
                  <a:lnTo>
                    <a:pt x="3186684" y="637032"/>
                  </a:lnTo>
                  <a:close/>
                </a:path>
                <a:path w="3657600" h="695325">
                  <a:moveTo>
                    <a:pt x="3204972" y="27432"/>
                  </a:moveTo>
                  <a:lnTo>
                    <a:pt x="3176016" y="27432"/>
                  </a:lnTo>
                  <a:lnTo>
                    <a:pt x="3176016" y="56388"/>
                  </a:lnTo>
                  <a:lnTo>
                    <a:pt x="3204972" y="56388"/>
                  </a:lnTo>
                  <a:lnTo>
                    <a:pt x="3204972" y="27432"/>
                  </a:lnTo>
                  <a:close/>
                </a:path>
                <a:path w="3657600" h="695325">
                  <a:moveTo>
                    <a:pt x="3243072" y="637032"/>
                  </a:moveTo>
                  <a:lnTo>
                    <a:pt x="3214116" y="637032"/>
                  </a:lnTo>
                  <a:lnTo>
                    <a:pt x="3214116" y="665988"/>
                  </a:lnTo>
                  <a:lnTo>
                    <a:pt x="3243072" y="665988"/>
                  </a:lnTo>
                  <a:lnTo>
                    <a:pt x="3243072" y="637032"/>
                  </a:lnTo>
                  <a:close/>
                </a:path>
                <a:path w="3657600" h="695325">
                  <a:moveTo>
                    <a:pt x="3262884" y="27432"/>
                  </a:moveTo>
                  <a:lnTo>
                    <a:pt x="3233928" y="27432"/>
                  </a:lnTo>
                  <a:lnTo>
                    <a:pt x="3233928" y="56388"/>
                  </a:lnTo>
                  <a:lnTo>
                    <a:pt x="3262884" y="56388"/>
                  </a:lnTo>
                  <a:lnTo>
                    <a:pt x="3262884" y="27432"/>
                  </a:lnTo>
                  <a:close/>
                </a:path>
                <a:path w="3657600" h="695325">
                  <a:moveTo>
                    <a:pt x="3300984" y="637032"/>
                  </a:moveTo>
                  <a:lnTo>
                    <a:pt x="3272028" y="637032"/>
                  </a:lnTo>
                  <a:lnTo>
                    <a:pt x="3272028" y="665988"/>
                  </a:lnTo>
                  <a:lnTo>
                    <a:pt x="3300984" y="665988"/>
                  </a:lnTo>
                  <a:lnTo>
                    <a:pt x="3300984" y="637032"/>
                  </a:lnTo>
                  <a:close/>
                </a:path>
                <a:path w="3657600" h="695325">
                  <a:moveTo>
                    <a:pt x="3319272" y="27432"/>
                  </a:moveTo>
                  <a:lnTo>
                    <a:pt x="3290316" y="27432"/>
                  </a:lnTo>
                  <a:lnTo>
                    <a:pt x="3290316" y="56388"/>
                  </a:lnTo>
                  <a:lnTo>
                    <a:pt x="3319272" y="56388"/>
                  </a:lnTo>
                  <a:lnTo>
                    <a:pt x="3319272" y="27432"/>
                  </a:lnTo>
                  <a:close/>
                </a:path>
                <a:path w="3657600" h="695325">
                  <a:moveTo>
                    <a:pt x="3357372" y="637032"/>
                  </a:moveTo>
                  <a:lnTo>
                    <a:pt x="3328416" y="637032"/>
                  </a:lnTo>
                  <a:lnTo>
                    <a:pt x="3328416" y="665988"/>
                  </a:lnTo>
                  <a:lnTo>
                    <a:pt x="3357372" y="665988"/>
                  </a:lnTo>
                  <a:lnTo>
                    <a:pt x="3357372" y="637032"/>
                  </a:lnTo>
                  <a:close/>
                </a:path>
                <a:path w="3657600" h="695325">
                  <a:moveTo>
                    <a:pt x="3415284" y="637032"/>
                  </a:moveTo>
                  <a:lnTo>
                    <a:pt x="3386328" y="637032"/>
                  </a:lnTo>
                  <a:lnTo>
                    <a:pt x="3386328" y="665988"/>
                  </a:lnTo>
                  <a:lnTo>
                    <a:pt x="3415284" y="665988"/>
                  </a:lnTo>
                  <a:lnTo>
                    <a:pt x="3415284" y="637032"/>
                  </a:lnTo>
                  <a:close/>
                </a:path>
                <a:path w="3657600" h="695325">
                  <a:moveTo>
                    <a:pt x="3429000" y="42672"/>
                  </a:moveTo>
                  <a:lnTo>
                    <a:pt x="3343656" y="0"/>
                  </a:lnTo>
                  <a:lnTo>
                    <a:pt x="3343656" y="85344"/>
                  </a:lnTo>
                  <a:lnTo>
                    <a:pt x="3348228" y="83058"/>
                  </a:lnTo>
                  <a:lnTo>
                    <a:pt x="3357372" y="78486"/>
                  </a:lnTo>
                  <a:lnTo>
                    <a:pt x="3429000" y="42672"/>
                  </a:lnTo>
                  <a:close/>
                </a:path>
                <a:path w="3657600" h="695325">
                  <a:moveTo>
                    <a:pt x="3471672" y="637032"/>
                  </a:moveTo>
                  <a:lnTo>
                    <a:pt x="3442716" y="637032"/>
                  </a:lnTo>
                  <a:lnTo>
                    <a:pt x="3442716" y="665988"/>
                  </a:lnTo>
                  <a:lnTo>
                    <a:pt x="3471672" y="665988"/>
                  </a:lnTo>
                  <a:lnTo>
                    <a:pt x="3471672" y="637032"/>
                  </a:lnTo>
                  <a:close/>
                </a:path>
                <a:path w="3657600" h="695325">
                  <a:moveTo>
                    <a:pt x="3529584" y="637032"/>
                  </a:moveTo>
                  <a:lnTo>
                    <a:pt x="3500628" y="637032"/>
                  </a:lnTo>
                  <a:lnTo>
                    <a:pt x="3500628" y="665988"/>
                  </a:lnTo>
                  <a:lnTo>
                    <a:pt x="3529584" y="665988"/>
                  </a:lnTo>
                  <a:lnTo>
                    <a:pt x="3529584" y="637032"/>
                  </a:lnTo>
                  <a:close/>
                </a:path>
                <a:path w="3657600" h="695325">
                  <a:moveTo>
                    <a:pt x="3657600" y="652272"/>
                  </a:moveTo>
                  <a:lnTo>
                    <a:pt x="3572256" y="609600"/>
                  </a:lnTo>
                  <a:lnTo>
                    <a:pt x="3572256" y="637032"/>
                  </a:lnTo>
                  <a:lnTo>
                    <a:pt x="3557016" y="637032"/>
                  </a:lnTo>
                  <a:lnTo>
                    <a:pt x="3557016" y="665988"/>
                  </a:lnTo>
                  <a:lnTo>
                    <a:pt x="3572256" y="665988"/>
                  </a:lnTo>
                  <a:lnTo>
                    <a:pt x="3572256" y="694944"/>
                  </a:lnTo>
                  <a:lnTo>
                    <a:pt x="3585972" y="688086"/>
                  </a:lnTo>
                  <a:lnTo>
                    <a:pt x="3657600" y="652272"/>
                  </a:lnTo>
                  <a:close/>
                </a:path>
              </a:pathLst>
            </a:custGeom>
            <a:solidFill>
              <a:srgbClr val="000000"/>
            </a:solidFill>
          </p:spPr>
          <p:txBody>
            <a:bodyPr wrap="square" lIns="0" tIns="0" rIns="0" bIns="0" rtlCol="0"/>
            <a:lstStyle/>
            <a:p>
              <a:endParaRPr/>
            </a:p>
          </p:txBody>
        </p:sp>
      </p:grpSp>
      <p:sp>
        <p:nvSpPr>
          <p:cNvPr id="114" name="object 114"/>
          <p:cNvSpPr txBox="1"/>
          <p:nvPr/>
        </p:nvSpPr>
        <p:spPr>
          <a:xfrm>
            <a:off x="3218565" y="1058671"/>
            <a:ext cx="5321935" cy="239395"/>
          </a:xfrm>
          <a:prstGeom prst="rect">
            <a:avLst/>
          </a:prstGeom>
        </p:spPr>
        <p:txBody>
          <a:bodyPr vert="horz" wrap="square" lIns="0" tIns="12700" rIns="0" bIns="0" rtlCol="0">
            <a:spAutoFit/>
          </a:bodyPr>
          <a:lstStyle/>
          <a:p>
            <a:pPr algn="ctr">
              <a:lnSpc>
                <a:spcPct val="100000"/>
              </a:lnSpc>
              <a:spcBef>
                <a:spcPts val="100"/>
              </a:spcBef>
            </a:pPr>
            <a:r>
              <a:rPr sz="1400" spc="110" dirty="0">
                <a:latin typeface="Tahoma"/>
                <a:cs typeface="Tahoma"/>
              </a:rPr>
              <a:t>cortex</a:t>
            </a:r>
            <a:endParaRPr sz="1400">
              <a:latin typeface="Tahoma"/>
              <a:cs typeface="Tahoma"/>
            </a:endParaRPr>
          </a:p>
        </p:txBody>
      </p:sp>
      <p:grpSp>
        <p:nvGrpSpPr>
          <p:cNvPr id="115" name="object 115"/>
          <p:cNvGrpSpPr/>
          <p:nvPr/>
        </p:nvGrpSpPr>
        <p:grpSpPr>
          <a:xfrm>
            <a:off x="7168519" y="2160079"/>
            <a:ext cx="702310" cy="473709"/>
            <a:chOff x="7168519" y="2160079"/>
            <a:chExt cx="702310" cy="473709"/>
          </a:xfrm>
        </p:grpSpPr>
        <p:sp>
          <p:nvSpPr>
            <p:cNvPr id="116" name="object 116"/>
            <p:cNvSpPr/>
            <p:nvPr/>
          </p:nvSpPr>
          <p:spPr>
            <a:xfrm>
              <a:off x="7708269" y="21610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117" name="object 117"/>
            <p:cNvSpPr/>
            <p:nvPr/>
          </p:nvSpPr>
          <p:spPr>
            <a:xfrm>
              <a:off x="7708269" y="24658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118" name="object 118"/>
            <p:cNvSpPr/>
            <p:nvPr/>
          </p:nvSpPr>
          <p:spPr>
            <a:xfrm>
              <a:off x="7174869" y="2161031"/>
              <a:ext cx="695325" cy="161925"/>
            </a:xfrm>
            <a:custGeom>
              <a:avLst/>
              <a:gdLst/>
              <a:ahLst/>
              <a:cxnLst/>
              <a:rect l="l" t="t" r="r" b="b"/>
              <a:pathLst>
                <a:path w="695325" h="161925">
                  <a:moveTo>
                    <a:pt x="694943" y="0"/>
                  </a:moveTo>
                  <a:lnTo>
                    <a:pt x="161543" y="0"/>
                  </a:lnTo>
                  <a:lnTo>
                    <a:pt x="0" y="161543"/>
                  </a:lnTo>
                  <a:lnTo>
                    <a:pt x="533399" y="161543"/>
                  </a:lnTo>
                  <a:lnTo>
                    <a:pt x="694943" y="0"/>
                  </a:lnTo>
                  <a:close/>
                </a:path>
              </a:pathLst>
            </a:custGeom>
            <a:solidFill>
              <a:srgbClr val="799797"/>
            </a:solidFill>
          </p:spPr>
          <p:txBody>
            <a:bodyPr wrap="square" lIns="0" tIns="0" rIns="0" bIns="0" rtlCol="0"/>
            <a:lstStyle/>
            <a:p>
              <a:endParaRPr/>
            </a:p>
          </p:txBody>
        </p:sp>
        <p:sp>
          <p:nvSpPr>
            <p:cNvPr id="119" name="object 119"/>
            <p:cNvSpPr/>
            <p:nvPr/>
          </p:nvSpPr>
          <p:spPr>
            <a:xfrm>
              <a:off x="7708269" y="21610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120" name="object 120"/>
            <p:cNvSpPr/>
            <p:nvPr/>
          </p:nvSpPr>
          <p:spPr>
            <a:xfrm>
              <a:off x="7174869" y="2322575"/>
              <a:ext cx="533400" cy="304800"/>
            </a:xfrm>
            <a:custGeom>
              <a:avLst/>
              <a:gdLst/>
              <a:ahLst/>
              <a:cxnLst/>
              <a:rect l="l" t="t" r="r" b="b"/>
              <a:pathLst>
                <a:path w="533400" h="304800">
                  <a:moveTo>
                    <a:pt x="533399" y="304799"/>
                  </a:moveTo>
                  <a:lnTo>
                    <a:pt x="533399" y="0"/>
                  </a:lnTo>
                  <a:lnTo>
                    <a:pt x="0" y="0"/>
                  </a:lnTo>
                  <a:lnTo>
                    <a:pt x="0" y="304799"/>
                  </a:lnTo>
                  <a:lnTo>
                    <a:pt x="533399" y="304799"/>
                  </a:lnTo>
                  <a:close/>
                </a:path>
              </a:pathLst>
            </a:custGeom>
            <a:solidFill>
              <a:srgbClr val="9BC4C4"/>
            </a:solidFill>
          </p:spPr>
          <p:txBody>
            <a:bodyPr wrap="square" lIns="0" tIns="0" rIns="0" bIns="0" rtlCol="0"/>
            <a:lstStyle/>
            <a:p>
              <a:endParaRPr/>
            </a:p>
          </p:txBody>
        </p:sp>
        <p:sp>
          <p:nvSpPr>
            <p:cNvPr id="121" name="object 121"/>
            <p:cNvSpPr/>
            <p:nvPr/>
          </p:nvSpPr>
          <p:spPr>
            <a:xfrm>
              <a:off x="7174869" y="23225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122" name="object 122"/>
            <p:cNvSpPr/>
            <p:nvPr/>
          </p:nvSpPr>
          <p:spPr>
            <a:xfrm>
              <a:off x="7174869" y="2621279"/>
              <a:ext cx="533400" cy="12700"/>
            </a:xfrm>
            <a:custGeom>
              <a:avLst/>
              <a:gdLst/>
              <a:ahLst/>
              <a:cxnLst/>
              <a:rect l="l" t="t" r="r" b="b"/>
              <a:pathLst>
                <a:path w="533400" h="12700">
                  <a:moveTo>
                    <a:pt x="0" y="0"/>
                  </a:moveTo>
                  <a:lnTo>
                    <a:pt x="0" y="12191"/>
                  </a:lnTo>
                  <a:lnTo>
                    <a:pt x="533399" y="12191"/>
                  </a:lnTo>
                  <a:lnTo>
                    <a:pt x="533399" y="0"/>
                  </a:lnTo>
                  <a:lnTo>
                    <a:pt x="0" y="0"/>
                  </a:lnTo>
                  <a:close/>
                </a:path>
              </a:pathLst>
            </a:custGeom>
            <a:solidFill>
              <a:srgbClr val="91B6B6"/>
            </a:solidFill>
          </p:spPr>
          <p:txBody>
            <a:bodyPr wrap="square" lIns="0" tIns="0" rIns="0" bIns="0" rtlCol="0"/>
            <a:lstStyle/>
            <a:p>
              <a:endParaRPr/>
            </a:p>
          </p:txBody>
        </p:sp>
        <p:sp>
          <p:nvSpPr>
            <p:cNvPr id="123" name="object 123"/>
            <p:cNvSpPr/>
            <p:nvPr/>
          </p:nvSpPr>
          <p:spPr>
            <a:xfrm>
              <a:off x="7708269" y="23225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124" name="object 124"/>
            <p:cNvSpPr/>
            <p:nvPr/>
          </p:nvSpPr>
          <p:spPr>
            <a:xfrm>
              <a:off x="7174869" y="2316479"/>
              <a:ext cx="533400" cy="12700"/>
            </a:xfrm>
            <a:custGeom>
              <a:avLst/>
              <a:gdLst/>
              <a:ahLst/>
              <a:cxnLst/>
              <a:rect l="l" t="t" r="r" b="b"/>
              <a:pathLst>
                <a:path w="533400" h="12700">
                  <a:moveTo>
                    <a:pt x="0" y="0"/>
                  </a:moveTo>
                  <a:lnTo>
                    <a:pt x="0" y="12191"/>
                  </a:lnTo>
                  <a:lnTo>
                    <a:pt x="533399" y="12191"/>
                  </a:lnTo>
                  <a:lnTo>
                    <a:pt x="533399" y="0"/>
                  </a:lnTo>
                  <a:lnTo>
                    <a:pt x="0" y="0"/>
                  </a:lnTo>
                  <a:close/>
                </a:path>
              </a:pathLst>
            </a:custGeom>
            <a:solidFill>
              <a:srgbClr val="91B6B6"/>
            </a:solidFill>
          </p:spPr>
          <p:txBody>
            <a:bodyPr wrap="square" lIns="0" tIns="0" rIns="0" bIns="0" rtlCol="0"/>
            <a:lstStyle/>
            <a:p>
              <a:endParaRPr/>
            </a:p>
          </p:txBody>
        </p:sp>
      </p:grpSp>
      <p:sp>
        <p:nvSpPr>
          <p:cNvPr id="125" name="object 125"/>
          <p:cNvSpPr txBox="1"/>
          <p:nvPr/>
        </p:nvSpPr>
        <p:spPr>
          <a:xfrm>
            <a:off x="7180965" y="2354071"/>
            <a:ext cx="521334" cy="239395"/>
          </a:xfrm>
          <a:prstGeom prst="rect">
            <a:avLst/>
          </a:prstGeom>
        </p:spPr>
        <p:txBody>
          <a:bodyPr vert="horz" wrap="square" lIns="0" tIns="12700" rIns="0" bIns="0" rtlCol="0">
            <a:spAutoFit/>
          </a:bodyPr>
          <a:lstStyle/>
          <a:p>
            <a:pPr marL="55880">
              <a:lnSpc>
                <a:spcPct val="100000"/>
              </a:lnSpc>
              <a:spcBef>
                <a:spcPts val="100"/>
              </a:spcBef>
            </a:pPr>
            <a:r>
              <a:rPr sz="1400" spc="125" dirty="0">
                <a:latin typeface="Tahoma"/>
                <a:cs typeface="Tahoma"/>
              </a:rPr>
              <a:t>CGM</a:t>
            </a:r>
            <a:endParaRPr sz="1400">
              <a:latin typeface="Tahoma"/>
              <a:cs typeface="Tahoma"/>
            </a:endParaRPr>
          </a:p>
        </p:txBody>
      </p:sp>
      <p:grpSp>
        <p:nvGrpSpPr>
          <p:cNvPr id="126" name="object 126"/>
          <p:cNvGrpSpPr/>
          <p:nvPr/>
        </p:nvGrpSpPr>
        <p:grpSpPr>
          <a:xfrm>
            <a:off x="3587119" y="2160079"/>
            <a:ext cx="702310" cy="473709"/>
            <a:chOff x="3587119" y="2160079"/>
            <a:chExt cx="702310" cy="473709"/>
          </a:xfrm>
        </p:grpSpPr>
        <p:sp>
          <p:nvSpPr>
            <p:cNvPr id="127" name="object 127"/>
            <p:cNvSpPr/>
            <p:nvPr/>
          </p:nvSpPr>
          <p:spPr>
            <a:xfrm>
              <a:off x="4126869" y="2161031"/>
              <a:ext cx="161925" cy="466725"/>
            </a:xfrm>
            <a:custGeom>
              <a:avLst/>
              <a:gdLst/>
              <a:ahLst/>
              <a:cxnLst/>
              <a:rect l="l" t="t" r="r" b="b"/>
              <a:pathLst>
                <a:path w="161925" h="466725">
                  <a:moveTo>
                    <a:pt x="161543" y="304799"/>
                  </a:moveTo>
                  <a:lnTo>
                    <a:pt x="161543" y="0"/>
                  </a:lnTo>
                  <a:lnTo>
                    <a:pt x="0" y="161543"/>
                  </a:lnTo>
                  <a:lnTo>
                    <a:pt x="0" y="466343"/>
                  </a:lnTo>
                  <a:lnTo>
                    <a:pt x="161543" y="304799"/>
                  </a:lnTo>
                  <a:close/>
                </a:path>
              </a:pathLst>
            </a:custGeom>
            <a:solidFill>
              <a:srgbClr val="B3E1E1"/>
            </a:solidFill>
          </p:spPr>
          <p:txBody>
            <a:bodyPr wrap="square" lIns="0" tIns="0" rIns="0" bIns="0" rtlCol="0"/>
            <a:lstStyle/>
            <a:p>
              <a:endParaRPr/>
            </a:p>
          </p:txBody>
        </p:sp>
        <p:sp>
          <p:nvSpPr>
            <p:cNvPr id="128" name="object 128"/>
            <p:cNvSpPr/>
            <p:nvPr/>
          </p:nvSpPr>
          <p:spPr>
            <a:xfrm>
              <a:off x="4126869" y="2465831"/>
              <a:ext cx="161925" cy="161925"/>
            </a:xfrm>
            <a:custGeom>
              <a:avLst/>
              <a:gdLst/>
              <a:ahLst/>
              <a:cxnLst/>
              <a:rect l="l" t="t" r="r" b="b"/>
              <a:pathLst>
                <a:path w="161925" h="161925">
                  <a:moveTo>
                    <a:pt x="0" y="161543"/>
                  </a:moveTo>
                  <a:lnTo>
                    <a:pt x="161543" y="0"/>
                  </a:lnTo>
                </a:path>
              </a:pathLst>
            </a:custGeom>
            <a:ln w="3175">
              <a:solidFill>
                <a:srgbClr val="B3E1E1"/>
              </a:solidFill>
            </a:ln>
          </p:spPr>
          <p:txBody>
            <a:bodyPr wrap="square" lIns="0" tIns="0" rIns="0" bIns="0" rtlCol="0"/>
            <a:lstStyle/>
            <a:p>
              <a:endParaRPr/>
            </a:p>
          </p:txBody>
        </p:sp>
        <p:sp>
          <p:nvSpPr>
            <p:cNvPr id="129" name="object 129"/>
            <p:cNvSpPr/>
            <p:nvPr/>
          </p:nvSpPr>
          <p:spPr>
            <a:xfrm>
              <a:off x="3593469" y="2161031"/>
              <a:ext cx="695325" cy="161925"/>
            </a:xfrm>
            <a:custGeom>
              <a:avLst/>
              <a:gdLst/>
              <a:ahLst/>
              <a:cxnLst/>
              <a:rect l="l" t="t" r="r" b="b"/>
              <a:pathLst>
                <a:path w="695325" h="161925">
                  <a:moveTo>
                    <a:pt x="694943" y="0"/>
                  </a:moveTo>
                  <a:lnTo>
                    <a:pt x="161543" y="0"/>
                  </a:lnTo>
                  <a:lnTo>
                    <a:pt x="0" y="161543"/>
                  </a:lnTo>
                  <a:lnTo>
                    <a:pt x="533399" y="161543"/>
                  </a:lnTo>
                  <a:lnTo>
                    <a:pt x="694943" y="0"/>
                  </a:lnTo>
                  <a:close/>
                </a:path>
              </a:pathLst>
            </a:custGeom>
            <a:solidFill>
              <a:srgbClr val="799797"/>
            </a:solidFill>
          </p:spPr>
          <p:txBody>
            <a:bodyPr wrap="square" lIns="0" tIns="0" rIns="0" bIns="0" rtlCol="0"/>
            <a:lstStyle/>
            <a:p>
              <a:endParaRPr/>
            </a:p>
          </p:txBody>
        </p:sp>
        <p:sp>
          <p:nvSpPr>
            <p:cNvPr id="130" name="object 130"/>
            <p:cNvSpPr/>
            <p:nvPr/>
          </p:nvSpPr>
          <p:spPr>
            <a:xfrm>
              <a:off x="4126869" y="2161031"/>
              <a:ext cx="161925" cy="161925"/>
            </a:xfrm>
            <a:custGeom>
              <a:avLst/>
              <a:gdLst/>
              <a:ahLst/>
              <a:cxnLst/>
              <a:rect l="l" t="t" r="r" b="b"/>
              <a:pathLst>
                <a:path w="161925" h="161925">
                  <a:moveTo>
                    <a:pt x="0" y="161543"/>
                  </a:moveTo>
                  <a:lnTo>
                    <a:pt x="161543" y="0"/>
                  </a:lnTo>
                </a:path>
              </a:pathLst>
            </a:custGeom>
            <a:ln w="3175">
              <a:solidFill>
                <a:srgbClr val="799797"/>
              </a:solidFill>
            </a:ln>
          </p:spPr>
          <p:txBody>
            <a:bodyPr wrap="square" lIns="0" tIns="0" rIns="0" bIns="0" rtlCol="0"/>
            <a:lstStyle/>
            <a:p>
              <a:endParaRPr/>
            </a:p>
          </p:txBody>
        </p:sp>
        <p:sp>
          <p:nvSpPr>
            <p:cNvPr id="131" name="object 131"/>
            <p:cNvSpPr/>
            <p:nvPr/>
          </p:nvSpPr>
          <p:spPr>
            <a:xfrm>
              <a:off x="3593469" y="2322575"/>
              <a:ext cx="533400" cy="304800"/>
            </a:xfrm>
            <a:custGeom>
              <a:avLst/>
              <a:gdLst/>
              <a:ahLst/>
              <a:cxnLst/>
              <a:rect l="l" t="t" r="r" b="b"/>
              <a:pathLst>
                <a:path w="533400" h="304800">
                  <a:moveTo>
                    <a:pt x="533399" y="304799"/>
                  </a:moveTo>
                  <a:lnTo>
                    <a:pt x="533399" y="0"/>
                  </a:lnTo>
                  <a:lnTo>
                    <a:pt x="0" y="0"/>
                  </a:lnTo>
                  <a:lnTo>
                    <a:pt x="0" y="304799"/>
                  </a:lnTo>
                  <a:lnTo>
                    <a:pt x="533399" y="304799"/>
                  </a:lnTo>
                  <a:close/>
                </a:path>
              </a:pathLst>
            </a:custGeom>
            <a:solidFill>
              <a:srgbClr val="9BC4C4"/>
            </a:solidFill>
          </p:spPr>
          <p:txBody>
            <a:bodyPr wrap="square" lIns="0" tIns="0" rIns="0" bIns="0" rtlCol="0"/>
            <a:lstStyle/>
            <a:p>
              <a:endParaRPr/>
            </a:p>
          </p:txBody>
        </p:sp>
        <p:sp>
          <p:nvSpPr>
            <p:cNvPr id="132" name="object 132"/>
            <p:cNvSpPr/>
            <p:nvPr/>
          </p:nvSpPr>
          <p:spPr>
            <a:xfrm>
              <a:off x="3593469" y="2322575"/>
              <a:ext cx="0" cy="304800"/>
            </a:xfrm>
            <a:custGeom>
              <a:avLst/>
              <a:gdLst/>
              <a:ahLst/>
              <a:cxnLst/>
              <a:rect l="l" t="t" r="r" b="b"/>
              <a:pathLst>
                <a:path h="304800">
                  <a:moveTo>
                    <a:pt x="0" y="0"/>
                  </a:moveTo>
                  <a:lnTo>
                    <a:pt x="0" y="304799"/>
                  </a:lnTo>
                </a:path>
              </a:pathLst>
            </a:custGeom>
            <a:ln w="12191">
              <a:solidFill>
                <a:srgbClr val="AAD6D6"/>
              </a:solidFill>
            </a:ln>
          </p:spPr>
          <p:txBody>
            <a:bodyPr wrap="square" lIns="0" tIns="0" rIns="0" bIns="0" rtlCol="0"/>
            <a:lstStyle/>
            <a:p>
              <a:endParaRPr/>
            </a:p>
          </p:txBody>
        </p:sp>
        <p:sp>
          <p:nvSpPr>
            <p:cNvPr id="133" name="object 133"/>
            <p:cNvSpPr/>
            <p:nvPr/>
          </p:nvSpPr>
          <p:spPr>
            <a:xfrm>
              <a:off x="3593469" y="2621279"/>
              <a:ext cx="533400" cy="12700"/>
            </a:xfrm>
            <a:custGeom>
              <a:avLst/>
              <a:gdLst/>
              <a:ahLst/>
              <a:cxnLst/>
              <a:rect l="l" t="t" r="r" b="b"/>
              <a:pathLst>
                <a:path w="533400" h="12700">
                  <a:moveTo>
                    <a:pt x="0" y="0"/>
                  </a:moveTo>
                  <a:lnTo>
                    <a:pt x="0" y="12191"/>
                  </a:lnTo>
                  <a:lnTo>
                    <a:pt x="533399" y="12191"/>
                  </a:lnTo>
                  <a:lnTo>
                    <a:pt x="533399" y="0"/>
                  </a:lnTo>
                  <a:lnTo>
                    <a:pt x="0" y="0"/>
                  </a:lnTo>
                  <a:close/>
                </a:path>
              </a:pathLst>
            </a:custGeom>
            <a:solidFill>
              <a:srgbClr val="91B6B6"/>
            </a:solidFill>
          </p:spPr>
          <p:txBody>
            <a:bodyPr wrap="square" lIns="0" tIns="0" rIns="0" bIns="0" rtlCol="0"/>
            <a:lstStyle/>
            <a:p>
              <a:endParaRPr/>
            </a:p>
          </p:txBody>
        </p:sp>
        <p:sp>
          <p:nvSpPr>
            <p:cNvPr id="134" name="object 134"/>
            <p:cNvSpPr/>
            <p:nvPr/>
          </p:nvSpPr>
          <p:spPr>
            <a:xfrm>
              <a:off x="4126869" y="2322575"/>
              <a:ext cx="0" cy="304800"/>
            </a:xfrm>
            <a:custGeom>
              <a:avLst/>
              <a:gdLst/>
              <a:ahLst/>
              <a:cxnLst/>
              <a:rect l="l" t="t" r="r" b="b"/>
              <a:pathLst>
                <a:path h="304800">
                  <a:moveTo>
                    <a:pt x="0" y="304799"/>
                  </a:moveTo>
                  <a:lnTo>
                    <a:pt x="0" y="0"/>
                  </a:lnTo>
                </a:path>
              </a:pathLst>
            </a:custGeom>
            <a:ln w="12191">
              <a:solidFill>
                <a:srgbClr val="BAEAEA"/>
              </a:solidFill>
            </a:ln>
          </p:spPr>
          <p:txBody>
            <a:bodyPr wrap="square" lIns="0" tIns="0" rIns="0" bIns="0" rtlCol="0"/>
            <a:lstStyle/>
            <a:p>
              <a:endParaRPr/>
            </a:p>
          </p:txBody>
        </p:sp>
        <p:sp>
          <p:nvSpPr>
            <p:cNvPr id="135" name="object 135"/>
            <p:cNvSpPr/>
            <p:nvPr/>
          </p:nvSpPr>
          <p:spPr>
            <a:xfrm>
              <a:off x="3593469" y="2316479"/>
              <a:ext cx="533400" cy="12700"/>
            </a:xfrm>
            <a:custGeom>
              <a:avLst/>
              <a:gdLst/>
              <a:ahLst/>
              <a:cxnLst/>
              <a:rect l="l" t="t" r="r" b="b"/>
              <a:pathLst>
                <a:path w="533400" h="12700">
                  <a:moveTo>
                    <a:pt x="0" y="0"/>
                  </a:moveTo>
                  <a:lnTo>
                    <a:pt x="0" y="12191"/>
                  </a:lnTo>
                  <a:lnTo>
                    <a:pt x="533399" y="12191"/>
                  </a:lnTo>
                  <a:lnTo>
                    <a:pt x="533399" y="0"/>
                  </a:lnTo>
                  <a:lnTo>
                    <a:pt x="0" y="0"/>
                  </a:lnTo>
                  <a:close/>
                </a:path>
              </a:pathLst>
            </a:custGeom>
            <a:solidFill>
              <a:srgbClr val="91B6B6"/>
            </a:solidFill>
          </p:spPr>
          <p:txBody>
            <a:bodyPr wrap="square" lIns="0" tIns="0" rIns="0" bIns="0" rtlCol="0"/>
            <a:lstStyle/>
            <a:p>
              <a:endParaRPr/>
            </a:p>
          </p:txBody>
        </p:sp>
      </p:grpSp>
      <p:sp>
        <p:nvSpPr>
          <p:cNvPr id="136" name="object 136"/>
          <p:cNvSpPr txBox="1"/>
          <p:nvPr/>
        </p:nvSpPr>
        <p:spPr>
          <a:xfrm>
            <a:off x="3599565" y="2354071"/>
            <a:ext cx="521334" cy="239395"/>
          </a:xfrm>
          <a:prstGeom prst="rect">
            <a:avLst/>
          </a:prstGeom>
        </p:spPr>
        <p:txBody>
          <a:bodyPr vert="horz" wrap="square" lIns="0" tIns="12700" rIns="0" bIns="0" rtlCol="0">
            <a:spAutoFit/>
          </a:bodyPr>
          <a:lstStyle/>
          <a:p>
            <a:pPr marL="55880">
              <a:lnSpc>
                <a:spcPct val="100000"/>
              </a:lnSpc>
              <a:spcBef>
                <a:spcPts val="100"/>
              </a:spcBef>
            </a:pPr>
            <a:r>
              <a:rPr sz="1400" spc="125" dirty="0">
                <a:latin typeface="Tahoma"/>
                <a:cs typeface="Tahoma"/>
              </a:rPr>
              <a:t>CGM</a:t>
            </a:r>
            <a:endParaRPr sz="1400">
              <a:latin typeface="Tahoma"/>
              <a:cs typeface="Tahoma"/>
            </a:endParaRPr>
          </a:p>
        </p:txBody>
      </p:sp>
      <p:grpSp>
        <p:nvGrpSpPr>
          <p:cNvPr id="137" name="object 137"/>
          <p:cNvGrpSpPr/>
          <p:nvPr/>
        </p:nvGrpSpPr>
        <p:grpSpPr>
          <a:xfrm>
            <a:off x="3812926" y="1306068"/>
            <a:ext cx="3828415" cy="2997835"/>
            <a:chOff x="3812926" y="1306068"/>
            <a:chExt cx="3828415" cy="2997835"/>
          </a:xfrm>
        </p:grpSpPr>
        <p:sp>
          <p:nvSpPr>
            <p:cNvPr id="138" name="object 138"/>
            <p:cNvSpPr/>
            <p:nvPr/>
          </p:nvSpPr>
          <p:spPr>
            <a:xfrm>
              <a:off x="3851021" y="1306080"/>
              <a:ext cx="3790315" cy="914400"/>
            </a:xfrm>
            <a:custGeom>
              <a:avLst/>
              <a:gdLst/>
              <a:ahLst/>
              <a:cxnLst/>
              <a:rect l="l" t="t" r="r" b="b"/>
              <a:pathLst>
                <a:path w="3790315" h="914400">
                  <a:moveTo>
                    <a:pt x="170688" y="172212"/>
                  </a:moveTo>
                  <a:lnTo>
                    <a:pt x="85344" y="0"/>
                  </a:lnTo>
                  <a:lnTo>
                    <a:pt x="0" y="172212"/>
                  </a:lnTo>
                  <a:lnTo>
                    <a:pt x="56388" y="172212"/>
                  </a:lnTo>
                  <a:lnTo>
                    <a:pt x="56388" y="914400"/>
                  </a:lnTo>
                  <a:lnTo>
                    <a:pt x="114300" y="914400"/>
                  </a:lnTo>
                  <a:lnTo>
                    <a:pt x="114300" y="172212"/>
                  </a:lnTo>
                  <a:lnTo>
                    <a:pt x="170688" y="172212"/>
                  </a:lnTo>
                  <a:close/>
                </a:path>
                <a:path w="3790315" h="914400">
                  <a:moveTo>
                    <a:pt x="3790188" y="184404"/>
                  </a:moveTo>
                  <a:lnTo>
                    <a:pt x="3704844" y="12192"/>
                  </a:lnTo>
                  <a:lnTo>
                    <a:pt x="3619500" y="184404"/>
                  </a:lnTo>
                  <a:lnTo>
                    <a:pt x="3675888" y="184404"/>
                  </a:lnTo>
                  <a:lnTo>
                    <a:pt x="3675888" y="864108"/>
                  </a:lnTo>
                  <a:lnTo>
                    <a:pt x="3733800" y="864108"/>
                  </a:lnTo>
                  <a:lnTo>
                    <a:pt x="3733800" y="184404"/>
                  </a:lnTo>
                  <a:lnTo>
                    <a:pt x="3790188" y="184404"/>
                  </a:lnTo>
                  <a:close/>
                </a:path>
              </a:pathLst>
            </a:custGeom>
            <a:solidFill>
              <a:srgbClr val="9898CC"/>
            </a:solidFill>
          </p:spPr>
          <p:txBody>
            <a:bodyPr wrap="square" lIns="0" tIns="0" rIns="0" bIns="0" rtlCol="0"/>
            <a:lstStyle/>
            <a:p>
              <a:endParaRPr/>
            </a:p>
          </p:txBody>
        </p:sp>
        <p:pic>
          <p:nvPicPr>
            <p:cNvPr id="139" name="object 139"/>
            <p:cNvPicPr/>
            <p:nvPr/>
          </p:nvPicPr>
          <p:blipFill>
            <a:blip r:embed="rId7" cstate="print"/>
            <a:stretch>
              <a:fillRect/>
            </a:stretch>
          </p:blipFill>
          <p:spPr>
            <a:xfrm>
              <a:off x="4888870" y="2932175"/>
              <a:ext cx="922019" cy="1371600"/>
            </a:xfrm>
            <a:prstGeom prst="rect">
              <a:avLst/>
            </a:prstGeom>
          </p:spPr>
        </p:pic>
        <p:sp>
          <p:nvSpPr>
            <p:cNvPr id="140" name="object 140"/>
            <p:cNvSpPr/>
            <p:nvPr/>
          </p:nvSpPr>
          <p:spPr>
            <a:xfrm>
              <a:off x="3812921" y="2575572"/>
              <a:ext cx="3804285" cy="890269"/>
            </a:xfrm>
            <a:custGeom>
              <a:avLst/>
              <a:gdLst/>
              <a:ahLst/>
              <a:cxnLst/>
              <a:rect l="l" t="t" r="r" b="b"/>
              <a:pathLst>
                <a:path w="3804284" h="890270">
                  <a:moveTo>
                    <a:pt x="170688" y="222504"/>
                  </a:moveTo>
                  <a:lnTo>
                    <a:pt x="85344" y="51816"/>
                  </a:lnTo>
                  <a:lnTo>
                    <a:pt x="0" y="222504"/>
                  </a:lnTo>
                  <a:lnTo>
                    <a:pt x="56388" y="222504"/>
                  </a:lnTo>
                  <a:lnTo>
                    <a:pt x="56388" y="890016"/>
                  </a:lnTo>
                  <a:lnTo>
                    <a:pt x="114300" y="890016"/>
                  </a:lnTo>
                  <a:lnTo>
                    <a:pt x="114300" y="222504"/>
                  </a:lnTo>
                  <a:lnTo>
                    <a:pt x="170688" y="222504"/>
                  </a:lnTo>
                  <a:close/>
                </a:path>
                <a:path w="3804284" h="890270">
                  <a:moveTo>
                    <a:pt x="3803904" y="172212"/>
                  </a:moveTo>
                  <a:lnTo>
                    <a:pt x="3717036" y="0"/>
                  </a:lnTo>
                  <a:lnTo>
                    <a:pt x="3631692" y="172212"/>
                  </a:lnTo>
                  <a:lnTo>
                    <a:pt x="3689604" y="172212"/>
                  </a:lnTo>
                  <a:lnTo>
                    <a:pt x="3689604" y="838200"/>
                  </a:lnTo>
                  <a:lnTo>
                    <a:pt x="3745992" y="838200"/>
                  </a:lnTo>
                  <a:lnTo>
                    <a:pt x="3745992" y="172212"/>
                  </a:lnTo>
                  <a:lnTo>
                    <a:pt x="3803904" y="172212"/>
                  </a:lnTo>
                  <a:close/>
                </a:path>
              </a:pathLst>
            </a:custGeom>
            <a:solidFill>
              <a:srgbClr val="9898CC"/>
            </a:solidFill>
          </p:spPr>
          <p:txBody>
            <a:bodyPr wrap="square" lIns="0" tIns="0" rIns="0" bIns="0" rtlCol="0"/>
            <a:lstStyle/>
            <a:p>
              <a:endParaRPr/>
            </a:p>
          </p:txBody>
        </p:sp>
      </p:grpSp>
      <p:sp>
        <p:nvSpPr>
          <p:cNvPr id="141" name="object 141"/>
          <p:cNvSpPr txBox="1"/>
          <p:nvPr/>
        </p:nvSpPr>
        <p:spPr>
          <a:xfrm>
            <a:off x="4434215" y="6400289"/>
            <a:ext cx="2084070" cy="239395"/>
          </a:xfrm>
          <a:prstGeom prst="rect">
            <a:avLst/>
          </a:prstGeom>
        </p:spPr>
        <p:txBody>
          <a:bodyPr vert="horz" wrap="square" lIns="0" tIns="12700" rIns="0" bIns="0" rtlCol="0">
            <a:spAutoFit/>
          </a:bodyPr>
          <a:lstStyle/>
          <a:p>
            <a:pPr marL="12700">
              <a:lnSpc>
                <a:spcPct val="100000"/>
              </a:lnSpc>
              <a:spcBef>
                <a:spcPts val="100"/>
              </a:spcBef>
            </a:pPr>
            <a:r>
              <a:rPr sz="1400" spc="114" dirty="0">
                <a:latin typeface="Tahoma"/>
                <a:cs typeface="Tahoma"/>
              </a:rPr>
              <a:t>Pont-</a:t>
            </a:r>
            <a:r>
              <a:rPr sz="1400" spc="-55" dirty="0">
                <a:latin typeface="Tahoma"/>
                <a:cs typeface="Tahoma"/>
              </a:rPr>
              <a:t> </a:t>
            </a:r>
            <a:r>
              <a:rPr sz="1400" spc="100" dirty="0">
                <a:latin typeface="Tahoma"/>
                <a:cs typeface="Tahoma"/>
              </a:rPr>
              <a:t>Corps</a:t>
            </a:r>
            <a:r>
              <a:rPr sz="1400" spc="-50" dirty="0">
                <a:latin typeface="Tahoma"/>
                <a:cs typeface="Tahoma"/>
              </a:rPr>
              <a:t> </a:t>
            </a:r>
            <a:r>
              <a:rPr sz="1400" spc="100" dirty="0">
                <a:latin typeface="Tahoma"/>
                <a:cs typeface="Tahoma"/>
              </a:rPr>
              <a:t>trapézoïde</a:t>
            </a:r>
            <a:endParaRPr sz="1400">
              <a:latin typeface="Tahoma"/>
              <a:cs typeface="Tahoma"/>
            </a:endParaRPr>
          </a:p>
        </p:txBody>
      </p:sp>
      <p:sp>
        <p:nvSpPr>
          <p:cNvPr id="142" name="object 142"/>
          <p:cNvSpPr txBox="1"/>
          <p:nvPr/>
        </p:nvSpPr>
        <p:spPr>
          <a:xfrm>
            <a:off x="1206294" y="6476489"/>
            <a:ext cx="404495" cy="239395"/>
          </a:xfrm>
          <a:prstGeom prst="rect">
            <a:avLst/>
          </a:prstGeom>
        </p:spPr>
        <p:txBody>
          <a:bodyPr vert="horz" wrap="square" lIns="0" tIns="12700" rIns="0" bIns="0" rtlCol="0">
            <a:spAutoFit/>
          </a:bodyPr>
          <a:lstStyle/>
          <a:p>
            <a:pPr marL="12700">
              <a:lnSpc>
                <a:spcPct val="100000"/>
              </a:lnSpc>
              <a:spcBef>
                <a:spcPts val="100"/>
              </a:spcBef>
            </a:pPr>
            <a:r>
              <a:rPr sz="1400" spc="110" dirty="0">
                <a:latin typeface="Tahoma"/>
                <a:cs typeface="Tahoma"/>
              </a:rPr>
              <a:t>V</a:t>
            </a:r>
            <a:r>
              <a:rPr sz="1400" spc="155" dirty="0">
                <a:latin typeface="Tahoma"/>
                <a:cs typeface="Tahoma"/>
              </a:rPr>
              <a:t>I</a:t>
            </a:r>
            <a:r>
              <a:rPr sz="1400" spc="145" dirty="0">
                <a:latin typeface="Tahoma"/>
                <a:cs typeface="Tahoma"/>
              </a:rPr>
              <a:t>I</a:t>
            </a:r>
            <a:r>
              <a:rPr sz="1400" spc="155" dirty="0">
                <a:latin typeface="Tahoma"/>
                <a:cs typeface="Tahoma"/>
              </a:rPr>
              <a:t>I</a:t>
            </a:r>
            <a:endParaRPr sz="1400">
              <a:latin typeface="Tahoma"/>
              <a:cs typeface="Tahoma"/>
            </a:endParaRPr>
          </a:p>
        </p:txBody>
      </p:sp>
      <p:sp>
        <p:nvSpPr>
          <p:cNvPr id="143" name="object 143"/>
          <p:cNvSpPr txBox="1"/>
          <p:nvPr/>
        </p:nvSpPr>
        <p:spPr>
          <a:xfrm>
            <a:off x="852812" y="5790689"/>
            <a:ext cx="1262380" cy="451484"/>
          </a:xfrm>
          <a:prstGeom prst="rect">
            <a:avLst/>
          </a:prstGeom>
        </p:spPr>
        <p:txBody>
          <a:bodyPr vert="horz" wrap="square" lIns="0" tIns="12700" rIns="0" bIns="0" rtlCol="0">
            <a:spAutoFit/>
          </a:bodyPr>
          <a:lstStyle/>
          <a:p>
            <a:pPr marL="12700">
              <a:lnSpc>
                <a:spcPts val="1675"/>
              </a:lnSpc>
              <a:spcBef>
                <a:spcPts val="100"/>
              </a:spcBef>
            </a:pPr>
            <a:r>
              <a:rPr sz="1400" spc="110" dirty="0">
                <a:latin typeface="Tahoma"/>
                <a:cs typeface="Tahoma"/>
              </a:rPr>
              <a:t>Bulbe</a:t>
            </a:r>
            <a:endParaRPr sz="1400">
              <a:latin typeface="Tahoma"/>
              <a:cs typeface="Tahoma"/>
            </a:endParaRPr>
          </a:p>
          <a:p>
            <a:pPr marL="12700">
              <a:lnSpc>
                <a:spcPts val="1675"/>
              </a:lnSpc>
            </a:pPr>
            <a:r>
              <a:rPr sz="1400" spc="145" dirty="0">
                <a:latin typeface="Tahoma"/>
                <a:cs typeface="Tahoma"/>
              </a:rPr>
              <a:t>Nx</a:t>
            </a:r>
            <a:r>
              <a:rPr sz="1400" spc="-65" dirty="0">
                <a:latin typeface="Tahoma"/>
                <a:cs typeface="Tahoma"/>
              </a:rPr>
              <a:t> </a:t>
            </a:r>
            <a:r>
              <a:rPr sz="1400" spc="95" dirty="0">
                <a:latin typeface="Tahoma"/>
                <a:cs typeface="Tahoma"/>
              </a:rPr>
              <a:t>Cochléaire</a:t>
            </a:r>
            <a:endParaRPr sz="1400">
              <a:latin typeface="Tahoma"/>
              <a:cs typeface="Tahoma"/>
            </a:endParaRPr>
          </a:p>
        </p:txBody>
      </p:sp>
      <p:sp>
        <p:nvSpPr>
          <p:cNvPr id="144" name="object 144"/>
          <p:cNvSpPr txBox="1"/>
          <p:nvPr/>
        </p:nvSpPr>
        <p:spPr>
          <a:xfrm>
            <a:off x="4118752" y="4038090"/>
            <a:ext cx="2308860" cy="239395"/>
          </a:xfrm>
          <a:prstGeom prst="rect">
            <a:avLst/>
          </a:prstGeom>
        </p:spPr>
        <p:txBody>
          <a:bodyPr vert="horz" wrap="square" lIns="0" tIns="12700" rIns="0" bIns="0" rtlCol="0">
            <a:spAutoFit/>
          </a:bodyPr>
          <a:lstStyle/>
          <a:p>
            <a:pPr marL="12700">
              <a:lnSpc>
                <a:spcPct val="100000"/>
              </a:lnSpc>
              <a:spcBef>
                <a:spcPts val="100"/>
              </a:spcBef>
            </a:pPr>
            <a:r>
              <a:rPr sz="1400" spc="105" dirty="0">
                <a:latin typeface="Tahoma"/>
                <a:cs typeface="Tahoma"/>
              </a:rPr>
              <a:t>Mésencéphale</a:t>
            </a:r>
            <a:r>
              <a:rPr sz="1400" spc="-50" dirty="0">
                <a:latin typeface="Tahoma"/>
                <a:cs typeface="Tahoma"/>
              </a:rPr>
              <a:t> </a:t>
            </a:r>
            <a:r>
              <a:rPr sz="1400" spc="95" dirty="0">
                <a:latin typeface="Tahoma"/>
                <a:cs typeface="Tahoma"/>
              </a:rPr>
              <a:t>-</a:t>
            </a:r>
            <a:r>
              <a:rPr sz="1400" spc="-65" dirty="0">
                <a:latin typeface="Tahoma"/>
                <a:cs typeface="Tahoma"/>
              </a:rPr>
              <a:t> </a:t>
            </a:r>
            <a:r>
              <a:rPr sz="1400" spc="100" dirty="0">
                <a:latin typeface="Tahoma"/>
                <a:cs typeface="Tahoma"/>
              </a:rPr>
              <a:t>colliculus</a:t>
            </a:r>
            <a:endParaRPr sz="1400">
              <a:latin typeface="Tahoma"/>
              <a:cs typeface="Tahoma"/>
            </a:endParaRPr>
          </a:p>
        </p:txBody>
      </p:sp>
      <p:sp>
        <p:nvSpPr>
          <p:cNvPr id="145" name="object 145"/>
          <p:cNvSpPr txBox="1"/>
          <p:nvPr/>
        </p:nvSpPr>
        <p:spPr>
          <a:xfrm>
            <a:off x="7771782" y="4272786"/>
            <a:ext cx="1596390" cy="239395"/>
          </a:xfrm>
          <a:prstGeom prst="rect">
            <a:avLst/>
          </a:prstGeom>
        </p:spPr>
        <p:txBody>
          <a:bodyPr vert="horz" wrap="square" lIns="0" tIns="12700" rIns="0" bIns="0" rtlCol="0">
            <a:spAutoFit/>
          </a:bodyPr>
          <a:lstStyle/>
          <a:p>
            <a:pPr marL="12700">
              <a:lnSpc>
                <a:spcPct val="100000"/>
              </a:lnSpc>
              <a:spcBef>
                <a:spcPts val="100"/>
              </a:spcBef>
            </a:pPr>
            <a:r>
              <a:rPr sz="1400" spc="105" dirty="0">
                <a:latin typeface="Tahoma"/>
                <a:cs typeface="Tahoma"/>
              </a:rPr>
              <a:t>Lemniscus</a:t>
            </a:r>
            <a:r>
              <a:rPr sz="1400" spc="-85" dirty="0">
                <a:latin typeface="Tahoma"/>
                <a:cs typeface="Tahoma"/>
              </a:rPr>
              <a:t> </a:t>
            </a:r>
            <a:r>
              <a:rPr sz="1400" spc="105" dirty="0">
                <a:latin typeface="Tahoma"/>
                <a:cs typeface="Tahoma"/>
              </a:rPr>
              <a:t>latéral</a:t>
            </a:r>
            <a:endParaRPr sz="1400">
              <a:latin typeface="Tahoma"/>
              <a:cs typeface="Tahoma"/>
            </a:endParaRPr>
          </a:p>
        </p:txBody>
      </p:sp>
      <p:sp>
        <p:nvSpPr>
          <p:cNvPr id="146" name="object 146"/>
          <p:cNvSpPr txBox="1"/>
          <p:nvPr/>
        </p:nvSpPr>
        <p:spPr>
          <a:xfrm>
            <a:off x="7863222" y="2895090"/>
            <a:ext cx="1568450" cy="239395"/>
          </a:xfrm>
          <a:prstGeom prst="rect">
            <a:avLst/>
          </a:prstGeom>
        </p:spPr>
        <p:txBody>
          <a:bodyPr vert="horz" wrap="square" lIns="0" tIns="12700" rIns="0" bIns="0" rtlCol="0">
            <a:spAutoFit/>
          </a:bodyPr>
          <a:lstStyle/>
          <a:p>
            <a:pPr marL="12700">
              <a:lnSpc>
                <a:spcPct val="100000"/>
              </a:lnSpc>
              <a:spcBef>
                <a:spcPts val="100"/>
              </a:spcBef>
            </a:pPr>
            <a:r>
              <a:rPr sz="1400" spc="105" dirty="0">
                <a:latin typeface="Tahoma"/>
                <a:cs typeface="Tahoma"/>
              </a:rPr>
              <a:t>Bras</a:t>
            </a:r>
            <a:r>
              <a:rPr sz="1400" spc="-90" dirty="0">
                <a:latin typeface="Tahoma"/>
                <a:cs typeface="Tahoma"/>
              </a:rPr>
              <a:t> </a:t>
            </a:r>
            <a:r>
              <a:rPr sz="1400" spc="105" dirty="0">
                <a:latin typeface="Tahoma"/>
                <a:cs typeface="Tahoma"/>
              </a:rPr>
              <a:t>conjonctival</a:t>
            </a:r>
            <a:endParaRPr sz="1400">
              <a:latin typeface="Tahoma"/>
              <a:cs typeface="Tahoma"/>
            </a:endParaRPr>
          </a:p>
        </p:txBody>
      </p:sp>
      <p:sp>
        <p:nvSpPr>
          <p:cNvPr id="147" name="object 147"/>
          <p:cNvSpPr txBox="1"/>
          <p:nvPr/>
        </p:nvSpPr>
        <p:spPr>
          <a:xfrm>
            <a:off x="7924182" y="1599691"/>
            <a:ext cx="1660525" cy="239395"/>
          </a:xfrm>
          <a:prstGeom prst="rect">
            <a:avLst/>
          </a:prstGeom>
        </p:spPr>
        <p:txBody>
          <a:bodyPr vert="horz" wrap="square" lIns="0" tIns="12700" rIns="0" bIns="0" rtlCol="0">
            <a:spAutoFit/>
          </a:bodyPr>
          <a:lstStyle/>
          <a:p>
            <a:pPr marL="12700">
              <a:lnSpc>
                <a:spcPct val="100000"/>
              </a:lnSpc>
              <a:spcBef>
                <a:spcPts val="100"/>
              </a:spcBef>
            </a:pPr>
            <a:r>
              <a:rPr sz="1400" spc="105" dirty="0">
                <a:latin typeface="Tahoma"/>
                <a:cs typeface="Tahoma"/>
              </a:rPr>
              <a:t>Radiation</a:t>
            </a:r>
            <a:r>
              <a:rPr sz="1400" spc="-75" dirty="0">
                <a:latin typeface="Tahoma"/>
                <a:cs typeface="Tahoma"/>
              </a:rPr>
              <a:t> </a:t>
            </a:r>
            <a:r>
              <a:rPr sz="1400" spc="105" dirty="0">
                <a:latin typeface="Tahoma"/>
                <a:cs typeface="Tahoma"/>
              </a:rPr>
              <a:t>auditive</a:t>
            </a:r>
            <a:endParaRPr sz="1400">
              <a:latin typeface="Tahoma"/>
              <a:cs typeface="Tahoma"/>
            </a:endParaRPr>
          </a:p>
        </p:txBody>
      </p:sp>
      <p:grpSp>
        <p:nvGrpSpPr>
          <p:cNvPr id="148" name="object 148"/>
          <p:cNvGrpSpPr/>
          <p:nvPr/>
        </p:nvGrpSpPr>
        <p:grpSpPr>
          <a:xfrm>
            <a:off x="1020770" y="3773233"/>
            <a:ext cx="1593215" cy="1989455"/>
            <a:chOff x="1020770" y="3773233"/>
            <a:chExt cx="1593215" cy="1989455"/>
          </a:xfrm>
        </p:grpSpPr>
        <p:pic>
          <p:nvPicPr>
            <p:cNvPr id="149" name="object 149"/>
            <p:cNvPicPr/>
            <p:nvPr/>
          </p:nvPicPr>
          <p:blipFill>
            <a:blip r:embed="rId8" cstate="print"/>
            <a:stretch>
              <a:fillRect/>
            </a:stretch>
          </p:blipFill>
          <p:spPr>
            <a:xfrm>
              <a:off x="1101733" y="3854195"/>
              <a:ext cx="1511804" cy="1908047"/>
            </a:xfrm>
            <a:prstGeom prst="rect">
              <a:avLst/>
            </a:prstGeom>
          </p:spPr>
        </p:pic>
        <p:sp>
          <p:nvSpPr>
            <p:cNvPr id="150" name="object 150"/>
            <p:cNvSpPr/>
            <p:nvPr/>
          </p:nvSpPr>
          <p:spPr>
            <a:xfrm>
              <a:off x="1025533" y="3777995"/>
              <a:ext cx="1511935" cy="1908175"/>
            </a:xfrm>
            <a:custGeom>
              <a:avLst/>
              <a:gdLst/>
              <a:ahLst/>
              <a:cxnLst/>
              <a:rect l="l" t="t" r="r" b="b"/>
              <a:pathLst>
                <a:path w="1511935" h="1908175">
                  <a:moveTo>
                    <a:pt x="1511804" y="539495"/>
                  </a:moveTo>
                  <a:lnTo>
                    <a:pt x="1511804" y="108203"/>
                  </a:lnTo>
                  <a:lnTo>
                    <a:pt x="1502809" y="79551"/>
                  </a:lnTo>
                  <a:lnTo>
                    <a:pt x="1438081" y="31813"/>
                  </a:lnTo>
                  <a:lnTo>
                    <a:pt x="1387175" y="14844"/>
                  </a:lnTo>
                  <a:lnTo>
                    <a:pt x="1327125" y="3887"/>
                  </a:lnTo>
                  <a:lnTo>
                    <a:pt x="1260344" y="0"/>
                  </a:lnTo>
                  <a:lnTo>
                    <a:pt x="251459" y="0"/>
                  </a:lnTo>
                  <a:lnTo>
                    <a:pt x="184679" y="3887"/>
                  </a:lnTo>
                  <a:lnTo>
                    <a:pt x="124629" y="14844"/>
                  </a:lnTo>
                  <a:lnTo>
                    <a:pt x="73723" y="31813"/>
                  </a:lnTo>
                  <a:lnTo>
                    <a:pt x="34374" y="53735"/>
                  </a:lnTo>
                  <a:lnTo>
                    <a:pt x="0" y="108203"/>
                  </a:lnTo>
                  <a:lnTo>
                    <a:pt x="0" y="539495"/>
                  </a:lnTo>
                  <a:lnTo>
                    <a:pt x="34374" y="593964"/>
                  </a:lnTo>
                  <a:lnTo>
                    <a:pt x="73723" y="615886"/>
                  </a:lnTo>
                  <a:lnTo>
                    <a:pt x="124629" y="632855"/>
                  </a:lnTo>
                  <a:lnTo>
                    <a:pt x="184679" y="643812"/>
                  </a:lnTo>
                  <a:lnTo>
                    <a:pt x="251459" y="647699"/>
                  </a:lnTo>
                  <a:lnTo>
                    <a:pt x="882392" y="647699"/>
                  </a:lnTo>
                  <a:lnTo>
                    <a:pt x="1299968" y="1908047"/>
                  </a:lnTo>
                  <a:lnTo>
                    <a:pt x="1260344" y="647699"/>
                  </a:lnTo>
                  <a:lnTo>
                    <a:pt x="1327125" y="643812"/>
                  </a:lnTo>
                  <a:lnTo>
                    <a:pt x="1387175" y="632855"/>
                  </a:lnTo>
                  <a:lnTo>
                    <a:pt x="1438081" y="615886"/>
                  </a:lnTo>
                  <a:lnTo>
                    <a:pt x="1477430" y="593964"/>
                  </a:lnTo>
                  <a:lnTo>
                    <a:pt x="1502809" y="568148"/>
                  </a:lnTo>
                  <a:lnTo>
                    <a:pt x="1511804" y="539495"/>
                  </a:lnTo>
                  <a:close/>
                </a:path>
              </a:pathLst>
            </a:custGeom>
            <a:solidFill>
              <a:srgbClr val="9898FF"/>
            </a:solidFill>
          </p:spPr>
          <p:txBody>
            <a:bodyPr wrap="square" lIns="0" tIns="0" rIns="0" bIns="0" rtlCol="0"/>
            <a:lstStyle/>
            <a:p>
              <a:endParaRPr/>
            </a:p>
          </p:txBody>
        </p:sp>
        <p:sp>
          <p:nvSpPr>
            <p:cNvPr id="151" name="object 151"/>
            <p:cNvSpPr/>
            <p:nvPr/>
          </p:nvSpPr>
          <p:spPr>
            <a:xfrm>
              <a:off x="1025533" y="3777995"/>
              <a:ext cx="1511935" cy="1908175"/>
            </a:xfrm>
            <a:custGeom>
              <a:avLst/>
              <a:gdLst/>
              <a:ahLst/>
              <a:cxnLst/>
              <a:rect l="l" t="t" r="r" b="b"/>
              <a:pathLst>
                <a:path w="1511935" h="1908175">
                  <a:moveTo>
                    <a:pt x="251459" y="0"/>
                  </a:moveTo>
                  <a:lnTo>
                    <a:pt x="184679" y="3887"/>
                  </a:lnTo>
                  <a:lnTo>
                    <a:pt x="124629" y="14844"/>
                  </a:lnTo>
                  <a:lnTo>
                    <a:pt x="73723" y="31813"/>
                  </a:lnTo>
                  <a:lnTo>
                    <a:pt x="34374" y="53735"/>
                  </a:lnTo>
                  <a:lnTo>
                    <a:pt x="0" y="108203"/>
                  </a:lnTo>
                  <a:lnTo>
                    <a:pt x="0" y="539495"/>
                  </a:lnTo>
                  <a:lnTo>
                    <a:pt x="34374" y="593964"/>
                  </a:lnTo>
                  <a:lnTo>
                    <a:pt x="73723" y="615886"/>
                  </a:lnTo>
                  <a:lnTo>
                    <a:pt x="124629" y="632855"/>
                  </a:lnTo>
                  <a:lnTo>
                    <a:pt x="184679" y="643812"/>
                  </a:lnTo>
                  <a:lnTo>
                    <a:pt x="251459" y="647699"/>
                  </a:lnTo>
                  <a:lnTo>
                    <a:pt x="882392" y="647699"/>
                  </a:lnTo>
                  <a:lnTo>
                    <a:pt x="1299968" y="1908047"/>
                  </a:lnTo>
                  <a:lnTo>
                    <a:pt x="1260344" y="647699"/>
                  </a:lnTo>
                  <a:lnTo>
                    <a:pt x="1327125" y="643812"/>
                  </a:lnTo>
                  <a:lnTo>
                    <a:pt x="1387175" y="632855"/>
                  </a:lnTo>
                  <a:lnTo>
                    <a:pt x="1438081" y="615886"/>
                  </a:lnTo>
                  <a:lnTo>
                    <a:pt x="1477430" y="593964"/>
                  </a:lnTo>
                  <a:lnTo>
                    <a:pt x="1502809" y="568148"/>
                  </a:lnTo>
                  <a:lnTo>
                    <a:pt x="1511804" y="539495"/>
                  </a:lnTo>
                  <a:lnTo>
                    <a:pt x="1511804" y="108203"/>
                  </a:lnTo>
                  <a:lnTo>
                    <a:pt x="1477430" y="53735"/>
                  </a:lnTo>
                  <a:lnTo>
                    <a:pt x="1438081" y="31813"/>
                  </a:lnTo>
                  <a:lnTo>
                    <a:pt x="1387175" y="14844"/>
                  </a:lnTo>
                  <a:lnTo>
                    <a:pt x="1327125" y="3887"/>
                  </a:lnTo>
                  <a:lnTo>
                    <a:pt x="1260344" y="0"/>
                  </a:lnTo>
                  <a:lnTo>
                    <a:pt x="882392" y="0"/>
                  </a:lnTo>
                  <a:lnTo>
                    <a:pt x="251459" y="0"/>
                  </a:lnTo>
                  <a:close/>
                </a:path>
              </a:pathLst>
            </a:custGeom>
            <a:ln w="9524">
              <a:solidFill>
                <a:srgbClr val="000000"/>
              </a:solidFill>
            </a:ln>
          </p:spPr>
          <p:txBody>
            <a:bodyPr wrap="square" lIns="0" tIns="0" rIns="0" bIns="0" rtlCol="0"/>
            <a:lstStyle/>
            <a:p>
              <a:endParaRPr/>
            </a:p>
          </p:txBody>
        </p:sp>
      </p:grpSp>
      <p:sp>
        <p:nvSpPr>
          <p:cNvPr id="152" name="object 152"/>
          <p:cNvSpPr txBox="1"/>
          <p:nvPr/>
        </p:nvSpPr>
        <p:spPr>
          <a:xfrm>
            <a:off x="1366913" y="3835398"/>
            <a:ext cx="904240" cy="299720"/>
          </a:xfrm>
          <a:prstGeom prst="rect">
            <a:avLst/>
          </a:prstGeom>
        </p:spPr>
        <p:txBody>
          <a:bodyPr vert="horz" wrap="square" lIns="0" tIns="12700" rIns="0" bIns="0" rtlCol="0">
            <a:spAutoFit/>
          </a:bodyPr>
          <a:lstStyle/>
          <a:p>
            <a:pPr marL="38100">
              <a:lnSpc>
                <a:spcPct val="100000"/>
              </a:lnSpc>
              <a:spcBef>
                <a:spcPts val="100"/>
              </a:spcBef>
            </a:pPr>
            <a:r>
              <a:rPr sz="1800" spc="-450" dirty="0">
                <a:latin typeface="Tahoma"/>
                <a:cs typeface="Tahoma"/>
              </a:rPr>
              <a:t>N</a:t>
            </a:r>
            <a:r>
              <a:rPr sz="2700" spc="-675" baseline="-18518" dirty="0">
                <a:solidFill>
                  <a:srgbClr val="00007C"/>
                </a:solidFill>
                <a:latin typeface="Tahoma"/>
                <a:cs typeface="Tahoma"/>
              </a:rPr>
              <a:t>N</a:t>
            </a:r>
            <a:r>
              <a:rPr sz="1800" spc="-450" dirty="0">
                <a:latin typeface="Tahoma"/>
                <a:cs typeface="Tahoma"/>
              </a:rPr>
              <a:t>o</a:t>
            </a:r>
            <a:r>
              <a:rPr sz="2700" spc="-675" baseline="-18518" dirty="0">
                <a:solidFill>
                  <a:srgbClr val="00007C"/>
                </a:solidFill>
                <a:latin typeface="Tahoma"/>
                <a:cs typeface="Tahoma"/>
              </a:rPr>
              <a:t>o</a:t>
            </a:r>
            <a:r>
              <a:rPr sz="1800" spc="-450" dirty="0">
                <a:latin typeface="Tahoma"/>
                <a:cs typeface="Tahoma"/>
              </a:rPr>
              <a:t>y</a:t>
            </a:r>
            <a:r>
              <a:rPr sz="2700" spc="-675" baseline="-18518" dirty="0">
                <a:solidFill>
                  <a:srgbClr val="00007C"/>
                </a:solidFill>
                <a:latin typeface="Tahoma"/>
                <a:cs typeface="Tahoma"/>
              </a:rPr>
              <a:t>y</a:t>
            </a:r>
            <a:r>
              <a:rPr sz="1800" spc="-450" dirty="0">
                <a:latin typeface="Tahoma"/>
                <a:cs typeface="Tahoma"/>
              </a:rPr>
              <a:t>a</a:t>
            </a:r>
            <a:r>
              <a:rPr sz="2700" spc="-675" baseline="-18518" dirty="0">
                <a:solidFill>
                  <a:srgbClr val="00007C"/>
                </a:solidFill>
                <a:latin typeface="Tahoma"/>
                <a:cs typeface="Tahoma"/>
              </a:rPr>
              <a:t>a</a:t>
            </a:r>
            <a:r>
              <a:rPr sz="1800" spc="-450" dirty="0">
                <a:latin typeface="Tahoma"/>
                <a:cs typeface="Tahoma"/>
              </a:rPr>
              <a:t>u</a:t>
            </a:r>
            <a:r>
              <a:rPr sz="2700" spc="-675" baseline="-18518" dirty="0">
                <a:solidFill>
                  <a:srgbClr val="00007C"/>
                </a:solidFill>
                <a:latin typeface="Tahoma"/>
                <a:cs typeface="Tahoma"/>
              </a:rPr>
              <a:t>u</a:t>
            </a:r>
            <a:r>
              <a:rPr sz="1800" spc="-450" dirty="0">
                <a:latin typeface="Tahoma"/>
                <a:cs typeface="Tahoma"/>
              </a:rPr>
              <a:t>x</a:t>
            </a:r>
            <a:r>
              <a:rPr sz="2700" spc="-675" baseline="-18518" dirty="0">
                <a:solidFill>
                  <a:srgbClr val="00007C"/>
                </a:solidFill>
                <a:latin typeface="Tahoma"/>
                <a:cs typeface="Tahoma"/>
              </a:rPr>
              <a:t>x</a:t>
            </a:r>
            <a:endParaRPr sz="2700" baseline="-18518">
              <a:latin typeface="Tahoma"/>
              <a:cs typeface="Tahoma"/>
            </a:endParaRPr>
          </a:p>
        </p:txBody>
      </p:sp>
      <p:sp>
        <p:nvSpPr>
          <p:cNvPr id="154" name="object 154"/>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
        <p:nvSpPr>
          <p:cNvPr id="153" name="object 153"/>
          <p:cNvSpPr txBox="1"/>
          <p:nvPr/>
        </p:nvSpPr>
        <p:spPr>
          <a:xfrm>
            <a:off x="1187080" y="4109718"/>
            <a:ext cx="1263650" cy="299720"/>
          </a:xfrm>
          <a:prstGeom prst="rect">
            <a:avLst/>
          </a:prstGeom>
        </p:spPr>
        <p:txBody>
          <a:bodyPr vert="horz" wrap="square" lIns="0" tIns="12700" rIns="0" bIns="0" rtlCol="0">
            <a:spAutoFit/>
          </a:bodyPr>
          <a:lstStyle/>
          <a:p>
            <a:pPr marL="38100">
              <a:lnSpc>
                <a:spcPct val="100000"/>
              </a:lnSpc>
              <a:spcBef>
                <a:spcPts val="100"/>
              </a:spcBef>
            </a:pPr>
            <a:r>
              <a:rPr sz="1800" spc="-375" dirty="0">
                <a:latin typeface="Tahoma"/>
                <a:cs typeface="Tahoma"/>
              </a:rPr>
              <a:t>c</a:t>
            </a:r>
            <a:r>
              <a:rPr sz="2700" spc="-562" baseline="-18518" dirty="0">
                <a:solidFill>
                  <a:srgbClr val="00007C"/>
                </a:solidFill>
                <a:latin typeface="Tahoma"/>
                <a:cs typeface="Tahoma"/>
              </a:rPr>
              <a:t>c</a:t>
            </a:r>
            <a:r>
              <a:rPr sz="1800" spc="-375" dirty="0">
                <a:latin typeface="Tahoma"/>
                <a:cs typeface="Tahoma"/>
              </a:rPr>
              <a:t>o</a:t>
            </a:r>
            <a:r>
              <a:rPr sz="2700" spc="-562" baseline="-18518" dirty="0">
                <a:solidFill>
                  <a:srgbClr val="00007C"/>
                </a:solidFill>
                <a:latin typeface="Tahoma"/>
                <a:cs typeface="Tahoma"/>
              </a:rPr>
              <a:t>o</a:t>
            </a:r>
            <a:r>
              <a:rPr sz="1800" spc="-375" dirty="0">
                <a:latin typeface="Tahoma"/>
                <a:cs typeface="Tahoma"/>
              </a:rPr>
              <a:t>c</a:t>
            </a:r>
            <a:r>
              <a:rPr sz="2700" spc="-562" baseline="-18518" dirty="0">
                <a:solidFill>
                  <a:srgbClr val="00007C"/>
                </a:solidFill>
                <a:latin typeface="Tahoma"/>
                <a:cs typeface="Tahoma"/>
              </a:rPr>
              <a:t>c</a:t>
            </a:r>
            <a:r>
              <a:rPr sz="1800" spc="-375" dirty="0">
                <a:latin typeface="Tahoma"/>
                <a:cs typeface="Tahoma"/>
              </a:rPr>
              <a:t>h</a:t>
            </a:r>
            <a:r>
              <a:rPr sz="2700" spc="-562" baseline="-18518" dirty="0">
                <a:solidFill>
                  <a:srgbClr val="00007C"/>
                </a:solidFill>
                <a:latin typeface="Tahoma"/>
                <a:cs typeface="Tahoma"/>
              </a:rPr>
              <a:t>h</a:t>
            </a:r>
            <a:r>
              <a:rPr sz="1800" spc="-375" dirty="0">
                <a:latin typeface="Tahoma"/>
                <a:cs typeface="Tahoma"/>
              </a:rPr>
              <a:t>lé</a:t>
            </a:r>
            <a:r>
              <a:rPr sz="2700" spc="-562" baseline="-18518" dirty="0">
                <a:solidFill>
                  <a:srgbClr val="00007C"/>
                </a:solidFill>
                <a:latin typeface="Tahoma"/>
                <a:cs typeface="Tahoma"/>
              </a:rPr>
              <a:t>lé</a:t>
            </a:r>
            <a:r>
              <a:rPr sz="1800" spc="-375" dirty="0">
                <a:latin typeface="Tahoma"/>
                <a:cs typeface="Tahoma"/>
              </a:rPr>
              <a:t>a</a:t>
            </a:r>
            <a:r>
              <a:rPr sz="2700" spc="-562" baseline="-18518" dirty="0">
                <a:solidFill>
                  <a:srgbClr val="00007C"/>
                </a:solidFill>
                <a:latin typeface="Tahoma"/>
                <a:cs typeface="Tahoma"/>
              </a:rPr>
              <a:t>a</a:t>
            </a:r>
            <a:r>
              <a:rPr sz="1800" spc="-375" dirty="0">
                <a:latin typeface="Tahoma"/>
                <a:cs typeface="Tahoma"/>
              </a:rPr>
              <a:t>ir</a:t>
            </a:r>
            <a:r>
              <a:rPr sz="2700" spc="-562" baseline="-18518" dirty="0">
                <a:solidFill>
                  <a:srgbClr val="00007C"/>
                </a:solidFill>
                <a:latin typeface="Tahoma"/>
                <a:cs typeface="Tahoma"/>
              </a:rPr>
              <a:t>ir</a:t>
            </a:r>
            <a:r>
              <a:rPr sz="1800" spc="-375" dirty="0">
                <a:latin typeface="Tahoma"/>
                <a:cs typeface="Tahoma"/>
              </a:rPr>
              <a:t>e</a:t>
            </a:r>
            <a:r>
              <a:rPr sz="2700" spc="-562" baseline="-18518" dirty="0">
                <a:solidFill>
                  <a:srgbClr val="00007C"/>
                </a:solidFill>
                <a:latin typeface="Tahoma"/>
                <a:cs typeface="Tahoma"/>
              </a:rPr>
              <a:t>e</a:t>
            </a:r>
            <a:r>
              <a:rPr sz="1800" spc="-375" dirty="0">
                <a:latin typeface="Tahoma"/>
                <a:cs typeface="Tahoma"/>
              </a:rPr>
              <a:t>s</a:t>
            </a:r>
            <a:r>
              <a:rPr sz="2700" spc="-562" baseline="-18518" dirty="0">
                <a:solidFill>
                  <a:srgbClr val="00007C"/>
                </a:solidFill>
                <a:latin typeface="Tahoma"/>
                <a:cs typeface="Tahoma"/>
              </a:rPr>
              <a:t>s</a:t>
            </a:r>
            <a:endParaRPr sz="2700" baseline="-18518">
              <a:latin typeface="Tahoma"/>
              <a:cs typeface="Tahoma"/>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793869" y="4421123"/>
            <a:ext cx="3048000" cy="2722880"/>
            <a:chOff x="6793869" y="4421123"/>
            <a:chExt cx="3048000" cy="2722880"/>
          </a:xfrm>
        </p:grpSpPr>
        <p:pic>
          <p:nvPicPr>
            <p:cNvPr id="3" name="object 3"/>
            <p:cNvPicPr/>
            <p:nvPr/>
          </p:nvPicPr>
          <p:blipFill>
            <a:blip r:embed="rId2" cstate="print"/>
            <a:stretch>
              <a:fillRect/>
            </a:stretch>
          </p:blipFill>
          <p:spPr>
            <a:xfrm>
              <a:off x="8394069" y="6521195"/>
              <a:ext cx="1422878" cy="622299"/>
            </a:xfrm>
            <a:prstGeom prst="rect">
              <a:avLst/>
            </a:prstGeom>
          </p:spPr>
        </p:pic>
        <p:pic>
          <p:nvPicPr>
            <p:cNvPr id="4" name="object 4"/>
            <p:cNvPicPr/>
            <p:nvPr/>
          </p:nvPicPr>
          <p:blipFill>
            <a:blip r:embed="rId3" cstate="print"/>
            <a:stretch>
              <a:fillRect/>
            </a:stretch>
          </p:blipFill>
          <p:spPr>
            <a:xfrm>
              <a:off x="6793869" y="4421123"/>
              <a:ext cx="3048000" cy="2633472"/>
            </a:xfrm>
            <a:prstGeom prst="rect">
              <a:avLst/>
            </a:prstGeom>
          </p:spPr>
        </p:pic>
      </p:grpSp>
      <p:pic>
        <p:nvPicPr>
          <p:cNvPr id="5" name="object 5"/>
          <p:cNvPicPr/>
          <p:nvPr/>
        </p:nvPicPr>
        <p:blipFill>
          <a:blip r:embed="rId4" cstate="print"/>
          <a:stretch>
            <a:fillRect/>
          </a:stretch>
        </p:blipFill>
        <p:spPr>
          <a:xfrm>
            <a:off x="834668" y="6826738"/>
            <a:ext cx="855681" cy="349425"/>
          </a:xfrm>
          <a:prstGeom prst="rect">
            <a:avLst/>
          </a:prstGeom>
        </p:spPr>
      </p:pic>
      <p:sp>
        <p:nvSpPr>
          <p:cNvPr id="6" name="object 6"/>
          <p:cNvSpPr txBox="1">
            <a:spLocks noGrp="1"/>
          </p:cNvSpPr>
          <p:nvPr>
            <p:ph type="title"/>
          </p:nvPr>
        </p:nvSpPr>
        <p:spPr>
          <a:xfrm>
            <a:off x="1249052" y="1147063"/>
            <a:ext cx="3627120" cy="696595"/>
          </a:xfrm>
          <a:prstGeom prst="rect">
            <a:avLst/>
          </a:prstGeom>
        </p:spPr>
        <p:txBody>
          <a:bodyPr vert="horz" wrap="square" lIns="0" tIns="12700" rIns="0" bIns="0" rtlCol="0">
            <a:spAutoFit/>
          </a:bodyPr>
          <a:lstStyle/>
          <a:p>
            <a:pPr marL="12700">
              <a:lnSpc>
                <a:spcPct val="100000"/>
              </a:lnSpc>
              <a:spcBef>
                <a:spcPts val="100"/>
              </a:spcBef>
            </a:pPr>
            <a:r>
              <a:rPr sz="4400" spc="-5" dirty="0"/>
              <a:t>Cortex</a:t>
            </a:r>
            <a:r>
              <a:rPr sz="4400" spc="-55" dirty="0"/>
              <a:t> </a:t>
            </a:r>
            <a:r>
              <a:rPr sz="4400" spc="-5" dirty="0"/>
              <a:t>auditif</a:t>
            </a:r>
            <a:endParaRPr sz="4400"/>
          </a:p>
        </p:txBody>
      </p:sp>
      <p:sp>
        <p:nvSpPr>
          <p:cNvPr id="7" name="object 7"/>
          <p:cNvSpPr txBox="1"/>
          <p:nvPr/>
        </p:nvSpPr>
        <p:spPr>
          <a:xfrm>
            <a:off x="852812" y="2314049"/>
            <a:ext cx="4804410" cy="3838575"/>
          </a:xfrm>
          <a:prstGeom prst="rect">
            <a:avLst/>
          </a:prstGeom>
        </p:spPr>
        <p:txBody>
          <a:bodyPr vert="horz" wrap="square" lIns="0" tIns="53340" rIns="0" bIns="0" rtlCol="0">
            <a:spAutoFit/>
          </a:bodyPr>
          <a:lstStyle/>
          <a:p>
            <a:pPr marL="355600" indent="-342900">
              <a:lnSpc>
                <a:spcPct val="100000"/>
              </a:lnSpc>
              <a:spcBef>
                <a:spcPts val="420"/>
              </a:spcBef>
              <a:buClr>
                <a:srgbClr val="00007C"/>
              </a:buClr>
              <a:buSzPct val="75000"/>
              <a:buFont typeface="Wingdings"/>
              <a:buChar char=""/>
              <a:tabLst>
                <a:tab pos="354965" algn="l"/>
                <a:tab pos="355600" algn="l"/>
              </a:tabLst>
            </a:pPr>
            <a:r>
              <a:rPr sz="2800" dirty="0">
                <a:latin typeface="Arial MT"/>
                <a:cs typeface="Arial MT"/>
              </a:rPr>
              <a:t>Radiations</a:t>
            </a:r>
            <a:r>
              <a:rPr sz="2800" spc="-15" dirty="0">
                <a:latin typeface="Arial MT"/>
                <a:cs typeface="Arial MT"/>
              </a:rPr>
              <a:t> </a:t>
            </a:r>
            <a:r>
              <a:rPr sz="2800" spc="-5" dirty="0">
                <a:latin typeface="Arial MT"/>
                <a:cs typeface="Arial MT"/>
              </a:rPr>
              <a:t>auditives</a:t>
            </a:r>
            <a:r>
              <a:rPr sz="2800" spc="-15" dirty="0">
                <a:latin typeface="Arial MT"/>
                <a:cs typeface="Arial MT"/>
              </a:rPr>
              <a:t> </a:t>
            </a:r>
            <a:r>
              <a:rPr sz="2800" spc="-5" dirty="0">
                <a:latin typeface="Arial MT"/>
                <a:cs typeface="Arial MT"/>
              </a:rPr>
              <a:t>(RA)</a:t>
            </a:r>
            <a:endParaRPr sz="2800">
              <a:latin typeface="Arial MT"/>
              <a:cs typeface="Arial MT"/>
            </a:endParaRPr>
          </a:p>
          <a:p>
            <a:pPr marL="756285" lvl="1" indent="-287020">
              <a:lnSpc>
                <a:spcPct val="100000"/>
              </a:lnSpc>
              <a:spcBef>
                <a:spcPts val="280"/>
              </a:spcBef>
              <a:buClr>
                <a:srgbClr val="9999CC"/>
              </a:buClr>
              <a:buSzPct val="79166"/>
              <a:buFont typeface="Wingdings"/>
              <a:buChar char=""/>
              <a:tabLst>
                <a:tab pos="756920" algn="l"/>
              </a:tabLst>
            </a:pPr>
            <a:r>
              <a:rPr sz="2400" spc="-5" dirty="0">
                <a:latin typeface="Arial MT"/>
                <a:cs typeface="Arial MT"/>
              </a:rPr>
              <a:t>CGM</a:t>
            </a:r>
            <a:r>
              <a:rPr sz="2400" spc="-25" dirty="0">
                <a:latin typeface="Arial MT"/>
                <a:cs typeface="Arial MT"/>
              </a:rPr>
              <a:t> </a:t>
            </a:r>
            <a:r>
              <a:rPr sz="2400" spc="-5" dirty="0">
                <a:latin typeface="Arial MT"/>
                <a:cs typeface="Arial MT"/>
              </a:rPr>
              <a:t>-&gt;</a:t>
            </a:r>
            <a:r>
              <a:rPr sz="2400" spc="-35" dirty="0">
                <a:latin typeface="Arial MT"/>
                <a:cs typeface="Arial MT"/>
              </a:rPr>
              <a:t> </a:t>
            </a:r>
            <a:r>
              <a:rPr sz="2400" spc="-5" dirty="0">
                <a:latin typeface="Arial MT"/>
                <a:cs typeface="Arial MT"/>
              </a:rPr>
              <a:t>T1</a:t>
            </a:r>
            <a:endParaRPr sz="2400">
              <a:latin typeface="Arial MT"/>
              <a:cs typeface="Arial MT"/>
            </a:endParaRPr>
          </a:p>
          <a:p>
            <a:pPr marL="355600" indent="-342900">
              <a:lnSpc>
                <a:spcPct val="100000"/>
              </a:lnSpc>
              <a:spcBef>
                <a:spcPts val="345"/>
              </a:spcBef>
              <a:buClr>
                <a:srgbClr val="00007C"/>
              </a:buClr>
              <a:buSzPct val="75000"/>
              <a:buFont typeface="Wingdings"/>
              <a:buChar char=""/>
              <a:tabLst>
                <a:tab pos="354965" algn="l"/>
                <a:tab pos="355600" algn="l"/>
              </a:tabLst>
            </a:pPr>
            <a:r>
              <a:rPr sz="2800" spc="-5" dirty="0">
                <a:latin typeface="Arial MT"/>
                <a:cs typeface="Arial MT"/>
              </a:rPr>
              <a:t>Cortex</a:t>
            </a:r>
            <a:endParaRPr sz="2800">
              <a:latin typeface="Arial MT"/>
              <a:cs typeface="Arial MT"/>
            </a:endParaRPr>
          </a:p>
          <a:p>
            <a:pPr marL="756285" marR="22860" lvl="1" indent="-287020">
              <a:lnSpc>
                <a:spcPts val="2580"/>
              </a:lnSpc>
              <a:spcBef>
                <a:spcPts val="615"/>
              </a:spcBef>
              <a:buClr>
                <a:srgbClr val="9999CC"/>
              </a:buClr>
              <a:buSzPct val="79166"/>
              <a:buFont typeface="Wingdings"/>
              <a:buChar char=""/>
              <a:tabLst>
                <a:tab pos="756920" algn="l"/>
              </a:tabLst>
            </a:pPr>
            <a:r>
              <a:rPr sz="2400" spc="-5" dirty="0">
                <a:latin typeface="Arial MT"/>
                <a:cs typeface="Arial MT"/>
              </a:rPr>
              <a:t>Gyrus temporal transverse de </a:t>
            </a:r>
            <a:r>
              <a:rPr sz="2400" spc="-655" dirty="0">
                <a:latin typeface="Arial MT"/>
                <a:cs typeface="Arial MT"/>
              </a:rPr>
              <a:t> </a:t>
            </a:r>
            <a:r>
              <a:rPr sz="2400" spc="-5" dirty="0">
                <a:latin typeface="Arial MT"/>
                <a:cs typeface="Arial MT"/>
              </a:rPr>
              <a:t>Heschl</a:t>
            </a:r>
            <a:r>
              <a:rPr sz="2400" spc="-10" dirty="0">
                <a:latin typeface="Arial MT"/>
                <a:cs typeface="Arial MT"/>
              </a:rPr>
              <a:t> </a:t>
            </a:r>
            <a:r>
              <a:rPr sz="2400" spc="-5" dirty="0">
                <a:latin typeface="Arial MT"/>
                <a:cs typeface="Arial MT"/>
              </a:rPr>
              <a:t>(H)</a:t>
            </a:r>
            <a:r>
              <a:rPr sz="2400" dirty="0">
                <a:latin typeface="Arial MT"/>
                <a:cs typeface="Arial MT"/>
              </a:rPr>
              <a:t> :</a:t>
            </a:r>
            <a:r>
              <a:rPr sz="2400" spc="-5" dirty="0">
                <a:latin typeface="Arial MT"/>
                <a:cs typeface="Arial MT"/>
              </a:rPr>
              <a:t> 41,</a:t>
            </a:r>
            <a:r>
              <a:rPr sz="2400" dirty="0">
                <a:latin typeface="Arial MT"/>
                <a:cs typeface="Arial MT"/>
              </a:rPr>
              <a:t> </a:t>
            </a:r>
            <a:r>
              <a:rPr sz="2400" spc="-5" dirty="0">
                <a:latin typeface="Arial MT"/>
                <a:cs typeface="Arial MT"/>
              </a:rPr>
              <a:t>42</a:t>
            </a:r>
            <a:endParaRPr sz="2400">
              <a:latin typeface="Arial MT"/>
              <a:cs typeface="Arial MT"/>
            </a:endParaRPr>
          </a:p>
          <a:p>
            <a:pPr marL="756285" lvl="1" indent="-287020">
              <a:lnSpc>
                <a:spcPct val="100000"/>
              </a:lnSpc>
              <a:spcBef>
                <a:spcPts val="254"/>
              </a:spcBef>
              <a:buClr>
                <a:srgbClr val="9999CC"/>
              </a:buClr>
              <a:buSzPct val="79166"/>
              <a:buFont typeface="Wingdings"/>
              <a:buChar char=""/>
              <a:tabLst>
                <a:tab pos="756920" algn="l"/>
              </a:tabLst>
            </a:pPr>
            <a:r>
              <a:rPr sz="2400" spc="-5" dirty="0">
                <a:latin typeface="Arial MT"/>
                <a:cs typeface="Arial MT"/>
              </a:rPr>
              <a:t>Gyrus</a:t>
            </a:r>
            <a:r>
              <a:rPr sz="2400" spc="-15" dirty="0">
                <a:latin typeface="Arial MT"/>
                <a:cs typeface="Arial MT"/>
              </a:rPr>
              <a:t> </a:t>
            </a:r>
            <a:r>
              <a:rPr sz="2400" spc="-5" dirty="0">
                <a:latin typeface="Arial MT"/>
                <a:cs typeface="Arial MT"/>
              </a:rPr>
              <a:t>temporal</a:t>
            </a:r>
            <a:r>
              <a:rPr sz="2400" spc="-10" dirty="0">
                <a:latin typeface="Arial MT"/>
                <a:cs typeface="Arial MT"/>
              </a:rPr>
              <a:t> </a:t>
            </a:r>
            <a:r>
              <a:rPr sz="2400" spc="-5" dirty="0">
                <a:latin typeface="Arial MT"/>
                <a:cs typeface="Arial MT"/>
              </a:rPr>
              <a:t>supérieur</a:t>
            </a:r>
            <a:r>
              <a:rPr sz="2400" spc="5" dirty="0">
                <a:latin typeface="Arial MT"/>
                <a:cs typeface="Arial MT"/>
              </a:rPr>
              <a:t> </a:t>
            </a:r>
            <a:r>
              <a:rPr sz="2400" dirty="0">
                <a:latin typeface="Arial MT"/>
                <a:cs typeface="Arial MT"/>
              </a:rPr>
              <a:t>:</a:t>
            </a:r>
            <a:r>
              <a:rPr sz="2400" spc="-10" dirty="0">
                <a:latin typeface="Arial MT"/>
                <a:cs typeface="Arial MT"/>
              </a:rPr>
              <a:t> </a:t>
            </a:r>
            <a:r>
              <a:rPr sz="2400" spc="-5" dirty="0">
                <a:latin typeface="Arial MT"/>
                <a:cs typeface="Arial MT"/>
              </a:rPr>
              <a:t>22</a:t>
            </a:r>
            <a:endParaRPr sz="2400">
              <a:latin typeface="Arial MT"/>
              <a:cs typeface="Arial MT"/>
            </a:endParaRPr>
          </a:p>
          <a:p>
            <a:pPr marL="756285" lvl="1" indent="-287020">
              <a:lnSpc>
                <a:spcPct val="100000"/>
              </a:lnSpc>
              <a:spcBef>
                <a:spcPts val="275"/>
              </a:spcBef>
              <a:buClr>
                <a:srgbClr val="9999CC"/>
              </a:buClr>
              <a:buSzPct val="79166"/>
              <a:buFont typeface="Wingdings"/>
              <a:buChar char=""/>
              <a:tabLst>
                <a:tab pos="756920" algn="l"/>
              </a:tabLst>
            </a:pPr>
            <a:r>
              <a:rPr sz="2400" spc="-5" dirty="0">
                <a:latin typeface="Arial MT"/>
                <a:cs typeface="Arial MT"/>
              </a:rPr>
              <a:t>Planum</a:t>
            </a:r>
            <a:r>
              <a:rPr sz="2400" spc="-20" dirty="0">
                <a:latin typeface="Arial MT"/>
                <a:cs typeface="Arial MT"/>
              </a:rPr>
              <a:t> </a:t>
            </a:r>
            <a:r>
              <a:rPr sz="2400" spc="-5" dirty="0">
                <a:latin typeface="Arial MT"/>
                <a:cs typeface="Arial MT"/>
              </a:rPr>
              <a:t>temporale</a:t>
            </a:r>
            <a:endParaRPr sz="2400">
              <a:latin typeface="Arial MT"/>
              <a:cs typeface="Arial MT"/>
            </a:endParaRPr>
          </a:p>
          <a:p>
            <a:pPr marL="355600" indent="-342900">
              <a:lnSpc>
                <a:spcPct val="100000"/>
              </a:lnSpc>
              <a:spcBef>
                <a:spcPts val="355"/>
              </a:spcBef>
              <a:buClr>
                <a:srgbClr val="00007C"/>
              </a:buClr>
              <a:buSzPct val="75000"/>
              <a:buFont typeface="Wingdings"/>
              <a:buChar char=""/>
              <a:tabLst>
                <a:tab pos="354965" algn="l"/>
                <a:tab pos="355600" algn="l"/>
              </a:tabLst>
            </a:pPr>
            <a:r>
              <a:rPr sz="2800" spc="-5" dirty="0">
                <a:latin typeface="Arial MT"/>
                <a:cs typeface="Arial MT"/>
              </a:rPr>
              <a:t>Tonotopie</a:t>
            </a:r>
            <a:endParaRPr sz="2800">
              <a:latin typeface="Arial MT"/>
              <a:cs typeface="Arial MT"/>
            </a:endParaRPr>
          </a:p>
          <a:p>
            <a:pPr marL="355600" indent="-342900">
              <a:lnSpc>
                <a:spcPct val="100000"/>
              </a:lnSpc>
              <a:spcBef>
                <a:spcPts val="335"/>
              </a:spcBef>
              <a:buClr>
                <a:srgbClr val="00007C"/>
              </a:buClr>
              <a:buSzPct val="75000"/>
              <a:buFont typeface="Wingdings"/>
              <a:buChar char=""/>
              <a:tabLst>
                <a:tab pos="354965" algn="l"/>
                <a:tab pos="355600" algn="l"/>
              </a:tabLst>
            </a:pPr>
            <a:r>
              <a:rPr sz="2800" spc="-5" dirty="0">
                <a:latin typeface="Arial MT"/>
                <a:cs typeface="Arial MT"/>
              </a:rPr>
              <a:t>Afférences</a:t>
            </a:r>
            <a:r>
              <a:rPr sz="2800" dirty="0">
                <a:latin typeface="Arial MT"/>
                <a:cs typeface="Arial MT"/>
              </a:rPr>
              <a:t> </a:t>
            </a:r>
            <a:r>
              <a:rPr sz="2800" spc="-5" dirty="0">
                <a:latin typeface="Arial MT"/>
                <a:cs typeface="Arial MT"/>
              </a:rPr>
              <a:t>binauriculaires</a:t>
            </a:r>
            <a:endParaRPr sz="2800">
              <a:latin typeface="Arial MT"/>
              <a:cs typeface="Arial MT"/>
            </a:endParaRPr>
          </a:p>
        </p:txBody>
      </p:sp>
      <p:pic>
        <p:nvPicPr>
          <p:cNvPr id="8" name="object 8"/>
          <p:cNvPicPr/>
          <p:nvPr/>
        </p:nvPicPr>
        <p:blipFill>
          <a:blip r:embed="rId5" cstate="print"/>
          <a:stretch>
            <a:fillRect/>
          </a:stretch>
        </p:blipFill>
        <p:spPr>
          <a:xfrm>
            <a:off x="6760342" y="1187196"/>
            <a:ext cx="3093720" cy="3157727"/>
          </a:xfrm>
          <a:prstGeom prst="rect">
            <a:avLst/>
          </a:prstGeom>
        </p:spPr>
      </p:pic>
      <p:sp>
        <p:nvSpPr>
          <p:cNvPr id="9" name="object 9"/>
          <p:cNvSpPr txBox="1"/>
          <p:nvPr/>
        </p:nvSpPr>
        <p:spPr>
          <a:xfrm>
            <a:off x="7200274" y="2133091"/>
            <a:ext cx="277495" cy="239395"/>
          </a:xfrm>
          <a:prstGeom prst="rect">
            <a:avLst/>
          </a:prstGeom>
        </p:spPr>
        <p:txBody>
          <a:bodyPr vert="horz" wrap="square" lIns="0" tIns="12700" rIns="0" bIns="0" rtlCol="0">
            <a:spAutoFit/>
          </a:bodyPr>
          <a:lstStyle/>
          <a:p>
            <a:pPr marL="12700">
              <a:lnSpc>
                <a:spcPct val="100000"/>
              </a:lnSpc>
              <a:spcBef>
                <a:spcPts val="100"/>
              </a:spcBef>
            </a:pPr>
            <a:r>
              <a:rPr sz="1400" spc="145" dirty="0">
                <a:solidFill>
                  <a:srgbClr val="656599"/>
                </a:solidFill>
                <a:latin typeface="Tahoma"/>
                <a:cs typeface="Tahoma"/>
              </a:rPr>
              <a:t>R</a:t>
            </a:r>
            <a:r>
              <a:rPr sz="1400" spc="120" dirty="0">
                <a:solidFill>
                  <a:srgbClr val="656599"/>
                </a:solidFill>
                <a:latin typeface="Tahoma"/>
                <a:cs typeface="Tahoma"/>
              </a:rPr>
              <a:t>A</a:t>
            </a:r>
            <a:endParaRPr sz="1400">
              <a:latin typeface="Tahoma"/>
              <a:cs typeface="Tahoma"/>
            </a:endParaRPr>
          </a:p>
        </p:txBody>
      </p:sp>
      <p:sp>
        <p:nvSpPr>
          <p:cNvPr id="10" name="object 10"/>
          <p:cNvSpPr/>
          <p:nvPr/>
        </p:nvSpPr>
        <p:spPr>
          <a:xfrm>
            <a:off x="7307458" y="1796796"/>
            <a:ext cx="325120" cy="325120"/>
          </a:xfrm>
          <a:custGeom>
            <a:avLst/>
            <a:gdLst/>
            <a:ahLst/>
            <a:cxnLst/>
            <a:rect l="l" t="t" r="r" b="b"/>
            <a:pathLst>
              <a:path w="325120" h="325119">
                <a:moveTo>
                  <a:pt x="223953" y="141657"/>
                </a:moveTo>
                <a:lnTo>
                  <a:pt x="182954" y="100658"/>
                </a:lnTo>
                <a:lnTo>
                  <a:pt x="0" y="284988"/>
                </a:lnTo>
                <a:lnTo>
                  <a:pt x="39624" y="324612"/>
                </a:lnTo>
                <a:lnTo>
                  <a:pt x="223953" y="141657"/>
                </a:lnTo>
                <a:close/>
              </a:path>
              <a:path w="325120" h="325119">
                <a:moveTo>
                  <a:pt x="324612" y="0"/>
                </a:moveTo>
                <a:lnTo>
                  <a:pt x="143256" y="60960"/>
                </a:lnTo>
                <a:lnTo>
                  <a:pt x="182954" y="100658"/>
                </a:lnTo>
                <a:lnTo>
                  <a:pt x="202692" y="80772"/>
                </a:lnTo>
                <a:lnTo>
                  <a:pt x="243840" y="121920"/>
                </a:lnTo>
                <a:lnTo>
                  <a:pt x="243840" y="161544"/>
                </a:lnTo>
                <a:lnTo>
                  <a:pt x="263652" y="181356"/>
                </a:lnTo>
                <a:lnTo>
                  <a:pt x="324612" y="0"/>
                </a:lnTo>
                <a:close/>
              </a:path>
              <a:path w="325120" h="325119">
                <a:moveTo>
                  <a:pt x="243840" y="121920"/>
                </a:moveTo>
                <a:lnTo>
                  <a:pt x="202692" y="80772"/>
                </a:lnTo>
                <a:lnTo>
                  <a:pt x="182954" y="100658"/>
                </a:lnTo>
                <a:lnTo>
                  <a:pt x="223953" y="141657"/>
                </a:lnTo>
                <a:lnTo>
                  <a:pt x="243840" y="121920"/>
                </a:lnTo>
                <a:close/>
              </a:path>
              <a:path w="325120" h="325119">
                <a:moveTo>
                  <a:pt x="243840" y="161544"/>
                </a:moveTo>
                <a:lnTo>
                  <a:pt x="243840" y="121920"/>
                </a:lnTo>
                <a:lnTo>
                  <a:pt x="223953" y="141657"/>
                </a:lnTo>
                <a:lnTo>
                  <a:pt x="243840" y="161544"/>
                </a:lnTo>
                <a:close/>
              </a:path>
            </a:pathLst>
          </a:custGeom>
          <a:solidFill>
            <a:srgbClr val="656598"/>
          </a:solidFill>
        </p:spPr>
        <p:txBody>
          <a:bodyPr wrap="square" lIns="0" tIns="0" rIns="0" bIns="0" rtlCol="0"/>
          <a:lstStyle/>
          <a:p>
            <a:endParaRPr/>
          </a:p>
        </p:txBody>
      </p:sp>
      <p:sp>
        <p:nvSpPr>
          <p:cNvPr id="11" name="object 11"/>
          <p:cNvSpPr txBox="1"/>
          <p:nvPr/>
        </p:nvSpPr>
        <p:spPr>
          <a:xfrm>
            <a:off x="8320414" y="5866889"/>
            <a:ext cx="161925" cy="239395"/>
          </a:xfrm>
          <a:prstGeom prst="rect">
            <a:avLst/>
          </a:prstGeom>
        </p:spPr>
        <p:txBody>
          <a:bodyPr vert="horz" wrap="square" lIns="0" tIns="12700" rIns="0" bIns="0" rtlCol="0">
            <a:spAutoFit/>
          </a:bodyPr>
          <a:lstStyle/>
          <a:p>
            <a:pPr marL="12700">
              <a:lnSpc>
                <a:spcPct val="100000"/>
              </a:lnSpc>
              <a:spcBef>
                <a:spcPts val="100"/>
              </a:spcBef>
            </a:pPr>
            <a:r>
              <a:rPr sz="1400" spc="125" dirty="0">
                <a:solidFill>
                  <a:srgbClr val="FFFFFF"/>
                </a:solidFill>
                <a:latin typeface="Tahoma"/>
                <a:cs typeface="Tahoma"/>
              </a:rPr>
              <a:t>H</a:t>
            </a:r>
            <a:endParaRPr sz="1400">
              <a:latin typeface="Tahoma"/>
              <a:cs typeface="Tahoma"/>
            </a:endParaRPr>
          </a:p>
        </p:txBody>
      </p:sp>
      <p:sp>
        <p:nvSpPr>
          <p:cNvPr id="12" name="object 12"/>
          <p:cNvSpPr/>
          <p:nvPr/>
        </p:nvSpPr>
        <p:spPr>
          <a:xfrm>
            <a:off x="8622670" y="5579364"/>
            <a:ext cx="695325" cy="283845"/>
          </a:xfrm>
          <a:custGeom>
            <a:avLst/>
            <a:gdLst/>
            <a:ahLst/>
            <a:cxnLst/>
            <a:rect l="l" t="t" r="r" b="b"/>
            <a:pathLst>
              <a:path w="695325" h="283845">
                <a:moveTo>
                  <a:pt x="153601" y="175317"/>
                </a:moveTo>
                <a:lnTo>
                  <a:pt x="135636" y="120396"/>
                </a:lnTo>
                <a:lnTo>
                  <a:pt x="0" y="256032"/>
                </a:lnTo>
                <a:lnTo>
                  <a:pt x="126492" y="274393"/>
                </a:lnTo>
                <a:lnTo>
                  <a:pt x="126492" y="184404"/>
                </a:lnTo>
                <a:lnTo>
                  <a:pt x="153601" y="175317"/>
                </a:lnTo>
                <a:close/>
              </a:path>
              <a:path w="695325" h="283845">
                <a:moveTo>
                  <a:pt x="171153" y="228977"/>
                </a:moveTo>
                <a:lnTo>
                  <a:pt x="153601" y="175317"/>
                </a:lnTo>
                <a:lnTo>
                  <a:pt x="126492" y="184404"/>
                </a:lnTo>
                <a:lnTo>
                  <a:pt x="144780" y="237744"/>
                </a:lnTo>
                <a:lnTo>
                  <a:pt x="171153" y="228977"/>
                </a:lnTo>
                <a:close/>
              </a:path>
              <a:path w="695325" h="283845">
                <a:moveTo>
                  <a:pt x="188976" y="283464"/>
                </a:moveTo>
                <a:lnTo>
                  <a:pt x="171153" y="228977"/>
                </a:lnTo>
                <a:lnTo>
                  <a:pt x="144780" y="237744"/>
                </a:lnTo>
                <a:lnTo>
                  <a:pt x="126492" y="184404"/>
                </a:lnTo>
                <a:lnTo>
                  <a:pt x="126492" y="274393"/>
                </a:lnTo>
                <a:lnTo>
                  <a:pt x="188976" y="283464"/>
                </a:lnTo>
                <a:close/>
              </a:path>
              <a:path w="695325" h="283845">
                <a:moveTo>
                  <a:pt x="694944" y="54864"/>
                </a:moveTo>
                <a:lnTo>
                  <a:pt x="676656" y="0"/>
                </a:lnTo>
                <a:lnTo>
                  <a:pt x="153601" y="175317"/>
                </a:lnTo>
                <a:lnTo>
                  <a:pt x="171153" y="228977"/>
                </a:lnTo>
                <a:lnTo>
                  <a:pt x="694944" y="54864"/>
                </a:lnTo>
                <a:close/>
              </a:path>
            </a:pathLst>
          </a:custGeom>
          <a:solidFill>
            <a:srgbClr val="FFFFFF"/>
          </a:solid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24131" y="6810245"/>
            <a:ext cx="177800"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Arial"/>
                <a:cs typeface="Arial"/>
              </a:rPr>
              <a:t>D</a:t>
            </a:r>
            <a:r>
              <a:rPr sz="1200" b="1" dirty="0">
                <a:latin typeface="Arial"/>
                <a:cs typeface="Arial"/>
              </a:rPr>
              <a:t>.</a:t>
            </a:r>
            <a:endParaRPr sz="1200">
              <a:latin typeface="Arial"/>
              <a:cs typeface="Arial"/>
            </a:endParaRPr>
          </a:p>
        </p:txBody>
      </p:sp>
      <p:sp>
        <p:nvSpPr>
          <p:cNvPr id="3" name="object 3"/>
          <p:cNvSpPr txBox="1"/>
          <p:nvPr/>
        </p:nvSpPr>
        <p:spPr>
          <a:xfrm>
            <a:off x="4731878" y="6837381"/>
            <a:ext cx="1420495" cy="170815"/>
          </a:xfrm>
          <a:prstGeom prst="rect">
            <a:avLst/>
          </a:prstGeom>
        </p:spPr>
        <p:txBody>
          <a:bodyPr vert="horz" wrap="square" lIns="0" tIns="0" rIns="0" bIns="0" rtlCol="0">
            <a:spAutoFit/>
          </a:bodyPr>
          <a:lstStyle/>
          <a:p>
            <a:pPr>
              <a:lnSpc>
                <a:spcPts val="1325"/>
              </a:lnSpc>
            </a:pPr>
            <a:r>
              <a:rPr sz="1200" b="1" spc="-5" dirty="0">
                <a:latin typeface="Arial"/>
                <a:cs typeface="Arial"/>
              </a:rPr>
              <a:t>Hasboun</a:t>
            </a:r>
            <a:r>
              <a:rPr sz="1200" b="1" spc="-45" dirty="0">
                <a:latin typeface="Arial"/>
                <a:cs typeface="Arial"/>
              </a:rPr>
              <a:t> </a:t>
            </a:r>
            <a:r>
              <a:rPr sz="1200" b="1" spc="-5" dirty="0">
                <a:latin typeface="Arial"/>
                <a:cs typeface="Arial"/>
              </a:rPr>
              <a:t>2007-2008</a:t>
            </a:r>
            <a:endParaRPr sz="1200">
              <a:latin typeface="Arial"/>
              <a:cs typeface="Arial"/>
            </a:endParaRPr>
          </a:p>
        </p:txBody>
      </p:sp>
      <p:grpSp>
        <p:nvGrpSpPr>
          <p:cNvPr id="4" name="object 4"/>
          <p:cNvGrpSpPr/>
          <p:nvPr/>
        </p:nvGrpSpPr>
        <p:grpSpPr>
          <a:xfrm>
            <a:off x="774073" y="348995"/>
            <a:ext cx="8992235" cy="546100"/>
            <a:chOff x="774073" y="348995"/>
            <a:chExt cx="8992235" cy="546100"/>
          </a:xfrm>
        </p:grpSpPr>
        <p:pic>
          <p:nvPicPr>
            <p:cNvPr id="5" name="object 5"/>
            <p:cNvPicPr/>
            <p:nvPr/>
          </p:nvPicPr>
          <p:blipFill>
            <a:blip r:embed="rId2" cstate="print"/>
            <a:stretch>
              <a:fillRect/>
            </a:stretch>
          </p:blipFill>
          <p:spPr>
            <a:xfrm>
              <a:off x="774073" y="348995"/>
              <a:ext cx="274384" cy="533399"/>
            </a:xfrm>
            <a:prstGeom prst="rect">
              <a:avLst/>
            </a:prstGeom>
          </p:spPr>
        </p:pic>
        <p:pic>
          <p:nvPicPr>
            <p:cNvPr id="6" name="object 6"/>
            <p:cNvPicPr/>
            <p:nvPr/>
          </p:nvPicPr>
          <p:blipFill>
            <a:blip r:embed="rId3" cstate="print"/>
            <a:stretch>
              <a:fillRect/>
            </a:stretch>
          </p:blipFill>
          <p:spPr>
            <a:xfrm>
              <a:off x="1187077" y="484631"/>
              <a:ext cx="8578619" cy="274319"/>
            </a:xfrm>
            <a:prstGeom prst="rect">
              <a:avLst/>
            </a:prstGeom>
          </p:spPr>
        </p:pic>
        <p:sp>
          <p:nvSpPr>
            <p:cNvPr id="7" name="object 7"/>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8" name="object 8"/>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9" name="object 9"/>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10" name="object 10"/>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11" name="object 11"/>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grpSp>
      <p:pic>
        <p:nvPicPr>
          <p:cNvPr id="12" name="object 12"/>
          <p:cNvPicPr/>
          <p:nvPr/>
        </p:nvPicPr>
        <p:blipFill>
          <a:blip r:embed="rId4" cstate="print"/>
          <a:stretch>
            <a:fillRect/>
          </a:stretch>
        </p:blipFill>
        <p:spPr>
          <a:xfrm>
            <a:off x="8394069" y="6521195"/>
            <a:ext cx="1422878" cy="622299"/>
          </a:xfrm>
          <a:prstGeom prst="rect">
            <a:avLst/>
          </a:prstGeom>
        </p:spPr>
      </p:pic>
      <p:pic>
        <p:nvPicPr>
          <p:cNvPr id="13" name="object 13"/>
          <p:cNvPicPr/>
          <p:nvPr/>
        </p:nvPicPr>
        <p:blipFill>
          <a:blip r:embed="rId5" cstate="print"/>
          <a:stretch>
            <a:fillRect/>
          </a:stretch>
        </p:blipFill>
        <p:spPr>
          <a:xfrm>
            <a:off x="834668" y="6826738"/>
            <a:ext cx="855681" cy="349425"/>
          </a:xfrm>
          <a:prstGeom prst="rect">
            <a:avLst/>
          </a:prstGeom>
        </p:spPr>
      </p:pic>
      <p:sp>
        <p:nvSpPr>
          <p:cNvPr id="14" name="object 14"/>
          <p:cNvSpPr txBox="1">
            <a:spLocks noGrp="1"/>
          </p:cNvSpPr>
          <p:nvPr>
            <p:ph type="title"/>
          </p:nvPr>
        </p:nvSpPr>
        <p:spPr>
          <a:xfrm>
            <a:off x="1249052" y="1147063"/>
            <a:ext cx="4839970" cy="696595"/>
          </a:xfrm>
          <a:prstGeom prst="rect">
            <a:avLst/>
          </a:prstGeom>
        </p:spPr>
        <p:txBody>
          <a:bodyPr vert="horz" wrap="square" lIns="0" tIns="12700" rIns="0" bIns="0" rtlCol="0">
            <a:spAutoFit/>
          </a:bodyPr>
          <a:lstStyle/>
          <a:p>
            <a:pPr marL="12700">
              <a:lnSpc>
                <a:spcPct val="100000"/>
              </a:lnSpc>
              <a:spcBef>
                <a:spcPts val="100"/>
              </a:spcBef>
            </a:pPr>
            <a:r>
              <a:rPr sz="4400" spc="-5" dirty="0"/>
              <a:t>Temporal</a:t>
            </a:r>
            <a:r>
              <a:rPr sz="4400" spc="-45" dirty="0"/>
              <a:t> </a:t>
            </a:r>
            <a:r>
              <a:rPr sz="4400" spc="-5" dirty="0"/>
              <a:t>(médial)</a:t>
            </a:r>
            <a:endParaRPr sz="4400"/>
          </a:p>
        </p:txBody>
      </p:sp>
      <p:grpSp>
        <p:nvGrpSpPr>
          <p:cNvPr id="15" name="object 15"/>
          <p:cNvGrpSpPr/>
          <p:nvPr/>
        </p:nvGrpSpPr>
        <p:grpSpPr>
          <a:xfrm>
            <a:off x="4812670" y="2177795"/>
            <a:ext cx="5029200" cy="4886325"/>
            <a:chOff x="4812670" y="2177795"/>
            <a:chExt cx="5029200" cy="4886325"/>
          </a:xfrm>
        </p:grpSpPr>
        <p:pic>
          <p:nvPicPr>
            <p:cNvPr id="16" name="object 16"/>
            <p:cNvPicPr/>
            <p:nvPr/>
          </p:nvPicPr>
          <p:blipFill>
            <a:blip r:embed="rId6" cstate="print"/>
            <a:stretch>
              <a:fillRect/>
            </a:stretch>
          </p:blipFill>
          <p:spPr>
            <a:xfrm>
              <a:off x="4812670" y="4539995"/>
              <a:ext cx="3086100" cy="2523744"/>
            </a:xfrm>
            <a:prstGeom prst="rect">
              <a:avLst/>
            </a:prstGeom>
          </p:spPr>
        </p:pic>
        <p:pic>
          <p:nvPicPr>
            <p:cNvPr id="17" name="object 17"/>
            <p:cNvPicPr/>
            <p:nvPr/>
          </p:nvPicPr>
          <p:blipFill>
            <a:blip r:embed="rId7" cstate="print"/>
            <a:stretch>
              <a:fillRect/>
            </a:stretch>
          </p:blipFill>
          <p:spPr>
            <a:xfrm>
              <a:off x="6255898" y="2177795"/>
              <a:ext cx="3585971" cy="2474976"/>
            </a:xfrm>
            <a:prstGeom prst="rect">
              <a:avLst/>
            </a:prstGeom>
          </p:spPr>
        </p:pic>
        <p:sp>
          <p:nvSpPr>
            <p:cNvPr id="18" name="object 18"/>
            <p:cNvSpPr/>
            <p:nvPr/>
          </p:nvSpPr>
          <p:spPr>
            <a:xfrm>
              <a:off x="6260465" y="3491496"/>
              <a:ext cx="2235835" cy="2877820"/>
            </a:xfrm>
            <a:custGeom>
              <a:avLst/>
              <a:gdLst/>
              <a:ahLst/>
              <a:cxnLst/>
              <a:rect l="l" t="t" r="r" b="b"/>
              <a:pathLst>
                <a:path w="2235834" h="2877820">
                  <a:moveTo>
                    <a:pt x="1534668" y="19812"/>
                  </a:moveTo>
                  <a:lnTo>
                    <a:pt x="1513332" y="0"/>
                  </a:lnTo>
                  <a:lnTo>
                    <a:pt x="48552" y="1538998"/>
                  </a:lnTo>
                  <a:lnTo>
                    <a:pt x="27432" y="1519428"/>
                  </a:lnTo>
                  <a:lnTo>
                    <a:pt x="0" y="1610868"/>
                  </a:lnTo>
                  <a:lnTo>
                    <a:pt x="39624" y="1596085"/>
                  </a:lnTo>
                  <a:lnTo>
                    <a:pt x="89916" y="1577340"/>
                  </a:lnTo>
                  <a:lnTo>
                    <a:pt x="69100" y="1558048"/>
                  </a:lnTo>
                  <a:lnTo>
                    <a:pt x="1534668" y="19812"/>
                  </a:lnTo>
                  <a:close/>
                </a:path>
                <a:path w="2235834" h="2877820">
                  <a:moveTo>
                    <a:pt x="1556004" y="611124"/>
                  </a:moveTo>
                  <a:lnTo>
                    <a:pt x="1491996" y="571500"/>
                  </a:lnTo>
                  <a:lnTo>
                    <a:pt x="166814" y="2663558"/>
                  </a:lnTo>
                  <a:lnTo>
                    <a:pt x="102108" y="2622804"/>
                  </a:lnTo>
                  <a:lnTo>
                    <a:pt x="76200" y="2877312"/>
                  </a:lnTo>
                  <a:lnTo>
                    <a:pt x="146304" y="2834957"/>
                  </a:lnTo>
                  <a:lnTo>
                    <a:pt x="295656" y="2744724"/>
                  </a:lnTo>
                  <a:lnTo>
                    <a:pt x="231190" y="2704109"/>
                  </a:lnTo>
                  <a:lnTo>
                    <a:pt x="1556004" y="611124"/>
                  </a:lnTo>
                  <a:close/>
                </a:path>
                <a:path w="2235834" h="2877820">
                  <a:moveTo>
                    <a:pt x="2235708" y="144780"/>
                  </a:moveTo>
                  <a:lnTo>
                    <a:pt x="2182368" y="123444"/>
                  </a:lnTo>
                  <a:lnTo>
                    <a:pt x="1482572" y="1945017"/>
                  </a:lnTo>
                  <a:lnTo>
                    <a:pt x="1429512" y="1924812"/>
                  </a:lnTo>
                  <a:lnTo>
                    <a:pt x="1447800" y="2115312"/>
                  </a:lnTo>
                  <a:lnTo>
                    <a:pt x="1472184" y="2093023"/>
                  </a:lnTo>
                  <a:lnTo>
                    <a:pt x="1589532" y="1985772"/>
                  </a:lnTo>
                  <a:lnTo>
                    <a:pt x="1535747" y="1965274"/>
                  </a:lnTo>
                  <a:lnTo>
                    <a:pt x="2235708" y="144780"/>
                  </a:lnTo>
                  <a:close/>
                </a:path>
              </a:pathLst>
            </a:custGeom>
            <a:solidFill>
              <a:srgbClr val="656598"/>
            </a:solidFill>
          </p:spPr>
          <p:txBody>
            <a:bodyPr wrap="square" lIns="0" tIns="0" rIns="0" bIns="0" rtlCol="0"/>
            <a:lstStyle/>
            <a:p>
              <a:endParaRPr/>
            </a:p>
          </p:txBody>
        </p:sp>
        <p:sp>
          <p:nvSpPr>
            <p:cNvPr id="19" name="object 19"/>
            <p:cNvSpPr/>
            <p:nvPr/>
          </p:nvSpPr>
          <p:spPr>
            <a:xfrm>
              <a:off x="6412870" y="3777995"/>
              <a:ext cx="1981200" cy="2590800"/>
            </a:xfrm>
            <a:custGeom>
              <a:avLst/>
              <a:gdLst/>
              <a:ahLst/>
              <a:cxnLst/>
              <a:rect l="l" t="t" r="r" b="b"/>
              <a:pathLst>
                <a:path w="1981200" h="2590800">
                  <a:moveTo>
                    <a:pt x="0" y="2590799"/>
                  </a:moveTo>
                  <a:lnTo>
                    <a:pt x="1304543" y="1828799"/>
                  </a:lnTo>
                </a:path>
                <a:path w="1981200" h="2590800">
                  <a:moveTo>
                    <a:pt x="1371599" y="304799"/>
                  </a:moveTo>
                  <a:lnTo>
                    <a:pt x="1981199" y="0"/>
                  </a:lnTo>
                </a:path>
              </a:pathLst>
            </a:custGeom>
            <a:ln w="38099">
              <a:solidFill>
                <a:srgbClr val="656598"/>
              </a:solidFill>
              <a:prstDash val="dot"/>
            </a:ln>
          </p:spPr>
          <p:txBody>
            <a:bodyPr wrap="square" lIns="0" tIns="0" rIns="0" bIns="0" rtlCol="0"/>
            <a:lstStyle/>
            <a:p>
              <a:endParaRPr/>
            </a:p>
          </p:txBody>
        </p:sp>
      </p:grpSp>
      <p:sp>
        <p:nvSpPr>
          <p:cNvPr id="20" name="object 20"/>
          <p:cNvSpPr txBox="1"/>
          <p:nvPr/>
        </p:nvSpPr>
        <p:spPr>
          <a:xfrm>
            <a:off x="929012" y="2421127"/>
            <a:ext cx="3175000" cy="1521460"/>
          </a:xfrm>
          <a:prstGeom prst="rect">
            <a:avLst/>
          </a:prstGeom>
        </p:spPr>
        <p:txBody>
          <a:bodyPr vert="horz" wrap="square" lIns="0" tIns="12700" rIns="0" bIns="0" rtlCol="0">
            <a:spAutoFit/>
          </a:bodyPr>
          <a:lstStyle/>
          <a:p>
            <a:pPr marL="355600" indent="-342900">
              <a:lnSpc>
                <a:spcPts val="2160"/>
              </a:lnSpc>
              <a:spcBef>
                <a:spcPts val="100"/>
              </a:spcBef>
              <a:buClr>
                <a:srgbClr val="00007C"/>
              </a:buClr>
              <a:buSzPct val="77777"/>
              <a:buFont typeface="Wingdings"/>
              <a:buChar char=""/>
              <a:tabLst>
                <a:tab pos="354965" algn="l"/>
                <a:tab pos="355600" algn="l"/>
              </a:tabLst>
            </a:pPr>
            <a:r>
              <a:rPr sz="1800" spc="-5" dirty="0">
                <a:latin typeface="Arial MT"/>
                <a:cs typeface="Arial MT"/>
              </a:rPr>
              <a:t>Crises</a:t>
            </a:r>
            <a:r>
              <a:rPr sz="1800" spc="-30" dirty="0">
                <a:latin typeface="Arial MT"/>
                <a:cs typeface="Arial MT"/>
              </a:rPr>
              <a:t> </a:t>
            </a:r>
            <a:r>
              <a:rPr sz="1800" spc="-5" dirty="0">
                <a:latin typeface="Arial MT"/>
                <a:cs typeface="Arial MT"/>
              </a:rPr>
              <a:t>temporales</a:t>
            </a:r>
            <a:r>
              <a:rPr sz="1800" spc="-25" dirty="0">
                <a:latin typeface="Arial MT"/>
                <a:cs typeface="Arial MT"/>
              </a:rPr>
              <a:t> </a:t>
            </a:r>
            <a:r>
              <a:rPr sz="1800" spc="-5" dirty="0">
                <a:latin typeface="Arial MT"/>
                <a:cs typeface="Arial MT"/>
              </a:rPr>
              <a:t>mésiales</a:t>
            </a:r>
            <a:endParaRPr sz="1800">
              <a:latin typeface="Arial MT"/>
              <a:cs typeface="Arial MT"/>
            </a:endParaRPr>
          </a:p>
          <a:p>
            <a:pPr marL="756285" lvl="1" indent="-287020">
              <a:lnSpc>
                <a:spcPts val="1920"/>
              </a:lnSpc>
              <a:buClr>
                <a:srgbClr val="9999CC"/>
              </a:buClr>
              <a:buSzPct val="81250"/>
              <a:buFont typeface="Wingdings"/>
              <a:buChar char=""/>
              <a:tabLst>
                <a:tab pos="756285" algn="l"/>
                <a:tab pos="756920" algn="l"/>
              </a:tabLst>
            </a:pPr>
            <a:r>
              <a:rPr sz="1600" spc="-5" dirty="0">
                <a:latin typeface="Arial MT"/>
                <a:cs typeface="Arial MT"/>
              </a:rPr>
              <a:t>Aura</a:t>
            </a:r>
            <a:r>
              <a:rPr sz="1600" spc="-25" dirty="0">
                <a:latin typeface="Arial MT"/>
                <a:cs typeface="Arial MT"/>
              </a:rPr>
              <a:t> </a:t>
            </a:r>
            <a:r>
              <a:rPr sz="1600" spc="-5" dirty="0">
                <a:latin typeface="Arial MT"/>
                <a:cs typeface="Arial MT"/>
              </a:rPr>
              <a:t>épigastrique</a:t>
            </a:r>
            <a:endParaRPr sz="1600">
              <a:latin typeface="Arial MT"/>
              <a:cs typeface="Arial MT"/>
            </a:endParaRPr>
          </a:p>
          <a:p>
            <a:pPr marL="756285" lvl="1" indent="-287020">
              <a:lnSpc>
                <a:spcPct val="100000"/>
              </a:lnSpc>
              <a:spcBef>
                <a:spcPts val="10"/>
              </a:spcBef>
              <a:buClr>
                <a:srgbClr val="9999CC"/>
              </a:buClr>
              <a:buSzPct val="81250"/>
              <a:buFont typeface="Wingdings"/>
              <a:buChar char=""/>
              <a:tabLst>
                <a:tab pos="756285" algn="l"/>
                <a:tab pos="756920" algn="l"/>
              </a:tabLst>
            </a:pPr>
            <a:r>
              <a:rPr sz="1600" spc="-5" dirty="0">
                <a:latin typeface="Arial MT"/>
                <a:cs typeface="Arial MT"/>
              </a:rPr>
              <a:t>Étrangeté,</a:t>
            </a:r>
            <a:r>
              <a:rPr sz="1600" spc="-15" dirty="0">
                <a:latin typeface="Arial MT"/>
                <a:cs typeface="Arial MT"/>
              </a:rPr>
              <a:t> </a:t>
            </a:r>
            <a:r>
              <a:rPr sz="1600" spc="-5" dirty="0">
                <a:latin typeface="Arial MT"/>
                <a:cs typeface="Arial MT"/>
              </a:rPr>
              <a:t>déjà</a:t>
            </a:r>
            <a:r>
              <a:rPr sz="1600" spc="-15" dirty="0">
                <a:latin typeface="Arial MT"/>
                <a:cs typeface="Arial MT"/>
              </a:rPr>
              <a:t> </a:t>
            </a:r>
            <a:r>
              <a:rPr sz="1600" spc="-5" dirty="0">
                <a:latin typeface="Arial MT"/>
                <a:cs typeface="Arial MT"/>
              </a:rPr>
              <a:t>vu…</a:t>
            </a:r>
            <a:endParaRPr sz="1600">
              <a:latin typeface="Arial MT"/>
              <a:cs typeface="Arial MT"/>
            </a:endParaRPr>
          </a:p>
          <a:p>
            <a:pPr marL="756285" lvl="1" indent="-287020">
              <a:lnSpc>
                <a:spcPct val="100000"/>
              </a:lnSpc>
              <a:buClr>
                <a:srgbClr val="9999CC"/>
              </a:buClr>
              <a:buSzPct val="81250"/>
              <a:buFont typeface="Wingdings"/>
              <a:buChar char=""/>
              <a:tabLst>
                <a:tab pos="756285" algn="l"/>
                <a:tab pos="756920" algn="l"/>
              </a:tabLst>
            </a:pPr>
            <a:r>
              <a:rPr sz="1600" spc="-5" dirty="0">
                <a:latin typeface="Arial MT"/>
                <a:cs typeface="Arial MT"/>
              </a:rPr>
              <a:t>Troubles</a:t>
            </a:r>
            <a:r>
              <a:rPr sz="1600" spc="-10" dirty="0">
                <a:latin typeface="Arial MT"/>
                <a:cs typeface="Arial MT"/>
              </a:rPr>
              <a:t> </a:t>
            </a:r>
            <a:r>
              <a:rPr sz="1600" spc="-5" dirty="0">
                <a:latin typeface="Arial MT"/>
                <a:cs typeface="Arial MT"/>
              </a:rPr>
              <a:t>de</a:t>
            </a:r>
            <a:r>
              <a:rPr sz="1600" spc="-10" dirty="0">
                <a:latin typeface="Arial MT"/>
                <a:cs typeface="Arial MT"/>
              </a:rPr>
              <a:t> </a:t>
            </a:r>
            <a:r>
              <a:rPr sz="1600" dirty="0">
                <a:latin typeface="Arial MT"/>
                <a:cs typeface="Arial MT"/>
              </a:rPr>
              <a:t>la</a:t>
            </a:r>
            <a:r>
              <a:rPr sz="1600" spc="-10" dirty="0">
                <a:latin typeface="Arial MT"/>
                <a:cs typeface="Arial MT"/>
              </a:rPr>
              <a:t> </a:t>
            </a:r>
            <a:r>
              <a:rPr sz="1600" spc="-5" dirty="0">
                <a:latin typeface="Arial MT"/>
                <a:cs typeface="Arial MT"/>
              </a:rPr>
              <a:t>conscience</a:t>
            </a:r>
            <a:endParaRPr sz="1600">
              <a:latin typeface="Arial MT"/>
              <a:cs typeface="Arial MT"/>
            </a:endParaRPr>
          </a:p>
          <a:p>
            <a:pPr marL="756285" lvl="1" indent="-287020">
              <a:lnSpc>
                <a:spcPct val="100000"/>
              </a:lnSpc>
              <a:buClr>
                <a:srgbClr val="9999CC"/>
              </a:buClr>
              <a:buSzPct val="81250"/>
              <a:buFont typeface="Wingdings"/>
              <a:buChar char=""/>
              <a:tabLst>
                <a:tab pos="756285" algn="l"/>
                <a:tab pos="756920" algn="l"/>
              </a:tabLst>
            </a:pPr>
            <a:r>
              <a:rPr sz="1600" spc="-5" dirty="0">
                <a:latin typeface="Arial MT"/>
                <a:cs typeface="Arial MT"/>
              </a:rPr>
              <a:t>Automatismes</a:t>
            </a:r>
            <a:endParaRPr sz="1600">
              <a:latin typeface="Arial MT"/>
              <a:cs typeface="Arial MT"/>
            </a:endParaRPr>
          </a:p>
          <a:p>
            <a:pPr marL="756285" lvl="1" indent="-287020">
              <a:lnSpc>
                <a:spcPct val="100000"/>
              </a:lnSpc>
              <a:spcBef>
                <a:spcPts val="10"/>
              </a:spcBef>
              <a:buClr>
                <a:srgbClr val="9999CC"/>
              </a:buClr>
              <a:buSzPct val="81250"/>
              <a:buFont typeface="Wingdings"/>
              <a:buChar char=""/>
              <a:tabLst>
                <a:tab pos="756285" algn="l"/>
                <a:tab pos="756920" algn="l"/>
              </a:tabLst>
            </a:pPr>
            <a:r>
              <a:rPr sz="1600" spc="-5" dirty="0">
                <a:latin typeface="Arial MT"/>
                <a:cs typeface="Arial MT"/>
              </a:rPr>
              <a:t>Olfactives</a:t>
            </a:r>
            <a:r>
              <a:rPr sz="1600" spc="-15" dirty="0">
                <a:latin typeface="Arial MT"/>
                <a:cs typeface="Arial MT"/>
              </a:rPr>
              <a:t> </a:t>
            </a:r>
            <a:r>
              <a:rPr sz="1600" spc="-5" dirty="0">
                <a:latin typeface="Arial MT"/>
                <a:cs typeface="Arial MT"/>
              </a:rPr>
              <a:t>:</a:t>
            </a:r>
            <a:r>
              <a:rPr sz="1600" spc="-20" dirty="0">
                <a:latin typeface="Arial MT"/>
                <a:cs typeface="Arial MT"/>
              </a:rPr>
              <a:t> </a:t>
            </a:r>
            <a:r>
              <a:rPr sz="1600" dirty="0">
                <a:latin typeface="Arial MT"/>
                <a:cs typeface="Arial MT"/>
              </a:rPr>
              <a:t>amygdale</a:t>
            </a:r>
            <a:endParaRPr sz="1600">
              <a:latin typeface="Arial MT"/>
              <a:cs typeface="Arial MT"/>
            </a:endParaRPr>
          </a:p>
        </p:txBody>
      </p:sp>
      <p:pic>
        <p:nvPicPr>
          <p:cNvPr id="21" name="object 21"/>
          <p:cNvPicPr/>
          <p:nvPr/>
        </p:nvPicPr>
        <p:blipFill>
          <a:blip r:embed="rId8" cstate="print"/>
          <a:stretch>
            <a:fillRect/>
          </a:stretch>
        </p:blipFill>
        <p:spPr>
          <a:xfrm>
            <a:off x="953905" y="4137659"/>
            <a:ext cx="3523481" cy="2592323"/>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4668" y="6826738"/>
            <a:ext cx="855681" cy="349425"/>
          </a:xfrm>
          <a:prstGeom prst="rect">
            <a:avLst/>
          </a:prstGeom>
        </p:spPr>
      </p:pic>
      <p:sp>
        <p:nvSpPr>
          <p:cNvPr id="3" name="object 3"/>
          <p:cNvSpPr txBox="1">
            <a:spLocks noGrp="1"/>
          </p:cNvSpPr>
          <p:nvPr>
            <p:ph type="title"/>
          </p:nvPr>
        </p:nvSpPr>
        <p:spPr>
          <a:xfrm>
            <a:off x="1249052" y="1147063"/>
            <a:ext cx="2541905" cy="696595"/>
          </a:xfrm>
          <a:prstGeom prst="rect">
            <a:avLst/>
          </a:prstGeom>
        </p:spPr>
        <p:txBody>
          <a:bodyPr vert="horz" wrap="square" lIns="0" tIns="12700" rIns="0" bIns="0" rtlCol="0">
            <a:spAutoFit/>
          </a:bodyPr>
          <a:lstStyle/>
          <a:p>
            <a:pPr marL="12700">
              <a:lnSpc>
                <a:spcPct val="100000"/>
              </a:lnSpc>
              <a:spcBef>
                <a:spcPts val="100"/>
              </a:spcBef>
            </a:pPr>
            <a:r>
              <a:rPr sz="4400" spc="-5" dirty="0"/>
              <a:t>Temporal</a:t>
            </a:r>
            <a:endParaRPr sz="4400"/>
          </a:p>
        </p:txBody>
      </p:sp>
      <p:pic>
        <p:nvPicPr>
          <p:cNvPr id="4" name="object 4"/>
          <p:cNvPicPr/>
          <p:nvPr/>
        </p:nvPicPr>
        <p:blipFill>
          <a:blip r:embed="rId3" cstate="print"/>
          <a:stretch>
            <a:fillRect/>
          </a:stretch>
        </p:blipFill>
        <p:spPr>
          <a:xfrm>
            <a:off x="1816486" y="2193035"/>
            <a:ext cx="4876800" cy="4876800"/>
          </a:xfrm>
          <a:prstGeom prst="rect">
            <a:avLst/>
          </a:prstGeom>
        </p:spPr>
      </p:pic>
      <p:pic>
        <p:nvPicPr>
          <p:cNvPr id="5" name="object 5"/>
          <p:cNvPicPr/>
          <p:nvPr/>
        </p:nvPicPr>
        <p:blipFill>
          <a:blip r:embed="rId4" cstate="print"/>
          <a:stretch>
            <a:fillRect/>
          </a:stretch>
        </p:blipFill>
        <p:spPr>
          <a:xfrm>
            <a:off x="6812157" y="3130296"/>
            <a:ext cx="2997707" cy="3240023"/>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4668" y="6826738"/>
            <a:ext cx="855681" cy="349425"/>
          </a:xfrm>
          <a:prstGeom prst="rect">
            <a:avLst/>
          </a:prstGeom>
        </p:spPr>
      </p:pic>
      <p:sp>
        <p:nvSpPr>
          <p:cNvPr id="3" name="object 3"/>
          <p:cNvSpPr txBox="1">
            <a:spLocks noGrp="1"/>
          </p:cNvSpPr>
          <p:nvPr>
            <p:ph type="title"/>
          </p:nvPr>
        </p:nvSpPr>
        <p:spPr>
          <a:xfrm>
            <a:off x="1249052" y="1147063"/>
            <a:ext cx="4839970" cy="696595"/>
          </a:xfrm>
          <a:prstGeom prst="rect">
            <a:avLst/>
          </a:prstGeom>
        </p:spPr>
        <p:txBody>
          <a:bodyPr vert="horz" wrap="square" lIns="0" tIns="12700" rIns="0" bIns="0" rtlCol="0">
            <a:spAutoFit/>
          </a:bodyPr>
          <a:lstStyle/>
          <a:p>
            <a:pPr marL="12700">
              <a:lnSpc>
                <a:spcPct val="100000"/>
              </a:lnSpc>
              <a:spcBef>
                <a:spcPts val="100"/>
              </a:spcBef>
            </a:pPr>
            <a:r>
              <a:rPr sz="4400" spc="-5" dirty="0"/>
              <a:t>Temporal</a:t>
            </a:r>
            <a:r>
              <a:rPr sz="4400" spc="-45" dirty="0"/>
              <a:t> </a:t>
            </a:r>
            <a:r>
              <a:rPr sz="4400" spc="-5" dirty="0"/>
              <a:t>(médial)</a:t>
            </a:r>
            <a:endParaRPr sz="4400"/>
          </a:p>
        </p:txBody>
      </p:sp>
      <p:grpSp>
        <p:nvGrpSpPr>
          <p:cNvPr id="4" name="object 4"/>
          <p:cNvGrpSpPr/>
          <p:nvPr/>
        </p:nvGrpSpPr>
        <p:grpSpPr>
          <a:xfrm>
            <a:off x="1024002" y="2122932"/>
            <a:ext cx="8464550" cy="5039995"/>
            <a:chOff x="1024002" y="2122932"/>
            <a:chExt cx="8464550" cy="5039995"/>
          </a:xfrm>
        </p:grpSpPr>
        <p:pic>
          <p:nvPicPr>
            <p:cNvPr id="5" name="object 5"/>
            <p:cNvPicPr/>
            <p:nvPr/>
          </p:nvPicPr>
          <p:blipFill>
            <a:blip r:embed="rId3" cstate="print"/>
            <a:stretch>
              <a:fillRect/>
            </a:stretch>
          </p:blipFill>
          <p:spPr>
            <a:xfrm>
              <a:off x="3474597" y="4392167"/>
              <a:ext cx="3599688" cy="2770632"/>
            </a:xfrm>
            <a:prstGeom prst="rect">
              <a:avLst/>
            </a:prstGeom>
          </p:spPr>
        </p:pic>
        <p:pic>
          <p:nvPicPr>
            <p:cNvPr id="6" name="object 6"/>
            <p:cNvPicPr/>
            <p:nvPr/>
          </p:nvPicPr>
          <p:blipFill>
            <a:blip r:embed="rId4" cstate="print"/>
            <a:stretch>
              <a:fillRect/>
            </a:stretch>
          </p:blipFill>
          <p:spPr>
            <a:xfrm>
              <a:off x="5922142" y="2122932"/>
              <a:ext cx="3566159" cy="2743200"/>
            </a:xfrm>
            <a:prstGeom prst="rect">
              <a:avLst/>
            </a:prstGeom>
          </p:spPr>
        </p:pic>
        <p:pic>
          <p:nvPicPr>
            <p:cNvPr id="7" name="object 7"/>
            <p:cNvPicPr/>
            <p:nvPr/>
          </p:nvPicPr>
          <p:blipFill>
            <a:blip r:embed="rId5" cstate="print"/>
            <a:stretch>
              <a:fillRect/>
            </a:stretch>
          </p:blipFill>
          <p:spPr>
            <a:xfrm>
              <a:off x="1024002" y="2264664"/>
              <a:ext cx="3457955" cy="2659379"/>
            </a:xfrm>
            <a:prstGeom prst="rect">
              <a:avLst/>
            </a:prstGeom>
          </p:spPr>
        </p:pic>
      </p:gr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022469" y="5073396"/>
            <a:ext cx="2794635" cy="2070100"/>
            <a:chOff x="7022469" y="5073396"/>
            <a:chExt cx="2794635" cy="2070100"/>
          </a:xfrm>
        </p:grpSpPr>
        <p:pic>
          <p:nvPicPr>
            <p:cNvPr id="3" name="object 3"/>
            <p:cNvPicPr/>
            <p:nvPr/>
          </p:nvPicPr>
          <p:blipFill>
            <a:blip r:embed="rId2" cstate="print"/>
            <a:stretch>
              <a:fillRect/>
            </a:stretch>
          </p:blipFill>
          <p:spPr>
            <a:xfrm>
              <a:off x="8394069" y="6521196"/>
              <a:ext cx="1422878" cy="622299"/>
            </a:xfrm>
            <a:prstGeom prst="rect">
              <a:avLst/>
            </a:prstGeom>
          </p:spPr>
        </p:pic>
        <p:pic>
          <p:nvPicPr>
            <p:cNvPr id="4" name="object 4"/>
            <p:cNvPicPr/>
            <p:nvPr/>
          </p:nvPicPr>
          <p:blipFill>
            <a:blip r:embed="rId3" cstate="print"/>
            <a:stretch>
              <a:fillRect/>
            </a:stretch>
          </p:blipFill>
          <p:spPr>
            <a:xfrm>
              <a:off x="7022469" y="5073396"/>
              <a:ext cx="1400555" cy="1676400"/>
            </a:xfrm>
            <a:prstGeom prst="rect">
              <a:avLst/>
            </a:prstGeom>
          </p:spPr>
        </p:pic>
      </p:grpSp>
      <p:pic>
        <p:nvPicPr>
          <p:cNvPr id="5" name="object 5"/>
          <p:cNvPicPr/>
          <p:nvPr/>
        </p:nvPicPr>
        <p:blipFill>
          <a:blip r:embed="rId4" cstate="print"/>
          <a:stretch>
            <a:fillRect/>
          </a:stretch>
        </p:blipFill>
        <p:spPr>
          <a:xfrm>
            <a:off x="834668" y="6826738"/>
            <a:ext cx="855681" cy="349425"/>
          </a:xfrm>
          <a:prstGeom prst="rect">
            <a:avLst/>
          </a:prstGeom>
        </p:spPr>
      </p:pic>
      <p:sp>
        <p:nvSpPr>
          <p:cNvPr id="6" name="object 6"/>
          <p:cNvSpPr txBox="1">
            <a:spLocks noGrp="1"/>
          </p:cNvSpPr>
          <p:nvPr>
            <p:ph type="title"/>
          </p:nvPr>
        </p:nvSpPr>
        <p:spPr>
          <a:xfrm>
            <a:off x="1249052" y="1147063"/>
            <a:ext cx="4779010" cy="696595"/>
          </a:xfrm>
          <a:prstGeom prst="rect">
            <a:avLst/>
          </a:prstGeom>
        </p:spPr>
        <p:txBody>
          <a:bodyPr vert="horz" wrap="square" lIns="0" tIns="12700" rIns="0" bIns="0" rtlCol="0">
            <a:spAutoFit/>
          </a:bodyPr>
          <a:lstStyle/>
          <a:p>
            <a:pPr marL="12700">
              <a:lnSpc>
                <a:spcPct val="100000"/>
              </a:lnSpc>
              <a:spcBef>
                <a:spcPts val="100"/>
              </a:spcBef>
            </a:pPr>
            <a:r>
              <a:rPr sz="4400" spc="-5" dirty="0"/>
              <a:t>Système</a:t>
            </a:r>
            <a:r>
              <a:rPr sz="4400" spc="-45" dirty="0"/>
              <a:t> </a:t>
            </a:r>
            <a:r>
              <a:rPr sz="4400" spc="-5" dirty="0"/>
              <a:t>limbique</a:t>
            </a:r>
            <a:endParaRPr sz="4400"/>
          </a:p>
        </p:txBody>
      </p:sp>
      <p:sp>
        <p:nvSpPr>
          <p:cNvPr id="7" name="object 7"/>
          <p:cNvSpPr txBox="1"/>
          <p:nvPr/>
        </p:nvSpPr>
        <p:spPr>
          <a:xfrm>
            <a:off x="1081412" y="2567430"/>
            <a:ext cx="4699635" cy="4079240"/>
          </a:xfrm>
          <a:prstGeom prst="rect">
            <a:avLst/>
          </a:prstGeom>
        </p:spPr>
        <p:txBody>
          <a:bodyPr vert="horz" wrap="square" lIns="0" tIns="12700" rIns="0" bIns="0" rtlCol="0">
            <a:spAutoFit/>
          </a:bodyPr>
          <a:lstStyle/>
          <a:p>
            <a:pPr marL="355600" marR="5080" indent="-342900">
              <a:lnSpc>
                <a:spcPct val="100000"/>
              </a:lnSpc>
              <a:spcBef>
                <a:spcPts val="100"/>
              </a:spcBef>
              <a:buClr>
                <a:srgbClr val="00007C"/>
              </a:buClr>
              <a:buSzPct val="77777"/>
              <a:buFont typeface="Wingdings"/>
              <a:buChar char=""/>
              <a:tabLst>
                <a:tab pos="354965" algn="l"/>
                <a:tab pos="355600" algn="l"/>
              </a:tabLst>
            </a:pPr>
            <a:r>
              <a:rPr sz="1800" spc="-5" dirty="0">
                <a:latin typeface="Arial MT"/>
                <a:cs typeface="Arial MT"/>
              </a:rPr>
              <a:t>Broca (1877) </a:t>
            </a:r>
            <a:r>
              <a:rPr sz="1800" dirty="0">
                <a:latin typeface="Arial MT"/>
                <a:cs typeface="Arial MT"/>
              </a:rPr>
              <a:t>« </a:t>
            </a:r>
            <a:r>
              <a:rPr sz="1800" spc="-5" dirty="0">
                <a:latin typeface="Arial MT"/>
                <a:cs typeface="Arial MT"/>
              </a:rPr>
              <a:t>la raquette olfactive- Grand </a:t>
            </a:r>
            <a:r>
              <a:rPr sz="1800" spc="-490" dirty="0">
                <a:latin typeface="Arial MT"/>
                <a:cs typeface="Arial MT"/>
              </a:rPr>
              <a:t> </a:t>
            </a:r>
            <a:r>
              <a:rPr sz="1800" spc="-10" dirty="0">
                <a:latin typeface="Arial MT"/>
                <a:cs typeface="Arial MT"/>
              </a:rPr>
              <a:t>Lobe </a:t>
            </a:r>
            <a:r>
              <a:rPr sz="1800" spc="-5" dirty="0">
                <a:latin typeface="Arial MT"/>
                <a:cs typeface="Arial MT"/>
              </a:rPr>
              <a:t>Limbique</a:t>
            </a:r>
            <a:r>
              <a:rPr sz="1800" spc="10" dirty="0">
                <a:latin typeface="Arial MT"/>
                <a:cs typeface="Arial MT"/>
              </a:rPr>
              <a:t> </a:t>
            </a:r>
            <a:r>
              <a:rPr sz="1800" dirty="0">
                <a:latin typeface="Arial MT"/>
                <a:cs typeface="Arial MT"/>
              </a:rPr>
              <a:t>»</a:t>
            </a:r>
            <a:endParaRPr sz="1800">
              <a:latin typeface="Arial MT"/>
              <a:cs typeface="Arial MT"/>
            </a:endParaRPr>
          </a:p>
          <a:p>
            <a:pPr>
              <a:lnSpc>
                <a:spcPct val="100000"/>
              </a:lnSpc>
              <a:buClr>
                <a:srgbClr val="00007C"/>
              </a:buClr>
              <a:buFont typeface="Wingdings"/>
              <a:buChar char=""/>
            </a:pPr>
            <a:endParaRPr sz="2000">
              <a:latin typeface="Arial MT"/>
              <a:cs typeface="Arial MT"/>
            </a:endParaRPr>
          </a:p>
          <a:p>
            <a:pPr marL="355600" indent="-342900">
              <a:lnSpc>
                <a:spcPct val="100000"/>
              </a:lnSpc>
              <a:spcBef>
                <a:spcPts val="1780"/>
              </a:spcBef>
              <a:buClr>
                <a:srgbClr val="00007C"/>
              </a:buClr>
              <a:buSzPct val="77777"/>
              <a:buFont typeface="Wingdings"/>
              <a:buChar char=""/>
              <a:tabLst>
                <a:tab pos="354965" algn="l"/>
                <a:tab pos="355600" algn="l"/>
              </a:tabLst>
            </a:pPr>
            <a:r>
              <a:rPr sz="1800" spc="-10" dirty="0">
                <a:latin typeface="Arial MT"/>
                <a:cs typeface="Arial MT"/>
              </a:rPr>
              <a:t>Papez</a:t>
            </a:r>
            <a:r>
              <a:rPr sz="1800" dirty="0">
                <a:latin typeface="Arial MT"/>
                <a:cs typeface="Arial MT"/>
              </a:rPr>
              <a:t> </a:t>
            </a:r>
            <a:r>
              <a:rPr sz="1800" spc="-5" dirty="0">
                <a:latin typeface="Arial MT"/>
                <a:cs typeface="Arial MT"/>
              </a:rPr>
              <a:t>(1937)</a:t>
            </a:r>
            <a:r>
              <a:rPr sz="1800" dirty="0">
                <a:latin typeface="Arial MT"/>
                <a:cs typeface="Arial MT"/>
              </a:rPr>
              <a:t> -</a:t>
            </a:r>
            <a:r>
              <a:rPr sz="1800" spc="20" dirty="0">
                <a:latin typeface="Arial MT"/>
                <a:cs typeface="Arial MT"/>
              </a:rPr>
              <a:t> </a:t>
            </a:r>
            <a:r>
              <a:rPr sz="1800" spc="-10" dirty="0">
                <a:latin typeface="Arial MT"/>
                <a:cs typeface="Arial MT"/>
              </a:rPr>
              <a:t>‘Limbic</a:t>
            </a:r>
            <a:r>
              <a:rPr sz="1800" dirty="0">
                <a:latin typeface="Arial MT"/>
                <a:cs typeface="Arial MT"/>
              </a:rPr>
              <a:t> </a:t>
            </a:r>
            <a:r>
              <a:rPr sz="1800" spc="-5" dirty="0">
                <a:latin typeface="Arial MT"/>
                <a:cs typeface="Arial MT"/>
              </a:rPr>
              <a:t>Circuit’</a:t>
            </a:r>
            <a:r>
              <a:rPr sz="1800" spc="15" dirty="0">
                <a:latin typeface="Arial MT"/>
                <a:cs typeface="Arial MT"/>
              </a:rPr>
              <a:t> </a:t>
            </a:r>
            <a:r>
              <a:rPr sz="1800" dirty="0">
                <a:latin typeface="Arial MT"/>
                <a:cs typeface="Arial MT"/>
              </a:rPr>
              <a:t>- </a:t>
            </a:r>
            <a:r>
              <a:rPr sz="1800" spc="-10" dirty="0">
                <a:latin typeface="Arial MT"/>
                <a:cs typeface="Arial MT"/>
              </a:rPr>
              <a:t>emotion</a:t>
            </a:r>
            <a:endParaRPr sz="1800">
              <a:latin typeface="Arial MT"/>
              <a:cs typeface="Arial MT"/>
            </a:endParaRPr>
          </a:p>
          <a:p>
            <a:pPr>
              <a:lnSpc>
                <a:spcPct val="100000"/>
              </a:lnSpc>
              <a:buClr>
                <a:srgbClr val="00007C"/>
              </a:buClr>
              <a:buFont typeface="Wingdings"/>
              <a:buChar char=""/>
            </a:pPr>
            <a:endParaRPr sz="2000">
              <a:latin typeface="Arial MT"/>
              <a:cs typeface="Arial MT"/>
            </a:endParaRPr>
          </a:p>
          <a:p>
            <a:pPr>
              <a:lnSpc>
                <a:spcPct val="100000"/>
              </a:lnSpc>
              <a:spcBef>
                <a:spcPts val="45"/>
              </a:spcBef>
              <a:buClr>
                <a:srgbClr val="00007C"/>
              </a:buClr>
              <a:buFont typeface="Wingdings"/>
              <a:buChar char=""/>
            </a:pPr>
            <a:endParaRPr sz="2300">
              <a:latin typeface="Arial MT"/>
              <a:cs typeface="Arial MT"/>
            </a:endParaRPr>
          </a:p>
          <a:p>
            <a:pPr marL="355600" indent="-342900">
              <a:lnSpc>
                <a:spcPct val="100000"/>
              </a:lnSpc>
              <a:buClr>
                <a:srgbClr val="00007C"/>
              </a:buClr>
              <a:buSzPct val="77777"/>
              <a:buFont typeface="Wingdings"/>
              <a:buChar char=""/>
              <a:tabLst>
                <a:tab pos="354965" algn="l"/>
                <a:tab pos="355600" algn="l"/>
              </a:tabLst>
            </a:pPr>
            <a:r>
              <a:rPr sz="1800" spc="-5" dirty="0">
                <a:latin typeface="Arial MT"/>
                <a:cs typeface="Arial MT"/>
              </a:rPr>
              <a:t>MacLean</a:t>
            </a:r>
            <a:r>
              <a:rPr sz="1800" spc="-10" dirty="0">
                <a:latin typeface="Arial MT"/>
                <a:cs typeface="Arial MT"/>
              </a:rPr>
              <a:t> </a:t>
            </a:r>
            <a:r>
              <a:rPr sz="1800" spc="-5" dirty="0">
                <a:latin typeface="Arial MT"/>
                <a:cs typeface="Arial MT"/>
              </a:rPr>
              <a:t>(1952)</a:t>
            </a:r>
            <a:r>
              <a:rPr sz="1800" dirty="0">
                <a:latin typeface="Arial MT"/>
                <a:cs typeface="Arial MT"/>
              </a:rPr>
              <a:t> -</a:t>
            </a:r>
            <a:r>
              <a:rPr sz="1800" spc="-5" dirty="0">
                <a:latin typeface="Arial MT"/>
                <a:cs typeface="Arial MT"/>
              </a:rPr>
              <a:t> </a:t>
            </a:r>
            <a:r>
              <a:rPr sz="1800" spc="-10" dirty="0">
                <a:latin typeface="Arial MT"/>
                <a:cs typeface="Arial MT"/>
              </a:rPr>
              <a:t>cerveau</a:t>
            </a:r>
            <a:r>
              <a:rPr sz="1800" spc="-5" dirty="0">
                <a:latin typeface="Arial MT"/>
                <a:cs typeface="Arial MT"/>
              </a:rPr>
              <a:t> tri-unitaire</a:t>
            </a:r>
            <a:r>
              <a:rPr sz="1800" spc="-10" dirty="0">
                <a:latin typeface="Arial MT"/>
                <a:cs typeface="Arial MT"/>
              </a:rPr>
              <a:t> </a:t>
            </a:r>
            <a:r>
              <a:rPr sz="1800" dirty="0">
                <a:latin typeface="Arial MT"/>
                <a:cs typeface="Arial MT"/>
              </a:rPr>
              <a:t>:</a:t>
            </a:r>
            <a:endParaRPr sz="1800">
              <a:latin typeface="Arial MT"/>
              <a:cs typeface="Arial MT"/>
            </a:endParaRPr>
          </a:p>
          <a:p>
            <a:pPr marL="756285" lvl="1" indent="-287020">
              <a:lnSpc>
                <a:spcPct val="100000"/>
              </a:lnSpc>
              <a:spcBef>
                <a:spcPts val="395"/>
              </a:spcBef>
              <a:buClr>
                <a:srgbClr val="9999CC"/>
              </a:buClr>
              <a:buSzPct val="81250"/>
              <a:buFont typeface="Wingdings"/>
              <a:buChar char=""/>
              <a:tabLst>
                <a:tab pos="756285" algn="l"/>
                <a:tab pos="756920" algn="l"/>
              </a:tabLst>
            </a:pPr>
            <a:r>
              <a:rPr sz="1600" spc="-5" dirty="0">
                <a:latin typeface="Arial MT"/>
                <a:cs typeface="Arial MT"/>
              </a:rPr>
              <a:t>reptilien</a:t>
            </a:r>
            <a:r>
              <a:rPr sz="1600" spc="-20" dirty="0">
                <a:latin typeface="Arial MT"/>
                <a:cs typeface="Arial MT"/>
              </a:rPr>
              <a:t> </a:t>
            </a:r>
            <a:r>
              <a:rPr sz="1600" spc="-5" dirty="0">
                <a:latin typeface="Arial MT"/>
                <a:cs typeface="Arial MT"/>
              </a:rPr>
              <a:t>:</a:t>
            </a:r>
            <a:r>
              <a:rPr sz="1600" spc="-15" dirty="0">
                <a:latin typeface="Arial MT"/>
                <a:cs typeface="Arial MT"/>
              </a:rPr>
              <a:t> </a:t>
            </a:r>
            <a:r>
              <a:rPr sz="1600" spc="-5" dirty="0">
                <a:latin typeface="Arial MT"/>
                <a:cs typeface="Arial MT"/>
              </a:rPr>
              <a:t>TC</a:t>
            </a:r>
            <a:r>
              <a:rPr sz="1600" spc="-15" dirty="0">
                <a:latin typeface="Arial MT"/>
                <a:cs typeface="Arial MT"/>
              </a:rPr>
              <a:t> </a:t>
            </a:r>
            <a:r>
              <a:rPr sz="1600" dirty="0">
                <a:latin typeface="Arial MT"/>
                <a:cs typeface="Arial MT"/>
              </a:rPr>
              <a:t>NGC</a:t>
            </a:r>
            <a:endParaRPr sz="1600">
              <a:latin typeface="Arial MT"/>
              <a:cs typeface="Arial MT"/>
            </a:endParaRPr>
          </a:p>
          <a:p>
            <a:pPr marL="756285" lvl="1" indent="-287020">
              <a:lnSpc>
                <a:spcPct val="100000"/>
              </a:lnSpc>
              <a:spcBef>
                <a:spcPts val="395"/>
              </a:spcBef>
              <a:buClr>
                <a:srgbClr val="9999CC"/>
              </a:buClr>
              <a:buSzPct val="81250"/>
              <a:buFont typeface="Wingdings"/>
              <a:buChar char=""/>
              <a:tabLst>
                <a:tab pos="756285" algn="l"/>
                <a:tab pos="756920" algn="l"/>
              </a:tabLst>
            </a:pPr>
            <a:r>
              <a:rPr sz="1600" spc="-5" dirty="0">
                <a:latin typeface="Arial MT"/>
                <a:cs typeface="Arial MT"/>
              </a:rPr>
              <a:t>paléo-mammalien :</a:t>
            </a:r>
            <a:r>
              <a:rPr sz="1600" dirty="0">
                <a:latin typeface="Arial MT"/>
                <a:cs typeface="Arial MT"/>
              </a:rPr>
              <a:t> </a:t>
            </a:r>
            <a:r>
              <a:rPr sz="1600" spc="-5" dirty="0">
                <a:latin typeface="Arial MT"/>
                <a:cs typeface="Arial MT"/>
              </a:rPr>
              <a:t>Système</a:t>
            </a:r>
            <a:r>
              <a:rPr sz="1600" spc="15" dirty="0">
                <a:latin typeface="Arial MT"/>
                <a:cs typeface="Arial MT"/>
              </a:rPr>
              <a:t> </a:t>
            </a:r>
            <a:r>
              <a:rPr sz="1600" spc="-5" dirty="0">
                <a:latin typeface="Arial MT"/>
                <a:cs typeface="Arial MT"/>
              </a:rPr>
              <a:t>Limbique</a:t>
            </a:r>
            <a:endParaRPr sz="1600">
              <a:latin typeface="Arial MT"/>
              <a:cs typeface="Arial MT"/>
            </a:endParaRPr>
          </a:p>
          <a:p>
            <a:pPr marL="756285" lvl="1" indent="-287020">
              <a:lnSpc>
                <a:spcPct val="100000"/>
              </a:lnSpc>
              <a:spcBef>
                <a:spcPts val="395"/>
              </a:spcBef>
              <a:buClr>
                <a:srgbClr val="9999CC"/>
              </a:buClr>
              <a:buSzPct val="81250"/>
              <a:buFont typeface="Wingdings"/>
              <a:buChar char=""/>
              <a:tabLst>
                <a:tab pos="756285" algn="l"/>
                <a:tab pos="756920" algn="l"/>
              </a:tabLst>
            </a:pPr>
            <a:r>
              <a:rPr sz="1600" spc="-5" dirty="0">
                <a:latin typeface="Arial MT"/>
                <a:cs typeface="Arial MT"/>
              </a:rPr>
              <a:t>néo</a:t>
            </a:r>
            <a:r>
              <a:rPr sz="1600" spc="-15" dirty="0">
                <a:latin typeface="Arial MT"/>
                <a:cs typeface="Arial MT"/>
              </a:rPr>
              <a:t> </a:t>
            </a:r>
            <a:r>
              <a:rPr sz="1600" spc="-5" dirty="0">
                <a:latin typeface="Arial MT"/>
                <a:cs typeface="Arial MT"/>
              </a:rPr>
              <a:t>-mammalien</a:t>
            </a:r>
            <a:r>
              <a:rPr sz="1600" spc="-15" dirty="0">
                <a:latin typeface="Arial MT"/>
                <a:cs typeface="Arial MT"/>
              </a:rPr>
              <a:t> </a:t>
            </a:r>
            <a:r>
              <a:rPr sz="1600" spc="-5" dirty="0">
                <a:latin typeface="Arial MT"/>
                <a:cs typeface="Arial MT"/>
              </a:rPr>
              <a:t>:</a:t>
            </a:r>
            <a:r>
              <a:rPr sz="1600" spc="-10" dirty="0">
                <a:latin typeface="Arial MT"/>
                <a:cs typeface="Arial MT"/>
              </a:rPr>
              <a:t> </a:t>
            </a:r>
            <a:r>
              <a:rPr sz="1600" dirty="0">
                <a:latin typeface="Arial MT"/>
                <a:cs typeface="Arial MT"/>
              </a:rPr>
              <a:t>néocortex</a:t>
            </a:r>
            <a:endParaRPr sz="1600">
              <a:latin typeface="Arial MT"/>
              <a:cs typeface="Arial MT"/>
            </a:endParaRPr>
          </a:p>
          <a:p>
            <a:pPr lvl="1">
              <a:lnSpc>
                <a:spcPct val="100000"/>
              </a:lnSpc>
              <a:spcBef>
                <a:spcPts val="10"/>
              </a:spcBef>
              <a:buClr>
                <a:srgbClr val="9999CC"/>
              </a:buClr>
              <a:buFont typeface="Wingdings"/>
              <a:buChar char=""/>
            </a:pPr>
            <a:endParaRPr sz="2550">
              <a:latin typeface="Arial MT"/>
              <a:cs typeface="Arial MT"/>
            </a:endParaRPr>
          </a:p>
          <a:p>
            <a:pPr marL="355600" marR="692785" indent="-342900">
              <a:lnSpc>
                <a:spcPct val="100000"/>
              </a:lnSpc>
              <a:buClr>
                <a:srgbClr val="00007C"/>
              </a:buClr>
              <a:buSzPct val="77777"/>
              <a:buFont typeface="Wingdings"/>
              <a:buChar char=""/>
              <a:tabLst>
                <a:tab pos="354965" algn="l"/>
                <a:tab pos="355600" algn="l"/>
              </a:tabLst>
            </a:pPr>
            <a:r>
              <a:rPr sz="1800" spc="-5" dirty="0">
                <a:latin typeface="Arial MT"/>
                <a:cs typeface="Arial MT"/>
              </a:rPr>
              <a:t>Nauta (1972) </a:t>
            </a:r>
            <a:r>
              <a:rPr sz="1800" dirty="0">
                <a:latin typeface="Arial MT"/>
                <a:cs typeface="Arial MT"/>
              </a:rPr>
              <a:t>- </a:t>
            </a:r>
            <a:r>
              <a:rPr sz="1800" spc="-5" dirty="0">
                <a:latin typeface="Arial MT"/>
                <a:cs typeface="Arial MT"/>
              </a:rPr>
              <a:t>‘Septo-hypothalamo- </a:t>
            </a:r>
            <a:r>
              <a:rPr sz="1800" spc="-490" dirty="0">
                <a:latin typeface="Arial MT"/>
                <a:cs typeface="Arial MT"/>
              </a:rPr>
              <a:t> </a:t>
            </a:r>
            <a:r>
              <a:rPr sz="1800" spc="-5" dirty="0">
                <a:latin typeface="Arial MT"/>
                <a:cs typeface="Arial MT"/>
              </a:rPr>
              <a:t>mesencephalic</a:t>
            </a:r>
            <a:r>
              <a:rPr sz="1800" spc="5" dirty="0">
                <a:latin typeface="Arial MT"/>
                <a:cs typeface="Arial MT"/>
              </a:rPr>
              <a:t> </a:t>
            </a:r>
            <a:r>
              <a:rPr sz="1800" spc="-5" dirty="0">
                <a:latin typeface="Arial MT"/>
                <a:cs typeface="Arial MT"/>
              </a:rPr>
              <a:t>continuum’</a:t>
            </a:r>
            <a:endParaRPr sz="1800">
              <a:latin typeface="Arial MT"/>
              <a:cs typeface="Arial MT"/>
            </a:endParaRPr>
          </a:p>
        </p:txBody>
      </p:sp>
      <p:pic>
        <p:nvPicPr>
          <p:cNvPr id="8" name="object 8"/>
          <p:cNvPicPr/>
          <p:nvPr/>
        </p:nvPicPr>
        <p:blipFill>
          <a:blip r:embed="rId5" cstate="print"/>
          <a:stretch>
            <a:fillRect/>
          </a:stretch>
        </p:blipFill>
        <p:spPr>
          <a:xfrm>
            <a:off x="6260470" y="2025395"/>
            <a:ext cx="3393947" cy="2761488"/>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425"/>
              </a:lnSpc>
            </a:pPr>
            <a:r>
              <a:rPr spc="-5" dirty="0"/>
              <a:t>D.</a:t>
            </a:r>
            <a:r>
              <a:rPr spc="-35" dirty="0"/>
              <a:t> </a:t>
            </a:r>
            <a:r>
              <a:rPr spc="-5" dirty="0"/>
              <a:t>Hasboun</a:t>
            </a:r>
            <a:r>
              <a:rPr spc="-35" dirty="0"/>
              <a:t> </a:t>
            </a:r>
            <a:r>
              <a:rPr spc="-5" dirty="0"/>
              <a:t>2007-2008</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36831" y="6837381"/>
            <a:ext cx="1615440" cy="170815"/>
          </a:xfrm>
          <a:prstGeom prst="rect">
            <a:avLst/>
          </a:prstGeom>
        </p:spPr>
        <p:txBody>
          <a:bodyPr vert="horz" wrap="square" lIns="0" tIns="0" rIns="0" bIns="0" rtlCol="0">
            <a:spAutoFit/>
          </a:bodyPr>
          <a:lstStyle/>
          <a:p>
            <a:pPr>
              <a:lnSpc>
                <a:spcPts val="1325"/>
              </a:lnSpc>
            </a:pPr>
            <a:r>
              <a:rPr sz="1200" b="1" spc="-5" dirty="0">
                <a:latin typeface="Arial"/>
                <a:cs typeface="Arial"/>
              </a:rPr>
              <a:t>D.</a:t>
            </a:r>
            <a:r>
              <a:rPr sz="1200" b="1" spc="-20" dirty="0">
                <a:latin typeface="Arial"/>
                <a:cs typeface="Arial"/>
              </a:rPr>
              <a:t> </a:t>
            </a:r>
            <a:r>
              <a:rPr sz="1200" b="1" spc="-5" dirty="0">
                <a:latin typeface="Arial"/>
                <a:cs typeface="Arial"/>
              </a:rPr>
              <a:t>Hasboun</a:t>
            </a:r>
            <a:r>
              <a:rPr sz="1200" b="1" spc="-20" dirty="0">
                <a:latin typeface="Arial"/>
                <a:cs typeface="Arial"/>
              </a:rPr>
              <a:t> </a:t>
            </a:r>
            <a:r>
              <a:rPr sz="1200" b="1" spc="-5" dirty="0">
                <a:latin typeface="Arial"/>
                <a:cs typeface="Arial"/>
              </a:rPr>
              <a:t>2007-2008</a:t>
            </a:r>
            <a:endParaRPr sz="1200">
              <a:latin typeface="Arial"/>
              <a:cs typeface="Arial"/>
            </a:endParaRPr>
          </a:p>
        </p:txBody>
      </p:sp>
      <p:pic>
        <p:nvPicPr>
          <p:cNvPr id="3" name="object 3"/>
          <p:cNvPicPr/>
          <p:nvPr/>
        </p:nvPicPr>
        <p:blipFill>
          <a:blip r:embed="rId2" cstate="print"/>
          <a:stretch>
            <a:fillRect/>
          </a:stretch>
        </p:blipFill>
        <p:spPr>
          <a:xfrm>
            <a:off x="774073" y="348995"/>
            <a:ext cx="274384" cy="533399"/>
          </a:xfrm>
          <a:prstGeom prst="rect">
            <a:avLst/>
          </a:prstGeom>
        </p:spPr>
      </p:pic>
      <p:grpSp>
        <p:nvGrpSpPr>
          <p:cNvPr id="4" name="object 4"/>
          <p:cNvGrpSpPr/>
          <p:nvPr/>
        </p:nvGrpSpPr>
        <p:grpSpPr>
          <a:xfrm>
            <a:off x="905137" y="348995"/>
            <a:ext cx="8860790" cy="546100"/>
            <a:chOff x="905137" y="348995"/>
            <a:chExt cx="8860790" cy="546100"/>
          </a:xfrm>
        </p:grpSpPr>
        <p:pic>
          <p:nvPicPr>
            <p:cNvPr id="5" name="object 5"/>
            <p:cNvPicPr/>
            <p:nvPr/>
          </p:nvPicPr>
          <p:blipFill>
            <a:blip r:embed="rId3" cstate="print"/>
            <a:stretch>
              <a:fillRect/>
            </a:stretch>
          </p:blipFill>
          <p:spPr>
            <a:xfrm>
              <a:off x="1187077" y="484631"/>
              <a:ext cx="8578619" cy="274319"/>
            </a:xfrm>
            <a:prstGeom prst="rect">
              <a:avLst/>
            </a:prstGeom>
          </p:spPr>
        </p:pic>
        <p:sp>
          <p:nvSpPr>
            <p:cNvPr id="6" name="object 6"/>
            <p:cNvSpPr/>
            <p:nvPr/>
          </p:nvSpPr>
          <p:spPr>
            <a:xfrm>
              <a:off x="1184021" y="348995"/>
              <a:ext cx="277495" cy="271780"/>
            </a:xfrm>
            <a:custGeom>
              <a:avLst/>
              <a:gdLst/>
              <a:ahLst/>
              <a:cxnLst/>
              <a:rect l="l" t="t" r="r" b="b"/>
              <a:pathLst>
                <a:path w="277494" h="271780">
                  <a:moveTo>
                    <a:pt x="137160" y="135636"/>
                  </a:moveTo>
                  <a:lnTo>
                    <a:pt x="0" y="135636"/>
                  </a:lnTo>
                  <a:lnTo>
                    <a:pt x="0" y="271272"/>
                  </a:lnTo>
                  <a:lnTo>
                    <a:pt x="137160" y="271272"/>
                  </a:lnTo>
                  <a:lnTo>
                    <a:pt x="137160" y="135636"/>
                  </a:lnTo>
                  <a:close/>
                </a:path>
                <a:path w="277494" h="271780">
                  <a:moveTo>
                    <a:pt x="277368" y="0"/>
                  </a:moveTo>
                  <a:lnTo>
                    <a:pt x="137160" y="0"/>
                  </a:lnTo>
                  <a:lnTo>
                    <a:pt x="137160" y="135636"/>
                  </a:lnTo>
                  <a:lnTo>
                    <a:pt x="277368" y="135636"/>
                  </a:lnTo>
                  <a:lnTo>
                    <a:pt x="277368" y="0"/>
                  </a:lnTo>
                  <a:close/>
                </a:path>
              </a:pathLst>
            </a:custGeom>
            <a:solidFill>
              <a:srgbClr val="CCCCE6"/>
            </a:solidFill>
          </p:spPr>
          <p:txBody>
            <a:bodyPr wrap="square" lIns="0" tIns="0" rIns="0" bIns="0" rtlCol="0"/>
            <a:lstStyle/>
            <a:p>
              <a:endParaRPr/>
            </a:p>
          </p:txBody>
        </p:sp>
        <p:sp>
          <p:nvSpPr>
            <p:cNvPr id="7" name="object 7"/>
            <p:cNvSpPr/>
            <p:nvPr/>
          </p:nvSpPr>
          <p:spPr>
            <a:xfrm>
              <a:off x="1321189" y="484631"/>
              <a:ext cx="140335" cy="140335"/>
            </a:xfrm>
            <a:custGeom>
              <a:avLst/>
              <a:gdLst/>
              <a:ahLst/>
              <a:cxnLst/>
              <a:rect l="l" t="t" r="r" b="b"/>
              <a:pathLst>
                <a:path w="140334" h="140334">
                  <a:moveTo>
                    <a:pt x="140207" y="140207"/>
                  </a:moveTo>
                  <a:lnTo>
                    <a:pt x="140207" y="0"/>
                  </a:lnTo>
                  <a:lnTo>
                    <a:pt x="0" y="0"/>
                  </a:lnTo>
                  <a:lnTo>
                    <a:pt x="0" y="140207"/>
                  </a:lnTo>
                  <a:lnTo>
                    <a:pt x="140207" y="140207"/>
                  </a:lnTo>
                  <a:close/>
                </a:path>
              </a:pathLst>
            </a:custGeom>
            <a:solidFill>
              <a:srgbClr val="9898CC"/>
            </a:solidFill>
          </p:spPr>
          <p:txBody>
            <a:bodyPr wrap="square" lIns="0" tIns="0" rIns="0" bIns="0" rtlCol="0"/>
            <a:lstStyle/>
            <a:p>
              <a:endParaRPr/>
            </a:p>
          </p:txBody>
        </p:sp>
        <p:sp>
          <p:nvSpPr>
            <p:cNvPr id="8" name="object 8"/>
            <p:cNvSpPr/>
            <p:nvPr/>
          </p:nvSpPr>
          <p:spPr>
            <a:xfrm>
              <a:off x="1048393" y="623315"/>
              <a:ext cx="137160" cy="135890"/>
            </a:xfrm>
            <a:custGeom>
              <a:avLst/>
              <a:gdLst/>
              <a:ahLst/>
              <a:cxnLst/>
              <a:rect l="l" t="t" r="r" b="b"/>
              <a:pathLst>
                <a:path w="137159" h="135890">
                  <a:moveTo>
                    <a:pt x="0" y="135635"/>
                  </a:moveTo>
                  <a:lnTo>
                    <a:pt x="137159" y="135635"/>
                  </a:lnTo>
                  <a:lnTo>
                    <a:pt x="137159" y="0"/>
                  </a:lnTo>
                  <a:lnTo>
                    <a:pt x="0" y="0"/>
                  </a:lnTo>
                  <a:lnTo>
                    <a:pt x="0" y="135635"/>
                  </a:lnTo>
                  <a:close/>
                </a:path>
              </a:pathLst>
            </a:custGeom>
            <a:solidFill>
              <a:srgbClr val="CCCCE6"/>
            </a:solidFill>
          </p:spPr>
          <p:txBody>
            <a:bodyPr wrap="square" lIns="0" tIns="0" rIns="0" bIns="0" rtlCol="0"/>
            <a:lstStyle/>
            <a:p>
              <a:endParaRPr/>
            </a:p>
          </p:txBody>
        </p:sp>
        <p:sp>
          <p:nvSpPr>
            <p:cNvPr id="9" name="object 9"/>
            <p:cNvSpPr/>
            <p:nvPr/>
          </p:nvSpPr>
          <p:spPr>
            <a:xfrm>
              <a:off x="905137" y="486155"/>
              <a:ext cx="142240" cy="137160"/>
            </a:xfrm>
            <a:custGeom>
              <a:avLst/>
              <a:gdLst/>
              <a:ahLst/>
              <a:cxnLst/>
              <a:rect l="l" t="t" r="r" b="b"/>
              <a:pathLst>
                <a:path w="142240" h="137159">
                  <a:moveTo>
                    <a:pt x="141731" y="137159"/>
                  </a:moveTo>
                  <a:lnTo>
                    <a:pt x="141731" y="0"/>
                  </a:lnTo>
                  <a:lnTo>
                    <a:pt x="0" y="0"/>
                  </a:lnTo>
                  <a:lnTo>
                    <a:pt x="0" y="137159"/>
                  </a:lnTo>
                  <a:lnTo>
                    <a:pt x="141731" y="137159"/>
                  </a:lnTo>
                  <a:close/>
                </a:path>
              </a:pathLst>
            </a:custGeom>
            <a:solidFill>
              <a:srgbClr val="00007D"/>
            </a:solidFill>
          </p:spPr>
          <p:txBody>
            <a:bodyPr wrap="square" lIns="0" tIns="0" rIns="0" bIns="0" rtlCol="0"/>
            <a:lstStyle/>
            <a:p>
              <a:endParaRPr/>
            </a:p>
          </p:txBody>
        </p:sp>
        <p:sp>
          <p:nvSpPr>
            <p:cNvPr id="10" name="object 10"/>
            <p:cNvSpPr/>
            <p:nvPr/>
          </p:nvSpPr>
          <p:spPr>
            <a:xfrm>
              <a:off x="1048385" y="620267"/>
              <a:ext cx="273050" cy="274320"/>
            </a:xfrm>
            <a:custGeom>
              <a:avLst/>
              <a:gdLst/>
              <a:ahLst/>
              <a:cxnLst/>
              <a:rect l="l" t="t" r="r" b="b"/>
              <a:pathLst>
                <a:path w="273050" h="274319">
                  <a:moveTo>
                    <a:pt x="272796" y="0"/>
                  </a:moveTo>
                  <a:lnTo>
                    <a:pt x="135636" y="0"/>
                  </a:lnTo>
                  <a:lnTo>
                    <a:pt x="135636" y="138684"/>
                  </a:lnTo>
                  <a:lnTo>
                    <a:pt x="0" y="138684"/>
                  </a:lnTo>
                  <a:lnTo>
                    <a:pt x="0" y="274320"/>
                  </a:lnTo>
                  <a:lnTo>
                    <a:pt x="137160" y="274320"/>
                  </a:lnTo>
                  <a:lnTo>
                    <a:pt x="137160" y="138684"/>
                  </a:lnTo>
                  <a:lnTo>
                    <a:pt x="272796" y="138684"/>
                  </a:lnTo>
                  <a:lnTo>
                    <a:pt x="272796" y="0"/>
                  </a:lnTo>
                  <a:close/>
                </a:path>
              </a:pathLst>
            </a:custGeom>
            <a:solidFill>
              <a:srgbClr val="9898CC"/>
            </a:solidFill>
          </p:spPr>
          <p:txBody>
            <a:bodyPr wrap="square" lIns="0" tIns="0" rIns="0" bIns="0" rtlCol="0"/>
            <a:lstStyle/>
            <a:p>
              <a:endParaRPr/>
            </a:p>
          </p:txBody>
        </p:sp>
      </p:grpSp>
      <p:pic>
        <p:nvPicPr>
          <p:cNvPr id="11" name="object 11"/>
          <p:cNvPicPr/>
          <p:nvPr/>
        </p:nvPicPr>
        <p:blipFill>
          <a:blip r:embed="rId4" cstate="print"/>
          <a:stretch>
            <a:fillRect/>
          </a:stretch>
        </p:blipFill>
        <p:spPr>
          <a:xfrm>
            <a:off x="8394069" y="6521195"/>
            <a:ext cx="1422878" cy="622299"/>
          </a:xfrm>
          <a:prstGeom prst="rect">
            <a:avLst/>
          </a:prstGeom>
        </p:spPr>
      </p:pic>
      <p:grpSp>
        <p:nvGrpSpPr>
          <p:cNvPr id="12" name="object 12"/>
          <p:cNvGrpSpPr/>
          <p:nvPr/>
        </p:nvGrpSpPr>
        <p:grpSpPr>
          <a:xfrm>
            <a:off x="834668" y="2096833"/>
            <a:ext cx="9019540" cy="5110480"/>
            <a:chOff x="834668" y="2096833"/>
            <a:chExt cx="9019540" cy="5110480"/>
          </a:xfrm>
        </p:grpSpPr>
        <p:pic>
          <p:nvPicPr>
            <p:cNvPr id="13" name="object 13"/>
            <p:cNvPicPr/>
            <p:nvPr/>
          </p:nvPicPr>
          <p:blipFill>
            <a:blip r:embed="rId5" cstate="print"/>
            <a:stretch>
              <a:fillRect/>
            </a:stretch>
          </p:blipFill>
          <p:spPr>
            <a:xfrm>
              <a:off x="834668" y="6826738"/>
              <a:ext cx="855681" cy="349425"/>
            </a:xfrm>
            <a:prstGeom prst="rect">
              <a:avLst/>
            </a:prstGeom>
          </p:spPr>
        </p:pic>
        <p:sp>
          <p:nvSpPr>
            <p:cNvPr id="14" name="object 14"/>
            <p:cNvSpPr/>
            <p:nvPr/>
          </p:nvSpPr>
          <p:spPr>
            <a:xfrm>
              <a:off x="938665" y="2177795"/>
              <a:ext cx="8915400" cy="5029200"/>
            </a:xfrm>
            <a:custGeom>
              <a:avLst/>
              <a:gdLst/>
              <a:ahLst/>
              <a:cxnLst/>
              <a:rect l="l" t="t" r="r" b="b"/>
              <a:pathLst>
                <a:path w="8915400" h="5029200">
                  <a:moveTo>
                    <a:pt x="8915399" y="5029199"/>
                  </a:moveTo>
                  <a:lnTo>
                    <a:pt x="8915399" y="0"/>
                  </a:lnTo>
                  <a:lnTo>
                    <a:pt x="0" y="0"/>
                  </a:lnTo>
                  <a:lnTo>
                    <a:pt x="0" y="5029199"/>
                  </a:lnTo>
                  <a:lnTo>
                    <a:pt x="8915399" y="5029199"/>
                  </a:lnTo>
                  <a:close/>
                </a:path>
              </a:pathLst>
            </a:custGeom>
            <a:solidFill>
              <a:srgbClr val="00007D"/>
            </a:solidFill>
          </p:spPr>
          <p:txBody>
            <a:bodyPr wrap="square" lIns="0" tIns="0" rIns="0" bIns="0" rtlCol="0"/>
            <a:lstStyle/>
            <a:p>
              <a:endParaRPr/>
            </a:p>
          </p:txBody>
        </p:sp>
        <p:pic>
          <p:nvPicPr>
            <p:cNvPr id="15" name="object 15"/>
            <p:cNvPicPr/>
            <p:nvPr/>
          </p:nvPicPr>
          <p:blipFill>
            <a:blip r:embed="rId6" cstate="print"/>
            <a:stretch>
              <a:fillRect/>
            </a:stretch>
          </p:blipFill>
          <p:spPr>
            <a:xfrm>
              <a:off x="862465" y="2101595"/>
              <a:ext cx="8915396" cy="5029199"/>
            </a:xfrm>
            <a:prstGeom prst="rect">
              <a:avLst/>
            </a:prstGeom>
          </p:spPr>
        </p:pic>
        <p:sp>
          <p:nvSpPr>
            <p:cNvPr id="16" name="object 16"/>
            <p:cNvSpPr/>
            <p:nvPr/>
          </p:nvSpPr>
          <p:spPr>
            <a:xfrm>
              <a:off x="862465" y="2101595"/>
              <a:ext cx="8915400" cy="5029200"/>
            </a:xfrm>
            <a:custGeom>
              <a:avLst/>
              <a:gdLst/>
              <a:ahLst/>
              <a:cxnLst/>
              <a:rect l="l" t="t" r="r" b="b"/>
              <a:pathLst>
                <a:path w="8915400" h="5029200">
                  <a:moveTo>
                    <a:pt x="0" y="0"/>
                  </a:moveTo>
                  <a:lnTo>
                    <a:pt x="0" y="5029199"/>
                  </a:lnTo>
                  <a:lnTo>
                    <a:pt x="8915399" y="5029199"/>
                  </a:lnTo>
                  <a:lnTo>
                    <a:pt x="8915399" y="0"/>
                  </a:lnTo>
                  <a:lnTo>
                    <a:pt x="0" y="0"/>
                  </a:lnTo>
                  <a:close/>
                </a:path>
              </a:pathLst>
            </a:custGeom>
            <a:ln w="9524">
              <a:solidFill>
                <a:srgbClr val="000000"/>
              </a:solidFill>
            </a:ln>
          </p:spPr>
          <p:txBody>
            <a:bodyPr wrap="square" lIns="0" tIns="0" rIns="0" bIns="0" rtlCol="0"/>
            <a:lstStyle/>
            <a:p>
              <a:endParaRPr/>
            </a:p>
          </p:txBody>
        </p:sp>
        <p:sp>
          <p:nvSpPr>
            <p:cNvPr id="17" name="object 17"/>
            <p:cNvSpPr/>
            <p:nvPr/>
          </p:nvSpPr>
          <p:spPr>
            <a:xfrm>
              <a:off x="975241" y="3549395"/>
              <a:ext cx="163195" cy="3362325"/>
            </a:xfrm>
            <a:custGeom>
              <a:avLst/>
              <a:gdLst/>
              <a:ahLst/>
              <a:cxnLst/>
              <a:rect l="l" t="t" r="r" b="b"/>
              <a:pathLst>
                <a:path w="163194" h="3362325">
                  <a:moveTo>
                    <a:pt x="163067" y="3200399"/>
                  </a:moveTo>
                  <a:lnTo>
                    <a:pt x="163067" y="0"/>
                  </a:lnTo>
                  <a:lnTo>
                    <a:pt x="0" y="161543"/>
                  </a:lnTo>
                  <a:lnTo>
                    <a:pt x="0" y="3361943"/>
                  </a:lnTo>
                  <a:lnTo>
                    <a:pt x="163067" y="3200399"/>
                  </a:lnTo>
                  <a:close/>
                </a:path>
              </a:pathLst>
            </a:custGeom>
            <a:solidFill>
              <a:srgbClr val="B3E1E1"/>
            </a:solidFill>
          </p:spPr>
          <p:txBody>
            <a:bodyPr wrap="square" lIns="0" tIns="0" rIns="0" bIns="0" rtlCol="0"/>
            <a:lstStyle/>
            <a:p>
              <a:endParaRPr/>
            </a:p>
          </p:txBody>
        </p:sp>
        <p:sp>
          <p:nvSpPr>
            <p:cNvPr id="18" name="object 18"/>
            <p:cNvSpPr/>
            <p:nvPr/>
          </p:nvSpPr>
          <p:spPr>
            <a:xfrm>
              <a:off x="975241" y="3549395"/>
              <a:ext cx="163195" cy="161925"/>
            </a:xfrm>
            <a:custGeom>
              <a:avLst/>
              <a:gdLst/>
              <a:ahLst/>
              <a:cxnLst/>
              <a:rect l="l" t="t" r="r" b="b"/>
              <a:pathLst>
                <a:path w="163194" h="161925">
                  <a:moveTo>
                    <a:pt x="163067" y="0"/>
                  </a:moveTo>
                  <a:lnTo>
                    <a:pt x="0" y="161543"/>
                  </a:lnTo>
                </a:path>
              </a:pathLst>
            </a:custGeom>
            <a:ln w="3175">
              <a:solidFill>
                <a:srgbClr val="B3E1E1"/>
              </a:solidFill>
            </a:ln>
          </p:spPr>
          <p:txBody>
            <a:bodyPr wrap="square" lIns="0" tIns="0" rIns="0" bIns="0" rtlCol="0"/>
            <a:lstStyle/>
            <a:p>
              <a:endParaRPr/>
            </a:p>
          </p:txBody>
        </p:sp>
        <p:sp>
          <p:nvSpPr>
            <p:cNvPr id="19" name="object 19"/>
            <p:cNvSpPr/>
            <p:nvPr/>
          </p:nvSpPr>
          <p:spPr>
            <a:xfrm>
              <a:off x="975241" y="6749795"/>
              <a:ext cx="561340" cy="161925"/>
            </a:xfrm>
            <a:custGeom>
              <a:avLst/>
              <a:gdLst/>
              <a:ahLst/>
              <a:cxnLst/>
              <a:rect l="l" t="t" r="r" b="b"/>
              <a:pathLst>
                <a:path w="561340" h="161925">
                  <a:moveTo>
                    <a:pt x="560828" y="0"/>
                  </a:moveTo>
                  <a:lnTo>
                    <a:pt x="163067" y="0"/>
                  </a:lnTo>
                  <a:lnTo>
                    <a:pt x="0" y="161543"/>
                  </a:lnTo>
                  <a:lnTo>
                    <a:pt x="399287" y="161543"/>
                  </a:lnTo>
                  <a:lnTo>
                    <a:pt x="560828" y="0"/>
                  </a:lnTo>
                  <a:close/>
                </a:path>
              </a:pathLst>
            </a:custGeom>
            <a:solidFill>
              <a:srgbClr val="799797"/>
            </a:solidFill>
          </p:spPr>
          <p:txBody>
            <a:bodyPr wrap="square" lIns="0" tIns="0" rIns="0" bIns="0" rtlCol="0"/>
            <a:lstStyle/>
            <a:p>
              <a:endParaRPr/>
            </a:p>
          </p:txBody>
        </p:sp>
        <p:sp>
          <p:nvSpPr>
            <p:cNvPr id="20" name="object 20"/>
            <p:cNvSpPr/>
            <p:nvPr/>
          </p:nvSpPr>
          <p:spPr>
            <a:xfrm>
              <a:off x="975241" y="6749795"/>
              <a:ext cx="163195" cy="161925"/>
            </a:xfrm>
            <a:custGeom>
              <a:avLst/>
              <a:gdLst/>
              <a:ahLst/>
              <a:cxnLst/>
              <a:rect l="l" t="t" r="r" b="b"/>
              <a:pathLst>
                <a:path w="163194" h="161925">
                  <a:moveTo>
                    <a:pt x="163067" y="0"/>
                  </a:moveTo>
                  <a:lnTo>
                    <a:pt x="0" y="161543"/>
                  </a:lnTo>
                </a:path>
              </a:pathLst>
            </a:custGeom>
            <a:ln w="3175">
              <a:solidFill>
                <a:srgbClr val="799797"/>
              </a:solidFill>
            </a:ln>
          </p:spPr>
          <p:txBody>
            <a:bodyPr wrap="square" lIns="0" tIns="0" rIns="0" bIns="0" rtlCol="0"/>
            <a:lstStyle/>
            <a:p>
              <a:endParaRPr/>
            </a:p>
          </p:txBody>
        </p:sp>
        <p:pic>
          <p:nvPicPr>
            <p:cNvPr id="21" name="object 21"/>
            <p:cNvPicPr/>
            <p:nvPr/>
          </p:nvPicPr>
          <p:blipFill>
            <a:blip r:embed="rId7" cstate="print"/>
            <a:stretch>
              <a:fillRect/>
            </a:stretch>
          </p:blipFill>
          <p:spPr>
            <a:xfrm>
              <a:off x="1138309" y="3549395"/>
              <a:ext cx="397760" cy="3200399"/>
            </a:xfrm>
            <a:prstGeom prst="rect">
              <a:avLst/>
            </a:prstGeom>
          </p:spPr>
        </p:pic>
      </p:grpSp>
      <p:sp>
        <p:nvSpPr>
          <p:cNvPr id="22" name="object 22"/>
          <p:cNvSpPr txBox="1">
            <a:spLocks noGrp="1"/>
          </p:cNvSpPr>
          <p:nvPr>
            <p:ph type="title"/>
          </p:nvPr>
        </p:nvSpPr>
        <p:spPr>
          <a:xfrm>
            <a:off x="1249052" y="1147063"/>
            <a:ext cx="6053455" cy="696595"/>
          </a:xfrm>
          <a:prstGeom prst="rect">
            <a:avLst/>
          </a:prstGeom>
        </p:spPr>
        <p:txBody>
          <a:bodyPr vert="horz" wrap="square" lIns="0" tIns="12700" rIns="0" bIns="0" rtlCol="0">
            <a:spAutoFit/>
          </a:bodyPr>
          <a:lstStyle/>
          <a:p>
            <a:pPr marL="12700">
              <a:lnSpc>
                <a:spcPct val="100000"/>
              </a:lnSpc>
              <a:spcBef>
                <a:spcPts val="100"/>
              </a:spcBef>
            </a:pPr>
            <a:r>
              <a:rPr sz="4400" spc="-5" dirty="0"/>
              <a:t>Hiérarchie</a:t>
            </a:r>
            <a:r>
              <a:rPr sz="4400" spc="-25" dirty="0"/>
              <a:t> </a:t>
            </a:r>
            <a:r>
              <a:rPr sz="4400" spc="-5" dirty="0"/>
              <a:t>anatomique</a:t>
            </a:r>
            <a:endParaRPr sz="4400"/>
          </a:p>
        </p:txBody>
      </p:sp>
      <p:sp>
        <p:nvSpPr>
          <p:cNvPr id="23" name="object 23"/>
          <p:cNvSpPr txBox="1"/>
          <p:nvPr/>
        </p:nvSpPr>
        <p:spPr>
          <a:xfrm>
            <a:off x="1170757" y="4558068"/>
            <a:ext cx="311785" cy="1186815"/>
          </a:xfrm>
          <a:prstGeom prst="rect">
            <a:avLst/>
          </a:prstGeom>
        </p:spPr>
        <p:txBody>
          <a:bodyPr vert="vert270" wrap="square" lIns="0" tIns="32384" rIns="0" bIns="0" rtlCol="0">
            <a:spAutoFit/>
          </a:bodyPr>
          <a:lstStyle/>
          <a:p>
            <a:pPr marL="12700">
              <a:lnSpc>
                <a:spcPct val="100000"/>
              </a:lnSpc>
              <a:spcBef>
                <a:spcPts val="254"/>
              </a:spcBef>
            </a:pPr>
            <a:r>
              <a:rPr sz="1600" dirty="0">
                <a:latin typeface="Arial Black"/>
                <a:cs typeface="Arial Black"/>
              </a:rPr>
              <a:t>Néoco</a:t>
            </a:r>
            <a:r>
              <a:rPr sz="1600" spc="-5" dirty="0">
                <a:latin typeface="Arial Black"/>
                <a:cs typeface="Arial Black"/>
              </a:rPr>
              <a:t>rt</a:t>
            </a:r>
            <a:r>
              <a:rPr sz="1600" spc="-10" dirty="0">
                <a:latin typeface="Arial Black"/>
                <a:cs typeface="Arial Black"/>
              </a:rPr>
              <a:t>e</a:t>
            </a:r>
            <a:r>
              <a:rPr sz="1600" dirty="0">
                <a:latin typeface="Arial Black"/>
                <a:cs typeface="Arial Black"/>
              </a:rPr>
              <a:t>x</a:t>
            </a:r>
            <a:endParaRPr sz="1600">
              <a:latin typeface="Arial Black"/>
              <a:cs typeface="Arial Black"/>
            </a:endParaRPr>
          </a:p>
        </p:txBody>
      </p:sp>
      <p:grpSp>
        <p:nvGrpSpPr>
          <p:cNvPr id="24" name="object 24"/>
          <p:cNvGrpSpPr/>
          <p:nvPr/>
        </p:nvGrpSpPr>
        <p:grpSpPr>
          <a:xfrm>
            <a:off x="992576" y="2329243"/>
            <a:ext cx="569595" cy="1155700"/>
            <a:chOff x="992576" y="2329243"/>
            <a:chExt cx="569595" cy="1155700"/>
          </a:xfrm>
        </p:grpSpPr>
        <p:sp>
          <p:nvSpPr>
            <p:cNvPr id="25" name="object 25"/>
            <p:cNvSpPr/>
            <p:nvPr/>
          </p:nvSpPr>
          <p:spPr>
            <a:xfrm>
              <a:off x="993529" y="2330195"/>
              <a:ext cx="161925" cy="1153795"/>
            </a:xfrm>
            <a:custGeom>
              <a:avLst/>
              <a:gdLst/>
              <a:ahLst/>
              <a:cxnLst/>
              <a:rect l="l" t="t" r="r" b="b"/>
              <a:pathLst>
                <a:path w="161925" h="1153795">
                  <a:moveTo>
                    <a:pt x="161543" y="992123"/>
                  </a:moveTo>
                  <a:lnTo>
                    <a:pt x="161543" y="0"/>
                  </a:lnTo>
                  <a:lnTo>
                    <a:pt x="0" y="161543"/>
                  </a:lnTo>
                  <a:lnTo>
                    <a:pt x="0" y="1153667"/>
                  </a:lnTo>
                  <a:lnTo>
                    <a:pt x="161543" y="992123"/>
                  </a:lnTo>
                  <a:close/>
                </a:path>
              </a:pathLst>
            </a:custGeom>
            <a:solidFill>
              <a:srgbClr val="B3E1E1"/>
            </a:solidFill>
          </p:spPr>
          <p:txBody>
            <a:bodyPr wrap="square" lIns="0" tIns="0" rIns="0" bIns="0" rtlCol="0"/>
            <a:lstStyle/>
            <a:p>
              <a:endParaRPr/>
            </a:p>
          </p:txBody>
        </p:sp>
        <p:sp>
          <p:nvSpPr>
            <p:cNvPr id="26" name="object 26"/>
            <p:cNvSpPr/>
            <p:nvPr/>
          </p:nvSpPr>
          <p:spPr>
            <a:xfrm>
              <a:off x="993529" y="2330195"/>
              <a:ext cx="161925" cy="161925"/>
            </a:xfrm>
            <a:custGeom>
              <a:avLst/>
              <a:gdLst/>
              <a:ahLst/>
              <a:cxnLst/>
              <a:rect l="l" t="t" r="r" b="b"/>
              <a:pathLst>
                <a:path w="161925" h="161925">
                  <a:moveTo>
                    <a:pt x="161543" y="0"/>
                  </a:moveTo>
                  <a:lnTo>
                    <a:pt x="0" y="161543"/>
                  </a:lnTo>
                </a:path>
              </a:pathLst>
            </a:custGeom>
            <a:ln w="3175">
              <a:solidFill>
                <a:srgbClr val="B3E1E1"/>
              </a:solidFill>
            </a:ln>
          </p:spPr>
          <p:txBody>
            <a:bodyPr wrap="square" lIns="0" tIns="0" rIns="0" bIns="0" rtlCol="0"/>
            <a:lstStyle/>
            <a:p>
              <a:endParaRPr/>
            </a:p>
          </p:txBody>
        </p:sp>
        <p:sp>
          <p:nvSpPr>
            <p:cNvPr id="27" name="object 27"/>
            <p:cNvSpPr/>
            <p:nvPr/>
          </p:nvSpPr>
          <p:spPr>
            <a:xfrm>
              <a:off x="993529" y="3322319"/>
              <a:ext cx="568960" cy="161925"/>
            </a:xfrm>
            <a:custGeom>
              <a:avLst/>
              <a:gdLst/>
              <a:ahLst/>
              <a:cxnLst/>
              <a:rect l="l" t="t" r="r" b="b"/>
              <a:pathLst>
                <a:path w="568960" h="161925">
                  <a:moveTo>
                    <a:pt x="568448" y="0"/>
                  </a:moveTo>
                  <a:lnTo>
                    <a:pt x="161543" y="0"/>
                  </a:lnTo>
                  <a:lnTo>
                    <a:pt x="0" y="161543"/>
                  </a:lnTo>
                  <a:lnTo>
                    <a:pt x="406907" y="161543"/>
                  </a:lnTo>
                  <a:lnTo>
                    <a:pt x="568448" y="0"/>
                  </a:lnTo>
                  <a:close/>
                </a:path>
              </a:pathLst>
            </a:custGeom>
            <a:solidFill>
              <a:srgbClr val="799797"/>
            </a:solidFill>
          </p:spPr>
          <p:txBody>
            <a:bodyPr wrap="square" lIns="0" tIns="0" rIns="0" bIns="0" rtlCol="0"/>
            <a:lstStyle/>
            <a:p>
              <a:endParaRPr/>
            </a:p>
          </p:txBody>
        </p:sp>
        <p:sp>
          <p:nvSpPr>
            <p:cNvPr id="28" name="object 28"/>
            <p:cNvSpPr/>
            <p:nvPr/>
          </p:nvSpPr>
          <p:spPr>
            <a:xfrm>
              <a:off x="993529" y="3322319"/>
              <a:ext cx="161925" cy="161925"/>
            </a:xfrm>
            <a:custGeom>
              <a:avLst/>
              <a:gdLst/>
              <a:ahLst/>
              <a:cxnLst/>
              <a:rect l="l" t="t" r="r" b="b"/>
              <a:pathLst>
                <a:path w="161925" h="161925">
                  <a:moveTo>
                    <a:pt x="161543" y="0"/>
                  </a:moveTo>
                  <a:lnTo>
                    <a:pt x="0" y="161543"/>
                  </a:lnTo>
                </a:path>
              </a:pathLst>
            </a:custGeom>
            <a:ln w="3175">
              <a:solidFill>
                <a:srgbClr val="799797"/>
              </a:solidFill>
            </a:ln>
          </p:spPr>
          <p:txBody>
            <a:bodyPr wrap="square" lIns="0" tIns="0" rIns="0" bIns="0" rtlCol="0"/>
            <a:lstStyle/>
            <a:p>
              <a:endParaRPr/>
            </a:p>
          </p:txBody>
        </p:sp>
        <p:pic>
          <p:nvPicPr>
            <p:cNvPr id="29" name="object 29"/>
            <p:cNvPicPr/>
            <p:nvPr/>
          </p:nvPicPr>
          <p:blipFill>
            <a:blip r:embed="rId8" cstate="print"/>
            <a:stretch>
              <a:fillRect/>
            </a:stretch>
          </p:blipFill>
          <p:spPr>
            <a:xfrm>
              <a:off x="1155073" y="2330195"/>
              <a:ext cx="406904" cy="992123"/>
            </a:xfrm>
            <a:prstGeom prst="rect">
              <a:avLst/>
            </a:prstGeom>
          </p:spPr>
        </p:pic>
      </p:grpSp>
      <p:sp>
        <p:nvSpPr>
          <p:cNvPr id="30" name="object 30"/>
          <p:cNvSpPr txBox="1"/>
          <p:nvPr/>
        </p:nvSpPr>
        <p:spPr>
          <a:xfrm>
            <a:off x="1208261" y="2367664"/>
            <a:ext cx="276860" cy="917575"/>
          </a:xfrm>
          <a:prstGeom prst="rect">
            <a:avLst/>
          </a:prstGeom>
        </p:spPr>
        <p:txBody>
          <a:bodyPr vert="vert270" wrap="square" lIns="0" tIns="31115" rIns="0" bIns="0" rtlCol="0">
            <a:spAutoFit/>
          </a:bodyPr>
          <a:lstStyle/>
          <a:p>
            <a:pPr marL="12700">
              <a:lnSpc>
                <a:spcPct val="100000"/>
              </a:lnSpc>
              <a:spcBef>
                <a:spcPts val="245"/>
              </a:spcBef>
            </a:pPr>
            <a:r>
              <a:rPr sz="1400" spc="-10" dirty="0">
                <a:latin typeface="Arial Black"/>
                <a:cs typeface="Arial Black"/>
              </a:rPr>
              <a:t>O</a:t>
            </a:r>
            <a:r>
              <a:rPr sz="1400" dirty="0">
                <a:latin typeface="Arial Black"/>
                <a:cs typeface="Arial Black"/>
              </a:rPr>
              <a:t>l</a:t>
            </a:r>
            <a:r>
              <a:rPr sz="1400" spc="5" dirty="0">
                <a:latin typeface="Arial Black"/>
                <a:cs typeface="Arial Black"/>
              </a:rPr>
              <a:t>f</a:t>
            </a:r>
            <a:r>
              <a:rPr sz="1400" spc="-5" dirty="0">
                <a:latin typeface="Arial Black"/>
                <a:cs typeface="Arial Black"/>
              </a:rPr>
              <a:t>ac</a:t>
            </a:r>
            <a:r>
              <a:rPr sz="1400" dirty="0">
                <a:latin typeface="Arial Black"/>
                <a:cs typeface="Arial Black"/>
              </a:rPr>
              <a:t>ti</a:t>
            </a:r>
            <a:r>
              <a:rPr sz="1400" spc="-5" dirty="0">
                <a:latin typeface="Arial Black"/>
                <a:cs typeface="Arial Black"/>
              </a:rPr>
              <a:t>o</a:t>
            </a:r>
            <a:r>
              <a:rPr sz="1400" dirty="0">
                <a:latin typeface="Arial Black"/>
                <a:cs typeface="Arial Black"/>
              </a:rPr>
              <a:t>n</a:t>
            </a:r>
            <a:endParaRPr sz="1400">
              <a:latin typeface="Arial Black"/>
              <a:cs typeface="Arial Black"/>
            </a:endParaRPr>
          </a:p>
        </p:txBody>
      </p:sp>
      <p:grpSp>
        <p:nvGrpSpPr>
          <p:cNvPr id="31" name="object 31"/>
          <p:cNvGrpSpPr/>
          <p:nvPr/>
        </p:nvGrpSpPr>
        <p:grpSpPr>
          <a:xfrm>
            <a:off x="1754573" y="6063043"/>
            <a:ext cx="1574165" cy="902969"/>
            <a:chOff x="1754573" y="6063043"/>
            <a:chExt cx="1574165" cy="902969"/>
          </a:xfrm>
        </p:grpSpPr>
        <p:sp>
          <p:nvSpPr>
            <p:cNvPr id="32" name="object 32"/>
            <p:cNvSpPr/>
            <p:nvPr/>
          </p:nvSpPr>
          <p:spPr>
            <a:xfrm>
              <a:off x="1755526" y="6063995"/>
              <a:ext cx="161925" cy="901065"/>
            </a:xfrm>
            <a:custGeom>
              <a:avLst/>
              <a:gdLst/>
              <a:ahLst/>
              <a:cxnLst/>
              <a:rect l="l" t="t" r="r" b="b"/>
              <a:pathLst>
                <a:path w="161925" h="901065">
                  <a:moveTo>
                    <a:pt x="161543" y="739139"/>
                  </a:moveTo>
                  <a:lnTo>
                    <a:pt x="161543" y="0"/>
                  </a:lnTo>
                  <a:lnTo>
                    <a:pt x="0" y="161543"/>
                  </a:lnTo>
                  <a:lnTo>
                    <a:pt x="0" y="900683"/>
                  </a:lnTo>
                  <a:lnTo>
                    <a:pt x="161543" y="739139"/>
                  </a:lnTo>
                  <a:close/>
                </a:path>
              </a:pathLst>
            </a:custGeom>
            <a:solidFill>
              <a:srgbClr val="B3E1E1"/>
            </a:solidFill>
          </p:spPr>
          <p:txBody>
            <a:bodyPr wrap="square" lIns="0" tIns="0" rIns="0" bIns="0" rtlCol="0"/>
            <a:lstStyle/>
            <a:p>
              <a:endParaRPr/>
            </a:p>
          </p:txBody>
        </p:sp>
        <p:sp>
          <p:nvSpPr>
            <p:cNvPr id="33" name="object 33"/>
            <p:cNvSpPr/>
            <p:nvPr/>
          </p:nvSpPr>
          <p:spPr>
            <a:xfrm>
              <a:off x="1755526" y="6063995"/>
              <a:ext cx="161925" cy="161925"/>
            </a:xfrm>
            <a:custGeom>
              <a:avLst/>
              <a:gdLst/>
              <a:ahLst/>
              <a:cxnLst/>
              <a:rect l="l" t="t" r="r" b="b"/>
              <a:pathLst>
                <a:path w="161925" h="161925">
                  <a:moveTo>
                    <a:pt x="161543" y="0"/>
                  </a:moveTo>
                  <a:lnTo>
                    <a:pt x="0" y="161543"/>
                  </a:lnTo>
                </a:path>
              </a:pathLst>
            </a:custGeom>
            <a:ln w="3175">
              <a:solidFill>
                <a:srgbClr val="B3E1E1"/>
              </a:solidFill>
            </a:ln>
          </p:spPr>
          <p:txBody>
            <a:bodyPr wrap="square" lIns="0" tIns="0" rIns="0" bIns="0" rtlCol="0"/>
            <a:lstStyle/>
            <a:p>
              <a:endParaRPr/>
            </a:p>
          </p:txBody>
        </p:sp>
        <p:sp>
          <p:nvSpPr>
            <p:cNvPr id="34" name="object 34"/>
            <p:cNvSpPr/>
            <p:nvPr/>
          </p:nvSpPr>
          <p:spPr>
            <a:xfrm>
              <a:off x="1755526" y="6803135"/>
              <a:ext cx="1572895" cy="161925"/>
            </a:xfrm>
            <a:custGeom>
              <a:avLst/>
              <a:gdLst/>
              <a:ahLst/>
              <a:cxnLst/>
              <a:rect l="l" t="t" r="r" b="b"/>
              <a:pathLst>
                <a:path w="1572895" h="161925">
                  <a:moveTo>
                    <a:pt x="1572767" y="0"/>
                  </a:moveTo>
                  <a:lnTo>
                    <a:pt x="161543" y="0"/>
                  </a:lnTo>
                  <a:lnTo>
                    <a:pt x="0" y="161543"/>
                  </a:lnTo>
                  <a:lnTo>
                    <a:pt x="1411223" y="161543"/>
                  </a:lnTo>
                  <a:lnTo>
                    <a:pt x="1572767" y="0"/>
                  </a:lnTo>
                  <a:close/>
                </a:path>
              </a:pathLst>
            </a:custGeom>
            <a:solidFill>
              <a:srgbClr val="799797"/>
            </a:solidFill>
          </p:spPr>
          <p:txBody>
            <a:bodyPr wrap="square" lIns="0" tIns="0" rIns="0" bIns="0" rtlCol="0"/>
            <a:lstStyle/>
            <a:p>
              <a:endParaRPr/>
            </a:p>
          </p:txBody>
        </p:sp>
        <p:sp>
          <p:nvSpPr>
            <p:cNvPr id="35" name="object 35"/>
            <p:cNvSpPr/>
            <p:nvPr/>
          </p:nvSpPr>
          <p:spPr>
            <a:xfrm>
              <a:off x="1755526" y="6803135"/>
              <a:ext cx="161925" cy="161925"/>
            </a:xfrm>
            <a:custGeom>
              <a:avLst/>
              <a:gdLst/>
              <a:ahLst/>
              <a:cxnLst/>
              <a:rect l="l" t="t" r="r" b="b"/>
              <a:pathLst>
                <a:path w="161925" h="161925">
                  <a:moveTo>
                    <a:pt x="161543" y="0"/>
                  </a:moveTo>
                  <a:lnTo>
                    <a:pt x="0" y="161543"/>
                  </a:lnTo>
                </a:path>
              </a:pathLst>
            </a:custGeom>
            <a:ln w="3175">
              <a:solidFill>
                <a:srgbClr val="799797"/>
              </a:solidFill>
            </a:ln>
          </p:spPr>
          <p:txBody>
            <a:bodyPr wrap="square" lIns="0" tIns="0" rIns="0" bIns="0" rtlCol="0"/>
            <a:lstStyle/>
            <a:p>
              <a:endParaRPr/>
            </a:p>
          </p:txBody>
        </p:sp>
        <p:pic>
          <p:nvPicPr>
            <p:cNvPr id="36" name="object 36"/>
            <p:cNvPicPr/>
            <p:nvPr/>
          </p:nvPicPr>
          <p:blipFill>
            <a:blip r:embed="rId9" cstate="print"/>
            <a:stretch>
              <a:fillRect/>
            </a:stretch>
          </p:blipFill>
          <p:spPr>
            <a:xfrm>
              <a:off x="1917070" y="6063995"/>
              <a:ext cx="1411223" cy="739139"/>
            </a:xfrm>
            <a:prstGeom prst="rect">
              <a:avLst/>
            </a:prstGeom>
          </p:spPr>
        </p:pic>
      </p:grpSp>
      <p:sp>
        <p:nvSpPr>
          <p:cNvPr id="37" name="object 37"/>
          <p:cNvSpPr txBox="1"/>
          <p:nvPr/>
        </p:nvSpPr>
        <p:spPr>
          <a:xfrm>
            <a:off x="2001912" y="6089393"/>
            <a:ext cx="1243330" cy="664845"/>
          </a:xfrm>
          <a:prstGeom prst="rect">
            <a:avLst/>
          </a:prstGeom>
        </p:spPr>
        <p:txBody>
          <a:bodyPr vert="horz" wrap="square" lIns="0" tIns="13970" rIns="0" bIns="0" rtlCol="0">
            <a:spAutoFit/>
          </a:bodyPr>
          <a:lstStyle/>
          <a:p>
            <a:pPr marL="12700" marR="5080">
              <a:lnSpc>
                <a:spcPct val="99600"/>
              </a:lnSpc>
              <a:spcBef>
                <a:spcPts val="110"/>
              </a:spcBef>
            </a:pPr>
            <a:r>
              <a:rPr sz="1400" dirty="0">
                <a:latin typeface="Arial Black"/>
                <a:cs typeface="Arial Black"/>
              </a:rPr>
              <a:t>Cortex </a:t>
            </a:r>
            <a:r>
              <a:rPr sz="1400" spc="5" dirty="0">
                <a:latin typeface="Arial Black"/>
                <a:cs typeface="Arial Black"/>
              </a:rPr>
              <a:t> </a:t>
            </a:r>
            <a:r>
              <a:rPr sz="1400" spc="-5" dirty="0">
                <a:latin typeface="Arial Black"/>
                <a:cs typeface="Arial Black"/>
              </a:rPr>
              <a:t>limbique </a:t>
            </a:r>
            <a:r>
              <a:rPr sz="1400" dirty="0">
                <a:latin typeface="Arial Black"/>
                <a:cs typeface="Arial Black"/>
              </a:rPr>
              <a:t> </a:t>
            </a:r>
            <a:r>
              <a:rPr sz="1400" spc="-10" dirty="0">
                <a:latin typeface="Arial Black"/>
                <a:cs typeface="Arial Black"/>
              </a:rPr>
              <a:t>H</a:t>
            </a:r>
            <a:r>
              <a:rPr sz="1400" dirty="0">
                <a:latin typeface="Arial Black"/>
                <a:cs typeface="Arial Black"/>
              </a:rPr>
              <a:t>i</a:t>
            </a:r>
            <a:r>
              <a:rPr sz="1400" spc="-5" dirty="0">
                <a:latin typeface="Arial Black"/>
                <a:cs typeface="Arial Black"/>
              </a:rPr>
              <a:t>ppocamp</a:t>
            </a:r>
            <a:r>
              <a:rPr sz="1400" dirty="0">
                <a:latin typeface="Arial Black"/>
                <a:cs typeface="Arial Black"/>
              </a:rPr>
              <a:t>e</a:t>
            </a:r>
            <a:endParaRPr sz="1400">
              <a:latin typeface="Arial Black"/>
              <a:cs typeface="Arial Black"/>
            </a:endParaRPr>
          </a:p>
        </p:txBody>
      </p:sp>
      <p:grpSp>
        <p:nvGrpSpPr>
          <p:cNvPr id="38" name="object 38"/>
          <p:cNvGrpSpPr/>
          <p:nvPr/>
        </p:nvGrpSpPr>
        <p:grpSpPr>
          <a:xfrm>
            <a:off x="1830773" y="2563939"/>
            <a:ext cx="1473200" cy="690880"/>
            <a:chOff x="1830773" y="2563939"/>
            <a:chExt cx="1473200" cy="690880"/>
          </a:xfrm>
        </p:grpSpPr>
        <p:sp>
          <p:nvSpPr>
            <p:cNvPr id="39" name="object 39"/>
            <p:cNvSpPr/>
            <p:nvPr/>
          </p:nvSpPr>
          <p:spPr>
            <a:xfrm>
              <a:off x="1831726" y="2564891"/>
              <a:ext cx="161925" cy="688975"/>
            </a:xfrm>
            <a:custGeom>
              <a:avLst/>
              <a:gdLst/>
              <a:ahLst/>
              <a:cxnLst/>
              <a:rect l="l" t="t" r="r" b="b"/>
              <a:pathLst>
                <a:path w="161925" h="688975">
                  <a:moveTo>
                    <a:pt x="161543" y="527303"/>
                  </a:moveTo>
                  <a:lnTo>
                    <a:pt x="161543" y="0"/>
                  </a:lnTo>
                  <a:lnTo>
                    <a:pt x="0" y="161543"/>
                  </a:lnTo>
                  <a:lnTo>
                    <a:pt x="0" y="688847"/>
                  </a:lnTo>
                  <a:lnTo>
                    <a:pt x="161543" y="527303"/>
                  </a:lnTo>
                  <a:close/>
                </a:path>
              </a:pathLst>
            </a:custGeom>
            <a:solidFill>
              <a:srgbClr val="B3E1E1"/>
            </a:solidFill>
          </p:spPr>
          <p:txBody>
            <a:bodyPr wrap="square" lIns="0" tIns="0" rIns="0" bIns="0" rtlCol="0"/>
            <a:lstStyle/>
            <a:p>
              <a:endParaRPr/>
            </a:p>
          </p:txBody>
        </p:sp>
        <p:sp>
          <p:nvSpPr>
            <p:cNvPr id="40" name="object 40"/>
            <p:cNvSpPr/>
            <p:nvPr/>
          </p:nvSpPr>
          <p:spPr>
            <a:xfrm>
              <a:off x="1831726" y="2564891"/>
              <a:ext cx="161925" cy="161925"/>
            </a:xfrm>
            <a:custGeom>
              <a:avLst/>
              <a:gdLst/>
              <a:ahLst/>
              <a:cxnLst/>
              <a:rect l="l" t="t" r="r" b="b"/>
              <a:pathLst>
                <a:path w="161925" h="161925">
                  <a:moveTo>
                    <a:pt x="161543" y="0"/>
                  </a:moveTo>
                  <a:lnTo>
                    <a:pt x="0" y="161543"/>
                  </a:lnTo>
                </a:path>
              </a:pathLst>
            </a:custGeom>
            <a:ln w="3175">
              <a:solidFill>
                <a:srgbClr val="B3E1E1"/>
              </a:solidFill>
            </a:ln>
          </p:spPr>
          <p:txBody>
            <a:bodyPr wrap="square" lIns="0" tIns="0" rIns="0" bIns="0" rtlCol="0"/>
            <a:lstStyle/>
            <a:p>
              <a:endParaRPr/>
            </a:p>
          </p:txBody>
        </p:sp>
        <p:sp>
          <p:nvSpPr>
            <p:cNvPr id="41" name="object 41"/>
            <p:cNvSpPr/>
            <p:nvPr/>
          </p:nvSpPr>
          <p:spPr>
            <a:xfrm>
              <a:off x="1831726" y="3092195"/>
              <a:ext cx="1472565" cy="161925"/>
            </a:xfrm>
            <a:custGeom>
              <a:avLst/>
              <a:gdLst/>
              <a:ahLst/>
              <a:cxnLst/>
              <a:rect l="l" t="t" r="r" b="b"/>
              <a:pathLst>
                <a:path w="1472564" h="161925">
                  <a:moveTo>
                    <a:pt x="1472183" y="0"/>
                  </a:moveTo>
                  <a:lnTo>
                    <a:pt x="161543" y="0"/>
                  </a:lnTo>
                  <a:lnTo>
                    <a:pt x="0" y="161543"/>
                  </a:lnTo>
                  <a:lnTo>
                    <a:pt x="1310639" y="161543"/>
                  </a:lnTo>
                  <a:lnTo>
                    <a:pt x="1472183" y="0"/>
                  </a:lnTo>
                  <a:close/>
                </a:path>
              </a:pathLst>
            </a:custGeom>
            <a:solidFill>
              <a:srgbClr val="799797"/>
            </a:solidFill>
          </p:spPr>
          <p:txBody>
            <a:bodyPr wrap="square" lIns="0" tIns="0" rIns="0" bIns="0" rtlCol="0"/>
            <a:lstStyle/>
            <a:p>
              <a:endParaRPr/>
            </a:p>
          </p:txBody>
        </p:sp>
        <p:sp>
          <p:nvSpPr>
            <p:cNvPr id="42" name="object 42"/>
            <p:cNvSpPr/>
            <p:nvPr/>
          </p:nvSpPr>
          <p:spPr>
            <a:xfrm>
              <a:off x="1831726" y="3092195"/>
              <a:ext cx="161925" cy="161925"/>
            </a:xfrm>
            <a:custGeom>
              <a:avLst/>
              <a:gdLst/>
              <a:ahLst/>
              <a:cxnLst/>
              <a:rect l="l" t="t" r="r" b="b"/>
              <a:pathLst>
                <a:path w="161925" h="161925">
                  <a:moveTo>
                    <a:pt x="161543" y="0"/>
                  </a:moveTo>
                  <a:lnTo>
                    <a:pt x="0" y="161543"/>
                  </a:lnTo>
                </a:path>
              </a:pathLst>
            </a:custGeom>
            <a:ln w="3175">
              <a:solidFill>
                <a:srgbClr val="799797"/>
              </a:solidFill>
            </a:ln>
          </p:spPr>
          <p:txBody>
            <a:bodyPr wrap="square" lIns="0" tIns="0" rIns="0" bIns="0" rtlCol="0"/>
            <a:lstStyle/>
            <a:p>
              <a:endParaRPr/>
            </a:p>
          </p:txBody>
        </p:sp>
        <p:pic>
          <p:nvPicPr>
            <p:cNvPr id="43" name="object 43"/>
            <p:cNvPicPr/>
            <p:nvPr/>
          </p:nvPicPr>
          <p:blipFill>
            <a:blip r:embed="rId10" cstate="print"/>
            <a:stretch>
              <a:fillRect/>
            </a:stretch>
          </p:blipFill>
          <p:spPr>
            <a:xfrm>
              <a:off x="1993270" y="2564891"/>
              <a:ext cx="1310639" cy="527303"/>
            </a:xfrm>
            <a:prstGeom prst="rect">
              <a:avLst/>
            </a:prstGeom>
          </p:spPr>
        </p:pic>
      </p:grpSp>
      <p:sp>
        <p:nvSpPr>
          <p:cNvPr id="44" name="object 44"/>
          <p:cNvSpPr txBox="1"/>
          <p:nvPr/>
        </p:nvSpPr>
        <p:spPr>
          <a:xfrm>
            <a:off x="2078112" y="2590290"/>
            <a:ext cx="1144270" cy="452755"/>
          </a:xfrm>
          <a:prstGeom prst="rect">
            <a:avLst/>
          </a:prstGeom>
        </p:spPr>
        <p:txBody>
          <a:bodyPr vert="horz" wrap="square" lIns="0" tIns="12700" rIns="0" bIns="0" rtlCol="0">
            <a:spAutoFit/>
          </a:bodyPr>
          <a:lstStyle/>
          <a:p>
            <a:pPr marL="12700" marR="5080">
              <a:lnSpc>
                <a:spcPct val="100000"/>
              </a:lnSpc>
              <a:spcBef>
                <a:spcPts val="100"/>
              </a:spcBef>
            </a:pPr>
            <a:r>
              <a:rPr sz="1400" spc="-5" dirty="0">
                <a:latin typeface="Arial Black"/>
                <a:cs typeface="Arial Black"/>
              </a:rPr>
              <a:t>Complexe </a:t>
            </a:r>
            <a:r>
              <a:rPr sz="1400" dirty="0">
                <a:latin typeface="Arial Black"/>
                <a:cs typeface="Arial Black"/>
              </a:rPr>
              <a:t> </a:t>
            </a:r>
            <a:r>
              <a:rPr sz="1400" spc="-5" dirty="0">
                <a:latin typeface="Arial Black"/>
                <a:cs typeface="Arial Black"/>
              </a:rPr>
              <a:t>am</a:t>
            </a:r>
            <a:r>
              <a:rPr sz="1400" spc="-10" dirty="0">
                <a:latin typeface="Arial Black"/>
                <a:cs typeface="Arial Black"/>
              </a:rPr>
              <a:t>y</a:t>
            </a:r>
            <a:r>
              <a:rPr sz="1400" spc="-5" dirty="0">
                <a:latin typeface="Arial Black"/>
                <a:cs typeface="Arial Black"/>
              </a:rPr>
              <a:t>gda</a:t>
            </a:r>
            <a:r>
              <a:rPr sz="1400" dirty="0">
                <a:latin typeface="Arial Black"/>
                <a:cs typeface="Arial Black"/>
              </a:rPr>
              <a:t>li</a:t>
            </a:r>
            <a:r>
              <a:rPr sz="1400" spc="-5" dirty="0">
                <a:latin typeface="Arial Black"/>
                <a:cs typeface="Arial Black"/>
              </a:rPr>
              <a:t>e</a:t>
            </a:r>
            <a:r>
              <a:rPr sz="1400" dirty="0">
                <a:latin typeface="Arial Black"/>
                <a:cs typeface="Arial Black"/>
              </a:rPr>
              <a:t>n</a:t>
            </a:r>
            <a:endParaRPr sz="1400">
              <a:latin typeface="Arial Black"/>
              <a:cs typeface="Arial Black"/>
            </a:endParaRPr>
          </a:p>
        </p:txBody>
      </p:sp>
      <p:grpSp>
        <p:nvGrpSpPr>
          <p:cNvPr id="45" name="object 45"/>
          <p:cNvGrpSpPr/>
          <p:nvPr/>
        </p:nvGrpSpPr>
        <p:grpSpPr>
          <a:xfrm>
            <a:off x="3126173" y="3777043"/>
            <a:ext cx="5725160" cy="1611630"/>
            <a:chOff x="3126173" y="3777043"/>
            <a:chExt cx="5725160" cy="1611630"/>
          </a:xfrm>
        </p:grpSpPr>
        <p:sp>
          <p:nvSpPr>
            <p:cNvPr id="46" name="object 46"/>
            <p:cNvSpPr/>
            <p:nvPr/>
          </p:nvSpPr>
          <p:spPr>
            <a:xfrm>
              <a:off x="3127126" y="3777995"/>
              <a:ext cx="161925" cy="1609725"/>
            </a:xfrm>
            <a:custGeom>
              <a:avLst/>
              <a:gdLst/>
              <a:ahLst/>
              <a:cxnLst/>
              <a:rect l="l" t="t" r="r" b="b"/>
              <a:pathLst>
                <a:path w="161925" h="1609725">
                  <a:moveTo>
                    <a:pt x="161543" y="1447799"/>
                  </a:moveTo>
                  <a:lnTo>
                    <a:pt x="161543" y="0"/>
                  </a:lnTo>
                  <a:lnTo>
                    <a:pt x="0" y="161543"/>
                  </a:lnTo>
                  <a:lnTo>
                    <a:pt x="0" y="1609343"/>
                  </a:lnTo>
                  <a:lnTo>
                    <a:pt x="161543" y="1447799"/>
                  </a:lnTo>
                  <a:close/>
                </a:path>
              </a:pathLst>
            </a:custGeom>
            <a:solidFill>
              <a:srgbClr val="B3E1E1"/>
            </a:solidFill>
          </p:spPr>
          <p:txBody>
            <a:bodyPr wrap="square" lIns="0" tIns="0" rIns="0" bIns="0" rtlCol="0"/>
            <a:lstStyle/>
            <a:p>
              <a:endParaRPr/>
            </a:p>
          </p:txBody>
        </p:sp>
        <p:sp>
          <p:nvSpPr>
            <p:cNvPr id="47" name="object 47"/>
            <p:cNvSpPr/>
            <p:nvPr/>
          </p:nvSpPr>
          <p:spPr>
            <a:xfrm>
              <a:off x="3127126" y="3777995"/>
              <a:ext cx="161925" cy="161925"/>
            </a:xfrm>
            <a:custGeom>
              <a:avLst/>
              <a:gdLst/>
              <a:ahLst/>
              <a:cxnLst/>
              <a:rect l="l" t="t" r="r" b="b"/>
              <a:pathLst>
                <a:path w="161925" h="161925">
                  <a:moveTo>
                    <a:pt x="161543" y="0"/>
                  </a:moveTo>
                  <a:lnTo>
                    <a:pt x="0" y="161543"/>
                  </a:lnTo>
                </a:path>
              </a:pathLst>
            </a:custGeom>
            <a:ln w="3175">
              <a:solidFill>
                <a:srgbClr val="B3E1E1"/>
              </a:solidFill>
            </a:ln>
          </p:spPr>
          <p:txBody>
            <a:bodyPr wrap="square" lIns="0" tIns="0" rIns="0" bIns="0" rtlCol="0"/>
            <a:lstStyle/>
            <a:p>
              <a:endParaRPr/>
            </a:p>
          </p:txBody>
        </p:sp>
        <p:sp>
          <p:nvSpPr>
            <p:cNvPr id="48" name="object 48"/>
            <p:cNvSpPr/>
            <p:nvPr/>
          </p:nvSpPr>
          <p:spPr>
            <a:xfrm>
              <a:off x="3127126" y="5225795"/>
              <a:ext cx="5724525" cy="161925"/>
            </a:xfrm>
            <a:custGeom>
              <a:avLst/>
              <a:gdLst/>
              <a:ahLst/>
              <a:cxnLst/>
              <a:rect l="l" t="t" r="r" b="b"/>
              <a:pathLst>
                <a:path w="5724525" h="161925">
                  <a:moveTo>
                    <a:pt x="5724143" y="0"/>
                  </a:moveTo>
                  <a:lnTo>
                    <a:pt x="161543" y="0"/>
                  </a:lnTo>
                  <a:lnTo>
                    <a:pt x="0" y="161543"/>
                  </a:lnTo>
                  <a:lnTo>
                    <a:pt x="5562599" y="161543"/>
                  </a:lnTo>
                  <a:lnTo>
                    <a:pt x="5724143" y="0"/>
                  </a:lnTo>
                  <a:close/>
                </a:path>
              </a:pathLst>
            </a:custGeom>
            <a:solidFill>
              <a:srgbClr val="799797"/>
            </a:solidFill>
          </p:spPr>
          <p:txBody>
            <a:bodyPr wrap="square" lIns="0" tIns="0" rIns="0" bIns="0" rtlCol="0"/>
            <a:lstStyle/>
            <a:p>
              <a:endParaRPr/>
            </a:p>
          </p:txBody>
        </p:sp>
        <p:sp>
          <p:nvSpPr>
            <p:cNvPr id="49" name="object 49"/>
            <p:cNvSpPr/>
            <p:nvPr/>
          </p:nvSpPr>
          <p:spPr>
            <a:xfrm>
              <a:off x="3127126" y="5225795"/>
              <a:ext cx="161925" cy="161925"/>
            </a:xfrm>
            <a:custGeom>
              <a:avLst/>
              <a:gdLst/>
              <a:ahLst/>
              <a:cxnLst/>
              <a:rect l="l" t="t" r="r" b="b"/>
              <a:pathLst>
                <a:path w="161925" h="161925">
                  <a:moveTo>
                    <a:pt x="161543" y="0"/>
                  </a:moveTo>
                  <a:lnTo>
                    <a:pt x="0" y="161543"/>
                  </a:lnTo>
                </a:path>
              </a:pathLst>
            </a:custGeom>
            <a:ln w="3175">
              <a:solidFill>
                <a:srgbClr val="799797"/>
              </a:solidFill>
            </a:ln>
          </p:spPr>
          <p:txBody>
            <a:bodyPr wrap="square" lIns="0" tIns="0" rIns="0" bIns="0" rtlCol="0"/>
            <a:lstStyle/>
            <a:p>
              <a:endParaRPr/>
            </a:p>
          </p:txBody>
        </p:sp>
        <p:pic>
          <p:nvPicPr>
            <p:cNvPr id="50" name="object 50"/>
            <p:cNvPicPr/>
            <p:nvPr/>
          </p:nvPicPr>
          <p:blipFill>
            <a:blip r:embed="rId11" cstate="print"/>
            <a:stretch>
              <a:fillRect/>
            </a:stretch>
          </p:blipFill>
          <p:spPr>
            <a:xfrm>
              <a:off x="3288670" y="3777995"/>
              <a:ext cx="5562599" cy="1447799"/>
            </a:xfrm>
            <a:prstGeom prst="rect">
              <a:avLst/>
            </a:prstGeom>
          </p:spPr>
        </p:pic>
      </p:grpSp>
      <p:sp>
        <p:nvSpPr>
          <p:cNvPr id="51" name="object 51"/>
          <p:cNvSpPr txBox="1"/>
          <p:nvPr/>
        </p:nvSpPr>
        <p:spPr>
          <a:xfrm>
            <a:off x="3687456" y="3803394"/>
            <a:ext cx="476567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Black"/>
                <a:cs typeface="Arial Black"/>
              </a:rPr>
              <a:t>Continuum</a:t>
            </a:r>
            <a:r>
              <a:rPr sz="1400" spc="15" dirty="0">
                <a:latin typeface="Arial Black"/>
                <a:cs typeface="Arial Black"/>
              </a:rPr>
              <a:t> </a:t>
            </a:r>
            <a:r>
              <a:rPr sz="1400" spc="-5" dirty="0">
                <a:latin typeface="Arial Black"/>
                <a:cs typeface="Arial Black"/>
              </a:rPr>
              <a:t>septo-hypothalamo-mésencéphalique</a:t>
            </a:r>
            <a:endParaRPr sz="1400">
              <a:latin typeface="Arial Black"/>
              <a:cs typeface="Arial Black"/>
            </a:endParaRPr>
          </a:p>
        </p:txBody>
      </p:sp>
      <p:sp>
        <p:nvSpPr>
          <p:cNvPr id="52" name="object 52"/>
          <p:cNvSpPr txBox="1"/>
          <p:nvPr/>
        </p:nvSpPr>
        <p:spPr>
          <a:xfrm>
            <a:off x="3817504" y="4397090"/>
            <a:ext cx="722630" cy="463550"/>
          </a:xfrm>
          <a:prstGeom prst="rect">
            <a:avLst/>
          </a:prstGeom>
        </p:spPr>
        <p:txBody>
          <a:bodyPr vert="horz" wrap="square" lIns="0" tIns="26669" rIns="0" bIns="0" rtlCol="0">
            <a:spAutoFit/>
          </a:bodyPr>
          <a:lstStyle/>
          <a:p>
            <a:pPr>
              <a:lnSpc>
                <a:spcPts val="1670"/>
              </a:lnSpc>
              <a:spcBef>
                <a:spcPts val="209"/>
              </a:spcBef>
            </a:pPr>
            <a:r>
              <a:rPr sz="1400" dirty="0">
                <a:solidFill>
                  <a:srgbClr val="00007C"/>
                </a:solidFill>
                <a:latin typeface="Arial Black"/>
                <a:cs typeface="Arial Black"/>
              </a:rPr>
              <a:t>Aire </a:t>
            </a:r>
            <a:r>
              <a:rPr sz="1400" spc="5" dirty="0">
                <a:solidFill>
                  <a:srgbClr val="00007C"/>
                </a:solidFill>
                <a:latin typeface="Arial Black"/>
                <a:cs typeface="Arial Black"/>
              </a:rPr>
              <a:t> </a:t>
            </a:r>
            <a:r>
              <a:rPr sz="1400" spc="-10" dirty="0">
                <a:solidFill>
                  <a:srgbClr val="00007C"/>
                </a:solidFill>
                <a:latin typeface="Arial Black"/>
                <a:cs typeface="Arial Black"/>
              </a:rPr>
              <a:t>s</a:t>
            </a:r>
            <a:r>
              <a:rPr sz="1400" spc="-5" dirty="0">
                <a:solidFill>
                  <a:srgbClr val="00007C"/>
                </a:solidFill>
                <a:latin typeface="Arial Black"/>
                <a:cs typeface="Arial Black"/>
              </a:rPr>
              <a:t>ep</a:t>
            </a:r>
            <a:r>
              <a:rPr sz="1400" dirty="0">
                <a:solidFill>
                  <a:srgbClr val="00007C"/>
                </a:solidFill>
                <a:latin typeface="Arial Black"/>
                <a:cs typeface="Arial Black"/>
              </a:rPr>
              <a:t>t</a:t>
            </a:r>
            <a:r>
              <a:rPr sz="1400" spc="-5" dirty="0">
                <a:solidFill>
                  <a:srgbClr val="00007C"/>
                </a:solidFill>
                <a:latin typeface="Arial Black"/>
                <a:cs typeface="Arial Black"/>
              </a:rPr>
              <a:t>a</a:t>
            </a:r>
            <a:r>
              <a:rPr sz="1400" dirty="0">
                <a:solidFill>
                  <a:srgbClr val="00007C"/>
                </a:solidFill>
                <a:latin typeface="Arial Black"/>
                <a:cs typeface="Arial Black"/>
              </a:rPr>
              <a:t>le</a:t>
            </a:r>
            <a:endParaRPr sz="1400">
              <a:latin typeface="Arial Black"/>
              <a:cs typeface="Arial Black"/>
            </a:endParaRPr>
          </a:p>
        </p:txBody>
      </p:sp>
      <p:sp>
        <p:nvSpPr>
          <p:cNvPr id="53" name="object 53"/>
          <p:cNvSpPr/>
          <p:nvPr/>
        </p:nvSpPr>
        <p:spPr>
          <a:xfrm>
            <a:off x="3719957" y="4376927"/>
            <a:ext cx="916305" cy="527685"/>
          </a:xfrm>
          <a:custGeom>
            <a:avLst/>
            <a:gdLst/>
            <a:ahLst/>
            <a:cxnLst/>
            <a:rect l="l" t="t" r="r" b="b"/>
            <a:pathLst>
              <a:path w="916304" h="527685">
                <a:moveTo>
                  <a:pt x="915924" y="0"/>
                </a:moveTo>
                <a:lnTo>
                  <a:pt x="0" y="0"/>
                </a:lnTo>
                <a:lnTo>
                  <a:pt x="0" y="451104"/>
                </a:lnTo>
                <a:lnTo>
                  <a:pt x="0" y="527304"/>
                </a:lnTo>
                <a:lnTo>
                  <a:pt x="915924" y="527304"/>
                </a:lnTo>
                <a:lnTo>
                  <a:pt x="915924" y="451104"/>
                </a:lnTo>
                <a:lnTo>
                  <a:pt x="915924" y="0"/>
                </a:lnTo>
                <a:close/>
              </a:path>
            </a:pathLst>
          </a:custGeom>
          <a:solidFill>
            <a:srgbClr val="00007D"/>
          </a:solidFill>
        </p:spPr>
        <p:txBody>
          <a:bodyPr wrap="square" lIns="0" tIns="0" rIns="0" bIns="0" rtlCol="0"/>
          <a:lstStyle/>
          <a:p>
            <a:endParaRPr/>
          </a:p>
        </p:txBody>
      </p:sp>
      <p:sp>
        <p:nvSpPr>
          <p:cNvPr id="54" name="object 54"/>
          <p:cNvSpPr txBox="1"/>
          <p:nvPr/>
        </p:nvSpPr>
        <p:spPr>
          <a:xfrm>
            <a:off x="3643762" y="4300727"/>
            <a:ext cx="916305" cy="527685"/>
          </a:xfrm>
          <a:prstGeom prst="rect">
            <a:avLst/>
          </a:prstGeom>
          <a:solidFill>
            <a:srgbClr val="CCFFFF"/>
          </a:solidFill>
          <a:ln w="9524">
            <a:solidFill>
              <a:srgbClr val="000000"/>
            </a:solidFill>
          </a:ln>
        </p:spPr>
        <p:txBody>
          <a:bodyPr vert="horz" wrap="square" lIns="0" tIns="46355" rIns="0" bIns="0" rtlCol="0">
            <a:spAutoFit/>
          </a:bodyPr>
          <a:lstStyle/>
          <a:p>
            <a:pPr marL="97155" marR="87630">
              <a:lnSpc>
                <a:spcPts val="1670"/>
              </a:lnSpc>
              <a:spcBef>
                <a:spcPts val="365"/>
              </a:spcBef>
            </a:pPr>
            <a:r>
              <a:rPr sz="1400" dirty="0">
                <a:latin typeface="Arial Black"/>
                <a:cs typeface="Arial Black"/>
              </a:rPr>
              <a:t>Aire </a:t>
            </a:r>
            <a:r>
              <a:rPr sz="1400" spc="5" dirty="0">
                <a:latin typeface="Arial Black"/>
                <a:cs typeface="Arial Black"/>
              </a:rPr>
              <a:t> </a:t>
            </a:r>
            <a:r>
              <a:rPr sz="1400" spc="-10" dirty="0">
                <a:latin typeface="Arial Black"/>
                <a:cs typeface="Arial Black"/>
              </a:rPr>
              <a:t>s</a:t>
            </a:r>
            <a:r>
              <a:rPr sz="1400" spc="-5" dirty="0">
                <a:latin typeface="Arial Black"/>
                <a:cs typeface="Arial Black"/>
              </a:rPr>
              <a:t>ep</a:t>
            </a:r>
            <a:r>
              <a:rPr sz="1400" dirty="0">
                <a:latin typeface="Arial Black"/>
                <a:cs typeface="Arial Black"/>
              </a:rPr>
              <a:t>t</a:t>
            </a:r>
            <a:r>
              <a:rPr sz="1400" spc="-5" dirty="0">
                <a:latin typeface="Arial Black"/>
                <a:cs typeface="Arial Black"/>
              </a:rPr>
              <a:t>a</a:t>
            </a:r>
            <a:r>
              <a:rPr sz="1400" dirty="0">
                <a:latin typeface="Arial Black"/>
                <a:cs typeface="Arial Black"/>
              </a:rPr>
              <a:t>le</a:t>
            </a:r>
            <a:endParaRPr sz="1400">
              <a:latin typeface="Arial Black"/>
              <a:cs typeface="Arial Black"/>
            </a:endParaRPr>
          </a:p>
        </p:txBody>
      </p:sp>
      <p:sp>
        <p:nvSpPr>
          <p:cNvPr id="55" name="object 55"/>
          <p:cNvSpPr txBox="1"/>
          <p:nvPr/>
        </p:nvSpPr>
        <p:spPr>
          <a:xfrm>
            <a:off x="4980315" y="4625690"/>
            <a:ext cx="1395730" cy="251460"/>
          </a:xfrm>
          <a:prstGeom prst="rect">
            <a:avLst/>
          </a:prstGeom>
        </p:spPr>
        <p:txBody>
          <a:bodyPr vert="horz" wrap="square" lIns="0" tIns="18415" rIns="0" bIns="0" rtlCol="0">
            <a:spAutoFit/>
          </a:bodyPr>
          <a:lstStyle/>
          <a:p>
            <a:pPr>
              <a:lnSpc>
                <a:spcPct val="100000"/>
              </a:lnSpc>
              <a:spcBef>
                <a:spcPts val="145"/>
              </a:spcBef>
            </a:pPr>
            <a:r>
              <a:rPr sz="1400" spc="-10" dirty="0">
                <a:solidFill>
                  <a:srgbClr val="00007C"/>
                </a:solidFill>
                <a:latin typeface="Arial Black"/>
                <a:cs typeface="Arial Black"/>
              </a:rPr>
              <a:t>Hy</a:t>
            </a:r>
            <a:r>
              <a:rPr sz="1400" spc="-5" dirty="0">
                <a:solidFill>
                  <a:srgbClr val="00007C"/>
                </a:solidFill>
                <a:latin typeface="Arial Black"/>
                <a:cs typeface="Arial Black"/>
              </a:rPr>
              <a:t>po</a:t>
            </a:r>
            <a:r>
              <a:rPr sz="1400" dirty="0">
                <a:solidFill>
                  <a:srgbClr val="00007C"/>
                </a:solidFill>
                <a:latin typeface="Arial Black"/>
                <a:cs typeface="Arial Black"/>
              </a:rPr>
              <a:t>t</a:t>
            </a:r>
            <a:r>
              <a:rPr sz="1400" spc="-5" dirty="0">
                <a:solidFill>
                  <a:srgbClr val="00007C"/>
                </a:solidFill>
                <a:latin typeface="Arial Black"/>
                <a:cs typeface="Arial Black"/>
              </a:rPr>
              <a:t>ha</a:t>
            </a:r>
            <a:r>
              <a:rPr sz="1400" dirty="0">
                <a:solidFill>
                  <a:srgbClr val="00007C"/>
                </a:solidFill>
                <a:latin typeface="Arial Black"/>
                <a:cs typeface="Arial Black"/>
              </a:rPr>
              <a:t>l</a:t>
            </a:r>
            <a:r>
              <a:rPr sz="1400" spc="-5" dirty="0">
                <a:solidFill>
                  <a:srgbClr val="00007C"/>
                </a:solidFill>
                <a:latin typeface="Arial Black"/>
                <a:cs typeface="Arial Black"/>
              </a:rPr>
              <a:t>amu</a:t>
            </a:r>
            <a:r>
              <a:rPr sz="1400" dirty="0">
                <a:solidFill>
                  <a:srgbClr val="00007C"/>
                </a:solidFill>
                <a:latin typeface="Arial Black"/>
                <a:cs typeface="Arial Black"/>
              </a:rPr>
              <a:t>s</a:t>
            </a:r>
            <a:endParaRPr sz="1400">
              <a:latin typeface="Arial Black"/>
              <a:cs typeface="Arial Black"/>
            </a:endParaRPr>
          </a:p>
        </p:txBody>
      </p:sp>
      <p:sp>
        <p:nvSpPr>
          <p:cNvPr id="56" name="object 56"/>
          <p:cNvSpPr/>
          <p:nvPr/>
        </p:nvSpPr>
        <p:spPr>
          <a:xfrm>
            <a:off x="4884293" y="4605527"/>
            <a:ext cx="1588135" cy="314325"/>
          </a:xfrm>
          <a:custGeom>
            <a:avLst/>
            <a:gdLst/>
            <a:ahLst/>
            <a:cxnLst/>
            <a:rect l="l" t="t" r="r" b="b"/>
            <a:pathLst>
              <a:path w="1588135" h="314325">
                <a:moveTo>
                  <a:pt x="1588008" y="0"/>
                </a:moveTo>
                <a:lnTo>
                  <a:pt x="0" y="0"/>
                </a:lnTo>
                <a:lnTo>
                  <a:pt x="0" y="237744"/>
                </a:lnTo>
                <a:lnTo>
                  <a:pt x="0" y="313944"/>
                </a:lnTo>
                <a:lnTo>
                  <a:pt x="1588008" y="313944"/>
                </a:lnTo>
                <a:lnTo>
                  <a:pt x="1588008" y="237744"/>
                </a:lnTo>
                <a:lnTo>
                  <a:pt x="1588008" y="0"/>
                </a:lnTo>
                <a:close/>
              </a:path>
            </a:pathLst>
          </a:custGeom>
          <a:solidFill>
            <a:srgbClr val="00007D"/>
          </a:solidFill>
        </p:spPr>
        <p:txBody>
          <a:bodyPr wrap="square" lIns="0" tIns="0" rIns="0" bIns="0" rtlCol="0"/>
          <a:lstStyle/>
          <a:p>
            <a:endParaRPr/>
          </a:p>
        </p:txBody>
      </p:sp>
      <p:sp>
        <p:nvSpPr>
          <p:cNvPr id="57" name="object 57"/>
          <p:cNvSpPr txBox="1"/>
          <p:nvPr/>
        </p:nvSpPr>
        <p:spPr>
          <a:xfrm>
            <a:off x="4808097" y="4529327"/>
            <a:ext cx="1588135" cy="314325"/>
          </a:xfrm>
          <a:prstGeom prst="rect">
            <a:avLst/>
          </a:prstGeom>
          <a:solidFill>
            <a:srgbClr val="CCFFFF"/>
          </a:solidFill>
          <a:ln w="9524">
            <a:solidFill>
              <a:srgbClr val="000000"/>
            </a:solidFill>
          </a:ln>
        </p:spPr>
        <p:txBody>
          <a:bodyPr vert="horz" wrap="square" lIns="0" tIns="38100" rIns="0" bIns="0" rtlCol="0">
            <a:spAutoFit/>
          </a:bodyPr>
          <a:lstStyle/>
          <a:p>
            <a:pPr marL="95885">
              <a:lnSpc>
                <a:spcPct val="100000"/>
              </a:lnSpc>
              <a:spcBef>
                <a:spcPts val="300"/>
              </a:spcBef>
            </a:pPr>
            <a:r>
              <a:rPr sz="1400" spc="-5" dirty="0">
                <a:latin typeface="Arial Black"/>
                <a:cs typeface="Arial Black"/>
              </a:rPr>
              <a:t>Hypothalamus</a:t>
            </a:r>
            <a:endParaRPr sz="1400">
              <a:latin typeface="Arial Black"/>
              <a:cs typeface="Arial Black"/>
            </a:endParaRPr>
          </a:p>
        </p:txBody>
      </p:sp>
      <p:sp>
        <p:nvSpPr>
          <p:cNvPr id="58" name="object 58"/>
          <p:cNvSpPr txBox="1"/>
          <p:nvPr/>
        </p:nvSpPr>
        <p:spPr>
          <a:xfrm>
            <a:off x="6842642" y="4320890"/>
            <a:ext cx="1713230" cy="676910"/>
          </a:xfrm>
          <a:prstGeom prst="rect">
            <a:avLst/>
          </a:prstGeom>
        </p:spPr>
        <p:txBody>
          <a:bodyPr vert="horz" wrap="square" lIns="0" tIns="19050" rIns="0" bIns="0" rtlCol="0">
            <a:spAutoFit/>
          </a:bodyPr>
          <a:lstStyle/>
          <a:p>
            <a:pPr>
              <a:lnSpc>
                <a:spcPct val="99600"/>
              </a:lnSpc>
              <a:spcBef>
                <a:spcPts val="150"/>
              </a:spcBef>
            </a:pPr>
            <a:r>
              <a:rPr sz="1400" dirty="0">
                <a:solidFill>
                  <a:srgbClr val="00007C"/>
                </a:solidFill>
                <a:latin typeface="Arial Black"/>
                <a:cs typeface="Arial Black"/>
              </a:rPr>
              <a:t>Aire </a:t>
            </a:r>
            <a:r>
              <a:rPr sz="1400" spc="5" dirty="0">
                <a:solidFill>
                  <a:srgbClr val="00007C"/>
                </a:solidFill>
                <a:latin typeface="Arial Black"/>
                <a:cs typeface="Arial Black"/>
              </a:rPr>
              <a:t> </a:t>
            </a:r>
            <a:r>
              <a:rPr sz="1400" spc="-5" dirty="0">
                <a:solidFill>
                  <a:srgbClr val="00007C"/>
                </a:solidFill>
                <a:latin typeface="Arial Black"/>
                <a:cs typeface="Arial Black"/>
              </a:rPr>
              <a:t>mé</a:t>
            </a:r>
            <a:r>
              <a:rPr sz="1400" spc="-10" dirty="0">
                <a:solidFill>
                  <a:srgbClr val="00007C"/>
                </a:solidFill>
                <a:latin typeface="Arial Black"/>
                <a:cs typeface="Arial Black"/>
              </a:rPr>
              <a:t>s</a:t>
            </a:r>
            <a:r>
              <a:rPr sz="1400" spc="-5" dirty="0">
                <a:solidFill>
                  <a:srgbClr val="00007C"/>
                </a:solidFill>
                <a:latin typeface="Arial Black"/>
                <a:cs typeface="Arial Black"/>
              </a:rPr>
              <a:t>encépha</a:t>
            </a:r>
            <a:r>
              <a:rPr sz="1400" dirty="0">
                <a:solidFill>
                  <a:srgbClr val="00007C"/>
                </a:solidFill>
                <a:latin typeface="Arial Black"/>
                <a:cs typeface="Arial Black"/>
              </a:rPr>
              <a:t>li</a:t>
            </a:r>
            <a:r>
              <a:rPr sz="1400" spc="-5" dirty="0">
                <a:solidFill>
                  <a:srgbClr val="00007C"/>
                </a:solidFill>
                <a:latin typeface="Arial Black"/>
                <a:cs typeface="Arial Black"/>
              </a:rPr>
              <a:t>qu</a:t>
            </a:r>
            <a:r>
              <a:rPr sz="1400" dirty="0">
                <a:solidFill>
                  <a:srgbClr val="00007C"/>
                </a:solidFill>
                <a:latin typeface="Arial Black"/>
                <a:cs typeface="Arial Black"/>
              </a:rPr>
              <a:t>e  </a:t>
            </a:r>
            <a:r>
              <a:rPr sz="1400" spc="-5" dirty="0">
                <a:solidFill>
                  <a:srgbClr val="00007C"/>
                </a:solidFill>
                <a:latin typeface="Arial Black"/>
                <a:cs typeface="Arial Black"/>
              </a:rPr>
              <a:t>limbique</a:t>
            </a:r>
            <a:endParaRPr sz="1400">
              <a:latin typeface="Arial Black"/>
              <a:cs typeface="Arial Black"/>
            </a:endParaRPr>
          </a:p>
        </p:txBody>
      </p:sp>
      <p:sp>
        <p:nvSpPr>
          <p:cNvPr id="59" name="object 59"/>
          <p:cNvSpPr/>
          <p:nvPr/>
        </p:nvSpPr>
        <p:spPr>
          <a:xfrm>
            <a:off x="6746621" y="4300727"/>
            <a:ext cx="1906905" cy="739140"/>
          </a:xfrm>
          <a:custGeom>
            <a:avLst/>
            <a:gdLst/>
            <a:ahLst/>
            <a:cxnLst/>
            <a:rect l="l" t="t" r="r" b="b"/>
            <a:pathLst>
              <a:path w="1906904" h="739139">
                <a:moveTo>
                  <a:pt x="1906524" y="0"/>
                </a:moveTo>
                <a:lnTo>
                  <a:pt x="0" y="0"/>
                </a:lnTo>
                <a:lnTo>
                  <a:pt x="0" y="662940"/>
                </a:lnTo>
                <a:lnTo>
                  <a:pt x="0" y="739140"/>
                </a:lnTo>
                <a:lnTo>
                  <a:pt x="1906524" y="739140"/>
                </a:lnTo>
                <a:lnTo>
                  <a:pt x="1906524" y="662940"/>
                </a:lnTo>
                <a:lnTo>
                  <a:pt x="1906524" y="0"/>
                </a:lnTo>
                <a:close/>
              </a:path>
            </a:pathLst>
          </a:custGeom>
          <a:solidFill>
            <a:srgbClr val="00007D"/>
          </a:solidFill>
        </p:spPr>
        <p:txBody>
          <a:bodyPr wrap="square" lIns="0" tIns="0" rIns="0" bIns="0" rtlCol="0"/>
          <a:lstStyle/>
          <a:p>
            <a:endParaRPr/>
          </a:p>
        </p:txBody>
      </p:sp>
      <p:sp>
        <p:nvSpPr>
          <p:cNvPr id="60" name="object 60"/>
          <p:cNvSpPr txBox="1"/>
          <p:nvPr/>
        </p:nvSpPr>
        <p:spPr>
          <a:xfrm>
            <a:off x="6670426" y="4224527"/>
            <a:ext cx="1906905" cy="739140"/>
          </a:xfrm>
          <a:prstGeom prst="rect">
            <a:avLst/>
          </a:prstGeom>
          <a:solidFill>
            <a:srgbClr val="CCFFFF"/>
          </a:solidFill>
          <a:ln w="9524">
            <a:solidFill>
              <a:srgbClr val="000000"/>
            </a:solidFill>
          </a:ln>
        </p:spPr>
        <p:txBody>
          <a:bodyPr vert="horz" wrap="square" lIns="0" tIns="39370" rIns="0" bIns="0" rtlCol="0">
            <a:spAutoFit/>
          </a:bodyPr>
          <a:lstStyle/>
          <a:p>
            <a:pPr marL="95885" marR="89535">
              <a:lnSpc>
                <a:spcPct val="99600"/>
              </a:lnSpc>
              <a:spcBef>
                <a:spcPts val="310"/>
              </a:spcBef>
            </a:pPr>
            <a:r>
              <a:rPr sz="1400" dirty="0">
                <a:latin typeface="Arial Black"/>
                <a:cs typeface="Arial Black"/>
              </a:rPr>
              <a:t>Aire </a:t>
            </a:r>
            <a:r>
              <a:rPr sz="1400" spc="5" dirty="0">
                <a:latin typeface="Arial Black"/>
                <a:cs typeface="Arial Black"/>
              </a:rPr>
              <a:t> </a:t>
            </a:r>
            <a:r>
              <a:rPr sz="1400" spc="-5" dirty="0">
                <a:latin typeface="Arial Black"/>
                <a:cs typeface="Arial Black"/>
              </a:rPr>
              <a:t>mé</a:t>
            </a:r>
            <a:r>
              <a:rPr sz="1400" spc="-10" dirty="0">
                <a:latin typeface="Arial Black"/>
                <a:cs typeface="Arial Black"/>
              </a:rPr>
              <a:t>s</a:t>
            </a:r>
            <a:r>
              <a:rPr sz="1400" spc="-5" dirty="0">
                <a:latin typeface="Arial Black"/>
                <a:cs typeface="Arial Black"/>
              </a:rPr>
              <a:t>encépha</a:t>
            </a:r>
            <a:r>
              <a:rPr sz="1400" dirty="0">
                <a:latin typeface="Arial Black"/>
                <a:cs typeface="Arial Black"/>
              </a:rPr>
              <a:t>li</a:t>
            </a:r>
            <a:r>
              <a:rPr sz="1400" spc="-5" dirty="0">
                <a:latin typeface="Arial Black"/>
                <a:cs typeface="Arial Black"/>
              </a:rPr>
              <a:t>qu</a:t>
            </a:r>
            <a:r>
              <a:rPr sz="1400" dirty="0">
                <a:latin typeface="Arial Black"/>
                <a:cs typeface="Arial Black"/>
              </a:rPr>
              <a:t>e  </a:t>
            </a:r>
            <a:r>
              <a:rPr sz="1400" spc="-5" dirty="0">
                <a:latin typeface="Arial Black"/>
                <a:cs typeface="Arial Black"/>
              </a:rPr>
              <a:t>limbique</a:t>
            </a:r>
            <a:endParaRPr sz="1400">
              <a:latin typeface="Arial Black"/>
              <a:cs typeface="Arial Black"/>
            </a:endParaRPr>
          </a:p>
        </p:txBody>
      </p:sp>
      <p:grpSp>
        <p:nvGrpSpPr>
          <p:cNvPr id="61" name="object 61"/>
          <p:cNvGrpSpPr/>
          <p:nvPr/>
        </p:nvGrpSpPr>
        <p:grpSpPr>
          <a:xfrm>
            <a:off x="8993573" y="2176843"/>
            <a:ext cx="641350" cy="4888230"/>
            <a:chOff x="8993573" y="2176843"/>
            <a:chExt cx="641350" cy="4888230"/>
          </a:xfrm>
        </p:grpSpPr>
        <p:sp>
          <p:nvSpPr>
            <p:cNvPr id="62" name="object 62"/>
            <p:cNvSpPr/>
            <p:nvPr/>
          </p:nvSpPr>
          <p:spPr>
            <a:xfrm>
              <a:off x="8994526" y="2177795"/>
              <a:ext cx="161925" cy="4886325"/>
            </a:xfrm>
            <a:custGeom>
              <a:avLst/>
              <a:gdLst/>
              <a:ahLst/>
              <a:cxnLst/>
              <a:rect l="l" t="t" r="r" b="b"/>
              <a:pathLst>
                <a:path w="161925" h="4886325">
                  <a:moveTo>
                    <a:pt x="161543" y="4724399"/>
                  </a:moveTo>
                  <a:lnTo>
                    <a:pt x="161543" y="0"/>
                  </a:lnTo>
                  <a:lnTo>
                    <a:pt x="0" y="161543"/>
                  </a:lnTo>
                  <a:lnTo>
                    <a:pt x="0" y="4885943"/>
                  </a:lnTo>
                  <a:lnTo>
                    <a:pt x="161543" y="4724399"/>
                  </a:lnTo>
                  <a:close/>
                </a:path>
              </a:pathLst>
            </a:custGeom>
            <a:solidFill>
              <a:srgbClr val="B3E1E1"/>
            </a:solidFill>
          </p:spPr>
          <p:txBody>
            <a:bodyPr wrap="square" lIns="0" tIns="0" rIns="0" bIns="0" rtlCol="0"/>
            <a:lstStyle/>
            <a:p>
              <a:endParaRPr/>
            </a:p>
          </p:txBody>
        </p:sp>
        <p:sp>
          <p:nvSpPr>
            <p:cNvPr id="63" name="object 63"/>
            <p:cNvSpPr/>
            <p:nvPr/>
          </p:nvSpPr>
          <p:spPr>
            <a:xfrm>
              <a:off x="8994526" y="2177795"/>
              <a:ext cx="161925" cy="161925"/>
            </a:xfrm>
            <a:custGeom>
              <a:avLst/>
              <a:gdLst/>
              <a:ahLst/>
              <a:cxnLst/>
              <a:rect l="l" t="t" r="r" b="b"/>
              <a:pathLst>
                <a:path w="161925" h="161925">
                  <a:moveTo>
                    <a:pt x="161543" y="0"/>
                  </a:moveTo>
                  <a:lnTo>
                    <a:pt x="0" y="161543"/>
                  </a:lnTo>
                </a:path>
              </a:pathLst>
            </a:custGeom>
            <a:ln w="3175">
              <a:solidFill>
                <a:srgbClr val="B3E1E1"/>
              </a:solidFill>
            </a:ln>
          </p:spPr>
          <p:txBody>
            <a:bodyPr wrap="square" lIns="0" tIns="0" rIns="0" bIns="0" rtlCol="0"/>
            <a:lstStyle/>
            <a:p>
              <a:endParaRPr/>
            </a:p>
          </p:txBody>
        </p:sp>
        <p:sp>
          <p:nvSpPr>
            <p:cNvPr id="64" name="object 64"/>
            <p:cNvSpPr/>
            <p:nvPr/>
          </p:nvSpPr>
          <p:spPr>
            <a:xfrm>
              <a:off x="8994526" y="6902195"/>
              <a:ext cx="640080" cy="161925"/>
            </a:xfrm>
            <a:custGeom>
              <a:avLst/>
              <a:gdLst/>
              <a:ahLst/>
              <a:cxnLst/>
              <a:rect l="l" t="t" r="r" b="b"/>
              <a:pathLst>
                <a:path w="640079" h="161925">
                  <a:moveTo>
                    <a:pt x="640079" y="0"/>
                  </a:moveTo>
                  <a:lnTo>
                    <a:pt x="161543" y="0"/>
                  </a:lnTo>
                  <a:lnTo>
                    <a:pt x="0" y="161543"/>
                  </a:lnTo>
                  <a:lnTo>
                    <a:pt x="477011" y="161543"/>
                  </a:lnTo>
                  <a:lnTo>
                    <a:pt x="640079" y="0"/>
                  </a:lnTo>
                  <a:close/>
                </a:path>
              </a:pathLst>
            </a:custGeom>
            <a:solidFill>
              <a:srgbClr val="799797"/>
            </a:solidFill>
          </p:spPr>
          <p:txBody>
            <a:bodyPr wrap="square" lIns="0" tIns="0" rIns="0" bIns="0" rtlCol="0"/>
            <a:lstStyle/>
            <a:p>
              <a:endParaRPr/>
            </a:p>
          </p:txBody>
        </p:sp>
        <p:sp>
          <p:nvSpPr>
            <p:cNvPr id="65" name="object 65"/>
            <p:cNvSpPr/>
            <p:nvPr/>
          </p:nvSpPr>
          <p:spPr>
            <a:xfrm>
              <a:off x="8994526" y="6902195"/>
              <a:ext cx="161925" cy="161925"/>
            </a:xfrm>
            <a:custGeom>
              <a:avLst/>
              <a:gdLst/>
              <a:ahLst/>
              <a:cxnLst/>
              <a:rect l="l" t="t" r="r" b="b"/>
              <a:pathLst>
                <a:path w="161925" h="161925">
                  <a:moveTo>
                    <a:pt x="161543" y="0"/>
                  </a:moveTo>
                  <a:lnTo>
                    <a:pt x="0" y="161543"/>
                  </a:lnTo>
                </a:path>
              </a:pathLst>
            </a:custGeom>
            <a:ln w="3175">
              <a:solidFill>
                <a:srgbClr val="799797"/>
              </a:solidFill>
            </a:ln>
          </p:spPr>
          <p:txBody>
            <a:bodyPr wrap="square" lIns="0" tIns="0" rIns="0" bIns="0" rtlCol="0"/>
            <a:lstStyle/>
            <a:p>
              <a:endParaRPr/>
            </a:p>
          </p:txBody>
        </p:sp>
        <p:pic>
          <p:nvPicPr>
            <p:cNvPr id="66" name="object 66"/>
            <p:cNvPicPr/>
            <p:nvPr/>
          </p:nvPicPr>
          <p:blipFill>
            <a:blip r:embed="rId12" cstate="print"/>
            <a:stretch>
              <a:fillRect/>
            </a:stretch>
          </p:blipFill>
          <p:spPr>
            <a:xfrm>
              <a:off x="9156070" y="2177795"/>
              <a:ext cx="478535" cy="4724399"/>
            </a:xfrm>
            <a:prstGeom prst="rect">
              <a:avLst/>
            </a:prstGeom>
          </p:spPr>
        </p:pic>
      </p:grpSp>
      <p:sp>
        <p:nvSpPr>
          <p:cNvPr id="67" name="object 67"/>
          <p:cNvSpPr txBox="1"/>
          <p:nvPr/>
        </p:nvSpPr>
        <p:spPr>
          <a:xfrm>
            <a:off x="9228142" y="2749338"/>
            <a:ext cx="311785" cy="3578860"/>
          </a:xfrm>
          <a:prstGeom prst="rect">
            <a:avLst/>
          </a:prstGeom>
        </p:spPr>
        <p:txBody>
          <a:bodyPr vert="vert270" wrap="square" lIns="0" tIns="32384" rIns="0" bIns="0" rtlCol="0">
            <a:spAutoFit/>
          </a:bodyPr>
          <a:lstStyle/>
          <a:p>
            <a:pPr marL="12700">
              <a:lnSpc>
                <a:spcPct val="100000"/>
              </a:lnSpc>
              <a:spcBef>
                <a:spcPts val="254"/>
              </a:spcBef>
            </a:pPr>
            <a:r>
              <a:rPr sz="1600" spc="-5" dirty="0">
                <a:latin typeface="Arial Black"/>
                <a:cs typeface="Arial Black"/>
              </a:rPr>
              <a:t>Tronc</a:t>
            </a:r>
            <a:r>
              <a:rPr sz="1600" spc="-20" dirty="0">
                <a:latin typeface="Arial Black"/>
                <a:cs typeface="Arial Black"/>
              </a:rPr>
              <a:t> </a:t>
            </a:r>
            <a:r>
              <a:rPr sz="1600" spc="-5" dirty="0">
                <a:latin typeface="Arial Black"/>
                <a:cs typeface="Arial Black"/>
              </a:rPr>
              <a:t>cérébral</a:t>
            </a:r>
            <a:r>
              <a:rPr sz="1600" spc="-10" dirty="0">
                <a:latin typeface="Arial Black"/>
                <a:cs typeface="Arial Black"/>
              </a:rPr>
              <a:t> </a:t>
            </a:r>
            <a:r>
              <a:rPr sz="1600" spc="-5" dirty="0">
                <a:latin typeface="Arial Black"/>
                <a:cs typeface="Arial Black"/>
              </a:rPr>
              <a:t>-</a:t>
            </a:r>
            <a:r>
              <a:rPr sz="1600" spc="-10" dirty="0">
                <a:latin typeface="Arial Black"/>
                <a:cs typeface="Arial Black"/>
              </a:rPr>
              <a:t> </a:t>
            </a:r>
            <a:r>
              <a:rPr sz="1600" spc="-5" dirty="0">
                <a:latin typeface="Arial Black"/>
                <a:cs typeface="Arial Black"/>
              </a:rPr>
              <a:t>moelle</a:t>
            </a:r>
            <a:r>
              <a:rPr sz="1600" spc="-20" dirty="0">
                <a:latin typeface="Arial Black"/>
                <a:cs typeface="Arial Black"/>
              </a:rPr>
              <a:t> </a:t>
            </a:r>
            <a:r>
              <a:rPr sz="1600" spc="-5" dirty="0">
                <a:latin typeface="Arial Black"/>
                <a:cs typeface="Arial Black"/>
              </a:rPr>
              <a:t>épinière</a:t>
            </a:r>
            <a:endParaRPr sz="1600">
              <a:latin typeface="Arial Black"/>
              <a:cs typeface="Arial Black"/>
            </a:endParaRPr>
          </a:p>
        </p:txBody>
      </p:sp>
      <p:grpSp>
        <p:nvGrpSpPr>
          <p:cNvPr id="68" name="object 68"/>
          <p:cNvGrpSpPr/>
          <p:nvPr/>
        </p:nvGrpSpPr>
        <p:grpSpPr>
          <a:xfrm>
            <a:off x="1898591" y="2630233"/>
            <a:ext cx="4415790" cy="4119879"/>
            <a:chOff x="1898591" y="2630233"/>
            <a:chExt cx="4415790" cy="4119879"/>
          </a:xfrm>
        </p:grpSpPr>
        <p:sp>
          <p:nvSpPr>
            <p:cNvPr id="69" name="object 69"/>
            <p:cNvSpPr/>
            <p:nvPr/>
          </p:nvSpPr>
          <p:spPr>
            <a:xfrm>
              <a:off x="1979553" y="4163567"/>
              <a:ext cx="852169" cy="1214755"/>
            </a:xfrm>
            <a:custGeom>
              <a:avLst/>
              <a:gdLst/>
              <a:ahLst/>
              <a:cxnLst/>
              <a:rect l="l" t="t" r="r" b="b"/>
              <a:pathLst>
                <a:path w="852169" h="1214754">
                  <a:moveTo>
                    <a:pt x="851915" y="966215"/>
                  </a:moveTo>
                  <a:lnTo>
                    <a:pt x="714755" y="966215"/>
                  </a:lnTo>
                  <a:lnTo>
                    <a:pt x="714755" y="248411"/>
                  </a:lnTo>
                  <a:lnTo>
                    <a:pt x="851915" y="248411"/>
                  </a:lnTo>
                  <a:lnTo>
                    <a:pt x="595883" y="0"/>
                  </a:lnTo>
                  <a:lnTo>
                    <a:pt x="339851" y="248411"/>
                  </a:lnTo>
                  <a:lnTo>
                    <a:pt x="477011" y="248411"/>
                  </a:lnTo>
                  <a:lnTo>
                    <a:pt x="477011" y="486155"/>
                  </a:lnTo>
                  <a:lnTo>
                    <a:pt x="242315" y="486155"/>
                  </a:lnTo>
                  <a:lnTo>
                    <a:pt x="242315" y="347471"/>
                  </a:lnTo>
                  <a:lnTo>
                    <a:pt x="0" y="608075"/>
                  </a:lnTo>
                  <a:lnTo>
                    <a:pt x="242315" y="867155"/>
                  </a:lnTo>
                  <a:lnTo>
                    <a:pt x="242315" y="728471"/>
                  </a:lnTo>
                  <a:lnTo>
                    <a:pt x="477011" y="728471"/>
                  </a:lnTo>
                  <a:lnTo>
                    <a:pt x="477011" y="966215"/>
                  </a:lnTo>
                  <a:lnTo>
                    <a:pt x="339851" y="966215"/>
                  </a:lnTo>
                  <a:lnTo>
                    <a:pt x="595883" y="1214627"/>
                  </a:lnTo>
                  <a:lnTo>
                    <a:pt x="851915" y="966215"/>
                  </a:lnTo>
                  <a:close/>
                </a:path>
              </a:pathLst>
            </a:custGeom>
            <a:solidFill>
              <a:srgbClr val="00007D"/>
            </a:solidFill>
          </p:spPr>
          <p:txBody>
            <a:bodyPr wrap="square" lIns="0" tIns="0" rIns="0" bIns="0" rtlCol="0"/>
            <a:lstStyle/>
            <a:p>
              <a:endParaRPr/>
            </a:p>
          </p:txBody>
        </p:sp>
        <p:sp>
          <p:nvSpPr>
            <p:cNvPr id="70" name="object 70"/>
            <p:cNvSpPr/>
            <p:nvPr/>
          </p:nvSpPr>
          <p:spPr>
            <a:xfrm>
              <a:off x="1903353" y="4087367"/>
              <a:ext cx="852169" cy="1214755"/>
            </a:xfrm>
            <a:custGeom>
              <a:avLst/>
              <a:gdLst/>
              <a:ahLst/>
              <a:cxnLst/>
              <a:rect l="l" t="t" r="r" b="b"/>
              <a:pathLst>
                <a:path w="852169" h="1214754">
                  <a:moveTo>
                    <a:pt x="851915" y="966215"/>
                  </a:moveTo>
                  <a:lnTo>
                    <a:pt x="714755" y="966215"/>
                  </a:lnTo>
                  <a:lnTo>
                    <a:pt x="714755" y="248411"/>
                  </a:lnTo>
                  <a:lnTo>
                    <a:pt x="851915" y="248411"/>
                  </a:lnTo>
                  <a:lnTo>
                    <a:pt x="595883" y="0"/>
                  </a:lnTo>
                  <a:lnTo>
                    <a:pt x="339851" y="248411"/>
                  </a:lnTo>
                  <a:lnTo>
                    <a:pt x="477011" y="248411"/>
                  </a:lnTo>
                  <a:lnTo>
                    <a:pt x="477011" y="486155"/>
                  </a:lnTo>
                  <a:lnTo>
                    <a:pt x="242315" y="486155"/>
                  </a:lnTo>
                  <a:lnTo>
                    <a:pt x="242315" y="347471"/>
                  </a:lnTo>
                  <a:lnTo>
                    <a:pt x="0" y="608075"/>
                  </a:lnTo>
                  <a:lnTo>
                    <a:pt x="242315" y="867155"/>
                  </a:lnTo>
                  <a:lnTo>
                    <a:pt x="242315" y="728471"/>
                  </a:lnTo>
                  <a:lnTo>
                    <a:pt x="477011" y="728471"/>
                  </a:lnTo>
                  <a:lnTo>
                    <a:pt x="477011" y="966215"/>
                  </a:lnTo>
                  <a:lnTo>
                    <a:pt x="339851" y="966215"/>
                  </a:lnTo>
                  <a:lnTo>
                    <a:pt x="595883" y="1214627"/>
                  </a:lnTo>
                  <a:lnTo>
                    <a:pt x="851915" y="966215"/>
                  </a:lnTo>
                  <a:close/>
                </a:path>
              </a:pathLst>
            </a:custGeom>
            <a:solidFill>
              <a:srgbClr val="FFCC00"/>
            </a:solidFill>
          </p:spPr>
          <p:txBody>
            <a:bodyPr wrap="square" lIns="0" tIns="0" rIns="0" bIns="0" rtlCol="0"/>
            <a:lstStyle/>
            <a:p>
              <a:endParaRPr/>
            </a:p>
          </p:txBody>
        </p:sp>
        <p:sp>
          <p:nvSpPr>
            <p:cNvPr id="71" name="object 71"/>
            <p:cNvSpPr/>
            <p:nvPr/>
          </p:nvSpPr>
          <p:spPr>
            <a:xfrm>
              <a:off x="1903353" y="4087367"/>
              <a:ext cx="852169" cy="1214755"/>
            </a:xfrm>
            <a:custGeom>
              <a:avLst/>
              <a:gdLst/>
              <a:ahLst/>
              <a:cxnLst/>
              <a:rect l="l" t="t" r="r" b="b"/>
              <a:pathLst>
                <a:path w="852169" h="1214754">
                  <a:moveTo>
                    <a:pt x="0" y="608075"/>
                  </a:moveTo>
                  <a:lnTo>
                    <a:pt x="242315" y="867155"/>
                  </a:lnTo>
                  <a:lnTo>
                    <a:pt x="242315" y="728471"/>
                  </a:lnTo>
                  <a:lnTo>
                    <a:pt x="477011" y="728471"/>
                  </a:lnTo>
                  <a:lnTo>
                    <a:pt x="477011" y="966215"/>
                  </a:lnTo>
                  <a:lnTo>
                    <a:pt x="339851" y="966215"/>
                  </a:lnTo>
                  <a:lnTo>
                    <a:pt x="595883" y="1214627"/>
                  </a:lnTo>
                  <a:lnTo>
                    <a:pt x="851915" y="966215"/>
                  </a:lnTo>
                  <a:lnTo>
                    <a:pt x="714755" y="966215"/>
                  </a:lnTo>
                  <a:lnTo>
                    <a:pt x="714755" y="248411"/>
                  </a:lnTo>
                  <a:lnTo>
                    <a:pt x="851915" y="248411"/>
                  </a:lnTo>
                  <a:lnTo>
                    <a:pt x="595883" y="0"/>
                  </a:lnTo>
                  <a:lnTo>
                    <a:pt x="339851" y="248411"/>
                  </a:lnTo>
                  <a:lnTo>
                    <a:pt x="477011" y="248411"/>
                  </a:lnTo>
                  <a:lnTo>
                    <a:pt x="477011" y="486155"/>
                  </a:lnTo>
                  <a:lnTo>
                    <a:pt x="242315" y="486155"/>
                  </a:lnTo>
                  <a:lnTo>
                    <a:pt x="242315" y="347471"/>
                  </a:lnTo>
                  <a:lnTo>
                    <a:pt x="0" y="608075"/>
                  </a:lnTo>
                  <a:close/>
                </a:path>
              </a:pathLst>
            </a:custGeom>
            <a:ln w="9524">
              <a:solidFill>
                <a:srgbClr val="000000"/>
              </a:solidFill>
            </a:ln>
          </p:spPr>
          <p:txBody>
            <a:bodyPr wrap="square" lIns="0" tIns="0" rIns="0" bIns="0" rtlCol="0"/>
            <a:lstStyle/>
            <a:p>
              <a:endParaRPr/>
            </a:p>
          </p:txBody>
        </p:sp>
        <p:sp>
          <p:nvSpPr>
            <p:cNvPr id="72" name="object 72"/>
            <p:cNvSpPr/>
            <p:nvPr/>
          </p:nvSpPr>
          <p:spPr>
            <a:xfrm>
              <a:off x="3745869" y="2711195"/>
              <a:ext cx="852169" cy="852169"/>
            </a:xfrm>
            <a:custGeom>
              <a:avLst/>
              <a:gdLst/>
              <a:ahLst/>
              <a:cxnLst/>
              <a:rect l="l" t="t" r="r" b="b"/>
              <a:pathLst>
                <a:path w="852170" h="852170">
                  <a:moveTo>
                    <a:pt x="851915" y="609599"/>
                  </a:moveTo>
                  <a:lnTo>
                    <a:pt x="729995" y="609599"/>
                  </a:lnTo>
                  <a:lnTo>
                    <a:pt x="729995" y="121919"/>
                  </a:lnTo>
                  <a:lnTo>
                    <a:pt x="243839" y="121919"/>
                  </a:lnTo>
                  <a:lnTo>
                    <a:pt x="243839" y="0"/>
                  </a:lnTo>
                  <a:lnTo>
                    <a:pt x="0" y="243839"/>
                  </a:lnTo>
                  <a:lnTo>
                    <a:pt x="243839" y="487679"/>
                  </a:lnTo>
                  <a:lnTo>
                    <a:pt x="243839" y="365759"/>
                  </a:lnTo>
                  <a:lnTo>
                    <a:pt x="487679" y="365759"/>
                  </a:lnTo>
                  <a:lnTo>
                    <a:pt x="487679" y="609599"/>
                  </a:lnTo>
                  <a:lnTo>
                    <a:pt x="365759" y="609599"/>
                  </a:lnTo>
                  <a:lnTo>
                    <a:pt x="609599" y="851915"/>
                  </a:lnTo>
                  <a:lnTo>
                    <a:pt x="851915" y="609599"/>
                  </a:lnTo>
                  <a:close/>
                </a:path>
              </a:pathLst>
            </a:custGeom>
            <a:solidFill>
              <a:srgbClr val="00007D"/>
            </a:solidFill>
          </p:spPr>
          <p:txBody>
            <a:bodyPr wrap="square" lIns="0" tIns="0" rIns="0" bIns="0" rtlCol="0"/>
            <a:lstStyle/>
            <a:p>
              <a:endParaRPr/>
            </a:p>
          </p:txBody>
        </p:sp>
        <p:sp>
          <p:nvSpPr>
            <p:cNvPr id="73" name="object 73"/>
            <p:cNvSpPr/>
            <p:nvPr/>
          </p:nvSpPr>
          <p:spPr>
            <a:xfrm>
              <a:off x="3669669" y="2634995"/>
              <a:ext cx="852169" cy="852169"/>
            </a:xfrm>
            <a:custGeom>
              <a:avLst/>
              <a:gdLst/>
              <a:ahLst/>
              <a:cxnLst/>
              <a:rect l="l" t="t" r="r" b="b"/>
              <a:pathLst>
                <a:path w="852170" h="852170">
                  <a:moveTo>
                    <a:pt x="851915" y="609599"/>
                  </a:moveTo>
                  <a:lnTo>
                    <a:pt x="729995" y="609599"/>
                  </a:lnTo>
                  <a:lnTo>
                    <a:pt x="729995" y="121919"/>
                  </a:lnTo>
                  <a:lnTo>
                    <a:pt x="243839" y="121919"/>
                  </a:lnTo>
                  <a:lnTo>
                    <a:pt x="243839" y="0"/>
                  </a:lnTo>
                  <a:lnTo>
                    <a:pt x="0" y="243839"/>
                  </a:lnTo>
                  <a:lnTo>
                    <a:pt x="243839" y="487679"/>
                  </a:lnTo>
                  <a:lnTo>
                    <a:pt x="243839" y="365759"/>
                  </a:lnTo>
                  <a:lnTo>
                    <a:pt x="487679" y="365759"/>
                  </a:lnTo>
                  <a:lnTo>
                    <a:pt x="487679" y="609599"/>
                  </a:lnTo>
                  <a:lnTo>
                    <a:pt x="365759" y="609599"/>
                  </a:lnTo>
                  <a:lnTo>
                    <a:pt x="609599" y="851915"/>
                  </a:lnTo>
                  <a:lnTo>
                    <a:pt x="851915" y="609599"/>
                  </a:lnTo>
                  <a:close/>
                </a:path>
              </a:pathLst>
            </a:custGeom>
            <a:solidFill>
              <a:srgbClr val="FFCC00"/>
            </a:solidFill>
          </p:spPr>
          <p:txBody>
            <a:bodyPr wrap="square" lIns="0" tIns="0" rIns="0" bIns="0" rtlCol="0"/>
            <a:lstStyle/>
            <a:p>
              <a:endParaRPr/>
            </a:p>
          </p:txBody>
        </p:sp>
        <p:sp>
          <p:nvSpPr>
            <p:cNvPr id="74" name="object 74"/>
            <p:cNvSpPr/>
            <p:nvPr/>
          </p:nvSpPr>
          <p:spPr>
            <a:xfrm>
              <a:off x="3669669" y="2634995"/>
              <a:ext cx="852169" cy="852169"/>
            </a:xfrm>
            <a:custGeom>
              <a:avLst/>
              <a:gdLst/>
              <a:ahLst/>
              <a:cxnLst/>
              <a:rect l="l" t="t" r="r" b="b"/>
              <a:pathLst>
                <a:path w="852170" h="852170">
                  <a:moveTo>
                    <a:pt x="0" y="243839"/>
                  </a:moveTo>
                  <a:lnTo>
                    <a:pt x="243839" y="487679"/>
                  </a:lnTo>
                  <a:lnTo>
                    <a:pt x="243839" y="365759"/>
                  </a:lnTo>
                  <a:lnTo>
                    <a:pt x="487679" y="365759"/>
                  </a:lnTo>
                  <a:lnTo>
                    <a:pt x="487679" y="609599"/>
                  </a:lnTo>
                  <a:lnTo>
                    <a:pt x="365759" y="609599"/>
                  </a:lnTo>
                  <a:lnTo>
                    <a:pt x="609599" y="851915"/>
                  </a:lnTo>
                  <a:lnTo>
                    <a:pt x="851915" y="609599"/>
                  </a:lnTo>
                  <a:lnTo>
                    <a:pt x="729995" y="609599"/>
                  </a:lnTo>
                  <a:lnTo>
                    <a:pt x="729995" y="121919"/>
                  </a:lnTo>
                  <a:lnTo>
                    <a:pt x="243839" y="121919"/>
                  </a:lnTo>
                  <a:lnTo>
                    <a:pt x="243839" y="0"/>
                  </a:lnTo>
                  <a:lnTo>
                    <a:pt x="0" y="243839"/>
                  </a:lnTo>
                  <a:close/>
                </a:path>
              </a:pathLst>
            </a:custGeom>
            <a:ln w="9524">
              <a:solidFill>
                <a:srgbClr val="000000"/>
              </a:solidFill>
            </a:ln>
          </p:spPr>
          <p:txBody>
            <a:bodyPr wrap="square" lIns="0" tIns="0" rIns="0" bIns="0" rtlCol="0"/>
            <a:lstStyle/>
            <a:p>
              <a:endParaRPr/>
            </a:p>
          </p:txBody>
        </p:sp>
        <p:sp>
          <p:nvSpPr>
            <p:cNvPr id="75" name="object 75"/>
            <p:cNvSpPr/>
            <p:nvPr/>
          </p:nvSpPr>
          <p:spPr>
            <a:xfrm>
              <a:off x="3669669" y="5897879"/>
              <a:ext cx="852169" cy="852169"/>
            </a:xfrm>
            <a:custGeom>
              <a:avLst/>
              <a:gdLst/>
              <a:ahLst/>
              <a:cxnLst/>
              <a:rect l="l" t="t" r="r" b="b"/>
              <a:pathLst>
                <a:path w="852170" h="852170">
                  <a:moveTo>
                    <a:pt x="851915" y="242315"/>
                  </a:moveTo>
                  <a:lnTo>
                    <a:pt x="609599" y="0"/>
                  </a:lnTo>
                  <a:lnTo>
                    <a:pt x="365759" y="242315"/>
                  </a:lnTo>
                  <a:lnTo>
                    <a:pt x="487679" y="242315"/>
                  </a:lnTo>
                  <a:lnTo>
                    <a:pt x="487679" y="486155"/>
                  </a:lnTo>
                  <a:lnTo>
                    <a:pt x="243839" y="486155"/>
                  </a:lnTo>
                  <a:lnTo>
                    <a:pt x="243839" y="364235"/>
                  </a:lnTo>
                  <a:lnTo>
                    <a:pt x="0" y="608075"/>
                  </a:lnTo>
                  <a:lnTo>
                    <a:pt x="243839" y="851915"/>
                  </a:lnTo>
                  <a:lnTo>
                    <a:pt x="243839" y="729995"/>
                  </a:lnTo>
                  <a:lnTo>
                    <a:pt x="729995" y="729995"/>
                  </a:lnTo>
                  <a:lnTo>
                    <a:pt x="729995" y="242315"/>
                  </a:lnTo>
                  <a:lnTo>
                    <a:pt x="851915" y="242315"/>
                  </a:lnTo>
                  <a:close/>
                </a:path>
              </a:pathLst>
            </a:custGeom>
            <a:solidFill>
              <a:srgbClr val="00007D"/>
            </a:solidFill>
          </p:spPr>
          <p:txBody>
            <a:bodyPr wrap="square" lIns="0" tIns="0" rIns="0" bIns="0" rtlCol="0"/>
            <a:lstStyle/>
            <a:p>
              <a:endParaRPr/>
            </a:p>
          </p:txBody>
        </p:sp>
        <p:sp>
          <p:nvSpPr>
            <p:cNvPr id="76" name="object 76"/>
            <p:cNvSpPr/>
            <p:nvPr/>
          </p:nvSpPr>
          <p:spPr>
            <a:xfrm>
              <a:off x="3593469" y="5821679"/>
              <a:ext cx="852169" cy="852169"/>
            </a:xfrm>
            <a:custGeom>
              <a:avLst/>
              <a:gdLst/>
              <a:ahLst/>
              <a:cxnLst/>
              <a:rect l="l" t="t" r="r" b="b"/>
              <a:pathLst>
                <a:path w="852170" h="852170">
                  <a:moveTo>
                    <a:pt x="851915" y="242315"/>
                  </a:moveTo>
                  <a:lnTo>
                    <a:pt x="609599" y="0"/>
                  </a:lnTo>
                  <a:lnTo>
                    <a:pt x="365759" y="242315"/>
                  </a:lnTo>
                  <a:lnTo>
                    <a:pt x="487679" y="242315"/>
                  </a:lnTo>
                  <a:lnTo>
                    <a:pt x="487679" y="486155"/>
                  </a:lnTo>
                  <a:lnTo>
                    <a:pt x="243839" y="486155"/>
                  </a:lnTo>
                  <a:lnTo>
                    <a:pt x="243839" y="364235"/>
                  </a:lnTo>
                  <a:lnTo>
                    <a:pt x="0" y="608075"/>
                  </a:lnTo>
                  <a:lnTo>
                    <a:pt x="243839" y="851915"/>
                  </a:lnTo>
                  <a:lnTo>
                    <a:pt x="243839" y="729995"/>
                  </a:lnTo>
                  <a:lnTo>
                    <a:pt x="729995" y="729995"/>
                  </a:lnTo>
                  <a:lnTo>
                    <a:pt x="729995" y="242315"/>
                  </a:lnTo>
                  <a:lnTo>
                    <a:pt x="851915" y="242315"/>
                  </a:lnTo>
                  <a:close/>
                </a:path>
              </a:pathLst>
            </a:custGeom>
            <a:solidFill>
              <a:srgbClr val="FFCC00"/>
            </a:solidFill>
          </p:spPr>
          <p:txBody>
            <a:bodyPr wrap="square" lIns="0" tIns="0" rIns="0" bIns="0" rtlCol="0"/>
            <a:lstStyle/>
            <a:p>
              <a:endParaRPr/>
            </a:p>
          </p:txBody>
        </p:sp>
        <p:sp>
          <p:nvSpPr>
            <p:cNvPr id="77" name="object 77"/>
            <p:cNvSpPr/>
            <p:nvPr/>
          </p:nvSpPr>
          <p:spPr>
            <a:xfrm>
              <a:off x="3593469" y="5821679"/>
              <a:ext cx="852169" cy="852169"/>
            </a:xfrm>
            <a:custGeom>
              <a:avLst/>
              <a:gdLst/>
              <a:ahLst/>
              <a:cxnLst/>
              <a:rect l="l" t="t" r="r" b="b"/>
              <a:pathLst>
                <a:path w="852170" h="852170">
                  <a:moveTo>
                    <a:pt x="609599" y="0"/>
                  </a:moveTo>
                  <a:lnTo>
                    <a:pt x="365759" y="242315"/>
                  </a:lnTo>
                  <a:lnTo>
                    <a:pt x="487679" y="242315"/>
                  </a:lnTo>
                  <a:lnTo>
                    <a:pt x="487679" y="486155"/>
                  </a:lnTo>
                  <a:lnTo>
                    <a:pt x="243839" y="486155"/>
                  </a:lnTo>
                  <a:lnTo>
                    <a:pt x="243839" y="364235"/>
                  </a:lnTo>
                  <a:lnTo>
                    <a:pt x="0" y="608075"/>
                  </a:lnTo>
                  <a:lnTo>
                    <a:pt x="243839" y="851915"/>
                  </a:lnTo>
                  <a:lnTo>
                    <a:pt x="243839" y="729995"/>
                  </a:lnTo>
                  <a:lnTo>
                    <a:pt x="729995" y="729995"/>
                  </a:lnTo>
                  <a:lnTo>
                    <a:pt x="729995" y="242315"/>
                  </a:lnTo>
                  <a:lnTo>
                    <a:pt x="851915" y="242315"/>
                  </a:lnTo>
                  <a:lnTo>
                    <a:pt x="609599" y="0"/>
                  </a:lnTo>
                  <a:close/>
                </a:path>
              </a:pathLst>
            </a:custGeom>
            <a:ln w="9524">
              <a:solidFill>
                <a:srgbClr val="000000"/>
              </a:solidFill>
            </a:ln>
          </p:spPr>
          <p:txBody>
            <a:bodyPr wrap="square" lIns="0" tIns="0" rIns="0" bIns="0" rtlCol="0"/>
            <a:lstStyle/>
            <a:p>
              <a:endParaRPr/>
            </a:p>
          </p:txBody>
        </p:sp>
        <p:sp>
          <p:nvSpPr>
            <p:cNvPr id="78" name="object 78"/>
            <p:cNvSpPr/>
            <p:nvPr/>
          </p:nvSpPr>
          <p:spPr>
            <a:xfrm>
              <a:off x="4891917" y="6259067"/>
              <a:ext cx="161925" cy="475615"/>
            </a:xfrm>
            <a:custGeom>
              <a:avLst/>
              <a:gdLst/>
              <a:ahLst/>
              <a:cxnLst/>
              <a:rect l="l" t="t" r="r" b="b"/>
              <a:pathLst>
                <a:path w="161925" h="475615">
                  <a:moveTo>
                    <a:pt x="161543" y="313943"/>
                  </a:moveTo>
                  <a:lnTo>
                    <a:pt x="161543" y="0"/>
                  </a:lnTo>
                  <a:lnTo>
                    <a:pt x="0" y="161543"/>
                  </a:lnTo>
                  <a:lnTo>
                    <a:pt x="0" y="475487"/>
                  </a:lnTo>
                  <a:lnTo>
                    <a:pt x="161543" y="313943"/>
                  </a:lnTo>
                  <a:close/>
                </a:path>
              </a:pathLst>
            </a:custGeom>
            <a:solidFill>
              <a:srgbClr val="B3E1E1"/>
            </a:solidFill>
          </p:spPr>
          <p:txBody>
            <a:bodyPr wrap="square" lIns="0" tIns="0" rIns="0" bIns="0" rtlCol="0"/>
            <a:lstStyle/>
            <a:p>
              <a:endParaRPr/>
            </a:p>
          </p:txBody>
        </p:sp>
        <p:sp>
          <p:nvSpPr>
            <p:cNvPr id="79" name="object 79"/>
            <p:cNvSpPr/>
            <p:nvPr/>
          </p:nvSpPr>
          <p:spPr>
            <a:xfrm>
              <a:off x="4891917" y="6259067"/>
              <a:ext cx="161925" cy="161925"/>
            </a:xfrm>
            <a:custGeom>
              <a:avLst/>
              <a:gdLst/>
              <a:ahLst/>
              <a:cxnLst/>
              <a:rect l="l" t="t" r="r" b="b"/>
              <a:pathLst>
                <a:path w="161925" h="161925">
                  <a:moveTo>
                    <a:pt x="161543" y="0"/>
                  </a:moveTo>
                  <a:lnTo>
                    <a:pt x="0" y="161543"/>
                  </a:lnTo>
                </a:path>
              </a:pathLst>
            </a:custGeom>
            <a:ln w="3175">
              <a:solidFill>
                <a:srgbClr val="B3E1E1"/>
              </a:solidFill>
            </a:ln>
          </p:spPr>
          <p:txBody>
            <a:bodyPr wrap="square" lIns="0" tIns="0" rIns="0" bIns="0" rtlCol="0"/>
            <a:lstStyle/>
            <a:p>
              <a:endParaRPr/>
            </a:p>
          </p:txBody>
        </p:sp>
        <p:sp>
          <p:nvSpPr>
            <p:cNvPr id="80" name="object 80"/>
            <p:cNvSpPr/>
            <p:nvPr/>
          </p:nvSpPr>
          <p:spPr>
            <a:xfrm>
              <a:off x="4891917" y="6573011"/>
              <a:ext cx="1422400" cy="161925"/>
            </a:xfrm>
            <a:custGeom>
              <a:avLst/>
              <a:gdLst/>
              <a:ahLst/>
              <a:cxnLst/>
              <a:rect l="l" t="t" r="r" b="b"/>
              <a:pathLst>
                <a:path w="1422400" h="161925">
                  <a:moveTo>
                    <a:pt x="1421891" y="0"/>
                  </a:moveTo>
                  <a:lnTo>
                    <a:pt x="161543" y="0"/>
                  </a:lnTo>
                  <a:lnTo>
                    <a:pt x="0" y="161543"/>
                  </a:lnTo>
                  <a:lnTo>
                    <a:pt x="1260347" y="161543"/>
                  </a:lnTo>
                  <a:lnTo>
                    <a:pt x="1421891" y="0"/>
                  </a:lnTo>
                  <a:close/>
                </a:path>
              </a:pathLst>
            </a:custGeom>
            <a:solidFill>
              <a:srgbClr val="799797"/>
            </a:solidFill>
          </p:spPr>
          <p:txBody>
            <a:bodyPr wrap="square" lIns="0" tIns="0" rIns="0" bIns="0" rtlCol="0"/>
            <a:lstStyle/>
            <a:p>
              <a:endParaRPr/>
            </a:p>
          </p:txBody>
        </p:sp>
        <p:sp>
          <p:nvSpPr>
            <p:cNvPr id="81" name="object 81"/>
            <p:cNvSpPr/>
            <p:nvPr/>
          </p:nvSpPr>
          <p:spPr>
            <a:xfrm>
              <a:off x="4891917" y="6573011"/>
              <a:ext cx="161925" cy="161925"/>
            </a:xfrm>
            <a:custGeom>
              <a:avLst/>
              <a:gdLst/>
              <a:ahLst/>
              <a:cxnLst/>
              <a:rect l="l" t="t" r="r" b="b"/>
              <a:pathLst>
                <a:path w="161925" h="161925">
                  <a:moveTo>
                    <a:pt x="161543" y="0"/>
                  </a:moveTo>
                  <a:lnTo>
                    <a:pt x="0" y="161543"/>
                  </a:lnTo>
                </a:path>
              </a:pathLst>
            </a:custGeom>
            <a:ln w="3175">
              <a:solidFill>
                <a:srgbClr val="799797"/>
              </a:solidFill>
            </a:ln>
          </p:spPr>
          <p:txBody>
            <a:bodyPr wrap="square" lIns="0" tIns="0" rIns="0" bIns="0" rtlCol="0"/>
            <a:lstStyle/>
            <a:p>
              <a:endParaRPr/>
            </a:p>
          </p:txBody>
        </p:sp>
        <p:pic>
          <p:nvPicPr>
            <p:cNvPr id="82" name="object 82"/>
            <p:cNvPicPr/>
            <p:nvPr/>
          </p:nvPicPr>
          <p:blipFill>
            <a:blip r:embed="rId13" cstate="print"/>
            <a:stretch>
              <a:fillRect/>
            </a:stretch>
          </p:blipFill>
          <p:spPr>
            <a:xfrm>
              <a:off x="5053461" y="6259067"/>
              <a:ext cx="1260347" cy="313943"/>
            </a:xfrm>
            <a:prstGeom prst="rect">
              <a:avLst/>
            </a:prstGeom>
          </p:spPr>
        </p:pic>
      </p:grpSp>
      <p:sp>
        <p:nvSpPr>
          <p:cNvPr id="83" name="object 83"/>
          <p:cNvSpPr txBox="1"/>
          <p:nvPr/>
        </p:nvSpPr>
        <p:spPr>
          <a:xfrm>
            <a:off x="5138303" y="6284465"/>
            <a:ext cx="109283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Black"/>
                <a:cs typeface="Arial Black"/>
              </a:rPr>
              <a:t>Hypophyse</a:t>
            </a:r>
            <a:endParaRPr sz="1400">
              <a:latin typeface="Arial Black"/>
              <a:cs typeface="Arial Black"/>
            </a:endParaRPr>
          </a:p>
        </p:txBody>
      </p:sp>
      <p:grpSp>
        <p:nvGrpSpPr>
          <p:cNvPr id="84" name="object 84"/>
          <p:cNvGrpSpPr/>
          <p:nvPr/>
        </p:nvGrpSpPr>
        <p:grpSpPr>
          <a:xfrm>
            <a:off x="4629599" y="4268533"/>
            <a:ext cx="2062480" cy="1871980"/>
            <a:chOff x="4629599" y="4268533"/>
            <a:chExt cx="2062480" cy="1871980"/>
          </a:xfrm>
        </p:grpSpPr>
        <p:sp>
          <p:nvSpPr>
            <p:cNvPr id="85" name="object 85"/>
            <p:cNvSpPr/>
            <p:nvPr/>
          </p:nvSpPr>
          <p:spPr>
            <a:xfrm>
              <a:off x="5574670" y="5606795"/>
              <a:ext cx="228600" cy="533400"/>
            </a:xfrm>
            <a:custGeom>
              <a:avLst/>
              <a:gdLst/>
              <a:ahLst/>
              <a:cxnLst/>
              <a:rect l="l" t="t" r="r" b="b"/>
              <a:pathLst>
                <a:path w="228600" h="533400">
                  <a:moveTo>
                    <a:pt x="228599" y="399287"/>
                  </a:moveTo>
                  <a:lnTo>
                    <a:pt x="170687" y="399287"/>
                  </a:lnTo>
                  <a:lnTo>
                    <a:pt x="170687" y="0"/>
                  </a:lnTo>
                  <a:lnTo>
                    <a:pt x="56387" y="0"/>
                  </a:lnTo>
                  <a:lnTo>
                    <a:pt x="56387" y="399287"/>
                  </a:lnTo>
                  <a:lnTo>
                    <a:pt x="0" y="399287"/>
                  </a:lnTo>
                  <a:lnTo>
                    <a:pt x="114299" y="533399"/>
                  </a:lnTo>
                  <a:lnTo>
                    <a:pt x="228599" y="399287"/>
                  </a:lnTo>
                  <a:close/>
                </a:path>
              </a:pathLst>
            </a:custGeom>
            <a:solidFill>
              <a:srgbClr val="00007D"/>
            </a:solidFill>
          </p:spPr>
          <p:txBody>
            <a:bodyPr wrap="square" lIns="0" tIns="0" rIns="0" bIns="0" rtlCol="0"/>
            <a:lstStyle/>
            <a:p>
              <a:endParaRPr/>
            </a:p>
          </p:txBody>
        </p:sp>
        <p:sp>
          <p:nvSpPr>
            <p:cNvPr id="86" name="object 86"/>
            <p:cNvSpPr/>
            <p:nvPr/>
          </p:nvSpPr>
          <p:spPr>
            <a:xfrm>
              <a:off x="5498470" y="5530595"/>
              <a:ext cx="228600" cy="533400"/>
            </a:xfrm>
            <a:custGeom>
              <a:avLst/>
              <a:gdLst/>
              <a:ahLst/>
              <a:cxnLst/>
              <a:rect l="l" t="t" r="r" b="b"/>
              <a:pathLst>
                <a:path w="228600" h="533400">
                  <a:moveTo>
                    <a:pt x="228599" y="399287"/>
                  </a:moveTo>
                  <a:lnTo>
                    <a:pt x="170687" y="399287"/>
                  </a:lnTo>
                  <a:lnTo>
                    <a:pt x="170687" y="0"/>
                  </a:lnTo>
                  <a:lnTo>
                    <a:pt x="56387" y="0"/>
                  </a:lnTo>
                  <a:lnTo>
                    <a:pt x="56387" y="399287"/>
                  </a:lnTo>
                  <a:lnTo>
                    <a:pt x="0" y="399287"/>
                  </a:lnTo>
                  <a:lnTo>
                    <a:pt x="114299" y="533399"/>
                  </a:lnTo>
                  <a:lnTo>
                    <a:pt x="228599" y="399287"/>
                  </a:lnTo>
                  <a:close/>
                </a:path>
              </a:pathLst>
            </a:custGeom>
            <a:solidFill>
              <a:srgbClr val="FFCC00"/>
            </a:solidFill>
          </p:spPr>
          <p:txBody>
            <a:bodyPr wrap="square" lIns="0" tIns="0" rIns="0" bIns="0" rtlCol="0"/>
            <a:lstStyle/>
            <a:p>
              <a:endParaRPr/>
            </a:p>
          </p:txBody>
        </p:sp>
        <p:sp>
          <p:nvSpPr>
            <p:cNvPr id="87" name="object 87"/>
            <p:cNvSpPr/>
            <p:nvPr/>
          </p:nvSpPr>
          <p:spPr>
            <a:xfrm>
              <a:off x="5498470" y="5530595"/>
              <a:ext cx="228600" cy="533400"/>
            </a:xfrm>
            <a:custGeom>
              <a:avLst/>
              <a:gdLst/>
              <a:ahLst/>
              <a:cxnLst/>
              <a:rect l="l" t="t" r="r" b="b"/>
              <a:pathLst>
                <a:path w="228600" h="533400">
                  <a:moveTo>
                    <a:pt x="0" y="399287"/>
                  </a:moveTo>
                  <a:lnTo>
                    <a:pt x="56387" y="399287"/>
                  </a:lnTo>
                  <a:lnTo>
                    <a:pt x="56387" y="0"/>
                  </a:lnTo>
                  <a:lnTo>
                    <a:pt x="170687" y="0"/>
                  </a:lnTo>
                  <a:lnTo>
                    <a:pt x="170687" y="399287"/>
                  </a:lnTo>
                  <a:lnTo>
                    <a:pt x="228599" y="399287"/>
                  </a:lnTo>
                  <a:lnTo>
                    <a:pt x="114299" y="533399"/>
                  </a:lnTo>
                  <a:lnTo>
                    <a:pt x="0" y="399287"/>
                  </a:lnTo>
                  <a:close/>
                </a:path>
              </a:pathLst>
            </a:custGeom>
            <a:ln w="9524">
              <a:solidFill>
                <a:srgbClr val="000000"/>
              </a:solidFill>
            </a:ln>
          </p:spPr>
          <p:txBody>
            <a:bodyPr wrap="square" lIns="0" tIns="0" rIns="0" bIns="0" rtlCol="0"/>
            <a:lstStyle/>
            <a:p>
              <a:endParaRPr/>
            </a:p>
          </p:txBody>
        </p:sp>
        <p:sp>
          <p:nvSpPr>
            <p:cNvPr id="88" name="object 88"/>
            <p:cNvSpPr/>
            <p:nvPr/>
          </p:nvSpPr>
          <p:spPr>
            <a:xfrm>
              <a:off x="4710562" y="4349495"/>
              <a:ext cx="1981200" cy="152400"/>
            </a:xfrm>
            <a:custGeom>
              <a:avLst/>
              <a:gdLst/>
              <a:ahLst/>
              <a:cxnLst/>
              <a:rect l="l" t="t" r="r" b="b"/>
              <a:pathLst>
                <a:path w="1981200" h="152400">
                  <a:moveTo>
                    <a:pt x="1981199" y="76199"/>
                  </a:moveTo>
                  <a:lnTo>
                    <a:pt x="1584959" y="0"/>
                  </a:lnTo>
                  <a:lnTo>
                    <a:pt x="1584959" y="38099"/>
                  </a:lnTo>
                  <a:lnTo>
                    <a:pt x="396239" y="38099"/>
                  </a:lnTo>
                  <a:lnTo>
                    <a:pt x="396239" y="0"/>
                  </a:lnTo>
                  <a:lnTo>
                    <a:pt x="0" y="76199"/>
                  </a:lnTo>
                  <a:lnTo>
                    <a:pt x="396239" y="152399"/>
                  </a:lnTo>
                  <a:lnTo>
                    <a:pt x="396239" y="114299"/>
                  </a:lnTo>
                  <a:lnTo>
                    <a:pt x="1584959" y="114299"/>
                  </a:lnTo>
                  <a:lnTo>
                    <a:pt x="1584959" y="152399"/>
                  </a:lnTo>
                  <a:lnTo>
                    <a:pt x="1981199" y="76199"/>
                  </a:lnTo>
                  <a:close/>
                </a:path>
              </a:pathLst>
            </a:custGeom>
            <a:solidFill>
              <a:srgbClr val="00007D"/>
            </a:solidFill>
          </p:spPr>
          <p:txBody>
            <a:bodyPr wrap="square" lIns="0" tIns="0" rIns="0" bIns="0" rtlCol="0"/>
            <a:lstStyle/>
            <a:p>
              <a:endParaRPr/>
            </a:p>
          </p:txBody>
        </p:sp>
        <p:sp>
          <p:nvSpPr>
            <p:cNvPr id="89" name="object 89"/>
            <p:cNvSpPr/>
            <p:nvPr/>
          </p:nvSpPr>
          <p:spPr>
            <a:xfrm>
              <a:off x="4634362" y="4273295"/>
              <a:ext cx="1981200" cy="152400"/>
            </a:xfrm>
            <a:custGeom>
              <a:avLst/>
              <a:gdLst/>
              <a:ahLst/>
              <a:cxnLst/>
              <a:rect l="l" t="t" r="r" b="b"/>
              <a:pathLst>
                <a:path w="1981200" h="152400">
                  <a:moveTo>
                    <a:pt x="1981199" y="76199"/>
                  </a:moveTo>
                  <a:lnTo>
                    <a:pt x="1584959" y="0"/>
                  </a:lnTo>
                  <a:lnTo>
                    <a:pt x="1584959" y="38099"/>
                  </a:lnTo>
                  <a:lnTo>
                    <a:pt x="396239" y="38099"/>
                  </a:lnTo>
                  <a:lnTo>
                    <a:pt x="396239" y="0"/>
                  </a:lnTo>
                  <a:lnTo>
                    <a:pt x="0" y="76199"/>
                  </a:lnTo>
                  <a:lnTo>
                    <a:pt x="396239" y="152399"/>
                  </a:lnTo>
                  <a:lnTo>
                    <a:pt x="396239" y="114299"/>
                  </a:lnTo>
                  <a:lnTo>
                    <a:pt x="1584959" y="114299"/>
                  </a:lnTo>
                  <a:lnTo>
                    <a:pt x="1584959" y="152399"/>
                  </a:lnTo>
                  <a:lnTo>
                    <a:pt x="1981199" y="76199"/>
                  </a:lnTo>
                  <a:close/>
                </a:path>
              </a:pathLst>
            </a:custGeom>
            <a:solidFill>
              <a:srgbClr val="FFCC00"/>
            </a:solidFill>
          </p:spPr>
          <p:txBody>
            <a:bodyPr wrap="square" lIns="0" tIns="0" rIns="0" bIns="0" rtlCol="0"/>
            <a:lstStyle/>
            <a:p>
              <a:endParaRPr/>
            </a:p>
          </p:txBody>
        </p:sp>
        <p:sp>
          <p:nvSpPr>
            <p:cNvPr id="90" name="object 90"/>
            <p:cNvSpPr/>
            <p:nvPr/>
          </p:nvSpPr>
          <p:spPr>
            <a:xfrm>
              <a:off x="4634362" y="4273295"/>
              <a:ext cx="1981200" cy="152400"/>
            </a:xfrm>
            <a:custGeom>
              <a:avLst/>
              <a:gdLst/>
              <a:ahLst/>
              <a:cxnLst/>
              <a:rect l="l" t="t" r="r" b="b"/>
              <a:pathLst>
                <a:path w="1981200" h="152400">
                  <a:moveTo>
                    <a:pt x="0" y="76199"/>
                  </a:moveTo>
                  <a:lnTo>
                    <a:pt x="396239" y="152399"/>
                  </a:lnTo>
                  <a:lnTo>
                    <a:pt x="396239" y="114299"/>
                  </a:lnTo>
                  <a:lnTo>
                    <a:pt x="1584959" y="114299"/>
                  </a:lnTo>
                  <a:lnTo>
                    <a:pt x="1584959" y="152399"/>
                  </a:lnTo>
                  <a:lnTo>
                    <a:pt x="1981199" y="76199"/>
                  </a:lnTo>
                  <a:lnTo>
                    <a:pt x="1584959" y="0"/>
                  </a:lnTo>
                  <a:lnTo>
                    <a:pt x="1584959" y="38099"/>
                  </a:lnTo>
                  <a:lnTo>
                    <a:pt x="396239" y="38099"/>
                  </a:lnTo>
                  <a:lnTo>
                    <a:pt x="396239" y="0"/>
                  </a:lnTo>
                  <a:lnTo>
                    <a:pt x="0" y="76199"/>
                  </a:lnTo>
                  <a:close/>
                </a:path>
              </a:pathLst>
            </a:custGeom>
            <a:ln w="9524">
              <a:solidFill>
                <a:srgbClr val="000000"/>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94069" y="6521195"/>
            <a:ext cx="1422878" cy="622299"/>
          </a:xfrm>
          <a:prstGeom prst="rect">
            <a:avLst/>
          </a:prstGeom>
        </p:spPr>
      </p:pic>
      <p:pic>
        <p:nvPicPr>
          <p:cNvPr id="3" name="object 3"/>
          <p:cNvPicPr/>
          <p:nvPr/>
        </p:nvPicPr>
        <p:blipFill>
          <a:blip r:embed="rId3" cstate="print"/>
          <a:stretch>
            <a:fillRect/>
          </a:stretch>
        </p:blipFill>
        <p:spPr>
          <a:xfrm>
            <a:off x="834668" y="6826738"/>
            <a:ext cx="855681" cy="349425"/>
          </a:xfrm>
          <a:prstGeom prst="rect">
            <a:avLst/>
          </a:prstGeom>
        </p:spPr>
      </p:pic>
      <p:grpSp>
        <p:nvGrpSpPr>
          <p:cNvPr id="4" name="object 4"/>
          <p:cNvGrpSpPr/>
          <p:nvPr/>
        </p:nvGrpSpPr>
        <p:grpSpPr>
          <a:xfrm>
            <a:off x="4660270" y="1949196"/>
            <a:ext cx="5181600" cy="4221480"/>
            <a:chOff x="4660270" y="1949196"/>
            <a:chExt cx="5181600" cy="4221480"/>
          </a:xfrm>
        </p:grpSpPr>
        <p:pic>
          <p:nvPicPr>
            <p:cNvPr id="5" name="object 5"/>
            <p:cNvPicPr/>
            <p:nvPr/>
          </p:nvPicPr>
          <p:blipFill>
            <a:blip r:embed="rId4" cstate="print"/>
            <a:stretch>
              <a:fillRect/>
            </a:stretch>
          </p:blipFill>
          <p:spPr>
            <a:xfrm>
              <a:off x="4660270" y="1949196"/>
              <a:ext cx="5181600" cy="4221479"/>
            </a:xfrm>
            <a:prstGeom prst="rect">
              <a:avLst/>
            </a:prstGeom>
          </p:spPr>
        </p:pic>
        <p:sp>
          <p:nvSpPr>
            <p:cNvPr id="6" name="object 6"/>
            <p:cNvSpPr/>
            <p:nvPr/>
          </p:nvSpPr>
          <p:spPr>
            <a:xfrm>
              <a:off x="6048629" y="2694444"/>
              <a:ext cx="2200910" cy="1270000"/>
            </a:xfrm>
            <a:custGeom>
              <a:avLst/>
              <a:gdLst/>
              <a:ahLst/>
              <a:cxnLst/>
              <a:rect l="l" t="t" r="r" b="b"/>
              <a:pathLst>
                <a:path w="2200909" h="1270000">
                  <a:moveTo>
                    <a:pt x="198120" y="489204"/>
                  </a:moveTo>
                  <a:lnTo>
                    <a:pt x="161505" y="498221"/>
                  </a:lnTo>
                  <a:lnTo>
                    <a:pt x="36576" y="0"/>
                  </a:lnTo>
                  <a:lnTo>
                    <a:pt x="0" y="9144"/>
                  </a:lnTo>
                  <a:lnTo>
                    <a:pt x="124891" y="507250"/>
                  </a:lnTo>
                  <a:lnTo>
                    <a:pt x="86868" y="516636"/>
                  </a:lnTo>
                  <a:lnTo>
                    <a:pt x="166116" y="608850"/>
                  </a:lnTo>
                  <a:lnTo>
                    <a:pt x="170688" y="614172"/>
                  </a:lnTo>
                  <a:lnTo>
                    <a:pt x="198120" y="489204"/>
                  </a:lnTo>
                  <a:close/>
                </a:path>
                <a:path w="2200909" h="1270000">
                  <a:moveTo>
                    <a:pt x="579120" y="926592"/>
                  </a:moveTo>
                  <a:lnTo>
                    <a:pt x="521208" y="812292"/>
                  </a:lnTo>
                  <a:lnTo>
                    <a:pt x="464820" y="926592"/>
                  </a:lnTo>
                  <a:lnTo>
                    <a:pt x="502920" y="926592"/>
                  </a:lnTo>
                  <a:lnTo>
                    <a:pt x="502920" y="1269492"/>
                  </a:lnTo>
                  <a:lnTo>
                    <a:pt x="541020" y="1269492"/>
                  </a:lnTo>
                  <a:lnTo>
                    <a:pt x="541020" y="926592"/>
                  </a:lnTo>
                  <a:lnTo>
                    <a:pt x="579120" y="926592"/>
                  </a:lnTo>
                  <a:close/>
                </a:path>
                <a:path w="2200909" h="1270000">
                  <a:moveTo>
                    <a:pt x="2017776" y="908304"/>
                  </a:moveTo>
                  <a:lnTo>
                    <a:pt x="1961388" y="794004"/>
                  </a:lnTo>
                  <a:lnTo>
                    <a:pt x="1903476" y="908304"/>
                  </a:lnTo>
                  <a:lnTo>
                    <a:pt x="1941576" y="908304"/>
                  </a:lnTo>
                  <a:lnTo>
                    <a:pt x="1941576" y="1251204"/>
                  </a:lnTo>
                  <a:lnTo>
                    <a:pt x="1979676" y="1251204"/>
                  </a:lnTo>
                  <a:lnTo>
                    <a:pt x="1979676" y="908304"/>
                  </a:lnTo>
                  <a:lnTo>
                    <a:pt x="2017776" y="908304"/>
                  </a:lnTo>
                  <a:close/>
                </a:path>
                <a:path w="2200909" h="1270000">
                  <a:moveTo>
                    <a:pt x="2200656" y="6096"/>
                  </a:moveTo>
                  <a:lnTo>
                    <a:pt x="2162556" y="1524"/>
                  </a:lnTo>
                  <a:lnTo>
                    <a:pt x="2102739" y="421652"/>
                  </a:lnTo>
                  <a:lnTo>
                    <a:pt x="2065020" y="416052"/>
                  </a:lnTo>
                  <a:lnTo>
                    <a:pt x="2100072" y="519899"/>
                  </a:lnTo>
                  <a:lnTo>
                    <a:pt x="2106168" y="537972"/>
                  </a:lnTo>
                  <a:lnTo>
                    <a:pt x="2177796" y="432816"/>
                  </a:lnTo>
                  <a:lnTo>
                    <a:pt x="2140889" y="427329"/>
                  </a:lnTo>
                  <a:lnTo>
                    <a:pt x="2200656" y="6096"/>
                  </a:lnTo>
                  <a:close/>
                </a:path>
              </a:pathLst>
            </a:custGeom>
            <a:solidFill>
              <a:srgbClr val="FFFF00"/>
            </a:solidFill>
          </p:spPr>
          <p:txBody>
            <a:bodyPr wrap="square" lIns="0" tIns="0" rIns="0" bIns="0" rtlCol="0"/>
            <a:lstStyle/>
            <a:p>
              <a:endParaRPr/>
            </a:p>
          </p:txBody>
        </p:sp>
      </p:grpSp>
      <p:sp>
        <p:nvSpPr>
          <p:cNvPr id="7" name="object 7"/>
          <p:cNvSpPr txBox="1"/>
          <p:nvPr/>
        </p:nvSpPr>
        <p:spPr>
          <a:xfrm>
            <a:off x="4498731" y="6246365"/>
            <a:ext cx="5080635" cy="802640"/>
          </a:xfrm>
          <a:prstGeom prst="rect">
            <a:avLst/>
          </a:prstGeom>
        </p:spPr>
        <p:txBody>
          <a:bodyPr vert="horz" wrap="square" lIns="0" tIns="12700" rIns="0" bIns="0" rtlCol="0">
            <a:spAutoFit/>
          </a:bodyPr>
          <a:lstStyle/>
          <a:p>
            <a:pPr marL="671830" algn="ctr">
              <a:lnSpc>
                <a:spcPts val="3540"/>
              </a:lnSpc>
              <a:spcBef>
                <a:spcPts val="100"/>
              </a:spcBef>
            </a:pPr>
            <a:r>
              <a:rPr sz="3200" spc="-5" dirty="0">
                <a:latin typeface="Tahoma"/>
                <a:cs typeface="Tahoma"/>
              </a:rPr>
              <a:t>Réactions</a:t>
            </a:r>
            <a:r>
              <a:rPr sz="3200" spc="-40" dirty="0">
                <a:latin typeface="Tahoma"/>
                <a:cs typeface="Tahoma"/>
              </a:rPr>
              <a:t> </a:t>
            </a:r>
            <a:r>
              <a:rPr sz="3200" dirty="0">
                <a:latin typeface="Tahoma"/>
                <a:cs typeface="Tahoma"/>
              </a:rPr>
              <a:t>émotionnelles</a:t>
            </a:r>
            <a:endParaRPr sz="3200">
              <a:latin typeface="Tahoma"/>
              <a:cs typeface="Tahoma"/>
            </a:endParaRPr>
          </a:p>
          <a:p>
            <a:pPr marL="38100">
              <a:lnSpc>
                <a:spcPts val="2580"/>
              </a:lnSpc>
            </a:pPr>
            <a:r>
              <a:rPr sz="1200" b="1" spc="-5" dirty="0">
                <a:latin typeface="Arial"/>
                <a:cs typeface="Arial"/>
              </a:rPr>
              <a:t>D</a:t>
            </a:r>
            <a:r>
              <a:rPr sz="1200" b="1" dirty="0">
                <a:latin typeface="Arial"/>
                <a:cs typeface="Arial"/>
              </a:rPr>
              <a:t>. </a:t>
            </a:r>
            <a:r>
              <a:rPr sz="1200" b="1" spc="-5" dirty="0">
                <a:latin typeface="Arial"/>
                <a:cs typeface="Arial"/>
              </a:rPr>
              <a:t>H</a:t>
            </a:r>
            <a:r>
              <a:rPr sz="1200" b="1" spc="-10" dirty="0">
                <a:latin typeface="Arial"/>
                <a:cs typeface="Arial"/>
              </a:rPr>
              <a:t>a</a:t>
            </a:r>
            <a:r>
              <a:rPr sz="1200" b="1" dirty="0">
                <a:latin typeface="Arial"/>
                <a:cs typeface="Arial"/>
              </a:rPr>
              <a:t>s</a:t>
            </a:r>
            <a:r>
              <a:rPr sz="1200" b="1" spc="-5" dirty="0">
                <a:latin typeface="Arial"/>
                <a:cs typeface="Arial"/>
              </a:rPr>
              <a:t>bo</a:t>
            </a:r>
            <a:r>
              <a:rPr sz="1200" b="1" spc="-640" dirty="0">
                <a:latin typeface="Arial"/>
                <a:cs typeface="Arial"/>
              </a:rPr>
              <a:t>u</a:t>
            </a:r>
            <a:r>
              <a:rPr sz="3600" spc="-1455" baseline="-11574" dirty="0">
                <a:latin typeface="Arial Black"/>
                <a:cs typeface="Arial Black"/>
              </a:rPr>
              <a:t>2</a:t>
            </a:r>
            <a:r>
              <a:rPr sz="1200" b="1" dirty="0">
                <a:latin typeface="Arial"/>
                <a:cs typeface="Arial"/>
              </a:rPr>
              <a:t>n</a:t>
            </a:r>
            <a:r>
              <a:rPr sz="1200" b="1" spc="-110" dirty="0">
                <a:latin typeface="Arial"/>
                <a:cs typeface="Arial"/>
              </a:rPr>
              <a:t> </a:t>
            </a:r>
            <a:r>
              <a:rPr sz="3600" spc="-2242" baseline="-11574" dirty="0">
                <a:latin typeface="Arial Black"/>
                <a:cs typeface="Arial Black"/>
              </a:rPr>
              <a:t>4</a:t>
            </a:r>
            <a:r>
              <a:rPr sz="1200" b="1" dirty="0">
                <a:latin typeface="Arial"/>
                <a:cs typeface="Arial"/>
              </a:rPr>
              <a:t>20</a:t>
            </a:r>
            <a:r>
              <a:rPr sz="1200" b="1" spc="-525" dirty="0">
                <a:latin typeface="Arial"/>
                <a:cs typeface="Arial"/>
              </a:rPr>
              <a:t>0</a:t>
            </a:r>
            <a:r>
              <a:rPr sz="3600" spc="-427" baseline="-11574" dirty="0">
                <a:latin typeface="Arial Black"/>
                <a:cs typeface="Arial Black"/>
              </a:rPr>
              <a:t>,</a:t>
            </a:r>
            <a:r>
              <a:rPr sz="1200" b="1" dirty="0">
                <a:latin typeface="Arial"/>
                <a:cs typeface="Arial"/>
              </a:rPr>
              <a:t>7</a:t>
            </a:r>
            <a:r>
              <a:rPr sz="1200" b="1" spc="-5" dirty="0">
                <a:latin typeface="Arial"/>
                <a:cs typeface="Arial"/>
              </a:rPr>
              <a:t>-</a:t>
            </a:r>
            <a:r>
              <a:rPr sz="1200" b="1" spc="-650" dirty="0">
                <a:latin typeface="Arial"/>
                <a:cs typeface="Arial"/>
              </a:rPr>
              <a:t>2</a:t>
            </a:r>
            <a:r>
              <a:rPr sz="3600" spc="-1447" baseline="-11574" dirty="0">
                <a:latin typeface="Arial Black"/>
                <a:cs typeface="Arial Black"/>
              </a:rPr>
              <a:t>2</a:t>
            </a:r>
            <a:r>
              <a:rPr sz="1200" b="1" spc="-10" dirty="0">
                <a:latin typeface="Arial"/>
                <a:cs typeface="Arial"/>
              </a:rPr>
              <a:t>0</a:t>
            </a:r>
            <a:r>
              <a:rPr sz="1200" b="1" spc="-370" dirty="0">
                <a:latin typeface="Arial"/>
                <a:cs typeface="Arial"/>
              </a:rPr>
              <a:t>0</a:t>
            </a:r>
            <a:r>
              <a:rPr sz="3600" spc="-1860" baseline="-11574" dirty="0">
                <a:latin typeface="Arial Black"/>
                <a:cs typeface="Arial Black"/>
              </a:rPr>
              <a:t>3</a:t>
            </a:r>
            <a:r>
              <a:rPr sz="1200" b="1" dirty="0">
                <a:latin typeface="Arial"/>
                <a:cs typeface="Arial"/>
              </a:rPr>
              <a:t>8 </a:t>
            </a:r>
            <a:r>
              <a:rPr sz="1200" b="1" spc="-105" dirty="0">
                <a:latin typeface="Arial"/>
                <a:cs typeface="Arial"/>
              </a:rPr>
              <a:t> </a:t>
            </a:r>
            <a:r>
              <a:rPr sz="3600" baseline="-11574" dirty="0">
                <a:latin typeface="Arial Black"/>
                <a:cs typeface="Arial Black"/>
              </a:rPr>
              <a:t>,</a:t>
            </a:r>
            <a:r>
              <a:rPr sz="3600" spc="7" baseline="-11574" dirty="0">
                <a:latin typeface="Arial Black"/>
                <a:cs typeface="Arial Black"/>
              </a:rPr>
              <a:t> </a:t>
            </a:r>
            <a:r>
              <a:rPr sz="3600" spc="-15" baseline="-11574" dirty="0">
                <a:latin typeface="Arial Black"/>
                <a:cs typeface="Arial Black"/>
              </a:rPr>
              <a:t>3</a:t>
            </a:r>
            <a:r>
              <a:rPr sz="3600" baseline="-11574" dirty="0">
                <a:latin typeface="Arial Black"/>
                <a:cs typeface="Arial Black"/>
              </a:rPr>
              <a:t>1</a:t>
            </a:r>
            <a:endParaRPr sz="3600" baseline="-11574">
              <a:latin typeface="Arial Black"/>
              <a:cs typeface="Arial Black"/>
            </a:endParaRPr>
          </a:p>
        </p:txBody>
      </p:sp>
      <p:sp>
        <p:nvSpPr>
          <p:cNvPr id="8" name="object 8"/>
          <p:cNvSpPr txBox="1">
            <a:spLocks noGrp="1"/>
          </p:cNvSpPr>
          <p:nvPr>
            <p:ph type="title"/>
          </p:nvPr>
        </p:nvSpPr>
        <p:spPr>
          <a:xfrm>
            <a:off x="1249052" y="1147063"/>
            <a:ext cx="4438015" cy="696595"/>
          </a:xfrm>
          <a:prstGeom prst="rect">
            <a:avLst/>
          </a:prstGeom>
        </p:spPr>
        <p:txBody>
          <a:bodyPr vert="horz" wrap="square" lIns="0" tIns="12700" rIns="0" bIns="0" rtlCol="0">
            <a:spAutoFit/>
          </a:bodyPr>
          <a:lstStyle/>
          <a:p>
            <a:pPr marL="12700">
              <a:lnSpc>
                <a:spcPct val="100000"/>
              </a:lnSpc>
              <a:spcBef>
                <a:spcPts val="100"/>
              </a:spcBef>
            </a:pPr>
            <a:r>
              <a:rPr sz="4400" spc="-5" dirty="0"/>
              <a:t>Gyrus</a:t>
            </a:r>
            <a:r>
              <a:rPr sz="4400" spc="-40" dirty="0"/>
              <a:t> </a:t>
            </a:r>
            <a:r>
              <a:rPr sz="4400" spc="-5" dirty="0"/>
              <a:t>cingulaire</a:t>
            </a:r>
            <a:endParaRPr sz="4400"/>
          </a:p>
        </p:txBody>
      </p:sp>
      <p:grpSp>
        <p:nvGrpSpPr>
          <p:cNvPr id="9" name="object 9"/>
          <p:cNvGrpSpPr/>
          <p:nvPr/>
        </p:nvGrpSpPr>
        <p:grpSpPr>
          <a:xfrm>
            <a:off x="807595" y="1944623"/>
            <a:ext cx="4191000" cy="5233670"/>
            <a:chOff x="807595" y="1944623"/>
            <a:chExt cx="4191000" cy="5233670"/>
          </a:xfrm>
        </p:grpSpPr>
        <p:pic>
          <p:nvPicPr>
            <p:cNvPr id="10" name="object 10"/>
            <p:cNvPicPr/>
            <p:nvPr/>
          </p:nvPicPr>
          <p:blipFill>
            <a:blip r:embed="rId5" cstate="print"/>
            <a:stretch>
              <a:fillRect/>
            </a:stretch>
          </p:blipFill>
          <p:spPr>
            <a:xfrm>
              <a:off x="807595" y="4443983"/>
              <a:ext cx="4191000" cy="2734055"/>
            </a:xfrm>
            <a:prstGeom prst="rect">
              <a:avLst/>
            </a:prstGeom>
          </p:spPr>
        </p:pic>
        <p:pic>
          <p:nvPicPr>
            <p:cNvPr id="11" name="object 11"/>
            <p:cNvPicPr/>
            <p:nvPr/>
          </p:nvPicPr>
          <p:blipFill>
            <a:blip r:embed="rId6" cstate="print"/>
            <a:stretch>
              <a:fillRect/>
            </a:stretch>
          </p:blipFill>
          <p:spPr>
            <a:xfrm>
              <a:off x="1130683" y="1944623"/>
              <a:ext cx="3124200" cy="2476500"/>
            </a:xfrm>
            <a:prstGeom prst="rect">
              <a:avLst/>
            </a:prstGeom>
          </p:spPr>
        </p:pic>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660270" y="2253996"/>
            <a:ext cx="5169535" cy="4889500"/>
            <a:chOff x="4660270" y="2253996"/>
            <a:chExt cx="5169535" cy="4889500"/>
          </a:xfrm>
        </p:grpSpPr>
        <p:pic>
          <p:nvPicPr>
            <p:cNvPr id="3" name="object 3"/>
            <p:cNvPicPr/>
            <p:nvPr/>
          </p:nvPicPr>
          <p:blipFill>
            <a:blip r:embed="rId2" cstate="print"/>
            <a:stretch>
              <a:fillRect/>
            </a:stretch>
          </p:blipFill>
          <p:spPr>
            <a:xfrm>
              <a:off x="5269870" y="2253996"/>
              <a:ext cx="3989832" cy="3121151"/>
            </a:xfrm>
            <a:prstGeom prst="rect">
              <a:avLst/>
            </a:prstGeom>
          </p:spPr>
        </p:pic>
        <p:pic>
          <p:nvPicPr>
            <p:cNvPr id="4" name="object 4"/>
            <p:cNvPicPr/>
            <p:nvPr/>
          </p:nvPicPr>
          <p:blipFill>
            <a:blip r:embed="rId3" cstate="print"/>
            <a:stretch>
              <a:fillRect/>
            </a:stretch>
          </p:blipFill>
          <p:spPr>
            <a:xfrm>
              <a:off x="4660270" y="4844796"/>
              <a:ext cx="1588008" cy="1493519"/>
            </a:xfrm>
            <a:prstGeom prst="rect">
              <a:avLst/>
            </a:prstGeom>
          </p:spPr>
        </p:pic>
        <p:pic>
          <p:nvPicPr>
            <p:cNvPr id="5" name="object 5"/>
            <p:cNvPicPr/>
            <p:nvPr/>
          </p:nvPicPr>
          <p:blipFill>
            <a:blip r:embed="rId4" cstate="print"/>
            <a:stretch>
              <a:fillRect/>
            </a:stretch>
          </p:blipFill>
          <p:spPr>
            <a:xfrm>
              <a:off x="8470270" y="3770376"/>
              <a:ext cx="1359408" cy="1226819"/>
            </a:xfrm>
            <a:prstGeom prst="rect">
              <a:avLst/>
            </a:prstGeom>
          </p:spPr>
        </p:pic>
        <p:pic>
          <p:nvPicPr>
            <p:cNvPr id="6" name="object 6"/>
            <p:cNvPicPr/>
            <p:nvPr/>
          </p:nvPicPr>
          <p:blipFill>
            <a:blip r:embed="rId5" cstate="print"/>
            <a:stretch>
              <a:fillRect/>
            </a:stretch>
          </p:blipFill>
          <p:spPr>
            <a:xfrm>
              <a:off x="7072762" y="5254752"/>
              <a:ext cx="1549908" cy="1495044"/>
            </a:xfrm>
            <a:prstGeom prst="rect">
              <a:avLst/>
            </a:prstGeom>
          </p:spPr>
        </p:pic>
        <p:sp>
          <p:nvSpPr>
            <p:cNvPr id="7" name="object 7"/>
            <p:cNvSpPr/>
            <p:nvPr/>
          </p:nvSpPr>
          <p:spPr>
            <a:xfrm>
              <a:off x="6184265" y="3549408"/>
              <a:ext cx="2286000" cy="2219325"/>
            </a:xfrm>
            <a:custGeom>
              <a:avLst/>
              <a:gdLst/>
              <a:ahLst/>
              <a:cxnLst/>
              <a:rect l="l" t="t" r="r" b="b"/>
              <a:pathLst>
                <a:path w="2286000" h="2219325">
                  <a:moveTo>
                    <a:pt x="486156" y="1295400"/>
                  </a:moveTo>
                  <a:lnTo>
                    <a:pt x="428244" y="1295400"/>
                  </a:lnTo>
                  <a:lnTo>
                    <a:pt x="428244" y="2104644"/>
                  </a:lnTo>
                  <a:lnTo>
                    <a:pt x="170688" y="2104644"/>
                  </a:lnTo>
                  <a:lnTo>
                    <a:pt x="170688" y="2048256"/>
                  </a:lnTo>
                  <a:lnTo>
                    <a:pt x="0" y="2133600"/>
                  </a:lnTo>
                  <a:lnTo>
                    <a:pt x="143256" y="2205228"/>
                  </a:lnTo>
                  <a:lnTo>
                    <a:pt x="170688" y="2218944"/>
                  </a:lnTo>
                  <a:lnTo>
                    <a:pt x="170688" y="2162556"/>
                  </a:lnTo>
                  <a:lnTo>
                    <a:pt x="428244" y="2162556"/>
                  </a:lnTo>
                  <a:lnTo>
                    <a:pt x="457200" y="2162556"/>
                  </a:lnTo>
                  <a:lnTo>
                    <a:pt x="468147" y="2160168"/>
                  </a:lnTo>
                  <a:lnTo>
                    <a:pt x="477393" y="2153793"/>
                  </a:lnTo>
                  <a:lnTo>
                    <a:pt x="483768" y="2144547"/>
                  </a:lnTo>
                  <a:lnTo>
                    <a:pt x="486156" y="2133600"/>
                  </a:lnTo>
                  <a:lnTo>
                    <a:pt x="486156" y="1295400"/>
                  </a:lnTo>
                  <a:close/>
                </a:path>
                <a:path w="2286000" h="2219325">
                  <a:moveTo>
                    <a:pt x="1351788" y="1485900"/>
                  </a:moveTo>
                  <a:lnTo>
                    <a:pt x="1313662" y="1485900"/>
                  </a:lnTo>
                  <a:lnTo>
                    <a:pt x="1312164" y="533400"/>
                  </a:lnTo>
                  <a:lnTo>
                    <a:pt x="1274064" y="533400"/>
                  </a:lnTo>
                  <a:lnTo>
                    <a:pt x="1275562" y="1485900"/>
                  </a:lnTo>
                  <a:lnTo>
                    <a:pt x="1237488" y="1485900"/>
                  </a:lnTo>
                  <a:lnTo>
                    <a:pt x="1295400" y="1600200"/>
                  </a:lnTo>
                  <a:lnTo>
                    <a:pt x="1313688" y="1563128"/>
                  </a:lnTo>
                  <a:lnTo>
                    <a:pt x="1351788" y="1485900"/>
                  </a:lnTo>
                  <a:close/>
                </a:path>
                <a:path w="2286000" h="2219325">
                  <a:moveTo>
                    <a:pt x="2286000" y="838200"/>
                  </a:moveTo>
                  <a:lnTo>
                    <a:pt x="2171700" y="780288"/>
                  </a:lnTo>
                  <a:lnTo>
                    <a:pt x="2171700" y="818388"/>
                  </a:lnTo>
                  <a:lnTo>
                    <a:pt x="1999488" y="818388"/>
                  </a:lnTo>
                  <a:lnTo>
                    <a:pt x="1999488" y="0"/>
                  </a:lnTo>
                  <a:lnTo>
                    <a:pt x="1961388" y="0"/>
                  </a:lnTo>
                  <a:lnTo>
                    <a:pt x="1961388" y="838200"/>
                  </a:lnTo>
                  <a:lnTo>
                    <a:pt x="1962988" y="845553"/>
                  </a:lnTo>
                  <a:lnTo>
                    <a:pt x="1967293" y="851344"/>
                  </a:lnTo>
                  <a:lnTo>
                    <a:pt x="1973605" y="855129"/>
                  </a:lnTo>
                  <a:lnTo>
                    <a:pt x="1981200" y="856488"/>
                  </a:lnTo>
                  <a:lnTo>
                    <a:pt x="1999488" y="856488"/>
                  </a:lnTo>
                  <a:lnTo>
                    <a:pt x="2171700" y="856488"/>
                  </a:lnTo>
                  <a:lnTo>
                    <a:pt x="2171700" y="894588"/>
                  </a:lnTo>
                  <a:lnTo>
                    <a:pt x="2189988" y="885558"/>
                  </a:lnTo>
                  <a:lnTo>
                    <a:pt x="2286000" y="838200"/>
                  </a:lnTo>
                  <a:close/>
                </a:path>
              </a:pathLst>
            </a:custGeom>
            <a:solidFill>
              <a:srgbClr val="FF0000"/>
            </a:solidFill>
          </p:spPr>
          <p:txBody>
            <a:bodyPr wrap="square" lIns="0" tIns="0" rIns="0" bIns="0" rtlCol="0"/>
            <a:lstStyle/>
            <a:p>
              <a:endParaRPr/>
            </a:p>
          </p:txBody>
        </p:sp>
      </p:grpSp>
      <p:sp>
        <p:nvSpPr>
          <p:cNvPr id="8" name="object 8"/>
          <p:cNvSpPr txBox="1"/>
          <p:nvPr/>
        </p:nvSpPr>
        <p:spPr>
          <a:xfrm>
            <a:off x="4498731" y="6703565"/>
            <a:ext cx="5218430" cy="391160"/>
          </a:xfrm>
          <a:prstGeom prst="rect">
            <a:avLst/>
          </a:prstGeom>
        </p:spPr>
        <p:txBody>
          <a:bodyPr vert="horz" wrap="square" lIns="0" tIns="12700" rIns="0" bIns="0" rtlCol="0">
            <a:spAutoFit/>
          </a:bodyPr>
          <a:lstStyle/>
          <a:p>
            <a:pPr marL="38100">
              <a:lnSpc>
                <a:spcPct val="100000"/>
              </a:lnSpc>
              <a:spcBef>
                <a:spcPts val="100"/>
              </a:spcBef>
            </a:pPr>
            <a:r>
              <a:rPr sz="1800" b="1" spc="-7" baseline="16203" dirty="0">
                <a:latin typeface="Arial"/>
                <a:cs typeface="Arial"/>
              </a:rPr>
              <a:t>D. Hasboun</a:t>
            </a:r>
            <a:r>
              <a:rPr sz="1800" b="1" baseline="16203" dirty="0">
                <a:latin typeface="Arial"/>
                <a:cs typeface="Arial"/>
              </a:rPr>
              <a:t> </a:t>
            </a:r>
            <a:r>
              <a:rPr sz="1800" b="1" spc="-7" baseline="16203" dirty="0">
                <a:latin typeface="Arial"/>
                <a:cs typeface="Arial"/>
              </a:rPr>
              <a:t>2007-2008</a:t>
            </a:r>
            <a:r>
              <a:rPr sz="1800" b="1" spc="52" baseline="16203" dirty="0">
                <a:latin typeface="Arial"/>
                <a:cs typeface="Arial"/>
              </a:rPr>
              <a:t> </a:t>
            </a:r>
            <a:r>
              <a:rPr sz="2400" spc="-5" dirty="0">
                <a:solidFill>
                  <a:srgbClr val="9999CC"/>
                </a:solidFill>
                <a:latin typeface="Wingdings"/>
                <a:cs typeface="Wingdings"/>
              </a:rPr>
              <a:t></a:t>
            </a:r>
            <a:r>
              <a:rPr sz="2400" spc="-5" dirty="0">
                <a:latin typeface="Tahoma"/>
                <a:cs typeface="Tahoma"/>
              </a:rPr>
              <a:t>Mémoire </a:t>
            </a:r>
            <a:r>
              <a:rPr sz="2400" dirty="0">
                <a:latin typeface="Tahoma"/>
                <a:cs typeface="Tahoma"/>
              </a:rPr>
              <a:t>:</a:t>
            </a:r>
            <a:r>
              <a:rPr sz="2400" spc="-20" dirty="0">
                <a:latin typeface="Tahoma"/>
                <a:cs typeface="Tahoma"/>
              </a:rPr>
              <a:t> </a:t>
            </a:r>
            <a:r>
              <a:rPr sz="2400" spc="-5" dirty="0">
                <a:latin typeface="Tahoma"/>
                <a:cs typeface="Tahoma"/>
              </a:rPr>
              <a:t>consolidation</a:t>
            </a:r>
            <a:endParaRPr sz="2400">
              <a:latin typeface="Tahoma"/>
              <a:cs typeface="Tahoma"/>
            </a:endParaRPr>
          </a:p>
        </p:txBody>
      </p:sp>
      <p:grpSp>
        <p:nvGrpSpPr>
          <p:cNvPr id="9" name="object 9"/>
          <p:cNvGrpSpPr/>
          <p:nvPr/>
        </p:nvGrpSpPr>
        <p:grpSpPr>
          <a:xfrm>
            <a:off x="834668" y="4518660"/>
            <a:ext cx="3521075" cy="2658110"/>
            <a:chOff x="834668" y="4518660"/>
            <a:chExt cx="3521075" cy="2658110"/>
          </a:xfrm>
        </p:grpSpPr>
        <p:pic>
          <p:nvPicPr>
            <p:cNvPr id="10" name="object 10"/>
            <p:cNvPicPr/>
            <p:nvPr/>
          </p:nvPicPr>
          <p:blipFill>
            <a:blip r:embed="rId6" cstate="print"/>
            <a:stretch>
              <a:fillRect/>
            </a:stretch>
          </p:blipFill>
          <p:spPr>
            <a:xfrm>
              <a:off x="834668" y="6826738"/>
              <a:ext cx="855681" cy="349425"/>
            </a:xfrm>
            <a:prstGeom prst="rect">
              <a:avLst/>
            </a:prstGeom>
          </p:spPr>
        </p:pic>
        <p:pic>
          <p:nvPicPr>
            <p:cNvPr id="11" name="object 11"/>
            <p:cNvPicPr/>
            <p:nvPr/>
          </p:nvPicPr>
          <p:blipFill>
            <a:blip r:embed="rId7" cstate="print"/>
            <a:stretch>
              <a:fillRect/>
            </a:stretch>
          </p:blipFill>
          <p:spPr>
            <a:xfrm>
              <a:off x="850267" y="4518660"/>
              <a:ext cx="3505200" cy="2621279"/>
            </a:xfrm>
            <a:prstGeom prst="rect">
              <a:avLst/>
            </a:prstGeom>
          </p:spPr>
        </p:pic>
      </p:grpSp>
      <p:pic>
        <p:nvPicPr>
          <p:cNvPr id="12" name="object 12"/>
          <p:cNvPicPr/>
          <p:nvPr/>
        </p:nvPicPr>
        <p:blipFill>
          <a:blip r:embed="rId8" cstate="print"/>
          <a:stretch>
            <a:fillRect/>
          </a:stretch>
        </p:blipFill>
        <p:spPr>
          <a:xfrm>
            <a:off x="1307466" y="1949195"/>
            <a:ext cx="2895600" cy="2514600"/>
          </a:xfrm>
          <a:prstGeom prst="rect">
            <a:avLst/>
          </a:prstGeom>
        </p:spPr>
      </p:pic>
      <p:sp>
        <p:nvSpPr>
          <p:cNvPr id="13" name="object 13"/>
          <p:cNvSpPr txBox="1">
            <a:spLocks noGrp="1"/>
          </p:cNvSpPr>
          <p:nvPr>
            <p:ph type="title"/>
          </p:nvPr>
        </p:nvSpPr>
        <p:spPr>
          <a:xfrm>
            <a:off x="1249052" y="1147063"/>
            <a:ext cx="3380104" cy="696595"/>
          </a:xfrm>
          <a:prstGeom prst="rect">
            <a:avLst/>
          </a:prstGeom>
        </p:spPr>
        <p:txBody>
          <a:bodyPr vert="horz" wrap="square" lIns="0" tIns="12700" rIns="0" bIns="0" rtlCol="0">
            <a:spAutoFit/>
          </a:bodyPr>
          <a:lstStyle/>
          <a:p>
            <a:pPr marL="12700">
              <a:lnSpc>
                <a:spcPct val="100000"/>
              </a:lnSpc>
              <a:spcBef>
                <a:spcPts val="100"/>
              </a:spcBef>
            </a:pPr>
            <a:r>
              <a:rPr sz="4400" spc="-5" dirty="0"/>
              <a:t>Hippocampe</a:t>
            </a:r>
            <a:endParaRPr sz="4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TotalTime>
  <Words>5290</Words>
  <Application>Microsoft Office PowerPoint</Application>
  <PresentationFormat>Personnalisé</PresentationFormat>
  <Paragraphs>1085</Paragraphs>
  <Slides>170</Slides>
  <Notes>19</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170</vt:i4>
      </vt:variant>
    </vt:vector>
  </HeadingPairs>
  <TitlesOfParts>
    <vt:vector size="184" baseType="lpstr">
      <vt:lpstr>MS PGothic</vt:lpstr>
      <vt:lpstr>Arial</vt:lpstr>
      <vt:lpstr>Arial Black</vt:lpstr>
      <vt:lpstr>Arial MT</vt:lpstr>
      <vt:lpstr>Calibri</vt:lpstr>
      <vt:lpstr>Microsoft Sans Serif</vt:lpstr>
      <vt:lpstr>Palatino Linotype</vt:lpstr>
      <vt:lpstr>Symbol</vt:lpstr>
      <vt:lpstr>Tahoma</vt:lpstr>
      <vt:lpstr>Times</vt:lpstr>
      <vt:lpstr>Times New Roman</vt:lpstr>
      <vt:lpstr>Verdana</vt:lpstr>
      <vt:lpstr>Wingdings</vt:lpstr>
      <vt:lpstr>Office Theme</vt:lpstr>
      <vt:lpstr>I à</vt:lpstr>
      <vt:lpstr>Introduction</vt:lpstr>
      <vt:lpstr>Les grandes fonctions du  système nerveux</vt:lpstr>
      <vt:lpstr>Trois subdivisions anatomiques</vt:lpstr>
      <vt:lpstr>Deux subdivisions fonctionnelles</vt:lpstr>
      <vt:lpstr>Hémisphère majeur et hémisphère mineur</vt:lpstr>
      <vt:lpstr>Lobes cérébraux</vt:lpstr>
      <vt:lpstr>Présentation PowerPoint</vt:lpstr>
      <vt:lpstr>Lobe frontal</vt:lpstr>
      <vt:lpstr>Lobe pariétal</vt:lpstr>
      <vt:lpstr>Lobe temporal</vt:lpstr>
      <vt:lpstr>Lobe occipital</vt:lpstr>
      <vt:lpstr>Le cortex</vt:lpstr>
      <vt:lpstr>Aires corticales</vt:lpstr>
      <vt:lpstr>Les aires corticales</vt:lpstr>
      <vt:lpstr>Cortex moteur</vt:lpstr>
      <vt:lpstr>L’aire corticale motrice</vt:lpstr>
      <vt:lpstr>Cortex moteur</vt:lpstr>
      <vt:lpstr>Cortex moteur</vt:lpstr>
      <vt:lpstr>L’aire sensitive </vt:lpstr>
      <vt:lpstr>1.6. Le cortex moteur</vt:lpstr>
      <vt:lpstr>Présentation PowerPoint</vt:lpstr>
      <vt:lpstr>Présentation PowerPoint</vt:lpstr>
      <vt:lpstr>Présentation PowerPoint</vt:lpstr>
      <vt:lpstr>Présentation PowerPoint</vt:lpstr>
      <vt:lpstr>Présentation PowerPoint</vt:lpstr>
      <vt:lpstr>Présentation PowerPoint</vt:lpstr>
      <vt:lpstr>Cerveau – substance grise: noyaux gris centraux</vt:lpstr>
      <vt:lpstr>Présentation PowerPoint</vt:lpstr>
      <vt:lpstr>Présentation PowerPoint</vt:lpstr>
      <vt:lpstr>Cerveau - matière blanche</vt:lpstr>
      <vt:lpstr>Présentation PowerPoint</vt:lpstr>
      <vt:lpstr>Cortex : organisation  fonctionnelle</vt:lpstr>
      <vt:lpstr>Cortex typique – 6 couches</vt:lpstr>
      <vt:lpstr>Présentation PowerPoint</vt:lpstr>
      <vt:lpstr>Présentation PowerPoint</vt:lpstr>
      <vt:lpstr>Présentation PowerPoint</vt:lpstr>
      <vt:lpstr>Présentation PowerPoint</vt:lpstr>
      <vt:lpstr>CORTEX PRIMAIRE – FCT. PRIMAIRES</vt:lpstr>
      <vt:lpstr>FONCTIONS PRIMAIRES</vt:lpstr>
      <vt:lpstr>Présentation PowerPoint</vt:lpstr>
      <vt:lpstr>1. Les aires corticales de la somesthésie</vt:lpstr>
      <vt:lpstr>Présentation PowerPoint</vt:lpstr>
      <vt:lpstr>Homoncullus Sensiittiiff</vt:lpstr>
      <vt:lpstr>Présentation PowerPoint</vt:lpstr>
      <vt:lpstr>2. Les aires corticales de la sensorialité</vt:lpstr>
      <vt:lpstr>Voiies viisuelllles</vt:lpstr>
      <vt:lpstr>Présentation PowerPoint</vt:lpstr>
      <vt:lpstr>Voies auditives</vt:lpstr>
      <vt:lpstr>Aiires aauuddiittiivveess</vt:lpstr>
      <vt:lpstr>Présentation PowerPoint</vt:lpstr>
      <vt:lpstr>Homonculus Moteur</vt:lpstr>
      <vt:lpstr>Présentation PowerPoint</vt:lpstr>
      <vt:lpstr>Présentation PowerPoint</vt:lpstr>
      <vt:lpstr>FONCTIONS ASSOCIATIVES</vt:lpstr>
      <vt:lpstr>Présentation PowerPoint</vt:lpstr>
      <vt:lpstr>Présentation PowerPoint</vt:lpstr>
      <vt:lpstr>Présentation PowerPoint</vt:lpstr>
      <vt:lpstr>Présentation PowerPoint</vt:lpstr>
      <vt:lpstr>DOMINANCE</vt:lpstr>
      <vt:lpstr>Latéralisation du cerveau</vt:lpstr>
      <vt:lpstr>Hémisphère gauche:</vt:lpstr>
      <vt:lpstr>Lobe frontal</vt:lpstr>
      <vt:lpstr>Motricité : Région centrale +</vt:lpstr>
      <vt:lpstr>Motricité</vt:lpstr>
      <vt:lpstr>Motricité</vt:lpstr>
      <vt:lpstr>Trajet : corona radiata</vt:lpstr>
      <vt:lpstr>Langage</vt:lpstr>
      <vt:lpstr>Aphasies</vt:lpstr>
      <vt:lpstr>Cortex cérébral</vt:lpstr>
      <vt:lpstr>Anatomie des voies</vt:lpstr>
      <vt:lpstr>Télencéphale</vt:lpstr>
      <vt:lpstr>Pariétal : Praxies</vt:lpstr>
      <vt:lpstr>sensibilités</vt:lpstr>
      <vt:lpstr>Cortex SI SII</vt:lpstr>
      <vt:lpstr>Sensibilité de la face</vt:lpstr>
      <vt:lpstr>Pariétal : Praxies</vt:lpstr>
      <vt:lpstr>Syndrome de Gerstmann</vt:lpstr>
      <vt:lpstr>Syndrome d'Anton-Babinski</vt:lpstr>
      <vt:lpstr>Occipital</vt:lpstr>
      <vt:lpstr>Voies optiques</vt:lpstr>
      <vt:lpstr>Voies optiques - Systématisation</vt:lpstr>
      <vt:lpstr>Cortex visuel</vt:lpstr>
      <vt:lpstr>Présentation PowerPoint</vt:lpstr>
      <vt:lpstr>Présentation PowerPoint</vt:lpstr>
      <vt:lpstr>Clinique</vt:lpstr>
      <vt:lpstr>Occipital</vt:lpstr>
      <vt:lpstr>Syndrome de Balint</vt:lpstr>
      <vt:lpstr>Temporal (latéral)</vt:lpstr>
      <vt:lpstr>Langage</vt:lpstr>
      <vt:lpstr>Noyaux cochléaires</vt:lpstr>
      <vt:lpstr>Cortex auditif</vt:lpstr>
      <vt:lpstr>Temporal (médial)</vt:lpstr>
      <vt:lpstr>Temporal</vt:lpstr>
      <vt:lpstr>Temporal (médial)</vt:lpstr>
      <vt:lpstr>Système limbique</vt:lpstr>
      <vt:lpstr>Hiérarchie anatomique</vt:lpstr>
      <vt:lpstr>Gyrus cingulaire</vt:lpstr>
      <vt:lpstr>Hippocampe</vt:lpstr>
      <vt:lpstr>Fornix</vt:lpstr>
      <vt:lpstr>Circuit de Papez</vt:lpstr>
      <vt:lpstr>Diencéphale : contrôles et  régulations</vt:lpstr>
      <vt:lpstr>Hypothalamus</vt:lpstr>
      <vt:lpstr>Hypothalamus</vt:lpstr>
      <vt:lpstr>Conclusion</vt:lpstr>
      <vt:lpstr>Bibliographie</vt:lpstr>
      <vt:lpstr>The Brain</vt:lpstr>
      <vt:lpstr>The Brain</vt:lpstr>
      <vt:lpstr>Methods</vt:lpstr>
      <vt:lpstr>Functional Methods</vt:lpstr>
      <vt:lpstr>PET Scan</vt:lpstr>
      <vt:lpstr>MRI Scan</vt:lpstr>
      <vt:lpstr>Combination Method  (structure &amp; function)</vt:lpstr>
      <vt:lpstr>The Brain</vt:lpstr>
      <vt:lpstr>I. Older Brain Structures</vt:lpstr>
      <vt:lpstr>The Brainstem</vt:lpstr>
      <vt:lpstr>Parts of the Brain Stem:</vt:lpstr>
      <vt:lpstr>Parts of the Brain Stem</vt:lpstr>
      <vt:lpstr>Cerebellum</vt:lpstr>
      <vt:lpstr>The Limbic System</vt:lpstr>
      <vt:lpstr>Présentation PowerPoint</vt:lpstr>
      <vt:lpstr>Amygdala</vt:lpstr>
      <vt:lpstr>Hypothalamus</vt:lpstr>
      <vt:lpstr>The Limbic System contains many Reward/Pleasure Centers</vt:lpstr>
      <vt:lpstr>II. The Cerebral Cortex</vt:lpstr>
      <vt:lpstr>Cerebral Cortex</vt:lpstr>
      <vt:lpstr>Présentation PowerPoint</vt:lpstr>
      <vt:lpstr>Need More Mnemonics?</vt:lpstr>
      <vt:lpstr>Structure of the Cerebral Cortex</vt:lpstr>
      <vt:lpstr>Functions of the Cerebral Cortex</vt:lpstr>
      <vt:lpstr>Functions of the Cerebral Cortex</vt:lpstr>
      <vt:lpstr>Functions of the Cerebral Cortex</vt:lpstr>
      <vt:lpstr>Association Areas</vt:lpstr>
      <vt:lpstr>The Curious Story of  Phineas Gage (1848)</vt:lpstr>
      <vt:lpstr>Language</vt:lpstr>
      <vt:lpstr>The Cerebral Cortex</vt:lpstr>
      <vt:lpstr>The lobes of the cerebral hemispheres</vt:lpstr>
      <vt:lpstr>The lobes of the cerebral hemispheres</vt:lpstr>
      <vt:lpstr>The Cerebral Cortex</vt:lpstr>
      <vt:lpstr>The Cerebral Cortex</vt:lpstr>
      <vt:lpstr>The Cerebral Cortex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ens_master</dc:title>
  <dc:creator>dupoux</dc:creator>
  <cp:lastModifiedBy>HP</cp:lastModifiedBy>
  <cp:revision>21</cp:revision>
  <dcterms:created xsi:type="dcterms:W3CDTF">2023-09-23T22:21:02Z</dcterms:created>
  <dcterms:modified xsi:type="dcterms:W3CDTF">2024-01-24T16:25:01Z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2007-09-21T00:00:00Z</vt:filetime>
  </property>
  <property fmtid="{D5CDD505-2E9C-101B-9397-08002B2CF9AE}" pid="3" name="Creator">
    <vt:lpwstr>PDFCreator Version 0.9.1</vt:lpwstr>
  </property>
  <property fmtid="{D5CDD505-2E9C-101B-9397-08002B2CF9AE}" pid="4" name="LastSaved">
    <vt:filetime>2023-09-23T00:00:00Z</vt:filetime>
  </property>
</Properties>
</file>