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6" r:id="rId2"/>
    <p:sldId id="346" r:id="rId3"/>
    <p:sldId id="347" r:id="rId4"/>
    <p:sldId id="349" r:id="rId5"/>
    <p:sldId id="350" r:id="rId6"/>
    <p:sldId id="351" r:id="rId7"/>
    <p:sldId id="370" r:id="rId8"/>
    <p:sldId id="303" r:id="rId9"/>
    <p:sldId id="364" r:id="rId10"/>
    <p:sldId id="331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33" r:id="rId22"/>
    <p:sldId id="334" r:id="rId23"/>
    <p:sldId id="335" r:id="rId24"/>
    <p:sldId id="304" r:id="rId25"/>
    <p:sldId id="305" r:id="rId26"/>
    <p:sldId id="306" r:id="rId27"/>
  </p:sldIdLst>
  <p:sldSz cx="9144000" cy="6858000" type="screen4x3"/>
  <p:notesSz cx="7315200" cy="96012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66" d="100"/>
          <a:sy n="66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F308A5-8649-4C77-9B63-DAB5258A8535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4221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E5AD3-65D2-4FA5-9183-7B1A32661D3E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783D9-4942-442E-9D01-653E64906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07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1FD14-DC42-4CA4-B470-66EE300FA2A5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04C7A-F1BC-45E9-84F4-A32953D15C20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FCA46-C751-451F-935B-EBA3A2A189B8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EDFD9F-4B70-43BC-BBF7-89D032990098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68F7C-E067-41F1-811E-6D4DB9D27CC9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A4171-17BE-405F-94A6-1F56628998E1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B6C25-9D65-42B8-9467-7A1F54A1A04D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D8BC6B9-C510-4720-BE8D-C6FD87C2870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7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A0AD9-C904-43C2-87D2-95CB64E20871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B60D1-8B2F-4D36-88E8-59462BD32EA6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80D33-7512-4338-93F0-F8C5AA5DA4AD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95211-7767-40F5-B3E5-B28804607252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60A61-212D-41F7-BD56-4852970D8F0C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9122C-EE5C-45D4-8708-363693ECCC1F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4F22A-DBA8-4F3C-94BF-C9F7762ECBCA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2AD27-FA4C-4369-8FCA-21FB5EFF6D2A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E2355F-7E69-4C0D-9A38-465641DE31D0}" type="slidenum">
              <a:rPr lang="fr-CA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88640"/>
            <a:ext cx="8496622" cy="619283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ar-DZ" sz="2400" b="1" dirty="0" smtClean="0">
                <a:solidFill>
                  <a:srgbClr val="FFFF00"/>
                </a:solidFill>
              </a:rPr>
              <a:t>المصطلحات التشريحية </a:t>
            </a:r>
            <a:endParaRPr lang="fr-CA" sz="2400" b="1" dirty="0">
              <a:solidFill>
                <a:srgbClr val="FFFF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endParaRPr lang="ar-DZ" sz="2400" b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endParaRPr lang="ar-DZ" sz="2400" b="1" dirty="0">
              <a:solidFill>
                <a:srgbClr val="FFFF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endParaRPr lang="fr-CA" sz="2400" b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fr-CA" sz="2400" b="1" dirty="0" smtClean="0">
                <a:solidFill>
                  <a:srgbClr val="FFFF00"/>
                </a:solidFill>
              </a:rPr>
              <a:t>Myélencéphale </a:t>
            </a:r>
            <a:r>
              <a:rPr lang="ar-DZ" sz="2400" b="1" dirty="0" smtClean="0">
                <a:solidFill>
                  <a:srgbClr val="FFFF00"/>
                </a:solidFill>
              </a:rPr>
              <a:t>= 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myél</a:t>
            </a:r>
            <a:r>
              <a:rPr lang="ar-DZ" sz="2400" b="1" dirty="0" smtClean="0">
                <a:solidFill>
                  <a:srgbClr val="FFFF00"/>
                </a:solidFill>
              </a:rPr>
              <a:t> ( حديبة) </a:t>
            </a:r>
            <a:r>
              <a:rPr lang="fr-FR" sz="2400" b="1" dirty="0" smtClean="0">
                <a:solidFill>
                  <a:srgbClr val="FFFF00"/>
                </a:solidFill>
              </a:rPr>
              <a:t> + encéphale </a:t>
            </a:r>
            <a:endParaRPr lang="fr-CA" sz="2400" b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fr-CA" sz="2400" b="1" dirty="0" smtClean="0">
                <a:solidFill>
                  <a:srgbClr val="FFFF00"/>
                </a:solidFill>
              </a:rPr>
              <a:t>Métencéphale= met</a:t>
            </a:r>
            <a:r>
              <a:rPr lang="ar-DZ" sz="2400" b="1" dirty="0">
                <a:solidFill>
                  <a:srgbClr val="FFFF00"/>
                </a:solidFill>
              </a:rPr>
              <a:t> (اسطواني ) </a:t>
            </a:r>
            <a:r>
              <a:rPr lang="fr-CA" sz="2400" b="1" dirty="0" smtClean="0">
                <a:solidFill>
                  <a:srgbClr val="FFFF00"/>
                </a:solidFill>
              </a:rPr>
              <a:t>+ encéphale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fr-CA" sz="2400" b="1" dirty="0" smtClean="0">
                <a:solidFill>
                  <a:srgbClr val="FFFF00"/>
                </a:solidFill>
              </a:rPr>
              <a:t>Mésencéphale= mes</a:t>
            </a:r>
            <a:r>
              <a:rPr lang="ar-DZ" sz="2400" b="1" dirty="0" smtClean="0">
                <a:solidFill>
                  <a:srgbClr val="FFFF00"/>
                </a:solidFill>
              </a:rPr>
              <a:t> (وسطي )</a:t>
            </a:r>
            <a:r>
              <a:rPr lang="fr-CA" sz="2400" b="1" dirty="0" smtClean="0">
                <a:solidFill>
                  <a:srgbClr val="FFFF00"/>
                </a:solidFill>
              </a:rPr>
              <a:t> + encéphale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fr-CA" sz="2400" b="1" dirty="0" smtClean="0">
                <a:solidFill>
                  <a:srgbClr val="FFFF00"/>
                </a:solidFill>
              </a:rPr>
              <a:t>Diencéphale = di  </a:t>
            </a:r>
            <a:r>
              <a:rPr lang="ar-DZ" sz="2400" b="1" dirty="0" smtClean="0">
                <a:solidFill>
                  <a:srgbClr val="FFFF00"/>
                </a:solidFill>
              </a:rPr>
              <a:t>(ثنائي)</a:t>
            </a:r>
            <a:r>
              <a:rPr lang="fr-CA" sz="2400" b="1" dirty="0" smtClean="0">
                <a:solidFill>
                  <a:srgbClr val="FFFF00"/>
                </a:solidFill>
              </a:rPr>
              <a:t>+ encéphale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fr-CA" sz="2400" b="1" dirty="0" smtClean="0">
                <a:solidFill>
                  <a:srgbClr val="FFFF00"/>
                </a:solidFill>
              </a:rPr>
              <a:t>Télencéphale = télé</a:t>
            </a:r>
            <a:r>
              <a:rPr lang="ar-DZ" sz="2400" b="1" dirty="0" smtClean="0">
                <a:solidFill>
                  <a:srgbClr val="FFFF00"/>
                </a:solidFill>
              </a:rPr>
              <a:t>  (خارجي)  </a:t>
            </a:r>
            <a:r>
              <a:rPr lang="fr-CA" sz="2400" b="1" dirty="0" smtClean="0">
                <a:solidFill>
                  <a:srgbClr val="FFFF00"/>
                </a:solidFill>
              </a:rPr>
              <a:t>+ encéphale</a:t>
            </a:r>
            <a:endParaRPr lang="ar-DZ" sz="2400" b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fr-FR" sz="2400" b="1" dirty="0" smtClean="0">
                <a:solidFill>
                  <a:srgbClr val="FFFF00"/>
                </a:solidFill>
              </a:rPr>
              <a:t>Prosencéphale = pro (</a:t>
            </a:r>
            <a:r>
              <a:rPr lang="ar-DZ" sz="2400" b="1" dirty="0" smtClean="0">
                <a:solidFill>
                  <a:srgbClr val="FFFF00"/>
                </a:solidFill>
              </a:rPr>
              <a:t>اولي</a:t>
            </a:r>
            <a:r>
              <a:rPr lang="fr-FR" sz="2400" b="1" dirty="0" smtClean="0">
                <a:solidFill>
                  <a:srgbClr val="FFFF00"/>
                </a:solidFill>
              </a:rPr>
              <a:t>) + encéphale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fr-FR" sz="2400" b="1" dirty="0" err="1" smtClean="0">
                <a:solidFill>
                  <a:srgbClr val="FFFF00"/>
                </a:solidFill>
              </a:rPr>
              <a:t>Thromboencephale</a:t>
            </a:r>
            <a:r>
              <a:rPr lang="fr-FR" sz="2400" b="1" dirty="0" smtClean="0">
                <a:solidFill>
                  <a:srgbClr val="FFFF00"/>
                </a:solidFill>
              </a:rPr>
              <a:t>= </a:t>
            </a:r>
            <a:r>
              <a:rPr lang="fr-FR" sz="2400" b="1" dirty="0" err="1" smtClean="0">
                <a:solidFill>
                  <a:srgbClr val="FFFF00"/>
                </a:solidFill>
              </a:rPr>
              <a:t>thrombo</a:t>
            </a:r>
            <a:r>
              <a:rPr lang="fr-FR" sz="2400" b="1" dirty="0" smtClean="0">
                <a:solidFill>
                  <a:srgbClr val="FFFF00"/>
                </a:solidFill>
              </a:rPr>
              <a:t> (</a:t>
            </a:r>
            <a:r>
              <a:rPr lang="ar-DZ" sz="2400" b="1" dirty="0" smtClean="0">
                <a:solidFill>
                  <a:srgbClr val="FFFF00"/>
                </a:solidFill>
              </a:rPr>
              <a:t>خلفي</a:t>
            </a:r>
            <a:r>
              <a:rPr lang="fr-FR" sz="2400" b="1" dirty="0" smtClean="0">
                <a:solidFill>
                  <a:srgbClr val="FFFF00"/>
                </a:solidFill>
              </a:rPr>
              <a:t>) + encéphale </a:t>
            </a:r>
            <a:endParaRPr lang="fr-FR" sz="2400" b="1" dirty="0">
              <a:solidFill>
                <a:srgbClr val="FFFF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fr-CA" sz="2400" b="1" dirty="0" smtClean="0">
                <a:solidFill>
                  <a:srgbClr val="FFFF00"/>
                </a:solidFill>
              </a:rPr>
              <a:t> </a:t>
            </a:r>
          </a:p>
          <a:p>
            <a:pPr marL="0" indent="0" eaLnBrk="1" hangingPunct="1">
              <a:buNone/>
            </a:pPr>
            <a:endParaRPr lang="fr-CA" sz="2800" b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endParaRPr lang="fr-CA" sz="2800" b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fr-CA" sz="2800" b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endParaRPr lang="fr-CA" sz="2800" b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endParaRPr lang="fr-CA" sz="2800" dirty="0" smtClean="0"/>
          </a:p>
          <a:p>
            <a:pPr marL="609600" indent="-609600" eaLnBrk="1" hangingPunct="1">
              <a:buFontTx/>
              <a:buAutoNum type="arabicPeriod"/>
            </a:pPr>
            <a:endParaRPr lang="fr-CA" sz="2800" dirty="0" smtClean="0"/>
          </a:p>
          <a:p>
            <a:pPr marL="609600" indent="-609600" eaLnBrk="1" hangingPunct="1">
              <a:buFontTx/>
              <a:buAutoNum type="arabicPeriod"/>
            </a:pPr>
            <a:endParaRPr lang="fr-CA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L’encéphale: embryonnaire</a:t>
            </a:r>
          </a:p>
        </p:txBody>
      </p:sp>
      <p:sp>
        <p:nvSpPr>
          <p:cNvPr id="287747" name="Rectangle 3"/>
          <p:cNvSpPr>
            <a:spLocks noChangeArrowheads="1"/>
          </p:cNvSpPr>
          <p:nvPr/>
        </p:nvSpPr>
        <p:spPr bwMode="auto">
          <a:xfrm>
            <a:off x="6248400" y="63912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2000" b="1">
                <a:solidFill>
                  <a:schemeClr val="bg1"/>
                </a:solidFill>
                <a:latin typeface="Arial" charset="0"/>
              </a:rPr>
              <a:t> tableau 12.3 : 409</a:t>
            </a:r>
          </a:p>
        </p:txBody>
      </p:sp>
      <p:sp>
        <p:nvSpPr>
          <p:cNvPr id="287759" name="Text Box 15"/>
          <p:cNvSpPr txBox="1">
            <a:spLocks noChangeArrowheads="1"/>
          </p:cNvSpPr>
          <p:nvPr/>
        </p:nvSpPr>
        <p:spPr bwMode="auto">
          <a:xfrm>
            <a:off x="1676400" y="16002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CA">
              <a:solidFill>
                <a:srgbClr val="800000"/>
              </a:solidFill>
            </a:endParaRPr>
          </a:p>
        </p:txBody>
      </p:sp>
      <p:pic>
        <p:nvPicPr>
          <p:cNvPr id="287761" name="Picture 17" descr="enceph_embry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303338"/>
            <a:ext cx="8572500" cy="4554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77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tcnerfsl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550863"/>
            <a:ext cx="46243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1600" y="4876800"/>
            <a:ext cx="5029200" cy="1389063"/>
            <a:chOff x="864" y="3072"/>
            <a:chExt cx="3168" cy="875"/>
          </a:xfrm>
        </p:grpSpPr>
        <p:sp>
          <p:nvSpPr>
            <p:cNvPr id="53258" name="Text Box 4"/>
            <p:cNvSpPr txBox="1">
              <a:spLocks noChangeArrowheads="1"/>
            </p:cNvSpPr>
            <p:nvPr/>
          </p:nvSpPr>
          <p:spPr bwMode="auto">
            <a:xfrm>
              <a:off x="864" y="3456"/>
              <a:ext cx="1244" cy="491"/>
            </a:xfrm>
            <a:prstGeom prst="rect">
              <a:avLst/>
            </a:prstGeom>
            <a:solidFill>
              <a:srgbClr val="FFFF00"/>
            </a:solidFill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CA" b="1"/>
                <a:t>Bulbe rachidien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fr-CA" b="1"/>
                <a:t>(myélencéphale)</a:t>
              </a:r>
            </a:p>
          </p:txBody>
        </p:sp>
        <p:sp>
          <p:nvSpPr>
            <p:cNvPr id="53259" name="Line 5"/>
            <p:cNvSpPr>
              <a:spLocks noChangeShapeType="1"/>
            </p:cNvSpPr>
            <p:nvPr/>
          </p:nvSpPr>
          <p:spPr bwMode="auto">
            <a:xfrm flipV="1">
              <a:off x="2064" y="3072"/>
              <a:ext cx="1968" cy="48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524000" y="1524000"/>
            <a:ext cx="3886200" cy="366713"/>
            <a:chOff x="960" y="960"/>
            <a:chExt cx="2448" cy="231"/>
          </a:xfrm>
        </p:grpSpPr>
        <p:sp>
          <p:nvSpPr>
            <p:cNvPr id="53256" name="Text Box 7"/>
            <p:cNvSpPr txBox="1">
              <a:spLocks noChangeArrowheads="1"/>
            </p:cNvSpPr>
            <p:nvPr/>
          </p:nvSpPr>
          <p:spPr bwMode="auto">
            <a:xfrm>
              <a:off x="960" y="960"/>
              <a:ext cx="1100" cy="231"/>
            </a:xfrm>
            <a:prstGeom prst="rect">
              <a:avLst/>
            </a:prstGeom>
            <a:solidFill>
              <a:srgbClr val="FFFF00"/>
            </a:solidFill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CA" b="1"/>
                <a:t>Mésencéphale</a:t>
              </a:r>
            </a:p>
          </p:txBody>
        </p:sp>
        <p:sp>
          <p:nvSpPr>
            <p:cNvPr id="53257" name="Line 8"/>
            <p:cNvSpPr>
              <a:spLocks noChangeShapeType="1"/>
            </p:cNvSpPr>
            <p:nvPr/>
          </p:nvSpPr>
          <p:spPr bwMode="auto">
            <a:xfrm>
              <a:off x="2064" y="1056"/>
              <a:ext cx="134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62000" y="3124200"/>
            <a:ext cx="4800600" cy="641350"/>
            <a:chOff x="480" y="1968"/>
            <a:chExt cx="3024" cy="404"/>
          </a:xfrm>
        </p:grpSpPr>
        <p:sp>
          <p:nvSpPr>
            <p:cNvPr id="53254" name="Line 10"/>
            <p:cNvSpPr>
              <a:spLocks noChangeShapeType="1"/>
            </p:cNvSpPr>
            <p:nvPr/>
          </p:nvSpPr>
          <p:spPr bwMode="auto">
            <a:xfrm flipV="1">
              <a:off x="2016" y="2160"/>
              <a:ext cx="148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53255" name="Text Box 11"/>
            <p:cNvSpPr txBox="1">
              <a:spLocks noChangeArrowheads="1"/>
            </p:cNvSpPr>
            <p:nvPr/>
          </p:nvSpPr>
          <p:spPr bwMode="auto">
            <a:xfrm>
              <a:off x="480" y="1968"/>
              <a:ext cx="1584" cy="404"/>
            </a:xfrm>
            <a:prstGeom prst="rect">
              <a:avLst/>
            </a:prstGeom>
            <a:solidFill>
              <a:srgbClr val="FFFF00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CA" b="1"/>
                <a:t>Pont (fait partie du métencéphale)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763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/>
            <a:r>
              <a:rPr lang="fr-CA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fr-CA" smtClean="0"/>
              <a:t> </a:t>
            </a:r>
            <a:r>
              <a:rPr lang="fr-CA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Myélencéphale (Bulbe rachidien)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5113338" cy="5732462"/>
          </a:xfrm>
        </p:spPr>
        <p:txBody>
          <a:bodyPr/>
          <a:lstStyle/>
          <a:p>
            <a:pPr eaLnBrk="1" hangingPunct="1"/>
            <a:r>
              <a:rPr lang="fr-CA" sz="2800" smtClean="0">
                <a:solidFill>
                  <a:srgbClr val="FFFF00"/>
                </a:solidFill>
              </a:rPr>
              <a:t>S’unit à la moelle épinière</a:t>
            </a:r>
          </a:p>
          <a:p>
            <a:pPr eaLnBrk="1" hangingPunct="1"/>
            <a:r>
              <a:rPr lang="fr-CA" sz="2800" smtClean="0">
                <a:solidFill>
                  <a:srgbClr val="FFFF00"/>
                </a:solidFill>
              </a:rPr>
              <a:t>Décussation des pyramides</a:t>
            </a:r>
          </a:p>
          <a:p>
            <a:pPr lvl="1" eaLnBrk="1" hangingPunct="1"/>
            <a:r>
              <a:rPr lang="fr-CA" smtClean="0">
                <a:solidFill>
                  <a:srgbClr val="FFFF00"/>
                </a:solidFill>
              </a:rPr>
              <a:t>Croisement des faisceaux </a:t>
            </a:r>
            <a:r>
              <a:rPr lang="fr-CA" u="sng" smtClean="0">
                <a:solidFill>
                  <a:srgbClr val="FFFF00"/>
                </a:solidFill>
              </a:rPr>
              <a:t>moteurs</a:t>
            </a:r>
          </a:p>
          <a:p>
            <a:pPr lvl="1" eaLnBrk="1" hangingPunct="1"/>
            <a:r>
              <a:rPr lang="fr-CA" smtClean="0">
                <a:solidFill>
                  <a:srgbClr val="FFFF00"/>
                </a:solidFill>
              </a:rPr>
              <a:t>Explique le contrôle</a:t>
            </a:r>
            <a:r>
              <a:rPr lang="fr-CA" u="sng" smtClean="0">
                <a:solidFill>
                  <a:srgbClr val="FFFF00"/>
                </a:solidFill>
              </a:rPr>
              <a:t> controlatéral</a:t>
            </a:r>
          </a:p>
          <a:p>
            <a:pPr eaLnBrk="1" hangingPunct="1"/>
            <a:r>
              <a:rPr lang="fr-CA" sz="2800" smtClean="0">
                <a:solidFill>
                  <a:srgbClr val="FFFF00"/>
                </a:solidFill>
              </a:rPr>
              <a:t>Noyaux et relais sensoriels</a:t>
            </a:r>
          </a:p>
          <a:p>
            <a:pPr eaLnBrk="1" hangingPunct="1"/>
            <a:r>
              <a:rPr lang="fr-CA" sz="2800" smtClean="0">
                <a:solidFill>
                  <a:srgbClr val="FFFF00"/>
                </a:solidFill>
              </a:rPr>
              <a:t>Maintien de </a:t>
            </a:r>
            <a:r>
              <a:rPr lang="fr-CA" sz="2800" u="sng" smtClean="0">
                <a:solidFill>
                  <a:srgbClr val="FFFF00"/>
                </a:solidFill>
              </a:rPr>
              <a:t>l’homéostasie</a:t>
            </a:r>
          </a:p>
          <a:p>
            <a:pPr lvl="1" eaLnBrk="1" hangingPunct="1"/>
            <a:r>
              <a:rPr lang="fr-CA" smtClean="0">
                <a:solidFill>
                  <a:srgbClr val="FFFF00"/>
                </a:solidFill>
              </a:rPr>
              <a:t>Centres respiratoires</a:t>
            </a:r>
          </a:p>
          <a:p>
            <a:pPr lvl="1" eaLnBrk="1" hangingPunct="1"/>
            <a:r>
              <a:rPr lang="fr-CA" smtClean="0">
                <a:solidFill>
                  <a:srgbClr val="FFFF00"/>
                </a:solidFill>
              </a:rPr>
              <a:t>Centre cardiaque</a:t>
            </a:r>
          </a:p>
          <a:p>
            <a:pPr lvl="1" eaLnBrk="1" hangingPunct="1"/>
            <a:r>
              <a:rPr lang="fr-CA" smtClean="0">
                <a:solidFill>
                  <a:srgbClr val="FFFF00"/>
                </a:solidFill>
              </a:rPr>
              <a:t>Centre vasomoteur</a:t>
            </a:r>
          </a:p>
        </p:txBody>
      </p:sp>
      <p:pic>
        <p:nvPicPr>
          <p:cNvPr id="54276" name="Picture 4" descr="tcnerfsl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1268413"/>
            <a:ext cx="3379788" cy="4176712"/>
          </a:xfr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27313" y="2852738"/>
            <a:ext cx="6048375" cy="2663825"/>
            <a:chOff x="1655" y="1797"/>
            <a:chExt cx="3810" cy="1678"/>
          </a:xfrm>
        </p:grpSpPr>
        <p:sp>
          <p:nvSpPr>
            <p:cNvPr id="54278" name="Line 6"/>
            <p:cNvSpPr>
              <a:spLocks noChangeShapeType="1"/>
            </p:cNvSpPr>
            <p:nvPr/>
          </p:nvSpPr>
          <p:spPr bwMode="auto">
            <a:xfrm>
              <a:off x="1655" y="1797"/>
              <a:ext cx="3493" cy="131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54279" name="Oval 7"/>
            <p:cNvSpPr>
              <a:spLocks noChangeArrowheads="1"/>
            </p:cNvSpPr>
            <p:nvPr/>
          </p:nvSpPr>
          <p:spPr bwMode="auto">
            <a:xfrm>
              <a:off x="5148" y="2750"/>
              <a:ext cx="317" cy="725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4348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fr-CA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Métencéphale</a:t>
            </a:r>
            <a:br>
              <a:rPr lang="fr-CA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CA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(Pont et cervelet)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4679950" cy="5373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CA" sz="36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6a. Pont</a:t>
            </a:r>
          </a:p>
          <a:p>
            <a:pPr eaLnBrk="1" hangingPunct="1"/>
            <a:r>
              <a:rPr lang="fr-CA" smtClean="0">
                <a:solidFill>
                  <a:srgbClr val="FFFF00"/>
                </a:solidFill>
              </a:rPr>
              <a:t>Sert de lien entre :</a:t>
            </a:r>
          </a:p>
          <a:p>
            <a:pPr lvl="1" eaLnBrk="1" hangingPunct="1"/>
            <a:r>
              <a:rPr lang="fr-CA" smtClean="0">
                <a:solidFill>
                  <a:srgbClr val="FFFF00"/>
                </a:solidFill>
              </a:rPr>
              <a:t>Les centres du cortex cérébral</a:t>
            </a:r>
          </a:p>
          <a:p>
            <a:pPr lvl="1" eaLnBrk="1" hangingPunct="1"/>
            <a:r>
              <a:rPr lang="fr-CA" smtClean="0">
                <a:solidFill>
                  <a:srgbClr val="FFFF00"/>
                </a:solidFill>
              </a:rPr>
              <a:t>La moelle épinière</a:t>
            </a:r>
          </a:p>
          <a:p>
            <a:pPr lvl="1" eaLnBrk="1" hangingPunct="1"/>
            <a:r>
              <a:rPr lang="fr-CA" smtClean="0">
                <a:solidFill>
                  <a:srgbClr val="FFFF00"/>
                </a:solidFill>
              </a:rPr>
              <a:t>Le cervelet</a:t>
            </a:r>
          </a:p>
          <a:p>
            <a:pPr eaLnBrk="1" hangingPunct="1"/>
            <a:r>
              <a:rPr lang="fr-CA" smtClean="0">
                <a:solidFill>
                  <a:srgbClr val="FFFF00"/>
                </a:solidFill>
              </a:rPr>
              <a:t>On y trouve aussi des centres respiratoires secondaires.</a:t>
            </a:r>
          </a:p>
        </p:txBody>
      </p:sp>
      <p:pic>
        <p:nvPicPr>
          <p:cNvPr id="55300" name="Picture 4" descr="brain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2133600"/>
            <a:ext cx="3810000" cy="3190875"/>
          </a:xfrm>
          <a:noFill/>
        </p:spPr>
      </p:pic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6877050" y="3860800"/>
            <a:ext cx="647700" cy="720725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 flipV="1">
            <a:off x="5795963" y="4437063"/>
            <a:ext cx="1152525" cy="12969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5272088" y="5608638"/>
            <a:ext cx="811212" cy="457200"/>
          </a:xfrm>
          <a:prstGeom prst="rect">
            <a:avLst/>
          </a:prstGeom>
          <a:solidFill>
            <a:srgbClr val="FF3300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A" sz="2400">
                <a:solidFill>
                  <a:srgbClr val="FFFF00"/>
                </a:solidFill>
              </a:rPr>
              <a:t>Pont</a:t>
            </a:r>
          </a:p>
        </p:txBody>
      </p:sp>
    </p:spTree>
    <p:extLst>
      <p:ext uri="{BB962C8B-B14F-4D97-AF65-F5344CB8AC3E}">
        <p14:creationId xmlns:p14="http://schemas.microsoft.com/office/powerpoint/2010/main" val="3566397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62000" y="304800"/>
            <a:ext cx="32766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CA" sz="3200" b="1">
                <a:solidFill>
                  <a:srgbClr val="FF3300"/>
                </a:solidFill>
                <a:latin typeface="Arial" pitchFamily="-107" charset="0"/>
                <a:ea typeface="+mn-ea"/>
              </a:rPr>
              <a:t>6b. Le cervelet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65138" y="1476375"/>
            <a:ext cx="3962400" cy="4473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FontTx/>
              <a:buChar char="•"/>
            </a:pPr>
            <a:r>
              <a:rPr lang="fr-CA" sz="2400">
                <a:solidFill>
                  <a:srgbClr val="FFFF00"/>
                </a:solidFill>
              </a:rPr>
              <a:t>Coordination des mouvements complexes</a:t>
            </a:r>
          </a:p>
          <a:p>
            <a:pPr marL="285750" indent="-285750" eaLnBrk="0" hangingPunct="0">
              <a:spcBef>
                <a:spcPct val="50000"/>
              </a:spcBef>
              <a:buFontTx/>
              <a:buChar char="•"/>
            </a:pPr>
            <a:r>
              <a:rPr lang="fr-CA" sz="2400">
                <a:solidFill>
                  <a:srgbClr val="FFFF00"/>
                </a:solidFill>
              </a:rPr>
              <a:t>Maintien de l’équilibre</a:t>
            </a:r>
          </a:p>
          <a:p>
            <a:pPr marL="285750" indent="-285750" eaLnBrk="0" hangingPunct="0">
              <a:spcBef>
                <a:spcPct val="50000"/>
              </a:spcBef>
              <a:buFontTx/>
              <a:buChar char="•"/>
            </a:pPr>
            <a:r>
              <a:rPr lang="fr-CA" sz="2400">
                <a:solidFill>
                  <a:srgbClr val="FFFF00"/>
                </a:solidFill>
              </a:rPr>
              <a:t>Reçoit les « intentions » du cortex et peut les ajuster.</a:t>
            </a:r>
          </a:p>
          <a:p>
            <a:pPr marL="285750" indent="-285750" eaLnBrk="0" hangingPunct="0">
              <a:spcBef>
                <a:spcPct val="50000"/>
              </a:spcBef>
              <a:buFontTx/>
              <a:buChar char="•"/>
            </a:pPr>
            <a:r>
              <a:rPr lang="fr-CA" sz="2400">
                <a:solidFill>
                  <a:srgbClr val="FFFF00"/>
                </a:solidFill>
              </a:rPr>
              <a:t>Agit sur les centres moteurs du cortex qui, lui, agit sur les muscles.</a:t>
            </a:r>
          </a:p>
          <a:p>
            <a:pPr marL="285750" indent="-285750" eaLnBrk="0" hangingPunct="0">
              <a:spcBef>
                <a:spcPct val="50000"/>
              </a:spcBef>
              <a:buFontTx/>
              <a:buChar char="•"/>
            </a:pPr>
            <a:endParaRPr lang="fr-CA" sz="2400">
              <a:solidFill>
                <a:srgbClr val="FFFF00"/>
              </a:solidFill>
            </a:endParaRPr>
          </a:p>
        </p:txBody>
      </p:sp>
      <p:pic>
        <p:nvPicPr>
          <p:cNvPr id="56324" name="Picture 4" descr="brain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828800"/>
            <a:ext cx="38862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7162800" y="3352800"/>
            <a:ext cx="1143000" cy="11430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 flipH="1" flipV="1">
            <a:off x="7812088" y="4508500"/>
            <a:ext cx="73025" cy="11525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7143750" y="5608638"/>
            <a:ext cx="1320800" cy="457200"/>
          </a:xfrm>
          <a:prstGeom prst="rect">
            <a:avLst/>
          </a:prstGeom>
          <a:solidFill>
            <a:srgbClr val="FF3300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A" sz="2400">
                <a:solidFill>
                  <a:srgbClr val="FFFF00"/>
                </a:solidFill>
              </a:rPr>
              <a:t>Cervelet</a:t>
            </a:r>
          </a:p>
        </p:txBody>
      </p:sp>
    </p:spTree>
    <p:extLst>
      <p:ext uri="{BB962C8B-B14F-4D97-AF65-F5344CB8AC3E}">
        <p14:creationId xmlns:p14="http://schemas.microsoft.com/office/powerpoint/2010/main" val="4250715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erve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42975"/>
            <a:ext cx="36544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moutoncervel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544638"/>
            <a:ext cx="393700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9885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fr-CA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 Mésencéphale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981200"/>
            <a:ext cx="4681538" cy="4543425"/>
          </a:xfrm>
        </p:spPr>
        <p:txBody>
          <a:bodyPr/>
          <a:lstStyle/>
          <a:p>
            <a:pPr eaLnBrk="1" hangingPunct="1"/>
            <a:r>
              <a:rPr lang="fr-CA" sz="2800" smtClean="0">
                <a:solidFill>
                  <a:srgbClr val="FFFF00"/>
                </a:solidFill>
              </a:rPr>
              <a:t>Contient plusieurs petits noyaux</a:t>
            </a:r>
          </a:p>
          <a:p>
            <a:pPr lvl="1" eaLnBrk="1" hangingPunct="1"/>
            <a:r>
              <a:rPr lang="fr-CA" sz="2400" smtClean="0">
                <a:solidFill>
                  <a:srgbClr val="FFFF00"/>
                </a:solidFill>
              </a:rPr>
              <a:t>Substance rouge et substance noire :</a:t>
            </a:r>
          </a:p>
          <a:p>
            <a:pPr lvl="1" eaLnBrk="1" hangingPunct="1">
              <a:buFontTx/>
              <a:buNone/>
            </a:pPr>
            <a:r>
              <a:rPr lang="fr-CA" sz="2400" smtClean="0">
                <a:solidFill>
                  <a:srgbClr val="FFFF00"/>
                </a:solidFill>
              </a:rPr>
              <a:t>	Centres moteurs</a:t>
            </a:r>
          </a:p>
          <a:p>
            <a:pPr lvl="1" eaLnBrk="1" hangingPunct="1"/>
            <a:r>
              <a:rPr lang="fr-CA" sz="2400" smtClean="0">
                <a:solidFill>
                  <a:srgbClr val="FFFF00"/>
                </a:solidFill>
              </a:rPr>
              <a:t>Tubercules quadrijumeaux:</a:t>
            </a:r>
          </a:p>
          <a:p>
            <a:pPr lvl="1" eaLnBrk="1" hangingPunct="1">
              <a:buFontTx/>
              <a:buNone/>
            </a:pPr>
            <a:r>
              <a:rPr lang="fr-CA" sz="2400" smtClean="0">
                <a:solidFill>
                  <a:srgbClr val="FFFF00"/>
                </a:solidFill>
              </a:rPr>
              <a:t>	Réflexes visuels et auditifs</a:t>
            </a:r>
          </a:p>
          <a:p>
            <a:pPr eaLnBrk="1" hangingPunct="1"/>
            <a:r>
              <a:rPr lang="fr-CA" sz="2800" smtClean="0">
                <a:solidFill>
                  <a:srgbClr val="FFFF00"/>
                </a:solidFill>
              </a:rPr>
              <a:t>Lien entre les centres supérieurs et inférieurs</a:t>
            </a:r>
          </a:p>
        </p:txBody>
      </p:sp>
      <p:pic>
        <p:nvPicPr>
          <p:cNvPr id="58372" name="Picture 4" descr="tcnerfsl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2205038"/>
            <a:ext cx="2908300" cy="3594100"/>
          </a:xfrm>
          <a:noFill/>
        </p:spPr>
      </p:pic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7524750" y="1341438"/>
            <a:ext cx="142875" cy="14398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 flipV="1">
            <a:off x="5508625" y="3284538"/>
            <a:ext cx="1439863" cy="431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316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40386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A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  Le diencéphale</a:t>
            </a:r>
          </a:p>
        </p:txBody>
      </p:sp>
      <p:pic>
        <p:nvPicPr>
          <p:cNvPr id="59395" name="Picture 3" descr="brain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00200"/>
            <a:ext cx="5562600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533400" y="2362200"/>
            <a:ext cx="31242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A" sz="2400">
                <a:solidFill>
                  <a:srgbClr val="FFFF00"/>
                </a:solidFill>
              </a:rPr>
              <a:t>Formé de: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09600" y="3048000"/>
            <a:ext cx="2819400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eaLnBrk="0" hangingPunct="0">
              <a:spcBef>
                <a:spcPct val="50000"/>
              </a:spcBef>
              <a:buFontTx/>
              <a:buChar char="•"/>
            </a:pPr>
            <a:r>
              <a:rPr lang="fr-CA" sz="2400">
                <a:solidFill>
                  <a:srgbClr val="FFFF00"/>
                </a:solidFill>
              </a:rPr>
              <a:t>Épiphyse (épithalamus)</a:t>
            </a: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6477000" y="3581400"/>
            <a:ext cx="457200" cy="4572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5791200" y="3371850"/>
            <a:ext cx="838200" cy="6477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09600" y="3886200"/>
            <a:ext cx="19812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eaLnBrk="0" hangingPunct="0">
              <a:spcBef>
                <a:spcPct val="50000"/>
              </a:spcBef>
              <a:buFontTx/>
              <a:buChar char="•"/>
            </a:pPr>
            <a:r>
              <a:rPr lang="fr-CA" sz="2400">
                <a:solidFill>
                  <a:srgbClr val="FFFF00"/>
                </a:solidFill>
              </a:rPr>
              <a:t>Thalamus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609600" y="4572000"/>
            <a:ext cx="23622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eaLnBrk="0" hangingPunct="0">
              <a:spcBef>
                <a:spcPct val="50000"/>
              </a:spcBef>
              <a:buFontTx/>
              <a:buChar char="•"/>
            </a:pPr>
            <a:r>
              <a:rPr lang="fr-CA" sz="2400">
                <a:solidFill>
                  <a:srgbClr val="FFFF00"/>
                </a:solidFill>
              </a:rPr>
              <a:t>Hypothalamus</a:t>
            </a:r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 rot="-2515524">
            <a:off x="5495925" y="3911600"/>
            <a:ext cx="6858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42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utoUpdateAnimBg="0"/>
      <p:bldP spid="34822" grpId="0" animBg="1"/>
      <p:bldP spid="34823" grpId="0" animBg="1" autoUpdateAnimBg="0"/>
      <p:bldP spid="34824" grpId="0" autoUpdateAnimBg="0"/>
      <p:bldP spid="34825" grpId="0" autoUpdateAnimBg="0"/>
      <p:bldP spid="348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09600" y="476250"/>
            <a:ext cx="5410200" cy="24653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50000"/>
              </a:spcBef>
            </a:pPr>
            <a:r>
              <a:rPr lang="fr-CA" sz="2400">
                <a:solidFill>
                  <a:srgbClr val="FFFF00"/>
                </a:solidFill>
              </a:rPr>
              <a:t>Épiphyse (ou glande pinéale)</a:t>
            </a:r>
          </a:p>
          <a:p>
            <a:pPr marL="285750" indent="-285750" eaLnBrk="0" hangingPunct="0">
              <a:spcBef>
                <a:spcPct val="50000"/>
              </a:spcBef>
            </a:pPr>
            <a:r>
              <a:rPr lang="fr-CA" sz="2400">
                <a:solidFill>
                  <a:srgbClr val="FFFF00"/>
                </a:solidFill>
              </a:rPr>
              <a:t>		</a:t>
            </a:r>
            <a:r>
              <a:rPr lang="fr-CA" sz="2000" i="1">
                <a:solidFill>
                  <a:srgbClr val="FFFF00"/>
                </a:solidFill>
              </a:rPr>
              <a:t>Le siège de l’âme de Descartes</a:t>
            </a:r>
          </a:p>
          <a:p>
            <a:pPr marL="285750" indent="-285750" eaLnBrk="0" hangingPunct="0">
              <a:spcBef>
                <a:spcPct val="50000"/>
              </a:spcBef>
              <a:buFontTx/>
              <a:buChar char="•"/>
            </a:pPr>
            <a:r>
              <a:rPr lang="fr-CA" sz="2400">
                <a:solidFill>
                  <a:srgbClr val="FFFF00"/>
                </a:solidFill>
              </a:rPr>
              <a:t>Sécrète l ’hormone mélatonine</a:t>
            </a:r>
          </a:p>
          <a:p>
            <a:pPr marL="285750" indent="-285750" eaLnBrk="0" hangingPunct="0">
              <a:spcBef>
                <a:spcPct val="50000"/>
              </a:spcBef>
              <a:buFontTx/>
              <a:buChar char="•"/>
            </a:pPr>
            <a:r>
              <a:rPr lang="fr-CA" sz="2400">
                <a:solidFill>
                  <a:srgbClr val="FFFF00"/>
                </a:solidFill>
              </a:rPr>
              <a:t>Rôle dans la régulation du cycle circadien</a:t>
            </a:r>
          </a:p>
        </p:txBody>
      </p:sp>
      <p:pic>
        <p:nvPicPr>
          <p:cNvPr id="35843" name="Picture 3" descr="thalam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971800"/>
            <a:ext cx="3425825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Cervco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04800"/>
            <a:ext cx="302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7162800" y="1371600"/>
            <a:ext cx="304800" cy="304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85800" y="3335338"/>
            <a:ext cx="4343400" cy="28305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50000"/>
              </a:spcBef>
            </a:pPr>
            <a:r>
              <a:rPr lang="fr-CA" sz="2400">
                <a:solidFill>
                  <a:srgbClr val="FFFF00"/>
                </a:solidFill>
              </a:rPr>
              <a:t>Thalamus</a:t>
            </a:r>
          </a:p>
          <a:p>
            <a:pPr marL="285750" indent="-285750" eaLnBrk="0" hangingPunct="0">
              <a:spcBef>
                <a:spcPct val="50000"/>
              </a:spcBef>
              <a:buFontTx/>
              <a:buChar char="•"/>
            </a:pPr>
            <a:r>
              <a:rPr lang="fr-CA" sz="2400">
                <a:solidFill>
                  <a:srgbClr val="FFFF00"/>
                </a:solidFill>
              </a:rPr>
              <a:t>Centre de relais : presque toutes les informations sensorielles y font relais</a:t>
            </a:r>
          </a:p>
          <a:p>
            <a:pPr marL="285750" indent="-285750" eaLnBrk="0" hangingPunct="0">
              <a:spcBef>
                <a:spcPct val="50000"/>
              </a:spcBef>
              <a:buFontTx/>
              <a:buChar char="•"/>
            </a:pPr>
            <a:r>
              <a:rPr lang="fr-CA" sz="2400">
                <a:solidFill>
                  <a:srgbClr val="FFFF00"/>
                </a:solidFill>
              </a:rPr>
              <a:t>« Tri » de l ’information</a:t>
            </a:r>
          </a:p>
          <a:p>
            <a:pPr marL="285750" indent="-285750" eaLnBrk="0" hangingPunct="0">
              <a:spcBef>
                <a:spcPct val="50000"/>
              </a:spcBef>
              <a:buFontTx/>
              <a:buChar char="•"/>
            </a:pPr>
            <a:r>
              <a:rPr lang="fr-CA" sz="2400">
                <a:solidFill>
                  <a:srgbClr val="FFFF00"/>
                </a:solidFill>
              </a:rPr>
              <a:t>Rôle dans les émotions</a:t>
            </a:r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6781800" y="1295400"/>
            <a:ext cx="381000" cy="381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33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utoUpdateAnimBg="0"/>
      <p:bldP spid="358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2438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A" sz="2400">
                <a:solidFill>
                  <a:srgbClr val="FFFF00"/>
                </a:solidFill>
              </a:rPr>
              <a:t>Hypothalamus</a:t>
            </a:r>
          </a:p>
        </p:txBody>
      </p:sp>
      <p:pic>
        <p:nvPicPr>
          <p:cNvPr id="61443" name="Picture 3" descr="Cervc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04800"/>
            <a:ext cx="302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6705600" y="1524000"/>
            <a:ext cx="304800" cy="304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33400" y="1524000"/>
            <a:ext cx="5410200" cy="4838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 eaLnBrk="0" hangingPunct="0">
              <a:spcBef>
                <a:spcPct val="50000"/>
              </a:spcBef>
              <a:buFontTx/>
              <a:buChar char="•"/>
            </a:pPr>
            <a:r>
              <a:rPr lang="fr-CA" sz="2400">
                <a:solidFill>
                  <a:srgbClr val="FFFF00"/>
                </a:solidFill>
              </a:rPr>
              <a:t>Contrôle de tous les organes végétatifs par le SNA (para et sympa)</a:t>
            </a:r>
          </a:p>
          <a:p>
            <a:pPr marL="288925" indent="-288925" eaLnBrk="0" hangingPunct="0">
              <a:spcBef>
                <a:spcPct val="50000"/>
              </a:spcBef>
              <a:buFontTx/>
              <a:buChar char="•"/>
            </a:pPr>
            <a:r>
              <a:rPr lang="fr-CA" sz="2400">
                <a:solidFill>
                  <a:srgbClr val="FFFF00"/>
                </a:solidFill>
              </a:rPr>
              <a:t>Rôle dans les émotions</a:t>
            </a:r>
          </a:p>
          <a:p>
            <a:pPr marL="288925" indent="-288925" eaLnBrk="0" hangingPunct="0">
              <a:spcBef>
                <a:spcPct val="50000"/>
              </a:spcBef>
              <a:buFontTx/>
              <a:buChar char="•"/>
            </a:pPr>
            <a:r>
              <a:rPr lang="fr-CA" sz="2400">
                <a:solidFill>
                  <a:srgbClr val="FFFF00"/>
                </a:solidFill>
              </a:rPr>
              <a:t>Régulation de la température</a:t>
            </a:r>
          </a:p>
          <a:p>
            <a:pPr marL="288925" indent="-288925" eaLnBrk="0" hangingPunct="0">
              <a:spcBef>
                <a:spcPct val="50000"/>
              </a:spcBef>
              <a:buFontTx/>
              <a:buChar char="•"/>
            </a:pPr>
            <a:r>
              <a:rPr lang="fr-CA" sz="2400">
                <a:solidFill>
                  <a:srgbClr val="FFFF00"/>
                </a:solidFill>
              </a:rPr>
              <a:t>Régulation de l'appétit</a:t>
            </a:r>
          </a:p>
          <a:p>
            <a:pPr marL="288925" indent="-288925" eaLnBrk="0" hangingPunct="0">
              <a:spcBef>
                <a:spcPct val="50000"/>
              </a:spcBef>
              <a:buFontTx/>
              <a:buChar char="•"/>
            </a:pPr>
            <a:r>
              <a:rPr lang="fr-CA" sz="2400">
                <a:solidFill>
                  <a:srgbClr val="FFFF00"/>
                </a:solidFill>
              </a:rPr>
              <a:t>Régulation de la soif</a:t>
            </a:r>
          </a:p>
          <a:p>
            <a:pPr marL="288925" indent="-288925" eaLnBrk="0" hangingPunct="0">
              <a:spcBef>
                <a:spcPct val="50000"/>
              </a:spcBef>
              <a:buFontTx/>
              <a:buChar char="•"/>
            </a:pPr>
            <a:r>
              <a:rPr lang="fr-CA" sz="2400">
                <a:solidFill>
                  <a:srgbClr val="FFFF00"/>
                </a:solidFill>
              </a:rPr>
              <a:t>Module l’éveil et le sommeil</a:t>
            </a:r>
          </a:p>
          <a:p>
            <a:pPr marL="288925" indent="-288925" eaLnBrk="0" hangingPunct="0">
              <a:spcBef>
                <a:spcPct val="50000"/>
              </a:spcBef>
              <a:buFontTx/>
              <a:buChar char="•"/>
            </a:pPr>
            <a:r>
              <a:rPr lang="fr-CA" sz="2400">
                <a:solidFill>
                  <a:srgbClr val="FFFF00"/>
                </a:solidFill>
              </a:rPr>
              <a:t>Contrôle du système hormonal (par le contrôle de l'</a:t>
            </a:r>
            <a:r>
              <a:rPr lang="fr-CA" sz="2400">
                <a:solidFill>
                  <a:srgbClr val="FF9900"/>
                </a:solidFill>
              </a:rPr>
              <a:t>hypophyse</a:t>
            </a:r>
            <a:r>
              <a:rPr lang="fr-CA" sz="240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0678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9632" y="1527008"/>
            <a:ext cx="6431208" cy="879537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lang="ar-DZ" sz="5644" b="1" dirty="0" smtClean="0">
                <a:solidFill>
                  <a:schemeClr val="bg1"/>
                </a:solidFill>
                <a:latin typeface="Arial"/>
                <a:cs typeface="Arial"/>
              </a:rPr>
              <a:t>تطور الجهاز العصبي</a:t>
            </a:r>
            <a:r>
              <a:rPr lang="ar-DZ" sz="5644" dirty="0" smtClean="0">
                <a:latin typeface="Arial"/>
                <a:cs typeface="Arial"/>
              </a:rPr>
              <a:t> </a:t>
            </a:r>
            <a:endParaRPr sz="5644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48390" y="3134263"/>
            <a:ext cx="6439895" cy="103712"/>
            <a:chOff x="1693811" y="3433571"/>
            <a:chExt cx="7531100" cy="121285"/>
          </a:xfrm>
        </p:grpSpPr>
        <p:sp>
          <p:nvSpPr>
            <p:cNvPr id="4" name="object 4"/>
            <p:cNvSpPr/>
            <p:nvPr/>
          </p:nvSpPr>
          <p:spPr>
            <a:xfrm>
              <a:off x="1728101" y="3467861"/>
              <a:ext cx="7496809" cy="86995"/>
            </a:xfrm>
            <a:custGeom>
              <a:avLst/>
              <a:gdLst/>
              <a:ahLst/>
              <a:cxnLst/>
              <a:rect l="l" t="t" r="r" b="b"/>
              <a:pathLst>
                <a:path w="7496809" h="86995">
                  <a:moveTo>
                    <a:pt x="7496556" y="0"/>
                  </a:moveTo>
                  <a:lnTo>
                    <a:pt x="0" y="0"/>
                  </a:lnTo>
                  <a:lnTo>
                    <a:pt x="0" y="52578"/>
                  </a:lnTo>
                  <a:lnTo>
                    <a:pt x="0" y="86868"/>
                  </a:lnTo>
                  <a:lnTo>
                    <a:pt x="7496556" y="86868"/>
                  </a:lnTo>
                  <a:lnTo>
                    <a:pt x="7496556" y="52578"/>
                  </a:lnTo>
                  <a:lnTo>
                    <a:pt x="74965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693811" y="3433571"/>
              <a:ext cx="7496809" cy="86995"/>
            </a:xfrm>
            <a:custGeom>
              <a:avLst/>
              <a:gdLst/>
              <a:ahLst/>
              <a:cxnLst/>
              <a:rect l="l" t="t" r="r" b="b"/>
              <a:pathLst>
                <a:path w="7496809" h="86995">
                  <a:moveTo>
                    <a:pt x="7496556" y="86867"/>
                  </a:moveTo>
                  <a:lnTo>
                    <a:pt x="7496556" y="0"/>
                  </a:lnTo>
                  <a:lnTo>
                    <a:pt x="0" y="0"/>
                  </a:lnTo>
                  <a:lnTo>
                    <a:pt x="0" y="86868"/>
                  </a:lnTo>
                  <a:lnTo>
                    <a:pt x="7496556" y="868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281316" y="3995015"/>
            <a:ext cx="2775780" cy="103712"/>
            <a:chOff x="3837317" y="4440173"/>
            <a:chExt cx="3246120" cy="121285"/>
          </a:xfrm>
        </p:grpSpPr>
        <p:sp>
          <p:nvSpPr>
            <p:cNvPr id="8" name="object 8"/>
            <p:cNvSpPr/>
            <p:nvPr/>
          </p:nvSpPr>
          <p:spPr>
            <a:xfrm>
              <a:off x="3871607" y="4474463"/>
              <a:ext cx="3211830" cy="86995"/>
            </a:xfrm>
            <a:custGeom>
              <a:avLst/>
              <a:gdLst/>
              <a:ahLst/>
              <a:cxnLst/>
              <a:rect l="l" t="t" r="r" b="b"/>
              <a:pathLst>
                <a:path w="3211829" h="86995">
                  <a:moveTo>
                    <a:pt x="3211830" y="0"/>
                  </a:moveTo>
                  <a:lnTo>
                    <a:pt x="0" y="0"/>
                  </a:lnTo>
                  <a:lnTo>
                    <a:pt x="0" y="52578"/>
                  </a:lnTo>
                  <a:lnTo>
                    <a:pt x="0" y="86868"/>
                  </a:lnTo>
                  <a:lnTo>
                    <a:pt x="3211830" y="86868"/>
                  </a:lnTo>
                  <a:lnTo>
                    <a:pt x="3211830" y="52578"/>
                  </a:lnTo>
                  <a:lnTo>
                    <a:pt x="32118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837317" y="4440173"/>
              <a:ext cx="3211830" cy="86995"/>
            </a:xfrm>
            <a:custGeom>
              <a:avLst/>
              <a:gdLst/>
              <a:ahLst/>
              <a:cxnLst/>
              <a:rect l="l" t="t" r="r" b="b"/>
              <a:pathLst>
                <a:path w="3211829" h="86995">
                  <a:moveTo>
                    <a:pt x="3211830" y="86867"/>
                  </a:moveTo>
                  <a:lnTo>
                    <a:pt x="3211830" y="0"/>
                  </a:lnTo>
                  <a:lnTo>
                    <a:pt x="0" y="0"/>
                  </a:lnTo>
                  <a:lnTo>
                    <a:pt x="0" y="86868"/>
                  </a:lnTo>
                  <a:lnTo>
                    <a:pt x="3211830" y="868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412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38862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A" sz="3200" b="1">
                <a:solidFill>
                  <a:srgbClr val="FFFF00"/>
                </a:solidFill>
              </a:rPr>
              <a:t>9. Le télencéphale (cerveau)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57200" y="2895600"/>
            <a:ext cx="4267200" cy="118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A" sz="2400">
                <a:solidFill>
                  <a:srgbClr val="FFFF00"/>
                </a:solidFill>
              </a:rPr>
              <a:t>2 hémisphères reliés par un ruban de matière blanche : </a:t>
            </a:r>
            <a:r>
              <a:rPr lang="fr-CA" sz="2400" b="1">
                <a:solidFill>
                  <a:srgbClr val="FF3300"/>
                </a:solidFill>
              </a:rPr>
              <a:t>corps calleux</a:t>
            </a:r>
            <a:endParaRPr lang="fr-CA" sz="2400">
              <a:solidFill>
                <a:srgbClr val="FFFF00"/>
              </a:solidFill>
            </a:endParaRPr>
          </a:p>
        </p:txBody>
      </p:sp>
      <p:pic>
        <p:nvPicPr>
          <p:cNvPr id="62468" name="Picture 4" descr="corpscalleu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533400"/>
            <a:ext cx="36036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3680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3 cerveaux</a:t>
            </a:r>
            <a:br>
              <a:rPr lang="fr-FR"/>
            </a:br>
            <a:r>
              <a:rPr lang="fr-FR" sz="1800"/>
              <a:t>(Maclean,P. Ornstein)</a:t>
            </a:r>
            <a:r>
              <a:rPr lang="fr-FR" sz="2000"/>
              <a:t/>
            </a:r>
            <a:br>
              <a:rPr lang="fr-FR" sz="2000"/>
            </a:br>
            <a:r>
              <a:rPr lang="fr-FR" sz="2000"/>
              <a:t> </a:t>
            </a:r>
            <a:r>
              <a:rPr lang="fr-FR" sz="2000">
                <a:solidFill>
                  <a:srgbClr val="800000"/>
                </a:solidFill>
              </a:rPr>
              <a:t>1- Le cerveau reptilien</a:t>
            </a:r>
          </a:p>
        </p:txBody>
      </p:sp>
      <p:sp>
        <p:nvSpPr>
          <p:cNvPr id="290821" name="Rectangle 5"/>
          <p:cNvSpPr>
            <a:spLocks noChangeArrowheads="1"/>
          </p:cNvSpPr>
          <p:nvPr/>
        </p:nvSpPr>
        <p:spPr bwMode="auto">
          <a:xfrm>
            <a:off x="6248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2000" b="1">
                <a:solidFill>
                  <a:schemeClr val="bg1"/>
                </a:solidFill>
                <a:latin typeface="Arial" charset="0"/>
              </a:rPr>
              <a:t>fig.12.17 :423</a:t>
            </a:r>
          </a:p>
        </p:txBody>
      </p:sp>
      <p:pic>
        <p:nvPicPr>
          <p:cNvPr id="290824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600200"/>
            <a:ext cx="6324600" cy="3821113"/>
          </a:xfrm>
          <a:noFill/>
          <a:ln/>
        </p:spPr>
      </p:pic>
      <p:sp>
        <p:nvSpPr>
          <p:cNvPr id="29082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600200"/>
            <a:ext cx="2514600" cy="2133600"/>
          </a:xfrm>
        </p:spPr>
        <p:txBody>
          <a:bodyPr/>
          <a:lstStyle/>
          <a:p>
            <a:r>
              <a:rPr lang="fr-FR">
                <a:solidFill>
                  <a:srgbClr val="800000"/>
                </a:solidFill>
              </a:rPr>
              <a:t>Maintien les fonctions animales</a:t>
            </a:r>
          </a:p>
        </p:txBody>
      </p:sp>
    </p:spTree>
    <p:extLst>
      <p:ext uri="{BB962C8B-B14F-4D97-AF65-F5344CB8AC3E}">
        <p14:creationId xmlns:p14="http://schemas.microsoft.com/office/powerpoint/2010/main" val="16245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3 cerveaux</a:t>
            </a:r>
            <a:endParaRPr lang="fr-FR" sz="1800"/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6248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2000" b="1">
                <a:solidFill>
                  <a:schemeClr val="bg1"/>
                </a:solidFill>
                <a:latin typeface="Arial" charset="0"/>
              </a:rPr>
              <a:t>fig.12.20 :429</a:t>
            </a:r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1295400"/>
            <a:ext cx="3581400" cy="3124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2800">
                <a:solidFill>
                  <a:srgbClr val="800000"/>
                </a:solidFill>
              </a:rPr>
              <a:t>2-Le cerveau limbique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2800">
                <a:solidFill>
                  <a:srgbClr val="800000"/>
                </a:solidFill>
              </a:rPr>
              <a:t>	Ou émotionnel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800000"/>
                </a:solidFill>
              </a:rPr>
              <a:t>Apparaît  chez Mammifère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800000"/>
                </a:solidFill>
              </a:rPr>
              <a:t>Associe plaisir –déplaisir aux souvenirs</a:t>
            </a:r>
          </a:p>
        </p:txBody>
      </p:sp>
      <p:pic>
        <p:nvPicPr>
          <p:cNvPr id="293896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05000"/>
            <a:ext cx="6096000" cy="43243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7628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Système nerveux central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70000"/>
              <a:buFont typeface="Wingdings" pitchFamily="2" charset="2"/>
              <a:buChar char=""/>
            </a:pPr>
            <a:r>
              <a:rPr lang="fr-FR" sz="2400" b="1">
                <a:solidFill>
                  <a:srgbClr val="003366"/>
                </a:solidFill>
              </a:rPr>
              <a:t>Encéphale</a:t>
            </a:r>
            <a:endParaRPr lang="fr-FR" sz="2400">
              <a:solidFill>
                <a:srgbClr val="003366"/>
              </a:solidFill>
            </a:endParaRPr>
          </a:p>
          <a:p>
            <a:pPr lvl="1">
              <a:lnSpc>
                <a:spcPct val="90000"/>
              </a:lnSpc>
              <a:buSzPct val="70000"/>
              <a:buFont typeface="Wingdings" pitchFamily="2" charset="2"/>
              <a:buChar char=""/>
            </a:pPr>
            <a:r>
              <a:rPr lang="fr-FR" sz="2000">
                <a:solidFill>
                  <a:srgbClr val="003366"/>
                </a:solidFill>
              </a:rPr>
              <a:t>Hémisphères cérébraux</a:t>
            </a:r>
          </a:p>
          <a:p>
            <a:pPr lvl="2">
              <a:lnSpc>
                <a:spcPct val="90000"/>
              </a:lnSpc>
              <a:buSzPct val="70000"/>
              <a:buFont typeface="Wingdings" pitchFamily="2" charset="2"/>
              <a:buChar char=""/>
            </a:pPr>
            <a:r>
              <a:rPr lang="fr-FR" sz="1800">
                <a:solidFill>
                  <a:srgbClr val="003366"/>
                </a:solidFill>
              </a:rPr>
              <a:t>Latéralisation</a:t>
            </a:r>
          </a:p>
          <a:p>
            <a:pPr lvl="3">
              <a:lnSpc>
                <a:spcPct val="90000"/>
              </a:lnSpc>
              <a:buClrTx/>
              <a:buSzPct val="70000"/>
              <a:buFont typeface="Wingdings" pitchFamily="2" charset="2"/>
              <a:buChar char=""/>
            </a:pPr>
            <a:r>
              <a:rPr lang="fr-FR" sz="1600">
                <a:solidFill>
                  <a:srgbClr val="003366"/>
                </a:solidFill>
              </a:rPr>
              <a:t>Gauche </a:t>
            </a:r>
            <a:r>
              <a:rPr lang="fr-FR" sz="1600">
                <a:solidFill>
                  <a:srgbClr val="003366"/>
                </a:solidFill>
                <a:sym typeface="Monotype Sorts" charset="2"/>
              </a:rPr>
              <a:t></a:t>
            </a:r>
            <a:r>
              <a:rPr lang="fr-FR" sz="1600">
                <a:solidFill>
                  <a:srgbClr val="003366"/>
                </a:solidFill>
              </a:rPr>
              <a:t> langage et habiletés mathématiques</a:t>
            </a:r>
          </a:p>
          <a:p>
            <a:pPr lvl="3">
              <a:lnSpc>
                <a:spcPct val="90000"/>
              </a:lnSpc>
              <a:buClrTx/>
              <a:buSzPct val="70000"/>
              <a:buFont typeface="Wingdings" pitchFamily="2" charset="2"/>
              <a:buChar char=""/>
            </a:pPr>
            <a:r>
              <a:rPr lang="fr-FR" sz="1600">
                <a:solidFill>
                  <a:srgbClr val="003366"/>
                </a:solidFill>
              </a:rPr>
              <a:t>Droit </a:t>
            </a:r>
            <a:r>
              <a:rPr lang="fr-FR" sz="1600">
                <a:solidFill>
                  <a:srgbClr val="003366"/>
                </a:solidFill>
                <a:sym typeface="Monotype Sorts" charset="2"/>
              </a:rPr>
              <a:t></a:t>
            </a:r>
            <a:r>
              <a:rPr lang="fr-FR" sz="1600">
                <a:solidFill>
                  <a:srgbClr val="003366"/>
                </a:solidFill>
              </a:rPr>
              <a:t> habiletés spatio-visuelles et créativité</a:t>
            </a:r>
          </a:p>
          <a:p>
            <a:pPr lvl="1">
              <a:lnSpc>
                <a:spcPct val="90000"/>
              </a:lnSpc>
              <a:buSzPct val="70000"/>
              <a:buFont typeface="Wingdings" pitchFamily="2" charset="2"/>
              <a:buChar char=""/>
            </a:pPr>
            <a:r>
              <a:rPr lang="fr-FR" sz="2000">
                <a:solidFill>
                  <a:srgbClr val="003366"/>
                </a:solidFill>
              </a:rPr>
              <a:t>Diencéphale</a:t>
            </a:r>
          </a:p>
          <a:p>
            <a:pPr lvl="2">
              <a:lnSpc>
                <a:spcPct val="90000"/>
              </a:lnSpc>
              <a:buSzPct val="70000"/>
              <a:buFont typeface="Wingdings" pitchFamily="2" charset="2"/>
              <a:buChar char=""/>
            </a:pPr>
            <a:r>
              <a:rPr lang="fr-FR" sz="1800">
                <a:solidFill>
                  <a:srgbClr val="003366"/>
                </a:solidFill>
              </a:rPr>
              <a:t>Hypothalamus, thalamus, épithalamus</a:t>
            </a:r>
          </a:p>
          <a:p>
            <a:pPr lvl="1">
              <a:lnSpc>
                <a:spcPct val="90000"/>
              </a:lnSpc>
              <a:buSzPct val="70000"/>
              <a:buFont typeface="Wingdings" pitchFamily="2" charset="2"/>
              <a:buChar char=""/>
            </a:pPr>
            <a:r>
              <a:rPr lang="fr-FR" sz="2000">
                <a:solidFill>
                  <a:srgbClr val="003366"/>
                </a:solidFill>
              </a:rPr>
              <a:t>Tronc cérébral</a:t>
            </a:r>
          </a:p>
          <a:p>
            <a:pPr lvl="2">
              <a:lnSpc>
                <a:spcPct val="90000"/>
              </a:lnSpc>
              <a:buSzPct val="70000"/>
              <a:buFont typeface="Wingdings" pitchFamily="2" charset="2"/>
              <a:buChar char=""/>
            </a:pPr>
            <a:r>
              <a:rPr lang="fr-FR" sz="1800">
                <a:solidFill>
                  <a:srgbClr val="003366"/>
                </a:solidFill>
              </a:rPr>
              <a:t>Mésencéphale, pont, bulbe rachidien</a:t>
            </a:r>
          </a:p>
          <a:p>
            <a:pPr lvl="1">
              <a:lnSpc>
                <a:spcPct val="90000"/>
              </a:lnSpc>
              <a:buSzPct val="70000"/>
              <a:buFont typeface="Wingdings" pitchFamily="2" charset="2"/>
              <a:buChar char=""/>
            </a:pPr>
            <a:r>
              <a:rPr lang="fr-FR" sz="2000">
                <a:solidFill>
                  <a:srgbClr val="003366"/>
                </a:solidFill>
              </a:rPr>
              <a:t>Cervelet</a:t>
            </a:r>
          </a:p>
          <a:p>
            <a:pPr>
              <a:lnSpc>
                <a:spcPct val="90000"/>
              </a:lnSpc>
              <a:buSzPct val="70000"/>
              <a:buFont typeface="Wingdings" pitchFamily="2" charset="2"/>
              <a:buChar char=""/>
            </a:pPr>
            <a:r>
              <a:rPr lang="fr-FR" sz="2400" b="1">
                <a:solidFill>
                  <a:srgbClr val="003366"/>
                </a:solidFill>
              </a:rPr>
              <a:t>Moelle épinière</a:t>
            </a:r>
          </a:p>
        </p:txBody>
      </p:sp>
      <p:pic>
        <p:nvPicPr>
          <p:cNvPr id="16589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14550"/>
            <a:ext cx="4038600" cy="3502025"/>
          </a:xfrm>
          <a:ln/>
        </p:spPr>
      </p:pic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6248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2000" b="1">
                <a:solidFill>
                  <a:schemeClr val="bg1"/>
                </a:solidFill>
                <a:latin typeface="Arial" charset="0"/>
              </a:rPr>
              <a:t>fig.12.5:408</a:t>
            </a:r>
          </a:p>
        </p:txBody>
      </p:sp>
    </p:spTree>
    <p:extLst>
      <p:ext uri="{BB962C8B-B14F-4D97-AF65-F5344CB8AC3E}">
        <p14:creationId xmlns:p14="http://schemas.microsoft.com/office/powerpoint/2010/main" val="367687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5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5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5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5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5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5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5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5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5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ross_brain_le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13" y="379413"/>
            <a:ext cx="8129587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erveau2f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113" y="458788"/>
            <a:ext cx="683577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rain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57200"/>
            <a:ext cx="59436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2057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A" sz="2400">
                <a:solidFill>
                  <a:srgbClr val="FFFF00"/>
                </a:solidFill>
              </a:rPr>
              <a:t>Télencéphale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43200" y="762000"/>
            <a:ext cx="5334000" cy="2057400"/>
            <a:chOff x="1728" y="480"/>
            <a:chExt cx="3360" cy="1296"/>
          </a:xfrm>
        </p:grpSpPr>
        <p:sp>
          <p:nvSpPr>
            <p:cNvPr id="25627" name="Line 5"/>
            <p:cNvSpPr>
              <a:spLocks noChangeShapeType="1"/>
            </p:cNvSpPr>
            <p:nvPr/>
          </p:nvSpPr>
          <p:spPr bwMode="auto">
            <a:xfrm>
              <a:off x="1728" y="480"/>
              <a:ext cx="1152" cy="1296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5628" name="Line 6"/>
            <p:cNvSpPr>
              <a:spLocks noChangeShapeType="1"/>
            </p:cNvSpPr>
            <p:nvPr/>
          </p:nvSpPr>
          <p:spPr bwMode="auto">
            <a:xfrm>
              <a:off x="1728" y="480"/>
              <a:ext cx="3360" cy="96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5629" name="Line 7"/>
            <p:cNvSpPr>
              <a:spLocks noChangeShapeType="1"/>
            </p:cNvSpPr>
            <p:nvPr/>
          </p:nvSpPr>
          <p:spPr bwMode="auto">
            <a:xfrm>
              <a:off x="1728" y="480"/>
              <a:ext cx="1392" cy="72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5630" name="Line 8"/>
            <p:cNvSpPr>
              <a:spLocks noChangeShapeType="1"/>
            </p:cNvSpPr>
            <p:nvPr/>
          </p:nvSpPr>
          <p:spPr bwMode="auto">
            <a:xfrm>
              <a:off x="1728" y="480"/>
              <a:ext cx="2304" cy="288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1000" y="2895600"/>
            <a:ext cx="6477000" cy="533400"/>
            <a:chOff x="240" y="1824"/>
            <a:chExt cx="4080" cy="336"/>
          </a:xfrm>
        </p:grpSpPr>
        <p:sp>
          <p:nvSpPr>
            <p:cNvPr id="25624" name="Oval 10"/>
            <p:cNvSpPr>
              <a:spLocks noChangeArrowheads="1"/>
            </p:cNvSpPr>
            <p:nvPr/>
          </p:nvSpPr>
          <p:spPr bwMode="auto">
            <a:xfrm>
              <a:off x="3744" y="1824"/>
              <a:ext cx="576" cy="336"/>
            </a:xfrm>
            <a:prstGeom prst="ellips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25" name="Text Box 11"/>
            <p:cNvSpPr txBox="1">
              <a:spLocks noChangeArrowheads="1"/>
            </p:cNvSpPr>
            <p:nvPr/>
          </p:nvSpPr>
          <p:spPr bwMode="auto">
            <a:xfrm>
              <a:off x="240" y="1872"/>
              <a:ext cx="1440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CA" sz="2400">
                  <a:solidFill>
                    <a:srgbClr val="FFFF00"/>
                  </a:solidFill>
                </a:rPr>
                <a:t>Mésencéphale</a:t>
              </a:r>
            </a:p>
          </p:txBody>
        </p:sp>
        <p:sp>
          <p:nvSpPr>
            <p:cNvPr id="25626" name="Line 12"/>
            <p:cNvSpPr>
              <a:spLocks noChangeShapeType="1"/>
            </p:cNvSpPr>
            <p:nvPr/>
          </p:nvSpPr>
          <p:spPr bwMode="auto">
            <a:xfrm>
              <a:off x="1584" y="2016"/>
              <a:ext cx="2160" cy="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" y="3733800"/>
            <a:ext cx="5867400" cy="1812925"/>
            <a:chOff x="240" y="2352"/>
            <a:chExt cx="3696" cy="1142"/>
          </a:xfrm>
        </p:grpSpPr>
        <p:sp>
          <p:nvSpPr>
            <p:cNvPr id="25620" name="Text Box 14"/>
            <p:cNvSpPr txBox="1">
              <a:spLocks noChangeArrowheads="1"/>
            </p:cNvSpPr>
            <p:nvPr/>
          </p:nvSpPr>
          <p:spPr bwMode="auto">
            <a:xfrm>
              <a:off x="240" y="2352"/>
              <a:ext cx="1584" cy="51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CA" sz="2400">
                  <a:solidFill>
                    <a:srgbClr val="FFFF00"/>
                  </a:solidFill>
                </a:rPr>
                <a:t>Pont (protubérance)</a:t>
              </a:r>
            </a:p>
          </p:txBody>
        </p:sp>
        <p:sp>
          <p:nvSpPr>
            <p:cNvPr id="25621" name="Text Box 15"/>
            <p:cNvSpPr txBox="1">
              <a:spLocks noChangeArrowheads="1"/>
            </p:cNvSpPr>
            <p:nvPr/>
          </p:nvSpPr>
          <p:spPr bwMode="auto">
            <a:xfrm>
              <a:off x="240" y="2976"/>
              <a:ext cx="1392" cy="51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CA" sz="2400">
                  <a:solidFill>
                    <a:srgbClr val="FFFF00"/>
                  </a:solidFill>
                </a:rPr>
                <a:t>Bulbe rachidien</a:t>
              </a:r>
            </a:p>
          </p:txBody>
        </p:sp>
        <p:sp>
          <p:nvSpPr>
            <p:cNvPr id="25622" name="Line 16"/>
            <p:cNvSpPr>
              <a:spLocks noChangeShapeType="1"/>
            </p:cNvSpPr>
            <p:nvPr/>
          </p:nvSpPr>
          <p:spPr bwMode="auto">
            <a:xfrm flipV="1">
              <a:off x="1680" y="2352"/>
              <a:ext cx="2160" cy="192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5623" name="Line 17"/>
            <p:cNvSpPr>
              <a:spLocks noChangeShapeType="1"/>
            </p:cNvSpPr>
            <p:nvPr/>
          </p:nvSpPr>
          <p:spPr bwMode="auto">
            <a:xfrm flipV="1">
              <a:off x="1296" y="2736"/>
              <a:ext cx="2640" cy="48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52400" y="3048000"/>
            <a:ext cx="4038600" cy="3581400"/>
            <a:chOff x="96" y="1920"/>
            <a:chExt cx="2544" cy="2256"/>
          </a:xfrm>
        </p:grpSpPr>
        <p:sp>
          <p:nvSpPr>
            <p:cNvPr id="25615" name="Text Box 19"/>
            <p:cNvSpPr txBox="1">
              <a:spLocks noChangeArrowheads="1"/>
            </p:cNvSpPr>
            <p:nvPr/>
          </p:nvSpPr>
          <p:spPr bwMode="auto">
            <a:xfrm>
              <a:off x="720" y="3888"/>
              <a:ext cx="1920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CA" sz="2400">
                  <a:solidFill>
                    <a:srgbClr val="FFFF00"/>
                  </a:solidFill>
                </a:rPr>
                <a:t>= Tronc cérébral</a:t>
              </a:r>
            </a:p>
          </p:txBody>
        </p:sp>
        <p:sp>
          <p:nvSpPr>
            <p:cNvPr id="25616" name="Line 20"/>
            <p:cNvSpPr>
              <a:spLocks noChangeShapeType="1"/>
            </p:cNvSpPr>
            <p:nvPr/>
          </p:nvSpPr>
          <p:spPr bwMode="auto">
            <a:xfrm>
              <a:off x="240" y="1920"/>
              <a:ext cx="0" cy="158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5617" name="Line 21"/>
            <p:cNvSpPr>
              <a:spLocks noChangeShapeType="1"/>
            </p:cNvSpPr>
            <p:nvPr/>
          </p:nvSpPr>
          <p:spPr bwMode="auto">
            <a:xfrm flipH="1">
              <a:off x="96" y="2736"/>
              <a:ext cx="1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5618" name="Line 22"/>
            <p:cNvSpPr>
              <a:spLocks noChangeShapeType="1"/>
            </p:cNvSpPr>
            <p:nvPr/>
          </p:nvSpPr>
          <p:spPr bwMode="auto">
            <a:xfrm>
              <a:off x="96" y="2736"/>
              <a:ext cx="0" cy="12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5619" name="Line 23"/>
            <p:cNvSpPr>
              <a:spLocks noChangeShapeType="1"/>
            </p:cNvSpPr>
            <p:nvPr/>
          </p:nvSpPr>
          <p:spPr bwMode="auto">
            <a:xfrm>
              <a:off x="96" y="4032"/>
              <a:ext cx="62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934200" y="4114800"/>
            <a:ext cx="1447800" cy="2133600"/>
            <a:chOff x="4368" y="2592"/>
            <a:chExt cx="912" cy="1344"/>
          </a:xfrm>
        </p:grpSpPr>
        <p:sp>
          <p:nvSpPr>
            <p:cNvPr id="25613" name="Text Box 25"/>
            <p:cNvSpPr txBox="1">
              <a:spLocks noChangeArrowheads="1"/>
            </p:cNvSpPr>
            <p:nvPr/>
          </p:nvSpPr>
          <p:spPr bwMode="auto">
            <a:xfrm>
              <a:off x="4368" y="3648"/>
              <a:ext cx="912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CA" sz="2400">
                  <a:solidFill>
                    <a:srgbClr val="FFFF00"/>
                  </a:solidFill>
                </a:rPr>
                <a:t>Cervelet</a:t>
              </a:r>
            </a:p>
          </p:txBody>
        </p:sp>
        <p:sp>
          <p:nvSpPr>
            <p:cNvPr id="25614" name="Line 26"/>
            <p:cNvSpPr>
              <a:spLocks noChangeShapeType="1"/>
            </p:cNvSpPr>
            <p:nvPr/>
          </p:nvSpPr>
          <p:spPr bwMode="auto">
            <a:xfrm flipV="1">
              <a:off x="4656" y="2592"/>
              <a:ext cx="0" cy="1056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685800" y="1676400"/>
            <a:ext cx="19812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A" sz="2400">
                <a:solidFill>
                  <a:srgbClr val="FFFF00"/>
                </a:solidFill>
              </a:rPr>
              <a:t>Diencéphale</a:t>
            </a:r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2590800" y="1905000"/>
            <a:ext cx="4330700" cy="1562100"/>
            <a:chOff x="1632" y="1200"/>
            <a:chExt cx="2728" cy="984"/>
          </a:xfrm>
        </p:grpSpPr>
        <p:sp>
          <p:nvSpPr>
            <p:cNvPr id="25611" name="Line 29"/>
            <p:cNvSpPr>
              <a:spLocks noChangeShapeType="1"/>
            </p:cNvSpPr>
            <p:nvPr/>
          </p:nvSpPr>
          <p:spPr bwMode="auto">
            <a:xfrm>
              <a:off x="1632" y="1200"/>
              <a:ext cx="1968" cy="624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5612" name="Freeform 30"/>
            <p:cNvSpPr>
              <a:spLocks/>
            </p:cNvSpPr>
            <p:nvPr/>
          </p:nvSpPr>
          <p:spPr bwMode="auto">
            <a:xfrm>
              <a:off x="3496" y="1584"/>
              <a:ext cx="864" cy="600"/>
            </a:xfrm>
            <a:custGeom>
              <a:avLst/>
              <a:gdLst>
                <a:gd name="T0" fmla="*/ 536 w 864"/>
                <a:gd name="T1" fmla="*/ 288 h 600"/>
                <a:gd name="T2" fmla="*/ 824 w 864"/>
                <a:gd name="T3" fmla="*/ 288 h 600"/>
                <a:gd name="T4" fmla="*/ 776 w 864"/>
                <a:gd name="T5" fmla="*/ 96 h 600"/>
                <a:gd name="T6" fmla="*/ 392 w 864"/>
                <a:gd name="T7" fmla="*/ 0 h 600"/>
                <a:gd name="T8" fmla="*/ 104 w 864"/>
                <a:gd name="T9" fmla="*/ 96 h 600"/>
                <a:gd name="T10" fmla="*/ 152 w 864"/>
                <a:gd name="T11" fmla="*/ 192 h 600"/>
                <a:gd name="T12" fmla="*/ 8 w 864"/>
                <a:gd name="T13" fmla="*/ 480 h 600"/>
                <a:gd name="T14" fmla="*/ 104 w 864"/>
                <a:gd name="T15" fmla="*/ 576 h 600"/>
                <a:gd name="T16" fmla="*/ 296 w 864"/>
                <a:gd name="T17" fmla="*/ 336 h 600"/>
                <a:gd name="T18" fmla="*/ 536 w 864"/>
                <a:gd name="T19" fmla="*/ 288 h 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4"/>
                <a:gd name="T31" fmla="*/ 0 h 600"/>
                <a:gd name="T32" fmla="*/ 864 w 864"/>
                <a:gd name="T33" fmla="*/ 600 h 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4" h="600">
                  <a:moveTo>
                    <a:pt x="536" y="288"/>
                  </a:moveTo>
                  <a:cubicBezTo>
                    <a:pt x="624" y="280"/>
                    <a:pt x="784" y="320"/>
                    <a:pt x="824" y="288"/>
                  </a:cubicBezTo>
                  <a:cubicBezTo>
                    <a:pt x="864" y="256"/>
                    <a:pt x="848" y="144"/>
                    <a:pt x="776" y="96"/>
                  </a:cubicBezTo>
                  <a:cubicBezTo>
                    <a:pt x="704" y="48"/>
                    <a:pt x="504" y="0"/>
                    <a:pt x="392" y="0"/>
                  </a:cubicBezTo>
                  <a:cubicBezTo>
                    <a:pt x="280" y="0"/>
                    <a:pt x="144" y="64"/>
                    <a:pt x="104" y="96"/>
                  </a:cubicBezTo>
                  <a:cubicBezTo>
                    <a:pt x="64" y="128"/>
                    <a:pt x="168" y="128"/>
                    <a:pt x="152" y="192"/>
                  </a:cubicBezTo>
                  <a:cubicBezTo>
                    <a:pt x="136" y="256"/>
                    <a:pt x="16" y="416"/>
                    <a:pt x="8" y="480"/>
                  </a:cubicBezTo>
                  <a:cubicBezTo>
                    <a:pt x="0" y="544"/>
                    <a:pt x="56" y="600"/>
                    <a:pt x="104" y="576"/>
                  </a:cubicBezTo>
                  <a:cubicBezTo>
                    <a:pt x="152" y="552"/>
                    <a:pt x="224" y="384"/>
                    <a:pt x="296" y="336"/>
                  </a:cubicBezTo>
                  <a:cubicBezTo>
                    <a:pt x="368" y="288"/>
                    <a:pt x="448" y="296"/>
                    <a:pt x="536" y="288"/>
                  </a:cubicBezTo>
                  <a:close/>
                </a:path>
              </a:pathLst>
            </a:custGeom>
            <a:noFill/>
            <a:ln w="381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  <p:bldP spid="5634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8046" y="3525835"/>
            <a:ext cx="917440" cy="24271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19441" y="6494996"/>
            <a:ext cx="2224099" cy="27085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3666" rIns="0" bIns="0" rtlCol="0">
            <a:spAutoFit/>
          </a:bodyPr>
          <a:lstStyle/>
          <a:p>
            <a:pPr marL="204707">
              <a:spcBef>
                <a:spcPts val="265"/>
              </a:spcBef>
            </a:pPr>
            <a:r>
              <a:rPr lang="ar-DZ" sz="1539" dirty="0" smtClean="0">
                <a:latin typeface="Arial"/>
                <a:cs typeface="Arial"/>
              </a:rPr>
              <a:t>الجنين في 25 يوم </a:t>
            </a:r>
            <a:endParaRPr sz="1539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501" y="705154"/>
            <a:ext cx="8377624" cy="220303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15676" y="155285"/>
            <a:ext cx="6336727" cy="503409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lang="ar-DZ" sz="2800" b="1" dirty="0" smtClean="0">
                <a:solidFill>
                  <a:schemeClr val="bg1"/>
                </a:solidFill>
                <a:latin typeface="Arial"/>
                <a:cs typeface="Arial"/>
              </a:rPr>
              <a:t>تطور </a:t>
            </a:r>
            <a:r>
              <a:rPr lang="ar-DZ" sz="3200" b="1" dirty="0" smtClean="0">
                <a:solidFill>
                  <a:schemeClr val="bg1"/>
                </a:solidFill>
                <a:latin typeface="Arial"/>
                <a:cs typeface="Arial"/>
              </a:rPr>
              <a:t>الجهاز العصبي في المرحلة الجنينية </a:t>
            </a:r>
            <a:endParaRPr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7" name="object 3"/>
          <p:cNvGrpSpPr/>
          <p:nvPr/>
        </p:nvGrpSpPr>
        <p:grpSpPr>
          <a:xfrm>
            <a:off x="360501" y="3175142"/>
            <a:ext cx="7037188" cy="3188324"/>
            <a:chOff x="1238135" y="1181100"/>
            <a:chExt cx="8229600" cy="5156200"/>
          </a:xfrm>
        </p:grpSpPr>
        <p:pic>
          <p:nvPicPr>
            <p:cNvPr id="8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4329" y="1257299"/>
              <a:ext cx="8077199" cy="5003291"/>
            </a:xfrm>
            <a:prstGeom prst="rect">
              <a:avLst/>
            </a:prstGeom>
          </p:spPr>
        </p:pic>
        <p:sp>
          <p:nvSpPr>
            <p:cNvPr id="9" name="object 5"/>
            <p:cNvSpPr/>
            <p:nvPr/>
          </p:nvSpPr>
          <p:spPr>
            <a:xfrm>
              <a:off x="1276235" y="1219200"/>
              <a:ext cx="8153400" cy="5080000"/>
            </a:xfrm>
            <a:custGeom>
              <a:avLst/>
              <a:gdLst/>
              <a:ahLst/>
              <a:cxnLst/>
              <a:rect l="l" t="t" r="r" b="b"/>
              <a:pathLst>
                <a:path w="8153400" h="5080000">
                  <a:moveTo>
                    <a:pt x="0" y="5079492"/>
                  </a:moveTo>
                  <a:lnTo>
                    <a:pt x="0" y="0"/>
                  </a:lnTo>
                  <a:lnTo>
                    <a:pt x="8153400" y="0"/>
                  </a:lnTo>
                  <a:lnTo>
                    <a:pt x="8153400" y="5079492"/>
                  </a:lnTo>
                  <a:lnTo>
                    <a:pt x="0" y="5079492"/>
                  </a:lnTo>
                  <a:close/>
                </a:path>
              </a:pathLst>
            </a:custGeom>
            <a:ln w="7619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83623" y="734494"/>
            <a:ext cx="1296144" cy="466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chemeClr val="tx1"/>
                </a:solidFill>
              </a:rPr>
              <a:t>اللوحة العصبية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84786" y="1948352"/>
            <a:ext cx="1296144" cy="466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chemeClr val="tx1"/>
                </a:solidFill>
              </a:rPr>
              <a:t>20يوم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994" y="1948352"/>
            <a:ext cx="1296144" cy="466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chemeClr val="tx1"/>
                </a:solidFill>
              </a:rPr>
              <a:t>19يوم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1017" y="601953"/>
            <a:ext cx="1296144" cy="466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chemeClr val="tx1"/>
                </a:solidFill>
              </a:rPr>
              <a:t>انخفاض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25461" y="601953"/>
            <a:ext cx="1296144" cy="466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chemeClr val="tx1"/>
                </a:solidFill>
              </a:rPr>
              <a:t>بروز عصبي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9317" y="2020312"/>
            <a:ext cx="1296144" cy="466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chemeClr val="tx1"/>
                </a:solidFill>
              </a:rPr>
              <a:t>22يوم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91902" y="2020312"/>
            <a:ext cx="1296144" cy="466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chemeClr val="tx1"/>
                </a:solidFill>
              </a:rPr>
              <a:t>26 يوم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8538" y="1732907"/>
            <a:ext cx="5730747" cy="3901947"/>
            <a:chOff x="2068207" y="1794764"/>
            <a:chExt cx="6701790" cy="4563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2455" y="2049018"/>
              <a:ext cx="6192774" cy="40546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95207" y="1921764"/>
              <a:ext cx="6447790" cy="4309110"/>
            </a:xfrm>
            <a:custGeom>
              <a:avLst/>
              <a:gdLst/>
              <a:ahLst/>
              <a:cxnLst/>
              <a:rect l="l" t="t" r="r" b="b"/>
              <a:pathLst>
                <a:path w="6447790" h="4309110">
                  <a:moveTo>
                    <a:pt x="0" y="4309110"/>
                  </a:moveTo>
                  <a:lnTo>
                    <a:pt x="0" y="0"/>
                  </a:lnTo>
                  <a:lnTo>
                    <a:pt x="6447282" y="0"/>
                  </a:lnTo>
                  <a:lnTo>
                    <a:pt x="6447282" y="4309110"/>
                  </a:lnTo>
                  <a:lnTo>
                    <a:pt x="0" y="4309110"/>
                  </a:lnTo>
                  <a:close/>
                </a:path>
              </a:pathLst>
            </a:custGeom>
            <a:ln w="2540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99544" y="928144"/>
            <a:ext cx="1495945" cy="326758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z="2052" spc="-4" dirty="0">
                <a:solidFill>
                  <a:srgbClr val="FFFFFF"/>
                </a:solidFill>
                <a:latin typeface="Arial"/>
                <a:cs typeface="Arial"/>
              </a:rPr>
              <a:t>Spina</a:t>
            </a:r>
            <a:r>
              <a:rPr sz="2052" spc="-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2" spc="-4" dirty="0">
                <a:solidFill>
                  <a:srgbClr val="FFFFFF"/>
                </a:solidFill>
                <a:latin typeface="Arial"/>
                <a:cs typeface="Arial"/>
              </a:rPr>
              <a:t>bifida</a:t>
            </a:r>
            <a:endParaRPr sz="2052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10409" y="1223145"/>
            <a:ext cx="1484542" cy="37467"/>
            <a:chOff x="4456061" y="1198625"/>
            <a:chExt cx="1736089" cy="43815"/>
          </a:xfrm>
        </p:grpSpPr>
        <p:sp>
          <p:nvSpPr>
            <p:cNvPr id="7" name="object 7"/>
            <p:cNvSpPr/>
            <p:nvPr/>
          </p:nvSpPr>
          <p:spPr>
            <a:xfrm>
              <a:off x="4468253" y="1210817"/>
              <a:ext cx="1724025" cy="31750"/>
            </a:xfrm>
            <a:custGeom>
              <a:avLst/>
              <a:gdLst/>
              <a:ahLst/>
              <a:cxnLst/>
              <a:rect l="l" t="t" r="r" b="b"/>
              <a:pathLst>
                <a:path w="1724025" h="31750">
                  <a:moveTo>
                    <a:pt x="1723644" y="31241"/>
                  </a:moveTo>
                  <a:lnTo>
                    <a:pt x="1723644" y="0"/>
                  </a:lnTo>
                  <a:lnTo>
                    <a:pt x="0" y="0"/>
                  </a:lnTo>
                  <a:lnTo>
                    <a:pt x="0" y="31241"/>
                  </a:lnTo>
                  <a:lnTo>
                    <a:pt x="1723644" y="31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4456061" y="1198625"/>
              <a:ext cx="1724025" cy="31750"/>
            </a:xfrm>
            <a:custGeom>
              <a:avLst/>
              <a:gdLst/>
              <a:ahLst/>
              <a:cxnLst/>
              <a:rect l="l" t="t" r="r" b="b"/>
              <a:pathLst>
                <a:path w="1724025" h="31750">
                  <a:moveTo>
                    <a:pt x="1723644" y="31241"/>
                  </a:moveTo>
                  <a:lnTo>
                    <a:pt x="1723644" y="0"/>
                  </a:lnTo>
                  <a:lnTo>
                    <a:pt x="0" y="0"/>
                  </a:lnTo>
                  <a:lnTo>
                    <a:pt x="0" y="31241"/>
                  </a:lnTo>
                  <a:lnTo>
                    <a:pt x="1723644" y="31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84478" y="1236395"/>
            <a:ext cx="5725860" cy="32675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2052" b="1" spc="-4" dirty="0">
                <a:solidFill>
                  <a:srgbClr val="FFFFFF"/>
                </a:solidFill>
                <a:latin typeface="Arial"/>
                <a:cs typeface="Arial"/>
              </a:rPr>
              <a:t>(défaut </a:t>
            </a:r>
            <a:r>
              <a:rPr sz="2052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52" b="1" spc="-4" dirty="0">
                <a:solidFill>
                  <a:srgbClr val="FFFFFF"/>
                </a:solidFill>
                <a:latin typeface="Arial"/>
                <a:cs typeface="Arial"/>
              </a:rPr>
              <a:t> fermeture </a:t>
            </a:r>
            <a:r>
              <a:rPr sz="2052" b="1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2052" b="1" spc="-4" dirty="0">
                <a:solidFill>
                  <a:srgbClr val="FFFFFF"/>
                </a:solidFill>
                <a:latin typeface="Arial"/>
                <a:cs typeface="Arial"/>
              </a:rPr>
              <a:t> neuropore postérieur)</a:t>
            </a:r>
            <a:endParaRPr sz="2052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2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512" y="587406"/>
            <a:ext cx="8712968" cy="6081954"/>
            <a:chOff x="1741817" y="964691"/>
            <a:chExt cx="7391400" cy="599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8011" y="1040892"/>
              <a:ext cx="7238999" cy="58468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79917" y="1002791"/>
              <a:ext cx="7315200" cy="5923280"/>
            </a:xfrm>
            <a:custGeom>
              <a:avLst/>
              <a:gdLst/>
              <a:ahLst/>
              <a:cxnLst/>
              <a:rect l="l" t="t" r="r" b="b"/>
              <a:pathLst>
                <a:path w="7315200" h="5923280">
                  <a:moveTo>
                    <a:pt x="0" y="5923026"/>
                  </a:moveTo>
                  <a:lnTo>
                    <a:pt x="0" y="0"/>
                  </a:lnTo>
                  <a:lnTo>
                    <a:pt x="7315200" y="0"/>
                  </a:lnTo>
                  <a:lnTo>
                    <a:pt x="7315200" y="5923026"/>
                  </a:lnTo>
                  <a:lnTo>
                    <a:pt x="0" y="5923026"/>
                  </a:lnTo>
                  <a:close/>
                </a:path>
              </a:pathLst>
            </a:custGeom>
            <a:ln w="76200">
              <a:solidFill>
                <a:srgbClr val="CC339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43808" y="260648"/>
            <a:ext cx="3829729" cy="326758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z="2052" spc="-4" dirty="0">
                <a:solidFill>
                  <a:srgbClr val="FFFFFF"/>
                </a:solidFill>
                <a:latin typeface="Arial"/>
                <a:cs typeface="Arial"/>
              </a:rPr>
              <a:t>Développement</a:t>
            </a:r>
            <a:r>
              <a:rPr sz="2052" spc="-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2" spc="-4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52" spc="-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2" spc="-4" dirty="0">
                <a:solidFill>
                  <a:srgbClr val="FFFFFF"/>
                </a:solidFill>
                <a:latin typeface="Arial"/>
                <a:cs typeface="Arial"/>
              </a:rPr>
              <a:t>l’encéphale</a:t>
            </a:r>
            <a:endParaRPr sz="2052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1920" y="1196752"/>
            <a:ext cx="2088232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chemeClr val="tx1"/>
                </a:solidFill>
              </a:rPr>
              <a:t>الانبوب العصبي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3688" y="94485"/>
            <a:ext cx="5153943" cy="3747194"/>
            <a:chOff x="2678315" y="388620"/>
            <a:chExt cx="5363845" cy="3761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1088" y="832779"/>
              <a:ext cx="4673192" cy="3056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16415" y="426720"/>
              <a:ext cx="5287645" cy="3685540"/>
            </a:xfrm>
            <a:custGeom>
              <a:avLst/>
              <a:gdLst/>
              <a:ahLst/>
              <a:cxnLst/>
              <a:rect l="l" t="t" r="r" b="b"/>
              <a:pathLst>
                <a:path w="5287645" h="3685540">
                  <a:moveTo>
                    <a:pt x="0" y="3685032"/>
                  </a:moveTo>
                  <a:lnTo>
                    <a:pt x="0" y="0"/>
                  </a:lnTo>
                  <a:lnTo>
                    <a:pt x="5287518" y="0"/>
                  </a:lnTo>
                  <a:lnTo>
                    <a:pt x="5287518" y="3685032"/>
                  </a:lnTo>
                  <a:lnTo>
                    <a:pt x="0" y="3685032"/>
                  </a:lnTo>
                  <a:close/>
                </a:path>
              </a:pathLst>
            </a:custGeom>
            <a:ln w="76200">
              <a:solidFill>
                <a:srgbClr val="0099C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745988" y="3780918"/>
            <a:ext cx="5189341" cy="3062371"/>
            <a:chOff x="3326015" y="4207002"/>
            <a:chExt cx="4163695" cy="29298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0308" y="4468368"/>
              <a:ext cx="3716870" cy="246161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364115" y="4245102"/>
              <a:ext cx="4087495" cy="2853690"/>
            </a:xfrm>
            <a:custGeom>
              <a:avLst/>
              <a:gdLst/>
              <a:ahLst/>
              <a:cxnLst/>
              <a:rect l="l" t="t" r="r" b="b"/>
              <a:pathLst>
                <a:path w="4087495" h="2853690">
                  <a:moveTo>
                    <a:pt x="0" y="2853690"/>
                  </a:moveTo>
                  <a:lnTo>
                    <a:pt x="0" y="0"/>
                  </a:lnTo>
                  <a:lnTo>
                    <a:pt x="4087367" y="0"/>
                  </a:lnTo>
                  <a:lnTo>
                    <a:pt x="4087367" y="2853690"/>
                  </a:lnTo>
                  <a:lnTo>
                    <a:pt x="0" y="2853690"/>
                  </a:lnTo>
                  <a:close/>
                </a:path>
              </a:pathLst>
            </a:custGeom>
            <a:ln w="76200">
              <a:solidFill>
                <a:srgbClr val="0099C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039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 smtClean="0">
                <a:solidFill>
                  <a:schemeClr val="bg1"/>
                </a:solidFill>
              </a:rPr>
              <a:t>المراحل التطورية النسيجية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algn="r" rtl="1"/>
            <a:r>
              <a:rPr lang="ar-DZ" b="1" dirty="0" smtClean="0">
                <a:solidFill>
                  <a:srgbClr val="FF0000"/>
                </a:solidFill>
              </a:rPr>
              <a:t>التشعب</a:t>
            </a:r>
            <a:r>
              <a:rPr lang="ar-DZ" b="1" dirty="0" smtClean="0">
                <a:solidFill>
                  <a:schemeClr val="bg1"/>
                </a:solidFill>
              </a:rPr>
              <a:t> : </a:t>
            </a:r>
            <a:r>
              <a:rPr lang="ar-DZ" b="1" spc="-4" dirty="0">
                <a:solidFill>
                  <a:schemeClr val="bg1"/>
                </a:solidFill>
                <a:cs typeface="Arial"/>
              </a:rPr>
              <a:t>المناطق البطينة </a:t>
            </a:r>
            <a:r>
              <a:rPr lang="ar-DZ" b="1" spc="-4" dirty="0" smtClean="0">
                <a:solidFill>
                  <a:schemeClr val="bg1"/>
                </a:solidFill>
                <a:cs typeface="Arial"/>
              </a:rPr>
              <a:t>و الخلايا  </a:t>
            </a:r>
            <a:r>
              <a:rPr lang="fr-FR" sz="2800" b="1" spc="-9" dirty="0">
                <a:solidFill>
                  <a:schemeClr val="bg1"/>
                </a:solidFill>
                <a:cs typeface="Arial"/>
              </a:rPr>
              <a:t>(cellules</a:t>
            </a:r>
            <a:r>
              <a:rPr lang="fr-FR" sz="2800" b="1" spc="17" dirty="0">
                <a:solidFill>
                  <a:schemeClr val="bg1"/>
                </a:solidFill>
                <a:cs typeface="Arial"/>
              </a:rPr>
              <a:t> </a:t>
            </a:r>
            <a:r>
              <a:rPr lang="fr-FR" sz="2800" b="1" spc="-9" dirty="0">
                <a:solidFill>
                  <a:schemeClr val="bg1"/>
                </a:solidFill>
                <a:cs typeface="Arial"/>
              </a:rPr>
              <a:t>souches/mères</a:t>
            </a:r>
            <a:r>
              <a:rPr lang="fr-FR" sz="2800" b="1" spc="-9" dirty="0" smtClean="0">
                <a:solidFill>
                  <a:schemeClr val="bg1"/>
                </a:solidFill>
                <a:cs typeface="Arial"/>
              </a:rPr>
              <a:t>)</a:t>
            </a:r>
            <a:endParaRPr lang="ar-DZ" b="1" dirty="0" smtClean="0">
              <a:solidFill>
                <a:schemeClr val="bg1"/>
              </a:solidFill>
            </a:endParaRPr>
          </a:p>
          <a:p>
            <a:pPr algn="r" rtl="1"/>
            <a:r>
              <a:rPr lang="ar-DZ" b="1" dirty="0" smtClean="0">
                <a:solidFill>
                  <a:srgbClr val="FF0000"/>
                </a:solidFill>
              </a:rPr>
              <a:t>الهجرة</a:t>
            </a:r>
            <a:r>
              <a:rPr lang="ar-DZ" b="1" dirty="0" smtClean="0">
                <a:solidFill>
                  <a:schemeClr val="bg1"/>
                </a:solidFill>
              </a:rPr>
              <a:t>:</a:t>
            </a:r>
            <a:r>
              <a:rPr lang="fr-FR" b="1" spc="-4" dirty="0">
                <a:cs typeface="Arial"/>
              </a:rPr>
              <a:t> </a:t>
            </a:r>
            <a:r>
              <a:rPr lang="ar-DZ" b="1" spc="-4" dirty="0" smtClean="0">
                <a:cs typeface="Arial"/>
              </a:rPr>
              <a:t> </a:t>
            </a:r>
            <a:r>
              <a:rPr lang="ar-DZ" sz="2800" b="1" spc="-4" dirty="0" smtClean="0">
                <a:solidFill>
                  <a:schemeClr val="bg1"/>
                </a:solidFill>
                <a:cs typeface="Arial"/>
              </a:rPr>
              <a:t>نحو المناطق الطرفية </a:t>
            </a:r>
            <a:r>
              <a:rPr lang="fr-FR" sz="2800" b="1" spc="-9" dirty="0" smtClean="0">
                <a:solidFill>
                  <a:schemeClr val="bg1"/>
                </a:solidFill>
                <a:cs typeface="Arial"/>
              </a:rPr>
              <a:t>(cellules</a:t>
            </a:r>
            <a:r>
              <a:rPr lang="fr-FR" sz="2800" b="1" spc="4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fr-FR" sz="2800" b="1" spc="-9" dirty="0">
                <a:solidFill>
                  <a:schemeClr val="bg1"/>
                </a:solidFill>
                <a:cs typeface="Arial"/>
              </a:rPr>
              <a:t>filles</a:t>
            </a:r>
            <a:r>
              <a:rPr lang="fr-FR" sz="2800" b="1" spc="-9" dirty="0" smtClean="0">
                <a:solidFill>
                  <a:schemeClr val="bg1"/>
                </a:solidFill>
                <a:cs typeface="Arial"/>
              </a:rPr>
              <a:t>)</a:t>
            </a:r>
            <a:r>
              <a:rPr lang="ar-DZ" sz="2800" dirty="0" smtClean="0">
                <a:solidFill>
                  <a:schemeClr val="bg1"/>
                </a:solidFill>
                <a:cs typeface="Arial"/>
              </a:rPr>
              <a:t> </a:t>
            </a:r>
          </a:p>
          <a:p>
            <a:pPr algn="r" rtl="1"/>
            <a:r>
              <a:rPr lang="ar-DZ" b="1" dirty="0" smtClean="0">
                <a:solidFill>
                  <a:srgbClr val="FF0000"/>
                </a:solidFill>
              </a:rPr>
              <a:t>التمايز</a:t>
            </a:r>
            <a:r>
              <a:rPr lang="ar-DZ" b="1" dirty="0" smtClean="0">
                <a:solidFill>
                  <a:schemeClr val="bg1"/>
                </a:solidFill>
              </a:rPr>
              <a:t>:</a:t>
            </a:r>
            <a:r>
              <a:rPr lang="fr-FR" sz="2400" b="1" spc="-4" dirty="0">
                <a:solidFill>
                  <a:schemeClr val="bg1"/>
                </a:solidFill>
                <a:cs typeface="Arial"/>
              </a:rPr>
              <a:t>neuroblastes</a:t>
            </a:r>
            <a:r>
              <a:rPr lang="fr-FR" sz="2400" b="1" spc="13" dirty="0">
                <a:solidFill>
                  <a:schemeClr val="bg1"/>
                </a:solidFill>
                <a:cs typeface="Arial"/>
              </a:rPr>
              <a:t> </a:t>
            </a:r>
            <a:r>
              <a:rPr lang="fr-FR" sz="2400" b="1" spc="-4" dirty="0">
                <a:solidFill>
                  <a:schemeClr val="bg1"/>
                </a:solidFill>
                <a:cs typeface="Arial"/>
              </a:rPr>
              <a:t>(neurones)</a:t>
            </a:r>
            <a:r>
              <a:rPr lang="fr-FR" sz="2400" b="1" spc="13" dirty="0">
                <a:solidFill>
                  <a:schemeClr val="bg1"/>
                </a:solidFill>
                <a:cs typeface="Arial"/>
              </a:rPr>
              <a:t> </a:t>
            </a:r>
            <a:r>
              <a:rPr lang="ar-DZ" sz="2400" b="1" spc="-4" dirty="0">
                <a:solidFill>
                  <a:schemeClr val="bg1"/>
                </a:solidFill>
                <a:cs typeface="Arial"/>
              </a:rPr>
              <a:t> </a:t>
            </a:r>
            <a:r>
              <a:rPr lang="ar-DZ" b="1" spc="-4" dirty="0" smtClean="0">
                <a:solidFill>
                  <a:schemeClr val="bg1"/>
                </a:solidFill>
                <a:cs typeface="Arial"/>
              </a:rPr>
              <a:t>و </a:t>
            </a:r>
            <a:r>
              <a:rPr lang="fr-FR" b="1" spc="9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fr-FR" sz="2400" b="1" spc="-9" dirty="0" err="1" smtClean="0">
                <a:solidFill>
                  <a:schemeClr val="bg1"/>
                </a:solidFill>
                <a:cs typeface="Arial"/>
              </a:rPr>
              <a:t>glioblastes</a:t>
            </a:r>
            <a:r>
              <a:rPr lang="ar-DZ" sz="2400" b="1" spc="-9" dirty="0" smtClean="0">
                <a:solidFill>
                  <a:schemeClr val="bg1"/>
                </a:solidFill>
                <a:cs typeface="Arial"/>
              </a:rPr>
              <a:t>( </a:t>
            </a:r>
            <a:r>
              <a:rPr lang="fr-FR" sz="2400" b="1" spc="-9" dirty="0" smtClean="0">
                <a:solidFill>
                  <a:schemeClr val="bg1"/>
                </a:solidFill>
                <a:cs typeface="Arial"/>
              </a:rPr>
              <a:t>glie</a:t>
            </a:r>
            <a:r>
              <a:rPr lang="ar-DZ" sz="2400" b="1" spc="-9" dirty="0" smtClean="0">
                <a:solidFill>
                  <a:schemeClr val="bg1"/>
                </a:solidFill>
                <a:cs typeface="Arial"/>
              </a:rPr>
              <a:t>) </a:t>
            </a:r>
            <a:endParaRPr lang="ar-DZ" b="1" dirty="0" smtClean="0">
              <a:solidFill>
                <a:schemeClr val="bg1"/>
              </a:solidFill>
            </a:endParaRPr>
          </a:p>
          <a:p>
            <a:pPr algn="r" rtl="1"/>
            <a:r>
              <a:rPr lang="ar-DZ" b="1" dirty="0" smtClean="0">
                <a:solidFill>
                  <a:schemeClr val="bg1"/>
                </a:solidFill>
              </a:rPr>
              <a:t>ا</a:t>
            </a:r>
            <a:r>
              <a:rPr lang="ar-DZ" b="1" dirty="0" smtClean="0">
                <a:solidFill>
                  <a:srgbClr val="FF0000"/>
                </a:solidFill>
              </a:rPr>
              <a:t>لتشكل</a:t>
            </a:r>
            <a:r>
              <a:rPr lang="ar-DZ" b="1" dirty="0" smtClean="0">
                <a:solidFill>
                  <a:schemeClr val="bg1"/>
                </a:solidFill>
              </a:rPr>
              <a:t> : تتحكم فيه العوامل الجينية والمحيطية  ويتشكل </a:t>
            </a:r>
          </a:p>
          <a:p>
            <a:pPr algn="r" rtl="1">
              <a:buFontTx/>
              <a:buChar char="-"/>
            </a:pPr>
            <a:r>
              <a:rPr lang="fr-FR" b="1" dirty="0" smtClean="0">
                <a:solidFill>
                  <a:schemeClr val="bg1"/>
                </a:solidFill>
              </a:rPr>
              <a:t>Neurulation</a:t>
            </a:r>
          </a:p>
          <a:p>
            <a:pPr algn="r" rtl="1">
              <a:buFontTx/>
              <a:buChar char="-"/>
            </a:pPr>
            <a:r>
              <a:rPr lang="fr-FR" b="1" dirty="0" smtClean="0">
                <a:solidFill>
                  <a:schemeClr val="bg1"/>
                </a:solidFill>
              </a:rPr>
              <a:t>Myélinisation </a:t>
            </a:r>
          </a:p>
          <a:p>
            <a:pPr algn="r" rtl="1">
              <a:buFontTx/>
              <a:buChar char="-"/>
            </a:pPr>
            <a:r>
              <a:rPr lang="fr-FR" b="1" dirty="0" smtClean="0">
                <a:solidFill>
                  <a:schemeClr val="bg1"/>
                </a:solidFill>
              </a:rPr>
              <a:t>Encéphale </a:t>
            </a:r>
          </a:p>
          <a:p>
            <a:pPr algn="r" rtl="1">
              <a:buFontTx/>
              <a:buChar char="-"/>
            </a:pPr>
            <a:endParaRPr lang="ar-DZ" b="1" dirty="0" smtClean="0">
              <a:solidFill>
                <a:schemeClr val="bg1"/>
              </a:solidFill>
            </a:endParaRPr>
          </a:p>
          <a:p>
            <a:pPr algn="r" rtl="1"/>
            <a:endParaRPr lang="ar-DZ" b="1" dirty="0" smtClean="0">
              <a:solidFill>
                <a:schemeClr val="bg1"/>
              </a:solidFill>
            </a:endParaRPr>
          </a:p>
          <a:p>
            <a:pPr marL="86878" indent="-76561">
              <a:spcBef>
                <a:spcPts val="1112"/>
              </a:spcBef>
              <a:buSzPct val="95000"/>
              <a:buFont typeface="Arial MT"/>
              <a:buChar char="•"/>
              <a:tabLst>
                <a:tab pos="87421" algn="l"/>
              </a:tabLst>
            </a:pPr>
            <a:r>
              <a:rPr lang="ar-DZ" b="1" dirty="0" smtClean="0">
                <a:solidFill>
                  <a:schemeClr val="bg1"/>
                </a:solidFill>
              </a:rPr>
              <a:t>              </a:t>
            </a:r>
          </a:p>
          <a:p>
            <a:pPr algn="r" rtl="1"/>
            <a:endParaRPr lang="ar-DZ" b="1" dirty="0" smtClean="0">
              <a:solidFill>
                <a:schemeClr val="bg1"/>
              </a:solidFill>
            </a:endParaRPr>
          </a:p>
          <a:p>
            <a:pPr algn="r" rtl="1"/>
            <a:endParaRPr lang="ar-DZ" b="1" dirty="0" smtClean="0">
              <a:solidFill>
                <a:schemeClr val="bg1"/>
              </a:solidFill>
            </a:endParaRPr>
          </a:p>
          <a:p>
            <a:pPr algn="r" rtl="1"/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72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mbryo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60648"/>
            <a:ext cx="8136904" cy="609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68129" y="2258524"/>
            <a:ext cx="2526546" cy="4048555"/>
            <a:chOff x="6862450" y="2409444"/>
            <a:chExt cx="2954655" cy="4734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4070" y="6521195"/>
              <a:ext cx="1422878" cy="6222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2450" y="2478024"/>
              <a:ext cx="2660904" cy="41087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520813" y="2482608"/>
              <a:ext cx="995680" cy="3511550"/>
            </a:xfrm>
            <a:custGeom>
              <a:avLst/>
              <a:gdLst/>
              <a:ahLst/>
              <a:cxnLst/>
              <a:rect l="l" t="t" r="r" b="b"/>
              <a:pathLst>
                <a:path w="995679" h="3511550">
                  <a:moveTo>
                    <a:pt x="114300" y="243840"/>
                  </a:moveTo>
                  <a:lnTo>
                    <a:pt x="76200" y="243840"/>
                  </a:lnTo>
                  <a:lnTo>
                    <a:pt x="76200" y="0"/>
                  </a:lnTo>
                  <a:lnTo>
                    <a:pt x="38100" y="0"/>
                  </a:lnTo>
                  <a:lnTo>
                    <a:pt x="38100" y="243840"/>
                  </a:lnTo>
                  <a:lnTo>
                    <a:pt x="0" y="243840"/>
                  </a:lnTo>
                  <a:lnTo>
                    <a:pt x="38100" y="319036"/>
                  </a:lnTo>
                  <a:lnTo>
                    <a:pt x="57912" y="358140"/>
                  </a:lnTo>
                  <a:lnTo>
                    <a:pt x="76200" y="321068"/>
                  </a:lnTo>
                  <a:lnTo>
                    <a:pt x="114300" y="243840"/>
                  </a:lnTo>
                  <a:close/>
                </a:path>
                <a:path w="995679" h="3511550">
                  <a:moveTo>
                    <a:pt x="986028" y="3278124"/>
                  </a:moveTo>
                  <a:lnTo>
                    <a:pt x="973836" y="3227832"/>
                  </a:lnTo>
                  <a:lnTo>
                    <a:pt x="947928" y="3194304"/>
                  </a:lnTo>
                  <a:lnTo>
                    <a:pt x="931164" y="3182112"/>
                  </a:lnTo>
                  <a:lnTo>
                    <a:pt x="923544" y="3176016"/>
                  </a:lnTo>
                  <a:lnTo>
                    <a:pt x="862584" y="3148584"/>
                  </a:lnTo>
                  <a:lnTo>
                    <a:pt x="816864" y="3134868"/>
                  </a:lnTo>
                  <a:lnTo>
                    <a:pt x="792480" y="3130296"/>
                  </a:lnTo>
                  <a:lnTo>
                    <a:pt x="769620" y="3125724"/>
                  </a:lnTo>
                  <a:lnTo>
                    <a:pt x="745236" y="3122676"/>
                  </a:lnTo>
                  <a:lnTo>
                    <a:pt x="699516" y="3122676"/>
                  </a:lnTo>
                  <a:lnTo>
                    <a:pt x="659892" y="3130296"/>
                  </a:lnTo>
                  <a:lnTo>
                    <a:pt x="624840" y="3145536"/>
                  </a:lnTo>
                  <a:lnTo>
                    <a:pt x="583692" y="3185160"/>
                  </a:lnTo>
                  <a:lnTo>
                    <a:pt x="562356" y="3217164"/>
                  </a:lnTo>
                  <a:lnTo>
                    <a:pt x="542544" y="3255264"/>
                  </a:lnTo>
                  <a:lnTo>
                    <a:pt x="525780" y="3296412"/>
                  </a:lnTo>
                  <a:lnTo>
                    <a:pt x="516636" y="3319272"/>
                  </a:lnTo>
                  <a:lnTo>
                    <a:pt x="509016" y="3340608"/>
                  </a:lnTo>
                  <a:lnTo>
                    <a:pt x="495300" y="3386328"/>
                  </a:lnTo>
                  <a:lnTo>
                    <a:pt x="480060" y="3433572"/>
                  </a:lnTo>
                  <a:lnTo>
                    <a:pt x="516636" y="3444240"/>
                  </a:lnTo>
                  <a:lnTo>
                    <a:pt x="530352" y="3398520"/>
                  </a:lnTo>
                  <a:lnTo>
                    <a:pt x="545592" y="3352800"/>
                  </a:lnTo>
                  <a:lnTo>
                    <a:pt x="560832" y="3310128"/>
                  </a:lnTo>
                  <a:lnTo>
                    <a:pt x="560832" y="3311652"/>
                  </a:lnTo>
                  <a:lnTo>
                    <a:pt x="568452" y="3290316"/>
                  </a:lnTo>
                  <a:lnTo>
                    <a:pt x="577596" y="3270504"/>
                  </a:lnTo>
                  <a:lnTo>
                    <a:pt x="577596" y="3272028"/>
                  </a:lnTo>
                  <a:lnTo>
                    <a:pt x="585216" y="3253740"/>
                  </a:lnTo>
                  <a:lnTo>
                    <a:pt x="594360" y="3236976"/>
                  </a:lnTo>
                  <a:lnTo>
                    <a:pt x="603504" y="3223907"/>
                  </a:lnTo>
                  <a:lnTo>
                    <a:pt x="605028" y="3221736"/>
                  </a:lnTo>
                  <a:lnTo>
                    <a:pt x="603504" y="3221736"/>
                  </a:lnTo>
                  <a:lnTo>
                    <a:pt x="633984" y="3186684"/>
                  </a:lnTo>
                  <a:lnTo>
                    <a:pt x="635508" y="3185668"/>
                  </a:lnTo>
                  <a:lnTo>
                    <a:pt x="644652" y="3179572"/>
                  </a:lnTo>
                  <a:lnTo>
                    <a:pt x="647700" y="3177540"/>
                  </a:lnTo>
                  <a:lnTo>
                    <a:pt x="644652" y="3179064"/>
                  </a:lnTo>
                  <a:lnTo>
                    <a:pt x="658368" y="3169920"/>
                  </a:lnTo>
                  <a:lnTo>
                    <a:pt x="656844" y="3171444"/>
                  </a:lnTo>
                  <a:lnTo>
                    <a:pt x="658368" y="3170834"/>
                  </a:lnTo>
                  <a:lnTo>
                    <a:pt x="662940" y="3169005"/>
                  </a:lnTo>
                  <a:lnTo>
                    <a:pt x="664464" y="3168396"/>
                  </a:lnTo>
                  <a:lnTo>
                    <a:pt x="662940" y="3168396"/>
                  </a:lnTo>
                  <a:lnTo>
                    <a:pt x="669036" y="3167176"/>
                  </a:lnTo>
                  <a:lnTo>
                    <a:pt x="670560" y="3166872"/>
                  </a:lnTo>
                  <a:lnTo>
                    <a:pt x="669036" y="3166872"/>
                  </a:lnTo>
                  <a:lnTo>
                    <a:pt x="685800" y="3162300"/>
                  </a:lnTo>
                  <a:lnTo>
                    <a:pt x="684276" y="3163824"/>
                  </a:lnTo>
                  <a:lnTo>
                    <a:pt x="685800" y="3163582"/>
                  </a:lnTo>
                  <a:lnTo>
                    <a:pt x="702564" y="3161004"/>
                  </a:lnTo>
                  <a:lnTo>
                    <a:pt x="704088" y="3160776"/>
                  </a:lnTo>
                  <a:lnTo>
                    <a:pt x="742188" y="3160776"/>
                  </a:lnTo>
                  <a:lnTo>
                    <a:pt x="743712" y="3160979"/>
                  </a:lnTo>
                  <a:lnTo>
                    <a:pt x="765048" y="3163824"/>
                  </a:lnTo>
                  <a:lnTo>
                    <a:pt x="763524" y="3163824"/>
                  </a:lnTo>
                  <a:lnTo>
                    <a:pt x="765048" y="3164027"/>
                  </a:lnTo>
                  <a:lnTo>
                    <a:pt x="786384" y="3166872"/>
                  </a:lnTo>
                  <a:lnTo>
                    <a:pt x="784860" y="3166872"/>
                  </a:lnTo>
                  <a:lnTo>
                    <a:pt x="786384" y="3167176"/>
                  </a:lnTo>
                  <a:lnTo>
                    <a:pt x="807720" y="3171444"/>
                  </a:lnTo>
                  <a:lnTo>
                    <a:pt x="829056" y="3177540"/>
                  </a:lnTo>
                  <a:lnTo>
                    <a:pt x="848868" y="3184614"/>
                  </a:lnTo>
                  <a:lnTo>
                    <a:pt x="850392" y="3185160"/>
                  </a:lnTo>
                  <a:lnTo>
                    <a:pt x="848868" y="3183636"/>
                  </a:lnTo>
                  <a:lnTo>
                    <a:pt x="870204" y="3192780"/>
                  </a:lnTo>
                  <a:lnTo>
                    <a:pt x="868680" y="3192780"/>
                  </a:lnTo>
                  <a:lnTo>
                    <a:pt x="870204" y="3193364"/>
                  </a:lnTo>
                  <a:lnTo>
                    <a:pt x="888492" y="3200400"/>
                  </a:lnTo>
                  <a:lnTo>
                    <a:pt x="886968" y="3200400"/>
                  </a:lnTo>
                  <a:lnTo>
                    <a:pt x="888492" y="3201225"/>
                  </a:lnTo>
                  <a:lnTo>
                    <a:pt x="903732" y="3209544"/>
                  </a:lnTo>
                  <a:lnTo>
                    <a:pt x="911352" y="3214116"/>
                  </a:lnTo>
                  <a:lnTo>
                    <a:pt x="909828" y="3214116"/>
                  </a:lnTo>
                  <a:lnTo>
                    <a:pt x="911352" y="3215030"/>
                  </a:lnTo>
                  <a:lnTo>
                    <a:pt x="917448" y="3218688"/>
                  </a:lnTo>
                  <a:lnTo>
                    <a:pt x="915924" y="3218688"/>
                  </a:lnTo>
                  <a:lnTo>
                    <a:pt x="917448" y="3219602"/>
                  </a:lnTo>
                  <a:lnTo>
                    <a:pt x="922020" y="3222345"/>
                  </a:lnTo>
                  <a:lnTo>
                    <a:pt x="923544" y="3223260"/>
                  </a:lnTo>
                  <a:lnTo>
                    <a:pt x="931164" y="3230880"/>
                  </a:lnTo>
                  <a:lnTo>
                    <a:pt x="932688" y="3232912"/>
                  </a:lnTo>
                  <a:lnTo>
                    <a:pt x="934212" y="3234944"/>
                  </a:lnTo>
                  <a:lnTo>
                    <a:pt x="935736" y="3236976"/>
                  </a:lnTo>
                  <a:lnTo>
                    <a:pt x="938784" y="3243072"/>
                  </a:lnTo>
                  <a:lnTo>
                    <a:pt x="940308" y="3246501"/>
                  </a:lnTo>
                  <a:lnTo>
                    <a:pt x="944880" y="3256788"/>
                  </a:lnTo>
                  <a:lnTo>
                    <a:pt x="943356" y="3253740"/>
                  </a:lnTo>
                  <a:lnTo>
                    <a:pt x="944880" y="3260598"/>
                  </a:lnTo>
                  <a:lnTo>
                    <a:pt x="946404" y="3267456"/>
                  </a:lnTo>
                  <a:lnTo>
                    <a:pt x="946404" y="3265932"/>
                  </a:lnTo>
                  <a:lnTo>
                    <a:pt x="947928" y="3281172"/>
                  </a:lnTo>
                  <a:lnTo>
                    <a:pt x="947928" y="3293364"/>
                  </a:lnTo>
                  <a:lnTo>
                    <a:pt x="946404" y="3310128"/>
                  </a:lnTo>
                  <a:lnTo>
                    <a:pt x="946404" y="3308604"/>
                  </a:lnTo>
                  <a:lnTo>
                    <a:pt x="943356" y="3326892"/>
                  </a:lnTo>
                  <a:lnTo>
                    <a:pt x="943356" y="3325368"/>
                  </a:lnTo>
                  <a:lnTo>
                    <a:pt x="938784" y="3343656"/>
                  </a:lnTo>
                  <a:lnTo>
                    <a:pt x="940308" y="3343656"/>
                  </a:lnTo>
                  <a:lnTo>
                    <a:pt x="934212" y="3361944"/>
                  </a:lnTo>
                  <a:lnTo>
                    <a:pt x="929640" y="3381756"/>
                  </a:lnTo>
                  <a:lnTo>
                    <a:pt x="929640" y="3380232"/>
                  </a:lnTo>
                  <a:lnTo>
                    <a:pt x="923099" y="3397656"/>
                  </a:lnTo>
                  <a:lnTo>
                    <a:pt x="940308" y="3404044"/>
                  </a:lnTo>
                  <a:lnTo>
                    <a:pt x="947928" y="3406876"/>
                  </a:lnTo>
                  <a:lnTo>
                    <a:pt x="958557" y="3410826"/>
                  </a:lnTo>
                  <a:lnTo>
                    <a:pt x="976884" y="3352800"/>
                  </a:lnTo>
                  <a:lnTo>
                    <a:pt x="984504" y="3314700"/>
                  </a:lnTo>
                  <a:lnTo>
                    <a:pt x="986028" y="3296412"/>
                  </a:lnTo>
                  <a:lnTo>
                    <a:pt x="986028" y="3278124"/>
                  </a:lnTo>
                  <a:close/>
                </a:path>
                <a:path w="995679" h="3511550">
                  <a:moveTo>
                    <a:pt x="995172" y="3424428"/>
                  </a:moveTo>
                  <a:lnTo>
                    <a:pt x="958557" y="3410826"/>
                  </a:lnTo>
                  <a:lnTo>
                    <a:pt x="923099" y="3397656"/>
                  </a:lnTo>
                  <a:lnTo>
                    <a:pt x="888492" y="3384804"/>
                  </a:lnTo>
                  <a:lnTo>
                    <a:pt x="900684" y="3511296"/>
                  </a:lnTo>
                  <a:lnTo>
                    <a:pt x="915924" y="3497275"/>
                  </a:lnTo>
                  <a:lnTo>
                    <a:pt x="995172" y="3424428"/>
                  </a:lnTo>
                  <a:close/>
                </a:path>
              </a:pathLst>
            </a:custGeom>
            <a:solidFill>
              <a:srgbClr val="656598"/>
            </a:solidFill>
          </p:spPr>
          <p:txBody>
            <a:bodyPr wrap="square" lIns="0" tIns="0" rIns="0" bIns="0" rtlCol="0"/>
            <a:lstStyle/>
            <a:p>
              <a:endParaRPr sz="2052"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84798" y="2409444"/>
              <a:ext cx="114300" cy="21640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3731" y="6035783"/>
            <a:ext cx="731699" cy="29879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8073" y="1181933"/>
            <a:ext cx="2916415" cy="589907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z="3762" spc="-4" dirty="0"/>
              <a:t>Embryologie</a:t>
            </a:r>
            <a:endParaRPr sz="3762"/>
          </a:p>
        </p:txBody>
      </p:sp>
      <p:sp>
        <p:nvSpPr>
          <p:cNvPr id="9" name="object 9"/>
          <p:cNvSpPr txBox="1"/>
          <p:nvPr/>
        </p:nvSpPr>
        <p:spPr>
          <a:xfrm>
            <a:off x="1130630" y="2512210"/>
            <a:ext cx="818833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60" dirty="0">
                <a:latin typeface="Tahoma"/>
                <a:cs typeface="Tahoma"/>
              </a:rPr>
              <a:t>Prosencéphale</a:t>
            </a:r>
            <a:endParaRPr sz="855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630" y="2815851"/>
            <a:ext cx="795485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60" dirty="0">
                <a:latin typeface="Tahoma"/>
                <a:cs typeface="Tahoma"/>
              </a:rPr>
              <a:t>Mésencéphale</a:t>
            </a:r>
            <a:endParaRPr sz="855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8156" y="3123402"/>
            <a:ext cx="964355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64" dirty="0">
                <a:latin typeface="Tahoma"/>
                <a:cs typeface="Tahoma"/>
              </a:rPr>
              <a:t>Rhombencéphale</a:t>
            </a:r>
            <a:endParaRPr sz="855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51682" y="2302397"/>
            <a:ext cx="1624635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56" dirty="0">
                <a:latin typeface="Tahoma"/>
                <a:cs typeface="Tahoma"/>
              </a:rPr>
              <a:t>Télencéphale</a:t>
            </a:r>
            <a:r>
              <a:rPr sz="855" spc="-17" dirty="0">
                <a:latin typeface="Tahoma"/>
                <a:cs typeface="Tahoma"/>
              </a:rPr>
              <a:t> </a:t>
            </a:r>
            <a:r>
              <a:rPr sz="855" dirty="0">
                <a:latin typeface="Tahoma"/>
                <a:cs typeface="Tahoma"/>
              </a:rPr>
              <a:t>-&gt;</a:t>
            </a:r>
            <a:r>
              <a:rPr sz="855" spc="-17" dirty="0">
                <a:latin typeface="Tahoma"/>
                <a:cs typeface="Tahoma"/>
              </a:rPr>
              <a:t> </a:t>
            </a:r>
            <a:r>
              <a:rPr sz="855" spc="60" dirty="0">
                <a:latin typeface="Tahoma"/>
                <a:cs typeface="Tahoma"/>
              </a:rPr>
              <a:t>hémisphères</a:t>
            </a:r>
            <a:endParaRPr sz="855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91734" y="2655559"/>
            <a:ext cx="1550788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60" dirty="0">
                <a:latin typeface="Tahoma"/>
                <a:cs typeface="Tahoma"/>
              </a:rPr>
              <a:t>Diencéphale</a:t>
            </a:r>
            <a:r>
              <a:rPr sz="855" spc="-26" dirty="0">
                <a:latin typeface="Tahoma"/>
                <a:cs typeface="Tahoma"/>
              </a:rPr>
              <a:t> </a:t>
            </a:r>
            <a:r>
              <a:rPr sz="855" spc="-4" dirty="0">
                <a:latin typeface="Tahoma"/>
                <a:cs typeface="Tahoma"/>
              </a:rPr>
              <a:t>-&gt;</a:t>
            </a:r>
            <a:r>
              <a:rPr sz="855" spc="-17" dirty="0">
                <a:latin typeface="Tahoma"/>
                <a:cs typeface="Tahoma"/>
              </a:rPr>
              <a:t> </a:t>
            </a:r>
            <a:r>
              <a:rPr sz="855" spc="60" dirty="0">
                <a:latin typeface="Tahoma"/>
                <a:cs typeface="Tahoma"/>
              </a:rPr>
              <a:t>Diencéphale</a:t>
            </a:r>
            <a:endParaRPr sz="855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289588" y="2378255"/>
            <a:ext cx="1547530" cy="377380"/>
            <a:chOff x="2677546" y="2549461"/>
            <a:chExt cx="1809750" cy="441325"/>
          </a:xfrm>
        </p:grpSpPr>
        <p:sp>
          <p:nvSpPr>
            <p:cNvPr id="15" name="object 15"/>
            <p:cNvSpPr/>
            <p:nvPr/>
          </p:nvSpPr>
          <p:spPr>
            <a:xfrm>
              <a:off x="2677546" y="2802636"/>
              <a:ext cx="581025" cy="76200"/>
            </a:xfrm>
            <a:custGeom>
              <a:avLst/>
              <a:gdLst/>
              <a:ahLst/>
              <a:cxnLst/>
              <a:rect l="l" t="t" r="r" b="b"/>
              <a:pathLst>
                <a:path w="581025" h="76200">
                  <a:moveTo>
                    <a:pt x="522732" y="38100"/>
                  </a:moveTo>
                  <a:lnTo>
                    <a:pt x="521208" y="35052"/>
                  </a:lnTo>
                  <a:lnTo>
                    <a:pt x="518160" y="33528"/>
                  </a:lnTo>
                  <a:lnTo>
                    <a:pt x="4572" y="33528"/>
                  </a:lnTo>
                  <a:lnTo>
                    <a:pt x="1524" y="35052"/>
                  </a:lnTo>
                  <a:lnTo>
                    <a:pt x="0" y="38100"/>
                  </a:lnTo>
                  <a:lnTo>
                    <a:pt x="1524" y="42672"/>
                  </a:lnTo>
                  <a:lnTo>
                    <a:pt x="4572" y="44196"/>
                  </a:lnTo>
                  <a:lnTo>
                    <a:pt x="518160" y="44196"/>
                  </a:lnTo>
                  <a:lnTo>
                    <a:pt x="521208" y="42672"/>
                  </a:lnTo>
                  <a:lnTo>
                    <a:pt x="522732" y="38100"/>
                  </a:lnTo>
                  <a:close/>
                </a:path>
                <a:path w="581025" h="76200">
                  <a:moveTo>
                    <a:pt x="580644" y="38100"/>
                  </a:moveTo>
                  <a:lnTo>
                    <a:pt x="504444" y="0"/>
                  </a:lnTo>
                  <a:lnTo>
                    <a:pt x="504444" y="33528"/>
                  </a:lnTo>
                  <a:lnTo>
                    <a:pt x="518160" y="33528"/>
                  </a:lnTo>
                  <a:lnTo>
                    <a:pt x="521208" y="35052"/>
                  </a:lnTo>
                  <a:lnTo>
                    <a:pt x="522732" y="38100"/>
                  </a:lnTo>
                  <a:lnTo>
                    <a:pt x="522732" y="67056"/>
                  </a:lnTo>
                  <a:lnTo>
                    <a:pt x="580644" y="38100"/>
                  </a:lnTo>
                  <a:close/>
                </a:path>
                <a:path w="581025" h="76200">
                  <a:moveTo>
                    <a:pt x="522732" y="67056"/>
                  </a:moveTo>
                  <a:lnTo>
                    <a:pt x="522732" y="38100"/>
                  </a:lnTo>
                  <a:lnTo>
                    <a:pt x="521208" y="42672"/>
                  </a:lnTo>
                  <a:lnTo>
                    <a:pt x="518160" y="44196"/>
                  </a:lnTo>
                  <a:lnTo>
                    <a:pt x="504444" y="44196"/>
                  </a:lnTo>
                  <a:lnTo>
                    <a:pt x="504444" y="76200"/>
                  </a:lnTo>
                  <a:lnTo>
                    <a:pt x="522732" y="670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52"/>
            </a:p>
          </p:txBody>
        </p:sp>
        <p:sp>
          <p:nvSpPr>
            <p:cNvPr id="16" name="object 16"/>
            <p:cNvSpPr/>
            <p:nvPr/>
          </p:nvSpPr>
          <p:spPr>
            <a:xfrm>
              <a:off x="4267078" y="2554223"/>
              <a:ext cx="215265" cy="431800"/>
            </a:xfrm>
            <a:custGeom>
              <a:avLst/>
              <a:gdLst/>
              <a:ahLst/>
              <a:cxnLst/>
              <a:rect l="l" t="t" r="r" b="b"/>
              <a:pathLst>
                <a:path w="215264" h="431800">
                  <a:moveTo>
                    <a:pt x="0" y="286511"/>
                  </a:moveTo>
                  <a:lnTo>
                    <a:pt x="71627" y="286511"/>
                  </a:lnTo>
                  <a:lnTo>
                    <a:pt x="71627" y="0"/>
                  </a:lnTo>
                  <a:lnTo>
                    <a:pt x="214883" y="0"/>
                  </a:lnTo>
                  <a:lnTo>
                    <a:pt x="71627" y="0"/>
                  </a:lnTo>
                  <a:lnTo>
                    <a:pt x="71627" y="431291"/>
                  </a:lnTo>
                  <a:lnTo>
                    <a:pt x="141731" y="431291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52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196608" y="2580357"/>
            <a:ext cx="286157" cy="311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25">
              <a:lnSpc>
                <a:spcPts val="1022"/>
              </a:lnSpc>
            </a:pPr>
            <a:r>
              <a:rPr sz="855" spc="-4" dirty="0">
                <a:latin typeface="Tahoma"/>
                <a:cs typeface="Tahoma"/>
              </a:rPr>
              <a:t>T</a:t>
            </a:r>
            <a:endParaRPr sz="855">
              <a:latin typeface="Tahoma"/>
              <a:cs typeface="Tahoma"/>
            </a:endParaRPr>
          </a:p>
          <a:p>
            <a:pPr>
              <a:spcBef>
                <a:spcPts val="428"/>
              </a:spcBef>
            </a:pPr>
            <a:r>
              <a:rPr sz="855" spc="-4" dirty="0">
                <a:latin typeface="Tahoma"/>
                <a:cs typeface="Tahoma"/>
              </a:rPr>
              <a:t>D</a:t>
            </a:r>
            <a:endParaRPr sz="855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09055" y="2101708"/>
            <a:ext cx="910599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-4" dirty="0">
                <a:solidFill>
                  <a:srgbClr val="656599"/>
                </a:solidFill>
                <a:latin typeface="Tahoma"/>
                <a:cs typeface="Tahoma"/>
              </a:rPr>
              <a:t>Courbure</a:t>
            </a:r>
            <a:r>
              <a:rPr sz="855" spc="-30" dirty="0">
                <a:solidFill>
                  <a:srgbClr val="656599"/>
                </a:solidFill>
                <a:latin typeface="Tahoma"/>
                <a:cs typeface="Tahoma"/>
              </a:rPr>
              <a:t> </a:t>
            </a:r>
            <a:r>
              <a:rPr sz="855" spc="-4" dirty="0">
                <a:solidFill>
                  <a:srgbClr val="656599"/>
                </a:solidFill>
                <a:latin typeface="Tahoma"/>
                <a:cs typeface="Tahoma"/>
              </a:rPr>
              <a:t>cervicale</a:t>
            </a:r>
            <a:endParaRPr sz="855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03115" y="2101708"/>
            <a:ext cx="914400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-4" dirty="0">
                <a:solidFill>
                  <a:srgbClr val="CCCCE6"/>
                </a:solidFill>
                <a:latin typeface="Tahoma"/>
                <a:cs typeface="Tahoma"/>
              </a:rPr>
              <a:t>Courbure</a:t>
            </a:r>
            <a:r>
              <a:rPr sz="855" spc="-38" dirty="0">
                <a:solidFill>
                  <a:srgbClr val="CCCCE6"/>
                </a:solidFill>
                <a:latin typeface="Tahoma"/>
                <a:cs typeface="Tahoma"/>
              </a:rPr>
              <a:t> </a:t>
            </a:r>
            <a:r>
              <a:rPr sz="855" spc="-4" dirty="0">
                <a:solidFill>
                  <a:srgbClr val="CCCCE6"/>
                </a:solidFill>
                <a:latin typeface="Tahoma"/>
                <a:cs typeface="Tahoma"/>
              </a:rPr>
              <a:t>pontique</a:t>
            </a:r>
            <a:endParaRPr sz="855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924696" y="2382327"/>
            <a:ext cx="1719115" cy="2708448"/>
            <a:chOff x="2250825" y="2554224"/>
            <a:chExt cx="2010410" cy="316738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0825" y="2625852"/>
              <a:ext cx="621791" cy="309524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01445" y="2554224"/>
              <a:ext cx="859536" cy="305952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893949" y="3052584"/>
              <a:ext cx="652780" cy="1013460"/>
            </a:xfrm>
            <a:custGeom>
              <a:avLst/>
              <a:gdLst/>
              <a:ahLst/>
              <a:cxnLst/>
              <a:rect l="l" t="t" r="r" b="b"/>
              <a:pathLst>
                <a:path w="652779" h="1013460">
                  <a:moveTo>
                    <a:pt x="652272" y="1013460"/>
                  </a:moveTo>
                  <a:lnTo>
                    <a:pt x="624840" y="932688"/>
                  </a:lnTo>
                  <a:lnTo>
                    <a:pt x="601230" y="956297"/>
                  </a:lnTo>
                  <a:lnTo>
                    <a:pt x="21247" y="374865"/>
                  </a:lnTo>
                  <a:lnTo>
                    <a:pt x="504888" y="495046"/>
                  </a:lnTo>
                  <a:lnTo>
                    <a:pt x="496824" y="527304"/>
                  </a:lnTo>
                  <a:lnTo>
                    <a:pt x="522732" y="521639"/>
                  </a:lnTo>
                  <a:lnTo>
                    <a:pt x="580644" y="509016"/>
                  </a:lnTo>
                  <a:lnTo>
                    <a:pt x="515112" y="454152"/>
                  </a:lnTo>
                  <a:lnTo>
                    <a:pt x="507136" y="486067"/>
                  </a:lnTo>
                  <a:lnTo>
                    <a:pt x="8115" y="361696"/>
                  </a:lnTo>
                  <a:lnTo>
                    <a:pt x="7620" y="361188"/>
                  </a:lnTo>
                  <a:lnTo>
                    <a:pt x="4572" y="359664"/>
                  </a:lnTo>
                  <a:lnTo>
                    <a:pt x="1524" y="361188"/>
                  </a:lnTo>
                  <a:lnTo>
                    <a:pt x="0" y="364236"/>
                  </a:lnTo>
                  <a:lnTo>
                    <a:pt x="0" y="365760"/>
                  </a:lnTo>
                  <a:lnTo>
                    <a:pt x="0" y="367284"/>
                  </a:lnTo>
                  <a:lnTo>
                    <a:pt x="1524" y="368808"/>
                  </a:lnTo>
                  <a:lnTo>
                    <a:pt x="3048" y="370332"/>
                  </a:lnTo>
                  <a:lnTo>
                    <a:pt x="595122" y="962406"/>
                  </a:lnTo>
                  <a:lnTo>
                    <a:pt x="571500" y="986028"/>
                  </a:lnTo>
                  <a:lnTo>
                    <a:pt x="611124" y="999477"/>
                  </a:lnTo>
                  <a:lnTo>
                    <a:pt x="652272" y="1013460"/>
                  </a:lnTo>
                  <a:close/>
                </a:path>
                <a:path w="652779" h="1013460">
                  <a:moveTo>
                    <a:pt x="652272" y="220980"/>
                  </a:moveTo>
                  <a:lnTo>
                    <a:pt x="591312" y="160020"/>
                  </a:lnTo>
                  <a:lnTo>
                    <a:pt x="580491" y="192455"/>
                  </a:lnTo>
                  <a:lnTo>
                    <a:pt x="6096" y="0"/>
                  </a:lnTo>
                  <a:lnTo>
                    <a:pt x="1524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3048" y="9144"/>
                  </a:lnTo>
                  <a:lnTo>
                    <a:pt x="577443" y="201599"/>
                  </a:lnTo>
                  <a:lnTo>
                    <a:pt x="566928" y="233172"/>
                  </a:lnTo>
                  <a:lnTo>
                    <a:pt x="595884" y="229031"/>
                  </a:lnTo>
                  <a:lnTo>
                    <a:pt x="652272" y="220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52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777394" y="2963111"/>
            <a:ext cx="1754410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60" dirty="0">
                <a:latin typeface="Tahoma"/>
                <a:cs typeface="Tahoma"/>
              </a:rPr>
              <a:t>Mésencéphale</a:t>
            </a:r>
            <a:r>
              <a:rPr sz="855" spc="-21" dirty="0">
                <a:latin typeface="Tahoma"/>
                <a:cs typeface="Tahoma"/>
              </a:rPr>
              <a:t> </a:t>
            </a:r>
            <a:r>
              <a:rPr sz="855" spc="-4" dirty="0">
                <a:latin typeface="Tahoma"/>
                <a:cs typeface="Tahoma"/>
              </a:rPr>
              <a:t>-&gt;</a:t>
            </a:r>
            <a:r>
              <a:rPr sz="855" spc="-26" dirty="0">
                <a:latin typeface="Tahoma"/>
                <a:cs typeface="Tahoma"/>
              </a:rPr>
              <a:t> </a:t>
            </a:r>
            <a:r>
              <a:rPr sz="855" spc="64" dirty="0">
                <a:latin typeface="Tahoma"/>
                <a:cs typeface="Tahoma"/>
              </a:rPr>
              <a:t>Mésencéphale</a:t>
            </a:r>
            <a:endParaRPr sz="855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21932" y="4994772"/>
            <a:ext cx="2057943" cy="2735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algn="ctr">
              <a:spcBef>
                <a:spcPts val="81"/>
              </a:spcBef>
            </a:pPr>
            <a:r>
              <a:rPr sz="855" spc="-4" dirty="0">
                <a:latin typeface="Tahoma"/>
                <a:cs typeface="Tahoma"/>
              </a:rPr>
              <a:t>Tube</a:t>
            </a:r>
            <a:r>
              <a:rPr sz="855" spc="-38" dirty="0">
                <a:latin typeface="Tahoma"/>
                <a:cs typeface="Tahoma"/>
              </a:rPr>
              <a:t> </a:t>
            </a:r>
            <a:r>
              <a:rPr sz="855" dirty="0">
                <a:latin typeface="Tahoma"/>
                <a:cs typeface="Tahoma"/>
              </a:rPr>
              <a:t>neural</a:t>
            </a:r>
            <a:endParaRPr sz="855">
              <a:latin typeface="Tahoma"/>
              <a:cs typeface="Tahoma"/>
            </a:endParaRPr>
          </a:p>
          <a:p>
            <a:pPr algn="ctr">
              <a:tabLst>
                <a:tab pos="994212" algn="l"/>
                <a:tab pos="1223896" algn="l"/>
              </a:tabLst>
            </a:pPr>
            <a:r>
              <a:rPr sz="855" spc="-4" dirty="0">
                <a:latin typeface="Tahoma"/>
                <a:cs typeface="Tahoma"/>
              </a:rPr>
              <a:t>Stade</a:t>
            </a:r>
            <a:r>
              <a:rPr sz="855" spc="9" dirty="0">
                <a:latin typeface="Tahoma"/>
                <a:cs typeface="Tahoma"/>
              </a:rPr>
              <a:t> </a:t>
            </a:r>
            <a:r>
              <a:rPr sz="855" spc="-4" dirty="0">
                <a:latin typeface="Tahoma"/>
                <a:cs typeface="Tahoma"/>
              </a:rPr>
              <a:t>3</a:t>
            </a:r>
            <a:r>
              <a:rPr sz="855" spc="13" dirty="0">
                <a:latin typeface="Tahoma"/>
                <a:cs typeface="Tahoma"/>
              </a:rPr>
              <a:t> </a:t>
            </a:r>
            <a:r>
              <a:rPr sz="855" spc="-4" dirty="0">
                <a:latin typeface="Tahoma"/>
                <a:cs typeface="Tahoma"/>
              </a:rPr>
              <a:t>vésicules	–	</a:t>
            </a:r>
            <a:r>
              <a:rPr sz="855" dirty="0">
                <a:latin typeface="Tahoma"/>
                <a:cs typeface="Tahoma"/>
              </a:rPr>
              <a:t>stade</a:t>
            </a:r>
            <a:r>
              <a:rPr sz="855" spc="-26" dirty="0">
                <a:latin typeface="Tahoma"/>
                <a:cs typeface="Tahoma"/>
              </a:rPr>
              <a:t> </a:t>
            </a:r>
            <a:r>
              <a:rPr sz="855" spc="-4" dirty="0">
                <a:latin typeface="Tahoma"/>
                <a:cs typeface="Tahoma"/>
              </a:rPr>
              <a:t>5</a:t>
            </a:r>
            <a:r>
              <a:rPr sz="855" spc="-26" dirty="0">
                <a:latin typeface="Tahoma"/>
                <a:cs typeface="Tahoma"/>
              </a:rPr>
              <a:t> </a:t>
            </a:r>
            <a:r>
              <a:rPr sz="855" spc="-4" dirty="0">
                <a:latin typeface="Tahoma"/>
                <a:cs typeface="Tahoma"/>
              </a:rPr>
              <a:t>vésicules</a:t>
            </a:r>
            <a:endParaRPr sz="855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14883" y="3798522"/>
            <a:ext cx="3511535" cy="83500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R="1510594" algn="ctr">
              <a:spcBef>
                <a:spcPts val="81"/>
              </a:spcBef>
            </a:pPr>
            <a:r>
              <a:rPr sz="855" spc="60" dirty="0">
                <a:latin typeface="Tahoma"/>
                <a:cs typeface="Tahoma"/>
              </a:rPr>
              <a:t>Cerveau</a:t>
            </a:r>
            <a:r>
              <a:rPr sz="855" spc="-47" dirty="0">
                <a:latin typeface="Tahoma"/>
                <a:cs typeface="Tahoma"/>
              </a:rPr>
              <a:t> </a:t>
            </a:r>
            <a:r>
              <a:rPr sz="855" spc="60" dirty="0">
                <a:latin typeface="Tahoma"/>
                <a:cs typeface="Tahoma"/>
              </a:rPr>
              <a:t>postérieur</a:t>
            </a:r>
            <a:r>
              <a:rPr sz="855" spc="-43" dirty="0">
                <a:latin typeface="Tahoma"/>
                <a:cs typeface="Tahoma"/>
              </a:rPr>
              <a:t> </a:t>
            </a:r>
            <a:r>
              <a:rPr sz="855" spc="64" dirty="0">
                <a:latin typeface="Tahoma"/>
                <a:cs typeface="Tahoma"/>
              </a:rPr>
              <a:t>métencéphale</a:t>
            </a:r>
            <a:endParaRPr sz="855" dirty="0">
              <a:latin typeface="Tahoma"/>
              <a:cs typeface="Tahoma"/>
            </a:endParaRPr>
          </a:p>
          <a:p>
            <a:pPr marR="1507879" algn="ctr"/>
            <a:r>
              <a:rPr sz="855" spc="-4" dirty="0">
                <a:latin typeface="Tahoma"/>
                <a:cs typeface="Tahoma"/>
              </a:rPr>
              <a:t>partie rostrale -&gt; </a:t>
            </a:r>
            <a:r>
              <a:rPr sz="855" spc="60" dirty="0">
                <a:latin typeface="Tahoma"/>
                <a:cs typeface="Tahoma"/>
              </a:rPr>
              <a:t>pont</a:t>
            </a:r>
            <a:r>
              <a:rPr sz="855" spc="-34" dirty="0">
                <a:latin typeface="Tahoma"/>
                <a:cs typeface="Tahoma"/>
              </a:rPr>
              <a:t> </a:t>
            </a:r>
            <a:r>
              <a:rPr sz="855" spc="73" dirty="0">
                <a:latin typeface="Tahoma"/>
                <a:cs typeface="Tahoma"/>
              </a:rPr>
              <a:t>+</a:t>
            </a:r>
            <a:r>
              <a:rPr sz="855" spc="-21" dirty="0">
                <a:latin typeface="Tahoma"/>
                <a:cs typeface="Tahoma"/>
              </a:rPr>
              <a:t> </a:t>
            </a:r>
            <a:r>
              <a:rPr sz="855" spc="60" dirty="0">
                <a:latin typeface="Tahoma"/>
                <a:cs typeface="Tahoma"/>
              </a:rPr>
              <a:t>cervelet</a:t>
            </a:r>
            <a:endParaRPr sz="855" dirty="0">
              <a:latin typeface="Tahoma"/>
              <a:cs typeface="Tahoma"/>
            </a:endParaRPr>
          </a:p>
          <a:p>
            <a:pPr marL="2188787" algn="ctr">
              <a:spcBef>
                <a:spcPts val="419"/>
              </a:spcBef>
            </a:pPr>
            <a:r>
              <a:rPr sz="855" spc="-4" dirty="0">
                <a:solidFill>
                  <a:srgbClr val="D38B2A"/>
                </a:solidFill>
                <a:latin typeface="Tahoma"/>
                <a:cs typeface="Tahoma"/>
              </a:rPr>
              <a:t>Courbure</a:t>
            </a:r>
            <a:r>
              <a:rPr sz="855" spc="-21" dirty="0">
                <a:solidFill>
                  <a:srgbClr val="D38B2A"/>
                </a:solidFill>
                <a:latin typeface="Tahoma"/>
                <a:cs typeface="Tahoma"/>
              </a:rPr>
              <a:t> </a:t>
            </a:r>
            <a:r>
              <a:rPr sz="855" spc="-4" dirty="0">
                <a:solidFill>
                  <a:srgbClr val="D38B2A"/>
                </a:solidFill>
                <a:latin typeface="Tahoma"/>
                <a:cs typeface="Tahoma"/>
              </a:rPr>
              <a:t>mésencéphalique</a:t>
            </a:r>
            <a:endParaRPr sz="855" dirty="0">
              <a:latin typeface="Tahoma"/>
              <a:cs typeface="Tahoma"/>
            </a:endParaRPr>
          </a:p>
          <a:p>
            <a:pPr marL="41810" marR="1708785" indent="-31493">
              <a:spcBef>
                <a:spcPts val="864"/>
              </a:spcBef>
            </a:pPr>
            <a:r>
              <a:rPr sz="855" spc="60" dirty="0">
                <a:latin typeface="Tahoma"/>
                <a:cs typeface="Tahoma"/>
              </a:rPr>
              <a:t>Cerveau</a:t>
            </a:r>
            <a:r>
              <a:rPr sz="855" spc="-38" dirty="0">
                <a:latin typeface="Tahoma"/>
                <a:cs typeface="Tahoma"/>
              </a:rPr>
              <a:t> </a:t>
            </a:r>
            <a:r>
              <a:rPr sz="855" spc="60" dirty="0">
                <a:latin typeface="Tahoma"/>
                <a:cs typeface="Tahoma"/>
              </a:rPr>
              <a:t>postérieur</a:t>
            </a:r>
            <a:r>
              <a:rPr sz="855" spc="-13" dirty="0">
                <a:latin typeface="Tahoma"/>
                <a:cs typeface="Tahoma"/>
              </a:rPr>
              <a:t> </a:t>
            </a:r>
            <a:r>
              <a:rPr sz="855" spc="-4" dirty="0">
                <a:latin typeface="Tahoma"/>
                <a:cs typeface="Tahoma"/>
              </a:rPr>
              <a:t>myélencéphale </a:t>
            </a:r>
            <a:r>
              <a:rPr sz="855" spc="-252" dirty="0">
                <a:latin typeface="Tahoma"/>
                <a:cs typeface="Tahoma"/>
              </a:rPr>
              <a:t> </a:t>
            </a:r>
            <a:r>
              <a:rPr sz="855" spc="-4" dirty="0">
                <a:latin typeface="Tahoma"/>
                <a:cs typeface="Tahoma"/>
              </a:rPr>
              <a:t>partie</a:t>
            </a:r>
            <a:r>
              <a:rPr sz="855" spc="-9" dirty="0">
                <a:latin typeface="Tahoma"/>
                <a:cs typeface="Tahoma"/>
              </a:rPr>
              <a:t> </a:t>
            </a:r>
            <a:r>
              <a:rPr sz="855" spc="-4" dirty="0">
                <a:latin typeface="Tahoma"/>
                <a:cs typeface="Tahoma"/>
              </a:rPr>
              <a:t>caudale -&gt;</a:t>
            </a:r>
            <a:r>
              <a:rPr sz="855" spc="-13" dirty="0">
                <a:latin typeface="Tahoma"/>
                <a:cs typeface="Tahoma"/>
              </a:rPr>
              <a:t> </a:t>
            </a:r>
            <a:r>
              <a:rPr sz="855" spc="64" dirty="0">
                <a:latin typeface="Tahoma"/>
                <a:cs typeface="Tahoma"/>
              </a:rPr>
              <a:t>moelle</a:t>
            </a:r>
            <a:r>
              <a:rPr sz="855" spc="-30" dirty="0">
                <a:latin typeface="Tahoma"/>
                <a:cs typeface="Tahoma"/>
              </a:rPr>
              <a:t> </a:t>
            </a:r>
            <a:r>
              <a:rPr sz="855" spc="60" dirty="0">
                <a:latin typeface="Tahoma"/>
                <a:cs typeface="Tahoma"/>
              </a:rPr>
              <a:t>allongée</a:t>
            </a:r>
            <a:endParaRPr sz="855" dirty="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062302" y="3736334"/>
            <a:ext cx="97739" cy="245433"/>
          </a:xfrm>
          <a:custGeom>
            <a:avLst/>
            <a:gdLst/>
            <a:ahLst/>
            <a:cxnLst/>
            <a:rect l="l" t="t" r="r" b="b"/>
            <a:pathLst>
              <a:path w="114300" h="287020">
                <a:moveTo>
                  <a:pt x="114300" y="172212"/>
                </a:moveTo>
                <a:lnTo>
                  <a:pt x="0" y="172212"/>
                </a:lnTo>
                <a:lnTo>
                  <a:pt x="38100" y="249441"/>
                </a:lnTo>
                <a:lnTo>
                  <a:pt x="38100" y="190500"/>
                </a:lnTo>
                <a:lnTo>
                  <a:pt x="76200" y="190500"/>
                </a:lnTo>
                <a:lnTo>
                  <a:pt x="76200" y="247409"/>
                </a:lnTo>
                <a:lnTo>
                  <a:pt x="114300" y="172212"/>
                </a:lnTo>
                <a:close/>
              </a:path>
              <a:path w="114300" h="287020">
                <a:moveTo>
                  <a:pt x="76200" y="172212"/>
                </a:moveTo>
                <a:lnTo>
                  <a:pt x="76200" y="0"/>
                </a:lnTo>
                <a:lnTo>
                  <a:pt x="38100" y="0"/>
                </a:lnTo>
                <a:lnTo>
                  <a:pt x="38100" y="172212"/>
                </a:lnTo>
                <a:lnTo>
                  <a:pt x="76200" y="172212"/>
                </a:lnTo>
                <a:close/>
              </a:path>
              <a:path w="114300" h="287020">
                <a:moveTo>
                  <a:pt x="76200" y="247409"/>
                </a:moveTo>
                <a:lnTo>
                  <a:pt x="76200" y="190500"/>
                </a:lnTo>
                <a:lnTo>
                  <a:pt x="38100" y="190500"/>
                </a:lnTo>
                <a:lnTo>
                  <a:pt x="38100" y="249441"/>
                </a:lnTo>
                <a:lnTo>
                  <a:pt x="56388" y="286512"/>
                </a:lnTo>
                <a:lnTo>
                  <a:pt x="76200" y="247409"/>
                </a:lnTo>
                <a:close/>
              </a:path>
            </a:pathLst>
          </a:custGeom>
          <a:solidFill>
            <a:srgbClr val="D38A2B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sp>
        <p:nvSpPr>
          <p:cNvPr id="28" name="object 28"/>
          <p:cNvSpPr txBox="1"/>
          <p:nvPr/>
        </p:nvSpPr>
        <p:spPr>
          <a:xfrm>
            <a:off x="1975048" y="5977329"/>
            <a:ext cx="482721" cy="116800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684" spc="-4" dirty="0">
                <a:latin typeface="Tahoma"/>
                <a:cs typeface="Tahoma"/>
              </a:rPr>
              <a:t>Tube</a:t>
            </a:r>
            <a:r>
              <a:rPr sz="684" spc="-38" dirty="0">
                <a:latin typeface="Tahoma"/>
                <a:cs typeface="Tahoma"/>
              </a:rPr>
              <a:t> </a:t>
            </a:r>
            <a:r>
              <a:rPr sz="684" spc="-4" dirty="0">
                <a:latin typeface="Tahoma"/>
                <a:cs typeface="Tahoma"/>
              </a:rPr>
              <a:t>neural</a:t>
            </a:r>
            <a:endParaRPr sz="684">
              <a:latin typeface="Tahoma"/>
              <a:cs typeface="Tahom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4294967295"/>
          </p:nvPr>
        </p:nvSpPr>
        <p:spPr>
          <a:xfrm>
            <a:off x="3868616" y="6034025"/>
            <a:ext cx="140309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1219"/>
              </a:lnSpc>
            </a:pPr>
            <a:r>
              <a:rPr spc="-4" dirty="0"/>
              <a:t>D.</a:t>
            </a:r>
            <a:r>
              <a:rPr spc="-30" dirty="0"/>
              <a:t> </a:t>
            </a:r>
            <a:r>
              <a:rPr spc="-4" dirty="0"/>
              <a:t>Hasboun</a:t>
            </a:r>
            <a:r>
              <a:rPr spc="-30" dirty="0"/>
              <a:t> </a:t>
            </a:r>
            <a:r>
              <a:rPr spc="-4" dirty="0"/>
              <a:t>2007-2008</a:t>
            </a:r>
          </a:p>
        </p:txBody>
      </p:sp>
    </p:spTree>
    <p:extLst>
      <p:ext uri="{BB962C8B-B14F-4D97-AF65-F5344CB8AC3E}">
        <p14:creationId xmlns:p14="http://schemas.microsoft.com/office/powerpoint/2010/main" val="42660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5675</TotalTime>
  <Words>498</Words>
  <Application>Microsoft Office PowerPoint</Application>
  <PresentationFormat>Affichage à l'écran (4:3)</PresentationFormat>
  <Paragraphs>151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Arial MT</vt:lpstr>
      <vt:lpstr>Calibri</vt:lpstr>
      <vt:lpstr>Monotype Sorts</vt:lpstr>
      <vt:lpstr>Tahoma</vt:lpstr>
      <vt:lpstr>Wingdings</vt:lpstr>
      <vt:lpstr>Modèle par défaut</vt:lpstr>
      <vt:lpstr>Présentation PowerPoint</vt:lpstr>
      <vt:lpstr>تطور الجهاز العصبي </vt:lpstr>
      <vt:lpstr>تطور الجهاز العصبي في المرحلة الجنينية </vt:lpstr>
      <vt:lpstr>Spina bifida</vt:lpstr>
      <vt:lpstr>Développement de l’encéphale</vt:lpstr>
      <vt:lpstr>Présentation PowerPoint</vt:lpstr>
      <vt:lpstr>المراحل التطورية النسيجية</vt:lpstr>
      <vt:lpstr>Présentation PowerPoint</vt:lpstr>
      <vt:lpstr>Embryologie</vt:lpstr>
      <vt:lpstr>L’encéphale: embryonnaire</vt:lpstr>
      <vt:lpstr>Présentation PowerPoint</vt:lpstr>
      <vt:lpstr>5. Myélencéphale (Bulbe rachidien)</vt:lpstr>
      <vt:lpstr>6. Métencéphale (Pont et cervelet)</vt:lpstr>
      <vt:lpstr>Présentation PowerPoint</vt:lpstr>
      <vt:lpstr>Présentation PowerPoint</vt:lpstr>
      <vt:lpstr>7.  Mésencéphale</vt:lpstr>
      <vt:lpstr>Présentation PowerPoint</vt:lpstr>
      <vt:lpstr>Présentation PowerPoint</vt:lpstr>
      <vt:lpstr>Présentation PowerPoint</vt:lpstr>
      <vt:lpstr>Présentation PowerPoint</vt:lpstr>
      <vt:lpstr>Les 3 cerveaux (Maclean,P. Ornstein)  1- Le cerveau reptilien</vt:lpstr>
      <vt:lpstr>Les 3 cerveaux</vt:lpstr>
      <vt:lpstr>Système nerveux central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Sébastien Paradis</dc:creator>
  <cp:lastModifiedBy>HP</cp:lastModifiedBy>
  <cp:revision>44</cp:revision>
  <dcterms:created xsi:type="dcterms:W3CDTF">2009-10-19T23:13:05Z</dcterms:created>
  <dcterms:modified xsi:type="dcterms:W3CDTF">2024-01-22T21:28:40Z</dcterms:modified>
</cp:coreProperties>
</file>