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42"/>
  </p:notesMasterIdLst>
  <p:sldIdLst>
    <p:sldId id="261" r:id="rId2"/>
    <p:sldId id="301" r:id="rId3"/>
    <p:sldId id="257" r:id="rId4"/>
    <p:sldId id="262" r:id="rId5"/>
    <p:sldId id="263" r:id="rId6"/>
    <p:sldId id="264" r:id="rId7"/>
    <p:sldId id="265" r:id="rId8"/>
    <p:sldId id="266" r:id="rId9"/>
    <p:sldId id="272" r:id="rId10"/>
    <p:sldId id="271" r:id="rId11"/>
    <p:sldId id="267" r:id="rId12"/>
    <p:sldId id="268" r:id="rId13"/>
    <p:sldId id="269" r:id="rId14"/>
    <p:sldId id="274" r:id="rId15"/>
    <p:sldId id="276" r:id="rId16"/>
    <p:sldId id="277" r:id="rId17"/>
    <p:sldId id="278" r:id="rId18"/>
    <p:sldId id="270" r:id="rId19"/>
    <p:sldId id="273" r:id="rId20"/>
    <p:sldId id="279" r:id="rId21"/>
    <p:sldId id="280" r:id="rId22"/>
    <p:sldId id="281" r:id="rId23"/>
    <p:sldId id="287" r:id="rId24"/>
    <p:sldId id="282" r:id="rId25"/>
    <p:sldId id="283" r:id="rId26"/>
    <p:sldId id="284" r:id="rId27"/>
    <p:sldId id="288" r:id="rId28"/>
    <p:sldId id="289" r:id="rId29"/>
    <p:sldId id="285" r:id="rId30"/>
    <p:sldId id="290" r:id="rId31"/>
    <p:sldId id="286" r:id="rId32"/>
    <p:sldId id="291" r:id="rId33"/>
    <p:sldId id="292" r:id="rId34"/>
    <p:sldId id="293" r:id="rId35"/>
    <p:sldId id="294" r:id="rId36"/>
    <p:sldId id="296" r:id="rId37"/>
    <p:sldId id="297" r:id="rId38"/>
    <p:sldId id="298" r:id="rId39"/>
    <p:sldId id="299" r:id="rId40"/>
    <p:sldId id="300"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CCFF"/>
    </p:penClr>
  </p:showPr>
  <p:clrMru>
    <a:srgbClr val="0066CC"/>
    <a:srgbClr val="99FFCC"/>
    <a:srgbClr val="009999"/>
    <a:srgbClr val="0033CC"/>
    <a:srgbClr val="00FFFF"/>
    <a:srgbClr val="3399FF"/>
    <a:srgbClr val="66CCFF"/>
    <a:srgbClr val="00FFCC"/>
    <a:srgbClr val="6600FF"/>
    <a:srgbClr val="0066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p:scale>
          <a:sx n="75" d="100"/>
          <a:sy n="75" d="100"/>
        </p:scale>
        <p:origin x="-1236"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82E44F-D20A-4ADE-A1F5-4339E8FFBC01}" type="datetimeFigureOut">
              <a:rPr lang="fr-FR" smtClean="0"/>
              <a:pPr/>
              <a:t>01/01/2020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99A532-2CF8-4E16-91D3-BF6BB86BFEDD}" type="slidenum">
              <a:rPr lang="fr-FR" smtClean="0"/>
              <a:pPr/>
              <a:t>‹N°›</a:t>
            </a:fld>
            <a:endParaRPr lang="fr-FR"/>
          </a:p>
        </p:txBody>
      </p:sp>
    </p:spTree>
    <p:extLst>
      <p:ext uri="{BB962C8B-B14F-4D97-AF65-F5344CB8AC3E}">
        <p14:creationId xmlns:p14="http://schemas.microsoft.com/office/powerpoint/2010/main" xmlns="" val="441669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E99A532-2CF8-4E16-91D3-BF6BB86BFEDD}"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فقط، وترسل </a:t>
            </a:r>
            <a:endParaRPr lang="fr-FR" dirty="0"/>
          </a:p>
        </p:txBody>
      </p:sp>
      <p:sp>
        <p:nvSpPr>
          <p:cNvPr id="4" name="Espace réservé du numéro de diapositive 3"/>
          <p:cNvSpPr>
            <a:spLocks noGrp="1"/>
          </p:cNvSpPr>
          <p:nvPr>
            <p:ph type="sldNum" sz="quarter" idx="10"/>
          </p:nvPr>
        </p:nvSpPr>
        <p:spPr/>
        <p:txBody>
          <a:bodyPr/>
          <a:lstStyle/>
          <a:p>
            <a:fld id="{1E99A532-2CF8-4E16-91D3-BF6BB86BFEDD}" type="slidenum">
              <a:rPr lang="fr-FR" smtClean="0"/>
              <a:pPr/>
              <a:t>11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E99A532-2CF8-4E16-91D3-BF6BB86BFEDD}" type="slidenum">
              <a:rPr lang="fr-FR" smtClean="0"/>
              <a:pPr/>
              <a:t>26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pPr/>
              <a:t>01/01/2020</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01/01/2020</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AA309A6D-C09C-4548-B29A-6CF363A7E532}" type="datetimeFigureOut">
              <a:rPr lang="fr-FR" smtClean="0"/>
              <a:pPr/>
              <a:t>01/01/2020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pPr/>
              <a:t>01/01/2020</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pPr/>
              <a:t>01/01/2020</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p:wedge/>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714348" y="2428868"/>
            <a:ext cx="7715304" cy="3071834"/>
          </a:xfrm>
          <a:solidFill>
            <a:srgbClr val="99FFCC">
              <a:alpha val="38000"/>
            </a:srgbClr>
          </a:solidFill>
          <a:ln>
            <a:noFill/>
          </a:ln>
          <a:effectLst>
            <a:outerShdw blurRad="50800" dist="50800" dir="5400000" algn="ctr" rotWithShape="0">
              <a:schemeClr val="tx2">
                <a:lumMod val="20000"/>
                <a:lumOff val="80000"/>
              </a:schemeClr>
            </a:outerShdw>
          </a:effectLst>
        </p:spPr>
        <p:txBody>
          <a:bodyPr>
            <a:normAutofit lnSpcReduction="10000"/>
          </a:bodyPr>
          <a:lstStyle/>
          <a:p>
            <a:pPr algn="r" rtl="1">
              <a:spcBef>
                <a:spcPts val="0"/>
              </a:spcBef>
              <a:buNone/>
            </a:pPr>
            <a:endParaRPr lang="ar-DZ" sz="800" b="1" dirty="0" smtClean="0">
              <a:solidFill>
                <a:srgbClr val="0033CC"/>
              </a:solidFill>
              <a:latin typeface="Times New Roman" pitchFamily="18" charset="0"/>
              <a:cs typeface="Times New Roman" pitchFamily="18" charset="0"/>
            </a:endParaRPr>
          </a:p>
          <a:p>
            <a:pPr marL="442913" indent="-442913" algn="ctr" rtl="1">
              <a:buNone/>
              <a:tabLst>
                <a:tab pos="7448550" algn="l"/>
              </a:tabLst>
            </a:pPr>
            <a:r>
              <a:rPr lang="ar-DZ" sz="2600" b="1" dirty="0" smtClean="0">
                <a:latin typeface="Times New Roman" pitchFamily="18" charset="0"/>
                <a:cs typeface="Times New Roman" pitchFamily="18" charset="0"/>
              </a:rPr>
              <a:t>  اليــــوم الـدراســي</a:t>
            </a:r>
          </a:p>
          <a:p>
            <a:pPr marL="442913" indent="-442913" algn="ctr" rtl="1">
              <a:buNone/>
              <a:tabLst>
                <a:tab pos="7448550" algn="l"/>
              </a:tabLst>
            </a:pPr>
            <a:r>
              <a:rPr lang="ar-DZ" sz="2600" b="1" dirty="0" smtClean="0">
                <a:latin typeface="Times New Roman" pitchFamily="18" charset="0"/>
                <a:cs typeface="Times New Roman" pitchFamily="18" charset="0"/>
              </a:rPr>
              <a:t> حول قانون الصفقات العمومية وتفويضات المرفق العام </a:t>
            </a:r>
          </a:p>
          <a:p>
            <a:pPr marL="442913" indent="-442913" algn="ctr" rtl="1">
              <a:buNone/>
              <a:tabLst>
                <a:tab pos="7448550" algn="l"/>
              </a:tabLst>
            </a:pPr>
            <a:r>
              <a:rPr lang="ar-DZ" sz="2600" b="1" dirty="0" smtClean="0">
                <a:latin typeface="Times New Roman" pitchFamily="18" charset="0"/>
                <a:cs typeface="Times New Roman" pitchFamily="18" charset="0"/>
              </a:rPr>
              <a:t>المنعقد بقاعة المحاضرات بمقر ولاية بومرداس بتاريخ الأربعاء 10/02/2016 </a:t>
            </a:r>
            <a:r>
              <a:rPr lang="ar-DZ" sz="2600" b="1" smtClean="0">
                <a:latin typeface="Times New Roman" pitchFamily="18" charset="0"/>
                <a:cs typeface="Times New Roman" pitchFamily="18" charset="0"/>
              </a:rPr>
              <a:t>لفائدة مسيري الجماعات </a:t>
            </a:r>
            <a:r>
              <a:rPr lang="ar-DZ" sz="2600" b="1" dirty="0" smtClean="0">
                <a:latin typeface="Times New Roman" pitchFamily="18" charset="0"/>
                <a:cs typeface="Times New Roman" pitchFamily="18" charset="0"/>
              </a:rPr>
              <a:t>المحلية </a:t>
            </a:r>
          </a:p>
          <a:p>
            <a:pPr marL="442913" indent="-442913" algn="ctr" rtl="1">
              <a:buNone/>
              <a:tabLst>
                <a:tab pos="7448550" algn="l"/>
              </a:tabLst>
            </a:pPr>
            <a:r>
              <a:rPr lang="ar-DZ" sz="2600" b="1" dirty="0" smtClean="0">
                <a:latin typeface="Times New Roman" pitchFamily="18" charset="0"/>
                <a:cs typeface="Times New Roman" pitchFamily="18" charset="0"/>
              </a:rPr>
              <a:t>لولايـــة </a:t>
            </a:r>
            <a:r>
              <a:rPr lang="ar-DZ" sz="2600" b="1" dirty="0" err="1" smtClean="0">
                <a:latin typeface="Times New Roman" pitchFamily="18" charset="0"/>
                <a:cs typeface="Times New Roman" pitchFamily="18" charset="0"/>
              </a:rPr>
              <a:t>بــومــرداس</a:t>
            </a:r>
            <a:endParaRPr lang="ar-DZ" sz="2600" b="1" dirty="0" smtClean="0">
              <a:latin typeface="Times New Roman" pitchFamily="18" charset="0"/>
              <a:cs typeface="Times New Roman" pitchFamily="18" charset="0"/>
            </a:endParaRPr>
          </a:p>
          <a:p>
            <a:pPr marL="442913" indent="-442913" algn="ctr" rtl="1">
              <a:buNone/>
              <a:tabLst>
                <a:tab pos="7448550" algn="l"/>
              </a:tabLst>
            </a:pPr>
            <a:endParaRPr lang="ar-DZ" sz="1600" b="1" dirty="0" smtClean="0">
              <a:latin typeface="Times New Roman" pitchFamily="18" charset="0"/>
              <a:cs typeface="Times New Roman" pitchFamily="18" charset="0"/>
            </a:endParaRPr>
          </a:p>
          <a:p>
            <a:pPr marL="442913" indent="-442913" algn="ctr">
              <a:buNone/>
              <a:tabLst>
                <a:tab pos="7448550" algn="l"/>
              </a:tabLst>
            </a:pPr>
            <a:r>
              <a:rPr lang="ar-DZ" sz="2600" b="1" dirty="0" smtClean="0">
                <a:latin typeface="Times New Roman" pitchFamily="18" charset="0"/>
                <a:cs typeface="Times New Roman" pitchFamily="18" charset="0"/>
              </a:rPr>
              <a:t>بومرداس 10/02/2016</a:t>
            </a:r>
            <a:endParaRPr lang="ar-DZ" sz="2600" b="1" dirty="0" smtClean="0">
              <a:solidFill>
                <a:schemeClr val="tx2">
                  <a:lumMod val="75000"/>
                </a:schemeClr>
              </a:solidFill>
              <a:latin typeface="Times New Roman" pitchFamily="18" charset="0"/>
              <a:cs typeface="Times New Roman" pitchFamily="18" charset="0"/>
            </a:endParaRPr>
          </a:p>
          <a:p>
            <a:pPr marL="442913" indent="-442913" algn="r" rtl="1">
              <a:buNone/>
              <a:tabLst>
                <a:tab pos="7448550" algn="l"/>
              </a:tabLst>
            </a:pPr>
            <a:endParaRPr lang="ar-DZ" sz="2400" b="1" dirty="0" smtClean="0">
              <a:cs typeface="+mj-cs"/>
            </a:endParaRPr>
          </a:p>
          <a:p>
            <a:pPr marL="442913" indent="-442913" algn="ctr" rtl="1">
              <a:buNone/>
            </a:pPr>
            <a:endParaRPr lang="fr-FR" sz="2400" b="1" dirty="0">
              <a:cs typeface="+mj-cs"/>
            </a:endParaRPr>
          </a:p>
        </p:txBody>
      </p:sp>
      <p:sp>
        <p:nvSpPr>
          <p:cNvPr id="2" name="Titre 1"/>
          <p:cNvSpPr>
            <a:spLocks noGrp="1"/>
          </p:cNvSpPr>
          <p:nvPr>
            <p:ph type="title"/>
          </p:nvPr>
        </p:nvSpPr>
        <p:spPr bwMode="gray">
          <a:xfrm>
            <a:off x="285720" y="214290"/>
            <a:ext cx="8372476" cy="1785950"/>
          </a:xfrm>
          <a:ln>
            <a:noFill/>
          </a:ln>
        </p:spPr>
        <p:txBody>
          <a:bodyPr lIns="108000" tIns="108000" rIns="180000" bIns="0" anchor="t">
            <a:normAutofit fontScale="90000"/>
          </a:bodyPr>
          <a:lstStyle/>
          <a:p>
            <a:pPr algn="ctr" rtl="1"/>
            <a:r>
              <a:rPr lang="ar-DZ" sz="2800" b="1" u="sng" dirty="0" smtClean="0">
                <a:solidFill>
                  <a:schemeClr val="tx2">
                    <a:lumMod val="75000"/>
                  </a:schemeClr>
                </a:solidFill>
                <a:effectLst/>
                <a:latin typeface="Times New Roman" pitchFamily="18" charset="0"/>
                <a:cs typeface="Times New Roman" pitchFamily="18" charset="0"/>
              </a:rPr>
              <a:t>الجمه</a:t>
            </a:r>
            <a:r>
              <a:rPr lang="ar-DZ" sz="3100" b="1" u="sng" dirty="0" smtClean="0">
                <a:solidFill>
                  <a:schemeClr val="tx2">
                    <a:lumMod val="75000"/>
                  </a:schemeClr>
                </a:solidFill>
                <a:effectLst/>
                <a:latin typeface="Times New Roman" pitchFamily="18" charset="0"/>
                <a:cs typeface="Times New Roman" pitchFamily="18" charset="0"/>
              </a:rPr>
              <a:t>ـوريـــة الجـزائريـــة الديمقـراطيـــة الشعـبيـــة </a:t>
            </a:r>
            <a:r>
              <a:rPr lang="ar-DZ" sz="800" b="1" u="sng" dirty="0" smtClean="0">
                <a:solidFill>
                  <a:schemeClr val="tx2">
                    <a:lumMod val="75000"/>
                  </a:schemeClr>
                </a:solidFill>
                <a:effectLst/>
                <a:latin typeface="Times New Roman" pitchFamily="18" charset="0"/>
                <a:cs typeface="Times New Roman" pitchFamily="18" charset="0"/>
              </a:rPr>
              <a:t/>
            </a:r>
            <a:br>
              <a:rPr lang="ar-DZ" sz="800" b="1" u="sng" dirty="0" smtClean="0">
                <a:solidFill>
                  <a:schemeClr val="tx2">
                    <a:lumMod val="75000"/>
                  </a:schemeClr>
                </a:solidFill>
                <a:effectLst/>
                <a:latin typeface="Times New Roman" pitchFamily="18" charset="0"/>
                <a:cs typeface="Times New Roman" pitchFamily="18" charset="0"/>
              </a:rPr>
            </a:br>
            <a:r>
              <a:rPr lang="ar-DZ" sz="1600" b="1" u="sng" dirty="0" smtClean="0">
                <a:solidFill>
                  <a:schemeClr val="tx2">
                    <a:lumMod val="75000"/>
                  </a:schemeClr>
                </a:solidFill>
                <a:effectLst/>
                <a:latin typeface="Times New Roman" pitchFamily="18" charset="0"/>
                <a:cs typeface="Times New Roman" pitchFamily="18" charset="0"/>
              </a:rPr>
              <a:t/>
            </a:r>
            <a:br>
              <a:rPr lang="ar-DZ" sz="1600" b="1" u="sng" dirty="0" smtClean="0">
                <a:solidFill>
                  <a:schemeClr val="tx2">
                    <a:lumMod val="75000"/>
                  </a:schemeClr>
                </a:solidFill>
                <a:effectLst/>
                <a:latin typeface="Times New Roman" pitchFamily="18" charset="0"/>
                <a:cs typeface="Times New Roman" pitchFamily="18" charset="0"/>
              </a:rPr>
            </a:br>
            <a:r>
              <a:rPr lang="ar-DZ" sz="1600" b="1" u="sng" dirty="0" smtClean="0">
                <a:solidFill>
                  <a:schemeClr val="tx2">
                    <a:lumMod val="75000"/>
                  </a:schemeClr>
                </a:solidFill>
                <a:effectLst/>
                <a:latin typeface="Times New Roman" pitchFamily="18" charset="0"/>
                <a:cs typeface="Times New Roman" pitchFamily="18" charset="0"/>
              </a:rPr>
              <a:t/>
            </a:r>
            <a:br>
              <a:rPr lang="ar-DZ" sz="1600" b="1" u="sng" dirty="0" smtClean="0">
                <a:solidFill>
                  <a:schemeClr val="tx2">
                    <a:lumMod val="75000"/>
                  </a:schemeClr>
                </a:solidFill>
                <a:effectLst/>
                <a:latin typeface="Times New Roman" pitchFamily="18" charset="0"/>
                <a:cs typeface="Times New Roman" pitchFamily="18" charset="0"/>
              </a:rPr>
            </a:br>
            <a:r>
              <a:rPr lang="ar-DZ" sz="2800" b="1" dirty="0" smtClean="0">
                <a:solidFill>
                  <a:schemeClr val="tx2">
                    <a:lumMod val="75000"/>
                  </a:schemeClr>
                </a:solidFill>
                <a:effectLst/>
                <a:latin typeface="Times New Roman" pitchFamily="18" charset="0"/>
                <a:cs typeface="Times New Roman" pitchFamily="18" charset="0"/>
              </a:rPr>
              <a:t> </a:t>
            </a:r>
            <a:r>
              <a:rPr lang="ar-DZ" sz="3100" b="1" u="sng" dirty="0" smtClean="0">
                <a:solidFill>
                  <a:schemeClr val="tx2">
                    <a:lumMod val="75000"/>
                  </a:schemeClr>
                </a:solidFill>
                <a:effectLst/>
                <a:latin typeface="Times New Roman" pitchFamily="18" charset="0"/>
                <a:cs typeface="Times New Roman" pitchFamily="18" charset="0"/>
              </a:rPr>
              <a:t>ولايـــة </a:t>
            </a:r>
            <a:r>
              <a:rPr lang="ar-DZ" sz="3100" b="1" u="sng" dirty="0" err="1" smtClean="0">
                <a:solidFill>
                  <a:schemeClr val="tx2">
                    <a:lumMod val="75000"/>
                  </a:schemeClr>
                </a:solidFill>
                <a:effectLst/>
                <a:latin typeface="Times New Roman" pitchFamily="18" charset="0"/>
                <a:cs typeface="Times New Roman" pitchFamily="18" charset="0"/>
              </a:rPr>
              <a:t>بـــومــرداس</a:t>
            </a:r>
            <a:r>
              <a:rPr lang="ar-DZ" sz="3100" b="1" u="sng" dirty="0" smtClean="0">
                <a:solidFill>
                  <a:schemeClr val="tx2">
                    <a:lumMod val="75000"/>
                  </a:schemeClr>
                </a:solidFill>
                <a:effectLst/>
                <a:latin typeface="Times New Roman" pitchFamily="18" charset="0"/>
                <a:cs typeface="Times New Roman" pitchFamily="18" charset="0"/>
              </a:rPr>
              <a:t/>
            </a:r>
            <a:br>
              <a:rPr lang="ar-DZ" sz="3100" b="1" u="sng" dirty="0" smtClean="0">
                <a:solidFill>
                  <a:schemeClr val="tx2">
                    <a:lumMod val="75000"/>
                  </a:schemeClr>
                </a:solidFill>
                <a:effectLst/>
                <a:latin typeface="Times New Roman" pitchFamily="18" charset="0"/>
                <a:cs typeface="Times New Roman" pitchFamily="18" charset="0"/>
              </a:rPr>
            </a:br>
            <a:r>
              <a:rPr lang="ar-DZ" sz="3100" b="1" dirty="0" smtClean="0">
                <a:solidFill>
                  <a:schemeClr val="tx2">
                    <a:lumMod val="75000"/>
                  </a:schemeClr>
                </a:solidFill>
                <a:effectLst/>
                <a:latin typeface="Times New Roman" pitchFamily="18" charset="0"/>
                <a:cs typeface="Times New Roman" pitchFamily="18" charset="0"/>
              </a:rPr>
              <a:t> </a:t>
            </a:r>
            <a:r>
              <a:rPr lang="ar-DZ" sz="3100" b="1" u="sng" dirty="0" err="1" smtClean="0">
                <a:solidFill>
                  <a:schemeClr val="tx2">
                    <a:lumMod val="75000"/>
                  </a:schemeClr>
                </a:solidFill>
                <a:effectLst/>
                <a:latin typeface="Times New Roman" pitchFamily="18" charset="0"/>
                <a:cs typeface="Times New Roman" pitchFamily="18" charset="0"/>
              </a:rPr>
              <a:t>المفتشيـــة</a:t>
            </a:r>
            <a:r>
              <a:rPr lang="ar-DZ" sz="3100" b="1" u="sng" dirty="0" smtClean="0">
                <a:solidFill>
                  <a:schemeClr val="tx2">
                    <a:lumMod val="75000"/>
                  </a:schemeClr>
                </a:solidFill>
                <a:effectLst/>
                <a:latin typeface="Times New Roman" pitchFamily="18" charset="0"/>
                <a:cs typeface="Times New Roman" pitchFamily="18" charset="0"/>
              </a:rPr>
              <a:t> العـــامــة </a:t>
            </a:r>
            <a:r>
              <a:rPr lang="ar-DZ" sz="2800" b="1" u="sng" dirty="0" smtClean="0">
                <a:solidFill>
                  <a:schemeClr val="bg2">
                    <a:lumMod val="25000"/>
                  </a:schemeClr>
                </a:solidFill>
                <a:effectLst/>
              </a:rPr>
              <a:t/>
            </a:r>
            <a:br>
              <a:rPr lang="ar-DZ" sz="2800" b="1" u="sng" dirty="0" smtClean="0">
                <a:solidFill>
                  <a:schemeClr val="bg2">
                    <a:lumMod val="25000"/>
                  </a:schemeClr>
                </a:solidFill>
                <a:effectLst/>
              </a:rPr>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endParaRPr lang="fr-FR" sz="2800" b="1" u="sng"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283" y="190500"/>
          <a:ext cx="8643997" cy="6318879"/>
        </p:xfrm>
        <a:graphic>
          <a:graphicData uri="http://schemas.openxmlformats.org/drawingml/2006/table">
            <a:tbl>
              <a:tblPr firstRow="1" bandRow="1">
                <a:tableStyleId>{5940675A-B579-460E-94D1-54222C63F5DA}</a:tableStyleId>
              </a:tblPr>
              <a:tblGrid>
                <a:gridCol w="2714643"/>
                <a:gridCol w="2643206"/>
                <a:gridCol w="3286148"/>
              </a:tblGrid>
              <a:tr h="357215">
                <a:tc>
                  <a:txBody>
                    <a:bodyPr/>
                    <a:lstStyle/>
                    <a:p>
                      <a:pPr algn="ctr"/>
                      <a:r>
                        <a:rPr lang="ar-DZ" b="1" dirty="0" smtClean="0">
                          <a:latin typeface="Times New Roman" pitchFamily="18" charset="0"/>
                          <a:cs typeface="Times New Roman" pitchFamily="18" charset="0"/>
                        </a:rPr>
                        <a:t>ملاحظات </a:t>
                      </a:r>
                      <a:endParaRPr lang="fr-FR" b="1"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b="1" dirty="0" smtClean="0">
                          <a:latin typeface="Times New Roman" pitchFamily="18" charset="0"/>
                          <a:cs typeface="Times New Roman" pitchFamily="18" charset="0"/>
                        </a:rPr>
                        <a:t>مرسوم رئاسي رقم 10-236 </a:t>
                      </a:r>
                      <a:endParaRPr lang="fr-FR" b="1"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b="1" dirty="0" smtClean="0">
                          <a:latin typeface="Times New Roman" pitchFamily="18" charset="0"/>
                          <a:cs typeface="Times New Roman" pitchFamily="18" charset="0"/>
                        </a:rPr>
                        <a:t>مرسوم رئاسي  رقم</a:t>
                      </a:r>
                      <a:r>
                        <a:rPr lang="ar-DZ" b="1" baseline="0" dirty="0" smtClean="0">
                          <a:latin typeface="Times New Roman" pitchFamily="18" charset="0"/>
                          <a:cs typeface="Times New Roman" pitchFamily="18" charset="0"/>
                        </a:rPr>
                        <a:t> 15-247 </a:t>
                      </a:r>
                      <a:endParaRPr lang="fr-FR" b="1" dirty="0">
                        <a:latin typeface="Times New Roman" pitchFamily="18" charset="0"/>
                        <a:cs typeface="Times New Roman" pitchFamily="18" charset="0"/>
                      </a:endParaRPr>
                    </a:p>
                  </a:txBody>
                  <a:tcPr>
                    <a:solidFill>
                      <a:schemeClr val="accent1">
                        <a:lumMod val="40000"/>
                        <a:lumOff val="60000"/>
                      </a:schemeClr>
                    </a:solidFill>
                  </a:tcPr>
                </a:tc>
              </a:tr>
              <a:tr h="5953119">
                <a:tc>
                  <a:txBody>
                    <a:bodyPr/>
                    <a:lstStyle/>
                    <a:p>
                      <a:endParaRPr kumimoji="0" lang="ar-DZ" sz="2800" kern="1200" dirty="0" smtClean="0">
                        <a:solidFill>
                          <a:schemeClr val="tx1"/>
                        </a:solidFill>
                        <a:latin typeface="Times New Roman" pitchFamily="18" charset="0"/>
                        <a:ea typeface="+mn-ea"/>
                        <a:cs typeface="Times New Roman" pitchFamily="18" charset="0"/>
                      </a:endParaRPr>
                    </a:p>
                    <a:p>
                      <a:endParaRPr kumimoji="0" lang="ar-DZ" sz="1600" kern="1200" dirty="0" smtClean="0">
                        <a:solidFill>
                          <a:schemeClr val="tx1"/>
                        </a:solidFill>
                        <a:latin typeface="Times New Roman" pitchFamily="18" charset="0"/>
                        <a:ea typeface="+mn-ea"/>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kumimoji="0" lang="ar-DZ" sz="1800" kern="1200" dirty="0" err="1" smtClean="0">
                          <a:solidFill>
                            <a:schemeClr val="tx1"/>
                          </a:solidFill>
                          <a:latin typeface="Times New Roman" pitchFamily="18" charset="0"/>
                          <a:ea typeface="+mn-ea"/>
                          <a:cs typeface="Times New Roman" pitchFamily="18" charset="0"/>
                        </a:rPr>
                        <a:t>-</a:t>
                      </a:r>
                      <a:r>
                        <a:rPr kumimoji="0" lang="ar-DZ" sz="1800" kern="120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تم إضافة </a:t>
                      </a:r>
                      <a:r>
                        <a:rPr kumimoji="0" lang="ar-DZ" sz="1800" kern="1200" dirty="0" smtClean="0">
                          <a:solidFill>
                            <a:schemeClr val="tx1"/>
                          </a:solidFill>
                          <a:latin typeface="Times New Roman" pitchFamily="18" charset="0"/>
                          <a:ea typeface="+mn-ea"/>
                          <a:cs typeface="Times New Roman" pitchFamily="18" charset="0"/>
                        </a:rPr>
                        <a:t>7</a:t>
                      </a:r>
                      <a:r>
                        <a:rPr kumimoji="0" lang="ar-SA" sz="1800" kern="1200" dirty="0" smtClean="0">
                          <a:solidFill>
                            <a:schemeClr val="tx1"/>
                          </a:solidFill>
                          <a:latin typeface="Times New Roman" pitchFamily="18" charset="0"/>
                          <a:ea typeface="+mn-ea"/>
                          <a:cs typeface="Times New Roman" pitchFamily="18" charset="0"/>
                        </a:rPr>
                        <a:t> حالات </a:t>
                      </a:r>
                      <a:r>
                        <a:rPr kumimoji="0" lang="ar-SA" sz="1800" kern="1200" dirty="0" err="1" smtClean="0">
                          <a:solidFill>
                            <a:schemeClr val="tx1"/>
                          </a:solidFill>
                          <a:latin typeface="Times New Roman" pitchFamily="18" charset="0"/>
                          <a:ea typeface="+mn-ea"/>
                          <a:cs typeface="Times New Roman" pitchFamily="18" charset="0"/>
                        </a:rPr>
                        <a:t>ج</a:t>
                      </a:r>
                      <a:r>
                        <a:rPr kumimoji="0" lang="ar-DZ" sz="1800" kern="1200" dirty="0" err="1" smtClean="0">
                          <a:solidFill>
                            <a:schemeClr val="tx1"/>
                          </a:solidFill>
                          <a:latin typeface="Times New Roman" pitchFamily="18" charset="0"/>
                          <a:ea typeface="+mn-ea"/>
                          <a:cs typeface="Times New Roman" pitchFamily="18" charset="0"/>
                        </a:rPr>
                        <a:t>ديدة</a:t>
                      </a:r>
                      <a:r>
                        <a:rPr kumimoji="0" lang="ar-DZ" sz="1800" kern="1200" baseline="0" dirty="0" smtClean="0">
                          <a:solidFill>
                            <a:schemeClr val="tx1"/>
                          </a:solidFill>
                          <a:latin typeface="Times New Roman" pitchFamily="18" charset="0"/>
                          <a:ea typeface="+mn-ea"/>
                          <a:cs typeface="Times New Roman" pitchFamily="18" charset="0"/>
                        </a:rPr>
                        <a:t> بغض النظر عن </a:t>
                      </a:r>
                      <a:r>
                        <a:rPr kumimoji="0" lang="ar-SA" sz="1800" kern="1200" dirty="0" smtClean="0">
                          <a:solidFill>
                            <a:schemeClr val="tx1"/>
                          </a:solidFill>
                          <a:latin typeface="Times New Roman" pitchFamily="18" charset="0"/>
                          <a:ea typeface="+mn-ea"/>
                          <a:cs typeface="Times New Roman" pitchFamily="18" charset="0"/>
                        </a:rPr>
                        <a:t>الصفقات المبرمة </a:t>
                      </a:r>
                      <a:r>
                        <a:rPr kumimoji="0" lang="ar-DZ" sz="1800" kern="1200" dirty="0" smtClean="0">
                          <a:solidFill>
                            <a:schemeClr val="tx1"/>
                          </a:solidFill>
                          <a:latin typeface="Times New Roman" pitchFamily="18" charset="0"/>
                          <a:ea typeface="+mn-ea"/>
                          <a:cs typeface="Times New Roman" pitchFamily="18" charset="0"/>
                        </a:rPr>
                        <a:t>بين الإدارات العمومية.</a:t>
                      </a:r>
                    </a:p>
                    <a:p>
                      <a:pPr marL="0" marR="0" indent="0" algn="just" defTabSz="914400" rtl="1" eaLnBrk="1" fontAlgn="auto" latinLnBrk="0" hangingPunct="1">
                        <a:lnSpc>
                          <a:spcPct val="100000"/>
                        </a:lnSpc>
                        <a:spcBef>
                          <a:spcPts val="0"/>
                        </a:spcBef>
                        <a:spcAft>
                          <a:spcPts val="0"/>
                        </a:spcAft>
                        <a:buClrTx/>
                        <a:buSzTx/>
                        <a:buFontTx/>
                        <a:buChar char="-"/>
                        <a:tabLst/>
                        <a:defRPr/>
                      </a:pPr>
                      <a:endParaRPr kumimoji="0" lang="ar-DZ" sz="1400" kern="1200" dirty="0" smtClean="0">
                        <a:solidFill>
                          <a:schemeClr val="tx1"/>
                        </a:solidFill>
                        <a:latin typeface="Times New Roman" pitchFamily="18" charset="0"/>
                        <a:ea typeface="+mn-ea"/>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endParaRPr lang="fr-FR"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Char char="-"/>
                        <a:tabLst/>
                        <a:defRPr/>
                      </a:pPr>
                      <a:endParaRPr kumimoji="0" lang="ar-DZ" sz="1800" kern="1200" dirty="0" smtClean="0">
                        <a:solidFill>
                          <a:schemeClr val="tx1"/>
                        </a:solidFill>
                        <a:latin typeface="Times New Roman" pitchFamily="18" charset="0"/>
                        <a:ea typeface="+mn-ea"/>
                        <a:cs typeface="Times New Roman" pitchFamily="18" charset="0"/>
                      </a:endParaRPr>
                    </a:p>
                  </a:txBody>
                  <a:tcPr/>
                </a:tc>
                <a:tc>
                  <a:txBody>
                    <a:bodyPr/>
                    <a:lstStyle/>
                    <a:p>
                      <a:pPr algn="just" rtl="1"/>
                      <a:endParaRPr lang="ar-DZ" b="0" dirty="0" smtClean="0">
                        <a:latin typeface="Times New Roman" pitchFamily="18" charset="0"/>
                        <a:cs typeface="Times New Roman" pitchFamily="18" charset="0"/>
                      </a:endParaRPr>
                    </a:p>
                    <a:p>
                      <a:pPr algn="just" rtl="1"/>
                      <a:endParaRPr lang="ar-DZ" b="0" dirty="0" smtClean="0">
                        <a:latin typeface="Times New Roman" pitchFamily="18" charset="0"/>
                        <a:cs typeface="Times New Roman" pitchFamily="18" charset="0"/>
                      </a:endParaRPr>
                    </a:p>
                    <a:p>
                      <a:pPr algn="just" rtl="1"/>
                      <a:endParaRPr lang="ar-DZ" sz="800" b="0" dirty="0" smtClean="0">
                        <a:latin typeface="Times New Roman" pitchFamily="18" charset="0"/>
                        <a:cs typeface="Times New Roman" pitchFamily="18" charset="0"/>
                      </a:endParaRPr>
                    </a:p>
                    <a:p>
                      <a:pPr algn="just" rtl="1"/>
                      <a:endParaRPr lang="ar-DZ" sz="100" b="0" dirty="0" smtClean="0">
                        <a:latin typeface="Times New Roman" pitchFamily="18" charset="0"/>
                        <a:cs typeface="Times New Roman" pitchFamily="18" charset="0"/>
                      </a:endParaRPr>
                    </a:p>
                    <a:p>
                      <a:pPr algn="just" rtl="1">
                        <a:buFontTx/>
                        <a:buChar char="-"/>
                      </a:pPr>
                      <a:r>
                        <a:rPr lang="ar-DZ" b="0" dirty="0" smtClean="0">
                          <a:latin typeface="Times New Roman" pitchFamily="18" charset="0"/>
                          <a:cs typeface="Times New Roman" pitchFamily="18" charset="0"/>
                        </a:rPr>
                        <a:t> تقابلها</a:t>
                      </a:r>
                      <a:r>
                        <a:rPr lang="ar-DZ" b="1" dirty="0" smtClean="0">
                          <a:latin typeface="Times New Roman" pitchFamily="18" charset="0"/>
                          <a:cs typeface="Times New Roman" pitchFamily="18" charset="0"/>
                        </a:rPr>
                        <a:t> المادة 02</a:t>
                      </a:r>
                      <a:r>
                        <a:rPr lang="ar-DZ" dirty="0" smtClean="0">
                          <a:latin typeface="Times New Roman" pitchFamily="18" charset="0"/>
                          <a:cs typeface="Times New Roman" pitchFamily="18" charset="0"/>
                        </a:rPr>
                        <a:t>: </a:t>
                      </a:r>
                      <a:r>
                        <a:rPr lang="ar-DZ" dirty="0" err="1" smtClean="0">
                          <a:latin typeface="Times New Roman" pitchFamily="18" charset="0"/>
                          <a:cs typeface="Times New Roman" pitchFamily="18" charset="0"/>
                        </a:rPr>
                        <a:t>تنص</a:t>
                      </a:r>
                      <a:r>
                        <a:rPr lang="ar-DZ" dirty="0" smtClean="0">
                          <a:latin typeface="Times New Roman" pitchFamily="18" charset="0"/>
                          <a:cs typeface="Times New Roman" pitchFamily="18" charset="0"/>
                        </a:rPr>
                        <a:t> على</a:t>
                      </a:r>
                      <a:r>
                        <a:rPr lang="ar-DZ" baseline="0"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حالة واحدة </a:t>
                      </a:r>
                      <a:r>
                        <a:rPr lang="ar-DZ" dirty="0" smtClean="0">
                          <a:latin typeface="Times New Roman" pitchFamily="18" charset="0"/>
                          <a:cs typeface="Times New Roman" pitchFamily="18" charset="0"/>
                        </a:rPr>
                        <a:t>:</a:t>
                      </a:r>
                    </a:p>
                    <a:p>
                      <a:pPr algn="just" rtl="1">
                        <a:buFontTx/>
                        <a:buNone/>
                      </a:pPr>
                      <a:endParaRPr lang="ar-DZ" sz="500" dirty="0" smtClean="0">
                        <a:latin typeface="Times New Roman" pitchFamily="18" charset="0"/>
                        <a:cs typeface="Times New Roman" pitchFamily="18" charset="0"/>
                      </a:endParaRPr>
                    </a:p>
                    <a:p>
                      <a:pPr algn="r" rtl="1"/>
                      <a:endParaRPr lang="ar-DZ" sz="6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 </a:t>
                      </a:r>
                      <a:r>
                        <a:rPr kumimoji="0" lang="ar-SA" sz="1800" kern="1200" dirty="0" smtClean="0">
                          <a:solidFill>
                            <a:schemeClr val="tx1"/>
                          </a:solidFill>
                          <a:latin typeface="+mn-lt"/>
                          <a:ea typeface="+mn-ea"/>
                          <a:cs typeface="+mn-cs"/>
                        </a:rPr>
                        <a:t>" ....ولا</a:t>
                      </a:r>
                      <a:r>
                        <a:rPr kumimoji="0" lang="fr-FR" sz="1800" kern="1200" dirty="0" smtClean="0">
                          <a:solidFill>
                            <a:schemeClr val="tx1"/>
                          </a:solidFill>
                          <a:latin typeface="+mn-lt"/>
                          <a:ea typeface="+mn-ea"/>
                          <a:cs typeface="+mn-cs"/>
                        </a:rPr>
                        <a:t>  </a:t>
                      </a:r>
                      <a:r>
                        <a:rPr kumimoji="0" lang="ar-SA" sz="1800" kern="1200" dirty="0" smtClean="0">
                          <a:solidFill>
                            <a:schemeClr val="tx1"/>
                          </a:solidFill>
                          <a:latin typeface="+mn-lt"/>
                          <a:ea typeface="+mn-ea"/>
                          <a:cs typeface="+mn-cs"/>
                        </a:rPr>
                        <a:t>تخضع</a:t>
                      </a:r>
                      <a:r>
                        <a:rPr kumimoji="0" lang="fr-FR" sz="1800" kern="1200" dirty="0" smtClean="0">
                          <a:solidFill>
                            <a:schemeClr val="tx1"/>
                          </a:solidFill>
                          <a:latin typeface="+mn-lt"/>
                          <a:ea typeface="+mn-ea"/>
                          <a:cs typeface="+mn-cs"/>
                        </a:rPr>
                        <a:t>  </a:t>
                      </a:r>
                      <a:r>
                        <a:rPr kumimoji="0" lang="ar-SA" sz="1800" kern="1200" dirty="0" smtClean="0">
                          <a:solidFill>
                            <a:schemeClr val="tx1"/>
                          </a:solidFill>
                          <a:latin typeface="+mn-lt"/>
                          <a:ea typeface="+mn-ea"/>
                          <a:cs typeface="+mn-cs"/>
                        </a:rPr>
                        <a:t>العقود</a:t>
                      </a:r>
                      <a:r>
                        <a:rPr kumimoji="0" lang="fr-FR" sz="1800" kern="1200" dirty="0" smtClean="0">
                          <a:solidFill>
                            <a:schemeClr val="tx1"/>
                          </a:solidFill>
                          <a:latin typeface="+mn-lt"/>
                          <a:ea typeface="+mn-ea"/>
                          <a:cs typeface="+mn-cs"/>
                        </a:rPr>
                        <a:t> </a:t>
                      </a:r>
                      <a:r>
                        <a:rPr kumimoji="0" lang="ar-SA" sz="1800" kern="1200" dirty="0" smtClean="0">
                          <a:solidFill>
                            <a:schemeClr val="tx1"/>
                          </a:solidFill>
                          <a:latin typeface="+mn-lt"/>
                          <a:ea typeface="+mn-ea"/>
                          <a:cs typeface="+mn-cs"/>
                        </a:rPr>
                        <a:t>المبرمة</a:t>
                      </a:r>
                      <a:r>
                        <a:rPr kumimoji="0" lang="fr-FR" sz="1800" kern="1200" dirty="0" smtClean="0">
                          <a:solidFill>
                            <a:schemeClr val="tx1"/>
                          </a:solidFill>
                          <a:latin typeface="+mn-lt"/>
                          <a:ea typeface="+mn-ea"/>
                          <a:cs typeface="+mn-cs"/>
                        </a:rPr>
                        <a:t>  </a:t>
                      </a:r>
                      <a:r>
                        <a:rPr kumimoji="0" lang="ar-SA" sz="1800" kern="1200" dirty="0" smtClean="0">
                          <a:solidFill>
                            <a:schemeClr val="tx1"/>
                          </a:solidFill>
                          <a:latin typeface="+mn-lt"/>
                          <a:ea typeface="+mn-ea"/>
                          <a:cs typeface="+mn-cs"/>
                        </a:rPr>
                        <a:t>بين إدارتين عموميتين لأحكام هذا المرسوم".</a:t>
                      </a:r>
                      <a:endParaRPr kumimoji="0" lang="fr-FR" sz="1800" kern="1200" dirty="0" smtClean="0">
                        <a:solidFill>
                          <a:schemeClr val="tx1"/>
                        </a:solidFill>
                        <a:latin typeface="+mn-lt"/>
                        <a:ea typeface="+mn-ea"/>
                        <a:cs typeface="+mn-cs"/>
                      </a:endParaRPr>
                    </a:p>
                    <a:p>
                      <a:pPr rtl="1"/>
                      <a:r>
                        <a:rPr kumimoji="0" lang="fr-FR" sz="1800" kern="1200" dirty="0" smtClean="0">
                          <a:solidFill>
                            <a:schemeClr val="tx1"/>
                          </a:solidFill>
                          <a:latin typeface="+mn-lt"/>
                          <a:ea typeface="+mn-ea"/>
                          <a:cs typeface="+mn-cs"/>
                        </a:rPr>
                        <a:t> </a:t>
                      </a:r>
                    </a:p>
                    <a:p>
                      <a:pPr rtl="1"/>
                      <a:r>
                        <a:rPr kumimoji="0" lang="ar-SA" sz="1800" kern="1200" dirty="0" smtClean="0">
                          <a:solidFill>
                            <a:schemeClr val="tx1"/>
                          </a:solidFill>
                          <a:latin typeface="+mn-lt"/>
                          <a:ea typeface="+mn-ea"/>
                          <a:cs typeface="+mn-cs"/>
                        </a:rPr>
                        <a:t> </a:t>
                      </a:r>
                      <a:endParaRPr kumimoji="0" lang="fr-FR" sz="1800" kern="1200" dirty="0" smtClean="0">
                        <a:solidFill>
                          <a:schemeClr val="tx1"/>
                        </a:solidFill>
                        <a:latin typeface="+mn-lt"/>
                        <a:ea typeface="+mn-ea"/>
                        <a:cs typeface="+mn-cs"/>
                      </a:endParaRPr>
                    </a:p>
                    <a:p>
                      <a:pPr algn="just" rtl="1"/>
                      <a:endParaRPr lang="fr-FR" dirty="0">
                        <a:latin typeface="Times New Roman" pitchFamily="18" charset="0"/>
                        <a:cs typeface="Times New Roman" pitchFamily="18" charset="0"/>
                      </a:endParaRPr>
                    </a:p>
                  </a:txBody>
                  <a:tcPr/>
                </a:tc>
                <a:tc>
                  <a:txBody>
                    <a:bodyPr/>
                    <a:lstStyle/>
                    <a:p>
                      <a:pPr algn="just" rtl="1">
                        <a:buFontTx/>
                        <a:buNone/>
                      </a:pPr>
                      <a:endParaRPr lang="ar-DZ" sz="100" b="1" u="sng" dirty="0" smtClean="0">
                        <a:latin typeface="Times New Roman" pitchFamily="18" charset="0"/>
                        <a:cs typeface="Times New Roman" pitchFamily="18" charset="0"/>
                      </a:endParaRPr>
                    </a:p>
                    <a:p>
                      <a:pPr algn="just" rtl="1">
                        <a:buFontTx/>
                        <a:buNone/>
                      </a:pPr>
                      <a:endParaRPr lang="ar-DZ" sz="1000" b="1" u="sng" dirty="0" smtClean="0">
                        <a:latin typeface="Times New Roman" pitchFamily="18" charset="0"/>
                        <a:cs typeface="Times New Roman" pitchFamily="18" charset="0"/>
                      </a:endParaRPr>
                    </a:p>
                    <a:p>
                      <a:pPr algn="just" rtl="1">
                        <a:buFontTx/>
                        <a:buNone/>
                      </a:pPr>
                      <a:r>
                        <a:rPr lang="ar-DZ" b="1" u="sng" dirty="0" smtClean="0">
                          <a:latin typeface="Times New Roman" pitchFamily="18" charset="0"/>
                          <a:cs typeface="Times New Roman" pitchFamily="18" charset="0"/>
                        </a:rPr>
                        <a:t>* الصفقات الغير خاضعة لأحكام هذا</a:t>
                      </a:r>
                      <a:r>
                        <a:rPr lang="ar-DZ" b="1" u="sng" baseline="0" dirty="0" smtClean="0">
                          <a:latin typeface="Times New Roman" pitchFamily="18" charset="0"/>
                          <a:cs typeface="Times New Roman" pitchFamily="18" charset="0"/>
                        </a:rPr>
                        <a:t> المرسوم </a:t>
                      </a:r>
                      <a:r>
                        <a:rPr lang="ar-DZ" b="1" baseline="0" dirty="0" smtClean="0">
                          <a:latin typeface="Times New Roman" pitchFamily="18" charset="0"/>
                          <a:cs typeface="Times New Roman" pitchFamily="18" charset="0"/>
                        </a:rPr>
                        <a:t>: </a:t>
                      </a:r>
                    </a:p>
                    <a:p>
                      <a:pPr algn="r" rtl="1">
                        <a:buFontTx/>
                        <a:buNone/>
                      </a:pPr>
                      <a:endParaRPr lang="ar-DZ" sz="600" b="1" baseline="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b="1" u="sng" baseline="0" dirty="0" smtClean="0">
                          <a:latin typeface="Times New Roman" pitchFamily="18" charset="0"/>
                          <a:cs typeface="Times New Roman" pitchFamily="18" charset="0"/>
                        </a:rPr>
                        <a:t>المادة 07</a:t>
                      </a:r>
                      <a:r>
                        <a:rPr lang="ar-DZ" b="1" baseline="0" dirty="0" smtClean="0">
                          <a:latin typeface="Times New Roman" pitchFamily="18" charset="0"/>
                          <a:cs typeface="Times New Roman" pitchFamily="18" charset="0"/>
                        </a:rPr>
                        <a:t> : </a:t>
                      </a:r>
                      <a:r>
                        <a:rPr lang="ar-DZ" b="0" baseline="0" dirty="0" err="1" smtClean="0">
                          <a:latin typeface="Times New Roman" pitchFamily="18" charset="0"/>
                          <a:cs typeface="Times New Roman" pitchFamily="18" charset="0"/>
                        </a:rPr>
                        <a:t>تنص</a:t>
                      </a:r>
                      <a:r>
                        <a:rPr lang="ar-DZ" b="0" baseline="0" dirty="0" smtClean="0">
                          <a:latin typeface="Times New Roman" pitchFamily="18" charset="0"/>
                          <a:cs typeface="Times New Roman" pitchFamily="18" charset="0"/>
                        </a:rPr>
                        <a:t> على حالات جديدة :</a:t>
                      </a:r>
                      <a:endParaRPr kumimoji="0" lang="ar-DZ" sz="1800" kern="1200" dirty="0" smtClean="0">
                        <a:solidFill>
                          <a:schemeClr val="tx1"/>
                        </a:solidFill>
                        <a:latin typeface="Times New Roman" pitchFamily="18" charset="0"/>
                        <a:ea typeface="+mn-ea"/>
                        <a:cs typeface="Times New Roman" pitchFamily="18" charset="0"/>
                      </a:endParaRPr>
                    </a:p>
                    <a:p>
                      <a:pPr marL="177800" marR="0" indent="-177800" algn="just" defTabSz="914400" rtl="1" eaLnBrk="1" fontAlgn="auto" latinLnBrk="0" hangingPunct="1">
                        <a:lnSpc>
                          <a:spcPct val="100000"/>
                        </a:lnSpc>
                        <a:spcBef>
                          <a:spcPts val="0"/>
                        </a:spcBef>
                        <a:spcAft>
                          <a:spcPts val="0"/>
                        </a:spcAft>
                        <a:buClrTx/>
                        <a:buSzTx/>
                        <a:buFontTx/>
                        <a:buNone/>
                        <a:tabLst/>
                        <a:defRPr/>
                      </a:pPr>
                      <a:r>
                        <a:rPr kumimoji="0" lang="ar-DZ" sz="1800" b="1" kern="1200" dirty="0" smtClean="0">
                          <a:solidFill>
                            <a:schemeClr val="tx1"/>
                          </a:solidFill>
                          <a:latin typeface="Times New Roman" pitchFamily="18" charset="0"/>
                          <a:ea typeface="+mn-ea"/>
                          <a:cs typeface="Times New Roman" pitchFamily="18" charset="0"/>
                        </a:rPr>
                        <a:t>1-</a:t>
                      </a:r>
                      <a:r>
                        <a:rPr kumimoji="0" lang="ar-DZ" sz="1800" kern="1200" baseline="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الصفقات المبرمة مع المؤسسات المذكورة في المادة 6 أعلاه، عندما تزاول المؤسسات نشاطا غير خاضع للمنافسة</a:t>
                      </a:r>
                      <a:r>
                        <a:rPr kumimoji="0" lang="ar-DZ" sz="1800" kern="1200" dirty="0" smtClean="0">
                          <a:solidFill>
                            <a:schemeClr val="tx1"/>
                          </a:solidFill>
                          <a:latin typeface="Times New Roman" pitchFamily="18" charset="0"/>
                          <a:ea typeface="+mn-ea"/>
                          <a:cs typeface="Times New Roman" pitchFamily="18" charset="0"/>
                        </a:rPr>
                        <a:t> .</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2-</a:t>
                      </a:r>
                      <a:r>
                        <a:rPr kumimoji="0" lang="ar-DZ" sz="1800" kern="120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العقود المتعلقة بالإشراف المنتدب على المشاريع</a:t>
                      </a:r>
                      <a:r>
                        <a:rPr kumimoji="0" lang="ar-DZ" sz="1800" kern="1200" dirty="0" smtClean="0">
                          <a:solidFill>
                            <a:schemeClr val="tx1"/>
                          </a:solidFill>
                          <a:latin typeface="Times New Roman" pitchFamily="18" charset="0"/>
                          <a:ea typeface="+mn-ea"/>
                          <a:cs typeface="Times New Roman" pitchFamily="18" charset="0"/>
                        </a:rPr>
                        <a:t>. </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3-</a:t>
                      </a:r>
                      <a:r>
                        <a:rPr kumimoji="0" lang="ar-DZ" sz="1800" kern="120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العقود المتعلقة باقتناء أو تأجير أراضي أو عقارات</a:t>
                      </a:r>
                      <a:r>
                        <a:rPr kumimoji="0" lang="ar-DZ" sz="1800" kern="1200" dirty="0" smtClean="0">
                          <a:solidFill>
                            <a:schemeClr val="tx1"/>
                          </a:solidFill>
                          <a:latin typeface="Times New Roman" pitchFamily="18" charset="0"/>
                          <a:ea typeface="+mn-ea"/>
                          <a:cs typeface="Times New Roman" pitchFamily="18" charset="0"/>
                        </a:rPr>
                        <a:t> .</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4-</a:t>
                      </a:r>
                      <a:r>
                        <a:rPr kumimoji="0" lang="ar-DZ" sz="1800" b="1" kern="1200" baseline="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العقود المبرمة مع بنك الجزائر</a:t>
                      </a:r>
                      <a:r>
                        <a:rPr kumimoji="0" lang="ar-DZ" sz="1800" kern="1200" dirty="0" smtClean="0">
                          <a:solidFill>
                            <a:schemeClr val="tx1"/>
                          </a:solidFill>
                          <a:latin typeface="Times New Roman" pitchFamily="18" charset="0"/>
                          <a:ea typeface="+mn-ea"/>
                          <a:cs typeface="Times New Roman" pitchFamily="18" charset="0"/>
                        </a:rPr>
                        <a:t>.</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5-</a:t>
                      </a:r>
                      <a:r>
                        <a:rPr kumimoji="0" lang="ar-SA" sz="1800" kern="1200" dirty="0" smtClean="0">
                          <a:solidFill>
                            <a:schemeClr val="tx1"/>
                          </a:solidFill>
                          <a:latin typeface="Times New Roman" pitchFamily="18" charset="0"/>
                          <a:ea typeface="+mn-ea"/>
                          <a:cs typeface="Times New Roman" pitchFamily="18" charset="0"/>
                        </a:rPr>
                        <a:t> العقود المبرمة بموجب إجراءات المنظمات والهيئات الدولية أو بموجب الاتفاقيات الدولية</a:t>
                      </a:r>
                      <a:r>
                        <a:rPr kumimoji="0" lang="ar-DZ" sz="1800" kern="1200" dirty="0" smtClean="0">
                          <a:solidFill>
                            <a:schemeClr val="tx1"/>
                          </a:solidFill>
                          <a:latin typeface="Times New Roman" pitchFamily="18" charset="0"/>
                          <a:ea typeface="+mn-ea"/>
                          <a:cs typeface="Times New Roman" pitchFamily="18" charset="0"/>
                        </a:rPr>
                        <a:t>. </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6-</a:t>
                      </a:r>
                      <a:r>
                        <a:rPr kumimoji="0" lang="ar-DZ" sz="1800" kern="120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العقود المتعلقة بخدمات الصلح والتحكيم</a:t>
                      </a:r>
                      <a:r>
                        <a:rPr kumimoji="0" lang="ar-DZ" sz="1800" kern="1200" dirty="0" smtClean="0">
                          <a:solidFill>
                            <a:schemeClr val="tx1"/>
                          </a:solidFill>
                          <a:latin typeface="Times New Roman" pitchFamily="18" charset="0"/>
                          <a:ea typeface="+mn-ea"/>
                          <a:cs typeface="Times New Roman" pitchFamily="18" charset="0"/>
                        </a:rPr>
                        <a:t>.</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7-</a:t>
                      </a:r>
                      <a:r>
                        <a:rPr kumimoji="0" lang="ar-DZ" sz="1800" kern="120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المبرمة مع محامين بالنسبة لخدمات المساعدة والتمثيل</a:t>
                      </a:r>
                      <a:r>
                        <a:rPr kumimoji="0" lang="ar-DZ" sz="1800" kern="1200" dirty="0" smtClean="0">
                          <a:solidFill>
                            <a:schemeClr val="tx1"/>
                          </a:solidFill>
                          <a:latin typeface="Times New Roman" pitchFamily="18" charset="0"/>
                          <a:ea typeface="+mn-ea"/>
                          <a:cs typeface="Times New Roman" pitchFamily="18" charset="0"/>
                        </a:rPr>
                        <a:t>.</a:t>
                      </a:r>
                    </a:p>
                    <a:p>
                      <a:pPr marL="177800" indent="-177800" algn="just" rtl="1">
                        <a:buFontTx/>
                        <a:buNone/>
                      </a:pPr>
                      <a:r>
                        <a:rPr kumimoji="0" lang="ar-DZ" sz="1800" b="1" kern="1200" dirty="0" smtClean="0">
                          <a:solidFill>
                            <a:schemeClr val="tx1"/>
                          </a:solidFill>
                          <a:latin typeface="Times New Roman" pitchFamily="18" charset="0"/>
                          <a:ea typeface="+mn-ea"/>
                          <a:cs typeface="Times New Roman" pitchFamily="18" charset="0"/>
                        </a:rPr>
                        <a:t>8-</a:t>
                      </a:r>
                      <a:r>
                        <a:rPr kumimoji="0" lang="ar-SA" sz="1800" kern="1200" dirty="0" smtClean="0">
                          <a:solidFill>
                            <a:schemeClr val="tx1"/>
                          </a:solidFill>
                          <a:latin typeface="Times New Roman" pitchFamily="18" charset="0"/>
                          <a:ea typeface="+mn-ea"/>
                          <a:cs typeface="Times New Roman" pitchFamily="18" charset="0"/>
                        </a:rPr>
                        <a:t> والعقود المبرمة مع هيئة مركزية للشراء وتتصرف لحساب المصلحة المتعاقدة.</a:t>
                      </a:r>
                      <a:endParaRPr lang="ar-DZ"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00034" y="357167"/>
          <a:ext cx="8229600" cy="5938328"/>
        </p:xfrm>
        <a:graphic>
          <a:graphicData uri="http://schemas.openxmlformats.org/drawingml/2006/table">
            <a:tbl>
              <a:tblPr firstRow="1" bandRow="1">
                <a:tableStyleId>{5940675A-B579-460E-94D1-54222C63F5DA}</a:tableStyleId>
              </a:tblPr>
              <a:tblGrid>
                <a:gridCol w="2428892"/>
                <a:gridCol w="2500330"/>
                <a:gridCol w="3300378"/>
              </a:tblGrid>
              <a:tr h="356786">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5572568">
                <a:tc>
                  <a:txBody>
                    <a:bodyPr/>
                    <a:lstStyle/>
                    <a:p>
                      <a:pPr algn="just" rtl="1"/>
                      <a:endParaRPr lang="ar-DZ" sz="800" dirty="0" smtClean="0">
                        <a:latin typeface="Times New Roman" pitchFamily="18" charset="0"/>
                        <a:cs typeface="Times New Roman" pitchFamily="18" charset="0"/>
                      </a:endParaRPr>
                    </a:p>
                    <a:p>
                      <a:pPr algn="just" rtl="1"/>
                      <a:endParaRPr lang="ar-DZ" sz="800" dirty="0" smtClean="0">
                        <a:latin typeface="Times New Roman" pitchFamily="18" charset="0"/>
                        <a:cs typeface="Times New Roman" pitchFamily="18" charset="0"/>
                      </a:endParaRPr>
                    </a:p>
                    <a:p>
                      <a:pPr algn="just" rtl="1"/>
                      <a:endParaRPr lang="ar-DZ" sz="800" dirty="0" smtClean="0">
                        <a:latin typeface="Times New Roman" pitchFamily="18" charset="0"/>
                        <a:cs typeface="Times New Roman" pitchFamily="18" charset="0"/>
                      </a:endParaRPr>
                    </a:p>
                    <a:p>
                      <a:pPr algn="just" rtl="1"/>
                      <a:endParaRPr lang="ar-DZ" sz="800" dirty="0" smtClean="0">
                        <a:latin typeface="Times New Roman" pitchFamily="18" charset="0"/>
                        <a:cs typeface="Times New Roman" pitchFamily="18" charset="0"/>
                      </a:endParaRPr>
                    </a:p>
                    <a:p>
                      <a:pPr algn="just" rtl="1"/>
                      <a:endParaRPr lang="ar-DZ" sz="100" dirty="0" smtClean="0">
                        <a:latin typeface="Times New Roman" pitchFamily="18" charset="0"/>
                        <a:cs typeface="Times New Roman" pitchFamily="18" charset="0"/>
                      </a:endParaRPr>
                    </a:p>
                    <a:p>
                      <a:pPr algn="just" rtl="1"/>
                      <a:endParaRPr lang="ar-DZ" sz="1400" dirty="0" smtClean="0">
                        <a:latin typeface="Times New Roman" pitchFamily="18" charset="0"/>
                        <a:cs typeface="Times New Roman" pitchFamily="18" charset="0"/>
                      </a:endParaRPr>
                    </a:p>
                    <a:p>
                      <a:pPr algn="just" rtl="1"/>
                      <a:endParaRPr lang="ar-DZ" sz="800" dirty="0" smtClean="0">
                        <a:latin typeface="Times New Roman" pitchFamily="18" charset="0"/>
                        <a:cs typeface="Times New Roman" pitchFamily="18" charset="0"/>
                      </a:endParaRPr>
                    </a:p>
                    <a:p>
                      <a:pPr algn="just" rtl="1"/>
                      <a:endParaRPr lang="ar-DZ" sz="800" dirty="0" smtClean="0">
                        <a:latin typeface="Times New Roman" pitchFamily="18" charset="0"/>
                        <a:cs typeface="Times New Roman" pitchFamily="18" charset="0"/>
                      </a:endParaRPr>
                    </a:p>
                    <a:p>
                      <a:pPr algn="just" rtl="1">
                        <a:buFontTx/>
                        <a:buNone/>
                      </a:pPr>
                      <a:r>
                        <a:rPr lang="ar-DZ" sz="1800" dirty="0" smtClean="0">
                          <a:latin typeface="Times New Roman" pitchFamily="18" charset="0"/>
                          <a:cs typeface="Times New Roman" pitchFamily="18" charset="0"/>
                        </a:rPr>
                        <a:t>- تم </a:t>
                      </a:r>
                      <a:r>
                        <a:rPr lang="ar-DZ" sz="1800" u="none" dirty="0" smtClean="0">
                          <a:latin typeface="Times New Roman" pitchFamily="18" charset="0"/>
                          <a:cs typeface="Times New Roman" pitchFamily="18" charset="0"/>
                        </a:rPr>
                        <a:t>إضافة </a:t>
                      </a:r>
                      <a:r>
                        <a:rPr lang="ar-DZ" sz="1800" u="sng" dirty="0" smtClean="0">
                          <a:latin typeface="Times New Roman" pitchFamily="18" charset="0"/>
                          <a:cs typeface="Times New Roman" pitchFamily="18" charset="0"/>
                        </a:rPr>
                        <a:t>رئيس المجلس الشعبي البلدي</a:t>
                      </a:r>
                      <a:r>
                        <a:rPr lang="ar-DZ" sz="1800" dirty="0" smtClean="0">
                          <a:latin typeface="Times New Roman" pitchFamily="18" charset="0"/>
                          <a:cs typeface="Times New Roman" pitchFamily="18" charset="0"/>
                        </a:rPr>
                        <a:t>.</a:t>
                      </a:r>
                    </a:p>
                    <a:p>
                      <a:pPr algn="just" rtl="1">
                        <a:buFontTx/>
                        <a:buNone/>
                      </a:pPr>
                      <a:endParaRPr lang="ar-DZ" sz="1800" dirty="0" smtClean="0">
                        <a:latin typeface="Times New Roman" pitchFamily="18" charset="0"/>
                        <a:cs typeface="Times New Roman" pitchFamily="18" charset="0"/>
                      </a:endParaRPr>
                    </a:p>
                    <a:p>
                      <a:pPr algn="just" rtl="1"/>
                      <a:r>
                        <a:rPr lang="ar-DZ" sz="1800" dirty="0" smtClean="0">
                          <a:latin typeface="Times New Roman" pitchFamily="18" charset="0"/>
                          <a:cs typeface="Times New Roman" pitchFamily="18" charset="0"/>
                        </a:rPr>
                        <a:t>- تم إضافة </a:t>
                      </a:r>
                      <a:r>
                        <a:rPr lang="ar-DZ" sz="1800" u="sng" dirty="0" smtClean="0">
                          <a:latin typeface="Times New Roman" pitchFamily="18" charset="0"/>
                          <a:cs typeface="Times New Roman" pitchFamily="18" charset="0"/>
                        </a:rPr>
                        <a:t>مجلس المحاسبة</a:t>
                      </a:r>
                      <a:r>
                        <a:rPr lang="ar-DZ" sz="1800" dirty="0" smtClean="0">
                          <a:latin typeface="Times New Roman" pitchFamily="18" charset="0"/>
                          <a:cs typeface="Times New Roman" pitchFamily="18" charset="0"/>
                        </a:rPr>
                        <a:t>.</a:t>
                      </a:r>
                    </a:p>
                  </a:txBody>
                  <a:tcPr>
                    <a:lnB w="12700" cap="flat" cmpd="sng" algn="ctr">
                      <a:solidFill>
                        <a:schemeClr val="tx1"/>
                      </a:solidFill>
                      <a:prstDash val="solid"/>
                      <a:round/>
                      <a:headEnd type="none" w="med" len="med"/>
                      <a:tailEnd type="none" w="med" len="med"/>
                    </a:lnB>
                  </a:tcPr>
                </a:tc>
                <a:tc>
                  <a:txBody>
                    <a:bodyPr/>
                    <a:lstStyle/>
                    <a:p>
                      <a:pPr algn="r" rtl="1"/>
                      <a:endParaRPr lang="ar-DZ" sz="1800" b="1" dirty="0" smtClean="0">
                        <a:latin typeface="Times New Roman" pitchFamily="18" charset="0"/>
                        <a:cs typeface="Times New Roman" pitchFamily="18" charset="0"/>
                      </a:endParaRPr>
                    </a:p>
                    <a:p>
                      <a:pPr algn="r" rtl="1"/>
                      <a:endParaRPr lang="ar-DZ" sz="1800" b="1" dirty="0" smtClean="0">
                        <a:latin typeface="Times New Roman" pitchFamily="18" charset="0"/>
                        <a:cs typeface="Times New Roman" pitchFamily="18" charset="0"/>
                      </a:endParaRPr>
                    </a:p>
                    <a:p>
                      <a:pPr algn="r" rtl="1"/>
                      <a:endParaRPr lang="ar-DZ" sz="1000" b="1" dirty="0" smtClean="0">
                        <a:latin typeface="Times New Roman" pitchFamily="18" charset="0"/>
                        <a:cs typeface="Times New Roman" pitchFamily="18" charset="0"/>
                      </a:endParaRPr>
                    </a:p>
                    <a:p>
                      <a:pPr algn="just" rtl="1"/>
                      <a:endParaRPr lang="ar-DZ"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a:t>
                      </a:r>
                      <a:r>
                        <a:rPr lang="ar-DZ" b="1" baseline="0" dirty="0" smtClean="0">
                          <a:latin typeface="Times New Roman" pitchFamily="18" charset="0"/>
                          <a:cs typeface="Times New Roman" pitchFamily="18" charset="0"/>
                        </a:rPr>
                        <a:t> 07</a:t>
                      </a:r>
                      <a:r>
                        <a:rPr lang="ar-DZ" baseline="0" dirty="0" smtClean="0">
                          <a:latin typeface="Times New Roman" pitchFamily="18" charset="0"/>
                          <a:cs typeface="Times New Roman" pitchFamily="18" charset="0"/>
                        </a:rPr>
                        <a:t> من المرسوم القديم.</a:t>
                      </a:r>
                      <a:endParaRPr lang="fr-FR"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algn="just" rtl="1">
                        <a:buFontTx/>
                        <a:buNone/>
                      </a:pPr>
                      <a:endParaRPr kumimoji="0" lang="ar-DZ" sz="100" kern="1200" dirty="0" smtClean="0">
                        <a:solidFill>
                          <a:schemeClr val="tx1"/>
                        </a:solidFill>
                        <a:latin typeface="Times New Roman" pitchFamily="18" charset="0"/>
                        <a:ea typeface="+mn-ea"/>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endParaRPr lang="ar-DZ" sz="900" dirty="0" smtClean="0">
                        <a:latin typeface="Times New Roman" pitchFamily="18" charset="0"/>
                        <a:cs typeface="Times New Roman" pitchFamily="18" charset="0"/>
                      </a:endParaRPr>
                    </a:p>
                    <a:p>
                      <a:pPr algn="just" rtl="1">
                        <a:buFontTx/>
                        <a:buNone/>
                      </a:pPr>
                      <a:r>
                        <a:rPr kumimoji="0" lang="ar-DZ" sz="1800" b="1" kern="1200" dirty="0" smtClean="0">
                          <a:solidFill>
                            <a:schemeClr val="tx1"/>
                          </a:solidFill>
                          <a:latin typeface="Times New Roman" pitchFamily="18" charset="0"/>
                          <a:ea typeface="+mn-ea"/>
                          <a:cs typeface="Times New Roman" pitchFamily="18" charset="0"/>
                        </a:rPr>
                        <a:t>2/ ال</a:t>
                      </a:r>
                      <a:r>
                        <a:rPr kumimoji="0" lang="ar-DZ" sz="1800" b="1" u="sng" kern="1200" dirty="0" smtClean="0">
                          <a:solidFill>
                            <a:schemeClr val="tx1"/>
                          </a:solidFill>
                          <a:latin typeface="Times New Roman" pitchFamily="18" charset="0"/>
                          <a:ea typeface="+mn-ea"/>
                          <a:cs typeface="Times New Roman" pitchFamily="18" charset="0"/>
                        </a:rPr>
                        <a:t>إجراءات خاصة</a:t>
                      </a:r>
                      <a:r>
                        <a:rPr kumimoji="0" lang="ar-DZ" sz="1800" b="1" u="none" kern="1200" dirty="0" smtClean="0">
                          <a:solidFill>
                            <a:schemeClr val="tx1"/>
                          </a:solidFill>
                          <a:latin typeface="Times New Roman" pitchFamily="18" charset="0"/>
                          <a:ea typeface="+mn-ea"/>
                          <a:cs typeface="Times New Roman" pitchFamily="18" charset="0"/>
                        </a:rPr>
                        <a:t> :</a:t>
                      </a:r>
                    </a:p>
                    <a:p>
                      <a:pPr algn="just" rtl="1">
                        <a:buFontTx/>
                        <a:buNone/>
                      </a:pPr>
                      <a:endParaRPr kumimoji="0" lang="ar-DZ" sz="900" u="none" kern="1200" dirty="0" smtClean="0">
                        <a:solidFill>
                          <a:schemeClr val="tx1"/>
                        </a:solidFill>
                        <a:latin typeface="Times New Roman" pitchFamily="18" charset="0"/>
                        <a:ea typeface="+mn-ea"/>
                        <a:cs typeface="Times New Roman" pitchFamily="18" charset="0"/>
                      </a:endParaRPr>
                    </a:p>
                    <a:p>
                      <a:pPr algn="just" rtl="1">
                        <a:buFontTx/>
                        <a:buNone/>
                      </a:pPr>
                      <a:r>
                        <a:rPr kumimoji="0" lang="ar-DZ" sz="1800" b="1" kern="1200" dirty="0" smtClean="0">
                          <a:solidFill>
                            <a:schemeClr val="tx1"/>
                          </a:solidFill>
                          <a:latin typeface="Times New Roman" pitchFamily="18" charset="0"/>
                          <a:ea typeface="+mn-ea"/>
                          <a:cs typeface="Times New Roman" pitchFamily="18" charset="0"/>
                        </a:rPr>
                        <a:t>2-1 </a:t>
                      </a:r>
                      <a:r>
                        <a:rPr kumimoji="0" lang="ar-DZ" sz="1800" b="1" u="sng" kern="1200" dirty="0" smtClean="0">
                          <a:solidFill>
                            <a:schemeClr val="tx1"/>
                          </a:solidFill>
                          <a:latin typeface="Times New Roman" pitchFamily="18" charset="0"/>
                          <a:ea typeface="+mn-ea"/>
                          <a:cs typeface="Times New Roman" pitchFamily="18" charset="0"/>
                        </a:rPr>
                        <a:t>إجراءات في حالة الاستعجال</a:t>
                      </a:r>
                      <a:r>
                        <a:rPr kumimoji="0" lang="ar-DZ" sz="1800" b="1" u="sng" kern="1200" baseline="0" dirty="0" smtClean="0">
                          <a:solidFill>
                            <a:schemeClr val="tx1"/>
                          </a:solidFill>
                          <a:latin typeface="Times New Roman" pitchFamily="18" charset="0"/>
                          <a:ea typeface="+mn-ea"/>
                          <a:cs typeface="Times New Roman" pitchFamily="18" charset="0"/>
                        </a:rPr>
                        <a:t> الملح </a:t>
                      </a:r>
                      <a:r>
                        <a:rPr kumimoji="0" lang="ar-DZ" sz="1800" b="1" kern="1200" baseline="0" dirty="0" smtClean="0">
                          <a:solidFill>
                            <a:schemeClr val="tx1"/>
                          </a:solidFill>
                          <a:latin typeface="Times New Roman" pitchFamily="18" charset="0"/>
                          <a:ea typeface="+mn-ea"/>
                          <a:cs typeface="Times New Roman" pitchFamily="18" charset="0"/>
                        </a:rPr>
                        <a:t>: </a:t>
                      </a:r>
                    </a:p>
                    <a:p>
                      <a:pPr algn="just" rtl="1">
                        <a:buFontTx/>
                        <a:buNone/>
                      </a:pPr>
                      <a:endParaRPr kumimoji="0" lang="ar-DZ" sz="800" kern="1200" baseline="0" dirty="0" smtClean="0">
                        <a:solidFill>
                          <a:schemeClr val="tx1"/>
                        </a:solidFill>
                        <a:latin typeface="Times New Roman" pitchFamily="18" charset="0"/>
                        <a:ea typeface="+mn-ea"/>
                        <a:cs typeface="Times New Roman" pitchFamily="18" charset="0"/>
                      </a:endParaRPr>
                    </a:p>
                    <a:p>
                      <a:pPr algn="just" rtl="1">
                        <a:buFontTx/>
                        <a:buNone/>
                      </a:pPr>
                      <a:r>
                        <a:rPr kumimoji="0" lang="ar-DZ" sz="1800" b="1" u="sng" kern="1200" baseline="0" dirty="0" smtClean="0">
                          <a:solidFill>
                            <a:schemeClr val="tx1"/>
                          </a:solidFill>
                          <a:latin typeface="Times New Roman" pitchFamily="18" charset="0"/>
                          <a:ea typeface="+mn-ea"/>
                          <a:cs typeface="Times New Roman" pitchFamily="18" charset="0"/>
                        </a:rPr>
                        <a:t>المادة 12</a:t>
                      </a:r>
                      <a:r>
                        <a:rPr kumimoji="0" lang="ar-DZ" sz="1800" b="1" kern="1200" baseline="0" dirty="0" smtClean="0">
                          <a:solidFill>
                            <a:schemeClr val="tx1"/>
                          </a:solidFill>
                          <a:latin typeface="Times New Roman" pitchFamily="18" charset="0"/>
                          <a:ea typeface="+mn-ea"/>
                          <a:cs typeface="Times New Roman" pitchFamily="18" charset="0"/>
                        </a:rPr>
                        <a:t> : </a:t>
                      </a:r>
                      <a:r>
                        <a:rPr kumimoji="0" lang="ar-DZ" sz="1800" b="0" kern="1200" baseline="0" dirty="0" smtClean="0">
                          <a:solidFill>
                            <a:schemeClr val="tx1"/>
                          </a:solidFill>
                          <a:latin typeface="Times New Roman" pitchFamily="18" charset="0"/>
                          <a:ea typeface="+mn-ea"/>
                          <a:cs typeface="Times New Roman" pitchFamily="18" charset="0"/>
                        </a:rPr>
                        <a:t>“ في حالة الاستعجال الملح المهدد بخطر داهم يتعرض له ملك  .... تجسد في الميدان ....ولا يسعه التكيف مع آجال إجراءات إبرام الصفقات العمومية، بشرط أنه لم يكن في وسع المصلحة المتعاقدة توقع الظروف المسببة لحالات الاستعجال ، أو أن لا تكون نتيجة مناورات للمماطلة من طرفها، يمكن </a:t>
                      </a:r>
                      <a:r>
                        <a:rPr kumimoji="0" lang="ar-DZ" sz="1800" b="0" kern="1200" baseline="0" dirty="0" err="1" smtClean="0">
                          <a:solidFill>
                            <a:schemeClr val="tx1"/>
                          </a:solidFill>
                          <a:latin typeface="Times New Roman" pitchFamily="18" charset="0"/>
                          <a:ea typeface="+mn-ea"/>
                          <a:cs typeface="Times New Roman" pitchFamily="18" charset="0"/>
                        </a:rPr>
                        <a:t>لمسؤول</a:t>
                      </a:r>
                      <a:r>
                        <a:rPr kumimoji="0" lang="ar-DZ" sz="1800" b="0" kern="1200" baseline="0" dirty="0" smtClean="0">
                          <a:solidFill>
                            <a:schemeClr val="tx1"/>
                          </a:solidFill>
                          <a:latin typeface="Times New Roman" pitchFamily="18" charset="0"/>
                          <a:ea typeface="+mn-ea"/>
                          <a:cs typeface="Times New Roman" pitchFamily="18" charset="0"/>
                        </a:rPr>
                        <a:t> الهيئة المعنية أو الوزير، أو الوالي أو </a:t>
                      </a:r>
                      <a:r>
                        <a:rPr kumimoji="0" lang="ar-DZ" sz="1800" b="1" u="sng" kern="1200" baseline="0" dirty="0" smtClean="0">
                          <a:solidFill>
                            <a:schemeClr val="tx1"/>
                          </a:solidFill>
                          <a:latin typeface="Times New Roman" pitchFamily="18" charset="0"/>
                          <a:ea typeface="+mn-ea"/>
                          <a:cs typeface="Times New Roman" pitchFamily="18" charset="0"/>
                        </a:rPr>
                        <a:t>رئيس البلدية المعني</a:t>
                      </a:r>
                      <a:r>
                        <a:rPr kumimoji="0" lang="ar-DZ" sz="1800" b="0" kern="1200" baseline="0" dirty="0" smtClean="0">
                          <a:solidFill>
                            <a:schemeClr val="tx1"/>
                          </a:solidFill>
                          <a:latin typeface="Times New Roman" pitchFamily="18" charset="0"/>
                          <a:ea typeface="+mn-ea"/>
                          <a:cs typeface="Times New Roman" pitchFamily="18" charset="0"/>
                        </a:rPr>
                        <a:t>، يرخص بموجب مقرر معلل بالشروع في بداية تنفيذ الخدمات قبل إبرام الصفقة، يجب أن تقتصر على ما هو ضروري فقط، وترسل نسخة من المقرر إلى الوزير المكلف بالمالية وإلى </a:t>
                      </a:r>
                      <a:r>
                        <a:rPr kumimoji="0" lang="ar-DZ" sz="1800" b="1" u="sng" kern="1200" baseline="0" dirty="0" smtClean="0">
                          <a:solidFill>
                            <a:schemeClr val="tx1"/>
                          </a:solidFill>
                          <a:latin typeface="Times New Roman" pitchFamily="18" charset="0"/>
                          <a:ea typeface="+mn-ea"/>
                          <a:cs typeface="Times New Roman" pitchFamily="18" charset="0"/>
                        </a:rPr>
                        <a:t>مجلس المحاسبة</a:t>
                      </a:r>
                      <a:r>
                        <a:rPr kumimoji="0" lang="ar-DZ" sz="1800" b="0" u="none" kern="1200" baseline="0" dirty="0" smtClean="0">
                          <a:solidFill>
                            <a:schemeClr val="tx1"/>
                          </a:solidFill>
                          <a:latin typeface="Times New Roman" pitchFamily="18" charset="0"/>
                          <a:ea typeface="+mn-ea"/>
                          <a:cs typeface="Times New Roman" pitchFamily="18" charset="0"/>
                        </a:rPr>
                        <a:t>.</a:t>
                      </a:r>
                    </a:p>
                  </a:txBody>
                  <a:tcPr>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357189"/>
          <a:ext cx="8572560" cy="5866259"/>
        </p:xfrm>
        <a:graphic>
          <a:graphicData uri="http://schemas.openxmlformats.org/drawingml/2006/table">
            <a:tbl>
              <a:tblPr firstRow="1" bandRow="1">
                <a:tableStyleId>{5940675A-B579-460E-94D1-54222C63F5DA}</a:tableStyleId>
              </a:tblPr>
              <a:tblGrid>
                <a:gridCol w="2643206"/>
                <a:gridCol w="2867715"/>
                <a:gridCol w="3061639"/>
              </a:tblGrid>
              <a:tr h="357394">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2040125">
                <a:tc>
                  <a:txBody>
                    <a:bodyPr/>
                    <a:lstStyle/>
                    <a:p>
                      <a:pPr algn="r" rtl="1"/>
                      <a:endParaRPr lang="ar-DZ" dirty="0" smtClean="0">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 تم تمديد مدة إبرام صفقة التسوية إلى 6 أشهر عوض عن 3 أشهر.</a:t>
                      </a:r>
                      <a:endParaRPr lang="fr-FR" dirty="0">
                        <a:latin typeface="Times New Roman" pitchFamily="18" charset="0"/>
                        <a:cs typeface="Times New Roman" pitchFamily="18" charset="0"/>
                      </a:endParaRPr>
                    </a:p>
                  </a:txBody>
                  <a:tcPr/>
                </a:tc>
                <a:tc>
                  <a:txBody>
                    <a:bodyPr/>
                    <a:lstStyle/>
                    <a:p>
                      <a:endParaRPr lang="ar-DZ" b="1" dirty="0" smtClean="0">
                        <a:latin typeface="Times New Roman" pitchFamily="18" charset="0"/>
                        <a:cs typeface="Times New Roman" pitchFamily="18" charset="0"/>
                      </a:endParaRPr>
                    </a:p>
                    <a:p>
                      <a:pPr algn="just" rtl="1"/>
                      <a:r>
                        <a:rPr lang="ar-DZ" b="0" u="none" dirty="0" smtClean="0">
                          <a:latin typeface="Times New Roman" pitchFamily="18" charset="0"/>
                          <a:cs typeface="Times New Roman" pitchFamily="18" charset="0"/>
                        </a:rPr>
                        <a:t>-</a:t>
                      </a:r>
                      <a:r>
                        <a:rPr lang="ar-DZ" b="1" u="none" dirty="0" smtClean="0">
                          <a:latin typeface="Times New Roman" pitchFamily="18" charset="0"/>
                          <a:cs typeface="Times New Roman" pitchFamily="18" charset="0"/>
                        </a:rPr>
                        <a:t> </a:t>
                      </a:r>
                      <a:r>
                        <a:rPr lang="ar-DZ" b="0" u="none" dirty="0" smtClean="0">
                          <a:latin typeface="Times New Roman" pitchFamily="18" charset="0"/>
                          <a:cs typeface="Times New Roman" pitchFamily="18" charset="0"/>
                        </a:rPr>
                        <a:t>تقابلها </a:t>
                      </a:r>
                      <a:r>
                        <a:rPr lang="ar-DZ" b="1" u="none" dirty="0" smtClean="0">
                          <a:latin typeface="Times New Roman" pitchFamily="18" charset="0"/>
                          <a:cs typeface="Times New Roman" pitchFamily="18" charset="0"/>
                        </a:rPr>
                        <a:t>المادة 07 </a:t>
                      </a:r>
                      <a:r>
                        <a:rPr lang="ar-DZ" b="1" dirty="0" smtClean="0">
                          <a:latin typeface="Times New Roman" pitchFamily="18" charset="0"/>
                          <a:cs typeface="Times New Roman" pitchFamily="18" charset="0"/>
                        </a:rPr>
                        <a:t>: </a:t>
                      </a:r>
                      <a:r>
                        <a:rPr kumimoji="0" lang="ar-DZ" sz="1800" kern="1200" dirty="0" smtClean="0">
                          <a:solidFill>
                            <a:schemeClr val="tx1"/>
                          </a:solidFill>
                          <a:latin typeface="+mn-lt"/>
                          <a:ea typeface="+mn-ea"/>
                          <a:cs typeface="+mn-cs"/>
                        </a:rPr>
                        <a:t>التي </a:t>
                      </a:r>
                      <a:r>
                        <a:rPr kumimoji="0" lang="ar-DZ" sz="1800" kern="1200" dirty="0" err="1" smtClean="0">
                          <a:solidFill>
                            <a:schemeClr val="tx1"/>
                          </a:solidFill>
                          <a:latin typeface="+mn-lt"/>
                          <a:ea typeface="+mn-ea"/>
                          <a:cs typeface="+mn-cs"/>
                        </a:rPr>
                        <a:t>تنص</a:t>
                      </a:r>
                      <a:r>
                        <a:rPr kumimoji="0" lang="ar-DZ" sz="1800" kern="1200" dirty="0" smtClean="0">
                          <a:solidFill>
                            <a:schemeClr val="tx1"/>
                          </a:solidFill>
                          <a:latin typeface="+mn-lt"/>
                          <a:ea typeface="+mn-ea"/>
                          <a:cs typeface="+mn-cs"/>
                        </a:rPr>
                        <a:t> على أنه </a:t>
                      </a:r>
                      <a:r>
                        <a:rPr lang="ar-DZ" dirty="0" smtClean="0">
                          <a:latin typeface="Times New Roman" pitchFamily="18" charset="0"/>
                          <a:cs typeface="Times New Roman" pitchFamily="18" charset="0"/>
                        </a:rPr>
                        <a:t>يتم إعداد صفقة تسوية خلال 03 أشهر.</a:t>
                      </a:r>
                      <a:endParaRPr lang="fr-FR" dirty="0">
                        <a:latin typeface="Times New Roman" pitchFamily="18" charset="0"/>
                        <a:cs typeface="Times New Roman" pitchFamily="18" charset="0"/>
                      </a:endParaRPr>
                    </a:p>
                  </a:txBody>
                  <a:tcPr/>
                </a:tc>
                <a:tc>
                  <a:txBody>
                    <a:bodyPr/>
                    <a:lstStyle/>
                    <a:p>
                      <a:endParaRPr lang="ar-DZ" sz="5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ولا بد من إبرام صفقة عمومية على سبيل التسوية خلال 6 أشهر ابتداء من تاريخ التوقيع على المقرر المذكور، إذا كانت تفوق المبالغ المذكورة في المادة 13، وعرضها على الهيئة المختصة بالرقابة الخارجية للصفقات العمومية ” .</a:t>
                      </a:r>
                      <a:endParaRPr lang="ar-DZ" dirty="0" smtClean="0">
                        <a:latin typeface="Times New Roman" pitchFamily="18" charset="0"/>
                        <a:cs typeface="Times New Roman" pitchFamily="18" charset="0"/>
                      </a:endParaRPr>
                    </a:p>
                  </a:txBody>
                  <a:tcPr/>
                </a:tc>
              </a:tr>
              <a:tr h="3460374">
                <a:tc>
                  <a:txBody>
                    <a:bodyPr/>
                    <a:lstStyle/>
                    <a:p>
                      <a:endParaRPr lang="ar-DZ" dirty="0" smtClean="0">
                        <a:latin typeface="Times New Roman" pitchFamily="18" charset="0"/>
                        <a:cs typeface="Times New Roman" pitchFamily="18" charset="0"/>
                      </a:endParaRPr>
                    </a:p>
                    <a:p>
                      <a:pPr algn="just" rtl="1">
                        <a:buFontTx/>
                        <a:buChar char="-"/>
                      </a:pPr>
                      <a:r>
                        <a:rPr lang="ar-DZ" dirty="0" smtClean="0">
                          <a:latin typeface="Times New Roman" pitchFamily="18" charset="0"/>
                          <a:cs typeface="Times New Roman" pitchFamily="18" charset="0"/>
                        </a:rPr>
                        <a:t> تم رفع حدود إبرام الصفقات العمومية من</a:t>
                      </a:r>
                      <a:r>
                        <a:rPr lang="ar-DZ" baseline="0" dirty="0" smtClean="0">
                          <a:latin typeface="Times New Roman" pitchFamily="18" charset="0"/>
                          <a:cs typeface="Times New Roman" pitchFamily="18" charset="0"/>
                        </a:rPr>
                        <a:t> 8.000.000 </a:t>
                      </a:r>
                      <a:r>
                        <a:rPr lang="ar-DZ" baseline="0" dirty="0" err="1" smtClean="0">
                          <a:latin typeface="Times New Roman" pitchFamily="18" charset="0"/>
                          <a:cs typeface="Times New Roman" pitchFamily="18" charset="0"/>
                        </a:rPr>
                        <a:t>دج</a:t>
                      </a:r>
                      <a:r>
                        <a:rPr lang="ar-DZ" baseline="0" dirty="0" smtClean="0">
                          <a:latin typeface="Times New Roman" pitchFamily="18" charset="0"/>
                          <a:cs typeface="Times New Roman" pitchFamily="18" charset="0"/>
                        </a:rPr>
                        <a:t> إلى 12.000.000دج بالنسبة لصفقات الأشغال واللوازم.</a:t>
                      </a:r>
                    </a:p>
                    <a:p>
                      <a:pPr algn="just" rtl="1">
                        <a:buFontTx/>
                        <a:buChar char="-"/>
                      </a:pPr>
                      <a:endParaRPr lang="ar-DZ" sz="105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ومن مبلغ 4.000.000 </a:t>
                      </a:r>
                      <a:r>
                        <a:rPr lang="ar-DZ" baseline="0" dirty="0" err="1" smtClean="0">
                          <a:latin typeface="Times New Roman" pitchFamily="18" charset="0"/>
                          <a:cs typeface="Times New Roman" pitchFamily="18" charset="0"/>
                        </a:rPr>
                        <a:t>دج</a:t>
                      </a:r>
                      <a:r>
                        <a:rPr lang="ar-DZ" baseline="0" dirty="0" smtClean="0">
                          <a:latin typeface="Times New Roman" pitchFamily="18" charset="0"/>
                          <a:cs typeface="Times New Roman" pitchFamily="18" charset="0"/>
                        </a:rPr>
                        <a:t> إلى 6.000.000دج بالنسبة لصفقات الدراسات والخدمات. حيث أن الطلبات التي تقل أو تساوي هذه المبالغ لا تستوجب إبرام صفقة.</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pPr algn="just" rtl="1">
                        <a:buFontTx/>
                        <a:buChar char="-"/>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06 </a:t>
                      </a:r>
                      <a:r>
                        <a:rPr lang="ar-DZ" dirty="0" smtClean="0">
                          <a:latin typeface="Times New Roman" pitchFamily="18" charset="0"/>
                          <a:cs typeface="Times New Roman" pitchFamily="18" charset="0"/>
                        </a:rPr>
                        <a:t>من المرسوم القديم ،</a:t>
                      </a:r>
                      <a:r>
                        <a:rPr lang="ar-DZ" baseline="0" dirty="0" smtClean="0">
                          <a:latin typeface="Times New Roman" pitchFamily="18" charset="0"/>
                          <a:cs typeface="Times New Roman" pitchFamily="18" charset="0"/>
                        </a:rPr>
                        <a:t> حيث كانت حدود إبرام الصفقات كالتالي :</a:t>
                      </a:r>
                    </a:p>
                    <a:p>
                      <a:pPr algn="r" rtl="1">
                        <a:buFontTx/>
                        <a:buChar char="-"/>
                      </a:pPr>
                      <a:endParaRPr lang="ar-DZ" sz="500" baseline="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u="none" dirty="0" smtClean="0">
                          <a:latin typeface="Times New Roman" pitchFamily="18" charset="0"/>
                          <a:cs typeface="Times New Roman" pitchFamily="18" charset="0"/>
                        </a:rPr>
                        <a:t>*</a:t>
                      </a:r>
                      <a:r>
                        <a:rPr lang="ar-DZ" u="sng" dirty="0" smtClean="0">
                          <a:latin typeface="Times New Roman" pitchFamily="18" charset="0"/>
                          <a:cs typeface="Times New Roman" pitchFamily="18" charset="0"/>
                        </a:rPr>
                        <a:t> </a:t>
                      </a:r>
                      <a:r>
                        <a:rPr lang="ar-DZ" u="none" dirty="0" smtClean="0">
                          <a:latin typeface="Times New Roman" pitchFamily="18" charset="0"/>
                          <a:cs typeface="Times New Roman" pitchFamily="18" charset="0"/>
                        </a:rPr>
                        <a:t>بالنسبة</a:t>
                      </a:r>
                      <a:r>
                        <a:rPr lang="ar-DZ" b="1" u="none" baseline="0" dirty="0" smtClean="0">
                          <a:latin typeface="Times New Roman" pitchFamily="18" charset="0"/>
                          <a:cs typeface="Times New Roman" pitchFamily="18" charset="0"/>
                        </a:rPr>
                        <a:t> </a:t>
                      </a:r>
                      <a:r>
                        <a:rPr lang="ar-DZ" u="none" dirty="0" smtClean="0">
                          <a:latin typeface="Times New Roman" pitchFamily="18" charset="0"/>
                          <a:cs typeface="Times New Roman" pitchFamily="18" charset="0"/>
                        </a:rPr>
                        <a:t>لصفقات الأشغال واللوازم  </a:t>
                      </a:r>
                      <a:r>
                        <a:rPr lang="ar-DZ" dirty="0" smtClean="0">
                          <a:latin typeface="Times New Roman" pitchFamily="18" charset="0"/>
                          <a:cs typeface="Times New Roman" pitchFamily="18" charset="0"/>
                        </a:rPr>
                        <a:t>تعد صفقة عندما تتجاوز مبالغها 8.000.000دج .</a:t>
                      </a:r>
                    </a:p>
                    <a:p>
                      <a:pPr algn="r" rtl="1">
                        <a:buFont typeface="Arial" charset="0"/>
                        <a:buNone/>
                      </a:pPr>
                      <a:endParaRPr lang="ar-DZ" sz="1000" u="none" dirty="0" smtClean="0">
                        <a:latin typeface="Times New Roman" pitchFamily="18" charset="0"/>
                        <a:cs typeface="Times New Roman" pitchFamily="18" charset="0"/>
                      </a:endParaRPr>
                    </a:p>
                    <a:p>
                      <a:pPr algn="just" rtl="1">
                        <a:buFont typeface="Arial" charset="0"/>
                        <a:buNone/>
                      </a:pPr>
                      <a:r>
                        <a:rPr lang="ar-DZ" u="none" dirty="0" smtClean="0">
                          <a:latin typeface="Times New Roman" pitchFamily="18" charset="0"/>
                          <a:cs typeface="Times New Roman" pitchFamily="18" charset="0"/>
                        </a:rPr>
                        <a:t>* بالنسبة لصفقات الدراسات</a:t>
                      </a:r>
                      <a:r>
                        <a:rPr lang="ar-DZ" u="none" baseline="0" dirty="0" smtClean="0">
                          <a:latin typeface="Times New Roman" pitchFamily="18" charset="0"/>
                          <a:cs typeface="Times New Roman" pitchFamily="18" charset="0"/>
                        </a:rPr>
                        <a:t> </a:t>
                      </a:r>
                      <a:r>
                        <a:rPr lang="ar-DZ" u="none" dirty="0" smtClean="0">
                          <a:latin typeface="Times New Roman" pitchFamily="18" charset="0"/>
                          <a:cs typeface="Times New Roman" pitchFamily="18" charset="0"/>
                        </a:rPr>
                        <a:t>والخدمات: </a:t>
                      </a:r>
                      <a:r>
                        <a:rPr lang="ar-DZ" dirty="0" smtClean="0">
                          <a:latin typeface="Times New Roman" pitchFamily="18" charset="0"/>
                          <a:cs typeface="Times New Roman" pitchFamily="18" charset="0"/>
                        </a:rPr>
                        <a:t> تعد صفقة عندما تتجاوز مبالغها</a:t>
                      </a:r>
                      <a:r>
                        <a:rPr lang="ar-DZ" baseline="0" dirty="0" smtClean="0">
                          <a:latin typeface="Times New Roman" pitchFamily="18" charset="0"/>
                          <a:cs typeface="Times New Roman" pitchFamily="18" charset="0"/>
                        </a:rPr>
                        <a:t> 4.000.000 </a:t>
                      </a:r>
                      <a:r>
                        <a:rPr lang="ar-DZ" baseline="0" dirty="0" err="1" smtClean="0">
                          <a:latin typeface="Times New Roman" pitchFamily="18" charset="0"/>
                          <a:cs typeface="Times New Roman" pitchFamily="18" charset="0"/>
                        </a:rPr>
                        <a:t>دج</a:t>
                      </a:r>
                      <a:r>
                        <a:rPr lang="ar-DZ" baseline="0" dirty="0" smtClean="0">
                          <a:latin typeface="Times New Roman" pitchFamily="18" charset="0"/>
                          <a:cs typeface="Times New Roman" pitchFamily="18" charset="0"/>
                        </a:rPr>
                        <a:t>.</a:t>
                      </a:r>
                    </a:p>
                  </a:txBody>
                  <a:tcPr/>
                </a:tc>
                <a:tc>
                  <a:txBody>
                    <a:bodyPr/>
                    <a:lstStyle/>
                    <a:p>
                      <a:endParaRPr lang="ar-DZ" sz="6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b="1" u="none" dirty="0" smtClean="0">
                          <a:latin typeface="Times New Roman" pitchFamily="18" charset="0"/>
                          <a:cs typeface="Times New Roman" pitchFamily="18" charset="0"/>
                        </a:rPr>
                        <a:t>2-2 </a:t>
                      </a:r>
                      <a:r>
                        <a:rPr lang="ar-DZ" b="1" u="sng" baseline="0" dirty="0" smtClean="0">
                          <a:latin typeface="Times New Roman" pitchFamily="18" charset="0"/>
                          <a:cs typeface="Times New Roman" pitchFamily="18" charset="0"/>
                        </a:rPr>
                        <a:t>إجراءات مكيفة </a:t>
                      </a:r>
                      <a:r>
                        <a:rPr lang="ar-DZ" b="1" baseline="0" dirty="0" smtClean="0">
                          <a:latin typeface="Times New Roman" pitchFamily="18" charset="0"/>
                          <a:cs typeface="Times New Roman" pitchFamily="18" charset="0"/>
                        </a:rPr>
                        <a:t>: </a:t>
                      </a:r>
                    </a:p>
                    <a:p>
                      <a:pPr algn="r" rtl="1"/>
                      <a:r>
                        <a:rPr lang="ar-DZ" b="1" u="none" dirty="0" smtClean="0">
                          <a:latin typeface="Times New Roman" pitchFamily="18" charset="0"/>
                          <a:cs typeface="Times New Roman" pitchFamily="18" charset="0"/>
                        </a:rPr>
                        <a:t>  *</a:t>
                      </a:r>
                      <a:r>
                        <a:rPr lang="ar-DZ" b="1" u="sng" dirty="0" smtClean="0">
                          <a:latin typeface="Times New Roman" pitchFamily="18" charset="0"/>
                          <a:cs typeface="Times New Roman" pitchFamily="18" charset="0"/>
                        </a:rPr>
                        <a:t>حدود إبرام الصفقات</a:t>
                      </a:r>
                      <a:r>
                        <a:rPr lang="ar-DZ" b="1" u="sng" baseline="0" dirty="0" smtClean="0">
                          <a:latin typeface="Times New Roman" pitchFamily="18" charset="0"/>
                          <a:cs typeface="Times New Roman" pitchFamily="18" charset="0"/>
                        </a:rPr>
                        <a:t> العمومية </a:t>
                      </a:r>
                      <a:r>
                        <a:rPr lang="ar-DZ" b="1" baseline="0" dirty="0" smtClean="0">
                          <a:latin typeface="Times New Roman" pitchFamily="18" charset="0"/>
                          <a:cs typeface="Times New Roman" pitchFamily="18" charset="0"/>
                        </a:rPr>
                        <a:t>:</a:t>
                      </a:r>
                    </a:p>
                    <a:p>
                      <a:pPr algn="r" rtl="1"/>
                      <a:r>
                        <a:rPr lang="ar-DZ" b="1" u="sng" dirty="0" smtClean="0">
                          <a:latin typeface="Times New Roman" pitchFamily="18" charset="0"/>
                          <a:cs typeface="Times New Roman" pitchFamily="18" charset="0"/>
                        </a:rPr>
                        <a:t>المادة 13 </a:t>
                      </a:r>
                      <a:r>
                        <a:rPr lang="ar-DZ" b="1" dirty="0" smtClean="0">
                          <a:latin typeface="Times New Roman" pitchFamily="18" charset="0"/>
                          <a:cs typeface="Times New Roman" pitchFamily="18" charset="0"/>
                        </a:rPr>
                        <a:t>:</a:t>
                      </a:r>
                    </a:p>
                    <a:p>
                      <a:pPr algn="r" rtl="1"/>
                      <a:endParaRPr lang="ar-DZ" sz="1100" baseline="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بالنسبة</a:t>
                      </a:r>
                      <a:r>
                        <a:rPr lang="ar-DZ" b="1" u="sng" baseline="0"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لصفقات الأشغال واللوازم </a:t>
                      </a:r>
                      <a:r>
                        <a:rPr lang="ar-DZ" dirty="0" smtClean="0">
                          <a:latin typeface="Times New Roman" pitchFamily="18" charset="0"/>
                          <a:cs typeface="Times New Roman" pitchFamily="18" charset="0"/>
                        </a:rPr>
                        <a:t>:</a:t>
                      </a:r>
                    </a:p>
                    <a:p>
                      <a:pPr algn="r" rtl="1"/>
                      <a:endParaRPr lang="ar-DZ" sz="9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تعد صفقة عندما تتجاوز مبالغها 12.000.000دج .</a:t>
                      </a:r>
                    </a:p>
                    <a:p>
                      <a:pPr algn="r" rtl="1">
                        <a:buFont typeface="Arial" charset="0"/>
                        <a:buNone/>
                      </a:pPr>
                      <a:endParaRPr lang="ar-DZ" sz="1000" dirty="0" smtClean="0">
                        <a:latin typeface="Times New Roman" pitchFamily="18" charset="0"/>
                        <a:cs typeface="Times New Roman" pitchFamily="18" charset="0"/>
                      </a:endParaRPr>
                    </a:p>
                    <a:p>
                      <a:pPr algn="r" rtl="1">
                        <a:buFont typeface="Arial" charset="0"/>
                        <a:buNone/>
                      </a:pPr>
                      <a:r>
                        <a:rPr lang="ar-DZ" u="none"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بالنسبة لصفقات الدراسات والخدمات:</a:t>
                      </a:r>
                      <a:r>
                        <a:rPr lang="ar-DZ" dirty="0" smtClean="0">
                          <a:latin typeface="Times New Roman" pitchFamily="18" charset="0"/>
                          <a:cs typeface="Times New Roman" pitchFamily="18" charset="0"/>
                        </a:rPr>
                        <a:t> </a:t>
                      </a:r>
                    </a:p>
                    <a:p>
                      <a:pPr algn="r" rtl="1">
                        <a:buFont typeface="Arial" charset="0"/>
                        <a:buNone/>
                      </a:pPr>
                      <a:endParaRPr lang="ar-DZ" sz="1050" dirty="0" smtClean="0">
                        <a:latin typeface="Times New Roman" pitchFamily="18" charset="0"/>
                        <a:cs typeface="Times New Roman" pitchFamily="18" charset="0"/>
                      </a:endParaRPr>
                    </a:p>
                    <a:p>
                      <a:pPr algn="just" rtl="1">
                        <a:buFont typeface="Arial" charset="0"/>
                        <a:buNone/>
                      </a:pPr>
                      <a:r>
                        <a:rPr lang="ar-DZ" dirty="0" smtClean="0">
                          <a:latin typeface="Times New Roman" pitchFamily="18" charset="0"/>
                          <a:cs typeface="Times New Roman" pitchFamily="18" charset="0"/>
                        </a:rPr>
                        <a:t>    تعد صفقة عندما تتجاوز مبالغها</a:t>
                      </a:r>
                      <a:r>
                        <a:rPr lang="ar-DZ" baseline="0" dirty="0" smtClean="0">
                          <a:latin typeface="Times New Roman" pitchFamily="18" charset="0"/>
                          <a:cs typeface="Times New Roman" pitchFamily="18" charset="0"/>
                        </a:rPr>
                        <a:t> 6.000.000 </a:t>
                      </a:r>
                      <a:r>
                        <a:rPr lang="ar-DZ" baseline="0" dirty="0" err="1" smtClean="0">
                          <a:latin typeface="Times New Roman" pitchFamily="18" charset="0"/>
                          <a:cs typeface="Times New Roman" pitchFamily="18" charset="0"/>
                        </a:rPr>
                        <a:t>دج</a:t>
                      </a:r>
                      <a:r>
                        <a:rPr lang="ar-DZ" baseline="0" dirty="0" smtClean="0">
                          <a:latin typeface="Times New Roman" pitchFamily="18" charset="0"/>
                          <a:cs typeface="Times New Roman" pitchFamily="18" charset="0"/>
                        </a:rPr>
                        <a:t>.</a:t>
                      </a:r>
                    </a:p>
                  </a:txBody>
                  <a:tcPr/>
                </a:tc>
              </a:tr>
            </a:tbl>
          </a:graphicData>
        </a:graphic>
      </p:graphicFrame>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214290"/>
          <a:ext cx="8229600" cy="6294229"/>
        </p:xfrm>
        <a:graphic>
          <a:graphicData uri="http://schemas.openxmlformats.org/drawingml/2006/table">
            <a:tbl>
              <a:tblPr firstRow="1" bandRow="1">
                <a:tableStyleId>{5940675A-B579-460E-94D1-54222C63F5DA}</a:tableStyleId>
              </a:tblPr>
              <a:tblGrid>
                <a:gridCol w="2686040"/>
                <a:gridCol w="2800360"/>
                <a:gridCol w="2743200"/>
              </a:tblGrid>
              <a:tr h="373084">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smtClean="0">
                        <a:latin typeface="Times New Roman" pitchFamily="18" charset="0"/>
                        <a:cs typeface="Times New Roman" pitchFamily="18" charset="0"/>
                      </a:endParaRPr>
                    </a:p>
                  </a:txBody>
                  <a:tcPr>
                    <a:solidFill>
                      <a:schemeClr val="accent1">
                        <a:lumMod val="40000"/>
                        <a:lumOff val="60000"/>
                      </a:schemeClr>
                    </a:solidFill>
                  </a:tcPr>
                </a:tc>
              </a:tr>
              <a:tr h="4413262">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1400" dirty="0" smtClean="0">
                        <a:latin typeface="Times New Roman" pitchFamily="18" charset="0"/>
                        <a:cs typeface="Times New Roman" pitchFamily="18" charset="0"/>
                      </a:endParaRPr>
                    </a:p>
                    <a:p>
                      <a:endParaRPr lang="ar-DZ" sz="100" dirty="0" smtClean="0">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 دون تغيير .</a:t>
                      </a:r>
                    </a:p>
                    <a:p>
                      <a:pPr algn="r" rtl="1"/>
                      <a:endParaRPr lang="ar-DZ" baseline="0" dirty="0" smtClean="0">
                        <a:latin typeface="Times New Roman" pitchFamily="18" charset="0"/>
                        <a:cs typeface="Times New Roman" pitchFamily="18" charset="0"/>
                      </a:endParaRPr>
                    </a:p>
                    <a:p>
                      <a:pPr algn="r" rtl="1"/>
                      <a:endParaRPr lang="fr-FR" baseline="0" dirty="0" smtClean="0">
                        <a:latin typeface="Times New Roman" pitchFamily="18" charset="0"/>
                        <a:cs typeface="Times New Roman" pitchFamily="18" charset="0"/>
                      </a:endParaRPr>
                    </a:p>
                    <a:p>
                      <a:pPr algn="r" rtl="1"/>
                      <a:endParaRPr lang="fr-FR" baseline="0" dirty="0" smtClean="0">
                        <a:latin typeface="Times New Roman" pitchFamily="18" charset="0"/>
                        <a:cs typeface="Times New Roman" pitchFamily="18" charset="0"/>
                      </a:endParaRPr>
                    </a:p>
                    <a:p>
                      <a:pPr algn="r" rtl="1"/>
                      <a:endParaRPr lang="ar-DZ" sz="2800" baseline="0" dirty="0" smtClean="0">
                        <a:latin typeface="Times New Roman" pitchFamily="18" charset="0"/>
                        <a:cs typeface="Times New Roman" pitchFamily="18" charset="0"/>
                      </a:endParaRPr>
                    </a:p>
                    <a:p>
                      <a:pPr algn="r" rtl="1"/>
                      <a:endParaRPr lang="ar-DZ" sz="8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رفع حدود مبالغ الطلبات التي لا تقتضي وجوبا اللجوء إلى استشارة.</a:t>
                      </a:r>
                    </a:p>
                    <a:p>
                      <a:pPr algn="r" rtl="1">
                        <a:buFontTx/>
                        <a:buChar char="-"/>
                      </a:pPr>
                      <a:endParaRPr lang="ar-DZ" baseline="0" dirty="0" smtClean="0">
                        <a:latin typeface="Times New Roman" pitchFamily="18" charset="0"/>
                        <a:cs typeface="Times New Roman" pitchFamily="18" charset="0"/>
                      </a:endParaRPr>
                    </a:p>
                    <a:p>
                      <a:pPr algn="r" rtl="1"/>
                      <a:endParaRPr lang="ar-DZ" baseline="0" dirty="0" smtClean="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1600" dirty="0" smtClean="0">
                        <a:latin typeface="Times New Roman" pitchFamily="18" charset="0"/>
                        <a:cs typeface="Times New Roman" pitchFamily="18" charset="0"/>
                      </a:endParaRPr>
                    </a:p>
                    <a:p>
                      <a:endParaRPr lang="ar-DZ" sz="100" dirty="0" smtClean="0">
                        <a:latin typeface="Times New Roman" pitchFamily="18" charset="0"/>
                        <a:cs typeface="Times New Roman" pitchFamily="18" charset="0"/>
                      </a:endParaRPr>
                    </a:p>
                    <a:p>
                      <a:pPr algn="r"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43</a:t>
                      </a:r>
                      <a:r>
                        <a:rPr lang="ar-DZ" dirty="0" smtClean="0">
                          <a:latin typeface="Times New Roman" pitchFamily="18" charset="0"/>
                          <a:cs typeface="Times New Roman" pitchFamily="18" charset="0"/>
                        </a:rPr>
                        <a:t> </a:t>
                      </a:r>
                    </a:p>
                    <a:p>
                      <a:pPr algn="r" rtl="1">
                        <a:buFontTx/>
                        <a:buChar char="-"/>
                      </a:pPr>
                      <a:endParaRPr lang="ar-DZ" dirty="0" smtClean="0">
                        <a:latin typeface="Times New Roman" pitchFamily="18" charset="0"/>
                        <a:cs typeface="Times New Roman" pitchFamily="18" charset="0"/>
                      </a:endParaRPr>
                    </a:p>
                    <a:p>
                      <a:pPr algn="r" rtl="1">
                        <a:buFontTx/>
                        <a:buNone/>
                      </a:pPr>
                      <a:endParaRPr lang="ar-DZ" sz="28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06</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(معدلة بالمرسوم رقم 12-23(المادة 02)):</a:t>
                      </a:r>
                    </a:p>
                    <a:p>
                      <a:pPr algn="r" rtl="1">
                        <a:buFontTx/>
                        <a:buChar char="-"/>
                      </a:pPr>
                      <a:endParaRPr lang="ar-DZ" sz="7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لا تكون الطلبات محل استشارة وجوبا  إذا كانت : </a:t>
                      </a:r>
                    </a:p>
                    <a:p>
                      <a:pPr algn="r" rtl="1">
                        <a:buFontTx/>
                        <a:buChar char="-"/>
                      </a:pPr>
                      <a:endParaRPr lang="ar-DZ" sz="4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بالنسبة للأشغال واللوازم  تقل مبالغها عن 500.000 </a:t>
                      </a:r>
                      <a:r>
                        <a:rPr lang="ar-DZ" baseline="0" dirty="0" err="1" smtClean="0">
                          <a:latin typeface="Times New Roman" pitchFamily="18" charset="0"/>
                          <a:cs typeface="Times New Roman" pitchFamily="18" charset="0"/>
                        </a:rPr>
                        <a:t>دج</a:t>
                      </a:r>
                      <a:r>
                        <a:rPr lang="ar-DZ" baseline="0" dirty="0" smtClean="0">
                          <a:latin typeface="Times New Roman" pitchFamily="18" charset="0"/>
                          <a:cs typeface="Times New Roman" pitchFamily="18" charset="0"/>
                        </a:rPr>
                        <a:t>.</a:t>
                      </a:r>
                    </a:p>
                    <a:p>
                      <a:pPr algn="r" rtl="1">
                        <a:buFontTx/>
                        <a:buChar char="-"/>
                      </a:pPr>
                      <a:endParaRPr lang="ar-DZ" sz="3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بالنسبة للدراسات والخدمات تقل مبالغها عن 200.000 </a:t>
                      </a:r>
                      <a:r>
                        <a:rPr lang="ar-DZ" baseline="0" dirty="0" err="1" smtClean="0">
                          <a:latin typeface="Times New Roman" pitchFamily="18" charset="0"/>
                          <a:cs typeface="Times New Roman" pitchFamily="18" charset="0"/>
                        </a:rPr>
                        <a:t>دج</a:t>
                      </a:r>
                      <a:r>
                        <a:rPr lang="ar-DZ" baseline="0"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txBody>
                  <a:tcPr/>
                </a:tc>
                <a:tc>
                  <a:txBody>
                    <a:bodyPr/>
                    <a:lstStyle/>
                    <a:p>
                      <a:pPr algn="just" rtl="1"/>
                      <a:endParaRPr lang="ar-DZ" sz="400" dirty="0" smtClean="0">
                        <a:latin typeface="Times New Roman" pitchFamily="18" charset="0"/>
                        <a:cs typeface="Times New Roman" pitchFamily="18" charset="0"/>
                      </a:endParaRPr>
                    </a:p>
                    <a:p>
                      <a:pPr marL="88900" indent="-88900" algn="just" rtl="1"/>
                      <a:r>
                        <a:rPr lang="ar-DZ" b="1" dirty="0" smtClean="0">
                          <a:latin typeface="Times New Roman" pitchFamily="18" charset="0"/>
                          <a:cs typeface="Times New Roman" pitchFamily="18" charset="0"/>
                        </a:rPr>
                        <a:t>* </a:t>
                      </a:r>
                      <a:r>
                        <a:rPr lang="ar-DZ" b="1" u="sng" dirty="0" smtClean="0">
                          <a:latin typeface="Times New Roman" pitchFamily="18" charset="0"/>
                          <a:cs typeface="Times New Roman" pitchFamily="18" charset="0"/>
                        </a:rPr>
                        <a:t>الحالات التي تعفى</a:t>
                      </a:r>
                      <a:r>
                        <a:rPr lang="ar-DZ" b="1" u="sng" baseline="0" dirty="0" smtClean="0">
                          <a:latin typeface="Times New Roman" pitchFamily="18" charset="0"/>
                          <a:cs typeface="Times New Roman" pitchFamily="18" charset="0"/>
                        </a:rPr>
                        <a:t> فيها الصفقات العمومية من الاستشارة</a:t>
                      </a:r>
                      <a:r>
                        <a:rPr lang="ar-DZ" b="1" baseline="0" dirty="0" smtClean="0">
                          <a:latin typeface="Times New Roman" pitchFamily="18" charset="0"/>
                          <a:cs typeface="Times New Roman" pitchFamily="18" charset="0"/>
                        </a:rPr>
                        <a:t> :</a:t>
                      </a:r>
                    </a:p>
                    <a:p>
                      <a:pPr algn="r" rtl="1"/>
                      <a:endParaRPr lang="ar-DZ" sz="600" dirty="0" smtClean="0">
                        <a:latin typeface="Times New Roman" pitchFamily="18" charset="0"/>
                        <a:cs typeface="Times New Roman" pitchFamily="18" charset="0"/>
                      </a:endParaRPr>
                    </a:p>
                    <a:p>
                      <a:pPr algn="r" rtl="1"/>
                      <a:r>
                        <a:rPr lang="ar-DZ" b="1" u="sng" dirty="0" smtClean="0">
                          <a:latin typeface="Times New Roman" pitchFamily="18" charset="0"/>
                          <a:cs typeface="Times New Roman" pitchFamily="18" charset="0"/>
                        </a:rPr>
                        <a:t>المادة 15</a:t>
                      </a:r>
                      <a:r>
                        <a:rPr lang="ar-DZ" b="1" dirty="0" smtClean="0">
                          <a:latin typeface="Times New Roman" pitchFamily="18" charset="0"/>
                          <a:cs typeface="Times New Roman" pitchFamily="18" charset="0"/>
                        </a:rPr>
                        <a:t> : </a:t>
                      </a:r>
                      <a:r>
                        <a:rPr lang="ar-DZ" dirty="0" smtClean="0">
                          <a:latin typeface="Times New Roman" pitchFamily="18" charset="0"/>
                          <a:cs typeface="Times New Roman" pitchFamily="18" charset="0"/>
                        </a:rPr>
                        <a:t>هي حالات اللجوء إلى التراضي البسيط المذكورة في المادة 49 من نفس المرسوم.</a:t>
                      </a:r>
                    </a:p>
                    <a:p>
                      <a:pPr algn="r" rtl="1"/>
                      <a:endParaRPr lang="ar-DZ" sz="4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a:t>
                      </a:r>
                      <a:r>
                        <a:rPr lang="ar-DZ" sz="1800" baseline="0" dirty="0" smtClean="0">
                          <a:latin typeface="Times New Roman" pitchFamily="18" charset="0"/>
                          <a:cs typeface="Times New Roman" pitchFamily="18" charset="0"/>
                        </a:rPr>
                        <a:t> </a:t>
                      </a:r>
                      <a:r>
                        <a:rPr lang="ar-DZ" sz="1800" b="1" u="sng" baseline="0" dirty="0" smtClean="0">
                          <a:latin typeface="Times New Roman" pitchFamily="18" charset="0"/>
                          <a:cs typeface="Times New Roman" pitchFamily="18" charset="0"/>
                        </a:rPr>
                        <a:t>الطلبات التي لا تكون محل استشارة وجوبا </a:t>
                      </a:r>
                      <a:r>
                        <a:rPr lang="ar-DZ" sz="1800" b="1" baseline="0" dirty="0" smtClean="0">
                          <a:latin typeface="Times New Roman" pitchFamily="18" charset="0"/>
                          <a:cs typeface="Times New Roman" pitchFamily="18" charset="0"/>
                        </a:rPr>
                        <a:t>:</a:t>
                      </a:r>
                      <a:endParaRPr lang="ar-DZ" b="1" dirty="0" smtClean="0">
                        <a:latin typeface="Times New Roman" pitchFamily="18" charset="0"/>
                        <a:cs typeface="Times New Roman" pitchFamily="18" charset="0"/>
                      </a:endParaRPr>
                    </a:p>
                    <a:p>
                      <a:pPr algn="r" rtl="1"/>
                      <a:endParaRPr lang="ar-DZ" sz="500" dirty="0" smtClean="0">
                        <a:latin typeface="Times New Roman" pitchFamily="18" charset="0"/>
                        <a:cs typeface="Times New Roman" pitchFamily="18" charset="0"/>
                      </a:endParaRPr>
                    </a:p>
                    <a:p>
                      <a:pPr algn="r" rtl="1"/>
                      <a:endParaRPr lang="ar-DZ" sz="100" dirty="0" smtClean="0">
                        <a:latin typeface="Times New Roman" pitchFamily="18" charset="0"/>
                        <a:cs typeface="Times New Roman" pitchFamily="18" charset="0"/>
                      </a:endParaRPr>
                    </a:p>
                    <a:p>
                      <a:pPr algn="r" rtl="1"/>
                      <a:endParaRPr lang="fr-FR" sz="300" dirty="0" smtClean="0">
                        <a:latin typeface="Times New Roman" pitchFamily="18" charset="0"/>
                        <a:cs typeface="Times New Roman" pitchFamily="18" charset="0"/>
                      </a:endParaRPr>
                    </a:p>
                    <a:p>
                      <a:pPr algn="r" rtl="1"/>
                      <a:r>
                        <a:rPr lang="ar-DZ" sz="1800" b="1" u="sng" dirty="0" smtClean="0">
                          <a:latin typeface="Times New Roman" pitchFamily="18" charset="0"/>
                          <a:cs typeface="Times New Roman" pitchFamily="18" charset="0"/>
                        </a:rPr>
                        <a:t>المادة</a:t>
                      </a:r>
                      <a:r>
                        <a:rPr lang="ar-DZ" sz="1800" b="1" u="sng" baseline="0" dirty="0" smtClean="0">
                          <a:latin typeface="Times New Roman" pitchFamily="18" charset="0"/>
                          <a:cs typeface="Times New Roman" pitchFamily="18" charset="0"/>
                        </a:rPr>
                        <a:t> 21</a:t>
                      </a:r>
                      <a:r>
                        <a:rPr lang="ar-DZ" sz="1800" b="1" baseline="0" dirty="0" smtClean="0">
                          <a:latin typeface="Times New Roman" pitchFamily="18" charset="0"/>
                          <a:cs typeface="Times New Roman" pitchFamily="18" charset="0"/>
                        </a:rPr>
                        <a:t> : </a:t>
                      </a:r>
                      <a:r>
                        <a:rPr lang="ar-DZ" sz="1800" b="0" baseline="0" dirty="0" err="1" smtClean="0">
                          <a:latin typeface="Times New Roman" pitchFamily="18" charset="0"/>
                          <a:cs typeface="Times New Roman" pitchFamily="18" charset="0"/>
                        </a:rPr>
                        <a:t>وتنص</a:t>
                      </a:r>
                      <a:r>
                        <a:rPr lang="ar-DZ" sz="1800" b="0" baseline="0" dirty="0" smtClean="0">
                          <a:latin typeface="Times New Roman" pitchFamily="18" charset="0"/>
                          <a:cs typeface="Times New Roman" pitchFamily="18" charset="0"/>
                        </a:rPr>
                        <a:t> على :</a:t>
                      </a:r>
                    </a:p>
                    <a:p>
                      <a:pPr algn="r" rtl="1"/>
                      <a:endParaRPr lang="ar-DZ" sz="700" baseline="0" dirty="0" smtClean="0">
                        <a:latin typeface="Times New Roman" pitchFamily="18" charset="0"/>
                        <a:cs typeface="Times New Roman" pitchFamily="18" charset="0"/>
                      </a:endParaRPr>
                    </a:p>
                    <a:p>
                      <a:pPr algn="just" rtl="1"/>
                      <a:r>
                        <a:rPr lang="ar-DZ" sz="1800" dirty="0" smtClean="0">
                          <a:latin typeface="Times New Roman" pitchFamily="18" charset="0"/>
                          <a:cs typeface="Times New Roman" pitchFamily="18" charset="0"/>
                        </a:rPr>
                        <a:t>- الطلبات التي تقل مجموع مبالغها حسب طبيعتها أشغال، اللوازم، دراسات و خدمات خلال نفس السنة المالية عن 1.000.000 </a:t>
                      </a:r>
                      <a:r>
                        <a:rPr lang="ar-DZ" sz="1800" dirty="0" err="1" smtClean="0">
                          <a:latin typeface="Times New Roman" pitchFamily="18" charset="0"/>
                          <a:cs typeface="Times New Roman" pitchFamily="18" charset="0"/>
                        </a:rPr>
                        <a:t>دج</a:t>
                      </a:r>
                      <a:r>
                        <a:rPr lang="ar-DZ" sz="1800" dirty="0" smtClean="0">
                          <a:latin typeface="Times New Roman" pitchFamily="18" charset="0"/>
                          <a:cs typeface="Times New Roman" pitchFamily="18" charset="0"/>
                        </a:rPr>
                        <a:t> بالنسبة للأشغال واللوازم، و500.000 </a:t>
                      </a:r>
                      <a:r>
                        <a:rPr lang="ar-DZ" sz="1800" dirty="0" err="1" smtClean="0">
                          <a:latin typeface="Times New Roman" pitchFamily="18" charset="0"/>
                          <a:cs typeface="Times New Roman" pitchFamily="18" charset="0"/>
                        </a:rPr>
                        <a:t>دج</a:t>
                      </a:r>
                      <a:r>
                        <a:rPr lang="ar-DZ" sz="1800" dirty="0" smtClean="0">
                          <a:latin typeface="Times New Roman" pitchFamily="18" charset="0"/>
                          <a:cs typeface="Times New Roman" pitchFamily="18" charset="0"/>
                        </a:rPr>
                        <a:t> للدراسات</a:t>
                      </a:r>
                      <a:r>
                        <a:rPr lang="ar-DZ" sz="1800" baseline="0" dirty="0" smtClean="0">
                          <a:latin typeface="Times New Roman" pitchFamily="18" charset="0"/>
                          <a:cs typeface="Times New Roman" pitchFamily="18" charset="0"/>
                        </a:rPr>
                        <a:t> </a:t>
                      </a:r>
                      <a:r>
                        <a:rPr lang="ar-DZ" sz="1800" dirty="0" smtClean="0">
                          <a:latin typeface="Times New Roman" pitchFamily="18" charset="0"/>
                          <a:cs typeface="Times New Roman" pitchFamily="18" charset="0"/>
                        </a:rPr>
                        <a:t>والخدمات.</a:t>
                      </a:r>
                      <a:endParaRPr lang="fr-FR" sz="1800" dirty="0" smtClean="0">
                        <a:latin typeface="Times New Roman" pitchFamily="18" charset="0"/>
                        <a:cs typeface="Times New Roman" pitchFamily="18" charset="0"/>
                      </a:endParaRPr>
                    </a:p>
                  </a:txBody>
                  <a:tcPr/>
                </a:tc>
              </a:tr>
              <a:tr h="1507883">
                <a:tc>
                  <a:txBody>
                    <a:bodyPr/>
                    <a:lstStyle/>
                    <a:p>
                      <a:pPr algn="r" rtl="1">
                        <a:buFontTx/>
                        <a:buNone/>
                      </a:pPr>
                      <a:endParaRPr lang="ar-DZ" sz="1050" baseline="0" dirty="0" smtClean="0">
                        <a:latin typeface="Times New Roman" pitchFamily="18" charset="0"/>
                        <a:cs typeface="Times New Roman" pitchFamily="18" charset="0"/>
                      </a:endParaRPr>
                    </a:p>
                    <a:p>
                      <a:pPr algn="r" rtl="1">
                        <a:buFontTx/>
                        <a:buNone/>
                      </a:pPr>
                      <a:r>
                        <a:rPr lang="ar-DZ" baseline="0" dirty="0" smtClean="0">
                          <a:latin typeface="Times New Roman" pitchFamily="18" charset="0"/>
                          <a:cs typeface="Times New Roman" pitchFamily="18" charset="0"/>
                        </a:rPr>
                        <a:t>- تم إضافتها </a:t>
                      </a:r>
                    </a:p>
                    <a:p>
                      <a:pPr algn="r" rtl="1">
                        <a:buFontTx/>
                        <a:buChar char="-"/>
                      </a:pPr>
                      <a:endParaRPr lang="ar-DZ" baseline="0" dirty="0" smtClean="0">
                        <a:latin typeface="Times New Roman" pitchFamily="18" charset="0"/>
                        <a:cs typeface="Times New Roman" pitchFamily="18" charset="0"/>
                      </a:endParaRPr>
                    </a:p>
                  </a:txBody>
                  <a:tcPr/>
                </a:tc>
                <a:tc>
                  <a:txBody>
                    <a:bodyPr/>
                    <a:lstStyle/>
                    <a:p>
                      <a:pPr algn="r" rtl="1">
                        <a:buFontTx/>
                        <a:buNone/>
                      </a:pPr>
                      <a:endParaRPr lang="ar-DZ" sz="1100" dirty="0" smtClean="0">
                        <a:latin typeface="Times New Roman" pitchFamily="18" charset="0"/>
                        <a:cs typeface="Times New Roman" pitchFamily="18" charset="0"/>
                      </a:endParaRPr>
                    </a:p>
                    <a:p>
                      <a:pPr algn="r" rtl="1">
                        <a:buFontTx/>
                        <a:buNone/>
                      </a:pPr>
                      <a:r>
                        <a:rPr lang="ar-DZ" dirty="0" smtClean="0">
                          <a:latin typeface="Times New Roman" pitchFamily="18" charset="0"/>
                          <a:cs typeface="Times New Roman" pitchFamily="18" charset="0"/>
                        </a:rPr>
                        <a:t>- غير مدرجة في النص القديم </a:t>
                      </a:r>
                    </a:p>
                    <a:p>
                      <a:pPr algn="r" rtl="1">
                        <a:buFontTx/>
                        <a:buChar char="-"/>
                      </a:pPr>
                      <a:endParaRPr lang="ar-DZ" dirty="0" smtClean="0">
                        <a:latin typeface="Times New Roman" pitchFamily="18" charset="0"/>
                        <a:cs typeface="Times New Roman" pitchFamily="18" charset="0"/>
                      </a:endParaRPr>
                    </a:p>
                    <a:p>
                      <a:pPr algn="r" rtl="1">
                        <a:buFontTx/>
                        <a:buNone/>
                      </a:pPr>
                      <a:endParaRPr lang="ar-DZ" dirty="0" smtClean="0">
                        <a:latin typeface="Times New Roman" pitchFamily="18" charset="0"/>
                        <a:cs typeface="Times New Roman" pitchFamily="18" charset="0"/>
                      </a:endParaRPr>
                    </a:p>
                  </a:txBody>
                  <a:tcPr/>
                </a:tc>
                <a:tc>
                  <a:txBody>
                    <a:bodyPr/>
                    <a:lstStyle/>
                    <a:p>
                      <a:pPr algn="r" rtl="1"/>
                      <a:endParaRPr lang="ar-DZ" sz="100" b="1" u="sng" dirty="0" smtClean="0">
                        <a:latin typeface="Times New Roman" pitchFamily="18" charset="0"/>
                        <a:cs typeface="Times New Roman" pitchFamily="18" charset="0"/>
                      </a:endParaRPr>
                    </a:p>
                    <a:p>
                      <a:pPr marL="177800" indent="-177800" algn="just" rtl="1"/>
                      <a:r>
                        <a:rPr lang="ar-DZ" sz="1800" b="1" u="none" dirty="0" smtClean="0">
                          <a:latin typeface="Times New Roman" pitchFamily="18" charset="0"/>
                          <a:cs typeface="Times New Roman" pitchFamily="18" charset="0"/>
                        </a:rPr>
                        <a:t>2-3</a:t>
                      </a:r>
                      <a:r>
                        <a:rPr lang="ar-DZ" sz="1800" b="1" u="none" baseline="0" dirty="0" smtClean="0">
                          <a:latin typeface="Times New Roman" pitchFamily="18" charset="0"/>
                          <a:cs typeface="Times New Roman" pitchFamily="18" charset="0"/>
                        </a:rPr>
                        <a:t> </a:t>
                      </a:r>
                      <a:r>
                        <a:rPr lang="ar-DZ" sz="1800" b="1" u="sng" baseline="0" dirty="0" smtClean="0">
                          <a:latin typeface="Times New Roman" pitchFamily="18" charset="0"/>
                          <a:cs typeface="Times New Roman" pitchFamily="18" charset="0"/>
                        </a:rPr>
                        <a:t>الإجراءات المتعلقة بتقديم الخدمات الخاصة </a:t>
                      </a:r>
                      <a:r>
                        <a:rPr lang="ar-DZ" sz="1800" b="1" u="none" baseline="0" dirty="0" smtClean="0">
                          <a:latin typeface="Times New Roman" pitchFamily="18" charset="0"/>
                          <a:cs typeface="Times New Roman" pitchFamily="18" charset="0"/>
                        </a:rPr>
                        <a:t>:</a:t>
                      </a:r>
                      <a:endParaRPr lang="ar-DZ" sz="1800" b="1" u="sng" dirty="0" smtClean="0">
                        <a:latin typeface="Times New Roman" pitchFamily="18" charset="0"/>
                        <a:cs typeface="Times New Roman" pitchFamily="18" charset="0"/>
                      </a:endParaRPr>
                    </a:p>
                    <a:p>
                      <a:pPr algn="just" rtl="1"/>
                      <a:r>
                        <a:rPr lang="ar-DZ" sz="1800" b="1" u="sng" dirty="0" smtClean="0">
                          <a:latin typeface="Times New Roman" pitchFamily="18" charset="0"/>
                          <a:cs typeface="Times New Roman" pitchFamily="18" charset="0"/>
                        </a:rPr>
                        <a:t>المادة 24 </a:t>
                      </a:r>
                      <a:r>
                        <a:rPr lang="ar-DZ" sz="1800" b="1" dirty="0" smtClean="0">
                          <a:latin typeface="Times New Roman" pitchFamily="18" charset="0"/>
                          <a:cs typeface="Times New Roman" pitchFamily="18" charset="0"/>
                        </a:rPr>
                        <a:t>: </a:t>
                      </a:r>
                      <a:r>
                        <a:rPr lang="ar-DZ" sz="1800" dirty="0" err="1" smtClean="0">
                          <a:latin typeface="Times New Roman" pitchFamily="18" charset="0"/>
                          <a:cs typeface="Times New Roman" pitchFamily="18" charset="0"/>
                        </a:rPr>
                        <a:t>تنص</a:t>
                      </a:r>
                      <a:r>
                        <a:rPr lang="ar-DZ" sz="1800" baseline="0" dirty="0" smtClean="0">
                          <a:latin typeface="Times New Roman" pitchFamily="18" charset="0"/>
                          <a:cs typeface="Times New Roman" pitchFamily="18" charset="0"/>
                        </a:rPr>
                        <a:t> على إجراءات تتعلق بتقديم خدمات النقل، </a:t>
                      </a:r>
                      <a:r>
                        <a:rPr lang="ar-DZ" sz="1800" baseline="0" dirty="0" err="1" smtClean="0">
                          <a:latin typeface="Times New Roman" pitchFamily="18" charset="0"/>
                          <a:cs typeface="Times New Roman" pitchFamily="18" charset="0"/>
                        </a:rPr>
                        <a:t>الفندقة</a:t>
                      </a:r>
                      <a:r>
                        <a:rPr lang="ar-DZ" sz="1800" baseline="0" dirty="0" smtClean="0">
                          <a:latin typeface="Times New Roman" pitchFamily="18" charset="0"/>
                          <a:cs typeface="Times New Roman" pitchFamily="18" charset="0"/>
                        </a:rPr>
                        <a:t>، الإطعام والخدمات القانونية.</a:t>
                      </a:r>
                      <a:endParaRPr lang="ar-DZ" sz="180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Espace réservé du contenu 2"/>
          <p:cNvGraphicFramePr>
            <a:graphicFrameLocks noGrp="1"/>
          </p:cNvGraphicFramePr>
          <p:nvPr>
            <p:ph idx="1"/>
          </p:nvPr>
        </p:nvGraphicFramePr>
        <p:xfrm>
          <a:off x="214282" y="216522"/>
          <a:ext cx="8715436" cy="6238568"/>
        </p:xfrm>
        <a:graphic>
          <a:graphicData uri="http://schemas.openxmlformats.org/drawingml/2006/table">
            <a:tbl>
              <a:tblPr firstRow="1" bandRow="1">
                <a:tableStyleId>{5940675A-B579-460E-94D1-54222C63F5DA}</a:tableStyleId>
              </a:tblPr>
              <a:tblGrid>
                <a:gridCol w="2420971"/>
                <a:gridCol w="3253182"/>
                <a:gridCol w="3041283"/>
              </a:tblGrid>
              <a:tr h="373868">
                <a:tc>
                  <a:txBody>
                    <a:bodyPr/>
                    <a:lstStyle/>
                    <a:p>
                      <a:pPr algn="ctr"/>
                      <a:r>
                        <a:rPr lang="ar-DZ" b="1" dirty="0" smtClean="0">
                          <a:latin typeface="Times New Roman" pitchFamily="18" charset="0"/>
                          <a:cs typeface="Times New Roman" pitchFamily="18" charset="0"/>
                        </a:rPr>
                        <a:t>ملاحظات </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2481420">
                <a:tc>
                  <a:txBody>
                    <a:bodyPr/>
                    <a:lstStyle/>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sz="1600" baseline="0" dirty="0" smtClean="0">
                        <a:latin typeface="Times New Roman" pitchFamily="18" charset="0"/>
                        <a:cs typeface="Times New Roman" pitchFamily="18" charset="0"/>
                      </a:endParaRPr>
                    </a:p>
                    <a:p>
                      <a:pPr algn="just" rtl="1">
                        <a:buFontTx/>
                        <a:buNone/>
                      </a:pPr>
                      <a:endParaRPr lang="ar-DZ" sz="700" baseline="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baseline="0" dirty="0" smtClean="0">
                          <a:latin typeface="Times New Roman" pitchFamily="18" charset="0"/>
                          <a:cs typeface="Times New Roman" pitchFamily="18" charset="0"/>
                        </a:rPr>
                        <a:t>- تم إضافة عبارة (ويمكن أن تتداخل سنتين ماليتين فأكثر) مقارنة بالمرسوم القديم عوض عن (</a:t>
                      </a:r>
                      <a:r>
                        <a:rPr kumimoji="0" lang="ar-DZ" sz="1800" u="none" kern="1200" baseline="0" dirty="0" smtClean="0">
                          <a:solidFill>
                            <a:schemeClr val="tx1"/>
                          </a:solidFill>
                          <a:latin typeface="Times New Roman" pitchFamily="18" charset="0"/>
                          <a:ea typeface="+mn-ea"/>
                          <a:cs typeface="Times New Roman" pitchFamily="18" charset="0"/>
                        </a:rPr>
                        <a:t>ويمكن أن لا توافق السنة المالية).</a:t>
                      </a:r>
                      <a:endParaRPr lang="ar-DZ" u="none" baseline="0" dirty="0" smtClean="0">
                        <a:latin typeface="Times New Roman" pitchFamily="18" charset="0"/>
                        <a:cs typeface="Times New Roman" pitchFamily="18" charset="0"/>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DZ" sz="10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10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10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10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10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1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90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dirty="0" smtClean="0">
                          <a:latin typeface="Times New Roman" pitchFamily="18" charset="0"/>
                          <a:cs typeface="Times New Roman" pitchFamily="18" charset="0"/>
                        </a:rPr>
                        <a:t>  - غير مدرجة في النص القديم بدقة</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غير أنه</a:t>
                      </a:r>
                      <a:r>
                        <a:rPr lang="ar-DZ" baseline="0" dirty="0" smtClean="0">
                          <a:latin typeface="Times New Roman" pitchFamily="18" charset="0"/>
                          <a:cs typeface="Times New Roman" pitchFamily="18" charset="0"/>
                        </a:rPr>
                        <a:t> نجد نص </a:t>
                      </a:r>
                      <a:r>
                        <a:rPr lang="ar-DZ" b="1" baseline="0" dirty="0" smtClean="0">
                          <a:latin typeface="Times New Roman" pitchFamily="18" charset="0"/>
                          <a:cs typeface="Times New Roman" pitchFamily="18" charset="0"/>
                        </a:rPr>
                        <a:t>المادة 20</a:t>
                      </a:r>
                      <a:r>
                        <a:rPr lang="ar-DZ" baseline="0" dirty="0" smtClean="0">
                          <a:latin typeface="Times New Roman" pitchFamily="18" charset="0"/>
                          <a:cs typeface="Times New Roman" pitchFamily="18" charset="0"/>
                        </a:rPr>
                        <a:t> من المرسوم القديم، "تتعلق بالخدمات ذات النمط العادي ... </a:t>
                      </a:r>
                      <a:r>
                        <a:rPr kumimoji="0" lang="ar-DZ" sz="1800" u="sng" kern="1200" baseline="0" dirty="0" smtClean="0">
                          <a:solidFill>
                            <a:schemeClr val="tx1"/>
                          </a:solidFill>
                          <a:latin typeface="Times New Roman" pitchFamily="18" charset="0"/>
                          <a:ea typeface="+mn-ea"/>
                          <a:cs typeface="Times New Roman" pitchFamily="18" charset="0"/>
                        </a:rPr>
                        <a:t>ويمكن أن لا توافق السنة المالية</a:t>
                      </a:r>
                      <a:r>
                        <a:rPr kumimoji="0" lang="ar-DZ" sz="1800" kern="1200" baseline="0" dirty="0" smtClean="0">
                          <a:solidFill>
                            <a:schemeClr val="tx1"/>
                          </a:solidFill>
                          <a:latin typeface="Times New Roman" pitchFamily="18" charset="0"/>
                          <a:ea typeface="+mn-ea"/>
                          <a:cs typeface="Times New Roman" pitchFamily="18" charset="0"/>
                        </a:rPr>
                        <a:t>..</a:t>
                      </a:r>
                      <a:r>
                        <a:rPr lang="ar-DZ" baseline="0" dirty="0" smtClean="0">
                          <a:latin typeface="Times New Roman" pitchFamily="18" charset="0"/>
                          <a:cs typeface="Times New Roman" pitchFamily="18" charset="0"/>
                        </a:rPr>
                        <a:t> "(معدلة بموجب المادة 06 من المرسوم 12-23.</a:t>
                      </a:r>
                      <a:endParaRPr lang="fr-FR" dirty="0">
                        <a:latin typeface="Times New Roman" pitchFamily="18" charset="0"/>
                        <a:cs typeface="Times New Roman" pitchFamily="18" charset="0"/>
                      </a:endParaRPr>
                    </a:p>
                  </a:txBody>
                  <a:tcPr/>
                </a:tc>
                <a:tc>
                  <a:txBody>
                    <a:bodyPr/>
                    <a:lstStyle/>
                    <a:p>
                      <a:pPr algn="just" rtl="1"/>
                      <a:endParaRPr lang="ar-DZ" sz="400" b="0" u="sng" dirty="0" smtClean="0">
                        <a:latin typeface="Times New Roman" pitchFamily="18" charset="0"/>
                        <a:cs typeface="Times New Roman" pitchFamily="18" charset="0"/>
                      </a:endParaRPr>
                    </a:p>
                    <a:p>
                      <a:pPr algn="just" rtl="1"/>
                      <a:r>
                        <a:rPr lang="ar-DZ" sz="1800" b="1" u="sng" dirty="0" smtClean="0">
                          <a:latin typeface="Times New Roman" pitchFamily="18" charset="0"/>
                          <a:cs typeface="Times New Roman" pitchFamily="18" charset="0"/>
                        </a:rPr>
                        <a:t>2-4 </a:t>
                      </a:r>
                      <a:r>
                        <a:rPr lang="ar-DZ" sz="1800" b="1" u="sng" dirty="0" err="1" smtClean="0">
                          <a:latin typeface="Times New Roman" pitchFamily="18" charset="0"/>
                          <a:cs typeface="Times New Roman" pitchFamily="18" charset="0"/>
                        </a:rPr>
                        <a:t>الاجراءات</a:t>
                      </a:r>
                      <a:r>
                        <a:rPr lang="ar-DZ" sz="1800" b="1" u="sng" dirty="0" smtClean="0">
                          <a:latin typeface="Times New Roman" pitchFamily="18" charset="0"/>
                          <a:cs typeface="Times New Roman" pitchFamily="18" charset="0"/>
                        </a:rPr>
                        <a:t> المتعلقة بتكاليف الماء، الكهرباء، الغاز، الهاتف والانترنيت </a:t>
                      </a:r>
                      <a:r>
                        <a:rPr lang="ar-DZ" sz="1800" b="1" u="none" dirty="0" smtClean="0">
                          <a:latin typeface="Times New Roman" pitchFamily="18" charset="0"/>
                          <a:cs typeface="Times New Roman" pitchFamily="18" charset="0"/>
                        </a:rPr>
                        <a:t>:</a:t>
                      </a:r>
                    </a:p>
                    <a:p>
                      <a:pPr algn="just" rtl="1"/>
                      <a:endParaRPr lang="ar-DZ" sz="600" b="0" u="sng" dirty="0" smtClean="0">
                        <a:latin typeface="Times New Roman" pitchFamily="18" charset="0"/>
                        <a:cs typeface="Times New Roman" pitchFamily="18" charset="0"/>
                      </a:endParaRPr>
                    </a:p>
                    <a:p>
                      <a:pPr algn="just" rtl="1"/>
                      <a:r>
                        <a:rPr lang="ar-DZ" sz="1800" b="1" u="sng" dirty="0" smtClean="0">
                          <a:latin typeface="Times New Roman" pitchFamily="18" charset="0"/>
                          <a:cs typeface="Times New Roman" pitchFamily="18" charset="0"/>
                        </a:rPr>
                        <a:t>المادة  25</a:t>
                      </a:r>
                      <a:r>
                        <a:rPr lang="ar-DZ" sz="1800" b="1" u="none" baseline="0" dirty="0" smtClean="0">
                          <a:latin typeface="Times New Roman" pitchFamily="18" charset="0"/>
                          <a:cs typeface="Times New Roman" pitchFamily="18" charset="0"/>
                        </a:rPr>
                        <a:t> </a:t>
                      </a:r>
                      <a:r>
                        <a:rPr lang="ar-DZ" sz="1800"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تبرم هذه الطلبات وفقا لأحكام </a:t>
                      </a:r>
                      <a:r>
                        <a:rPr lang="ar-DZ" b="0" baseline="0" dirty="0" smtClean="0">
                          <a:latin typeface="Times New Roman" pitchFamily="18" charset="0"/>
                          <a:cs typeface="Times New Roman" pitchFamily="18" charset="0"/>
                        </a:rPr>
                        <a:t>المادة 34</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من هذا المرسوم " تتعلق بالخدمات ذات النمط العادي والمتكرر (مدتها سنة قابلة للتجديد ... ويمكن أن </a:t>
                      </a:r>
                      <a:r>
                        <a:rPr lang="ar-DZ" u="sng" baseline="0" dirty="0" smtClean="0">
                          <a:latin typeface="Times New Roman" pitchFamily="18" charset="0"/>
                          <a:cs typeface="Times New Roman" pitchFamily="18" charset="0"/>
                        </a:rPr>
                        <a:t>تتداخل خلال سنتين ماليتين فأكثر </a:t>
                      </a:r>
                      <a:r>
                        <a:rPr lang="ar-DZ" baseline="0" dirty="0" smtClean="0">
                          <a:latin typeface="Times New Roman" pitchFamily="18" charset="0"/>
                          <a:cs typeface="Times New Roman" pitchFamily="18" charset="0"/>
                        </a:rPr>
                        <a:t>...". </a:t>
                      </a:r>
                      <a:endParaRPr lang="ar-DZ" sz="1800" b="0" dirty="0" smtClean="0">
                        <a:latin typeface="Times New Roman" pitchFamily="18" charset="0"/>
                        <a:cs typeface="Times New Roman" pitchFamily="18" charset="0"/>
                      </a:endParaRPr>
                    </a:p>
                  </a:txBody>
                  <a:tcPr/>
                </a:tc>
              </a:tr>
              <a:tr h="3271342">
                <a:tc>
                  <a:txBody>
                    <a:bodyPr/>
                    <a:lstStyle/>
                    <a:p>
                      <a:endParaRPr lang="ar-DZ"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تحديد أكثر لمفهوم </a:t>
                      </a:r>
                      <a:r>
                        <a:rPr lang="ar-DZ" dirty="0" smtClean="0">
                          <a:latin typeface="Times New Roman" pitchFamily="18" charset="0"/>
                          <a:cs typeface="Times New Roman" pitchFamily="18" charset="0"/>
                        </a:rPr>
                        <a:t>صفقة</a:t>
                      </a:r>
                      <a:r>
                        <a:rPr lang="ar-DZ" baseline="0" dirty="0" smtClean="0">
                          <a:latin typeface="Times New Roman" pitchFamily="18" charset="0"/>
                          <a:cs typeface="Times New Roman" pitchFamily="18" charset="0"/>
                        </a:rPr>
                        <a:t> الإشراف على إنجاز الأشغال من خلال تحديد المهام التي تتضمنها.</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pPr marL="0" lvl="1" indent="0" algn="just" rtl="1"/>
                      <a:r>
                        <a:rPr lang="ar-DZ" dirty="0" smtClean="0">
                          <a:latin typeface="Times New Roman" pitchFamily="18" charset="0"/>
                          <a:cs typeface="Times New Roman" pitchFamily="18" charset="0"/>
                        </a:rPr>
                        <a:t>- مدرجة ضمن المادة 13 من المرسوم القديم دون تفصيل (تشمل صفقة الدراسات</a:t>
                      </a:r>
                      <a:r>
                        <a:rPr lang="ar-DZ" baseline="0" dirty="0" smtClean="0">
                          <a:latin typeface="Times New Roman" pitchFamily="18" charset="0"/>
                          <a:cs typeface="Times New Roman" pitchFamily="18" charset="0"/>
                        </a:rPr>
                        <a:t> عند إبرام صفقة أشغال مهمات</a:t>
                      </a:r>
                      <a:r>
                        <a:rPr lang="ar-DZ" dirty="0" smtClean="0">
                          <a:latin typeface="Times New Roman" pitchFamily="18" charset="0"/>
                          <a:cs typeface="Times New Roman" pitchFamily="18" charset="0"/>
                        </a:rPr>
                        <a:t>..</a:t>
                      </a:r>
                      <a:r>
                        <a:rPr lang="ar-DZ" u="sng" dirty="0" smtClean="0">
                          <a:latin typeface="Times New Roman" pitchFamily="18" charset="0"/>
                          <a:cs typeface="Times New Roman" pitchFamily="18" charset="0"/>
                        </a:rPr>
                        <a:t>والإشراف على الأشغال</a:t>
                      </a:r>
                      <a:r>
                        <a:rPr lang="ar-DZ"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txBody>
                  <a:tcPr/>
                </a:tc>
                <a:tc>
                  <a:txBody>
                    <a:bodyPr/>
                    <a:lstStyle/>
                    <a:p>
                      <a:pPr algn="r" rtl="1"/>
                      <a:endParaRPr lang="ar-DZ" sz="100" b="1" u="none" dirty="0" smtClean="0">
                        <a:latin typeface="Times New Roman" pitchFamily="18" charset="0"/>
                        <a:cs typeface="Times New Roman" pitchFamily="18" charset="0"/>
                      </a:endParaRPr>
                    </a:p>
                    <a:p>
                      <a:pPr marL="266700" indent="-266700" algn="just" rtl="1"/>
                      <a:r>
                        <a:rPr lang="ar-DZ" b="1" u="sng" dirty="0" smtClean="0">
                          <a:solidFill>
                            <a:schemeClr val="accent1">
                              <a:lumMod val="75000"/>
                            </a:schemeClr>
                          </a:solidFill>
                          <a:latin typeface="Times New Roman" pitchFamily="18" charset="0"/>
                          <a:cs typeface="Times New Roman" pitchFamily="18" charset="0"/>
                        </a:rPr>
                        <a:t>ثانيا/ تحديد الحاجات والصفقات</a:t>
                      </a:r>
                      <a:r>
                        <a:rPr lang="ar-DZ" b="1" u="sng" baseline="0" dirty="0" smtClean="0">
                          <a:solidFill>
                            <a:schemeClr val="accent1">
                              <a:lumMod val="75000"/>
                            </a:schemeClr>
                          </a:solidFill>
                          <a:latin typeface="Times New Roman" pitchFamily="18" charset="0"/>
                          <a:cs typeface="Times New Roman" pitchFamily="18" charset="0"/>
                        </a:rPr>
                        <a:t> العمومية والمتعاملين </a:t>
                      </a:r>
                      <a:r>
                        <a:rPr lang="ar-DZ" b="1" u="none" baseline="0" dirty="0" smtClean="0">
                          <a:solidFill>
                            <a:schemeClr val="accent1">
                              <a:lumMod val="75000"/>
                            </a:schemeClr>
                          </a:solidFill>
                          <a:latin typeface="Times New Roman" pitchFamily="18" charset="0"/>
                          <a:cs typeface="Times New Roman" pitchFamily="18" charset="0"/>
                        </a:rPr>
                        <a:t>:</a:t>
                      </a:r>
                    </a:p>
                    <a:p>
                      <a:pPr marL="266700" indent="-266700" algn="just" rtl="1"/>
                      <a:endParaRPr lang="ar-DZ" sz="500" b="1" u="none" baseline="0" dirty="0" smtClean="0">
                        <a:latin typeface="Times New Roman" pitchFamily="18" charset="0"/>
                        <a:cs typeface="Times New Roman" pitchFamily="18" charset="0"/>
                      </a:endParaRPr>
                    </a:p>
                    <a:p>
                      <a:pPr algn="r" rtl="1"/>
                      <a:r>
                        <a:rPr lang="ar-DZ" b="1" u="none" baseline="0" dirty="0" smtClean="0">
                          <a:latin typeface="Times New Roman" pitchFamily="18" charset="0"/>
                          <a:cs typeface="Times New Roman" pitchFamily="18" charset="0"/>
                        </a:rPr>
                        <a:t>* </a:t>
                      </a:r>
                      <a:r>
                        <a:rPr lang="ar-DZ" b="1" u="sng" dirty="0" smtClean="0">
                          <a:latin typeface="Times New Roman" pitchFamily="18" charset="0"/>
                          <a:cs typeface="Times New Roman" pitchFamily="18" charset="0"/>
                        </a:rPr>
                        <a:t>موضـــوع الصفقــات </a:t>
                      </a:r>
                      <a:r>
                        <a:rPr lang="ar-DZ" b="1" dirty="0" smtClean="0">
                          <a:latin typeface="Times New Roman" pitchFamily="18" charset="0"/>
                          <a:cs typeface="Times New Roman" pitchFamily="18" charset="0"/>
                        </a:rPr>
                        <a:t>:</a:t>
                      </a:r>
                    </a:p>
                    <a:p>
                      <a:pPr algn="r" rtl="1"/>
                      <a:endParaRPr lang="ar-DZ" sz="100" b="1" dirty="0" smtClean="0">
                        <a:latin typeface="Times New Roman" pitchFamily="18" charset="0"/>
                        <a:cs typeface="Times New Roman" pitchFamily="18" charset="0"/>
                      </a:endParaRPr>
                    </a:p>
                    <a:p>
                      <a:pPr algn="r" rtl="1"/>
                      <a:endParaRPr lang="ar-DZ" sz="40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29 </a:t>
                      </a:r>
                      <a:r>
                        <a:rPr lang="ar-DZ" b="1"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نصت على محتوى صفقة</a:t>
                      </a:r>
                      <a:r>
                        <a:rPr lang="ar-DZ" baseline="0" dirty="0" smtClean="0">
                          <a:latin typeface="Times New Roman" pitchFamily="18" charset="0"/>
                          <a:cs typeface="Times New Roman" pitchFamily="18" charset="0"/>
                        </a:rPr>
                        <a:t> الإشراف على إنجاز الأشغال في إطار إنجاز منشأة أو مشروع حضري أو مناظر طبيعية، التي تتضمن 5 مهام (دراسات أولية ...، دراسات مشاريع تمهيدية..،دراسات المشروع، دراسات التنفيذ...، مساعدة صاحب المشروع في إبرام وإدارة تنفيذ صفقة الأشغال...).</a:t>
                      </a:r>
                    </a:p>
                    <a:p>
                      <a:pPr algn="just" rtl="1"/>
                      <a:endParaRPr lang="ar-DZ" sz="700"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281" y="214291"/>
          <a:ext cx="8786874" cy="6412592"/>
        </p:xfrm>
        <a:graphic>
          <a:graphicData uri="http://schemas.openxmlformats.org/drawingml/2006/table">
            <a:tbl>
              <a:tblPr firstRow="1" bandRow="1">
                <a:tableStyleId>{5940675A-B579-460E-94D1-54222C63F5DA}</a:tableStyleId>
              </a:tblPr>
              <a:tblGrid>
                <a:gridCol w="2428893"/>
                <a:gridCol w="3071834"/>
                <a:gridCol w="3286147"/>
              </a:tblGrid>
              <a:tr h="359459">
                <a:tc>
                  <a:txBody>
                    <a:bodyPr/>
                    <a:lstStyle/>
                    <a:p>
                      <a:pPr algn="ctr"/>
                      <a:r>
                        <a:rPr lang="ar-DZ" b="1" dirty="0" smtClean="0">
                          <a:latin typeface="Times New Roman" pitchFamily="18" charset="0"/>
                          <a:cs typeface="Times New Roman" pitchFamily="18" charset="0"/>
                        </a:rPr>
                        <a:t>ملاحظات </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2755851">
                <a:tc>
                  <a:txBody>
                    <a:bodyPr/>
                    <a:lstStyle/>
                    <a:p>
                      <a:endParaRPr lang="ar-DZ" sz="12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تم تحديد في المرسوم الجديد الإجراء</a:t>
                      </a:r>
                      <a:r>
                        <a:rPr lang="ar-DZ" baseline="0" dirty="0" smtClean="0">
                          <a:latin typeface="Times New Roman" pitchFamily="18" charset="0"/>
                          <a:cs typeface="Times New Roman" pitchFamily="18" charset="0"/>
                        </a:rPr>
                        <a:t> الذي يتم بموجبه إبرام هذه الصفقة </a:t>
                      </a:r>
                      <a:r>
                        <a:rPr lang="ar-DZ" b="1" u="sng" baseline="0" dirty="0" smtClean="0">
                          <a:latin typeface="Times New Roman" pitchFamily="18" charset="0"/>
                          <a:cs typeface="Times New Roman" pitchFamily="18" charset="0"/>
                        </a:rPr>
                        <a:t>وفق إجراء طلب العروض</a:t>
                      </a:r>
                      <a:r>
                        <a:rPr lang="fr-FR" b="1" u="sng" baseline="0" dirty="0" smtClean="0">
                          <a:latin typeface="Times New Roman" pitchFamily="18" charset="0"/>
                          <a:cs typeface="Times New Roman" pitchFamily="18" charset="0"/>
                        </a:rPr>
                        <a:t> </a:t>
                      </a:r>
                      <a:r>
                        <a:rPr lang="ar-DZ" b="1" u="sng" baseline="0" smtClean="0">
                          <a:latin typeface="Times New Roman" pitchFamily="18" charset="0"/>
                          <a:cs typeface="Times New Roman" pitchFamily="18" charset="0"/>
                        </a:rPr>
                        <a:t> المحدود</a:t>
                      </a:r>
                      <a:r>
                        <a:rPr lang="ar-DZ" b="0" u="none" baseline="0" smtClean="0">
                          <a:latin typeface="Times New Roman" pitchFamily="18" charset="0"/>
                          <a:cs typeface="Times New Roman" pitchFamily="18" charset="0"/>
                        </a:rPr>
                        <a:t>، </a:t>
                      </a:r>
                      <a:r>
                        <a:rPr lang="ar-DZ" b="0" u="none" baseline="0" dirty="0" smtClean="0">
                          <a:latin typeface="Times New Roman" pitchFamily="18" charset="0"/>
                          <a:cs typeface="Times New Roman" pitchFamily="18" charset="0"/>
                        </a:rPr>
                        <a:t>مقارنة بالمرسوم القديم.</a:t>
                      </a:r>
                      <a:r>
                        <a:rPr lang="ar-DZ" baseline="0"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endParaRPr lang="ar-DZ" sz="12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تقابلها </a:t>
                      </a:r>
                      <a:r>
                        <a:rPr lang="ar-DZ" b="1" baseline="0" dirty="0" smtClean="0">
                          <a:latin typeface="Times New Roman" pitchFamily="18" charset="0"/>
                          <a:cs typeface="Times New Roman" pitchFamily="18" charset="0"/>
                        </a:rPr>
                        <a:t>المادة 18</a:t>
                      </a:r>
                      <a:r>
                        <a:rPr lang="ar-DZ" baseline="0" dirty="0" smtClean="0">
                          <a:latin typeface="Times New Roman" pitchFamily="18" charset="0"/>
                          <a:cs typeface="Times New Roman" pitchFamily="18" charset="0"/>
                        </a:rPr>
                        <a:t> من المرسوم القديم التي تنص على أنه  : " ي</a:t>
                      </a:r>
                      <a:r>
                        <a:rPr lang="ar-DZ" b="0" dirty="0" smtClean="0">
                          <a:latin typeface="Times New Roman" pitchFamily="18" charset="0"/>
                          <a:cs typeface="Times New Roman" pitchFamily="18" charset="0"/>
                        </a:rPr>
                        <a:t>مكن</a:t>
                      </a:r>
                      <a:r>
                        <a:rPr lang="ar-DZ" b="0" baseline="0" dirty="0" smtClean="0">
                          <a:latin typeface="Times New Roman" pitchFamily="18" charset="0"/>
                          <a:cs typeface="Times New Roman" pitchFamily="18" charset="0"/>
                        </a:rPr>
                        <a:t> للمصلحة المتعاقدة بصفة استثنائية، ان تلجأ إلى “</a:t>
                      </a:r>
                      <a:r>
                        <a:rPr lang="ar-DZ" b="0" u="sng" baseline="0" dirty="0" smtClean="0">
                          <a:latin typeface="Times New Roman" pitchFamily="18" charset="0"/>
                          <a:cs typeface="Times New Roman" pitchFamily="18" charset="0"/>
                        </a:rPr>
                        <a:t>دراسة نضج وإنجاز</a:t>
                      </a:r>
                      <a:r>
                        <a:rPr lang="ar-DZ" b="0" baseline="0" dirty="0" smtClean="0">
                          <a:latin typeface="Times New Roman" pitchFamily="18" charset="0"/>
                          <a:cs typeface="Times New Roman" pitchFamily="18" charset="0"/>
                        </a:rPr>
                        <a:t>”، ... إعداد الدراسات وإنجاز الأشغال”.  </a:t>
                      </a:r>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txBody>
                  <a:tcPr/>
                </a:tc>
                <a:tc>
                  <a:txBody>
                    <a:bodyPr/>
                    <a:lstStyle/>
                    <a:p>
                      <a:pPr algn="r" rtl="1"/>
                      <a:endParaRPr lang="ar-DZ" sz="400" dirty="0" smtClean="0">
                        <a:latin typeface="Times New Roman" pitchFamily="18" charset="0"/>
                        <a:cs typeface="Times New Roman" pitchFamily="18" charset="0"/>
                      </a:endParaRPr>
                    </a:p>
                    <a:p>
                      <a:pPr algn="just" rtl="1"/>
                      <a:endParaRPr lang="ar-DZ" sz="700" b="1" u="sng"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35</a:t>
                      </a:r>
                      <a:r>
                        <a:rPr lang="ar-DZ" b="1"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r>
                        <a:rPr lang="ar-DZ" b="0" dirty="0" smtClean="0">
                          <a:latin typeface="Times New Roman" pitchFamily="18" charset="0"/>
                          <a:cs typeface="Times New Roman" pitchFamily="18" charset="0"/>
                        </a:rPr>
                        <a:t>يمكن</a:t>
                      </a:r>
                      <a:r>
                        <a:rPr lang="ar-DZ" b="0" baseline="0" dirty="0" smtClean="0">
                          <a:latin typeface="Times New Roman" pitchFamily="18" charset="0"/>
                          <a:cs typeface="Times New Roman" pitchFamily="18" charset="0"/>
                        </a:rPr>
                        <a:t> للمصلحة المتعاقدة بصفة استثنائية، اللجوء لإجراء *</a:t>
                      </a:r>
                      <a:r>
                        <a:rPr lang="ar-DZ" b="0" u="sng" baseline="0" dirty="0" smtClean="0">
                          <a:latin typeface="Times New Roman" pitchFamily="18" charset="0"/>
                          <a:cs typeface="Times New Roman" pitchFamily="18" charset="0"/>
                        </a:rPr>
                        <a:t>دراسة وإنجاز</a:t>
                      </a:r>
                      <a:r>
                        <a:rPr lang="ar-DZ" b="0" baseline="0" dirty="0" smtClean="0">
                          <a:latin typeface="Times New Roman" pitchFamily="18" charset="0"/>
                          <a:cs typeface="Times New Roman" pitchFamily="18" charset="0"/>
                        </a:rPr>
                        <a:t>* عندما تقتضي أسباب ذات طابع تقني إشراك المقاول في دراسة التصميم الخاصة بالمنشأة....أن تعهد إلى متعامل واحد، في إطار صفقة أشغال، في آن واحد إعداد الدراسات وإنجاز الأشغال </a:t>
                      </a:r>
                      <a:r>
                        <a:rPr lang="ar-DZ" b="0" u="sng" baseline="0" dirty="0" smtClean="0">
                          <a:latin typeface="Times New Roman" pitchFamily="18" charset="0"/>
                          <a:cs typeface="Times New Roman" pitchFamily="18" charset="0"/>
                        </a:rPr>
                        <a:t>وفق إجراء طلب العروض المحدود</a:t>
                      </a:r>
                      <a:r>
                        <a:rPr lang="ar-DZ" b="0" u="none"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طبقا للمادتين 45 و46 من نفس المرسوم.</a:t>
                      </a:r>
                    </a:p>
                    <a:p>
                      <a:pPr algn="just" rtl="1"/>
                      <a:endParaRPr lang="ar-DZ" sz="500" b="0" baseline="0" dirty="0" smtClean="0">
                        <a:latin typeface="Times New Roman" pitchFamily="18" charset="0"/>
                        <a:cs typeface="Times New Roman" pitchFamily="18" charset="0"/>
                      </a:endParaRPr>
                    </a:p>
                  </a:txBody>
                  <a:tcPr/>
                </a:tc>
              </a:tr>
              <a:tr h="3242672">
                <a:tc>
                  <a:txBody>
                    <a:bodyPr/>
                    <a:lstStyle/>
                    <a:p>
                      <a:pPr algn="just" rtl="1"/>
                      <a:endParaRPr lang="ar-DZ" sz="1100" dirty="0" smtClean="0">
                        <a:latin typeface="Times New Roman" pitchFamily="18" charset="0"/>
                        <a:cs typeface="Times New Roman" pitchFamily="18" charset="0"/>
                      </a:endParaRPr>
                    </a:p>
                    <a:p>
                      <a:pPr algn="just" rtl="1"/>
                      <a:endParaRPr lang="ar-DZ" sz="1100" dirty="0" smtClean="0">
                        <a:latin typeface="Times New Roman" pitchFamily="18" charset="0"/>
                        <a:cs typeface="Times New Roman" pitchFamily="18" charset="0"/>
                      </a:endParaRPr>
                    </a:p>
                    <a:p>
                      <a:pPr algn="just" rtl="1"/>
                      <a:endParaRPr lang="ar-DZ" sz="1100" dirty="0" smtClean="0">
                        <a:latin typeface="Times New Roman" pitchFamily="18" charset="0"/>
                        <a:cs typeface="Times New Roman" pitchFamily="18" charset="0"/>
                      </a:endParaRPr>
                    </a:p>
                    <a:p>
                      <a:pPr algn="just" rtl="1"/>
                      <a:endParaRPr lang="ar-DZ" sz="300" dirty="0" smtClean="0">
                        <a:latin typeface="Times New Roman" pitchFamily="18" charset="0"/>
                        <a:cs typeface="Times New Roman" pitchFamily="18" charset="0"/>
                      </a:endParaRPr>
                    </a:p>
                    <a:p>
                      <a:pPr algn="just" rtl="1">
                        <a:buFontTx/>
                        <a:buChar char="-"/>
                      </a:pPr>
                      <a:r>
                        <a:rPr lang="ar-DZ" dirty="0" smtClean="0">
                          <a:latin typeface="Times New Roman" pitchFamily="18" charset="0"/>
                          <a:cs typeface="Times New Roman" pitchFamily="18" charset="0"/>
                        </a:rPr>
                        <a:t> تم استبدال “المناقصة” بعبارة  “طلب العروض” .</a:t>
                      </a:r>
                    </a:p>
                    <a:p>
                      <a:pPr algn="just" rtl="1">
                        <a:buFontTx/>
                        <a:buChar char="-"/>
                      </a:pPr>
                      <a:endParaRPr lang="ar-DZ" dirty="0" smtClean="0">
                        <a:latin typeface="Times New Roman" pitchFamily="18" charset="0"/>
                        <a:cs typeface="Times New Roman" pitchFamily="18" charset="0"/>
                      </a:endParaRPr>
                    </a:p>
                    <a:p>
                      <a:pPr algn="just" rtl="1">
                        <a:buFontTx/>
                        <a:buNone/>
                      </a:pPr>
                      <a:r>
                        <a:rPr kumimoji="0" lang="ar-SA" sz="1800" kern="1200" dirty="0" smtClean="0">
                          <a:solidFill>
                            <a:schemeClr val="tx1"/>
                          </a:solidFill>
                          <a:latin typeface="+mn-lt"/>
                          <a:ea typeface="+mn-ea"/>
                          <a:cs typeface="+mn-cs"/>
                        </a:rPr>
                        <a:t>- في المرسوم القديم، لم تكن مبالغ العروض المفرطة تمثل حالات لعدم الجدوى.</a:t>
                      </a:r>
                      <a:endParaRPr lang="fr-FR" dirty="0">
                        <a:latin typeface="Times New Roman" pitchFamily="18" charset="0"/>
                        <a:cs typeface="Times New Roman" pitchFamily="18" charset="0"/>
                      </a:endParaRPr>
                    </a:p>
                  </a:txBody>
                  <a:tcPr/>
                </a:tc>
                <a:tc>
                  <a:txBody>
                    <a:bodyPr/>
                    <a:lstStyle/>
                    <a:p>
                      <a:pPr algn="r" rtl="1"/>
                      <a:endParaRPr lang="ar-DZ" sz="1000" dirty="0" smtClean="0">
                        <a:latin typeface="Times New Roman" pitchFamily="18" charset="0"/>
                        <a:cs typeface="Times New Roman" pitchFamily="18" charset="0"/>
                      </a:endParaRPr>
                    </a:p>
                    <a:p>
                      <a:pPr algn="r" rtl="1"/>
                      <a:endParaRPr lang="ar-DZ" sz="1000" dirty="0" smtClean="0">
                        <a:latin typeface="Times New Roman" pitchFamily="18" charset="0"/>
                        <a:cs typeface="Times New Roman" pitchFamily="18" charset="0"/>
                      </a:endParaRPr>
                    </a:p>
                    <a:p>
                      <a:pPr algn="r" rtl="1"/>
                      <a:endParaRPr lang="ar-DZ" sz="1000" dirty="0" smtClean="0">
                        <a:latin typeface="Times New Roman" pitchFamily="18" charset="0"/>
                        <a:cs typeface="Times New Roman" pitchFamily="18" charset="0"/>
                      </a:endParaRPr>
                    </a:p>
                    <a:p>
                      <a:pPr algn="r" rtl="1"/>
                      <a:endParaRPr lang="ar-DZ" sz="1000" dirty="0" smtClean="0">
                        <a:latin typeface="Times New Roman" pitchFamily="18" charset="0"/>
                        <a:cs typeface="Times New Roman" pitchFamily="18" charset="0"/>
                      </a:endParaRPr>
                    </a:p>
                    <a:p>
                      <a:pPr algn="just" rtl="1"/>
                      <a:r>
                        <a:rPr kumimoji="0" lang="ar-DZ" sz="1800" kern="1200" dirty="0" smtClean="0">
                          <a:solidFill>
                            <a:schemeClr val="tx1"/>
                          </a:solidFill>
                          <a:latin typeface="Times New Roman" pitchFamily="18" charset="0"/>
                          <a:ea typeface="+mn-ea"/>
                          <a:cs typeface="Times New Roman" pitchFamily="18" charset="0"/>
                        </a:rPr>
                        <a:t>- تقابلها </a:t>
                      </a:r>
                      <a:r>
                        <a:rPr kumimoji="0" lang="ar-DZ" sz="1800" b="1" kern="1200" dirty="0" smtClean="0">
                          <a:solidFill>
                            <a:schemeClr val="tx1"/>
                          </a:solidFill>
                          <a:latin typeface="Times New Roman" pitchFamily="18" charset="0"/>
                          <a:ea typeface="+mn-ea"/>
                          <a:cs typeface="Times New Roman" pitchFamily="18" charset="0"/>
                        </a:rPr>
                        <a:t>المادة 44 </a:t>
                      </a:r>
                      <a:r>
                        <a:rPr kumimoji="0" lang="ar-DZ" sz="1800" kern="1200" dirty="0" smtClean="0">
                          <a:solidFill>
                            <a:schemeClr val="tx1"/>
                          </a:solidFill>
                          <a:latin typeface="Times New Roman" pitchFamily="18" charset="0"/>
                          <a:ea typeface="+mn-ea"/>
                          <a:cs typeface="Times New Roman" pitchFamily="18" charset="0"/>
                        </a:rPr>
                        <a:t>(معدلة بالمادة 06 من مرسوم 12-23): حالات عدم الجدوى:</a:t>
                      </a:r>
                    </a:p>
                    <a:p>
                      <a:pPr algn="r" rtl="1"/>
                      <a:endParaRPr kumimoji="0" lang="fr-FR" sz="1400" kern="1200" dirty="0" smtClean="0">
                        <a:solidFill>
                          <a:schemeClr val="tx1"/>
                        </a:solidFill>
                        <a:latin typeface="Times New Roman" pitchFamily="18" charset="0"/>
                        <a:ea typeface="+mn-ea"/>
                        <a:cs typeface="Times New Roman" pitchFamily="18" charset="0"/>
                      </a:endParaRPr>
                    </a:p>
                    <a:p>
                      <a:pPr algn="r" rtl="1"/>
                      <a:r>
                        <a:rPr kumimoji="0" lang="ar-SA" sz="1800" kern="1200" dirty="0" smtClean="0">
                          <a:solidFill>
                            <a:schemeClr val="tx1"/>
                          </a:solidFill>
                          <a:latin typeface="Times New Roman" pitchFamily="18" charset="0"/>
                          <a:ea typeface="+mn-ea"/>
                          <a:cs typeface="Times New Roman" pitchFamily="18" charset="0"/>
                        </a:rPr>
                        <a:t>1- إذا </a:t>
                      </a:r>
                      <a:r>
                        <a:rPr kumimoji="0" lang="ar-DZ" sz="1800" kern="1200" dirty="0" smtClean="0">
                          <a:solidFill>
                            <a:schemeClr val="tx1"/>
                          </a:solidFill>
                          <a:latin typeface="Times New Roman" pitchFamily="18" charset="0"/>
                          <a:ea typeface="+mn-ea"/>
                          <a:cs typeface="Times New Roman" pitchFamily="18" charset="0"/>
                        </a:rPr>
                        <a:t>تم </a:t>
                      </a:r>
                      <a:r>
                        <a:rPr kumimoji="0" lang="ar-SA" sz="1800" kern="1200" dirty="0" smtClean="0">
                          <a:solidFill>
                            <a:schemeClr val="tx1"/>
                          </a:solidFill>
                          <a:latin typeface="Times New Roman" pitchFamily="18" charset="0"/>
                          <a:ea typeface="+mn-ea"/>
                          <a:cs typeface="Times New Roman" pitchFamily="18" charset="0"/>
                        </a:rPr>
                        <a:t>استلام عرض واحد فقط.</a:t>
                      </a:r>
                      <a:endParaRPr kumimoji="0" lang="fr-FR" sz="1800" kern="1200" dirty="0" smtClean="0">
                        <a:solidFill>
                          <a:schemeClr val="tx1"/>
                        </a:solidFill>
                        <a:latin typeface="Times New Roman" pitchFamily="18" charset="0"/>
                        <a:ea typeface="+mn-ea"/>
                        <a:cs typeface="Times New Roman" pitchFamily="18" charset="0"/>
                      </a:endParaRPr>
                    </a:p>
                    <a:p>
                      <a:pPr algn="just" rtl="1"/>
                      <a:r>
                        <a:rPr kumimoji="0" lang="ar-SA" sz="1800" kern="1200" dirty="0" smtClean="0">
                          <a:solidFill>
                            <a:schemeClr val="tx1"/>
                          </a:solidFill>
                          <a:latin typeface="Times New Roman" pitchFamily="18" charset="0"/>
                          <a:ea typeface="+mn-ea"/>
                          <a:cs typeface="Times New Roman" pitchFamily="18" charset="0"/>
                        </a:rPr>
                        <a:t>2- إذا التأهيل الأولي التقني لعرض واحد فقط</a:t>
                      </a:r>
                      <a:r>
                        <a:rPr kumimoji="0" lang="fr-FR" sz="1800" kern="1200" dirty="0" smtClean="0">
                          <a:solidFill>
                            <a:schemeClr val="tx1"/>
                          </a:solidFill>
                          <a:latin typeface="Times New Roman" pitchFamily="18" charset="0"/>
                          <a:ea typeface="+mn-ea"/>
                          <a:cs typeface="Times New Roman" pitchFamily="18" charset="0"/>
                        </a:rPr>
                        <a:t>  </a:t>
                      </a:r>
                      <a:r>
                        <a:rPr kumimoji="0" lang="ar-SA" sz="1800" kern="1200" dirty="0" smtClean="0">
                          <a:solidFill>
                            <a:schemeClr val="tx1"/>
                          </a:solidFill>
                          <a:latin typeface="Times New Roman" pitchFamily="18" charset="0"/>
                          <a:ea typeface="+mn-ea"/>
                          <a:cs typeface="Times New Roman" pitchFamily="18" charset="0"/>
                        </a:rPr>
                        <a:t>بعد تقييم العروض المستلمة </a:t>
                      </a:r>
                      <a:endParaRPr kumimoji="0" lang="fr-FR" sz="1800" kern="1200" dirty="0" smtClean="0">
                        <a:solidFill>
                          <a:schemeClr val="tx1"/>
                        </a:solidFill>
                        <a:latin typeface="Times New Roman" pitchFamily="18" charset="0"/>
                        <a:ea typeface="+mn-ea"/>
                        <a:cs typeface="Times New Roman" pitchFamily="18" charset="0"/>
                      </a:endParaRPr>
                    </a:p>
                    <a:p>
                      <a:pPr algn="r" rtl="1"/>
                      <a:r>
                        <a:rPr kumimoji="0" lang="ar-DZ" sz="1800" kern="1200" dirty="0" smtClean="0">
                          <a:solidFill>
                            <a:schemeClr val="tx1"/>
                          </a:solidFill>
                          <a:latin typeface="Times New Roman" pitchFamily="18" charset="0"/>
                          <a:ea typeface="+mn-ea"/>
                          <a:cs typeface="Times New Roman" pitchFamily="18" charset="0"/>
                        </a:rPr>
                        <a:t>3- إذا لم يتم استلام أي عرض.</a:t>
                      </a:r>
                      <a:endParaRPr kumimoji="0" lang="fr-FR" sz="1800" kern="1200" dirty="0" smtClean="0">
                        <a:solidFill>
                          <a:schemeClr val="tx1"/>
                        </a:solidFill>
                        <a:latin typeface="Times New Roman" pitchFamily="18" charset="0"/>
                        <a:ea typeface="+mn-ea"/>
                        <a:cs typeface="Times New Roman" pitchFamily="18" charset="0"/>
                      </a:endParaRPr>
                    </a:p>
                    <a:p>
                      <a:pPr algn="just" rtl="1"/>
                      <a:r>
                        <a:rPr kumimoji="0" lang="ar-SA" sz="1800" kern="1200" dirty="0" smtClean="0">
                          <a:solidFill>
                            <a:schemeClr val="tx1"/>
                          </a:solidFill>
                          <a:latin typeface="Times New Roman" pitchFamily="18" charset="0"/>
                          <a:ea typeface="+mn-ea"/>
                          <a:cs typeface="Times New Roman" pitchFamily="18" charset="0"/>
                        </a:rPr>
                        <a:t>4- </a:t>
                      </a:r>
                      <a:r>
                        <a:rPr kumimoji="0" lang="ar-DZ" sz="1800" kern="1200" dirty="0" smtClean="0">
                          <a:solidFill>
                            <a:schemeClr val="tx1"/>
                          </a:solidFill>
                          <a:latin typeface="Times New Roman" pitchFamily="18" charset="0"/>
                          <a:ea typeface="+mn-ea"/>
                          <a:cs typeface="Times New Roman" pitchFamily="18" charset="0"/>
                        </a:rPr>
                        <a:t>إذا لم يتم تأهيل أي عرض بعد تقييم العروض المستلمة.</a:t>
                      </a:r>
                      <a:endParaRPr lang="ar-DZ" dirty="0" smtClean="0">
                        <a:latin typeface="Times New Roman" pitchFamily="18" charset="0"/>
                        <a:cs typeface="Times New Roman" pitchFamily="18" charset="0"/>
                      </a:endParaRPr>
                    </a:p>
                  </a:txBody>
                  <a:tcPr/>
                </a:tc>
                <a:tc>
                  <a:txBody>
                    <a:bodyPr/>
                    <a:lstStyle/>
                    <a:p>
                      <a:pPr algn="just" rtl="1"/>
                      <a:endParaRPr lang="ar-DZ" sz="700" b="1" dirty="0" smtClean="0">
                        <a:latin typeface="Times New Roman" pitchFamily="18" charset="0"/>
                        <a:cs typeface="Times New Roman" pitchFamily="18" charset="0"/>
                      </a:endParaRPr>
                    </a:p>
                    <a:p>
                      <a:pPr algn="just" rtl="1"/>
                      <a:r>
                        <a:rPr lang="ar-DZ" b="1" u="sng" dirty="0" smtClean="0">
                          <a:solidFill>
                            <a:schemeClr val="accent1">
                              <a:lumMod val="75000"/>
                            </a:schemeClr>
                          </a:solidFill>
                          <a:latin typeface="Times New Roman" pitchFamily="18" charset="0"/>
                          <a:cs typeface="Times New Roman" pitchFamily="18" charset="0"/>
                        </a:rPr>
                        <a:t>ثالثا/ إبرام الصفقات العمومية </a:t>
                      </a:r>
                      <a:r>
                        <a:rPr lang="ar-DZ" b="1" dirty="0" smtClean="0">
                          <a:solidFill>
                            <a:schemeClr val="accent1">
                              <a:lumMod val="75000"/>
                            </a:schemeClr>
                          </a:solidFill>
                          <a:latin typeface="Times New Roman" pitchFamily="18" charset="0"/>
                          <a:cs typeface="Times New Roman" pitchFamily="18" charset="0"/>
                        </a:rPr>
                        <a:t>:</a:t>
                      </a:r>
                    </a:p>
                    <a:p>
                      <a:pPr algn="just" rtl="1"/>
                      <a:endParaRPr lang="ar-DZ" sz="400" b="1" dirty="0" smtClean="0">
                        <a:solidFill>
                          <a:schemeClr val="accent1">
                            <a:lumMod val="75000"/>
                          </a:schemeClr>
                        </a:solidFill>
                        <a:latin typeface="Times New Roman" pitchFamily="18" charset="0"/>
                        <a:cs typeface="Times New Roman" pitchFamily="18" charset="0"/>
                      </a:endParaRPr>
                    </a:p>
                    <a:p>
                      <a:pPr algn="r" rtl="1">
                        <a:buFontTx/>
                        <a:buNone/>
                      </a:pPr>
                      <a:r>
                        <a:rPr lang="ar-DZ" b="1" u="none" baseline="0" dirty="0" smtClean="0">
                          <a:solidFill>
                            <a:schemeClr val="accent1">
                              <a:lumMod val="75000"/>
                            </a:schemeClr>
                          </a:solidFill>
                          <a:latin typeface="Times New Roman" pitchFamily="18" charset="0"/>
                          <a:cs typeface="Times New Roman" pitchFamily="18" charset="0"/>
                        </a:rPr>
                        <a:t>1/ </a:t>
                      </a:r>
                      <a:r>
                        <a:rPr lang="ar-DZ" b="1" u="sng" baseline="0" dirty="0" err="1" smtClean="0">
                          <a:solidFill>
                            <a:schemeClr val="accent1">
                              <a:lumMod val="75000"/>
                            </a:schemeClr>
                          </a:solidFill>
                          <a:latin typeface="Times New Roman" pitchFamily="18" charset="0"/>
                          <a:cs typeface="Times New Roman" pitchFamily="18" charset="0"/>
                        </a:rPr>
                        <a:t>كيفيات</a:t>
                      </a:r>
                      <a:r>
                        <a:rPr lang="ar-DZ" b="1" u="sng" baseline="0" dirty="0" smtClean="0">
                          <a:solidFill>
                            <a:schemeClr val="accent1">
                              <a:lumMod val="75000"/>
                            </a:schemeClr>
                          </a:solidFill>
                          <a:latin typeface="Times New Roman" pitchFamily="18" charset="0"/>
                          <a:cs typeface="Times New Roman" pitchFamily="18" charset="0"/>
                        </a:rPr>
                        <a:t> </a:t>
                      </a:r>
                      <a:r>
                        <a:rPr lang="ar-DZ" b="1" u="sng" baseline="0" dirty="0" err="1" smtClean="0">
                          <a:solidFill>
                            <a:schemeClr val="accent1">
                              <a:lumMod val="75000"/>
                            </a:schemeClr>
                          </a:solidFill>
                          <a:latin typeface="Times New Roman" pitchFamily="18" charset="0"/>
                          <a:cs typeface="Times New Roman" pitchFamily="18" charset="0"/>
                        </a:rPr>
                        <a:t>ابرام</a:t>
                      </a:r>
                      <a:r>
                        <a:rPr lang="ar-DZ" b="1" u="sng" baseline="0" dirty="0" smtClean="0">
                          <a:solidFill>
                            <a:schemeClr val="accent1">
                              <a:lumMod val="75000"/>
                            </a:schemeClr>
                          </a:solidFill>
                          <a:latin typeface="Times New Roman" pitchFamily="18" charset="0"/>
                          <a:cs typeface="Times New Roman" pitchFamily="18" charset="0"/>
                        </a:rPr>
                        <a:t> الصفقات العمومية</a:t>
                      </a:r>
                      <a:r>
                        <a:rPr lang="ar-DZ" b="1" baseline="0" dirty="0" smtClean="0">
                          <a:solidFill>
                            <a:schemeClr val="accent1">
                              <a:lumMod val="75000"/>
                            </a:schemeClr>
                          </a:solidFill>
                          <a:latin typeface="Times New Roman" pitchFamily="18" charset="0"/>
                          <a:cs typeface="Times New Roman" pitchFamily="18" charset="0"/>
                        </a:rPr>
                        <a:t>:</a:t>
                      </a:r>
                    </a:p>
                    <a:p>
                      <a:pPr algn="r" rtl="1">
                        <a:buFontTx/>
                        <a:buNone/>
                      </a:pPr>
                      <a:endParaRPr lang="ar-DZ" sz="600" b="1" baseline="0" dirty="0" smtClean="0">
                        <a:latin typeface="Times New Roman" pitchFamily="18" charset="0"/>
                        <a:cs typeface="Times New Roman" pitchFamily="18" charset="0"/>
                      </a:endParaRPr>
                    </a:p>
                    <a:p>
                      <a:pPr algn="r" rtl="1">
                        <a:buFontTx/>
                        <a:buNone/>
                      </a:pPr>
                      <a:r>
                        <a:rPr lang="ar-DZ" b="1" baseline="0" dirty="0" smtClean="0">
                          <a:latin typeface="Times New Roman" pitchFamily="18" charset="0"/>
                          <a:cs typeface="Times New Roman" pitchFamily="18" charset="0"/>
                        </a:rPr>
                        <a:t>1- 1  </a:t>
                      </a:r>
                      <a:r>
                        <a:rPr lang="ar-DZ" b="1" u="sng" baseline="0" dirty="0" smtClean="0">
                          <a:latin typeface="Times New Roman" pitchFamily="18" charset="0"/>
                          <a:cs typeface="Times New Roman" pitchFamily="18" charset="0"/>
                        </a:rPr>
                        <a:t>إجراء طلب العروض </a:t>
                      </a:r>
                      <a:r>
                        <a:rPr lang="ar-DZ" b="1" baseline="0" dirty="0" smtClean="0">
                          <a:latin typeface="Times New Roman" pitchFamily="18" charset="0"/>
                          <a:cs typeface="Times New Roman" pitchFamily="18" charset="0"/>
                        </a:rPr>
                        <a:t>:</a:t>
                      </a:r>
                    </a:p>
                    <a:p>
                      <a:pPr algn="r" rtl="1">
                        <a:buFontTx/>
                        <a:buNone/>
                      </a:pPr>
                      <a:endParaRPr lang="ar-DZ" sz="900" baseline="0" dirty="0" smtClean="0">
                        <a:latin typeface="Times New Roman" pitchFamily="18" charset="0"/>
                        <a:cs typeface="Times New Roman" pitchFamily="18" charset="0"/>
                      </a:endParaRPr>
                    </a:p>
                    <a:p>
                      <a:pPr algn="just" rtl="1">
                        <a:buFontTx/>
                        <a:buNone/>
                      </a:pPr>
                      <a:r>
                        <a:rPr lang="ar-DZ" b="1" u="sng" baseline="0" dirty="0" smtClean="0">
                          <a:latin typeface="Times New Roman" pitchFamily="18" charset="0"/>
                          <a:cs typeface="Times New Roman" pitchFamily="18" charset="0"/>
                        </a:rPr>
                        <a:t>المادة 40</a:t>
                      </a:r>
                      <a:r>
                        <a:rPr lang="ar-DZ" b="1" baseline="0" dirty="0" smtClean="0">
                          <a:latin typeface="Times New Roman" pitchFamily="18" charset="0"/>
                          <a:cs typeface="Times New Roman" pitchFamily="18" charset="0"/>
                        </a:rPr>
                        <a:t> : </a:t>
                      </a:r>
                      <a:r>
                        <a:rPr lang="ar-DZ" b="0" baseline="0" dirty="0" err="1" smtClean="0">
                          <a:latin typeface="Times New Roman" pitchFamily="18" charset="0"/>
                          <a:cs typeface="Times New Roman" pitchFamily="18" charset="0"/>
                        </a:rPr>
                        <a:t>تنص</a:t>
                      </a:r>
                      <a:r>
                        <a:rPr lang="ar-DZ" b="0" baseline="0" dirty="0" smtClean="0">
                          <a:latin typeface="Times New Roman" pitchFamily="18" charset="0"/>
                          <a:cs typeface="Times New Roman" pitchFamily="18" charset="0"/>
                        </a:rPr>
                        <a:t> على </a:t>
                      </a:r>
                      <a:r>
                        <a:rPr lang="ar-DZ" b="1" baseline="0" dirty="0" smtClean="0">
                          <a:latin typeface="Times New Roman" pitchFamily="18" charset="0"/>
                          <a:cs typeface="Times New Roman" pitchFamily="18" charset="0"/>
                        </a:rPr>
                        <a:t>حالات عدم جدوى إجراء طلب العروض</a:t>
                      </a:r>
                      <a:r>
                        <a:rPr lang="ar-DZ" b="0" baseline="0" dirty="0" smtClean="0">
                          <a:latin typeface="Times New Roman" pitchFamily="18" charset="0"/>
                          <a:cs typeface="Times New Roman" pitchFamily="18" charset="0"/>
                        </a:rPr>
                        <a:t> :</a:t>
                      </a:r>
                    </a:p>
                    <a:p>
                      <a:pPr algn="r" rtl="1">
                        <a:buFontTx/>
                        <a:buNone/>
                      </a:pPr>
                      <a:endParaRPr lang="ar-DZ" sz="200" b="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1- عندما لا يتم الإعلان بعد تقييم العروض عن مطابقة أي عرض لموضوع الصفقة.</a:t>
                      </a:r>
                    </a:p>
                    <a:p>
                      <a:pPr algn="r" rtl="1">
                        <a:buFontTx/>
                        <a:buNone/>
                      </a:pPr>
                      <a:r>
                        <a:rPr lang="ar-DZ" baseline="0" dirty="0" smtClean="0">
                          <a:latin typeface="Times New Roman" pitchFamily="18" charset="0"/>
                          <a:cs typeface="Times New Roman" pitchFamily="18" charset="0"/>
                        </a:rPr>
                        <a:t>2- عدم استلام أي عرض.</a:t>
                      </a:r>
                    </a:p>
                    <a:p>
                      <a:pPr algn="r" rtl="1">
                        <a:buFontTx/>
                        <a:buNone/>
                      </a:pPr>
                      <a:r>
                        <a:rPr lang="ar-DZ" baseline="0" dirty="0" smtClean="0">
                          <a:latin typeface="Times New Roman" pitchFamily="18" charset="0"/>
                          <a:cs typeface="Times New Roman" pitchFamily="18" charset="0"/>
                        </a:rPr>
                        <a:t>3- عندما لا يمكن تمويل الحاجات.</a:t>
                      </a:r>
                    </a:p>
                    <a:p>
                      <a:pPr algn="r" rtl="1">
                        <a:buFontTx/>
                        <a:buNone/>
                      </a:pPr>
                      <a:endParaRPr lang="ar-DZ" sz="500" b="1"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88" y="357188"/>
          <a:ext cx="8429625" cy="5933580"/>
        </p:xfrm>
        <a:graphic>
          <a:graphicData uri="http://schemas.openxmlformats.org/drawingml/2006/table">
            <a:tbl>
              <a:tblPr firstRow="1" bandRow="1">
                <a:tableStyleId>{5940675A-B579-460E-94D1-54222C63F5DA}</a:tableStyleId>
              </a:tblPr>
              <a:tblGrid>
                <a:gridCol w="2809875"/>
                <a:gridCol w="2690821"/>
                <a:gridCol w="2928929"/>
              </a:tblGrid>
              <a:tr h="35821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2283586">
                <a:tc>
                  <a:txBody>
                    <a:bodyPr/>
                    <a:lstStyle/>
                    <a:p>
                      <a:pPr algn="r" rtl="1"/>
                      <a:endParaRPr lang="ar-DZ" sz="100" dirty="0" smtClean="0">
                        <a:latin typeface="Times New Roman" pitchFamily="18" charset="0"/>
                        <a:cs typeface="Times New Roman" pitchFamily="18" charset="0"/>
                      </a:endParaRPr>
                    </a:p>
                    <a:p>
                      <a:pPr algn="just" rtl="1"/>
                      <a:r>
                        <a:rPr lang="ar-DZ" sz="1000" dirty="0" smtClean="0">
                          <a:latin typeface="Times New Roman" pitchFamily="18" charset="0"/>
                          <a:cs typeface="Times New Roman" pitchFamily="18" charset="0"/>
                        </a:rPr>
                        <a:t> </a:t>
                      </a:r>
                    </a:p>
                    <a:p>
                      <a:pPr algn="just" rtl="1"/>
                      <a:r>
                        <a:rPr lang="ar-DZ" dirty="0" smtClean="0">
                          <a:latin typeface="Times New Roman" pitchFamily="18" charset="0"/>
                          <a:cs typeface="Times New Roman" pitchFamily="18" charset="0"/>
                        </a:rPr>
                        <a:t>- طلب</a:t>
                      </a:r>
                      <a:r>
                        <a:rPr lang="ar-DZ" baseline="0" dirty="0" smtClean="0">
                          <a:latin typeface="Times New Roman" pitchFamily="18" charset="0"/>
                          <a:cs typeface="Times New Roman" pitchFamily="18" charset="0"/>
                        </a:rPr>
                        <a:t> العروض المحدود هو إجراء لاستشارة انتقائية (حسب المادة 45 من المرسوم 15-247).</a:t>
                      </a:r>
                    </a:p>
                    <a:p>
                      <a:pPr algn="r" rtl="1">
                        <a:buFontTx/>
                        <a:buNone/>
                      </a:pPr>
                      <a:r>
                        <a:rPr lang="ar-DZ" baseline="0" dirty="0" smtClean="0">
                          <a:latin typeface="Times New Roman" pitchFamily="18" charset="0"/>
                          <a:cs typeface="Times New Roman" pitchFamily="18" charset="0"/>
                        </a:rPr>
                        <a:t>- تم حذف المزايدة.</a:t>
                      </a:r>
                    </a:p>
                    <a:p>
                      <a:pPr marL="0" marR="0" indent="0" algn="just" defTabSz="914400" rtl="1" eaLnBrk="1" fontAlgn="auto" latinLnBrk="0" hangingPunct="1">
                        <a:lnSpc>
                          <a:spcPct val="100000"/>
                        </a:lnSpc>
                        <a:spcBef>
                          <a:spcPts val="0"/>
                        </a:spcBef>
                        <a:spcAft>
                          <a:spcPts val="0"/>
                        </a:spcAft>
                        <a:buClrTx/>
                        <a:buSzTx/>
                        <a:buFontTx/>
                        <a:buNone/>
                        <a:tabLst/>
                        <a:defRPr/>
                      </a:pPr>
                      <a:r>
                        <a:rPr lang="ar-DZ" baseline="0" dirty="0" smtClean="0">
                          <a:latin typeface="Times New Roman" pitchFamily="18" charset="0"/>
                          <a:cs typeface="Times New Roman" pitchFamily="18" charset="0"/>
                        </a:rPr>
                        <a:t>- تم إضافة طلب العروض المفتوح مع اشتراط قدرات دنيا (نصت عليه المادة 44 من المرسوم 15-247).</a:t>
                      </a:r>
                    </a:p>
                  </a:txBody>
                  <a:tcPr/>
                </a:tc>
                <a:tc>
                  <a:txBody>
                    <a:bodyPr/>
                    <a:lstStyle/>
                    <a:p>
                      <a:endParaRPr lang="ar-DZ" sz="1200" dirty="0" smtClean="0">
                        <a:latin typeface="Times New Roman" pitchFamily="18" charset="0"/>
                        <a:cs typeface="Times New Roman" pitchFamily="18" charset="0"/>
                      </a:endParaRPr>
                    </a:p>
                    <a:p>
                      <a:pPr algn="just" rtl="1">
                        <a:buFontTx/>
                        <a:buChar char="-"/>
                      </a:pPr>
                      <a:r>
                        <a:rPr lang="ar-DZ" dirty="0" smtClean="0">
                          <a:latin typeface="Times New Roman" pitchFamily="18" charset="0"/>
                          <a:cs typeface="Times New Roman" pitchFamily="18" charset="0"/>
                        </a:rPr>
                        <a:t>تقابلها </a:t>
                      </a:r>
                      <a:r>
                        <a:rPr lang="ar-DZ" b="1" dirty="0" smtClean="0">
                          <a:latin typeface="Times New Roman" pitchFamily="18" charset="0"/>
                          <a:cs typeface="Times New Roman" pitchFamily="18" charset="0"/>
                        </a:rPr>
                        <a:t>المادة 28</a:t>
                      </a:r>
                      <a:r>
                        <a:rPr lang="ar-DZ" dirty="0" smtClean="0">
                          <a:latin typeface="Times New Roman" pitchFamily="18" charset="0"/>
                          <a:cs typeface="Times New Roman" pitchFamily="18" charset="0"/>
                        </a:rPr>
                        <a:t>: </a:t>
                      </a:r>
                      <a:r>
                        <a:rPr lang="ar-DZ" dirty="0" err="1" smtClean="0">
                          <a:latin typeface="Times New Roman" pitchFamily="18" charset="0"/>
                          <a:cs typeface="Times New Roman" pitchFamily="18" charset="0"/>
                        </a:rPr>
                        <a:t>تنص</a:t>
                      </a:r>
                      <a:r>
                        <a:rPr lang="ar-DZ" dirty="0" smtClean="0">
                          <a:latin typeface="Times New Roman" pitchFamily="18" charset="0"/>
                          <a:cs typeface="Times New Roman" pitchFamily="18" charset="0"/>
                        </a:rPr>
                        <a:t> على أشكال المناقصة : (5 أشكال)</a:t>
                      </a:r>
                    </a:p>
                    <a:p>
                      <a:pPr algn="just" rtl="1">
                        <a:buFontTx/>
                        <a:buChar char="-"/>
                      </a:pPr>
                      <a:endParaRPr lang="ar-DZ" sz="900" dirty="0" smtClean="0">
                        <a:latin typeface="Times New Roman" pitchFamily="18" charset="0"/>
                        <a:cs typeface="Times New Roman" pitchFamily="18" charset="0"/>
                      </a:endParaRPr>
                    </a:p>
                    <a:p>
                      <a:pPr algn="r" rtl="1">
                        <a:buFontTx/>
                        <a:buChar char="-"/>
                      </a:pPr>
                      <a:r>
                        <a:rPr lang="ar-DZ" dirty="0" smtClean="0">
                          <a:latin typeface="Times New Roman" pitchFamily="18" charset="0"/>
                          <a:cs typeface="Times New Roman" pitchFamily="18" charset="0"/>
                        </a:rPr>
                        <a:t>مناقصة مفتوحة</a:t>
                      </a:r>
                    </a:p>
                    <a:p>
                      <a:pPr algn="r" rtl="1">
                        <a:buFontTx/>
                        <a:buChar char="-"/>
                      </a:pPr>
                      <a:r>
                        <a:rPr lang="ar-DZ" dirty="0" smtClean="0">
                          <a:latin typeface="Times New Roman" pitchFamily="18" charset="0"/>
                          <a:cs typeface="Times New Roman" pitchFamily="18" charset="0"/>
                        </a:rPr>
                        <a:t>مناقصة محدودة</a:t>
                      </a:r>
                    </a:p>
                    <a:p>
                      <a:pPr algn="r" rtl="1">
                        <a:buFontTx/>
                        <a:buChar char="-"/>
                      </a:pPr>
                      <a:r>
                        <a:rPr lang="ar-DZ" dirty="0" smtClean="0">
                          <a:latin typeface="Times New Roman" pitchFamily="18" charset="0"/>
                          <a:cs typeface="Times New Roman" pitchFamily="18" charset="0"/>
                        </a:rPr>
                        <a:t>الاستشارة الانتقائية</a:t>
                      </a:r>
                    </a:p>
                    <a:p>
                      <a:pPr algn="r" rtl="1">
                        <a:buFontTx/>
                        <a:buChar char="-"/>
                      </a:pPr>
                      <a:r>
                        <a:rPr lang="ar-DZ" dirty="0" smtClean="0">
                          <a:latin typeface="Times New Roman" pitchFamily="18" charset="0"/>
                          <a:cs typeface="Times New Roman" pitchFamily="18" charset="0"/>
                        </a:rPr>
                        <a:t>المزايدة</a:t>
                      </a:r>
                    </a:p>
                    <a:p>
                      <a:pPr algn="r" rtl="1">
                        <a:buFontTx/>
                        <a:buChar char="-"/>
                      </a:pPr>
                      <a:r>
                        <a:rPr lang="ar-DZ" dirty="0" smtClean="0">
                          <a:latin typeface="Times New Roman" pitchFamily="18" charset="0"/>
                          <a:cs typeface="Times New Roman" pitchFamily="18" charset="0"/>
                        </a:rPr>
                        <a:t>المسابقة</a:t>
                      </a:r>
                    </a:p>
                  </a:txBody>
                  <a:tcPr/>
                </a:tc>
                <a:tc>
                  <a:txBody>
                    <a:bodyPr/>
                    <a:lstStyle/>
                    <a:p>
                      <a:pPr algn="r" rtl="1"/>
                      <a:endParaRPr lang="ar-DZ" sz="120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42</a:t>
                      </a:r>
                      <a:r>
                        <a:rPr lang="ar-DZ" b="1" u="none"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 </a:t>
                      </a:r>
                      <a:r>
                        <a:rPr lang="ar-DZ" baseline="0" dirty="0" err="1" smtClean="0">
                          <a:latin typeface="Times New Roman" pitchFamily="18" charset="0"/>
                          <a:cs typeface="Times New Roman" pitchFamily="18" charset="0"/>
                        </a:rPr>
                        <a:t>تنص</a:t>
                      </a:r>
                      <a:r>
                        <a:rPr lang="ar-DZ" baseline="0" dirty="0" smtClean="0">
                          <a:latin typeface="Times New Roman" pitchFamily="18" charset="0"/>
                          <a:cs typeface="Times New Roman" pitchFamily="18" charset="0"/>
                        </a:rPr>
                        <a:t> على أشكال طلب العروض  (4 أشكال): </a:t>
                      </a:r>
                    </a:p>
                    <a:p>
                      <a:pPr algn="just" rtl="1"/>
                      <a:endParaRPr lang="ar-DZ" sz="1100" baseline="0" dirty="0" smtClean="0">
                        <a:latin typeface="Times New Roman" pitchFamily="18" charset="0"/>
                        <a:cs typeface="Times New Roman" pitchFamily="18" charset="0"/>
                      </a:endParaRPr>
                    </a:p>
                    <a:p>
                      <a:pPr algn="r" rtl="1">
                        <a:buFontTx/>
                        <a:buChar char="-"/>
                      </a:pPr>
                      <a:r>
                        <a:rPr lang="ar-DZ" baseline="0" dirty="0" smtClean="0">
                          <a:latin typeface="Times New Roman" pitchFamily="18" charset="0"/>
                          <a:cs typeface="Times New Roman" pitchFamily="18" charset="0"/>
                        </a:rPr>
                        <a:t>طلب العروض المفتوح</a:t>
                      </a:r>
                    </a:p>
                    <a:p>
                      <a:pPr marL="88900" indent="-88900" algn="just" rtl="1">
                        <a:buFontTx/>
                        <a:buChar char="-"/>
                      </a:pPr>
                      <a:r>
                        <a:rPr lang="ar-DZ" baseline="0" dirty="0" smtClean="0">
                          <a:latin typeface="Times New Roman" pitchFamily="18" charset="0"/>
                          <a:cs typeface="Times New Roman" pitchFamily="18" charset="0"/>
                        </a:rPr>
                        <a:t>طلب العروض المفتوح مع اشتراط قدرات دنيا</a:t>
                      </a:r>
                    </a:p>
                    <a:p>
                      <a:pPr algn="r" rtl="1">
                        <a:buFontTx/>
                        <a:buChar char="-"/>
                      </a:pPr>
                      <a:r>
                        <a:rPr lang="ar-DZ" baseline="0" dirty="0" smtClean="0">
                          <a:latin typeface="Times New Roman" pitchFamily="18" charset="0"/>
                          <a:cs typeface="Times New Roman" pitchFamily="18" charset="0"/>
                        </a:rPr>
                        <a:t>طلب العروض المحدود</a:t>
                      </a:r>
                    </a:p>
                    <a:p>
                      <a:pPr algn="r" rtl="1">
                        <a:buFontTx/>
                        <a:buChar char="-"/>
                      </a:pPr>
                      <a:r>
                        <a:rPr lang="ar-DZ" baseline="0" dirty="0" smtClean="0">
                          <a:latin typeface="Times New Roman" pitchFamily="18" charset="0"/>
                          <a:cs typeface="Times New Roman" pitchFamily="18" charset="0"/>
                        </a:rPr>
                        <a:t>المسابقة</a:t>
                      </a:r>
                    </a:p>
                    <a:p>
                      <a:pPr algn="r" rtl="1">
                        <a:buFontTx/>
                        <a:buChar char="-"/>
                      </a:pPr>
                      <a:endParaRPr lang="ar-DZ" sz="400" dirty="0" smtClean="0">
                        <a:latin typeface="Times New Roman" pitchFamily="18" charset="0"/>
                        <a:cs typeface="Times New Roman" pitchFamily="18" charset="0"/>
                      </a:endParaRPr>
                    </a:p>
                  </a:txBody>
                  <a:tcPr/>
                </a:tc>
              </a:tr>
              <a:tr h="3144660">
                <a:tc>
                  <a:txBody>
                    <a:bodyPr/>
                    <a:lstStyle/>
                    <a:p>
                      <a:pPr algn="r" rtl="1"/>
                      <a:endParaRPr lang="ar-DZ" sz="1400" dirty="0" smtClean="0">
                        <a:latin typeface="Times New Roman" pitchFamily="18" charset="0"/>
                        <a:cs typeface="Times New Roman" pitchFamily="18" charset="0"/>
                      </a:endParaRPr>
                    </a:p>
                    <a:p>
                      <a:pPr algn="r" rtl="1"/>
                      <a:endParaRPr lang="ar-DZ" sz="1400" dirty="0" smtClean="0">
                        <a:latin typeface="Times New Roman" pitchFamily="18" charset="0"/>
                        <a:cs typeface="Times New Roman" pitchFamily="18" charset="0"/>
                      </a:endParaRPr>
                    </a:p>
                    <a:p>
                      <a:pPr algn="r" rtl="1"/>
                      <a:endParaRPr lang="ar-DZ" sz="1400" dirty="0" smtClean="0">
                        <a:latin typeface="Times New Roman" pitchFamily="18" charset="0"/>
                        <a:cs typeface="Times New Roman" pitchFamily="18" charset="0"/>
                      </a:endParaRPr>
                    </a:p>
                    <a:p>
                      <a:pPr algn="r" rtl="1"/>
                      <a:endParaRPr lang="ar-DZ" sz="1400" dirty="0" smtClean="0">
                        <a:latin typeface="Times New Roman" pitchFamily="18" charset="0"/>
                        <a:cs typeface="Times New Roman" pitchFamily="18" charset="0"/>
                      </a:endParaRPr>
                    </a:p>
                    <a:p>
                      <a:pPr algn="r" rtl="1"/>
                      <a:endParaRPr lang="ar-DZ" sz="6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a:t>
                      </a:r>
                      <a:r>
                        <a:rPr lang="ar-DZ" baseline="0" dirty="0" smtClean="0">
                          <a:latin typeface="Times New Roman" pitchFamily="18" charset="0"/>
                          <a:cs typeface="Times New Roman" pitchFamily="18" charset="0"/>
                        </a:rPr>
                        <a:t> حذف الحالات المذكورة في المادة 43 من مرسوم 10-236، المعدلة بموجب المادة 06 من المرسوم 12-23.</a:t>
                      </a:r>
                    </a:p>
                    <a:p>
                      <a:pPr algn="just" rtl="1">
                        <a:buFontTx/>
                        <a:buNone/>
                      </a:pPr>
                      <a:endParaRPr lang="ar-DZ" dirty="0" smtClean="0">
                        <a:latin typeface="Times New Roman" pitchFamily="18" charset="0"/>
                        <a:cs typeface="Times New Roman" pitchFamily="18" charset="0"/>
                      </a:endParaRPr>
                    </a:p>
                  </a:txBody>
                  <a:tcPr/>
                </a:tc>
                <a:tc>
                  <a:txBody>
                    <a:bodyPr/>
                    <a:lstStyle/>
                    <a:p>
                      <a:pPr>
                        <a:buFontTx/>
                        <a:buNone/>
                      </a:pPr>
                      <a:endParaRPr lang="ar-DZ" sz="1600" dirty="0" smtClean="0">
                        <a:latin typeface="Times New Roman" pitchFamily="18" charset="0"/>
                        <a:cs typeface="Times New Roman" pitchFamily="18" charset="0"/>
                      </a:endParaRPr>
                    </a:p>
                    <a:p>
                      <a:pPr>
                        <a:buFontTx/>
                        <a:buNone/>
                      </a:pPr>
                      <a:endParaRPr lang="ar-DZ" sz="1600" dirty="0" smtClean="0">
                        <a:latin typeface="Times New Roman" pitchFamily="18" charset="0"/>
                        <a:cs typeface="Times New Roman" pitchFamily="18" charset="0"/>
                      </a:endParaRPr>
                    </a:p>
                    <a:p>
                      <a:pPr>
                        <a:buFontTx/>
                        <a:buNone/>
                      </a:pPr>
                      <a:endParaRPr lang="ar-DZ" sz="1600" dirty="0" smtClean="0">
                        <a:latin typeface="Times New Roman" pitchFamily="18" charset="0"/>
                        <a:cs typeface="Times New Roman" pitchFamily="18" charset="0"/>
                      </a:endParaRPr>
                    </a:p>
                    <a:p>
                      <a:pPr>
                        <a:buFontTx/>
                        <a:buNone/>
                      </a:pPr>
                      <a:endParaRPr lang="ar-DZ" sz="16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43</a:t>
                      </a:r>
                      <a:r>
                        <a:rPr lang="ar-DZ" dirty="0" smtClean="0">
                          <a:latin typeface="Times New Roman" pitchFamily="18" charset="0"/>
                          <a:cs typeface="Times New Roman" pitchFamily="18" charset="0"/>
                        </a:rPr>
                        <a:t>: تنص أيضا على 6 حالات مع بعض</a:t>
                      </a:r>
                      <a:r>
                        <a:rPr lang="ar-DZ" baseline="0" dirty="0" smtClean="0">
                          <a:latin typeface="Times New Roman" pitchFamily="18" charset="0"/>
                          <a:cs typeface="Times New Roman" pitchFamily="18" charset="0"/>
                        </a:rPr>
                        <a:t> التغييرات في صياغة البعض منها (حالة 4 و6).</a:t>
                      </a:r>
                      <a:endParaRPr lang="ar-DZ" dirty="0" smtClean="0">
                        <a:latin typeface="Times New Roman" pitchFamily="18" charset="0"/>
                        <a:cs typeface="Times New Roman" pitchFamily="18" charset="0"/>
                      </a:endParaRPr>
                    </a:p>
                    <a:p>
                      <a:pPr algn="r" rtl="1">
                        <a:buFontTx/>
                        <a:buChar char="-"/>
                      </a:pPr>
                      <a:endParaRPr lang="ar-DZ" dirty="0" smtClean="0">
                        <a:latin typeface="Times New Roman" pitchFamily="18" charset="0"/>
                        <a:cs typeface="Times New Roman" pitchFamily="18" charset="0"/>
                      </a:endParaRPr>
                    </a:p>
                    <a:p>
                      <a:pPr algn="r" rtl="1">
                        <a:buFontTx/>
                        <a:buChar char="-"/>
                      </a:pPr>
                      <a:endParaRPr lang="ar-DZ" dirty="0" smtClean="0">
                        <a:latin typeface="Times New Roman" pitchFamily="18" charset="0"/>
                        <a:cs typeface="Times New Roman" pitchFamily="18" charset="0"/>
                      </a:endParaRPr>
                    </a:p>
                    <a:p>
                      <a:pPr algn="r" rtl="1">
                        <a:buFontTx/>
                        <a:buChar char="-"/>
                      </a:pPr>
                      <a:endParaRPr lang="ar-DZ" dirty="0" smtClean="0">
                        <a:latin typeface="Times New Roman" pitchFamily="18" charset="0"/>
                        <a:cs typeface="Times New Roman" pitchFamily="18" charset="0"/>
                      </a:endParaRPr>
                    </a:p>
                  </a:txBody>
                  <a:tcPr/>
                </a:tc>
                <a:tc>
                  <a:txBody>
                    <a:bodyPr/>
                    <a:lstStyle/>
                    <a:p>
                      <a:pPr algn="r" rtl="1"/>
                      <a:endParaRPr lang="ar-DZ" sz="800" dirty="0" smtClean="0">
                        <a:latin typeface="Times New Roman" pitchFamily="18" charset="0"/>
                        <a:cs typeface="Times New Roman" pitchFamily="18" charset="0"/>
                      </a:endParaRPr>
                    </a:p>
                    <a:p>
                      <a:pPr algn="r" rtl="1"/>
                      <a:r>
                        <a:rPr lang="ar-DZ" b="1" dirty="0" smtClean="0">
                          <a:latin typeface="Times New Roman" pitchFamily="18" charset="0"/>
                          <a:cs typeface="Times New Roman" pitchFamily="18" charset="0"/>
                        </a:rPr>
                        <a:t>1-2 </a:t>
                      </a:r>
                      <a:r>
                        <a:rPr lang="ar-DZ" b="1" u="sng" dirty="0" smtClean="0">
                          <a:latin typeface="Times New Roman" pitchFamily="18" charset="0"/>
                          <a:cs typeface="Times New Roman" pitchFamily="18" charset="0"/>
                        </a:rPr>
                        <a:t>إجراء</a:t>
                      </a:r>
                      <a:r>
                        <a:rPr lang="ar-DZ" b="1" u="sng" baseline="0" dirty="0" smtClean="0">
                          <a:latin typeface="Times New Roman" pitchFamily="18" charset="0"/>
                          <a:cs typeface="Times New Roman" pitchFamily="18" charset="0"/>
                        </a:rPr>
                        <a:t> التراضي </a:t>
                      </a:r>
                      <a:r>
                        <a:rPr lang="ar-DZ" b="1" u="none" baseline="0" dirty="0" smtClean="0">
                          <a:latin typeface="Times New Roman" pitchFamily="18" charset="0"/>
                          <a:cs typeface="Times New Roman" pitchFamily="18" charset="0"/>
                        </a:rPr>
                        <a:t>: </a:t>
                      </a:r>
                      <a:r>
                        <a:rPr lang="ar-DZ" u="none" baseline="0" dirty="0" smtClean="0">
                          <a:latin typeface="Times New Roman" pitchFamily="18" charset="0"/>
                          <a:cs typeface="Times New Roman" pitchFamily="18" charset="0"/>
                        </a:rPr>
                        <a:t>ويضم شكلين: </a:t>
                      </a:r>
                    </a:p>
                    <a:p>
                      <a:pPr algn="r" rtl="1"/>
                      <a:endParaRPr lang="ar-DZ" sz="800" u="none" baseline="0" dirty="0" smtClean="0">
                        <a:latin typeface="Times New Roman" pitchFamily="18" charset="0"/>
                        <a:cs typeface="Times New Roman" pitchFamily="18" charset="0"/>
                      </a:endParaRPr>
                    </a:p>
                    <a:p>
                      <a:pPr algn="r" rtl="1"/>
                      <a:endParaRPr lang="ar-DZ" sz="100" u="none" baseline="0" dirty="0" smtClean="0">
                        <a:latin typeface="Times New Roman" pitchFamily="18" charset="0"/>
                        <a:cs typeface="Times New Roman" pitchFamily="18" charset="0"/>
                      </a:endParaRPr>
                    </a:p>
                    <a:p>
                      <a:pPr algn="r" rtl="1"/>
                      <a:endParaRPr lang="ar-DZ" sz="100" u="sng" baseline="0" dirty="0" smtClean="0">
                        <a:latin typeface="Times New Roman" pitchFamily="18" charset="0"/>
                        <a:cs typeface="Times New Roman" pitchFamily="18" charset="0"/>
                      </a:endParaRPr>
                    </a:p>
                    <a:p>
                      <a:pPr algn="just" rtl="1">
                        <a:buFontTx/>
                        <a:buChar char="-"/>
                      </a:pPr>
                      <a:r>
                        <a:rPr lang="ar-DZ" b="1" u="sng" baseline="0" dirty="0" smtClean="0">
                          <a:latin typeface="Times New Roman" pitchFamily="18" charset="0"/>
                          <a:cs typeface="Times New Roman" pitchFamily="18" charset="0"/>
                        </a:rPr>
                        <a:t> إجراء التراضي البسيط </a:t>
                      </a:r>
                      <a:r>
                        <a:rPr lang="ar-DZ" b="1" baseline="0" dirty="0" smtClean="0">
                          <a:latin typeface="Times New Roman" pitchFamily="18" charset="0"/>
                          <a:cs typeface="Times New Roman" pitchFamily="18" charset="0"/>
                        </a:rPr>
                        <a:t>: </a:t>
                      </a:r>
                    </a:p>
                    <a:p>
                      <a:pPr algn="just" rtl="1">
                        <a:buFontTx/>
                        <a:buChar char="-"/>
                      </a:pPr>
                      <a:endParaRPr lang="ar-DZ" sz="1100" b="1"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المادة 49</a:t>
                      </a:r>
                      <a:r>
                        <a:rPr lang="ar-DZ" b="1" u="none" baseline="0" dirty="0" smtClean="0">
                          <a:latin typeface="Times New Roman" pitchFamily="18" charset="0"/>
                          <a:cs typeface="Times New Roman" pitchFamily="18" charset="0"/>
                        </a:rPr>
                        <a:t>: </a:t>
                      </a:r>
                      <a:r>
                        <a:rPr lang="ar-DZ" b="0" u="none" baseline="0" dirty="0" smtClean="0">
                          <a:latin typeface="Times New Roman" pitchFamily="18" charset="0"/>
                          <a:cs typeface="Times New Roman" pitchFamily="18" charset="0"/>
                        </a:rPr>
                        <a:t>نصت على حالات اللجوء إلى هذا الإجراء</a:t>
                      </a:r>
                      <a:r>
                        <a:rPr lang="ar-DZ" b="1" u="none" baseline="0" dirty="0" smtClean="0">
                          <a:latin typeface="Times New Roman" pitchFamily="18" charset="0"/>
                          <a:cs typeface="Times New Roman" pitchFamily="18" charset="0"/>
                        </a:rPr>
                        <a:t> (6حالات).</a:t>
                      </a:r>
                    </a:p>
                  </a:txBody>
                  <a:tcPr/>
                </a:tc>
              </a:tr>
            </a:tbl>
          </a:graphicData>
        </a:graphic>
      </p:graphicFrame>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428604"/>
          <a:ext cx="8358244" cy="6150608"/>
        </p:xfrm>
        <a:graphic>
          <a:graphicData uri="http://schemas.openxmlformats.org/drawingml/2006/table">
            <a:tbl>
              <a:tblPr firstRow="1" bandRow="1">
                <a:tableStyleId>{5940675A-B579-460E-94D1-54222C63F5DA}</a:tableStyleId>
              </a:tblPr>
              <a:tblGrid>
                <a:gridCol w="2260837"/>
                <a:gridCol w="2740408"/>
                <a:gridCol w="3356999"/>
              </a:tblGrid>
              <a:tr h="38010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5770508">
                <a:tc>
                  <a:txBody>
                    <a:bodyPr/>
                    <a:lstStyle/>
                    <a:p>
                      <a:pPr algn="r" rtl="1"/>
                      <a:endParaRPr lang="ar-DZ" dirty="0" smtClean="0">
                        <a:latin typeface="Times New Roman" pitchFamily="18" charset="0"/>
                        <a:cs typeface="Times New Roman" pitchFamily="18" charset="0"/>
                      </a:endParaRPr>
                    </a:p>
                    <a:p>
                      <a:pPr algn="r" rtl="1"/>
                      <a:endParaRPr lang="ar-DZ" sz="900" dirty="0" smtClean="0">
                        <a:latin typeface="Times New Roman" pitchFamily="18" charset="0"/>
                        <a:cs typeface="Times New Roman" pitchFamily="18" charset="0"/>
                      </a:endParaRPr>
                    </a:p>
                    <a:p>
                      <a:pPr algn="r" rtl="1"/>
                      <a:endParaRPr lang="ar-DZ" sz="1100" dirty="0" smtClean="0">
                        <a:latin typeface="Times New Roman" pitchFamily="18" charset="0"/>
                        <a:cs typeface="Times New Roman" pitchFamily="18" charset="0"/>
                      </a:endParaRPr>
                    </a:p>
                    <a:p>
                      <a:pPr algn="r" rtl="1"/>
                      <a:endParaRPr lang="ar-DZ" sz="900" dirty="0" smtClean="0">
                        <a:latin typeface="Times New Roman" pitchFamily="18" charset="0"/>
                        <a:cs typeface="Times New Roman" pitchFamily="18" charset="0"/>
                      </a:endParaRPr>
                    </a:p>
                    <a:p>
                      <a:pPr algn="r" rtl="1"/>
                      <a:endParaRPr lang="ar-DZ" sz="9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تم إضافة </a:t>
                      </a:r>
                      <a:r>
                        <a:rPr lang="ar-DZ" u="sng" dirty="0" smtClean="0">
                          <a:latin typeface="Times New Roman" pitchFamily="18" charset="0"/>
                          <a:cs typeface="Times New Roman" pitchFamily="18" charset="0"/>
                        </a:rPr>
                        <a:t>حالة واحدة</a:t>
                      </a:r>
                      <a:r>
                        <a:rPr lang="ar-DZ" u="none" dirty="0" smtClean="0">
                          <a:latin typeface="Times New Roman" pitchFamily="18" charset="0"/>
                          <a:cs typeface="Times New Roman" pitchFamily="18" charset="0"/>
                        </a:rPr>
                        <a:t> في </a:t>
                      </a:r>
                      <a:r>
                        <a:rPr lang="ar-DZ" dirty="0" smtClean="0">
                          <a:latin typeface="Times New Roman" pitchFamily="18" charset="0"/>
                          <a:cs typeface="Times New Roman" pitchFamily="18" charset="0"/>
                        </a:rPr>
                        <a:t>المرسوم الجديد وهي : </a:t>
                      </a:r>
                    </a:p>
                    <a:p>
                      <a:pPr algn="r" rtl="1">
                        <a:buFontTx/>
                        <a:buChar char="-"/>
                      </a:pPr>
                      <a:endParaRPr lang="ar-DZ" sz="1100" dirty="0" smtClean="0">
                        <a:latin typeface="Times New Roman" pitchFamily="18" charset="0"/>
                        <a:cs typeface="Times New Roman" pitchFamily="18" charset="0"/>
                      </a:endParaRPr>
                    </a:p>
                    <a:p>
                      <a:pPr algn="just" rtl="1">
                        <a:buFontTx/>
                        <a:buNone/>
                      </a:pPr>
                      <a:r>
                        <a:rPr lang="ar-DZ" b="1" dirty="0" smtClean="0">
                          <a:latin typeface="Times New Roman" pitchFamily="18" charset="0"/>
                          <a:cs typeface="Times New Roman" pitchFamily="18" charset="0"/>
                        </a:rPr>
                        <a:t>-عندما يعلن عدم</a:t>
                      </a:r>
                      <a:r>
                        <a:rPr lang="ar-DZ" b="1" baseline="0" dirty="0" smtClean="0">
                          <a:latin typeface="Times New Roman" pitchFamily="18" charset="0"/>
                          <a:cs typeface="Times New Roman" pitchFamily="18" charset="0"/>
                        </a:rPr>
                        <a:t> جدوى طلب العروض للمرة الثانية .</a:t>
                      </a:r>
                    </a:p>
                    <a:p>
                      <a:pPr algn="just" rtl="1">
                        <a:buFontTx/>
                        <a:buNone/>
                      </a:pPr>
                      <a:endParaRPr lang="ar-DZ" b="1" baseline="0" dirty="0" smtClean="0">
                        <a:latin typeface="Times New Roman" pitchFamily="18" charset="0"/>
                        <a:cs typeface="Times New Roman" pitchFamily="18" charset="0"/>
                      </a:endParaRPr>
                    </a:p>
                    <a:p>
                      <a:pPr algn="just" rtl="1">
                        <a:buFontTx/>
                        <a:buNone/>
                      </a:pPr>
                      <a:endParaRPr lang="ar-DZ" b="0" baseline="0" dirty="0" smtClean="0">
                        <a:latin typeface="Times New Roman" pitchFamily="18" charset="0"/>
                        <a:cs typeface="Times New Roman" pitchFamily="18" charset="0"/>
                      </a:endParaRPr>
                    </a:p>
                  </a:txBody>
                  <a:tcPr/>
                </a:tc>
                <a:tc>
                  <a:txBody>
                    <a:bodyPr/>
                    <a:lstStyle/>
                    <a:p>
                      <a:pPr algn="r" rtl="1">
                        <a:buFontTx/>
                        <a:buNone/>
                      </a:pPr>
                      <a:endParaRPr lang="ar-DZ" sz="800" dirty="0" smtClean="0">
                        <a:latin typeface="Times New Roman" pitchFamily="18" charset="0"/>
                        <a:cs typeface="Times New Roman" pitchFamily="18" charset="0"/>
                      </a:endParaRPr>
                    </a:p>
                    <a:p>
                      <a:pPr algn="r" rtl="1">
                        <a:buFontTx/>
                        <a:buNone/>
                      </a:pPr>
                      <a:endParaRPr lang="ar-DZ" sz="1000" dirty="0" smtClean="0">
                        <a:latin typeface="Times New Roman" pitchFamily="18" charset="0"/>
                        <a:cs typeface="Times New Roman" pitchFamily="18" charset="0"/>
                      </a:endParaRPr>
                    </a:p>
                    <a:p>
                      <a:pPr algn="r" rtl="1">
                        <a:buFontTx/>
                        <a:buNone/>
                      </a:pPr>
                      <a:endParaRPr lang="ar-DZ" sz="90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endParaRPr lang="ar-DZ" sz="200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1200"/>
                        </a:spcBef>
                        <a:spcAft>
                          <a:spcPts val="0"/>
                        </a:spcAft>
                        <a:buClrTx/>
                        <a:buSzTx/>
                        <a:buFontTx/>
                        <a:buChar char="-"/>
                        <a:tabLst/>
                        <a:defRPr/>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44</a:t>
                      </a:r>
                      <a:r>
                        <a:rPr lang="ar-DZ" dirty="0" smtClean="0">
                          <a:latin typeface="Times New Roman" pitchFamily="18" charset="0"/>
                          <a:cs typeface="Times New Roman" pitchFamily="18" charset="0"/>
                        </a:rPr>
                        <a:t>: نصت</a:t>
                      </a:r>
                      <a:r>
                        <a:rPr lang="ar-DZ" baseline="0" dirty="0" smtClean="0">
                          <a:latin typeface="Times New Roman" pitchFamily="18" charset="0"/>
                          <a:cs typeface="Times New Roman" pitchFamily="18" charset="0"/>
                        </a:rPr>
                        <a:t> على  3حالات، يضاف إليها حالة رابعة نصت عليها المادة 06 من المرسوم الرئاسي رقم 12-23، المعدلة للمادة 44 أعلاه، تتعلق ب</a:t>
                      </a:r>
                      <a:r>
                        <a:rPr lang="ar-DZ" dirty="0" smtClean="0">
                          <a:latin typeface="Times New Roman" pitchFamily="18" charset="0"/>
                          <a:cs typeface="Times New Roman" pitchFamily="18" charset="0"/>
                        </a:rPr>
                        <a:t>حالة الصفقات الممنوحة التي كانت محل فسخ وكانت طبيعتها لا </a:t>
                      </a:r>
                      <a:r>
                        <a:rPr lang="ar-DZ" dirty="0" err="1" smtClean="0">
                          <a:latin typeface="Times New Roman" pitchFamily="18" charset="0"/>
                          <a:cs typeface="Times New Roman" pitchFamily="18" charset="0"/>
                        </a:rPr>
                        <a:t>تتلائم</a:t>
                      </a:r>
                      <a:r>
                        <a:rPr lang="ar-DZ" dirty="0" smtClean="0">
                          <a:latin typeface="Times New Roman" pitchFamily="18" charset="0"/>
                          <a:cs typeface="Times New Roman" pitchFamily="18" charset="0"/>
                        </a:rPr>
                        <a:t> مع آجال </a:t>
                      </a:r>
                      <a:r>
                        <a:rPr lang="ar-DZ" u="sng" dirty="0" smtClean="0">
                          <a:latin typeface="Times New Roman" pitchFamily="18" charset="0"/>
                          <a:cs typeface="Times New Roman" pitchFamily="18" charset="0"/>
                        </a:rPr>
                        <a:t>مناقصة</a:t>
                      </a:r>
                      <a:r>
                        <a:rPr lang="ar-DZ" dirty="0" smtClean="0">
                          <a:latin typeface="Times New Roman" pitchFamily="18" charset="0"/>
                          <a:cs typeface="Times New Roman" pitchFamily="18" charset="0"/>
                        </a:rPr>
                        <a:t> جديدة </a:t>
                      </a:r>
                      <a:r>
                        <a:rPr lang="ar-DZ" b="1" dirty="0" smtClean="0">
                          <a:latin typeface="Times New Roman" pitchFamily="18" charset="0"/>
                          <a:cs typeface="Times New Roman" pitchFamily="18" charset="0"/>
                        </a:rPr>
                        <a:t>(4 حالات).</a:t>
                      </a:r>
                      <a:endParaRPr lang="fr-FR" b="1" dirty="0" smtClean="0">
                        <a:latin typeface="Times New Roman" pitchFamily="18" charset="0"/>
                        <a:cs typeface="Times New Roman" pitchFamily="18" charset="0"/>
                      </a:endParaRPr>
                    </a:p>
                    <a:p>
                      <a:pPr algn="just" rtl="1">
                        <a:buFontTx/>
                        <a:buNone/>
                      </a:pPr>
                      <a:endParaRPr lang="ar-DZ" dirty="0" smtClean="0">
                        <a:latin typeface="Times New Roman" pitchFamily="18" charset="0"/>
                        <a:cs typeface="Times New Roman" pitchFamily="18" charset="0"/>
                      </a:endParaRPr>
                    </a:p>
                  </a:txBody>
                  <a:tcPr/>
                </a:tc>
                <a:tc>
                  <a:txBody>
                    <a:bodyPr/>
                    <a:lstStyle/>
                    <a:p>
                      <a:pPr algn="r" rtl="1">
                        <a:buFontTx/>
                        <a:buNone/>
                      </a:pPr>
                      <a:endParaRPr lang="ar-DZ" sz="100" b="1" dirty="0" smtClean="0">
                        <a:latin typeface="Times New Roman" pitchFamily="18" charset="0"/>
                        <a:cs typeface="Times New Roman" pitchFamily="18" charset="0"/>
                      </a:endParaRPr>
                    </a:p>
                    <a:p>
                      <a:pPr algn="r" rtl="1">
                        <a:buFontTx/>
                        <a:buNone/>
                      </a:pPr>
                      <a:endParaRPr lang="ar-DZ" b="1" dirty="0" smtClean="0">
                        <a:latin typeface="Times New Roman" pitchFamily="18" charset="0"/>
                        <a:cs typeface="Times New Roman" pitchFamily="18" charset="0"/>
                      </a:endParaRPr>
                    </a:p>
                    <a:p>
                      <a:pPr marL="0" indent="177800" algn="r" rtl="1">
                        <a:buFontTx/>
                        <a:buChar char="-"/>
                      </a:pPr>
                      <a:r>
                        <a:rPr lang="ar-DZ" b="1" u="sng" dirty="0" smtClean="0">
                          <a:latin typeface="Times New Roman" pitchFamily="18" charset="0"/>
                          <a:cs typeface="Times New Roman" pitchFamily="18" charset="0"/>
                        </a:rPr>
                        <a:t>إجراء التراضي بعد الاستشارة </a:t>
                      </a:r>
                      <a:r>
                        <a:rPr lang="ar-DZ" b="1" dirty="0" smtClean="0">
                          <a:latin typeface="Times New Roman" pitchFamily="18" charset="0"/>
                          <a:cs typeface="Times New Roman" pitchFamily="18" charset="0"/>
                        </a:rPr>
                        <a:t>:</a:t>
                      </a:r>
                    </a:p>
                    <a:p>
                      <a:pPr algn="r" rtl="1">
                        <a:buFontTx/>
                        <a:buChar char="-"/>
                      </a:pPr>
                      <a:endParaRPr lang="ar-DZ" b="1" dirty="0" smtClean="0">
                        <a:latin typeface="Times New Roman" pitchFamily="18" charset="0"/>
                        <a:cs typeface="Times New Roman" pitchFamily="18" charset="0"/>
                      </a:endParaRPr>
                    </a:p>
                    <a:p>
                      <a:pPr algn="r" rtl="1">
                        <a:buFontTx/>
                        <a:buNone/>
                      </a:pPr>
                      <a:endParaRPr lang="ar-DZ" sz="500" dirty="0" smtClean="0">
                        <a:latin typeface="Times New Roman" pitchFamily="18" charset="0"/>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b="1" u="sng" baseline="0" dirty="0" smtClean="0">
                          <a:latin typeface="Times New Roman" pitchFamily="18" charset="0"/>
                          <a:cs typeface="Times New Roman" pitchFamily="18" charset="0"/>
                        </a:rPr>
                        <a:t>المادة 51 </a:t>
                      </a:r>
                      <a:r>
                        <a:rPr lang="ar-DZ" b="1" u="none" baseline="0" dirty="0" smtClean="0">
                          <a:latin typeface="Times New Roman" pitchFamily="18" charset="0"/>
                          <a:cs typeface="Times New Roman" pitchFamily="18" charset="0"/>
                        </a:rPr>
                        <a:t>: </a:t>
                      </a:r>
                      <a:r>
                        <a:rPr lang="ar-DZ" u="none" baseline="0" dirty="0" smtClean="0">
                          <a:latin typeface="Times New Roman" pitchFamily="18" charset="0"/>
                          <a:cs typeface="Times New Roman" pitchFamily="18" charset="0"/>
                        </a:rPr>
                        <a:t>نصت على </a:t>
                      </a:r>
                      <a:r>
                        <a:rPr lang="ar-DZ" b="1" u="none" baseline="0" dirty="0" smtClean="0">
                          <a:latin typeface="Times New Roman" pitchFamily="18" charset="0"/>
                          <a:cs typeface="Times New Roman" pitchFamily="18" charset="0"/>
                        </a:rPr>
                        <a:t>5 حالات :</a:t>
                      </a:r>
                    </a:p>
                    <a:p>
                      <a:pPr marL="0" marR="0" indent="0" algn="r" defTabSz="914400" rtl="1" eaLnBrk="1" fontAlgn="auto" latinLnBrk="0" hangingPunct="1">
                        <a:lnSpc>
                          <a:spcPct val="100000"/>
                        </a:lnSpc>
                        <a:spcBef>
                          <a:spcPts val="0"/>
                        </a:spcBef>
                        <a:spcAft>
                          <a:spcPts val="0"/>
                        </a:spcAft>
                        <a:buClrTx/>
                        <a:buSzTx/>
                        <a:buFontTx/>
                        <a:buNone/>
                        <a:tabLst/>
                        <a:defRPr/>
                      </a:pPr>
                      <a:endParaRPr lang="ar-DZ" b="1" u="none" baseline="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b="0" dirty="0" smtClean="0">
                          <a:latin typeface="Times New Roman" pitchFamily="18" charset="0"/>
                          <a:cs typeface="Times New Roman" pitchFamily="18" charset="0"/>
                        </a:rPr>
                        <a:t>1-</a:t>
                      </a:r>
                      <a:r>
                        <a:rPr lang="ar-DZ" b="0" baseline="0" dirty="0" smtClean="0">
                          <a:latin typeface="Times New Roman" pitchFamily="18" charset="0"/>
                          <a:cs typeface="Times New Roman" pitchFamily="18" charset="0"/>
                        </a:rPr>
                        <a:t> </a:t>
                      </a:r>
                      <a:r>
                        <a:rPr lang="ar-DZ" b="0" u="sng" dirty="0" smtClean="0">
                          <a:latin typeface="Times New Roman" pitchFamily="18" charset="0"/>
                          <a:cs typeface="Times New Roman" pitchFamily="18" charset="0"/>
                        </a:rPr>
                        <a:t>عندما يعلن عدم</a:t>
                      </a:r>
                      <a:r>
                        <a:rPr lang="ar-DZ" b="0" u="sng" baseline="0" dirty="0" smtClean="0">
                          <a:latin typeface="Times New Roman" pitchFamily="18" charset="0"/>
                          <a:cs typeface="Times New Roman" pitchFamily="18" charset="0"/>
                        </a:rPr>
                        <a:t> جدوى طلب العروض للمرة الثانية</a:t>
                      </a:r>
                      <a:r>
                        <a:rPr lang="ar-DZ" b="0" baseline="0" dirty="0" smtClean="0">
                          <a:latin typeface="Times New Roman" pitchFamily="18" charset="0"/>
                          <a:cs typeface="Times New Roman" pitchFamily="18" charset="0"/>
                        </a:rPr>
                        <a:t>.</a:t>
                      </a:r>
                    </a:p>
                    <a:p>
                      <a:pPr marL="0" marR="0" indent="0" algn="just" defTabSz="914400" rtl="1" eaLnBrk="1" fontAlgn="auto" latinLnBrk="0" hangingPunct="1">
                        <a:lnSpc>
                          <a:spcPct val="100000"/>
                        </a:lnSpc>
                        <a:spcBef>
                          <a:spcPts val="0"/>
                        </a:spcBef>
                        <a:spcAft>
                          <a:spcPts val="0"/>
                        </a:spcAft>
                        <a:buClrTx/>
                        <a:buSzTx/>
                        <a:buFontTx/>
                        <a:buNone/>
                        <a:tabLst/>
                        <a:defRPr/>
                      </a:pPr>
                      <a:endParaRPr lang="ar-DZ" sz="1200" b="0" u="none" dirty="0" smtClean="0">
                        <a:latin typeface="Times New Roman" pitchFamily="18" charset="0"/>
                        <a:cs typeface="Times New Roman" pitchFamily="18" charset="0"/>
                      </a:endParaRPr>
                    </a:p>
                    <a:p>
                      <a:pPr algn="just" rtl="1">
                        <a:buFontTx/>
                        <a:buNone/>
                      </a:pPr>
                      <a:r>
                        <a:rPr lang="ar-DZ" sz="1800" dirty="0" smtClean="0">
                          <a:latin typeface="Times New Roman" pitchFamily="18" charset="0"/>
                          <a:cs typeface="Times New Roman" pitchFamily="18" charset="0"/>
                        </a:rPr>
                        <a:t>2- في صفقات الدراسات واللوازم والخدمات التي لا تستلزم طبيعتها اللجوء إلى طلب العروض.</a:t>
                      </a:r>
                    </a:p>
                    <a:p>
                      <a:pPr algn="just" rtl="1">
                        <a:buFontTx/>
                        <a:buNone/>
                      </a:pPr>
                      <a:endParaRPr lang="ar-DZ" sz="1200" dirty="0" smtClean="0">
                        <a:latin typeface="Times New Roman" pitchFamily="18" charset="0"/>
                        <a:cs typeface="Times New Roman" pitchFamily="18" charset="0"/>
                      </a:endParaRPr>
                    </a:p>
                    <a:p>
                      <a:pPr algn="just" rtl="1">
                        <a:buFontTx/>
                        <a:buNone/>
                      </a:pPr>
                      <a:r>
                        <a:rPr lang="ar-DZ" sz="1800" baseline="0" dirty="0" smtClean="0">
                          <a:latin typeface="Times New Roman" pitchFamily="18" charset="0"/>
                          <a:cs typeface="Times New Roman" pitchFamily="18" charset="0"/>
                        </a:rPr>
                        <a:t>3- في صفقات الأشغال ..للمؤسسات السيادية في الدولة.</a:t>
                      </a:r>
                    </a:p>
                    <a:p>
                      <a:pPr algn="just" rtl="1">
                        <a:buFontTx/>
                        <a:buNone/>
                      </a:pPr>
                      <a:endParaRPr lang="ar-DZ" sz="1200" baseline="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4-</a:t>
                      </a:r>
                      <a:r>
                        <a:rPr lang="ar-DZ" baseline="0" dirty="0" smtClean="0">
                          <a:latin typeface="Times New Roman" pitchFamily="18" charset="0"/>
                          <a:cs typeface="Times New Roman" pitchFamily="18" charset="0"/>
                        </a:rPr>
                        <a:t> في </a:t>
                      </a:r>
                      <a:r>
                        <a:rPr lang="ar-DZ" dirty="0" smtClean="0">
                          <a:latin typeface="Times New Roman" pitchFamily="18" charset="0"/>
                          <a:cs typeface="Times New Roman" pitchFamily="18" charset="0"/>
                        </a:rPr>
                        <a:t>الصفقات..كانت محل فسخ .. طبيعتها لا </a:t>
                      </a:r>
                      <a:r>
                        <a:rPr lang="ar-DZ" dirty="0" err="1" smtClean="0">
                          <a:latin typeface="Times New Roman" pitchFamily="18" charset="0"/>
                          <a:cs typeface="Times New Roman" pitchFamily="18" charset="0"/>
                        </a:rPr>
                        <a:t>تتلائم</a:t>
                      </a:r>
                      <a:r>
                        <a:rPr lang="ar-DZ" dirty="0" smtClean="0">
                          <a:latin typeface="Times New Roman" pitchFamily="18" charset="0"/>
                          <a:cs typeface="Times New Roman" pitchFamily="18" charset="0"/>
                        </a:rPr>
                        <a:t> مع آجال </a:t>
                      </a:r>
                      <a:r>
                        <a:rPr lang="ar-DZ" u="sng" dirty="0" smtClean="0">
                          <a:latin typeface="Times New Roman" pitchFamily="18" charset="0"/>
                          <a:cs typeface="Times New Roman" pitchFamily="18" charset="0"/>
                        </a:rPr>
                        <a:t>طلب عروض </a:t>
                      </a:r>
                      <a:r>
                        <a:rPr lang="ar-DZ" dirty="0" smtClean="0">
                          <a:latin typeface="Times New Roman" pitchFamily="18" charset="0"/>
                          <a:cs typeface="Times New Roman" pitchFamily="18" charset="0"/>
                        </a:rPr>
                        <a:t>جديد.</a:t>
                      </a:r>
                    </a:p>
                    <a:p>
                      <a:pPr algn="just" rtl="1">
                        <a:buFontTx/>
                        <a:buNone/>
                      </a:pPr>
                      <a:endParaRPr lang="ar-DZ" sz="1400" dirty="0" smtClean="0">
                        <a:latin typeface="Times New Roman" pitchFamily="18" charset="0"/>
                        <a:cs typeface="Times New Roman" pitchFamily="18" charset="0"/>
                      </a:endParaRPr>
                    </a:p>
                    <a:p>
                      <a:pPr algn="just" rtl="1">
                        <a:buFontTx/>
                        <a:buNone/>
                      </a:pPr>
                      <a:r>
                        <a:rPr lang="ar-DZ" sz="1800" baseline="0" dirty="0" smtClean="0">
                          <a:latin typeface="Times New Roman" pitchFamily="18" charset="0"/>
                          <a:cs typeface="Times New Roman" pitchFamily="18" charset="0"/>
                        </a:rPr>
                        <a:t>5- في حالة العمليات المنجزة..إطار.. التعاون الحكومي والاتفاقيات الثنائية.</a:t>
                      </a:r>
                    </a:p>
                    <a:p>
                      <a:pPr algn="just" rtl="1">
                        <a:buFontTx/>
                        <a:buNone/>
                      </a:pPr>
                      <a:endParaRPr lang="ar-DZ" sz="1800"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60" y="500063"/>
          <a:ext cx="8429682" cy="5722658"/>
        </p:xfrm>
        <a:graphic>
          <a:graphicData uri="http://schemas.openxmlformats.org/drawingml/2006/table">
            <a:tbl>
              <a:tblPr firstRow="1" bandRow="1">
                <a:tableStyleId>{5940675A-B579-460E-94D1-54222C63F5DA}</a:tableStyleId>
              </a:tblPr>
              <a:tblGrid>
                <a:gridCol w="2809894"/>
                <a:gridCol w="2809894"/>
                <a:gridCol w="2809894"/>
              </a:tblGrid>
              <a:tr h="358121">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5356898">
                <a:tc>
                  <a:txBody>
                    <a:bodyPr/>
                    <a:lstStyle/>
                    <a:p>
                      <a:endParaRPr lang="ar-DZ" dirty="0" smtClean="0">
                        <a:latin typeface="Times New Roman" pitchFamily="18" charset="0"/>
                        <a:cs typeface="Times New Roman" pitchFamily="18" charset="0"/>
                      </a:endParaRPr>
                    </a:p>
                    <a:p>
                      <a:pPr algn="just" rtl="1">
                        <a:buFontTx/>
                        <a:buNone/>
                      </a:pPr>
                      <a:r>
                        <a:rPr lang="ar-DZ" b="1" baseline="0" dirty="0" smtClean="0">
                          <a:latin typeface="Times New Roman" pitchFamily="18" charset="0"/>
                          <a:cs typeface="Times New Roman" pitchFamily="18" charset="0"/>
                        </a:rPr>
                        <a:t>- في المرسوم الجديد (15-247) :</a:t>
                      </a:r>
                    </a:p>
                    <a:p>
                      <a:pPr algn="just" rtl="1">
                        <a:buFontTx/>
                        <a:buNone/>
                      </a:pPr>
                      <a:r>
                        <a:rPr lang="ar-DZ" b="0" baseline="0" dirty="0" smtClean="0">
                          <a:latin typeface="Times New Roman" pitchFamily="18" charset="0"/>
                          <a:cs typeface="Times New Roman" pitchFamily="18" charset="0"/>
                        </a:rPr>
                        <a:t>- حالتين (02) لعدم الجدوى.</a:t>
                      </a:r>
                    </a:p>
                    <a:p>
                      <a:pPr algn="just" rtl="1">
                        <a:buFontTx/>
                        <a:buNone/>
                      </a:pPr>
                      <a:endParaRPr lang="ar-DZ" sz="1100" b="0"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في المرسوم القديم (10-236) :</a:t>
                      </a:r>
                    </a:p>
                    <a:p>
                      <a:pPr marL="88900" indent="-88900" algn="just" rtl="1">
                        <a:buFontTx/>
                        <a:buNone/>
                      </a:pPr>
                      <a:r>
                        <a:rPr lang="ar-DZ" b="0" baseline="0" dirty="0" smtClean="0">
                          <a:latin typeface="Times New Roman" pitchFamily="18" charset="0"/>
                          <a:cs typeface="Times New Roman" pitchFamily="18" charset="0"/>
                        </a:rPr>
                        <a:t>- حالتين (02) أيضا، مقارنة بالمرسوم 12-23 المعدل للمرسوم 10-236 (نجد 04 حالات).</a:t>
                      </a:r>
                    </a:p>
                    <a:p>
                      <a:pPr algn="just" rtl="1">
                        <a:buFontTx/>
                        <a:buNone/>
                      </a:pPr>
                      <a:endParaRPr lang="ar-DZ" sz="800" b="0" baseline="0" dirty="0" smtClean="0">
                        <a:latin typeface="Times New Roman" pitchFamily="18" charset="0"/>
                        <a:cs typeface="Times New Roman" pitchFamily="18" charset="0"/>
                      </a:endParaRPr>
                    </a:p>
                    <a:p>
                      <a:pPr marL="88900" indent="-88900" algn="just" rtl="1">
                        <a:buFont typeface="Arial" charset="0"/>
                        <a:buNone/>
                      </a:pPr>
                      <a:r>
                        <a:rPr lang="ar-DZ" b="0" baseline="0" dirty="0" smtClean="0">
                          <a:latin typeface="Times New Roman" pitchFamily="18" charset="0"/>
                          <a:cs typeface="Times New Roman" pitchFamily="18" charset="0"/>
                        </a:rPr>
                        <a:t>* تم تقليص حالات عدم جدوى إجراء التراضي بعد الاستشارة في المرسوم الجديد إلى حالتين (02) عوض عن 04 حالات المذكورة في تعديلات مرسوم 12-23. </a:t>
                      </a:r>
                    </a:p>
                    <a:p>
                      <a:pPr algn="just" rtl="1">
                        <a:buFont typeface="Arial" charset="0"/>
                        <a:buNone/>
                      </a:pPr>
                      <a:endParaRPr lang="ar-DZ" sz="1000" b="1" baseline="0" dirty="0" smtClean="0">
                        <a:latin typeface="Times New Roman" pitchFamily="18" charset="0"/>
                        <a:cs typeface="Times New Roman" pitchFamily="18" charset="0"/>
                      </a:endParaRPr>
                    </a:p>
                    <a:p>
                      <a:pPr marL="88900" indent="-88900" algn="just" rtl="1">
                        <a:buFontTx/>
                        <a:buNone/>
                      </a:pPr>
                      <a:r>
                        <a:rPr lang="ar-DZ" b="0" baseline="0" dirty="0" smtClean="0">
                          <a:latin typeface="Times New Roman" pitchFamily="18" charset="0"/>
                          <a:cs typeface="Times New Roman" pitchFamily="18" charset="0"/>
                        </a:rPr>
                        <a:t>- تم حذف الفقرة الخاصة بوجوب استشارة 3 متعهدين على الأقل المذكورة في المادة 44 من مرسوم 10-236.</a:t>
                      </a:r>
                    </a:p>
                    <a:p>
                      <a:pPr algn="just" rtl="1">
                        <a:buFontTx/>
                        <a:buNone/>
                      </a:pPr>
                      <a:endParaRPr lang="ar-DZ" b="1" baseline="0" dirty="0" smtClean="0">
                        <a:latin typeface="Times New Roman" pitchFamily="18" charset="0"/>
                        <a:cs typeface="Times New Roman" pitchFamily="18" charset="0"/>
                      </a:endParaRPr>
                    </a:p>
                  </a:txBody>
                  <a:tcPr/>
                </a:tc>
                <a:tc>
                  <a:txBody>
                    <a:bodyPr/>
                    <a:lstStyle/>
                    <a:p>
                      <a:pPr algn="r" rtl="1">
                        <a:buFontTx/>
                        <a:buNone/>
                      </a:pPr>
                      <a:endParaRPr lang="ar-DZ" sz="900" dirty="0" smtClean="0">
                        <a:latin typeface="Times New Roman" pitchFamily="18" charset="0"/>
                        <a:cs typeface="Times New Roman" pitchFamily="18" charset="0"/>
                      </a:endParaRPr>
                    </a:p>
                    <a:p>
                      <a:pPr algn="r" rtl="1">
                        <a:buFontTx/>
                        <a:buNone/>
                      </a:pPr>
                      <a:endParaRPr lang="ar-DZ" sz="900" dirty="0" smtClean="0">
                        <a:latin typeface="Times New Roman" pitchFamily="18" charset="0"/>
                        <a:cs typeface="Times New Roman" pitchFamily="18" charset="0"/>
                      </a:endParaRPr>
                    </a:p>
                    <a:p>
                      <a:pPr algn="just" rtl="1">
                        <a:buFontTx/>
                        <a:buNone/>
                      </a:pPr>
                      <a:r>
                        <a:rPr lang="ar-DZ" sz="1800" dirty="0" smtClean="0">
                          <a:latin typeface="Times New Roman" pitchFamily="18" charset="0"/>
                          <a:cs typeface="Times New Roman" pitchFamily="18" charset="0"/>
                        </a:rPr>
                        <a:t>- تقابلها </a:t>
                      </a:r>
                      <a:r>
                        <a:rPr lang="ar-DZ" sz="1800" b="1" dirty="0" smtClean="0">
                          <a:latin typeface="Times New Roman" pitchFamily="18" charset="0"/>
                          <a:cs typeface="Times New Roman" pitchFamily="18" charset="0"/>
                        </a:rPr>
                        <a:t>المادة 44</a:t>
                      </a:r>
                      <a:r>
                        <a:rPr lang="ar-DZ" sz="1800" dirty="0" smtClean="0">
                          <a:latin typeface="Times New Roman" pitchFamily="18" charset="0"/>
                          <a:cs typeface="Times New Roman" pitchFamily="18" charset="0"/>
                        </a:rPr>
                        <a:t> : </a:t>
                      </a:r>
                      <a:r>
                        <a:rPr lang="ar-DZ" sz="1800" u="sng" dirty="0" smtClean="0">
                          <a:latin typeface="Times New Roman" pitchFamily="18" charset="0"/>
                          <a:cs typeface="Times New Roman" pitchFamily="18" charset="0"/>
                        </a:rPr>
                        <a:t>تكون حالات عدم الجدوى </a:t>
                      </a:r>
                      <a:r>
                        <a:rPr lang="ar-DZ" sz="1800" dirty="0" smtClean="0">
                          <a:latin typeface="Times New Roman" pitchFamily="18" charset="0"/>
                          <a:cs typeface="Times New Roman" pitchFamily="18" charset="0"/>
                        </a:rPr>
                        <a:t>:</a:t>
                      </a:r>
                    </a:p>
                    <a:p>
                      <a:pPr algn="just" rtl="1">
                        <a:buFontTx/>
                        <a:buNone/>
                      </a:pPr>
                      <a:endParaRPr lang="ar-DZ" sz="1600" dirty="0" smtClean="0">
                        <a:latin typeface="Times New Roman" pitchFamily="18" charset="0"/>
                        <a:cs typeface="Times New Roman" pitchFamily="18" charset="0"/>
                      </a:endParaRPr>
                    </a:p>
                    <a:p>
                      <a:pPr algn="r" rtl="1">
                        <a:buFontTx/>
                        <a:buNone/>
                      </a:pPr>
                      <a:r>
                        <a:rPr lang="ar-DZ" sz="1800" dirty="0" smtClean="0">
                          <a:latin typeface="Times New Roman" pitchFamily="18" charset="0"/>
                          <a:cs typeface="Times New Roman" pitchFamily="18" charset="0"/>
                        </a:rPr>
                        <a:t>- إذا تم استلام عرض</a:t>
                      </a:r>
                      <a:r>
                        <a:rPr lang="ar-DZ" sz="1800" baseline="0" dirty="0" smtClean="0">
                          <a:latin typeface="Times New Roman" pitchFamily="18" charset="0"/>
                          <a:cs typeface="Times New Roman" pitchFamily="18" charset="0"/>
                        </a:rPr>
                        <a:t> واحد فقط .</a:t>
                      </a:r>
                    </a:p>
                    <a:p>
                      <a:pPr marL="88900" indent="-88900" algn="just" rtl="1">
                        <a:buFontTx/>
                        <a:buNone/>
                      </a:pPr>
                      <a:r>
                        <a:rPr lang="ar-DZ" sz="1800" baseline="0" dirty="0" smtClean="0">
                          <a:latin typeface="Times New Roman" pitchFamily="18" charset="0"/>
                          <a:cs typeface="Times New Roman" pitchFamily="18" charset="0"/>
                        </a:rPr>
                        <a:t>- إذا تم التأهيل الأولي التقني لعرض واحد فقط.</a:t>
                      </a:r>
                    </a:p>
                    <a:p>
                      <a:pPr marL="88900" indent="-88900" algn="just" rtl="1">
                        <a:buFontTx/>
                        <a:buNone/>
                      </a:pPr>
                      <a:r>
                        <a:rPr lang="ar-DZ" sz="1800" baseline="0" dirty="0" smtClean="0">
                          <a:latin typeface="Times New Roman" pitchFamily="18" charset="0"/>
                          <a:cs typeface="Times New Roman" pitchFamily="18" charset="0"/>
                        </a:rPr>
                        <a:t>* وفقا للمادة 06 من المرسوم رقم 12-23، المعدلة للمادة 44 من المرسوم 10-236، </a:t>
                      </a:r>
                      <a:r>
                        <a:rPr lang="ar-DZ" sz="1800" baseline="0" dirty="0" err="1" smtClean="0">
                          <a:latin typeface="Times New Roman" pitchFamily="18" charset="0"/>
                          <a:cs typeface="Times New Roman" pitchFamily="18" charset="0"/>
                        </a:rPr>
                        <a:t>تنص</a:t>
                      </a:r>
                      <a:r>
                        <a:rPr lang="ar-DZ" sz="1800" baseline="0" dirty="0" smtClean="0">
                          <a:latin typeface="Times New Roman" pitchFamily="18" charset="0"/>
                          <a:cs typeface="Times New Roman" pitchFamily="18" charset="0"/>
                        </a:rPr>
                        <a:t> على </a:t>
                      </a:r>
                      <a:r>
                        <a:rPr lang="ar-DZ" sz="1800" b="1" baseline="0" dirty="0" smtClean="0">
                          <a:latin typeface="Times New Roman" pitchFamily="18" charset="0"/>
                          <a:cs typeface="Times New Roman" pitchFamily="18" charset="0"/>
                        </a:rPr>
                        <a:t>حالات عدم الجدوى </a:t>
                      </a:r>
                      <a:r>
                        <a:rPr lang="ar-DZ" sz="1800" baseline="0" dirty="0" smtClean="0">
                          <a:latin typeface="Times New Roman" pitchFamily="18" charset="0"/>
                          <a:cs typeface="Times New Roman" pitchFamily="18" charset="0"/>
                        </a:rPr>
                        <a:t>في الحالات التالية :</a:t>
                      </a:r>
                    </a:p>
                    <a:p>
                      <a:pPr algn="r" rtl="1">
                        <a:buFontTx/>
                        <a:buNone/>
                      </a:pPr>
                      <a:r>
                        <a:rPr kumimoji="0" lang="ar-DZ" sz="1800" kern="1200" baseline="0" dirty="0" smtClean="0">
                          <a:solidFill>
                            <a:schemeClr val="tx1"/>
                          </a:solidFill>
                          <a:latin typeface="Times New Roman" pitchFamily="18" charset="0"/>
                          <a:ea typeface="+mn-ea"/>
                          <a:cs typeface="Times New Roman" pitchFamily="18" charset="0"/>
                        </a:rPr>
                        <a:t>1- إذا تم استلام عرض واحد فقط .</a:t>
                      </a:r>
                    </a:p>
                    <a:p>
                      <a:pPr algn="r" rtl="1">
                        <a:buFontTx/>
                        <a:buNone/>
                      </a:pPr>
                      <a:r>
                        <a:rPr kumimoji="0" lang="ar-DZ" sz="1800" kern="1200" baseline="0" dirty="0" smtClean="0">
                          <a:solidFill>
                            <a:schemeClr val="tx1"/>
                          </a:solidFill>
                          <a:latin typeface="Times New Roman" pitchFamily="18" charset="0"/>
                          <a:ea typeface="+mn-ea"/>
                          <a:cs typeface="Times New Roman" pitchFamily="18" charset="0"/>
                        </a:rPr>
                        <a:t>2- إذا لم يستلم أي عرض.</a:t>
                      </a:r>
                    </a:p>
                    <a:p>
                      <a:pPr marL="177800" indent="-177800" algn="just" rtl="1">
                        <a:buFontTx/>
                        <a:buNone/>
                      </a:pPr>
                      <a:r>
                        <a:rPr kumimoji="0" lang="ar-DZ" sz="1800" kern="1200" baseline="0" dirty="0" smtClean="0">
                          <a:solidFill>
                            <a:schemeClr val="tx1"/>
                          </a:solidFill>
                          <a:latin typeface="Times New Roman" pitchFamily="18" charset="0"/>
                          <a:ea typeface="+mn-ea"/>
                          <a:cs typeface="Times New Roman" pitchFamily="18" charset="0"/>
                        </a:rPr>
                        <a:t>3- إذا تم التأهيل الأولي التقني لعرض واحد فقط.</a:t>
                      </a:r>
                    </a:p>
                    <a:p>
                      <a:pPr marL="177800" indent="-177800" algn="just" rtl="1">
                        <a:buFontTx/>
                        <a:buNone/>
                      </a:pPr>
                      <a:r>
                        <a:rPr kumimoji="0" lang="ar-DZ" sz="1800" kern="1200" baseline="0" dirty="0" smtClean="0">
                          <a:solidFill>
                            <a:schemeClr val="tx1"/>
                          </a:solidFill>
                          <a:latin typeface="Times New Roman" pitchFamily="18" charset="0"/>
                          <a:ea typeface="+mn-ea"/>
                          <a:cs typeface="Times New Roman" pitchFamily="18" charset="0"/>
                        </a:rPr>
                        <a:t>4- إذا لم يتم تأهيل أي عرض بعد تقييم العروض المستلمة.</a:t>
                      </a:r>
                    </a:p>
                    <a:p>
                      <a:pPr algn="just" rtl="1">
                        <a:buFontTx/>
                        <a:buNone/>
                      </a:pPr>
                      <a:endParaRPr kumimoji="0" lang="ar-DZ" sz="1200" kern="1200" baseline="0" dirty="0" smtClean="0">
                        <a:solidFill>
                          <a:schemeClr val="tx1"/>
                        </a:solidFill>
                        <a:latin typeface="Times New Roman" pitchFamily="18" charset="0"/>
                        <a:ea typeface="+mn-ea"/>
                        <a:cs typeface="Times New Roman" pitchFamily="18" charset="0"/>
                      </a:endParaRPr>
                    </a:p>
                  </a:txBody>
                  <a:tcPr/>
                </a:tc>
                <a:tc>
                  <a:txBody>
                    <a:bodyPr/>
                    <a:lstStyle/>
                    <a:p>
                      <a:pPr algn="r" rtl="1">
                        <a:buFontTx/>
                        <a:buNone/>
                      </a:pPr>
                      <a:endParaRPr lang="ar-DZ" sz="900" dirty="0" smtClean="0">
                        <a:latin typeface="Times New Roman" pitchFamily="18" charset="0"/>
                        <a:cs typeface="Times New Roman" pitchFamily="18" charset="0"/>
                      </a:endParaRPr>
                    </a:p>
                    <a:p>
                      <a:pPr algn="r" rtl="1">
                        <a:buFontTx/>
                        <a:buNone/>
                      </a:pPr>
                      <a:endParaRPr lang="ar-DZ" sz="900" dirty="0" smtClean="0">
                        <a:latin typeface="Times New Roman" pitchFamily="18" charset="0"/>
                        <a:cs typeface="Times New Roman" pitchFamily="18" charset="0"/>
                      </a:endParaRPr>
                    </a:p>
                    <a:p>
                      <a:pPr marL="88900" indent="-88900" algn="just" rtl="1">
                        <a:buFontTx/>
                        <a:buNone/>
                      </a:pPr>
                      <a:r>
                        <a:rPr lang="ar-DZ" b="1" u="sng" dirty="0" smtClean="0">
                          <a:latin typeface="Times New Roman" pitchFamily="18" charset="0"/>
                          <a:cs typeface="Times New Roman" pitchFamily="18" charset="0"/>
                        </a:rPr>
                        <a:t> المادة 52 </a:t>
                      </a:r>
                      <a:r>
                        <a:rPr lang="ar-DZ" b="1" u="none"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نصت الفقرة 7 منها على أنه :</a:t>
                      </a:r>
                      <a:r>
                        <a:rPr lang="ar-DZ" baseline="0" dirty="0" smtClean="0">
                          <a:latin typeface="Times New Roman" pitchFamily="18" charset="0"/>
                          <a:cs typeface="Times New Roman" pitchFamily="18" charset="0"/>
                        </a:rPr>
                        <a:t> </a:t>
                      </a:r>
                    </a:p>
                    <a:p>
                      <a:pPr marL="177800" indent="-177800" algn="just" rtl="1">
                        <a:buFontTx/>
                        <a:buNone/>
                      </a:pPr>
                      <a:r>
                        <a:rPr lang="ar-DZ" dirty="0" smtClean="0">
                          <a:latin typeface="Times New Roman" pitchFamily="18" charset="0"/>
                          <a:cs typeface="Times New Roman" pitchFamily="18" charset="0"/>
                        </a:rPr>
                        <a:t>عندما تلجأ المصلحة المتعاقدة مباشرة إلى </a:t>
                      </a:r>
                      <a:r>
                        <a:rPr lang="ar-DZ" u="sng" dirty="0" smtClean="0">
                          <a:latin typeface="Times New Roman" pitchFamily="18" charset="0"/>
                          <a:cs typeface="Times New Roman" pitchFamily="18" charset="0"/>
                        </a:rPr>
                        <a:t>إجراء التراضي بعد الاستشارة</a:t>
                      </a:r>
                      <a:r>
                        <a:rPr lang="ar-DZ" dirty="0" smtClean="0">
                          <a:latin typeface="Times New Roman" pitchFamily="18" charset="0"/>
                          <a:cs typeface="Times New Roman" pitchFamily="18" charset="0"/>
                        </a:rPr>
                        <a:t>، فإنها تعلن عن عدم جدوى هذا الإجراء في</a:t>
                      </a:r>
                      <a:r>
                        <a:rPr lang="ar-DZ" baseline="0" dirty="0" smtClean="0">
                          <a:latin typeface="Times New Roman" pitchFamily="18" charset="0"/>
                          <a:cs typeface="Times New Roman" pitchFamily="18" charset="0"/>
                        </a:rPr>
                        <a:t> الحالات التالية :</a:t>
                      </a:r>
                      <a:r>
                        <a:rPr lang="ar-DZ" dirty="0" smtClean="0">
                          <a:latin typeface="Times New Roman" pitchFamily="18" charset="0"/>
                          <a:cs typeface="Times New Roman" pitchFamily="18" charset="0"/>
                        </a:rPr>
                        <a:t> </a:t>
                      </a:r>
                    </a:p>
                    <a:p>
                      <a:pPr algn="r" rtl="1">
                        <a:buFontTx/>
                        <a:buNone/>
                      </a:pPr>
                      <a:r>
                        <a:rPr lang="ar-DZ" dirty="0" smtClean="0">
                          <a:latin typeface="Times New Roman" pitchFamily="18" charset="0"/>
                          <a:cs typeface="Times New Roman" pitchFamily="18" charset="0"/>
                        </a:rPr>
                        <a:t> * </a:t>
                      </a:r>
                      <a:r>
                        <a:rPr lang="ar-DZ" b="1" u="sng" dirty="0" smtClean="0">
                          <a:latin typeface="Times New Roman" pitchFamily="18" charset="0"/>
                          <a:cs typeface="Times New Roman" pitchFamily="18" charset="0"/>
                        </a:rPr>
                        <a:t>حـالات عــدم جـدوى</a:t>
                      </a: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a:t>
                      </a:r>
                      <a:endParaRPr lang="ar-DZ" dirty="0" smtClean="0">
                        <a:latin typeface="Times New Roman" pitchFamily="18" charset="0"/>
                        <a:cs typeface="Times New Roman" pitchFamily="18" charset="0"/>
                      </a:endParaRPr>
                    </a:p>
                    <a:p>
                      <a:pPr algn="r" rtl="1">
                        <a:buFont typeface="Arial" charset="0"/>
                        <a:buNone/>
                      </a:pPr>
                      <a:endParaRPr lang="ar-DZ" sz="1050" dirty="0" smtClean="0">
                        <a:latin typeface="Times New Roman" pitchFamily="18" charset="0"/>
                        <a:cs typeface="Times New Roman" pitchFamily="18" charset="0"/>
                      </a:endParaRPr>
                    </a:p>
                    <a:p>
                      <a:pPr algn="r" rtl="1">
                        <a:buFontTx/>
                        <a:buNone/>
                      </a:pPr>
                      <a:r>
                        <a:rPr lang="ar-DZ" dirty="0" smtClean="0">
                          <a:latin typeface="Times New Roman" pitchFamily="18" charset="0"/>
                          <a:cs typeface="Times New Roman" pitchFamily="18" charset="0"/>
                        </a:rPr>
                        <a:t>1- عندما لا تستلم أي عرض</a:t>
                      </a:r>
                      <a:r>
                        <a:rPr lang="ar-DZ" baseline="0" dirty="0" smtClean="0">
                          <a:latin typeface="Times New Roman" pitchFamily="18" charset="0"/>
                          <a:cs typeface="Times New Roman" pitchFamily="18" charset="0"/>
                        </a:rPr>
                        <a:t> .</a:t>
                      </a:r>
                    </a:p>
                    <a:p>
                      <a:pPr marL="177800" indent="-177800" algn="r" rtl="1">
                        <a:buFontTx/>
                        <a:buNone/>
                      </a:pPr>
                      <a:r>
                        <a:rPr lang="ar-DZ" baseline="0" dirty="0" smtClean="0">
                          <a:latin typeface="Times New Roman" pitchFamily="18" charset="0"/>
                          <a:cs typeface="Times New Roman" pitchFamily="18" charset="0"/>
                        </a:rPr>
                        <a:t>2- عندما لا يمكن بعد تقييم العروض اختيار أي عرض.</a:t>
                      </a:r>
                    </a:p>
                    <a:p>
                      <a:pPr algn="r" rtl="1">
                        <a:buFontTx/>
                        <a:buNone/>
                      </a:pPr>
                      <a:endParaRPr lang="ar-DZ"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285728"/>
          <a:ext cx="8572560" cy="6304937"/>
        </p:xfrm>
        <a:graphic>
          <a:graphicData uri="http://schemas.openxmlformats.org/drawingml/2006/table">
            <a:tbl>
              <a:tblPr firstRow="1" bandRow="1">
                <a:tableStyleId>{5940675A-B579-460E-94D1-54222C63F5DA}</a:tableStyleId>
              </a:tblPr>
              <a:tblGrid>
                <a:gridCol w="2500330"/>
                <a:gridCol w="2571768"/>
                <a:gridCol w="3500462"/>
              </a:tblGrid>
              <a:tr h="37944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5925497">
                <a:tc>
                  <a:txBody>
                    <a:bodyPr/>
                    <a:lstStyle/>
                    <a:p>
                      <a:endParaRPr lang="ar-DZ" dirty="0" smtClean="0">
                        <a:latin typeface="Times New Roman" pitchFamily="18" charset="0"/>
                        <a:cs typeface="Times New Roman" pitchFamily="18" charset="0"/>
                      </a:endParaRPr>
                    </a:p>
                    <a:p>
                      <a:endParaRPr lang="ar-DZ" sz="12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في</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المرسوم الجديد، تم</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إعطاء</a:t>
                      </a:r>
                      <a:r>
                        <a:rPr lang="ar-DZ" baseline="0" dirty="0" smtClean="0">
                          <a:latin typeface="Times New Roman" pitchFamily="18" charset="0"/>
                          <a:cs typeface="Times New Roman" pitchFamily="18" charset="0"/>
                        </a:rPr>
                        <a:t> إمكانية </a:t>
                      </a:r>
                      <a:r>
                        <a:rPr lang="ar-DZ" dirty="0" smtClean="0">
                          <a:latin typeface="Times New Roman" pitchFamily="18" charset="0"/>
                          <a:cs typeface="Times New Roman" pitchFamily="18" charset="0"/>
                        </a:rPr>
                        <a:t>للمتعهد</a:t>
                      </a:r>
                      <a:r>
                        <a:rPr lang="ar-DZ" baseline="0" dirty="0" smtClean="0">
                          <a:latin typeface="Times New Roman" pitchFamily="18" charset="0"/>
                          <a:cs typeface="Times New Roman" pitchFamily="18" charset="0"/>
                        </a:rPr>
                        <a:t> أن يعتد بقدرات مؤسسات أخرى وفق شروط محددة، ومقارنة بالمرسوم القديم فقد منع ذلك وركز على قدرات المتعهد وحده فقط.</a:t>
                      </a:r>
                      <a:endParaRPr lang="fr-FR" dirty="0">
                        <a:latin typeface="Times New Roman" pitchFamily="18" charset="0"/>
                        <a:cs typeface="Times New Roman" pitchFamily="18" charset="0"/>
                      </a:endParaRPr>
                    </a:p>
                  </a:txBody>
                  <a:tcPr/>
                </a:tc>
                <a:tc>
                  <a:txBody>
                    <a:bodyPr/>
                    <a:lstStyle/>
                    <a:p>
                      <a:pPr algn="r" rtl="1">
                        <a:buFontTx/>
                        <a:buNone/>
                      </a:pPr>
                      <a:endParaRPr lang="ar-DZ" dirty="0" smtClean="0">
                        <a:latin typeface="Times New Roman" pitchFamily="18" charset="0"/>
                        <a:cs typeface="Times New Roman" pitchFamily="18" charset="0"/>
                      </a:endParaRPr>
                    </a:p>
                    <a:p>
                      <a:pPr algn="r" rtl="1">
                        <a:buFontTx/>
                        <a:buNone/>
                      </a:pPr>
                      <a:endParaRPr lang="ar-DZ" sz="11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39 </a:t>
                      </a:r>
                      <a:r>
                        <a:rPr lang="ar-DZ" b="0" dirty="0" smtClean="0">
                          <a:latin typeface="Times New Roman" pitchFamily="18" charset="0"/>
                          <a:cs typeface="Times New Roman" pitchFamily="18" charset="0"/>
                        </a:rPr>
                        <a:t>من</a:t>
                      </a:r>
                      <a:r>
                        <a:rPr lang="ar-DZ" b="0" baseline="0" dirty="0" smtClean="0">
                          <a:latin typeface="Times New Roman" pitchFamily="18" charset="0"/>
                          <a:cs typeface="Times New Roman" pitchFamily="18" charset="0"/>
                        </a:rPr>
                        <a:t> المرسوم 10-236 :</a:t>
                      </a:r>
                    </a:p>
                    <a:p>
                      <a:pPr algn="r" rtl="1">
                        <a:buFontTx/>
                        <a:buNone/>
                      </a:pPr>
                      <a:endParaRPr lang="ar-DZ" sz="600" b="0"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 كل متعهد يتقدم بمفرده، أو في تجمع، </a:t>
                      </a:r>
                      <a:r>
                        <a:rPr lang="ar-DZ" b="1" u="sng" baseline="0" dirty="0" smtClean="0">
                          <a:latin typeface="Times New Roman" pitchFamily="18" charset="0"/>
                          <a:cs typeface="Times New Roman" pitchFamily="18" charset="0"/>
                        </a:rPr>
                        <a:t>لا يجوز له</a:t>
                      </a:r>
                      <a:r>
                        <a:rPr lang="ar-DZ" b="1" u="none"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استظهار إلا مؤهلاته الخاصة ومراجعه المهنية”.</a:t>
                      </a:r>
                      <a:endParaRPr lang="ar-DZ" b="0" dirty="0" smtClean="0">
                        <a:latin typeface="Times New Roman" pitchFamily="18" charset="0"/>
                        <a:cs typeface="Times New Roman" pitchFamily="18" charset="0"/>
                      </a:endParaRPr>
                    </a:p>
                  </a:txBody>
                  <a:tcPr/>
                </a:tc>
                <a:tc>
                  <a:txBody>
                    <a:bodyPr/>
                    <a:lstStyle/>
                    <a:p>
                      <a:pPr algn="r" rtl="1"/>
                      <a:r>
                        <a:rPr lang="ar-DZ" b="1" dirty="0" smtClean="0">
                          <a:latin typeface="Times New Roman" pitchFamily="18" charset="0"/>
                          <a:cs typeface="Times New Roman" pitchFamily="18" charset="0"/>
                        </a:rPr>
                        <a:t>2/ </a:t>
                      </a:r>
                      <a:r>
                        <a:rPr lang="ar-DZ" b="1" u="sng" dirty="0" smtClean="0">
                          <a:latin typeface="Times New Roman" pitchFamily="18" charset="0"/>
                          <a:cs typeface="Times New Roman" pitchFamily="18" charset="0"/>
                        </a:rPr>
                        <a:t>تأهيل المرشحين والمتعهدين </a:t>
                      </a:r>
                      <a:r>
                        <a:rPr lang="ar-DZ" b="1" dirty="0" smtClean="0">
                          <a:latin typeface="Times New Roman" pitchFamily="18" charset="0"/>
                          <a:cs typeface="Times New Roman" pitchFamily="18" charset="0"/>
                        </a:rPr>
                        <a:t>: </a:t>
                      </a:r>
                    </a:p>
                    <a:p>
                      <a:endParaRPr lang="ar-DZ" sz="800" b="1"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a:t>
                      </a:r>
                      <a:r>
                        <a:rPr lang="ar-DZ" b="1" u="sng" baseline="0" dirty="0" smtClean="0">
                          <a:latin typeface="Times New Roman" pitchFamily="18" charset="0"/>
                          <a:cs typeface="Times New Roman" pitchFamily="18" charset="0"/>
                        </a:rPr>
                        <a:t> 57</a:t>
                      </a:r>
                      <a:r>
                        <a:rPr lang="ar-DZ" b="1" baseline="0" dirty="0" smtClean="0">
                          <a:latin typeface="Times New Roman" pitchFamily="18" charset="0"/>
                          <a:cs typeface="Times New Roman" pitchFamily="18" charset="0"/>
                        </a:rPr>
                        <a:t> : </a:t>
                      </a:r>
                      <a:r>
                        <a:rPr lang="ar-DZ" b="0" baseline="0" dirty="0" smtClean="0">
                          <a:latin typeface="Times New Roman" pitchFamily="18" charset="0"/>
                          <a:cs typeface="Times New Roman" pitchFamily="18" charset="0"/>
                        </a:rPr>
                        <a:t>“ كل متعهد ... يتقدم بمفرده، أو في تجمع، </a:t>
                      </a:r>
                      <a:r>
                        <a:rPr lang="ar-DZ" b="1" u="sng" baseline="0" dirty="0" smtClean="0">
                          <a:latin typeface="Times New Roman" pitchFamily="18" charset="0"/>
                          <a:cs typeface="Times New Roman" pitchFamily="18" charset="0"/>
                        </a:rPr>
                        <a:t>يجـوز له</a:t>
                      </a:r>
                      <a:r>
                        <a:rPr lang="ar-DZ" b="1" u="none" baseline="0" dirty="0" smtClean="0">
                          <a:latin typeface="Times New Roman" pitchFamily="18" charset="0"/>
                          <a:cs typeface="Times New Roman" pitchFamily="18" charset="0"/>
                        </a:rPr>
                        <a:t> </a:t>
                      </a:r>
                      <a:r>
                        <a:rPr lang="ar-DZ" b="0" u="none" baseline="0" dirty="0" smtClean="0">
                          <a:latin typeface="Times New Roman" pitchFamily="18" charset="0"/>
                          <a:cs typeface="Times New Roman" pitchFamily="18" charset="0"/>
                        </a:rPr>
                        <a:t>أن </a:t>
                      </a:r>
                      <a:r>
                        <a:rPr lang="ar-DZ" b="0" baseline="0" dirty="0" smtClean="0">
                          <a:latin typeface="Times New Roman" pitchFamily="18" charset="0"/>
                          <a:cs typeface="Times New Roman" pitchFamily="18" charset="0"/>
                        </a:rPr>
                        <a:t>يعتد بقدرات مؤسسات أخرى بشرط :</a:t>
                      </a:r>
                    </a:p>
                    <a:p>
                      <a:pPr algn="just" rtl="1"/>
                      <a:endParaRPr lang="ar-DZ" sz="200" b="0" baseline="0" dirty="0" smtClean="0">
                        <a:latin typeface="Times New Roman" pitchFamily="18" charset="0"/>
                        <a:cs typeface="Times New Roman" pitchFamily="18" charset="0"/>
                      </a:endParaRPr>
                    </a:p>
                    <a:p>
                      <a:pPr marL="88900" indent="-88900" algn="just" rtl="1"/>
                      <a:r>
                        <a:rPr lang="ar-DZ" b="0" baseline="0" dirty="0" smtClean="0">
                          <a:latin typeface="Times New Roman" pitchFamily="18" charset="0"/>
                          <a:cs typeface="Times New Roman" pitchFamily="18" charset="0"/>
                        </a:rPr>
                        <a:t>1- وجود علاقة قانونية بين المتعهد والمؤسسات التي يعتد بقدراتها، تتمثل في المناولة أو التعاقد المشترك في إطار قانون أساسي...وبإلزامية مشاركتها في إجراء إبرام الصفقة العمومية.</a:t>
                      </a:r>
                    </a:p>
                    <a:p>
                      <a:pPr algn="just" rtl="1"/>
                      <a:endParaRPr lang="ar-DZ" sz="400" b="0" baseline="0" dirty="0" smtClean="0">
                        <a:latin typeface="Times New Roman" pitchFamily="18" charset="0"/>
                        <a:cs typeface="Times New Roman" pitchFamily="18" charset="0"/>
                      </a:endParaRPr>
                    </a:p>
                    <a:p>
                      <a:pPr marL="88900" indent="-88900" algn="just" rtl="1">
                        <a:buFontTx/>
                        <a:buNone/>
                      </a:pPr>
                      <a:r>
                        <a:rPr lang="ar-DZ" b="0" baseline="0" dirty="0" smtClean="0">
                          <a:latin typeface="Times New Roman" pitchFamily="18" charset="0"/>
                          <a:cs typeface="Times New Roman" pitchFamily="18" charset="0"/>
                        </a:rPr>
                        <a:t>2- في إطار تجمع مؤسسات مؤقت، تأخذ في الحسبان قدرات التجمع إجمالا.</a:t>
                      </a:r>
                    </a:p>
                    <a:p>
                      <a:pPr algn="just" rtl="1">
                        <a:buFontTx/>
                        <a:buNone/>
                      </a:pPr>
                      <a:endParaRPr lang="ar-DZ" sz="600" b="0" baseline="0" dirty="0" smtClean="0">
                        <a:latin typeface="Times New Roman" pitchFamily="18" charset="0"/>
                        <a:cs typeface="Times New Roman" pitchFamily="18" charset="0"/>
                      </a:endParaRPr>
                    </a:p>
                    <a:p>
                      <a:pPr marL="88900" indent="-88900" algn="just" rtl="1">
                        <a:buFontTx/>
                        <a:buNone/>
                      </a:pPr>
                      <a:r>
                        <a:rPr lang="ar-DZ" b="0" baseline="0" dirty="0" smtClean="0">
                          <a:latin typeface="Times New Roman" pitchFamily="18" charset="0"/>
                          <a:cs typeface="Times New Roman" pitchFamily="18" charset="0"/>
                        </a:rPr>
                        <a:t>3- الأخذ في الحسبان قدرات المناول المقدم في العرض عند تقييم قدرات المتعهد.</a:t>
                      </a:r>
                    </a:p>
                    <a:p>
                      <a:pPr algn="just" rtl="1">
                        <a:buFontTx/>
                        <a:buNone/>
                      </a:pPr>
                      <a:endParaRPr lang="ar-DZ" sz="600" b="0" baseline="0" dirty="0" smtClean="0">
                        <a:latin typeface="Times New Roman" pitchFamily="18" charset="0"/>
                        <a:cs typeface="Times New Roman" pitchFamily="18" charset="0"/>
                      </a:endParaRPr>
                    </a:p>
                    <a:p>
                      <a:pPr marL="88900" indent="-88900" algn="just" rtl="1">
                        <a:buFontTx/>
                        <a:buNone/>
                      </a:pPr>
                      <a:r>
                        <a:rPr lang="ar-DZ" b="0" baseline="0" dirty="0" smtClean="0">
                          <a:latin typeface="Times New Roman" pitchFamily="18" charset="0"/>
                          <a:cs typeface="Times New Roman" pitchFamily="18" charset="0"/>
                        </a:rPr>
                        <a:t>4- لا يكون المبلغ الأدنى لرقم الأعمال.. وغياب مراجع مهنية مماثلة سببا لرفض </a:t>
                      </a:r>
                      <a:r>
                        <a:rPr lang="ar-DZ" b="0" baseline="0" dirty="0" err="1" smtClean="0">
                          <a:latin typeface="Times New Roman" pitchFamily="18" charset="0"/>
                          <a:cs typeface="Times New Roman" pitchFamily="18" charset="0"/>
                        </a:rPr>
                        <a:t>ترشيحات</a:t>
                      </a:r>
                      <a:r>
                        <a:rPr lang="ar-DZ" b="0" baseline="0" dirty="0" smtClean="0">
                          <a:latin typeface="Times New Roman" pitchFamily="18" charset="0"/>
                          <a:cs typeface="Times New Roman" pitchFamily="18" charset="0"/>
                        </a:rPr>
                        <a:t> مؤسسات صغيرة ومتوسطة حديثة النشأة، إلا إذا تطلب موضوع الصفقة ذلك.</a:t>
                      </a:r>
                    </a:p>
                    <a:p>
                      <a:pPr marL="88900" indent="-88900" algn="just" rtl="1">
                        <a:buFontTx/>
                        <a:buNone/>
                      </a:pPr>
                      <a:endParaRPr lang="ar-DZ" sz="600" b="0" baseline="0" dirty="0" smtClean="0">
                        <a:latin typeface="Times New Roman" pitchFamily="18" charset="0"/>
                        <a:cs typeface="Times New Roman" pitchFamily="18" charset="0"/>
                      </a:endParaRPr>
                    </a:p>
                    <a:p>
                      <a:pPr marL="88900" indent="-88900" algn="just" rtl="1">
                        <a:buFontTx/>
                        <a:buNone/>
                      </a:pPr>
                      <a:r>
                        <a:rPr lang="ar-DZ" b="0" baseline="0" dirty="0" smtClean="0">
                          <a:latin typeface="Times New Roman" pitchFamily="18" charset="0"/>
                          <a:cs typeface="Times New Roman" pitchFamily="18" charset="0"/>
                        </a:rPr>
                        <a:t>5- لا تطلب ملكية الوسائل المادية من المتعهد إلا إذا تطلب موضوع الصفقة ذلك ”.</a:t>
                      </a:r>
                    </a:p>
                  </a:txBody>
                  <a:tcPr/>
                </a:tc>
              </a:tr>
            </a:tbl>
          </a:graphicData>
        </a:graphic>
      </p:graphicFrame>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http://www.cergypontoise.fr/upload/docs/image/jpeg/2012-08/00161_p0_41941186.jpg"/>
          <p:cNvPicPr/>
          <p:nvPr/>
        </p:nvPicPr>
        <p:blipFill>
          <a:blip r:embed="rId2" cstate="print">
            <a:duotone>
              <a:schemeClr val="accent4">
                <a:shade val="45000"/>
                <a:satMod val="135000"/>
              </a:schemeClr>
              <a:prstClr val="white"/>
            </a:duotone>
          </a:blip>
          <a:srcRect t="24390" r="10065" b="8130"/>
          <a:stretch>
            <a:fillRect/>
          </a:stretch>
        </p:blipFill>
        <p:spPr bwMode="auto">
          <a:xfrm rot="10800000" flipH="1" flipV="1">
            <a:off x="785786" y="2143117"/>
            <a:ext cx="7500990" cy="3500462"/>
          </a:xfrm>
          <a:prstGeom prst="rect">
            <a:avLst/>
          </a:prstGeom>
          <a:gradFill>
            <a:gsLst>
              <a:gs pos="0">
                <a:schemeClr val="accent3">
                  <a:lumMod val="20000"/>
                  <a:lumOff val="80000"/>
                </a:schemeClr>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0"/>
          </a:gradFill>
          <a:ln w="0">
            <a:solidFill>
              <a:schemeClr val="tx1"/>
            </a:solidFill>
          </a:ln>
          <a:scene3d>
            <a:camera prst="orthographicFront"/>
            <a:lightRig rig="threePt" dir="t"/>
          </a:scene3d>
          <a:sp3d contourW="12700">
            <a:contourClr>
              <a:schemeClr val="accent2">
                <a:lumMod val="40000"/>
                <a:lumOff val="60000"/>
              </a:schemeClr>
            </a:contourClr>
          </a:sp3d>
        </p:spPr>
      </p:pic>
      <p:sp>
        <p:nvSpPr>
          <p:cNvPr id="4" name="Espace réservé du contenu 3"/>
          <p:cNvSpPr>
            <a:spLocks noGrp="1"/>
          </p:cNvSpPr>
          <p:nvPr>
            <p:ph idx="1"/>
          </p:nvPr>
        </p:nvSpPr>
        <p:spPr>
          <a:xfrm>
            <a:off x="428596" y="2071678"/>
            <a:ext cx="8172000" cy="3780000"/>
          </a:xfrm>
          <a:noFill/>
          <a:ln>
            <a:noFill/>
          </a:ln>
          <a:effectLst>
            <a:outerShdw blurRad="50800" dist="50800" dir="5400000" algn="ctr" rotWithShape="0">
              <a:schemeClr val="tx2">
                <a:lumMod val="20000"/>
                <a:lumOff val="80000"/>
              </a:schemeClr>
            </a:outerShdw>
          </a:effectLst>
        </p:spPr>
        <p:txBody>
          <a:bodyPr>
            <a:normAutofit/>
          </a:bodyPr>
          <a:lstStyle/>
          <a:p>
            <a:pPr algn="r" rtl="1">
              <a:buNone/>
            </a:pPr>
            <a:r>
              <a:rPr lang="ar-DZ" sz="2400" b="1" dirty="0" smtClean="0">
                <a:latin typeface="Times New Roman" pitchFamily="18" charset="0"/>
                <a:cs typeface="Times New Roman" pitchFamily="18" charset="0"/>
              </a:rPr>
              <a:t>   </a:t>
            </a:r>
            <a:r>
              <a:rPr lang="ar-DZ" sz="2400" b="1" u="sng" dirty="0" smtClean="0">
                <a:latin typeface="Times New Roman" pitchFamily="18" charset="0"/>
                <a:cs typeface="Times New Roman" pitchFamily="18" charset="0"/>
              </a:rPr>
              <a:t>مداخلة بعنـوان</a:t>
            </a:r>
            <a:r>
              <a:rPr lang="ar-DZ" sz="2400" b="1" dirty="0" smtClean="0">
                <a:latin typeface="Times New Roman" pitchFamily="18" charset="0"/>
                <a:cs typeface="Times New Roman" pitchFamily="18" charset="0"/>
              </a:rPr>
              <a:t> : </a:t>
            </a:r>
          </a:p>
          <a:p>
            <a:pPr algn="r" rtl="1">
              <a:buNone/>
            </a:pPr>
            <a:endParaRPr lang="ar-DZ" sz="100" b="1" dirty="0" smtClean="0">
              <a:solidFill>
                <a:srgbClr val="0033CC"/>
              </a:solidFill>
              <a:latin typeface="Times New Roman" pitchFamily="18" charset="0"/>
              <a:cs typeface="Times New Roman" pitchFamily="18" charset="0"/>
            </a:endParaRPr>
          </a:p>
          <a:p>
            <a:pPr marL="442913" indent="-442913" algn="ctr" rtl="1">
              <a:buNone/>
              <a:tabLst>
                <a:tab pos="7448550" algn="l"/>
              </a:tabLst>
            </a:pPr>
            <a:endParaRPr lang="ar-DZ" sz="800" b="1" dirty="0" smtClean="0">
              <a:solidFill>
                <a:srgbClr val="0033CC"/>
              </a:solidFill>
              <a:latin typeface="Times New Roman" pitchFamily="18" charset="0"/>
              <a:cs typeface="Times New Roman" pitchFamily="18" charset="0"/>
            </a:endParaRPr>
          </a:p>
          <a:p>
            <a:pPr marL="442913" indent="-442913" algn="ctr" rtl="1">
              <a:buNone/>
              <a:tabLst>
                <a:tab pos="7448550" algn="l"/>
              </a:tabLst>
            </a:pPr>
            <a:r>
              <a:rPr lang="ar-DZ" sz="2400" b="1" dirty="0" smtClean="0">
                <a:solidFill>
                  <a:schemeClr val="tx2">
                    <a:lumMod val="75000"/>
                  </a:schemeClr>
                </a:solidFill>
                <a:latin typeface="Times New Roman" pitchFamily="18" charset="0"/>
                <a:cs typeface="Times New Roman" pitchFamily="18" charset="0"/>
              </a:rPr>
              <a:t>" الأحكام الجديدة للمرسوم الرئاسي رقم 15-247 المؤرخ في 16/09/2015، يتضمن تنظيم الصفقات العمومية وتفويضات المرفق العام </a:t>
            </a:r>
          </a:p>
          <a:p>
            <a:pPr marL="442913" indent="-442913" algn="ctr" rtl="1">
              <a:buNone/>
              <a:tabLst>
                <a:tab pos="7448550" algn="l"/>
              </a:tabLst>
            </a:pPr>
            <a:r>
              <a:rPr lang="ar-DZ" sz="2400" b="1" dirty="0" smtClean="0">
                <a:solidFill>
                  <a:schemeClr val="tx2">
                    <a:lumMod val="75000"/>
                  </a:schemeClr>
                </a:solidFill>
                <a:latin typeface="Times New Roman" pitchFamily="18" charset="0"/>
                <a:cs typeface="Times New Roman" pitchFamily="18" charset="0"/>
              </a:rPr>
              <a:t> </a:t>
            </a:r>
            <a:r>
              <a:rPr lang="fr-FR" sz="2400" b="1" dirty="0" smtClean="0">
                <a:solidFill>
                  <a:schemeClr val="tx2">
                    <a:lumMod val="75000"/>
                  </a:schemeClr>
                </a:solidFill>
                <a:latin typeface="Times New Roman" pitchFamily="18" charset="0"/>
                <a:cs typeface="Times New Roman" pitchFamily="18" charset="0"/>
              </a:rPr>
              <a:t>  </a:t>
            </a:r>
            <a:r>
              <a:rPr lang="ar-DZ" sz="2400" b="1" dirty="0" smtClean="0">
                <a:solidFill>
                  <a:schemeClr val="tx2">
                    <a:lumMod val="75000"/>
                  </a:schemeClr>
                </a:solidFill>
                <a:latin typeface="Times New Roman" pitchFamily="18" charset="0"/>
                <a:cs typeface="Times New Roman" pitchFamily="18" charset="0"/>
              </a:rPr>
              <a:t>مقارنة بأحكام المرسوم الرئاسي رقم 10-236 المؤرخ في 07/10/2010 </a:t>
            </a:r>
          </a:p>
          <a:p>
            <a:pPr marL="442913" indent="-442913" algn="ctr" rtl="1">
              <a:buNone/>
              <a:tabLst>
                <a:tab pos="7448550" algn="l"/>
              </a:tabLst>
            </a:pPr>
            <a:r>
              <a:rPr lang="ar-DZ" sz="2400" b="1" dirty="0" smtClean="0">
                <a:solidFill>
                  <a:schemeClr val="tx2">
                    <a:lumMod val="75000"/>
                  </a:schemeClr>
                </a:solidFill>
                <a:latin typeface="Times New Roman" pitchFamily="18" charset="0"/>
                <a:cs typeface="Times New Roman" pitchFamily="18" charset="0"/>
              </a:rPr>
              <a:t>المتضمن تنظيم الصفقات العمومية،المعدل والمتمم "</a:t>
            </a:r>
          </a:p>
          <a:p>
            <a:pPr marL="442913" indent="-442913" algn="ctr" rtl="1">
              <a:buNone/>
              <a:tabLst>
                <a:tab pos="7448550" algn="l"/>
              </a:tabLst>
            </a:pPr>
            <a:endParaRPr lang="ar-DZ" sz="600" b="1" dirty="0" smtClean="0">
              <a:solidFill>
                <a:schemeClr val="tx2">
                  <a:lumMod val="75000"/>
                </a:schemeClr>
              </a:solidFill>
              <a:latin typeface="Times New Roman" pitchFamily="18" charset="0"/>
              <a:cs typeface="Times New Roman" pitchFamily="18" charset="0"/>
            </a:endParaRPr>
          </a:p>
          <a:p>
            <a:pPr marL="442913" indent="-442913" algn="ctr" rtl="1">
              <a:buNone/>
              <a:tabLst>
                <a:tab pos="7448550" algn="l"/>
              </a:tabLst>
            </a:pPr>
            <a:r>
              <a:rPr lang="ar-DZ" sz="2400" b="1" dirty="0" smtClean="0">
                <a:solidFill>
                  <a:schemeClr val="tx2">
                    <a:lumMod val="75000"/>
                  </a:schemeClr>
                </a:solidFill>
                <a:latin typeface="Times New Roman" pitchFamily="18" charset="0"/>
                <a:cs typeface="Times New Roman" pitchFamily="18" charset="0"/>
              </a:rPr>
              <a:t>(دراسة مقارنة)</a:t>
            </a:r>
          </a:p>
          <a:p>
            <a:pPr marL="442913" indent="-442913" algn="ctr" rtl="1">
              <a:buNone/>
              <a:tabLst>
                <a:tab pos="7448550" algn="l"/>
              </a:tabLst>
            </a:pPr>
            <a:endParaRPr lang="ar-DZ" sz="1100" b="1" dirty="0" smtClean="0">
              <a:solidFill>
                <a:schemeClr val="tx2">
                  <a:lumMod val="75000"/>
                </a:schemeClr>
              </a:solidFill>
              <a:latin typeface="Times New Roman" pitchFamily="18" charset="0"/>
              <a:cs typeface="Times New Roman" pitchFamily="18" charset="0"/>
            </a:endParaRPr>
          </a:p>
          <a:p>
            <a:pPr marL="442913" indent="-442913" algn="ctr" rtl="1">
              <a:buNone/>
              <a:tabLst>
                <a:tab pos="7448550" algn="l"/>
              </a:tabLst>
            </a:pPr>
            <a:r>
              <a:rPr lang="fr-FR" sz="2400" b="1" dirty="0" smtClean="0">
                <a:solidFill>
                  <a:schemeClr val="tx2">
                    <a:lumMod val="75000"/>
                  </a:schemeClr>
                </a:solidFill>
                <a:latin typeface="Times New Roman" pitchFamily="18" charset="0"/>
                <a:cs typeface="Times New Roman" pitchFamily="18" charset="0"/>
              </a:rPr>
              <a:t>10</a:t>
            </a:r>
            <a:r>
              <a:rPr lang="ar-DZ" sz="2400" b="1" dirty="0" smtClean="0">
                <a:solidFill>
                  <a:schemeClr val="tx2">
                    <a:lumMod val="75000"/>
                  </a:schemeClr>
                </a:solidFill>
                <a:latin typeface="Times New Roman" pitchFamily="18" charset="0"/>
                <a:cs typeface="Times New Roman" pitchFamily="18" charset="0"/>
              </a:rPr>
              <a:t> فيفـري</a:t>
            </a:r>
            <a:r>
              <a:rPr lang="fr-FR" sz="2400" b="1" dirty="0" smtClean="0">
                <a:solidFill>
                  <a:schemeClr val="tx2">
                    <a:lumMod val="75000"/>
                  </a:schemeClr>
                </a:solidFill>
                <a:latin typeface="Times New Roman" pitchFamily="18" charset="0"/>
                <a:cs typeface="Times New Roman" pitchFamily="18" charset="0"/>
              </a:rPr>
              <a:t>2016 </a:t>
            </a:r>
            <a:endParaRPr lang="ar-DZ" sz="2400" b="1" dirty="0" smtClean="0">
              <a:solidFill>
                <a:schemeClr val="tx2">
                  <a:lumMod val="75000"/>
                </a:schemeClr>
              </a:solidFill>
              <a:latin typeface="Times New Roman" pitchFamily="18" charset="0"/>
              <a:cs typeface="Times New Roman" pitchFamily="18" charset="0"/>
            </a:endParaRPr>
          </a:p>
          <a:p>
            <a:pPr marL="442913" indent="-442913" algn="r" rtl="1">
              <a:buNone/>
              <a:tabLst>
                <a:tab pos="7448550" algn="l"/>
              </a:tabLst>
            </a:pPr>
            <a:endParaRPr lang="ar-DZ" sz="2400" b="1" dirty="0" smtClean="0">
              <a:cs typeface="+mj-cs"/>
            </a:endParaRPr>
          </a:p>
          <a:p>
            <a:pPr marL="442913" indent="-442913" algn="ctr" rtl="1">
              <a:buNone/>
            </a:pPr>
            <a:endParaRPr lang="fr-FR" sz="2400" b="1" dirty="0">
              <a:cs typeface="+mj-cs"/>
            </a:endParaRPr>
          </a:p>
        </p:txBody>
      </p:sp>
      <p:sp>
        <p:nvSpPr>
          <p:cNvPr id="2" name="Titre 1"/>
          <p:cNvSpPr>
            <a:spLocks noGrp="1"/>
          </p:cNvSpPr>
          <p:nvPr>
            <p:ph type="title"/>
          </p:nvPr>
        </p:nvSpPr>
        <p:spPr bwMode="gray">
          <a:xfrm>
            <a:off x="285720" y="214290"/>
            <a:ext cx="8372476" cy="1714512"/>
          </a:xfrm>
          <a:ln>
            <a:noFill/>
          </a:ln>
        </p:spPr>
        <p:txBody>
          <a:bodyPr lIns="108000" tIns="108000" rIns="180000" bIns="0" anchor="t">
            <a:normAutofit fontScale="90000"/>
          </a:bodyPr>
          <a:lstStyle/>
          <a:p>
            <a:pPr algn="ctr" rtl="1"/>
            <a:r>
              <a:rPr lang="ar-DZ" sz="2800" b="1" u="sng" dirty="0" smtClean="0">
                <a:solidFill>
                  <a:schemeClr val="tx2">
                    <a:lumMod val="75000"/>
                  </a:schemeClr>
                </a:solidFill>
                <a:effectLst/>
                <a:latin typeface="Times New Roman" pitchFamily="18" charset="0"/>
                <a:cs typeface="Times New Roman" pitchFamily="18" charset="0"/>
              </a:rPr>
              <a:t>الجمهـوريـــة الجـزائريـــة الديمقـراطيـــة الشعـبيـــة </a:t>
            </a:r>
            <a:r>
              <a:rPr lang="ar-DZ" sz="800" b="1" u="sng" dirty="0" smtClean="0">
                <a:solidFill>
                  <a:schemeClr val="tx2">
                    <a:lumMod val="75000"/>
                  </a:schemeClr>
                </a:solidFill>
                <a:effectLst/>
                <a:latin typeface="Times New Roman" pitchFamily="18" charset="0"/>
                <a:cs typeface="Times New Roman" pitchFamily="18" charset="0"/>
              </a:rPr>
              <a:t/>
            </a:r>
            <a:br>
              <a:rPr lang="ar-DZ" sz="800" b="1" u="sng" dirty="0" smtClean="0">
                <a:solidFill>
                  <a:schemeClr val="tx2">
                    <a:lumMod val="75000"/>
                  </a:schemeClr>
                </a:solidFill>
                <a:effectLst/>
                <a:latin typeface="Times New Roman" pitchFamily="18" charset="0"/>
                <a:cs typeface="Times New Roman" pitchFamily="18" charset="0"/>
              </a:rPr>
            </a:br>
            <a:r>
              <a:rPr lang="ar-DZ" sz="1600" b="1" u="sng" dirty="0" smtClean="0">
                <a:solidFill>
                  <a:schemeClr val="tx2">
                    <a:lumMod val="75000"/>
                  </a:schemeClr>
                </a:solidFill>
                <a:effectLst/>
                <a:latin typeface="Times New Roman" pitchFamily="18" charset="0"/>
                <a:cs typeface="Times New Roman" pitchFamily="18" charset="0"/>
              </a:rPr>
              <a:t/>
            </a:r>
            <a:br>
              <a:rPr lang="ar-DZ" sz="1600" b="1" u="sng" dirty="0" smtClean="0">
                <a:solidFill>
                  <a:schemeClr val="tx2">
                    <a:lumMod val="75000"/>
                  </a:schemeClr>
                </a:solidFill>
                <a:effectLst/>
                <a:latin typeface="Times New Roman" pitchFamily="18" charset="0"/>
                <a:cs typeface="Times New Roman" pitchFamily="18" charset="0"/>
              </a:rPr>
            </a:br>
            <a:r>
              <a:rPr lang="ar-DZ" sz="2800" b="1" dirty="0" smtClean="0">
                <a:solidFill>
                  <a:schemeClr val="tx2">
                    <a:lumMod val="75000"/>
                  </a:schemeClr>
                </a:solidFill>
                <a:effectLst/>
                <a:latin typeface="Times New Roman" pitchFamily="18" charset="0"/>
                <a:cs typeface="Times New Roman" pitchFamily="18" charset="0"/>
              </a:rPr>
              <a:t> </a:t>
            </a:r>
            <a:r>
              <a:rPr lang="ar-DZ" sz="2800" b="1" u="sng" dirty="0" smtClean="0">
                <a:solidFill>
                  <a:schemeClr val="tx2">
                    <a:lumMod val="75000"/>
                  </a:schemeClr>
                </a:solidFill>
                <a:effectLst/>
                <a:latin typeface="Times New Roman" pitchFamily="18" charset="0"/>
                <a:cs typeface="Times New Roman" pitchFamily="18" charset="0"/>
              </a:rPr>
              <a:t>ولايـــة </a:t>
            </a:r>
            <a:r>
              <a:rPr lang="ar-DZ" sz="2800" b="1" u="sng" dirty="0" err="1" smtClean="0">
                <a:solidFill>
                  <a:schemeClr val="tx2">
                    <a:lumMod val="75000"/>
                  </a:schemeClr>
                </a:solidFill>
                <a:effectLst/>
                <a:latin typeface="Times New Roman" pitchFamily="18" charset="0"/>
                <a:cs typeface="Times New Roman" pitchFamily="18" charset="0"/>
              </a:rPr>
              <a:t>بـــومــرداس</a:t>
            </a:r>
            <a:r>
              <a:rPr lang="ar-DZ" sz="2800" b="1" u="sng" dirty="0" smtClean="0">
                <a:solidFill>
                  <a:schemeClr val="tx2">
                    <a:lumMod val="75000"/>
                  </a:schemeClr>
                </a:solidFill>
                <a:effectLst/>
                <a:latin typeface="Times New Roman" pitchFamily="18" charset="0"/>
                <a:cs typeface="Times New Roman" pitchFamily="18" charset="0"/>
              </a:rPr>
              <a:t/>
            </a:r>
            <a:br>
              <a:rPr lang="ar-DZ" sz="2800" b="1" u="sng" dirty="0" smtClean="0">
                <a:solidFill>
                  <a:schemeClr val="tx2">
                    <a:lumMod val="75000"/>
                  </a:schemeClr>
                </a:solidFill>
                <a:effectLst/>
                <a:latin typeface="Times New Roman" pitchFamily="18" charset="0"/>
                <a:cs typeface="Times New Roman" pitchFamily="18" charset="0"/>
              </a:rPr>
            </a:br>
            <a:r>
              <a:rPr lang="ar-DZ" sz="2800" b="1" dirty="0" smtClean="0">
                <a:solidFill>
                  <a:schemeClr val="tx2">
                    <a:lumMod val="75000"/>
                  </a:schemeClr>
                </a:solidFill>
                <a:effectLst/>
                <a:latin typeface="Times New Roman" pitchFamily="18" charset="0"/>
                <a:cs typeface="Times New Roman" pitchFamily="18" charset="0"/>
              </a:rPr>
              <a:t> </a:t>
            </a:r>
            <a:r>
              <a:rPr lang="ar-DZ" sz="2800" b="1" u="sng" dirty="0" err="1" smtClean="0">
                <a:solidFill>
                  <a:schemeClr val="tx2">
                    <a:lumMod val="75000"/>
                  </a:schemeClr>
                </a:solidFill>
                <a:effectLst/>
                <a:latin typeface="Times New Roman" pitchFamily="18" charset="0"/>
                <a:cs typeface="Times New Roman" pitchFamily="18" charset="0"/>
              </a:rPr>
              <a:t>المفتشيـــة</a:t>
            </a:r>
            <a:r>
              <a:rPr lang="ar-DZ" sz="2800" b="1" u="sng" dirty="0" smtClean="0">
                <a:solidFill>
                  <a:schemeClr val="tx2">
                    <a:lumMod val="75000"/>
                  </a:schemeClr>
                </a:solidFill>
                <a:effectLst/>
                <a:latin typeface="Times New Roman" pitchFamily="18" charset="0"/>
                <a:cs typeface="Times New Roman" pitchFamily="18" charset="0"/>
              </a:rPr>
              <a:t> العـــامــة </a:t>
            </a:r>
            <a:r>
              <a:rPr lang="ar-DZ" sz="2800" b="1" u="sng" dirty="0" smtClean="0">
                <a:solidFill>
                  <a:schemeClr val="bg2">
                    <a:lumMod val="25000"/>
                  </a:schemeClr>
                </a:solidFill>
                <a:effectLst/>
              </a:rPr>
              <a:t/>
            </a:r>
            <a:br>
              <a:rPr lang="ar-DZ" sz="2800" b="1" u="sng" dirty="0" smtClean="0">
                <a:solidFill>
                  <a:schemeClr val="bg2">
                    <a:lumMod val="25000"/>
                  </a:schemeClr>
                </a:solidFill>
                <a:effectLst/>
              </a:rPr>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r>
              <a:rPr lang="ar-DZ" sz="2800" b="1" u="sng" dirty="0" smtClean="0"/>
              <a:t/>
            </a:r>
            <a:br>
              <a:rPr lang="ar-DZ" sz="2800" b="1" u="sng" dirty="0" smtClean="0"/>
            </a:br>
            <a:endParaRPr lang="fr-FR" sz="2800" b="1" u="sng" dirty="0"/>
          </a:p>
        </p:txBody>
      </p:sp>
      <p:pic>
        <p:nvPicPr>
          <p:cNvPr id="5" name="Image 4" descr="http://www.mairie-yenne.fr/images_ville/medium/finance-1273091297.jpg"/>
          <p:cNvPicPr/>
          <p:nvPr/>
        </p:nvPicPr>
        <p:blipFill>
          <a:blip r:embed="rId3" cstate="print">
            <a:duotone>
              <a:schemeClr val="accent1">
                <a:shade val="45000"/>
                <a:satMod val="135000"/>
              </a:schemeClr>
              <a:prstClr val="white"/>
            </a:duotone>
            <a:lum bright="-2000" contrast="10000"/>
          </a:blip>
          <a:srcRect/>
          <a:stretch>
            <a:fillRect/>
          </a:stretch>
        </p:blipFill>
        <p:spPr bwMode="auto">
          <a:xfrm>
            <a:off x="285720" y="357166"/>
            <a:ext cx="1357322" cy="1571636"/>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357166"/>
          <a:ext cx="8501123" cy="5786829"/>
        </p:xfrm>
        <a:graphic>
          <a:graphicData uri="http://schemas.openxmlformats.org/drawingml/2006/table">
            <a:tbl>
              <a:tblPr firstRow="1" bandRow="1">
                <a:tableStyleId>{5940675A-B579-460E-94D1-54222C63F5DA}</a:tableStyleId>
              </a:tblPr>
              <a:tblGrid>
                <a:gridCol w="2643206"/>
                <a:gridCol w="3143272"/>
                <a:gridCol w="2714645"/>
              </a:tblGrid>
              <a:tr h="365409">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5421069">
                <a:tc>
                  <a:txBody>
                    <a:bodyPr/>
                    <a:lstStyle/>
                    <a:p>
                      <a:endParaRPr lang="ar-DZ" dirty="0" smtClean="0">
                        <a:latin typeface="Times New Roman" pitchFamily="18" charset="0"/>
                        <a:cs typeface="Times New Roman" pitchFamily="18" charset="0"/>
                      </a:endParaRPr>
                    </a:p>
                    <a:p>
                      <a:endParaRPr lang="ar-DZ" sz="1050"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حذف عبارة “ ذات الطابع الإداري ”.</a:t>
                      </a:r>
                    </a:p>
                    <a:p>
                      <a:pPr algn="r" rtl="1">
                        <a:buFontTx/>
                        <a:buNone/>
                      </a:pPr>
                      <a:endParaRPr lang="ar-DZ" baseline="0" dirty="0" smtClean="0">
                        <a:latin typeface="Times New Roman" pitchFamily="18" charset="0"/>
                        <a:cs typeface="Times New Roman" pitchFamily="18" charset="0"/>
                      </a:endParaRPr>
                    </a:p>
                    <a:p>
                      <a:pPr algn="r" rtl="1">
                        <a:buFontTx/>
                        <a:buNone/>
                      </a:pPr>
                      <a:endParaRPr lang="ar-DZ" baseline="0" dirty="0" smtClean="0">
                        <a:latin typeface="Times New Roman" pitchFamily="18" charset="0"/>
                        <a:cs typeface="Times New Roman" pitchFamily="18" charset="0"/>
                      </a:endParaRPr>
                    </a:p>
                    <a:p>
                      <a:pPr algn="r" rtl="1">
                        <a:buFontTx/>
                        <a:buNone/>
                      </a:pPr>
                      <a:endParaRPr lang="ar-DZ"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رفع مستويات مبالغ طلبات العروض الخاصة بالولايات والبلديات والمؤسسات العمومية الموضوعة تحت وصايتها، التي يمكن أن تكون محل إشهار محلي.</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10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u="none" dirty="0" smtClean="0">
                          <a:latin typeface="Times New Roman" pitchFamily="18" charset="0"/>
                          <a:cs typeface="Times New Roman" pitchFamily="18" charset="0"/>
                        </a:rPr>
                        <a:t>المادة 49</a:t>
                      </a:r>
                      <a:r>
                        <a:rPr lang="ar-DZ" dirty="0" smtClean="0">
                          <a:latin typeface="Times New Roman" pitchFamily="18" charset="0"/>
                          <a:cs typeface="Times New Roman" pitchFamily="18" charset="0"/>
                        </a:rPr>
                        <a:t> من المرسوم القديم : </a:t>
                      </a:r>
                    </a:p>
                    <a:p>
                      <a:pPr algn="just" rtl="1"/>
                      <a:r>
                        <a:rPr lang="ar-DZ" dirty="0" smtClean="0">
                          <a:latin typeface="Times New Roman" pitchFamily="18" charset="0"/>
                          <a:cs typeface="Times New Roman" pitchFamily="18" charset="0"/>
                        </a:rPr>
                        <a:t> “.... يمكن إعلان مناقصات الولايات والبلديات والمؤسسات العمومية </a:t>
                      </a:r>
                      <a:r>
                        <a:rPr lang="ar-DZ" u="sng" dirty="0" smtClean="0">
                          <a:latin typeface="Times New Roman" pitchFamily="18" charset="0"/>
                          <a:cs typeface="Times New Roman" pitchFamily="18" charset="0"/>
                        </a:rPr>
                        <a:t>ذات الطابع الإداري</a:t>
                      </a:r>
                      <a:r>
                        <a:rPr lang="ar-DZ" u="none" dirty="0" smtClean="0">
                          <a:latin typeface="Times New Roman" pitchFamily="18" charset="0"/>
                          <a:cs typeface="Times New Roman" pitchFamily="18" charset="0"/>
                        </a:rPr>
                        <a:t>...،</a:t>
                      </a:r>
                      <a:r>
                        <a:rPr lang="ar-DZ" u="none" baseline="0" dirty="0" smtClean="0">
                          <a:latin typeface="Times New Roman" pitchFamily="18" charset="0"/>
                          <a:cs typeface="Times New Roman" pitchFamily="18" charset="0"/>
                        </a:rPr>
                        <a:t> تتضمن :</a:t>
                      </a:r>
                    </a:p>
                    <a:p>
                      <a:pPr algn="r" rtl="1"/>
                      <a:endParaRPr lang="ar-DZ" sz="1400" u="none"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 صفقات أشغال أو لوازم يساوي مبلغها .. </a:t>
                      </a:r>
                      <a:r>
                        <a:rPr lang="ar-DZ" b="1" baseline="0" dirty="0" smtClean="0">
                          <a:latin typeface="Times New Roman" pitchFamily="18" charset="0"/>
                          <a:cs typeface="Times New Roman" pitchFamily="18" charset="0"/>
                        </a:rPr>
                        <a:t>50.000.000 </a:t>
                      </a:r>
                      <a:r>
                        <a:rPr lang="ar-DZ" b="1" baseline="0" dirty="0" err="1" smtClean="0">
                          <a:latin typeface="Times New Roman" pitchFamily="18" charset="0"/>
                          <a:cs typeface="Times New Roman" pitchFamily="18" charset="0"/>
                        </a:rPr>
                        <a:t>دج</a:t>
                      </a:r>
                      <a:r>
                        <a:rPr lang="ar-DZ" b="0" baseline="0" dirty="0" smtClean="0">
                          <a:latin typeface="Times New Roman" pitchFamily="18" charset="0"/>
                          <a:cs typeface="Times New Roman" pitchFamily="18" charset="0"/>
                        </a:rPr>
                        <a:t> أو يقل عنه.</a:t>
                      </a:r>
                    </a:p>
                    <a:p>
                      <a:pPr algn="r" rtl="1">
                        <a:buFontTx/>
                        <a:buNone/>
                      </a:pPr>
                      <a:endParaRPr lang="ar-DZ" sz="2400" b="0" u="none" baseline="0" dirty="0" smtClean="0">
                        <a:latin typeface="Times New Roman" pitchFamily="18" charset="0"/>
                        <a:cs typeface="Times New Roman" pitchFamily="18" charset="0"/>
                      </a:endParaRPr>
                    </a:p>
                    <a:p>
                      <a:pPr algn="just" rtl="1">
                        <a:buFontTx/>
                        <a:buNone/>
                      </a:pPr>
                      <a:r>
                        <a:rPr lang="ar-DZ" b="0" u="none" baseline="0" dirty="0" smtClean="0">
                          <a:latin typeface="Times New Roman" pitchFamily="18" charset="0"/>
                          <a:cs typeface="Times New Roman" pitchFamily="18" charset="0"/>
                        </a:rPr>
                        <a:t>- و</a:t>
                      </a:r>
                      <a:r>
                        <a:rPr lang="ar-DZ" b="0" baseline="0" dirty="0" smtClean="0">
                          <a:latin typeface="Times New Roman" pitchFamily="18" charset="0"/>
                          <a:cs typeface="Times New Roman" pitchFamily="18" charset="0"/>
                        </a:rPr>
                        <a:t>صفقات دراسات أو خدمات يساوي مبلغها.. </a:t>
                      </a:r>
                      <a:r>
                        <a:rPr lang="ar-DZ" b="1" baseline="0" dirty="0" smtClean="0">
                          <a:latin typeface="Times New Roman" pitchFamily="18" charset="0"/>
                          <a:cs typeface="Times New Roman" pitchFamily="18" charset="0"/>
                        </a:rPr>
                        <a:t>20.000.000 </a:t>
                      </a:r>
                      <a:r>
                        <a:rPr lang="ar-DZ" b="1" baseline="0" dirty="0" err="1" smtClean="0">
                          <a:latin typeface="Times New Roman" pitchFamily="18" charset="0"/>
                          <a:cs typeface="Times New Roman" pitchFamily="18" charset="0"/>
                        </a:rPr>
                        <a:t>دج</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أو يقل عنه..”.</a:t>
                      </a:r>
                      <a:endParaRPr lang="ar-DZ" b="0" u="none" baseline="0" dirty="0" smtClean="0">
                        <a:latin typeface="Times New Roman" pitchFamily="18" charset="0"/>
                        <a:cs typeface="Times New Roman" pitchFamily="18" charset="0"/>
                      </a:endParaRPr>
                    </a:p>
                  </a:txBody>
                  <a:tcPr/>
                </a:tc>
                <a:tc>
                  <a:txBody>
                    <a:bodyPr/>
                    <a:lstStyle/>
                    <a:p>
                      <a:pPr algn="r" rtl="1"/>
                      <a:endParaRPr lang="ar-DZ" sz="800" b="1" dirty="0" smtClean="0">
                        <a:latin typeface="Times New Roman" pitchFamily="18" charset="0"/>
                        <a:cs typeface="Times New Roman" pitchFamily="18" charset="0"/>
                      </a:endParaRPr>
                    </a:p>
                    <a:p>
                      <a:pPr algn="r" rtl="1"/>
                      <a:r>
                        <a:rPr lang="ar-DZ" b="1" dirty="0" smtClean="0">
                          <a:latin typeface="Times New Roman" pitchFamily="18" charset="0"/>
                          <a:cs typeface="Times New Roman" pitchFamily="18" charset="0"/>
                        </a:rPr>
                        <a:t>3/ </a:t>
                      </a:r>
                      <a:r>
                        <a:rPr lang="ar-DZ" b="1" u="sng" dirty="0" smtClean="0">
                          <a:latin typeface="Times New Roman" pitchFamily="18" charset="0"/>
                          <a:cs typeface="Times New Roman" pitchFamily="18" charset="0"/>
                        </a:rPr>
                        <a:t>إجراءات الإبرام</a:t>
                      </a:r>
                      <a:r>
                        <a:rPr lang="ar-DZ" b="1" dirty="0" smtClean="0">
                          <a:latin typeface="Times New Roman" pitchFamily="18" charset="0"/>
                          <a:cs typeface="Times New Roman" pitchFamily="18" charset="0"/>
                        </a:rPr>
                        <a:t> :</a:t>
                      </a:r>
                    </a:p>
                    <a:p>
                      <a:pPr algn="r" rtl="1"/>
                      <a:endParaRPr lang="ar-DZ" b="1"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65</a:t>
                      </a:r>
                      <a:r>
                        <a:rPr lang="ar-DZ" b="1" dirty="0" smtClean="0">
                          <a:latin typeface="Times New Roman" pitchFamily="18" charset="0"/>
                          <a:cs typeface="Times New Roman" pitchFamily="18" charset="0"/>
                        </a:rPr>
                        <a:t> : </a:t>
                      </a:r>
                      <a:r>
                        <a:rPr lang="ar-DZ" b="0" dirty="0" smtClean="0">
                          <a:latin typeface="Times New Roman" pitchFamily="18" charset="0"/>
                          <a:cs typeface="Times New Roman" pitchFamily="18" charset="0"/>
                        </a:rPr>
                        <a:t>“...</a:t>
                      </a:r>
                      <a:r>
                        <a:rPr lang="ar-DZ" b="0" baseline="0" dirty="0" smtClean="0">
                          <a:latin typeface="Times New Roman" pitchFamily="18" charset="0"/>
                          <a:cs typeface="Times New Roman" pitchFamily="18" charset="0"/>
                        </a:rPr>
                        <a:t> يمكن إعلان طلبات عروض الولايات والبلديات و</a:t>
                      </a:r>
                      <a:r>
                        <a:rPr lang="ar-DZ" b="0" u="sng" baseline="0" dirty="0" smtClean="0">
                          <a:latin typeface="Times New Roman" pitchFamily="18" charset="0"/>
                          <a:cs typeface="Times New Roman" pitchFamily="18" charset="0"/>
                        </a:rPr>
                        <a:t>المؤسسات العمومية</a:t>
                      </a:r>
                      <a:r>
                        <a:rPr lang="ar-DZ" b="0" u="none"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الموضوعة تحت وصايتها، والتي تتضمن :</a:t>
                      </a:r>
                    </a:p>
                    <a:p>
                      <a:pPr algn="just" rtl="1"/>
                      <a:endParaRPr lang="ar-DZ" sz="1600" b="0" baseline="0" dirty="0" smtClean="0">
                        <a:latin typeface="Times New Roman" pitchFamily="18" charset="0"/>
                        <a:cs typeface="Times New Roman" pitchFamily="18" charset="0"/>
                      </a:endParaRPr>
                    </a:p>
                    <a:p>
                      <a:pPr algn="just" rtl="1"/>
                      <a:r>
                        <a:rPr lang="ar-DZ" b="0" baseline="0" dirty="0" smtClean="0">
                          <a:latin typeface="Times New Roman" pitchFamily="18" charset="0"/>
                          <a:cs typeface="Times New Roman" pitchFamily="18" charset="0"/>
                        </a:rPr>
                        <a:t>- صفقات أشغال أو لوازم يساوي مبلغها - تبعا لتقدير إداري - </a:t>
                      </a:r>
                      <a:r>
                        <a:rPr lang="ar-DZ" b="1" baseline="0" dirty="0" smtClean="0">
                          <a:latin typeface="Times New Roman" pitchFamily="18" charset="0"/>
                          <a:cs typeface="Times New Roman" pitchFamily="18" charset="0"/>
                        </a:rPr>
                        <a:t>100.000.000 </a:t>
                      </a:r>
                      <a:r>
                        <a:rPr lang="ar-DZ" b="1" baseline="0" dirty="0" err="1" smtClean="0">
                          <a:latin typeface="Times New Roman" pitchFamily="18" charset="0"/>
                          <a:cs typeface="Times New Roman" pitchFamily="18" charset="0"/>
                        </a:rPr>
                        <a:t>دج</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أو يقل عنه.</a:t>
                      </a:r>
                    </a:p>
                    <a:p>
                      <a:pPr algn="just" rtl="1"/>
                      <a:endParaRPr lang="ar-DZ" sz="700" b="0" baseline="0" dirty="0" smtClean="0">
                        <a:latin typeface="Times New Roman" pitchFamily="18" charset="0"/>
                        <a:cs typeface="Times New Roman" pitchFamily="18" charset="0"/>
                      </a:endParaRPr>
                    </a:p>
                    <a:p>
                      <a:pPr algn="just" rtl="1"/>
                      <a:r>
                        <a:rPr lang="ar-DZ" b="0" baseline="0" dirty="0" smtClean="0">
                          <a:latin typeface="Times New Roman" pitchFamily="18" charset="0"/>
                          <a:cs typeface="Times New Roman" pitchFamily="18" charset="0"/>
                        </a:rPr>
                        <a:t> - وصفقات دراسات أو خدمات يساوي مبلغها - تبعا لتقدير إداري- </a:t>
                      </a:r>
                      <a:r>
                        <a:rPr lang="ar-DZ" b="1" baseline="0" dirty="0" smtClean="0">
                          <a:latin typeface="Times New Roman" pitchFamily="18" charset="0"/>
                          <a:cs typeface="Times New Roman" pitchFamily="18" charset="0"/>
                        </a:rPr>
                        <a:t>50.000.000 </a:t>
                      </a:r>
                      <a:r>
                        <a:rPr lang="ar-DZ" b="1" baseline="0" dirty="0" err="1" smtClean="0">
                          <a:latin typeface="Times New Roman" pitchFamily="18" charset="0"/>
                          <a:cs typeface="Times New Roman" pitchFamily="18" charset="0"/>
                        </a:rPr>
                        <a:t>دج</a:t>
                      </a:r>
                      <a:r>
                        <a:rPr lang="ar-DZ" b="0" baseline="0" dirty="0" smtClean="0">
                          <a:latin typeface="Times New Roman" pitchFamily="18" charset="0"/>
                          <a:cs typeface="Times New Roman" pitchFamily="18" charset="0"/>
                        </a:rPr>
                        <a:t> أو يقل عنه، حيث تكون محل إشهار محلي..”.</a:t>
                      </a:r>
                      <a:endParaRPr lang="ar-DZ" b="1" dirty="0" smtClean="0">
                        <a:latin typeface="Times New Roman" pitchFamily="18" charset="0"/>
                        <a:cs typeface="Times New Roman" pitchFamily="18" charset="0"/>
                      </a:endParaRPr>
                    </a:p>
                    <a:p>
                      <a:pPr algn="r" rtl="1"/>
                      <a:endParaRPr lang="ar-DZ" b="1" dirty="0" smtClean="0">
                        <a:latin typeface="Times New Roman" pitchFamily="18" charset="0"/>
                        <a:cs typeface="Times New Roman" pitchFamily="18" charset="0"/>
                      </a:endParaRPr>
                    </a:p>
                    <a:p>
                      <a:pPr algn="r" rtl="1"/>
                      <a:endParaRPr lang="ar-DZ" b="1" dirty="0" smtClean="0">
                        <a:latin typeface="Times New Roman" pitchFamily="18" charset="0"/>
                        <a:cs typeface="Times New Roman" pitchFamily="18" charset="0"/>
                      </a:endParaRPr>
                    </a:p>
                    <a:p>
                      <a:pPr algn="r" rtl="1"/>
                      <a:endParaRPr lang="ar-DZ" b="1" dirty="0" smtClean="0">
                        <a:latin typeface="Times New Roman" pitchFamily="18" charset="0"/>
                        <a:cs typeface="Times New Roman" pitchFamily="18" charset="0"/>
                      </a:endParaRPr>
                    </a:p>
                    <a:p>
                      <a:pPr algn="r" rtl="1"/>
                      <a:endParaRPr lang="ar-DZ" b="1"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357188"/>
          <a:ext cx="8572560" cy="6072208"/>
        </p:xfrm>
        <a:graphic>
          <a:graphicData uri="http://schemas.openxmlformats.org/drawingml/2006/table">
            <a:tbl>
              <a:tblPr firstRow="1" bandRow="1">
                <a:tableStyleId>{5940675A-B579-460E-94D1-54222C63F5DA}</a:tableStyleId>
              </a:tblPr>
              <a:tblGrid>
                <a:gridCol w="3000396"/>
                <a:gridCol w="2857520"/>
                <a:gridCol w="2714644"/>
              </a:tblGrid>
              <a:tr h="377547">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5694661">
                <a:tc>
                  <a:txBody>
                    <a:bodyPr/>
                    <a:lstStyle/>
                    <a:p>
                      <a:endParaRPr lang="ar-DZ" sz="100" dirty="0" smtClean="0">
                        <a:latin typeface="Times New Roman" pitchFamily="18" charset="0"/>
                        <a:cs typeface="Times New Roman" pitchFamily="18" charset="0"/>
                      </a:endParaRPr>
                    </a:p>
                    <a:p>
                      <a:pPr algn="justLow" rtl="1">
                        <a:buFontTx/>
                        <a:buNone/>
                      </a:pPr>
                      <a:endParaRPr lang="ar-DZ" sz="500" dirty="0" smtClean="0">
                        <a:latin typeface="Times New Roman" pitchFamily="18" charset="0"/>
                        <a:cs typeface="Times New Roman" pitchFamily="18" charset="0"/>
                      </a:endParaRPr>
                    </a:p>
                    <a:p>
                      <a:pPr algn="justLow" rtl="1">
                        <a:buFontTx/>
                        <a:buNone/>
                      </a:pPr>
                      <a:r>
                        <a:rPr lang="ar-DZ" dirty="0" smtClean="0">
                          <a:latin typeface="Times New Roman" pitchFamily="18" charset="0"/>
                          <a:cs typeface="Times New Roman" pitchFamily="18" charset="0"/>
                        </a:rPr>
                        <a:t>- تم إضافة </a:t>
                      </a:r>
                      <a:r>
                        <a:rPr lang="ar-DZ" u="sng" dirty="0" smtClean="0">
                          <a:latin typeface="Times New Roman" pitchFamily="18" charset="0"/>
                          <a:cs typeface="Times New Roman" pitchFamily="18" charset="0"/>
                        </a:rPr>
                        <a:t>ملف الترشح</a:t>
                      </a:r>
                      <a:r>
                        <a:rPr lang="ar-DZ" u="none" baseline="0" dirty="0" smtClean="0">
                          <a:latin typeface="Times New Roman" pitchFamily="18" charset="0"/>
                          <a:cs typeface="Times New Roman" pitchFamily="18" charset="0"/>
                        </a:rPr>
                        <a:t> ف</a:t>
                      </a:r>
                      <a:r>
                        <a:rPr lang="ar-DZ" baseline="0" dirty="0" smtClean="0">
                          <a:latin typeface="Times New Roman" pitchFamily="18" charset="0"/>
                          <a:cs typeface="Times New Roman" pitchFamily="18" charset="0"/>
                        </a:rPr>
                        <a:t>ي المرسوم الجديد.</a:t>
                      </a:r>
                    </a:p>
                    <a:p>
                      <a:pPr algn="justLow" rtl="1">
                        <a:buFontTx/>
                        <a:buChar char="-"/>
                      </a:pPr>
                      <a:endParaRPr lang="ar-DZ" baseline="0" dirty="0" smtClean="0">
                        <a:latin typeface="Times New Roman" pitchFamily="18" charset="0"/>
                        <a:cs typeface="Times New Roman" pitchFamily="18" charset="0"/>
                      </a:endParaRPr>
                    </a:p>
                    <a:p>
                      <a:pPr algn="justLow" rtl="1">
                        <a:buFontTx/>
                        <a:buChar char="-"/>
                      </a:pPr>
                      <a:endParaRPr lang="ar-DZ" baseline="0" dirty="0" smtClean="0">
                        <a:latin typeface="Times New Roman" pitchFamily="18" charset="0"/>
                        <a:cs typeface="Times New Roman" pitchFamily="18" charset="0"/>
                      </a:endParaRPr>
                    </a:p>
                    <a:p>
                      <a:pPr algn="justLow" rtl="1">
                        <a:buFontTx/>
                        <a:buChar char="-"/>
                      </a:pPr>
                      <a:endParaRPr lang="ar-DZ" sz="5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إعفاء المتعهدين من تقديم 5 وثائق (تخفيف الملف الإداري للمتعهد):</a:t>
                      </a:r>
                    </a:p>
                    <a:p>
                      <a:pPr algn="just" rtl="1">
                        <a:buFontTx/>
                        <a:buChar char="-"/>
                      </a:pPr>
                      <a:endParaRPr lang="ar-DZ" sz="200" baseline="0" dirty="0" smtClean="0">
                        <a:latin typeface="Times New Roman" pitchFamily="18" charset="0"/>
                        <a:cs typeface="Times New Roman" pitchFamily="18" charset="0"/>
                      </a:endParaRPr>
                    </a:p>
                    <a:p>
                      <a:pPr algn="just" rtl="1">
                        <a:buFontTx/>
                        <a:buChar char="-"/>
                      </a:pPr>
                      <a:endParaRPr lang="ar-DZ" sz="200" baseline="0" dirty="0" smtClean="0">
                        <a:latin typeface="Times New Roman" pitchFamily="18" charset="0"/>
                        <a:cs typeface="Times New Roman" pitchFamily="18" charset="0"/>
                      </a:endParaRPr>
                    </a:p>
                    <a:p>
                      <a:pPr algn="just" rtl="1">
                        <a:buFontTx/>
                        <a:buNone/>
                      </a:pPr>
                      <a:endParaRPr lang="ar-DZ" sz="2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 شهادة السوابق العدلية - الشهادات </a:t>
                      </a:r>
                      <a:r>
                        <a:rPr lang="ar-DZ" baseline="0" dirty="0" err="1" smtClean="0">
                          <a:latin typeface="Times New Roman" pitchFamily="18" charset="0"/>
                          <a:cs typeface="Times New Roman" pitchFamily="18" charset="0"/>
                        </a:rPr>
                        <a:t>الجبائية</a:t>
                      </a:r>
                      <a:r>
                        <a:rPr lang="ar-DZ" baseline="0" dirty="0" smtClean="0">
                          <a:latin typeface="Times New Roman" pitchFamily="18" charset="0"/>
                          <a:cs typeface="Times New Roman" pitchFamily="18" charset="0"/>
                        </a:rPr>
                        <a:t> -السجل التجاري أو سجل الصناعة التقليدية فيما يخص الحرفيين - شهادة الإيداع القانوني لحسابات الشركة - رقم التعريف </a:t>
                      </a:r>
                      <a:r>
                        <a:rPr lang="ar-DZ" baseline="0" dirty="0" err="1" smtClean="0">
                          <a:latin typeface="Times New Roman" pitchFamily="18" charset="0"/>
                          <a:cs typeface="Times New Roman" pitchFamily="18" charset="0"/>
                        </a:rPr>
                        <a:t>الجبائي</a:t>
                      </a:r>
                      <a:r>
                        <a:rPr lang="ar-DZ" baseline="0" dirty="0" smtClean="0">
                          <a:latin typeface="Times New Roman" pitchFamily="18" charset="0"/>
                          <a:cs typeface="Times New Roman" pitchFamily="18" charset="0"/>
                        </a:rPr>
                        <a:t>.</a:t>
                      </a:r>
                    </a:p>
                    <a:p>
                      <a:pPr algn="just" rtl="1">
                        <a:buFontTx/>
                        <a:buNone/>
                      </a:pPr>
                      <a:endParaRPr lang="ar-DZ" sz="8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*حيث تم تعويضها </a:t>
                      </a:r>
                      <a:r>
                        <a:rPr lang="ar-DZ" u="sng" baseline="0" dirty="0" smtClean="0">
                          <a:latin typeface="Times New Roman" pitchFamily="18" charset="0"/>
                          <a:cs typeface="Times New Roman" pitchFamily="18" charset="0"/>
                        </a:rPr>
                        <a:t>بالتصريح بالترشح</a:t>
                      </a:r>
                      <a:r>
                        <a:rPr lang="ar-DZ" baseline="0" dirty="0" smtClean="0">
                          <a:latin typeface="Times New Roman" pitchFamily="18" charset="0"/>
                          <a:cs typeface="Times New Roman" pitchFamily="18" charset="0"/>
                        </a:rPr>
                        <a:t>، مع إرفاق الوثائق الأخرى المذكورة في المادة 67 من المرسوم الجديد.</a:t>
                      </a:r>
                    </a:p>
                    <a:p>
                      <a:pPr algn="just" rtl="1">
                        <a:buFontTx/>
                        <a:buNone/>
                      </a:pPr>
                      <a:endParaRPr lang="ar-DZ" sz="9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*كما تم إضافة في العرض التقني : كل ووثيقة تسمح بتقييمه (مذكرة تبريرية تقنية).</a:t>
                      </a:r>
                    </a:p>
                  </a:txBody>
                  <a:tcPr/>
                </a:tc>
                <a:tc>
                  <a:txBody>
                    <a:bodyPr/>
                    <a:lstStyle/>
                    <a:p>
                      <a:endParaRPr lang="ar-DZ" sz="200" dirty="0" smtClean="0">
                        <a:latin typeface="Times New Roman" pitchFamily="18" charset="0"/>
                        <a:cs typeface="Times New Roman" pitchFamily="18" charset="0"/>
                      </a:endParaRPr>
                    </a:p>
                    <a:p>
                      <a:pPr algn="just" rtl="1"/>
                      <a:endParaRPr lang="ar-DZ" sz="5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51</a:t>
                      </a:r>
                      <a:r>
                        <a:rPr lang="ar-DZ" dirty="0" smtClean="0">
                          <a:latin typeface="Times New Roman" pitchFamily="18" charset="0"/>
                          <a:cs typeface="Times New Roman" pitchFamily="18" charset="0"/>
                        </a:rPr>
                        <a:t> من المرسوم القديم: “</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يجب أن تشتمل التعهدات على عرض تقني</a:t>
                      </a:r>
                      <a:r>
                        <a:rPr lang="ar-DZ" baseline="0" dirty="0" smtClean="0">
                          <a:latin typeface="Times New Roman" pitchFamily="18" charset="0"/>
                          <a:cs typeface="Times New Roman" pitchFamily="18" charset="0"/>
                        </a:rPr>
                        <a:t> وعرض مالي ..”.</a:t>
                      </a:r>
                    </a:p>
                    <a:p>
                      <a:pPr algn="just" rtl="1"/>
                      <a:endParaRPr lang="ar-DZ" sz="800" baseline="0" dirty="0" smtClean="0">
                        <a:latin typeface="Times New Roman" pitchFamily="18" charset="0"/>
                        <a:cs typeface="Times New Roman" pitchFamily="18" charset="0"/>
                      </a:endParaRPr>
                    </a:p>
                    <a:p>
                      <a:pPr algn="just" rtl="1"/>
                      <a:endParaRPr lang="ar-DZ" sz="800" baseline="0" dirty="0" smtClean="0">
                        <a:latin typeface="Times New Roman" pitchFamily="18" charset="0"/>
                        <a:cs typeface="Times New Roman" pitchFamily="18" charset="0"/>
                      </a:endParaRPr>
                    </a:p>
                    <a:p>
                      <a:pPr algn="just" rtl="1"/>
                      <a:endParaRPr lang="ar-DZ" sz="7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يضم العرض التقني وفقا </a:t>
                      </a:r>
                      <a:r>
                        <a:rPr lang="ar-DZ" b="1" baseline="0" dirty="0" smtClean="0">
                          <a:latin typeface="Times New Roman" pitchFamily="18" charset="0"/>
                          <a:cs typeface="Times New Roman" pitchFamily="18" charset="0"/>
                        </a:rPr>
                        <a:t>للمادة 51</a:t>
                      </a:r>
                      <a:r>
                        <a:rPr lang="ar-DZ" baseline="0" dirty="0" smtClean="0">
                          <a:latin typeface="Times New Roman" pitchFamily="18" charset="0"/>
                          <a:cs typeface="Times New Roman" pitchFamily="18" charset="0"/>
                        </a:rPr>
                        <a:t>:</a:t>
                      </a:r>
                    </a:p>
                    <a:p>
                      <a:pPr algn="just" rtl="1">
                        <a:buFontTx/>
                        <a:buChar char="-"/>
                      </a:pPr>
                      <a:endParaRPr lang="ar-DZ" sz="9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تصريح بالاكتتاب - كفالة التعهد- كل الوثائق التي تخص تأهيل المتعهد وكذا المراجع المهنية - كل الوثائق التي تطلبها المصلحة المتعاقدة (القانون الأساسي، السجل التجاري، الحصائل المالية..) - الشهادات </a:t>
                      </a:r>
                      <a:r>
                        <a:rPr lang="ar-DZ" baseline="0" dirty="0" err="1" smtClean="0">
                          <a:latin typeface="Times New Roman" pitchFamily="18" charset="0"/>
                          <a:cs typeface="Times New Roman" pitchFamily="18" charset="0"/>
                        </a:rPr>
                        <a:t>الجبائية</a:t>
                      </a:r>
                      <a:r>
                        <a:rPr lang="ar-DZ" baseline="0" dirty="0" smtClean="0">
                          <a:latin typeface="Times New Roman" pitchFamily="18" charset="0"/>
                          <a:cs typeface="Times New Roman" pitchFamily="18" charset="0"/>
                        </a:rPr>
                        <a:t> وشهادات هيئات الضمان الاجتماعي- شهادة السوابق العدلية - شهادة الإيداع القانوني لحسابات الشركة - تصريح بالنزاهة - رقم التعريف </a:t>
                      </a:r>
                      <a:r>
                        <a:rPr lang="ar-DZ" baseline="0" dirty="0" err="1" smtClean="0">
                          <a:latin typeface="Times New Roman" pitchFamily="18" charset="0"/>
                          <a:cs typeface="Times New Roman" pitchFamily="18" charset="0"/>
                        </a:rPr>
                        <a:t>الجبائي</a:t>
                      </a:r>
                      <a:r>
                        <a:rPr lang="ar-DZ" baseline="0" dirty="0" smtClean="0">
                          <a:latin typeface="Times New Roman" pitchFamily="18" charset="0"/>
                          <a:cs typeface="Times New Roman" pitchFamily="18" charset="0"/>
                        </a:rPr>
                        <a:t>.</a:t>
                      </a:r>
                    </a:p>
                  </a:txBody>
                  <a:tcPr/>
                </a:tc>
                <a:tc>
                  <a:txBody>
                    <a:bodyPr/>
                    <a:lstStyle/>
                    <a:p>
                      <a:endParaRPr lang="ar-DZ" sz="200" dirty="0" smtClean="0">
                        <a:latin typeface="Times New Roman" pitchFamily="18" charset="0"/>
                        <a:cs typeface="Times New Roman" pitchFamily="18" charset="0"/>
                      </a:endParaRPr>
                    </a:p>
                    <a:p>
                      <a:pPr algn="just" rtl="1"/>
                      <a:endParaRPr lang="ar-DZ" sz="600" b="1" u="sng"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67</a:t>
                      </a:r>
                      <a:r>
                        <a:rPr lang="ar-DZ" b="1" dirty="0" smtClean="0">
                          <a:latin typeface="Times New Roman" pitchFamily="18" charset="0"/>
                          <a:cs typeface="Times New Roman" pitchFamily="18" charset="0"/>
                        </a:rPr>
                        <a:t> : </a:t>
                      </a:r>
                      <a:r>
                        <a:rPr lang="ar-DZ" b="0" dirty="0" err="1" smtClean="0">
                          <a:latin typeface="Times New Roman" pitchFamily="18" charset="0"/>
                          <a:cs typeface="Times New Roman" pitchFamily="18" charset="0"/>
                        </a:rPr>
                        <a:t>تنص</a:t>
                      </a:r>
                      <a:r>
                        <a:rPr lang="ar-DZ" b="0" dirty="0" smtClean="0">
                          <a:latin typeface="Times New Roman" pitchFamily="18" charset="0"/>
                          <a:cs typeface="Times New Roman" pitchFamily="18" charset="0"/>
                        </a:rPr>
                        <a:t> على محتوى العروض :</a:t>
                      </a:r>
                    </a:p>
                    <a:p>
                      <a:pPr algn="r" rtl="1"/>
                      <a:endParaRPr lang="ar-DZ" sz="300" b="0" dirty="0" smtClean="0">
                        <a:latin typeface="Times New Roman" pitchFamily="18" charset="0"/>
                        <a:cs typeface="Times New Roman" pitchFamily="18" charset="0"/>
                      </a:endParaRPr>
                    </a:p>
                    <a:p>
                      <a:pPr algn="r" rtl="1">
                        <a:buFont typeface="Arial" charset="0"/>
                        <a:buNone/>
                      </a:pPr>
                      <a:r>
                        <a:rPr lang="ar-DZ" b="0" dirty="0" smtClean="0">
                          <a:latin typeface="Times New Roman" pitchFamily="18" charset="0"/>
                          <a:cs typeface="Times New Roman" pitchFamily="18" charset="0"/>
                        </a:rPr>
                        <a:t>*</a:t>
                      </a:r>
                      <a:r>
                        <a:rPr lang="ar-DZ" b="0" baseline="0" dirty="0" smtClean="0">
                          <a:latin typeface="Times New Roman" pitchFamily="18" charset="0"/>
                          <a:cs typeface="Times New Roman" pitchFamily="18" charset="0"/>
                        </a:rPr>
                        <a:t> ي</a:t>
                      </a:r>
                      <a:r>
                        <a:rPr lang="ar-DZ" b="0" dirty="0" smtClean="0">
                          <a:latin typeface="Times New Roman" pitchFamily="18" charset="0"/>
                          <a:cs typeface="Times New Roman" pitchFamily="18" charset="0"/>
                        </a:rPr>
                        <a:t>جب أن تشتمل العروض على : </a:t>
                      </a:r>
                    </a:p>
                    <a:p>
                      <a:pPr algn="r" rtl="1">
                        <a:buFont typeface="Arial" charset="0"/>
                        <a:buNone/>
                      </a:pPr>
                      <a:endParaRPr lang="ar-DZ" sz="200" b="0" dirty="0" smtClean="0">
                        <a:latin typeface="Times New Roman" pitchFamily="18" charset="0"/>
                        <a:cs typeface="Times New Roman" pitchFamily="18" charset="0"/>
                      </a:endParaRPr>
                    </a:p>
                    <a:p>
                      <a:pPr algn="r" rtl="1">
                        <a:buFontTx/>
                        <a:buChar char="-"/>
                      </a:pPr>
                      <a:r>
                        <a:rPr lang="ar-DZ" b="1" u="sng" dirty="0" smtClean="0">
                          <a:latin typeface="Times New Roman" pitchFamily="18" charset="0"/>
                          <a:cs typeface="Times New Roman" pitchFamily="18" charset="0"/>
                        </a:rPr>
                        <a:t>ملف الترشح</a:t>
                      </a:r>
                    </a:p>
                    <a:p>
                      <a:pPr algn="r" rtl="1">
                        <a:buFontTx/>
                        <a:buNone/>
                      </a:pPr>
                      <a:endParaRPr lang="ar-DZ" sz="300" b="1" u="sng" dirty="0" smtClean="0">
                        <a:latin typeface="Times New Roman" pitchFamily="18" charset="0"/>
                        <a:cs typeface="Times New Roman" pitchFamily="18" charset="0"/>
                      </a:endParaRPr>
                    </a:p>
                    <a:p>
                      <a:pPr algn="r" rtl="1">
                        <a:buFontTx/>
                        <a:buNone/>
                      </a:pPr>
                      <a:r>
                        <a:rPr lang="ar-DZ" b="0" baseline="0" dirty="0" smtClean="0">
                          <a:latin typeface="Times New Roman" pitchFamily="18" charset="0"/>
                          <a:cs typeface="Times New Roman" pitchFamily="18" charset="0"/>
                        </a:rPr>
                        <a:t>- عرض تقني </a:t>
                      </a:r>
                    </a:p>
                    <a:p>
                      <a:pPr algn="r" rtl="1">
                        <a:buFontTx/>
                        <a:buNone/>
                      </a:pPr>
                      <a:r>
                        <a:rPr lang="ar-DZ" b="0" baseline="0" dirty="0" smtClean="0">
                          <a:latin typeface="Times New Roman" pitchFamily="18" charset="0"/>
                          <a:cs typeface="Times New Roman" pitchFamily="18" charset="0"/>
                        </a:rPr>
                        <a:t>- عرض مالي</a:t>
                      </a:r>
                    </a:p>
                    <a:p>
                      <a:pPr algn="r" rtl="1">
                        <a:buFontTx/>
                        <a:buChar char="-"/>
                      </a:pPr>
                      <a:endParaRPr lang="ar-DZ" sz="600" b="0" dirty="0" smtClean="0">
                        <a:latin typeface="Times New Roman" pitchFamily="18" charset="0"/>
                        <a:cs typeface="Times New Roman" pitchFamily="18" charset="0"/>
                      </a:endParaRPr>
                    </a:p>
                    <a:p>
                      <a:pPr algn="r" rtl="1">
                        <a:buFont typeface="Arial" charset="0"/>
                        <a:buNone/>
                      </a:pPr>
                      <a:r>
                        <a:rPr lang="ar-DZ" b="1" baseline="0" dirty="0" smtClean="0">
                          <a:latin typeface="Times New Roman" pitchFamily="18" charset="0"/>
                          <a:cs typeface="Times New Roman" pitchFamily="18" charset="0"/>
                        </a:rPr>
                        <a:t>* يتضمن ملف الترشح : </a:t>
                      </a:r>
                    </a:p>
                    <a:p>
                      <a:pPr algn="r" rtl="1">
                        <a:buFont typeface="Arial" charset="0"/>
                        <a:buNone/>
                      </a:pPr>
                      <a:endParaRPr lang="ar-DZ" sz="700" b="0" baseline="0" dirty="0" smtClean="0">
                        <a:latin typeface="Times New Roman" pitchFamily="18" charset="0"/>
                        <a:cs typeface="Times New Roman" pitchFamily="18" charset="0"/>
                      </a:endParaRPr>
                    </a:p>
                    <a:p>
                      <a:pPr algn="r" rtl="1">
                        <a:buFontTx/>
                        <a:buNone/>
                      </a:pPr>
                      <a:r>
                        <a:rPr lang="ar-DZ" b="0" baseline="0" dirty="0" smtClean="0">
                          <a:latin typeface="Times New Roman" pitchFamily="18" charset="0"/>
                          <a:cs typeface="Times New Roman" pitchFamily="18" charset="0"/>
                        </a:rPr>
                        <a:t>- </a:t>
                      </a:r>
                      <a:r>
                        <a:rPr lang="ar-DZ" b="0" u="sng" baseline="0" dirty="0" smtClean="0">
                          <a:latin typeface="Times New Roman" pitchFamily="18" charset="0"/>
                          <a:cs typeface="Times New Roman" pitchFamily="18" charset="0"/>
                        </a:rPr>
                        <a:t>تصريح بالترشح</a:t>
                      </a:r>
                    </a:p>
                    <a:p>
                      <a:pPr algn="r" rtl="1">
                        <a:buFontTx/>
                        <a:buNone/>
                      </a:pPr>
                      <a:r>
                        <a:rPr lang="ar-DZ" b="0" baseline="0" dirty="0" smtClean="0">
                          <a:latin typeface="Times New Roman" pitchFamily="18" charset="0"/>
                          <a:cs typeface="Times New Roman" pitchFamily="18" charset="0"/>
                        </a:rPr>
                        <a:t>- تصريح بالنزاهة</a:t>
                      </a:r>
                    </a:p>
                    <a:p>
                      <a:pPr algn="r" rtl="1">
                        <a:buFontTx/>
                        <a:buChar char="-"/>
                      </a:pPr>
                      <a:r>
                        <a:rPr lang="ar-DZ" b="0" baseline="0" dirty="0" smtClean="0">
                          <a:latin typeface="Times New Roman" pitchFamily="18" charset="0"/>
                          <a:cs typeface="Times New Roman" pitchFamily="18" charset="0"/>
                        </a:rPr>
                        <a:t>القانون الأساسي للشركات</a:t>
                      </a:r>
                    </a:p>
                    <a:p>
                      <a:pPr algn="r" rtl="1">
                        <a:buFontTx/>
                        <a:buNone/>
                      </a:pPr>
                      <a:endParaRPr lang="ar-DZ" sz="500" b="0" baseline="0" dirty="0" smtClean="0">
                        <a:latin typeface="Times New Roman" pitchFamily="18" charset="0"/>
                        <a:cs typeface="Times New Roman" pitchFamily="18" charset="0"/>
                      </a:endParaRPr>
                    </a:p>
                    <a:p>
                      <a:pPr algn="just" rtl="1">
                        <a:buFontTx/>
                        <a:buChar char="-"/>
                      </a:pPr>
                      <a:r>
                        <a:rPr lang="ar-DZ" b="0" baseline="0" dirty="0" smtClean="0">
                          <a:latin typeface="Times New Roman" pitchFamily="18" charset="0"/>
                          <a:cs typeface="Times New Roman" pitchFamily="18" charset="0"/>
                        </a:rPr>
                        <a:t>الوثائق التي تتعلق بالتفويضات التي تسمح للأشخاص بإلزام المؤسسة.</a:t>
                      </a:r>
                    </a:p>
                    <a:p>
                      <a:pPr algn="r" rtl="1">
                        <a:buFontTx/>
                        <a:buChar char="-"/>
                      </a:pPr>
                      <a:endParaRPr lang="ar-DZ" sz="700" b="0"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 كل وثيقة تسمح بتقييم قدرات المتعهدين أو المناولين (</a:t>
                      </a:r>
                      <a:r>
                        <a:rPr lang="ar-DZ" b="1" baseline="0" dirty="0" smtClean="0">
                          <a:latin typeface="Times New Roman" pitchFamily="18" charset="0"/>
                          <a:cs typeface="Times New Roman" pitchFamily="18" charset="0"/>
                        </a:rPr>
                        <a:t>المهنية </a:t>
                      </a:r>
                      <a:r>
                        <a:rPr lang="ar-DZ" b="0" baseline="0" dirty="0" smtClean="0">
                          <a:latin typeface="Times New Roman" pitchFamily="18" charset="0"/>
                          <a:cs typeface="Times New Roman" pitchFamily="18" charset="0"/>
                        </a:rPr>
                        <a:t>: شهادة تأهيل ..،(</a:t>
                      </a:r>
                      <a:r>
                        <a:rPr lang="ar-DZ" b="1" baseline="0" dirty="0" smtClean="0">
                          <a:latin typeface="Times New Roman" pitchFamily="18" charset="0"/>
                          <a:cs typeface="Times New Roman" pitchFamily="18" charset="0"/>
                        </a:rPr>
                        <a:t>المالية </a:t>
                      </a:r>
                      <a:r>
                        <a:rPr lang="ar-DZ" b="0" baseline="0" dirty="0" smtClean="0">
                          <a:latin typeface="Times New Roman" pitchFamily="18" charset="0"/>
                          <a:cs typeface="Times New Roman" pitchFamily="18" charset="0"/>
                        </a:rPr>
                        <a:t>: الحصائل المالية </a:t>
                      </a:r>
                      <a:r>
                        <a:rPr lang="ar-DZ" b="0" baseline="0" dirty="0" err="1" smtClean="0">
                          <a:latin typeface="Times New Roman" pitchFamily="18" charset="0"/>
                          <a:cs typeface="Times New Roman" pitchFamily="18" charset="0"/>
                        </a:rPr>
                        <a:t>و..</a:t>
                      </a:r>
                      <a:r>
                        <a:rPr lang="ar-DZ" b="0" baseline="0" dirty="0" smtClean="0">
                          <a:latin typeface="Times New Roman" pitchFamily="18" charset="0"/>
                          <a:cs typeface="Times New Roman" pitchFamily="18" charset="0"/>
                        </a:rPr>
                        <a:t>) ، (</a:t>
                      </a:r>
                      <a:r>
                        <a:rPr lang="ar-DZ" b="1" baseline="0" dirty="0" smtClean="0">
                          <a:latin typeface="Times New Roman" pitchFamily="18" charset="0"/>
                          <a:cs typeface="Times New Roman" pitchFamily="18" charset="0"/>
                        </a:rPr>
                        <a:t>التقنية </a:t>
                      </a:r>
                      <a:r>
                        <a:rPr lang="ar-DZ" b="0" baseline="0" dirty="0" smtClean="0">
                          <a:latin typeface="Times New Roman" pitchFamily="18" charset="0"/>
                          <a:cs typeface="Times New Roman" pitchFamily="18" charset="0"/>
                        </a:rPr>
                        <a:t>(الوسائل البشرية والمادية ..)).</a:t>
                      </a:r>
                      <a:endParaRPr lang="ar-DZ" dirty="0" smtClean="0">
                        <a:latin typeface="Times New Roman" pitchFamily="18" charset="0"/>
                        <a:cs typeface="Times New Roman" pitchFamily="18" charset="0"/>
                      </a:endParaRPr>
                    </a:p>
                    <a:p>
                      <a:endParaRPr lang="ar-DZ" sz="10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283" y="428605"/>
          <a:ext cx="8786873" cy="5949027"/>
        </p:xfrm>
        <a:graphic>
          <a:graphicData uri="http://schemas.openxmlformats.org/drawingml/2006/table">
            <a:tbl>
              <a:tblPr firstRow="1" bandRow="1">
                <a:tableStyleId>{5940675A-B579-460E-94D1-54222C63F5DA}</a:tableStyleId>
              </a:tblPr>
              <a:tblGrid>
                <a:gridCol w="3472232"/>
                <a:gridCol w="2480166"/>
                <a:gridCol w="2834475"/>
              </a:tblGrid>
              <a:tr h="374997">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3577590">
                <a:tc>
                  <a:txBody>
                    <a:bodyPr/>
                    <a:lstStyle/>
                    <a:p>
                      <a:endParaRPr lang="ar-DZ" sz="900" dirty="0" smtClean="0">
                        <a:latin typeface="Times New Roman" pitchFamily="18" charset="0"/>
                        <a:cs typeface="Times New Roman" pitchFamily="18" charset="0"/>
                      </a:endParaRPr>
                    </a:p>
                    <a:p>
                      <a:endParaRPr lang="ar-DZ" sz="9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ت</a:t>
                      </a:r>
                      <a:r>
                        <a:rPr lang="ar-DZ" dirty="0" smtClean="0">
                          <a:latin typeface="Times New Roman" pitchFamily="18" charset="0"/>
                          <a:cs typeface="Times New Roman" pitchFamily="18" charset="0"/>
                        </a:rPr>
                        <a:t>م إضافة: </a:t>
                      </a:r>
                      <a:r>
                        <a:rPr lang="ar-DZ" b="0" u="sng" baseline="0" dirty="0" smtClean="0">
                          <a:latin typeface="Times New Roman" pitchFamily="18" charset="0"/>
                          <a:cs typeface="Times New Roman" pitchFamily="18" charset="0"/>
                        </a:rPr>
                        <a:t>تحليل السعر الإجمالي والجزافي.</a:t>
                      </a:r>
                    </a:p>
                    <a:p>
                      <a:pPr algn="r" rtl="1">
                        <a:buFontTx/>
                        <a:buNone/>
                      </a:pPr>
                      <a:endParaRPr lang="ar-DZ" sz="12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Char char="-"/>
                      </a:pPr>
                      <a:endParaRPr lang="ar-DZ" sz="200" b="0" u="sng" baseline="0" dirty="0" smtClean="0">
                        <a:latin typeface="Times New Roman" pitchFamily="18" charset="0"/>
                        <a:cs typeface="Times New Roman" pitchFamily="18" charset="0"/>
                      </a:endParaRPr>
                    </a:p>
                    <a:p>
                      <a:pPr algn="r" rtl="1">
                        <a:buFontTx/>
                        <a:buChar char="-"/>
                      </a:pPr>
                      <a:endParaRPr lang="ar-DZ" sz="400" b="0" u="sng" baseline="0" dirty="0" smtClean="0">
                        <a:latin typeface="Times New Roman" pitchFamily="18" charset="0"/>
                        <a:cs typeface="Times New Roman" pitchFamily="18" charset="0"/>
                      </a:endParaRPr>
                    </a:p>
                    <a:p>
                      <a:pPr algn="r" rtl="1">
                        <a:buFontTx/>
                        <a:buChar char="-"/>
                      </a:pPr>
                      <a:endParaRPr lang="ar-DZ" sz="500" b="0" u="sng" baseline="0" dirty="0" smtClean="0">
                        <a:latin typeface="Times New Roman" pitchFamily="18" charset="0"/>
                        <a:cs typeface="Times New Roman" pitchFamily="18" charset="0"/>
                      </a:endParaRPr>
                    </a:p>
                    <a:p>
                      <a:pPr algn="r" rtl="1">
                        <a:buFontTx/>
                        <a:buNone/>
                      </a:pPr>
                      <a:endParaRPr lang="ar-DZ" sz="1050" b="0" u="sng" baseline="0" dirty="0" smtClean="0">
                        <a:latin typeface="Times New Roman" pitchFamily="18" charset="0"/>
                        <a:cs typeface="Times New Roman" pitchFamily="18" charset="0"/>
                      </a:endParaRPr>
                    </a:p>
                    <a:p>
                      <a:pPr algn="r" rtl="1">
                        <a:buFontTx/>
                        <a:buNone/>
                      </a:pPr>
                      <a:endParaRPr lang="ar-DZ" sz="1050" b="0" u="sng" baseline="0" dirty="0" smtClean="0">
                        <a:latin typeface="Times New Roman" pitchFamily="18" charset="0"/>
                        <a:cs typeface="Times New Roman" pitchFamily="18" charset="0"/>
                      </a:endParaRPr>
                    </a:p>
                    <a:p>
                      <a:pPr algn="r" rtl="1">
                        <a:buFontTx/>
                        <a:buNone/>
                      </a:pPr>
                      <a:endParaRPr lang="ar-DZ" sz="600" b="0" u="sng" baseline="0" dirty="0" smtClean="0">
                        <a:latin typeface="Times New Roman" pitchFamily="18" charset="0"/>
                        <a:cs typeface="Times New Roman" pitchFamily="18" charset="0"/>
                      </a:endParaRPr>
                    </a:p>
                    <a:p>
                      <a:pPr algn="just" rtl="1">
                        <a:buFontTx/>
                        <a:buNone/>
                      </a:pPr>
                      <a:r>
                        <a:rPr lang="ar-DZ" sz="1800" b="0" u="none" baseline="0" dirty="0" smtClean="0">
                          <a:latin typeface="Times New Roman" pitchFamily="18" charset="0"/>
                          <a:cs typeface="Times New Roman" pitchFamily="18" charset="0"/>
                        </a:rPr>
                        <a:t>- تدخل في إطار تخفيف الإجراءات الإدارية لفائدة المتعهدين.</a:t>
                      </a:r>
                    </a:p>
                  </a:txBody>
                  <a:tcPr/>
                </a:tc>
                <a:tc>
                  <a:txBody>
                    <a:bodyPr/>
                    <a:lstStyle/>
                    <a:p>
                      <a:endParaRPr lang="ar-DZ" sz="2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a:t>
                      </a:r>
                      <a:r>
                        <a:rPr lang="ar-DZ" b="1" baseline="0" dirty="0" smtClean="0">
                          <a:latin typeface="Times New Roman" pitchFamily="18" charset="0"/>
                          <a:cs typeface="Times New Roman" pitchFamily="18" charset="0"/>
                        </a:rPr>
                        <a:t> 51</a:t>
                      </a:r>
                      <a:r>
                        <a:rPr lang="ar-DZ" baseline="0" dirty="0" smtClean="0">
                          <a:latin typeface="Times New Roman" pitchFamily="18" charset="0"/>
                          <a:cs typeface="Times New Roman" pitchFamily="18" charset="0"/>
                        </a:rPr>
                        <a:t> من المرسوم القديم: يشمل </a:t>
                      </a:r>
                      <a:r>
                        <a:rPr lang="ar-DZ" u="sng" baseline="0" dirty="0" smtClean="0">
                          <a:latin typeface="Times New Roman" pitchFamily="18" charset="0"/>
                          <a:cs typeface="Times New Roman" pitchFamily="18" charset="0"/>
                        </a:rPr>
                        <a:t>العرض المالي </a:t>
                      </a:r>
                      <a:r>
                        <a:rPr lang="ar-DZ" baseline="0" dirty="0" smtClean="0">
                          <a:latin typeface="Times New Roman" pitchFamily="18" charset="0"/>
                          <a:cs typeface="Times New Roman" pitchFamily="18" charset="0"/>
                        </a:rPr>
                        <a:t>: </a:t>
                      </a:r>
                    </a:p>
                    <a:p>
                      <a:pPr algn="r" rtl="1">
                        <a:buFontTx/>
                        <a:buNone/>
                      </a:pPr>
                      <a:endParaRPr lang="ar-DZ" sz="400" baseline="0" dirty="0" smtClean="0">
                        <a:latin typeface="Times New Roman" pitchFamily="18" charset="0"/>
                        <a:cs typeface="Times New Roman" pitchFamily="18" charset="0"/>
                      </a:endParaRPr>
                    </a:p>
                    <a:p>
                      <a:pPr algn="r" rtl="1">
                        <a:buFontTx/>
                        <a:buNone/>
                      </a:pPr>
                      <a:r>
                        <a:rPr lang="ar-DZ"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رسالة تعهد</a:t>
                      </a:r>
                    </a:p>
                    <a:p>
                      <a:pPr algn="r" rtl="1">
                        <a:buFontTx/>
                        <a:buNone/>
                      </a:pPr>
                      <a:r>
                        <a:rPr lang="ar-DZ" b="0" baseline="0" dirty="0" smtClean="0">
                          <a:latin typeface="Times New Roman" pitchFamily="18" charset="0"/>
                          <a:cs typeface="Times New Roman" pitchFamily="18" charset="0"/>
                        </a:rPr>
                        <a:t>- جدول الأسعار بالوحدة</a:t>
                      </a:r>
                    </a:p>
                    <a:p>
                      <a:pPr algn="r" rtl="1">
                        <a:buFontTx/>
                        <a:buNone/>
                      </a:pPr>
                      <a:r>
                        <a:rPr lang="ar-DZ" b="0" baseline="0" dirty="0" smtClean="0">
                          <a:latin typeface="Times New Roman" pitchFamily="18" charset="0"/>
                          <a:cs typeface="Times New Roman" pitchFamily="18" charset="0"/>
                        </a:rPr>
                        <a:t>- تفصيل كمي وتقديري</a:t>
                      </a:r>
                    </a:p>
                    <a:p>
                      <a:pPr algn="r" rtl="1">
                        <a:buFontTx/>
                        <a:buNone/>
                      </a:pPr>
                      <a:endParaRPr lang="ar-DZ" sz="1600" baseline="0" dirty="0" smtClean="0">
                        <a:latin typeface="Times New Roman" pitchFamily="18" charset="0"/>
                        <a:cs typeface="Times New Roman" pitchFamily="18" charset="0"/>
                      </a:endParaRPr>
                    </a:p>
                    <a:p>
                      <a:pPr algn="r" rtl="1">
                        <a:buFontTx/>
                        <a:buNone/>
                      </a:pPr>
                      <a:endParaRPr lang="ar-DZ" sz="9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هذه</a:t>
                      </a:r>
                      <a:r>
                        <a:rPr lang="ar-DZ" baseline="0" dirty="0" smtClean="0">
                          <a:latin typeface="Times New Roman" pitchFamily="18" charset="0"/>
                          <a:cs typeface="Times New Roman" pitchFamily="18" charset="0"/>
                        </a:rPr>
                        <a:t> الفقرة غير مدرجة في المرسوم القديم.</a:t>
                      </a:r>
                      <a:endParaRPr lang="fr-FR" dirty="0">
                        <a:latin typeface="Times New Roman" pitchFamily="18" charset="0"/>
                        <a:cs typeface="Times New Roman" pitchFamily="18" charset="0"/>
                      </a:endParaRPr>
                    </a:p>
                  </a:txBody>
                  <a:tcPr/>
                </a:tc>
                <a:tc>
                  <a:txBody>
                    <a:bodyPr/>
                    <a:lstStyle/>
                    <a:p>
                      <a:pPr algn="r" rtl="1"/>
                      <a:endParaRPr lang="ar-DZ" sz="200" dirty="0" smtClean="0">
                        <a:latin typeface="Times New Roman" pitchFamily="18" charset="0"/>
                        <a:cs typeface="Times New Roman" pitchFamily="18" charset="0"/>
                      </a:endParaRPr>
                    </a:p>
                    <a:p>
                      <a:pPr algn="just" rtl="1">
                        <a:buFontTx/>
                        <a:buChar char="-"/>
                      </a:pPr>
                      <a:r>
                        <a:rPr lang="ar-DZ" b="1" u="sng" dirty="0" smtClean="0">
                          <a:latin typeface="Times New Roman" pitchFamily="18" charset="0"/>
                          <a:cs typeface="Times New Roman" pitchFamily="18" charset="0"/>
                        </a:rPr>
                        <a:t>العرض</a:t>
                      </a:r>
                      <a:r>
                        <a:rPr lang="ar-DZ" b="1" u="sng" baseline="0" dirty="0" smtClean="0">
                          <a:latin typeface="Times New Roman" pitchFamily="18" charset="0"/>
                          <a:cs typeface="Times New Roman" pitchFamily="18" charset="0"/>
                        </a:rPr>
                        <a:t> المالي</a:t>
                      </a:r>
                      <a:r>
                        <a:rPr lang="ar-DZ" b="1" u="none"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وفقا </a:t>
                      </a:r>
                      <a:r>
                        <a:rPr lang="ar-DZ" b="1" baseline="0" dirty="0" smtClean="0">
                          <a:latin typeface="Times New Roman" pitchFamily="18" charset="0"/>
                          <a:cs typeface="Times New Roman" pitchFamily="18" charset="0"/>
                        </a:rPr>
                        <a:t>للمادة 67 </a:t>
                      </a:r>
                      <a:r>
                        <a:rPr lang="ar-DZ" b="0" baseline="0" dirty="0" smtClean="0">
                          <a:latin typeface="Times New Roman" pitchFamily="18" charset="0"/>
                          <a:cs typeface="Times New Roman" pitchFamily="18" charset="0"/>
                        </a:rPr>
                        <a:t>فهو يشمل :</a:t>
                      </a:r>
                    </a:p>
                    <a:p>
                      <a:pPr algn="r" rtl="1">
                        <a:buFontTx/>
                        <a:buChar char="-"/>
                      </a:pPr>
                      <a:endParaRPr lang="ar-DZ" sz="300" b="0" baseline="0" dirty="0" smtClean="0">
                        <a:latin typeface="Times New Roman" pitchFamily="18" charset="0"/>
                        <a:cs typeface="Times New Roman" pitchFamily="18" charset="0"/>
                      </a:endParaRPr>
                    </a:p>
                    <a:p>
                      <a:pPr algn="r" rtl="1">
                        <a:buFontTx/>
                        <a:buNone/>
                      </a:pPr>
                      <a:r>
                        <a:rPr lang="ar-DZ" b="0" baseline="0" dirty="0" smtClean="0">
                          <a:latin typeface="Times New Roman" pitchFamily="18" charset="0"/>
                          <a:cs typeface="Times New Roman" pitchFamily="18" charset="0"/>
                        </a:rPr>
                        <a:t>- رسالة تعهد</a:t>
                      </a:r>
                    </a:p>
                    <a:p>
                      <a:pPr algn="r" rtl="1">
                        <a:buFontTx/>
                        <a:buNone/>
                      </a:pPr>
                      <a:r>
                        <a:rPr lang="ar-DZ" b="0" baseline="0" dirty="0" smtClean="0">
                          <a:latin typeface="Times New Roman" pitchFamily="18" charset="0"/>
                          <a:cs typeface="Times New Roman" pitchFamily="18" charset="0"/>
                        </a:rPr>
                        <a:t>- جدول الأسعار بالوحدة</a:t>
                      </a:r>
                    </a:p>
                    <a:p>
                      <a:pPr algn="r" rtl="1">
                        <a:buFontTx/>
                        <a:buNone/>
                      </a:pPr>
                      <a:r>
                        <a:rPr lang="ar-DZ" b="0" baseline="0" dirty="0" smtClean="0">
                          <a:latin typeface="Times New Roman" pitchFamily="18" charset="0"/>
                          <a:cs typeface="Times New Roman" pitchFamily="18" charset="0"/>
                        </a:rPr>
                        <a:t>- تفصيل كمي وتقديري</a:t>
                      </a:r>
                    </a:p>
                    <a:p>
                      <a:pPr algn="r" rtl="1">
                        <a:buFontTx/>
                        <a:buNone/>
                      </a:pPr>
                      <a:r>
                        <a:rPr lang="ar-DZ" b="1"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تحليل السعر الإجمالي والجزافي</a:t>
                      </a:r>
                    </a:p>
                    <a:p>
                      <a:pPr algn="r" rtl="1">
                        <a:buFontTx/>
                        <a:buNone/>
                      </a:pPr>
                      <a:endParaRPr lang="ar-DZ" sz="700" b="0"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 </a:t>
                      </a:r>
                      <a:r>
                        <a:rPr lang="ar-DZ" b="0" u="sng" baseline="0" dirty="0" smtClean="0">
                          <a:latin typeface="Times New Roman" pitchFamily="18" charset="0"/>
                          <a:cs typeface="Times New Roman" pitchFamily="18" charset="0"/>
                        </a:rPr>
                        <a:t>ولا تطلب المصلحة المتعاقدة من المتعهدين وثائق مصادق عليها طبق الأصل إلا استثناء</a:t>
                      </a:r>
                      <a:r>
                        <a:rPr lang="ar-DZ" b="0" baseline="0" dirty="0" smtClean="0">
                          <a:latin typeface="Times New Roman" pitchFamily="18" charset="0"/>
                          <a:cs typeface="Times New Roman" pitchFamily="18" charset="0"/>
                        </a:rPr>
                        <a:t>، عندما </a:t>
                      </a:r>
                      <a:r>
                        <a:rPr lang="ar-DZ" b="0" baseline="0" dirty="0" err="1" smtClean="0">
                          <a:latin typeface="Times New Roman" pitchFamily="18" charset="0"/>
                          <a:cs typeface="Times New Roman" pitchFamily="18" charset="0"/>
                        </a:rPr>
                        <a:t>ينص</a:t>
                      </a:r>
                      <a:r>
                        <a:rPr lang="ar-DZ" b="0" baseline="0" dirty="0" smtClean="0">
                          <a:latin typeface="Times New Roman" pitchFamily="18" charset="0"/>
                          <a:cs typeface="Times New Roman" pitchFamily="18" charset="0"/>
                        </a:rPr>
                        <a:t> نص تشريعي أو مرسوم رئاسي، وإن تحتم عليها ذلك </a:t>
                      </a:r>
                      <a:r>
                        <a:rPr lang="ar-DZ" b="0" u="sng" baseline="0" dirty="0" smtClean="0">
                          <a:latin typeface="Times New Roman" pitchFamily="18" charset="0"/>
                          <a:cs typeface="Times New Roman" pitchFamily="18" charset="0"/>
                        </a:rPr>
                        <a:t>فيجب طلبها من المتعهد حائز الصفقة</a:t>
                      </a:r>
                      <a:r>
                        <a:rPr lang="ar-DZ" b="0" baseline="0" dirty="0" smtClean="0">
                          <a:latin typeface="Times New Roman" pitchFamily="18" charset="0"/>
                          <a:cs typeface="Times New Roman" pitchFamily="18" charset="0"/>
                        </a:rPr>
                        <a:t>.</a:t>
                      </a:r>
                      <a:endParaRPr lang="ar-DZ" b="1" baseline="0" dirty="0" smtClean="0">
                        <a:latin typeface="Times New Roman" pitchFamily="18" charset="0"/>
                        <a:cs typeface="Times New Roman" pitchFamily="18" charset="0"/>
                      </a:endParaRPr>
                    </a:p>
                  </a:txBody>
                  <a:tcPr/>
                </a:tc>
              </a:tr>
              <a:tr h="1833891">
                <a:tc>
                  <a:txBody>
                    <a:bodyPr/>
                    <a:lstStyle/>
                    <a:p>
                      <a:pPr algn="just" rtl="1">
                        <a:buFontTx/>
                        <a:buNone/>
                      </a:pPr>
                      <a:endParaRPr lang="ar-DZ" sz="100" b="0" u="none" baseline="0" dirty="0" smtClean="0">
                        <a:latin typeface="Times New Roman" pitchFamily="18" charset="0"/>
                        <a:cs typeface="Times New Roman" pitchFamily="18" charset="0"/>
                      </a:endParaRPr>
                    </a:p>
                    <a:p>
                      <a:pPr algn="just" rtl="1">
                        <a:buFontTx/>
                        <a:buNone/>
                      </a:pPr>
                      <a:endParaRPr lang="ar-DZ" sz="300" b="0" u="none" baseline="0" dirty="0" smtClean="0">
                        <a:latin typeface="Times New Roman" pitchFamily="18" charset="0"/>
                        <a:cs typeface="Times New Roman" pitchFamily="18" charset="0"/>
                      </a:endParaRPr>
                    </a:p>
                    <a:p>
                      <a:pPr algn="just" rtl="1">
                        <a:buFontTx/>
                        <a:buNone/>
                      </a:pPr>
                      <a:r>
                        <a:rPr lang="ar-DZ" sz="1800" b="0" u="none" baseline="0" dirty="0" smtClean="0">
                          <a:latin typeface="Times New Roman" pitchFamily="18" charset="0"/>
                          <a:cs typeface="Times New Roman" pitchFamily="18" charset="0"/>
                        </a:rPr>
                        <a:t>- في حالة عدم تقديمها في الآجال المحددة أو تبين أن المعلومات غير مطابقة للتصريح، يتم رفض عرض المعني. كما يتم الأمر بفسخ الصفقة حتى بعد إمضائها، في حالة اكتشاف أن المعلومات زائفة، وهذا تحت مسؤولية المتعاقد دون سواه </a:t>
                      </a:r>
                      <a:r>
                        <a:rPr lang="ar-DZ" sz="1800" b="1" u="none" baseline="0" dirty="0" smtClean="0">
                          <a:latin typeface="Times New Roman" pitchFamily="18" charset="0"/>
                          <a:cs typeface="Times New Roman" pitchFamily="18" charset="0"/>
                        </a:rPr>
                        <a:t>(المادة 69).</a:t>
                      </a:r>
                    </a:p>
                  </a:txBody>
                  <a:tcPr/>
                </a:tc>
                <a:tc>
                  <a:txBody>
                    <a:bodyPr/>
                    <a:lstStyle/>
                    <a:p>
                      <a:pPr algn="just" rtl="1">
                        <a:buFontTx/>
                        <a:buNone/>
                      </a:pPr>
                      <a:endParaRPr lang="ar-DZ" sz="11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غير مدرجة في النص القديم.</a:t>
                      </a:r>
                      <a:endParaRPr lang="fr-FR" dirty="0">
                        <a:latin typeface="Times New Roman" pitchFamily="18" charset="0"/>
                        <a:cs typeface="Times New Roman" pitchFamily="18" charset="0"/>
                      </a:endParaRPr>
                    </a:p>
                  </a:txBody>
                  <a:tcPr/>
                </a:tc>
                <a:tc>
                  <a:txBody>
                    <a:bodyPr/>
                    <a:lstStyle/>
                    <a:p>
                      <a:pPr algn="just" rtl="1">
                        <a:buFontTx/>
                        <a:buNone/>
                      </a:pPr>
                      <a:endParaRPr lang="ar-DZ" sz="900" b="1" u="sng" baseline="0" dirty="0" smtClean="0">
                        <a:latin typeface="Times New Roman" pitchFamily="18" charset="0"/>
                        <a:cs typeface="Times New Roman" pitchFamily="18" charset="0"/>
                      </a:endParaRPr>
                    </a:p>
                    <a:p>
                      <a:pPr algn="just" rtl="1">
                        <a:buFontTx/>
                        <a:buNone/>
                      </a:pPr>
                      <a:r>
                        <a:rPr lang="ar-DZ" b="1" u="sng" baseline="0" dirty="0" smtClean="0">
                          <a:latin typeface="Times New Roman" pitchFamily="18" charset="0"/>
                          <a:cs typeface="Times New Roman" pitchFamily="18" charset="0"/>
                        </a:rPr>
                        <a:t>المادة 69</a:t>
                      </a:r>
                      <a:r>
                        <a:rPr lang="ar-DZ" b="1" baseline="0" dirty="0" smtClean="0">
                          <a:latin typeface="Times New Roman" pitchFamily="18" charset="0"/>
                          <a:cs typeface="Times New Roman" pitchFamily="18" charset="0"/>
                        </a:rPr>
                        <a:t> : </a:t>
                      </a:r>
                      <a:r>
                        <a:rPr lang="ar-DZ" b="0" baseline="0" dirty="0" smtClean="0">
                          <a:latin typeface="Times New Roman" pitchFamily="18" charset="0"/>
                          <a:cs typeface="Times New Roman" pitchFamily="18" charset="0"/>
                        </a:rPr>
                        <a:t>“</a:t>
                      </a:r>
                      <a:r>
                        <a:rPr lang="ar-DZ" b="0" u="sng" baseline="0" dirty="0" smtClean="0">
                          <a:latin typeface="Times New Roman" pitchFamily="18" charset="0"/>
                          <a:cs typeface="Times New Roman" pitchFamily="18" charset="0"/>
                        </a:rPr>
                        <a:t>لا تطلب الوثائق</a:t>
                      </a:r>
                      <a:r>
                        <a:rPr lang="ar-DZ" b="0" baseline="0" dirty="0" smtClean="0">
                          <a:latin typeface="Times New Roman" pitchFamily="18" charset="0"/>
                          <a:cs typeface="Times New Roman" pitchFamily="18" charset="0"/>
                        </a:rPr>
                        <a:t> التي تبرر المعلومات </a:t>
                      </a:r>
                      <a:r>
                        <a:rPr lang="ar-DZ" b="0" u="sng" baseline="0" dirty="0" smtClean="0">
                          <a:latin typeface="Times New Roman" pitchFamily="18" charset="0"/>
                          <a:cs typeface="Times New Roman" pitchFamily="18" charset="0"/>
                        </a:rPr>
                        <a:t>التي يحتويها التصريح بالترشح إلا من حائز الصفقة</a:t>
                      </a:r>
                      <a:r>
                        <a:rPr lang="ar-DZ" b="0" baseline="0" dirty="0" smtClean="0">
                          <a:latin typeface="Times New Roman" pitchFamily="18" charset="0"/>
                          <a:cs typeface="Times New Roman" pitchFamily="18" charset="0"/>
                        </a:rPr>
                        <a:t> الذي يجب أن يقدمها في أجل 10 أيام من تاريخ إخطاره، قبل نشر إعلان عن المنح المؤقت... ”.</a:t>
                      </a:r>
                    </a:p>
                    <a:p>
                      <a:pPr algn="just" rtl="1">
                        <a:buFontTx/>
                        <a:buNone/>
                      </a:pPr>
                      <a:endParaRPr lang="ar-DZ" sz="800" b="0"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500061"/>
          <a:ext cx="8229600" cy="5715021"/>
        </p:xfrm>
        <a:graphic>
          <a:graphicData uri="http://schemas.openxmlformats.org/drawingml/2006/table">
            <a:tbl>
              <a:tblPr firstRow="1" bandRow="1">
                <a:tableStyleId>{5940675A-B579-460E-94D1-54222C63F5DA}</a:tableStyleId>
              </a:tblPr>
              <a:tblGrid>
                <a:gridCol w="2828916"/>
                <a:gridCol w="2582028"/>
                <a:gridCol w="2818656"/>
              </a:tblGrid>
              <a:tr h="389455">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2628886">
                <a:tc>
                  <a:txBody>
                    <a:bodyPr/>
                    <a:lstStyle/>
                    <a:p>
                      <a:endParaRPr lang="ar-DZ" sz="1200" dirty="0" smtClean="0">
                        <a:latin typeface="Times New Roman" pitchFamily="18" charset="0"/>
                        <a:cs typeface="Times New Roman" pitchFamily="18" charset="0"/>
                      </a:endParaRPr>
                    </a:p>
                    <a:p>
                      <a:endParaRPr lang="ar-DZ" sz="1050" dirty="0" smtClean="0">
                        <a:latin typeface="Times New Roman" pitchFamily="18" charset="0"/>
                        <a:cs typeface="Times New Roman" pitchFamily="18" charset="0"/>
                      </a:endParaRPr>
                    </a:p>
                    <a:p>
                      <a:pPr algn="just" rtl="1">
                        <a:buFontTx/>
                        <a:buNone/>
                      </a:pPr>
                      <a:r>
                        <a:rPr lang="ar-DZ" sz="1800" b="0" u="none" baseline="0" dirty="0" smtClean="0">
                          <a:latin typeface="Times New Roman" pitchFamily="18" charset="0"/>
                          <a:cs typeface="Times New Roman" pitchFamily="18" charset="0"/>
                        </a:rPr>
                        <a:t>- تم إدماج اللجنتين المنصوص عليهما في المرسوم القديم، في لجنة واحدة لفتح </a:t>
                      </a:r>
                      <a:r>
                        <a:rPr lang="ar-DZ" sz="1800" b="0" u="none" baseline="0" dirty="0" err="1" smtClean="0">
                          <a:latin typeface="Times New Roman" pitchFamily="18" charset="0"/>
                          <a:cs typeface="Times New Roman" pitchFamily="18" charset="0"/>
                        </a:rPr>
                        <a:t>الأظرفة</a:t>
                      </a:r>
                      <a:r>
                        <a:rPr lang="ar-DZ" sz="1800" b="0" u="none" baseline="0" dirty="0" smtClean="0">
                          <a:latin typeface="Times New Roman" pitchFamily="18" charset="0"/>
                          <a:cs typeface="Times New Roman" pitchFamily="18" charset="0"/>
                        </a:rPr>
                        <a:t> وتقييم العروض، في إطار المرسوم الجديد.(تقليص آجال دراسة العروض).</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ar-DZ"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ar-DZ" sz="50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baseline="0" dirty="0" smtClean="0">
                          <a:latin typeface="Times New Roman" pitchFamily="18" charset="0"/>
                          <a:cs typeface="Times New Roman" pitchFamily="18" charset="0"/>
                        </a:rPr>
                        <a:t>- تقابلهما </a:t>
                      </a:r>
                      <a:r>
                        <a:rPr lang="ar-DZ" b="1" baseline="0" dirty="0" smtClean="0">
                          <a:latin typeface="Times New Roman" pitchFamily="18" charset="0"/>
                          <a:cs typeface="Times New Roman" pitchFamily="18" charset="0"/>
                        </a:rPr>
                        <a:t>المادة 122</a:t>
                      </a:r>
                      <a:r>
                        <a:rPr lang="ar-DZ"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والمادة 125</a:t>
                      </a:r>
                      <a:r>
                        <a:rPr lang="ar-DZ" baseline="0" dirty="0" smtClean="0">
                          <a:latin typeface="Times New Roman" pitchFamily="18" charset="0"/>
                          <a:cs typeface="Times New Roman" pitchFamily="18" charset="0"/>
                        </a:rPr>
                        <a:t> على التوالي من المرسوم القديم، اللتان تنصان على “أن عملية فتح </a:t>
                      </a:r>
                      <a:r>
                        <a:rPr lang="ar-DZ" baseline="0" dirty="0" err="1" smtClean="0">
                          <a:latin typeface="Times New Roman" pitchFamily="18" charset="0"/>
                          <a:cs typeface="Times New Roman" pitchFamily="18" charset="0"/>
                        </a:rPr>
                        <a:t>الأظرفة</a:t>
                      </a:r>
                      <a:r>
                        <a:rPr lang="ar-DZ" baseline="0" dirty="0" smtClean="0">
                          <a:latin typeface="Times New Roman" pitchFamily="18" charset="0"/>
                          <a:cs typeface="Times New Roman" pitchFamily="18" charset="0"/>
                        </a:rPr>
                        <a:t> تتم من طرف لجنة فتح </a:t>
                      </a:r>
                      <a:r>
                        <a:rPr lang="ar-DZ" baseline="0" dirty="0" err="1" smtClean="0">
                          <a:latin typeface="Times New Roman" pitchFamily="18" charset="0"/>
                          <a:cs typeface="Times New Roman" pitchFamily="18" charset="0"/>
                        </a:rPr>
                        <a:t>الأظرفة</a:t>
                      </a:r>
                      <a:r>
                        <a:rPr lang="ar-DZ" baseline="0" dirty="0" smtClean="0">
                          <a:latin typeface="Times New Roman" pitchFamily="18" charset="0"/>
                          <a:cs typeface="Times New Roman" pitchFamily="18" charset="0"/>
                        </a:rPr>
                        <a:t>، أما عملية تقييم العروض تتم من طرف لجنة تقييم العروض كل على </a:t>
                      </a:r>
                      <a:r>
                        <a:rPr lang="ar-DZ" baseline="0" dirty="0" err="1" smtClean="0">
                          <a:latin typeface="Times New Roman" pitchFamily="18" charset="0"/>
                          <a:cs typeface="Times New Roman" pitchFamily="18" charset="0"/>
                        </a:rPr>
                        <a:t>حدى </a:t>
                      </a:r>
                      <a:r>
                        <a:rPr lang="ar-DZ" baseline="0" dirty="0" smtClean="0">
                          <a:latin typeface="Times New Roman" pitchFamily="18" charset="0"/>
                          <a:cs typeface="Times New Roman" pitchFamily="18" charset="0"/>
                        </a:rPr>
                        <a:t>”.</a:t>
                      </a:r>
                    </a:p>
                    <a:p>
                      <a:pPr marL="0" marR="0" indent="0" algn="just" defTabSz="914400" rtl="1" eaLnBrk="1" fontAlgn="auto" latinLnBrk="0" hangingPunct="1">
                        <a:lnSpc>
                          <a:spcPct val="100000"/>
                        </a:lnSpc>
                        <a:spcBef>
                          <a:spcPts val="0"/>
                        </a:spcBef>
                        <a:spcAft>
                          <a:spcPts val="0"/>
                        </a:spcAft>
                        <a:buClrTx/>
                        <a:buSzTx/>
                        <a:buFontTx/>
                        <a:buChar char="-"/>
                        <a:tabLst/>
                        <a:defRPr/>
                      </a:pPr>
                      <a:endParaRPr lang="fr-FR" sz="1050" dirty="0" smtClean="0">
                        <a:latin typeface="Times New Roman" pitchFamily="18" charset="0"/>
                        <a:cs typeface="Times New Roman" pitchFamily="18" charset="0"/>
                      </a:endParaRPr>
                    </a:p>
                  </a:txBody>
                  <a:tcPr/>
                </a:tc>
                <a:tc>
                  <a:txBody>
                    <a:bodyPr/>
                    <a:lstStyle/>
                    <a:p>
                      <a:endParaRPr lang="ar-DZ" sz="500" dirty="0" smtClean="0">
                        <a:latin typeface="Times New Roman" pitchFamily="18" charset="0"/>
                        <a:cs typeface="Times New Roman" pitchFamily="18" charset="0"/>
                      </a:endParaRPr>
                    </a:p>
                    <a:p>
                      <a:endParaRPr lang="ar-DZ" sz="1200" dirty="0" smtClean="0">
                        <a:latin typeface="Times New Roman" pitchFamily="18" charset="0"/>
                        <a:cs typeface="Times New Roman" pitchFamily="18" charset="0"/>
                      </a:endParaRPr>
                    </a:p>
                    <a:p>
                      <a:endParaRPr lang="ar-DZ" sz="500" dirty="0" smtClean="0">
                        <a:latin typeface="Times New Roman" pitchFamily="18" charset="0"/>
                        <a:cs typeface="Times New Roman" pitchFamily="18" charset="0"/>
                      </a:endParaRPr>
                    </a:p>
                    <a:p>
                      <a:pPr algn="just" rtl="1">
                        <a:buFontTx/>
                        <a:buNone/>
                      </a:pPr>
                      <a:r>
                        <a:rPr lang="ar-DZ" b="1" u="sng" dirty="0" smtClean="0">
                          <a:latin typeface="Times New Roman" pitchFamily="18" charset="0"/>
                          <a:cs typeface="Times New Roman" pitchFamily="18" charset="0"/>
                        </a:rPr>
                        <a:t>المادة</a:t>
                      </a:r>
                      <a:r>
                        <a:rPr lang="ar-DZ" b="1" u="sng" baseline="0" dirty="0" smtClean="0">
                          <a:latin typeface="Times New Roman" pitchFamily="18" charset="0"/>
                          <a:cs typeface="Times New Roman" pitchFamily="18" charset="0"/>
                        </a:rPr>
                        <a:t> 71 والمادة 72:</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تنصان على أن:“عملية فتح </a:t>
                      </a:r>
                      <a:r>
                        <a:rPr lang="ar-DZ" b="0" baseline="0" dirty="0" err="1" smtClean="0">
                          <a:latin typeface="Times New Roman" pitchFamily="18" charset="0"/>
                          <a:cs typeface="Times New Roman" pitchFamily="18" charset="0"/>
                        </a:rPr>
                        <a:t>الأظرفة</a:t>
                      </a:r>
                      <a:r>
                        <a:rPr lang="ar-DZ" b="0" baseline="0" dirty="0" smtClean="0">
                          <a:latin typeface="Times New Roman" pitchFamily="18" charset="0"/>
                          <a:cs typeface="Times New Roman" pitchFamily="18" charset="0"/>
                        </a:rPr>
                        <a:t> وعملية تقييم العروض على التوالي، تتم من طرف </a:t>
                      </a:r>
                      <a:r>
                        <a:rPr lang="ar-DZ" b="1" baseline="0" dirty="0" smtClean="0">
                          <a:latin typeface="Times New Roman" pitchFamily="18" charset="0"/>
                          <a:cs typeface="Times New Roman" pitchFamily="18" charset="0"/>
                        </a:rPr>
                        <a:t>لجنة واحدة لفتح </a:t>
                      </a:r>
                      <a:r>
                        <a:rPr lang="ar-DZ" b="1" baseline="0" dirty="0" err="1" smtClean="0">
                          <a:latin typeface="Times New Roman" pitchFamily="18" charset="0"/>
                          <a:cs typeface="Times New Roman" pitchFamily="18" charset="0"/>
                        </a:rPr>
                        <a:t>الأظرفة</a:t>
                      </a:r>
                      <a:r>
                        <a:rPr lang="ar-DZ" b="1" baseline="0" dirty="0" smtClean="0">
                          <a:latin typeface="Times New Roman" pitchFamily="18" charset="0"/>
                          <a:cs typeface="Times New Roman" pitchFamily="18" charset="0"/>
                        </a:rPr>
                        <a:t> وتقييم العروض في آن واحد</a:t>
                      </a:r>
                      <a:r>
                        <a:rPr lang="ar-DZ" b="0" baseline="0" dirty="0" smtClean="0">
                          <a:latin typeface="Times New Roman" pitchFamily="18" charset="0"/>
                          <a:cs typeface="Times New Roman" pitchFamily="18" charset="0"/>
                        </a:rPr>
                        <a:t>”.</a:t>
                      </a:r>
                    </a:p>
                    <a:p>
                      <a:endParaRPr lang="ar-DZ" dirty="0" smtClean="0">
                        <a:latin typeface="Times New Roman" pitchFamily="18" charset="0"/>
                        <a:cs typeface="Times New Roman" pitchFamily="18" charset="0"/>
                      </a:endParaRPr>
                    </a:p>
                  </a:txBody>
                  <a:tcPr/>
                </a:tc>
              </a:tr>
              <a:tr h="2696680">
                <a:tc>
                  <a:txBody>
                    <a:bodyPr/>
                    <a:lstStyle/>
                    <a:p>
                      <a:endParaRPr lang="ar-DZ" dirty="0" smtClean="0">
                        <a:latin typeface="Times New Roman" pitchFamily="18" charset="0"/>
                        <a:cs typeface="Times New Roman" pitchFamily="18" charset="0"/>
                      </a:endParaRPr>
                    </a:p>
                    <a:p>
                      <a:pPr algn="r" rtl="1">
                        <a:buFontTx/>
                        <a:buNone/>
                      </a:pPr>
                      <a:r>
                        <a:rPr lang="ar-DZ" dirty="0" smtClean="0">
                          <a:latin typeface="Times New Roman" pitchFamily="18" charset="0"/>
                          <a:cs typeface="Times New Roman" pitchFamily="18" charset="0"/>
                        </a:rPr>
                        <a:t>- تم إضافة حالة واحد</a:t>
                      </a:r>
                      <a:r>
                        <a:rPr lang="ar-DZ" baseline="0" dirty="0" smtClean="0">
                          <a:latin typeface="Times New Roman" pitchFamily="18" charset="0"/>
                          <a:cs typeface="Times New Roman" pitchFamily="18" charset="0"/>
                        </a:rPr>
                        <a:t>ة وهي :</a:t>
                      </a:r>
                    </a:p>
                    <a:p>
                      <a:pPr algn="r" rtl="1">
                        <a:buFontTx/>
                        <a:buNone/>
                      </a:pPr>
                      <a:endParaRPr lang="ar-DZ" sz="10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المتعهدين الذين </a:t>
                      </a:r>
                      <a:r>
                        <a:rPr lang="ar-DZ" u="sng" baseline="0" dirty="0" smtClean="0">
                          <a:latin typeface="Times New Roman" pitchFamily="18" charset="0"/>
                          <a:cs typeface="Times New Roman" pitchFamily="18" charset="0"/>
                        </a:rPr>
                        <a:t>رفضوا استكمال عروضهم </a:t>
                      </a:r>
                      <a:r>
                        <a:rPr lang="ar-DZ" baseline="0" dirty="0" smtClean="0">
                          <a:latin typeface="Times New Roman" pitchFamily="18" charset="0"/>
                          <a:cs typeface="Times New Roman" pitchFamily="18" charset="0"/>
                        </a:rPr>
                        <a:t>قبل نفاذ آجال صلاحية العروض حسب الشروط المنصوص عليها في المادتين 71 و74 من المرسوم الجديد ”.</a:t>
                      </a:r>
                    </a:p>
                    <a:p>
                      <a:pPr algn="just" rtl="1">
                        <a:buFontTx/>
                        <a:buNone/>
                      </a:pPr>
                      <a:endParaRPr lang="ar-DZ" sz="1800" b="0" u="none" baseline="0" dirty="0" smtClean="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800" dirty="0" smtClean="0">
                        <a:latin typeface="Times New Roman" pitchFamily="18" charset="0"/>
                        <a:cs typeface="Times New Roman" pitchFamily="18" charset="0"/>
                      </a:endParaRPr>
                    </a:p>
                    <a:p>
                      <a:endParaRPr lang="ar-DZ" sz="800" dirty="0" smtClean="0">
                        <a:latin typeface="Times New Roman" pitchFamily="18" charset="0"/>
                        <a:cs typeface="Times New Roman" pitchFamily="18" charset="0"/>
                      </a:endParaRPr>
                    </a:p>
                    <a:p>
                      <a:endParaRPr lang="ar-DZ" sz="800" dirty="0" smtClean="0">
                        <a:latin typeface="Times New Roman" pitchFamily="18" charset="0"/>
                        <a:cs typeface="Times New Roman" pitchFamily="18" charset="0"/>
                      </a:endParaRPr>
                    </a:p>
                    <a:p>
                      <a:endParaRPr lang="ar-DZ" sz="800" dirty="0" smtClean="0">
                        <a:latin typeface="Times New Roman" pitchFamily="18" charset="0"/>
                        <a:cs typeface="Times New Roman" pitchFamily="18" charset="0"/>
                      </a:endParaRPr>
                    </a:p>
                    <a:p>
                      <a:endParaRPr lang="ar-DZ" sz="9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52 </a:t>
                      </a:r>
                      <a:r>
                        <a:rPr lang="ar-DZ" dirty="0" smtClean="0">
                          <a:latin typeface="Times New Roman" pitchFamily="18" charset="0"/>
                          <a:cs typeface="Times New Roman" pitchFamily="18" charset="0"/>
                        </a:rPr>
                        <a:t>من المرسوم القديم : التي نصت على </a:t>
                      </a:r>
                      <a:r>
                        <a:rPr lang="ar-DZ" b="1" dirty="0" smtClean="0">
                          <a:latin typeface="Times New Roman" pitchFamily="18" charset="0"/>
                          <a:cs typeface="Times New Roman" pitchFamily="18" charset="0"/>
                        </a:rPr>
                        <a:t>11 حالة</a:t>
                      </a:r>
                      <a:endParaRPr lang="fr-FR" dirty="0">
                        <a:latin typeface="Times New Roman" pitchFamily="18" charset="0"/>
                        <a:cs typeface="Times New Roman" pitchFamily="18" charset="0"/>
                      </a:endParaRPr>
                    </a:p>
                  </a:txBody>
                  <a:tcPr/>
                </a:tc>
                <a:tc>
                  <a:txBody>
                    <a:bodyPr/>
                    <a:lstStyle/>
                    <a:p>
                      <a:pPr algn="r" rtl="1"/>
                      <a:endParaRPr lang="ar-DZ" sz="1050" b="1" dirty="0" smtClean="0">
                        <a:latin typeface="Times New Roman" pitchFamily="18" charset="0"/>
                        <a:cs typeface="Times New Roman" pitchFamily="18" charset="0"/>
                      </a:endParaRPr>
                    </a:p>
                    <a:p>
                      <a:pPr algn="just" rtl="1"/>
                      <a:r>
                        <a:rPr lang="ar-DZ" b="1" u="sng" dirty="0" smtClean="0">
                          <a:solidFill>
                            <a:schemeClr val="tx1"/>
                          </a:solidFill>
                          <a:latin typeface="Times New Roman" pitchFamily="18" charset="0"/>
                          <a:cs typeface="Times New Roman" pitchFamily="18" charset="0"/>
                        </a:rPr>
                        <a:t>4/</a:t>
                      </a:r>
                      <a:r>
                        <a:rPr lang="ar-DZ" b="1" u="sng" baseline="0" dirty="0" smtClean="0">
                          <a:solidFill>
                            <a:schemeClr val="tx1"/>
                          </a:solidFill>
                          <a:latin typeface="Times New Roman" pitchFamily="18" charset="0"/>
                          <a:cs typeface="Times New Roman" pitchFamily="18" charset="0"/>
                        </a:rPr>
                        <a:t> </a:t>
                      </a:r>
                      <a:r>
                        <a:rPr lang="ar-DZ" b="1" u="sng" dirty="0" smtClean="0">
                          <a:solidFill>
                            <a:schemeClr val="tx1"/>
                          </a:solidFill>
                          <a:latin typeface="Times New Roman" pitchFamily="18" charset="0"/>
                          <a:cs typeface="Times New Roman" pitchFamily="18" charset="0"/>
                        </a:rPr>
                        <a:t>حالات الإقصاء من من</a:t>
                      </a:r>
                      <a:r>
                        <a:rPr lang="ar-DZ" b="1" u="sng" baseline="0" dirty="0" smtClean="0">
                          <a:solidFill>
                            <a:schemeClr val="tx1"/>
                          </a:solidFill>
                          <a:latin typeface="Times New Roman" pitchFamily="18" charset="0"/>
                          <a:cs typeface="Times New Roman" pitchFamily="18" charset="0"/>
                        </a:rPr>
                        <a:t> </a:t>
                      </a:r>
                      <a:r>
                        <a:rPr lang="ar-DZ" b="1" u="sng" dirty="0" smtClean="0">
                          <a:solidFill>
                            <a:schemeClr val="tx1"/>
                          </a:solidFill>
                          <a:latin typeface="Times New Roman" pitchFamily="18" charset="0"/>
                          <a:cs typeface="Times New Roman" pitchFamily="18" charset="0"/>
                        </a:rPr>
                        <a:t>المشاركة في الصفقات العمومية </a:t>
                      </a:r>
                      <a:r>
                        <a:rPr lang="ar-DZ" b="1" dirty="0" smtClean="0">
                          <a:solidFill>
                            <a:schemeClr val="tx1"/>
                          </a:solidFill>
                          <a:latin typeface="Times New Roman" pitchFamily="18" charset="0"/>
                          <a:cs typeface="Times New Roman" pitchFamily="18" charset="0"/>
                        </a:rPr>
                        <a:t>:</a:t>
                      </a:r>
                    </a:p>
                    <a:p>
                      <a:pPr algn="r" rtl="1"/>
                      <a:endParaRPr lang="ar-DZ" sz="1100" b="1" dirty="0" smtClean="0">
                        <a:latin typeface="Times New Roman" pitchFamily="18" charset="0"/>
                        <a:cs typeface="Times New Roman" pitchFamily="18" charset="0"/>
                      </a:endParaRPr>
                    </a:p>
                    <a:p>
                      <a:pPr algn="r" rtl="1"/>
                      <a:r>
                        <a:rPr lang="ar-DZ" b="1" u="sng" dirty="0" smtClean="0">
                          <a:latin typeface="Times New Roman" pitchFamily="18" charset="0"/>
                          <a:cs typeface="Times New Roman" pitchFamily="18" charset="0"/>
                        </a:rPr>
                        <a:t>المادة</a:t>
                      </a:r>
                      <a:r>
                        <a:rPr lang="ar-DZ" b="1" u="sng" baseline="0" dirty="0" smtClean="0">
                          <a:latin typeface="Times New Roman" pitchFamily="18" charset="0"/>
                          <a:cs typeface="Times New Roman" pitchFamily="18" charset="0"/>
                        </a:rPr>
                        <a:t> 75 </a:t>
                      </a:r>
                      <a:r>
                        <a:rPr lang="ar-DZ" b="1" u="none"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نصت على </a:t>
                      </a:r>
                      <a:r>
                        <a:rPr lang="ar-DZ" b="1" baseline="0" dirty="0" smtClean="0">
                          <a:latin typeface="Times New Roman" pitchFamily="18" charset="0"/>
                          <a:cs typeface="Times New Roman" pitchFamily="18" charset="0"/>
                        </a:rPr>
                        <a:t>12 حالة.</a:t>
                      </a:r>
                      <a:endParaRPr lang="ar-DZ" b="1" dirty="0" smtClean="0">
                        <a:latin typeface="Times New Roman" pitchFamily="18" charset="0"/>
                        <a:cs typeface="Times New Roman" pitchFamily="18" charset="0"/>
                      </a:endParaRPr>
                    </a:p>
                    <a:p>
                      <a:pPr algn="r" rtl="1"/>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281" y="298155"/>
          <a:ext cx="8715437" cy="6249409"/>
        </p:xfrm>
        <a:graphic>
          <a:graphicData uri="http://schemas.openxmlformats.org/drawingml/2006/table">
            <a:tbl>
              <a:tblPr firstRow="1" bandRow="1">
                <a:tableStyleId>{5940675A-B579-460E-94D1-54222C63F5DA}</a:tableStyleId>
              </a:tblPr>
              <a:tblGrid>
                <a:gridCol w="2643207"/>
                <a:gridCol w="2876570"/>
                <a:gridCol w="3195660"/>
              </a:tblGrid>
              <a:tr h="3471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b="1" dirty="0" smtClean="0">
                          <a:latin typeface="Times New Roman" pitchFamily="18" charset="0"/>
                          <a:cs typeface="Times New Roman" pitchFamily="18" charset="0"/>
                        </a:rPr>
                        <a:t>ملاحظات</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smtClean="0">
                        <a:latin typeface="Times New Roman" pitchFamily="18" charset="0"/>
                        <a:cs typeface="Times New Roman" pitchFamily="18" charset="0"/>
                      </a:endParaRPr>
                    </a:p>
                  </a:txBody>
                  <a:tcPr>
                    <a:solidFill>
                      <a:schemeClr val="accent1">
                        <a:lumMod val="40000"/>
                        <a:lumOff val="60000"/>
                      </a:schemeClr>
                    </a:solidFill>
                  </a:tcPr>
                </a:tc>
              </a:tr>
              <a:tr h="3189426">
                <a:tc>
                  <a:txBody>
                    <a:bodyPr/>
                    <a:lstStyle/>
                    <a:p>
                      <a:endParaRPr lang="ar-DZ" sz="1400"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تم إضافة معايير</a:t>
                      </a:r>
                      <a:r>
                        <a:rPr lang="ar-DZ" baseline="0" dirty="0" smtClean="0">
                          <a:latin typeface="Times New Roman" pitchFamily="18" charset="0"/>
                          <a:cs typeface="Times New Roman" pitchFamily="18" charset="0"/>
                        </a:rPr>
                        <a:t> جديدة أهمها </a:t>
                      </a:r>
                      <a:r>
                        <a:rPr lang="ar-DZ" dirty="0" smtClean="0">
                          <a:latin typeface="Times New Roman" pitchFamily="18" charset="0"/>
                          <a:cs typeface="Times New Roman" pitchFamily="18" charset="0"/>
                        </a:rPr>
                        <a:t> تتعلق </a:t>
                      </a:r>
                      <a:r>
                        <a:rPr lang="ar-DZ" sz="1800" b="1" u="none" dirty="0" smtClean="0">
                          <a:latin typeface="Times New Roman" pitchFamily="18" charset="0"/>
                          <a:cs typeface="Times New Roman" pitchFamily="18" charset="0"/>
                        </a:rPr>
                        <a:t>بالجانب الاجتماعي لترقية الإدماج المهني لبعض</a:t>
                      </a:r>
                      <a:r>
                        <a:rPr lang="ar-DZ" sz="1800" b="1" u="none" baseline="0" dirty="0" smtClean="0">
                          <a:latin typeface="Times New Roman" pitchFamily="18" charset="0"/>
                          <a:cs typeface="Times New Roman" pitchFamily="18" charset="0"/>
                        </a:rPr>
                        <a:t> الفئات المحرومة من الشغل والمعوقين، </a:t>
                      </a:r>
                      <a:r>
                        <a:rPr lang="ar-DZ" sz="1800" b="1" u="none" baseline="0" dirty="0" err="1" smtClean="0">
                          <a:latin typeface="Times New Roman" pitchFamily="18" charset="0"/>
                          <a:cs typeface="Times New Roman" pitchFamily="18" charset="0"/>
                        </a:rPr>
                        <a:t>والنجاعة</a:t>
                      </a:r>
                      <a:r>
                        <a:rPr lang="ar-DZ" sz="1800" b="1" u="none" baseline="0" dirty="0" smtClean="0">
                          <a:latin typeface="Times New Roman" pitchFamily="18" charset="0"/>
                          <a:cs typeface="Times New Roman" pitchFamily="18" charset="0"/>
                        </a:rPr>
                        <a:t> المتعلقة بالتنمية المستدامة</a:t>
                      </a:r>
                      <a:r>
                        <a:rPr lang="ar-DZ" b="1" u="none" dirty="0" smtClean="0">
                          <a:latin typeface="Times New Roman" pitchFamily="18" charset="0"/>
                          <a:cs typeface="Times New Roman" pitchFamily="18" charset="0"/>
                        </a:rPr>
                        <a:t> .</a:t>
                      </a:r>
                      <a:endParaRPr lang="fr-FR" b="1" u="none"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16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56 </a:t>
                      </a:r>
                      <a:r>
                        <a:rPr lang="ar-DZ" dirty="0" smtClean="0">
                          <a:latin typeface="Times New Roman" pitchFamily="18" charset="0"/>
                          <a:cs typeface="Times New Roman" pitchFamily="18" charset="0"/>
                        </a:rPr>
                        <a:t>من المرسوم القديم : “</a:t>
                      </a:r>
                      <a:r>
                        <a:rPr lang="ar-DZ" sz="1800" b="0" baseline="0" dirty="0" smtClean="0">
                          <a:latin typeface="Times New Roman" pitchFamily="18" charset="0"/>
                          <a:cs typeface="Times New Roman" pitchFamily="18" charset="0"/>
                        </a:rPr>
                        <a:t>يجب أن تستند هذا الاختيار على نظام تنقيط مؤسس لاسيما على : الضمانات التقنية والمالية، السعر والنوعية  ....</a:t>
                      </a:r>
                      <a:r>
                        <a:rPr lang="ar-DZ"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pPr algn="r" rtl="1"/>
                      <a:endParaRPr lang="ar-DZ" sz="500" b="1" dirty="0" smtClean="0">
                        <a:latin typeface="Times New Roman" pitchFamily="18" charset="0"/>
                        <a:cs typeface="Times New Roman" pitchFamily="18" charset="0"/>
                      </a:endParaRPr>
                    </a:p>
                    <a:p>
                      <a:pPr algn="r" rtl="1"/>
                      <a:endParaRPr lang="ar-DZ" sz="100" b="1" dirty="0" smtClean="0">
                        <a:latin typeface="Times New Roman" pitchFamily="18" charset="0"/>
                        <a:cs typeface="Times New Roman" pitchFamily="18" charset="0"/>
                      </a:endParaRPr>
                    </a:p>
                    <a:p>
                      <a:pPr algn="r" rtl="1"/>
                      <a:r>
                        <a:rPr lang="ar-DZ" b="1" dirty="0" smtClean="0">
                          <a:latin typeface="Times New Roman" pitchFamily="18" charset="0"/>
                          <a:cs typeface="Times New Roman" pitchFamily="18" charset="0"/>
                        </a:rPr>
                        <a:t>5/ </a:t>
                      </a:r>
                      <a:r>
                        <a:rPr lang="ar-DZ" b="1" u="sng" dirty="0" smtClean="0">
                          <a:latin typeface="Times New Roman" pitchFamily="18" charset="0"/>
                          <a:cs typeface="Times New Roman" pitchFamily="18" charset="0"/>
                        </a:rPr>
                        <a:t>اختيار المتعامل المتعاقد </a:t>
                      </a:r>
                      <a:r>
                        <a:rPr lang="ar-DZ" b="1" dirty="0" smtClean="0">
                          <a:latin typeface="Times New Roman" pitchFamily="18" charset="0"/>
                          <a:cs typeface="Times New Roman" pitchFamily="18" charset="0"/>
                        </a:rPr>
                        <a:t>: </a:t>
                      </a:r>
                    </a:p>
                    <a:p>
                      <a:pPr algn="r" rtl="1"/>
                      <a:endParaRPr lang="ar-DZ" sz="1050" b="1" dirty="0" smtClean="0">
                        <a:latin typeface="Times New Roman" pitchFamily="18" charset="0"/>
                        <a:cs typeface="Times New Roman" pitchFamily="18" charset="0"/>
                      </a:endParaRPr>
                    </a:p>
                    <a:p>
                      <a:pPr algn="just" rtl="1"/>
                      <a:r>
                        <a:rPr lang="ar-DZ" sz="1800" b="1" u="sng" dirty="0" smtClean="0">
                          <a:latin typeface="Times New Roman" pitchFamily="18" charset="0"/>
                          <a:cs typeface="Times New Roman" pitchFamily="18" charset="0"/>
                        </a:rPr>
                        <a:t>المادة 78</a:t>
                      </a:r>
                      <a:r>
                        <a:rPr lang="ar-DZ" sz="1800" b="1" dirty="0" smtClean="0">
                          <a:latin typeface="Times New Roman" pitchFamily="18" charset="0"/>
                          <a:cs typeface="Times New Roman" pitchFamily="18" charset="0"/>
                        </a:rPr>
                        <a:t> :</a:t>
                      </a:r>
                      <a:r>
                        <a:rPr lang="ar-DZ" sz="1800" b="0" baseline="0" dirty="0" smtClean="0">
                          <a:latin typeface="Times New Roman" pitchFamily="18" charset="0"/>
                          <a:cs typeface="Times New Roman" pitchFamily="18" charset="0"/>
                        </a:rPr>
                        <a:t>“.. يجب أن تستند المصلحة المتعاقدة </a:t>
                      </a:r>
                      <a:r>
                        <a:rPr lang="ar-DZ" sz="1800" b="0" dirty="0" smtClean="0">
                          <a:latin typeface="Times New Roman" pitchFamily="18" charset="0"/>
                          <a:cs typeface="Times New Roman" pitchFamily="18" charset="0"/>
                        </a:rPr>
                        <a:t>اختيار أحسن</a:t>
                      </a:r>
                      <a:r>
                        <a:rPr lang="ar-DZ" sz="1800" b="0" baseline="0" dirty="0" smtClean="0">
                          <a:latin typeface="Times New Roman" pitchFamily="18" charset="0"/>
                          <a:cs typeface="Times New Roman" pitchFamily="18" charset="0"/>
                        </a:rPr>
                        <a:t> </a:t>
                      </a:r>
                      <a:r>
                        <a:rPr lang="ar-DZ" sz="1800" b="0" dirty="0" smtClean="0">
                          <a:latin typeface="Times New Roman" pitchFamily="18" charset="0"/>
                          <a:cs typeface="Times New Roman" pitchFamily="18" charset="0"/>
                        </a:rPr>
                        <a:t>عرض من حيث المزايا الاقتصادية، إما إلى عدة معايير (النوعية،...</a:t>
                      </a:r>
                      <a:r>
                        <a:rPr lang="ar-DZ" sz="1800" b="0" u="sng" dirty="0" smtClean="0">
                          <a:latin typeface="Times New Roman" pitchFamily="18" charset="0"/>
                          <a:cs typeface="Times New Roman" pitchFamily="18" charset="0"/>
                        </a:rPr>
                        <a:t>والكلفة الإجمالية </a:t>
                      </a:r>
                      <a:r>
                        <a:rPr lang="ar-DZ" sz="1800" b="0" u="sng" dirty="0" err="1" smtClean="0">
                          <a:latin typeface="Times New Roman" pitchFamily="18" charset="0"/>
                          <a:cs typeface="Times New Roman" pitchFamily="18" charset="0"/>
                        </a:rPr>
                        <a:t>للإقتناء</a:t>
                      </a:r>
                      <a:r>
                        <a:rPr lang="ar-DZ" sz="1800" b="0" u="sng" dirty="0" smtClean="0">
                          <a:latin typeface="Times New Roman" pitchFamily="18" charset="0"/>
                          <a:cs typeface="Times New Roman" pitchFamily="18" charset="0"/>
                        </a:rPr>
                        <a:t> والاستعمال</a:t>
                      </a:r>
                      <a:r>
                        <a:rPr lang="ar-DZ" sz="1800" b="0" dirty="0" smtClean="0">
                          <a:latin typeface="Times New Roman" pitchFamily="18" charset="0"/>
                          <a:cs typeface="Times New Roman" pitchFamily="18" charset="0"/>
                        </a:rPr>
                        <a:t>، </a:t>
                      </a:r>
                      <a:r>
                        <a:rPr lang="ar-DZ" sz="1800" b="0" u="sng" dirty="0" smtClean="0">
                          <a:latin typeface="Times New Roman" pitchFamily="18" charset="0"/>
                          <a:cs typeface="Times New Roman" pitchFamily="18" charset="0"/>
                        </a:rPr>
                        <a:t>الطابع الجمالي والوظيفي</a:t>
                      </a:r>
                      <a:r>
                        <a:rPr lang="ar-DZ" sz="1800" b="0" dirty="0" smtClean="0">
                          <a:latin typeface="Times New Roman" pitchFamily="18" charset="0"/>
                          <a:cs typeface="Times New Roman" pitchFamily="18" charset="0"/>
                        </a:rPr>
                        <a:t>، </a:t>
                      </a:r>
                      <a:r>
                        <a:rPr lang="ar-DZ" sz="1800" b="0" u="sng" dirty="0" err="1" smtClean="0">
                          <a:latin typeface="Times New Roman" pitchFamily="18" charset="0"/>
                          <a:cs typeface="Times New Roman" pitchFamily="18" charset="0"/>
                        </a:rPr>
                        <a:t>النجاعة</a:t>
                      </a:r>
                      <a:r>
                        <a:rPr lang="ar-DZ" sz="1800" b="0" u="sng" dirty="0" smtClean="0">
                          <a:latin typeface="Times New Roman" pitchFamily="18" charset="0"/>
                          <a:cs typeface="Times New Roman" pitchFamily="18" charset="0"/>
                        </a:rPr>
                        <a:t> المتعلقة بالجانب الاجتماعي، لترقية </a:t>
                      </a:r>
                      <a:r>
                        <a:rPr lang="ar-DZ" sz="1800" b="0" u="sng" dirty="0" err="1" smtClean="0">
                          <a:latin typeface="Times New Roman" pitchFamily="18" charset="0"/>
                          <a:cs typeface="Times New Roman" pitchFamily="18" charset="0"/>
                        </a:rPr>
                        <a:t>الادماج</a:t>
                      </a:r>
                      <a:r>
                        <a:rPr lang="ar-DZ" sz="1800" b="0" u="sng" dirty="0" smtClean="0">
                          <a:latin typeface="Times New Roman" pitchFamily="18" charset="0"/>
                          <a:cs typeface="Times New Roman" pitchFamily="18" charset="0"/>
                        </a:rPr>
                        <a:t> المهني لبعض</a:t>
                      </a:r>
                      <a:r>
                        <a:rPr lang="ar-DZ" sz="1800" b="0" u="sng" baseline="0" dirty="0" smtClean="0">
                          <a:latin typeface="Times New Roman" pitchFamily="18" charset="0"/>
                          <a:cs typeface="Times New Roman" pitchFamily="18" charset="0"/>
                        </a:rPr>
                        <a:t> الفئات المحرومة من الشغل والمعوقين،</a:t>
                      </a:r>
                      <a:r>
                        <a:rPr lang="ar-DZ" sz="1800" b="0" baseline="0" dirty="0" smtClean="0">
                          <a:latin typeface="Times New Roman" pitchFamily="18" charset="0"/>
                          <a:cs typeface="Times New Roman" pitchFamily="18" charset="0"/>
                        </a:rPr>
                        <a:t> </a:t>
                      </a:r>
                      <a:r>
                        <a:rPr lang="ar-DZ" sz="1800" b="0" u="sng" baseline="0" dirty="0" err="1" smtClean="0">
                          <a:latin typeface="Times New Roman" pitchFamily="18" charset="0"/>
                          <a:cs typeface="Times New Roman" pitchFamily="18" charset="0"/>
                        </a:rPr>
                        <a:t>والنجاعة</a:t>
                      </a:r>
                      <a:r>
                        <a:rPr lang="ar-DZ" sz="1800" b="0" u="sng" baseline="0" dirty="0" smtClean="0">
                          <a:latin typeface="Times New Roman" pitchFamily="18" charset="0"/>
                          <a:cs typeface="Times New Roman" pitchFamily="18" charset="0"/>
                        </a:rPr>
                        <a:t> المتعلقة بالتنمية المستدامة</a:t>
                      </a:r>
                      <a:r>
                        <a:rPr lang="ar-DZ" sz="1800" b="0" baseline="0" dirty="0" smtClean="0">
                          <a:latin typeface="Times New Roman" pitchFamily="18" charset="0"/>
                          <a:cs typeface="Times New Roman" pitchFamily="18" charset="0"/>
                        </a:rPr>
                        <a:t>. أو استنادا إلى معيار السعر وحده...) ”.</a:t>
                      </a:r>
                    </a:p>
                  </a:txBody>
                  <a:tcPr/>
                </a:tc>
              </a:tr>
              <a:tr h="2523229">
                <a:tc>
                  <a:txBody>
                    <a:bodyPr/>
                    <a:lstStyle/>
                    <a:p>
                      <a:pPr algn="just" rtl="1"/>
                      <a:endParaRPr lang="ar-DZ" sz="600" b="0" u="none" dirty="0" smtClean="0">
                        <a:latin typeface="Times New Roman" pitchFamily="18" charset="0"/>
                        <a:cs typeface="Times New Roman" pitchFamily="18" charset="0"/>
                      </a:endParaRPr>
                    </a:p>
                    <a:p>
                      <a:pPr algn="just" rtl="1"/>
                      <a:r>
                        <a:rPr lang="ar-DZ" b="0" u="none" dirty="0" smtClean="0">
                          <a:latin typeface="Times New Roman" pitchFamily="18" charset="0"/>
                          <a:cs typeface="Times New Roman" pitchFamily="18" charset="0"/>
                        </a:rPr>
                        <a:t>-</a:t>
                      </a:r>
                      <a:r>
                        <a:rPr lang="ar-DZ" b="0" u="none" baseline="0" dirty="0" smtClean="0">
                          <a:latin typeface="Times New Roman" pitchFamily="18" charset="0"/>
                          <a:cs typeface="Times New Roman" pitchFamily="18" charset="0"/>
                        </a:rPr>
                        <a:t> تم توضيح حالات اللجوء إلى الطعن في المادة 82 من المرسوم الجديد، مقارنة بالمرسوم القديم.</a:t>
                      </a:r>
                    </a:p>
                    <a:p>
                      <a:pPr algn="just" rtl="1"/>
                      <a:endParaRPr lang="ar-DZ" sz="800" b="0" u="none" baseline="0" dirty="0" smtClean="0">
                        <a:latin typeface="Times New Roman" pitchFamily="18" charset="0"/>
                        <a:cs typeface="Times New Roman" pitchFamily="18" charset="0"/>
                      </a:endParaRPr>
                    </a:p>
                    <a:p>
                      <a:pPr algn="just" rtl="1"/>
                      <a:r>
                        <a:rPr lang="ar-DZ" b="0" u="none" baseline="0" dirty="0" smtClean="0">
                          <a:latin typeface="Times New Roman" pitchFamily="18" charset="0"/>
                          <a:cs typeface="Times New Roman" pitchFamily="18" charset="0"/>
                        </a:rPr>
                        <a:t>- تم إضافة إمكانية نشر الإعلان عن المنح المؤقت في بوابة الصفقات العمومية.</a:t>
                      </a:r>
                      <a:endParaRPr lang="fr-FR" b="0" u="none" dirty="0">
                        <a:latin typeface="Times New Roman" pitchFamily="18" charset="0"/>
                        <a:cs typeface="Times New Roman" pitchFamily="18" charset="0"/>
                      </a:endParaRPr>
                    </a:p>
                  </a:txBody>
                  <a:tcPr/>
                </a:tc>
                <a:tc>
                  <a:txBody>
                    <a:bodyPr/>
                    <a:lstStyle/>
                    <a:p>
                      <a:pPr algn="just" rtl="1"/>
                      <a:endParaRPr lang="ar-DZ" sz="6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114 </a:t>
                      </a:r>
                      <a:r>
                        <a:rPr lang="ar-DZ" b="0" dirty="0" smtClean="0">
                          <a:latin typeface="Times New Roman" pitchFamily="18" charset="0"/>
                          <a:cs typeface="Times New Roman" pitchFamily="18" charset="0"/>
                        </a:rPr>
                        <a:t>تنص على تسوية النزاعات : “...أن يحتج على ا</a:t>
                      </a:r>
                      <a:r>
                        <a:rPr lang="ar-DZ" b="0" u="sng" dirty="0" smtClean="0">
                          <a:latin typeface="Times New Roman" pitchFamily="18" charset="0"/>
                          <a:cs typeface="Times New Roman" pitchFamily="18" charset="0"/>
                        </a:rPr>
                        <a:t>لاختيار</a:t>
                      </a:r>
                      <a:r>
                        <a:rPr lang="ar-DZ" b="0" dirty="0" smtClean="0">
                          <a:latin typeface="Times New Roman" pitchFamily="18" charset="0"/>
                          <a:cs typeface="Times New Roman" pitchFamily="18" charset="0"/>
                        </a:rPr>
                        <a:t> الذي قامت به المصلحة المتعاقدة، ...ينشر الإعلان عن المنح المؤقت في النشرة الرسمية لصفقات المتعامل</a:t>
                      </a:r>
                      <a:r>
                        <a:rPr lang="ar-DZ" b="0" baseline="0" dirty="0" smtClean="0">
                          <a:latin typeface="Times New Roman" pitchFamily="18" charset="0"/>
                          <a:cs typeface="Times New Roman" pitchFamily="18" charset="0"/>
                        </a:rPr>
                        <a:t> العمومي </a:t>
                      </a:r>
                      <a:r>
                        <a:rPr lang="ar-DZ" b="0" dirty="0" smtClean="0">
                          <a:latin typeface="Times New Roman" pitchFamily="18" charset="0"/>
                          <a:cs typeface="Times New Roman" pitchFamily="18" charset="0"/>
                        </a:rPr>
                        <a:t>الصحافة أو في الصحافة.. ”</a:t>
                      </a:r>
                      <a:r>
                        <a:rPr lang="ar-DZ" b="0"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(معدلة بالمادة 12 من المرسوم 12-23</a:t>
                      </a:r>
                      <a:r>
                        <a:rPr lang="ar-DZ" baseline="0" dirty="0" smtClean="0">
                          <a:latin typeface="Times New Roman" pitchFamily="18" charset="0"/>
                          <a:cs typeface="Times New Roman" pitchFamily="18" charset="0"/>
                        </a:rPr>
                        <a:t>). </a:t>
                      </a:r>
                      <a:endParaRPr lang="ar-DZ" dirty="0" smtClean="0">
                        <a:latin typeface="Times New Roman" pitchFamily="18" charset="0"/>
                        <a:cs typeface="Times New Roman" pitchFamily="18" charset="0"/>
                      </a:endParaRPr>
                    </a:p>
                  </a:txBody>
                  <a:tcPr/>
                </a:tc>
                <a:tc>
                  <a:txBody>
                    <a:bodyPr/>
                    <a:lstStyle/>
                    <a:p>
                      <a:pPr algn="just" rtl="1"/>
                      <a:r>
                        <a:rPr lang="ar-DZ" sz="1800" b="1" dirty="0" smtClean="0">
                          <a:latin typeface="Times New Roman" pitchFamily="18" charset="0"/>
                          <a:cs typeface="Times New Roman" pitchFamily="18" charset="0"/>
                        </a:rPr>
                        <a:t>6/ </a:t>
                      </a:r>
                      <a:r>
                        <a:rPr lang="ar-DZ" sz="1800" b="1" u="sng" dirty="0" smtClean="0">
                          <a:latin typeface="Times New Roman" pitchFamily="18" charset="0"/>
                          <a:cs typeface="Times New Roman" pitchFamily="18" charset="0"/>
                        </a:rPr>
                        <a:t>الطعـــــون </a:t>
                      </a:r>
                      <a:r>
                        <a:rPr lang="ar-DZ" sz="1800" b="1" dirty="0" smtClean="0">
                          <a:latin typeface="Times New Roman" pitchFamily="18" charset="0"/>
                          <a:cs typeface="Times New Roman" pitchFamily="18" charset="0"/>
                        </a:rPr>
                        <a:t>: </a:t>
                      </a:r>
                    </a:p>
                    <a:p>
                      <a:pPr algn="just" rtl="1"/>
                      <a:endParaRPr lang="ar-DZ" sz="500" b="1" dirty="0" smtClean="0">
                        <a:latin typeface="Times New Roman" pitchFamily="18" charset="0"/>
                        <a:cs typeface="Times New Roman" pitchFamily="18" charset="0"/>
                      </a:endParaRPr>
                    </a:p>
                    <a:p>
                      <a:pPr algn="just" rtl="1"/>
                      <a:r>
                        <a:rPr lang="ar-DZ" sz="1800" b="1" u="sng" dirty="0" smtClean="0">
                          <a:latin typeface="Times New Roman" pitchFamily="18" charset="0"/>
                          <a:cs typeface="Times New Roman" pitchFamily="18" charset="0"/>
                        </a:rPr>
                        <a:t>المادة 82 </a:t>
                      </a:r>
                      <a:r>
                        <a:rPr lang="ar-DZ" sz="1800" b="1" dirty="0" smtClean="0">
                          <a:latin typeface="Times New Roman" pitchFamily="18" charset="0"/>
                          <a:cs typeface="Times New Roman" pitchFamily="18" charset="0"/>
                        </a:rPr>
                        <a:t>: </a:t>
                      </a:r>
                      <a:r>
                        <a:rPr lang="ar-DZ" sz="1800" b="0" dirty="0" smtClean="0">
                          <a:latin typeface="Times New Roman" pitchFamily="18" charset="0"/>
                          <a:cs typeface="Times New Roman" pitchFamily="18" charset="0"/>
                        </a:rPr>
                        <a:t>“... يمكن</a:t>
                      </a:r>
                      <a:r>
                        <a:rPr lang="ar-DZ" sz="1800" b="0" baseline="0" dirty="0" smtClean="0">
                          <a:latin typeface="Times New Roman" pitchFamily="18" charset="0"/>
                          <a:cs typeface="Times New Roman" pitchFamily="18" charset="0"/>
                        </a:rPr>
                        <a:t> للمتعهد أن يحتج على </a:t>
                      </a:r>
                      <a:r>
                        <a:rPr lang="ar-DZ" sz="1800" b="1" u="sng" baseline="0" dirty="0" smtClean="0">
                          <a:latin typeface="Times New Roman" pitchFamily="18" charset="0"/>
                          <a:cs typeface="Times New Roman" pitchFamily="18" charset="0"/>
                        </a:rPr>
                        <a:t>المنح المؤقت للصفقة أو إلغائه أو إعلان عدم جدوى أو إلغاء الإجراء</a:t>
                      </a:r>
                      <a:r>
                        <a:rPr lang="ar-DZ" sz="1800" b="0" baseline="0" dirty="0" smtClean="0">
                          <a:latin typeface="Times New Roman" pitchFamily="18" charset="0"/>
                          <a:cs typeface="Times New Roman" pitchFamily="18" charset="0"/>
                        </a:rPr>
                        <a:t>، في إطار طلب العروض أو إجراء التراضي بعد الاستشارة، أن يرفع طعنا لدى لجنة الصفقات المختصة. ينشر في ... أو في   </a:t>
                      </a:r>
                      <a:r>
                        <a:rPr lang="ar-DZ" sz="1800" b="1" u="sng" baseline="0" dirty="0" smtClean="0">
                          <a:latin typeface="Times New Roman" pitchFamily="18" charset="0"/>
                          <a:cs typeface="Times New Roman" pitchFamily="18" charset="0"/>
                        </a:rPr>
                        <a:t>بوابة الصفقات العمومية</a:t>
                      </a:r>
                      <a:r>
                        <a:rPr lang="ar-DZ" sz="1800" b="0" baseline="0" dirty="0" smtClean="0">
                          <a:latin typeface="Times New Roman" pitchFamily="18" charset="0"/>
                          <a:cs typeface="Times New Roman" pitchFamily="18" charset="0"/>
                        </a:rPr>
                        <a:t>..”.     </a:t>
                      </a:r>
                      <a:r>
                        <a:rPr lang="ar-DZ" sz="1800" b="0" dirty="0" smtClean="0">
                          <a:latin typeface="Times New Roman" pitchFamily="18" charset="0"/>
                          <a:cs typeface="Times New Roman" pitchFamily="18" charset="0"/>
                        </a:rPr>
                        <a:t>           </a:t>
                      </a:r>
                      <a:endParaRPr lang="ar-DZ" sz="1800" b="1"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96" y="500042"/>
          <a:ext cx="8258205" cy="5558323"/>
        </p:xfrm>
        <a:graphic>
          <a:graphicData uri="http://schemas.openxmlformats.org/drawingml/2006/table">
            <a:tbl>
              <a:tblPr firstRow="1" bandRow="1">
                <a:tableStyleId>{5940675A-B579-460E-94D1-54222C63F5DA}</a:tableStyleId>
              </a:tblPr>
              <a:tblGrid>
                <a:gridCol w="2428893"/>
                <a:gridCol w="2500330"/>
                <a:gridCol w="3328982"/>
              </a:tblGrid>
              <a:tr h="349261">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smtClean="0">
                        <a:latin typeface="Times New Roman" pitchFamily="18" charset="0"/>
                        <a:cs typeface="Times New Roman" pitchFamily="18" charset="0"/>
                      </a:endParaRPr>
                    </a:p>
                  </a:txBody>
                  <a:tcPr>
                    <a:solidFill>
                      <a:schemeClr val="accent1">
                        <a:lumMod val="40000"/>
                        <a:lumOff val="60000"/>
                      </a:schemeClr>
                    </a:solidFill>
                  </a:tcPr>
                </a:tc>
              </a:tr>
              <a:tr h="2920387">
                <a:tc>
                  <a:txBody>
                    <a:bodyPr/>
                    <a:lstStyle/>
                    <a:p>
                      <a:endParaRPr lang="ar-DZ" sz="3200" dirty="0" smtClean="0">
                        <a:latin typeface="Times New Roman" pitchFamily="18" charset="0"/>
                        <a:cs typeface="Times New Roman" pitchFamily="18" charset="0"/>
                      </a:endParaRPr>
                    </a:p>
                    <a:p>
                      <a:endParaRPr lang="ar-DZ" sz="18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إعطاء شفافية أكثر حول عملية اختيار المتعامل.</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1100" dirty="0" smtClean="0">
                        <a:latin typeface="Times New Roman" pitchFamily="18" charset="0"/>
                        <a:cs typeface="Times New Roman" pitchFamily="18" charset="0"/>
                      </a:endParaRPr>
                    </a:p>
                    <a:p>
                      <a:endParaRPr lang="ar-DZ" sz="1100" dirty="0" smtClean="0">
                        <a:latin typeface="Times New Roman" pitchFamily="18" charset="0"/>
                        <a:cs typeface="Times New Roman" pitchFamily="18" charset="0"/>
                      </a:endParaRPr>
                    </a:p>
                    <a:p>
                      <a:endParaRPr lang="ar-DZ" sz="1100" dirty="0" smtClean="0">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 غير</a:t>
                      </a:r>
                      <a:r>
                        <a:rPr lang="ar-DZ" baseline="0" dirty="0" smtClean="0">
                          <a:latin typeface="Times New Roman" pitchFamily="18" charset="0"/>
                          <a:cs typeface="Times New Roman" pitchFamily="18" charset="0"/>
                        </a:rPr>
                        <a:t> مدرجة في المرسوم القديم </a:t>
                      </a:r>
                      <a:endParaRPr lang="fr-FR" dirty="0">
                        <a:latin typeface="Times New Roman" pitchFamily="18" charset="0"/>
                        <a:cs typeface="Times New Roman" pitchFamily="18" charset="0"/>
                      </a:endParaRPr>
                    </a:p>
                  </a:txBody>
                  <a:tcPr/>
                </a:tc>
                <a:tc>
                  <a:txBody>
                    <a:bodyPr/>
                    <a:lstStyle/>
                    <a:p>
                      <a:pPr algn="r" rtl="1">
                        <a:buFontTx/>
                        <a:buChar char="-"/>
                      </a:pPr>
                      <a:endParaRPr lang="ar-DZ" sz="1600" dirty="0" smtClean="0">
                        <a:latin typeface="Times New Roman" pitchFamily="18" charset="0"/>
                        <a:cs typeface="Times New Roman" pitchFamily="18" charset="0"/>
                      </a:endParaRPr>
                    </a:p>
                    <a:p>
                      <a:pPr marL="177800" indent="-177800" algn="just" rtl="1">
                        <a:buFontTx/>
                        <a:buNone/>
                      </a:pPr>
                      <a:r>
                        <a:rPr lang="ar-DZ" dirty="0" smtClean="0">
                          <a:latin typeface="Times New Roman" pitchFamily="18" charset="0"/>
                          <a:cs typeface="Times New Roman" pitchFamily="18" charset="0"/>
                        </a:rPr>
                        <a:t>- كما نصت نفس هذه المادة أيضا على أنه :</a:t>
                      </a:r>
                      <a:endParaRPr lang="ar-DZ" baseline="0" dirty="0" smtClean="0">
                        <a:latin typeface="Times New Roman" pitchFamily="18" charset="0"/>
                        <a:cs typeface="Times New Roman" pitchFamily="18" charset="0"/>
                      </a:endParaRPr>
                    </a:p>
                    <a:p>
                      <a:pPr algn="just" rtl="1">
                        <a:buFontTx/>
                        <a:buNone/>
                      </a:pPr>
                      <a:r>
                        <a:rPr lang="ar-DZ" sz="800" baseline="0" dirty="0" smtClean="0">
                          <a:latin typeface="Times New Roman" pitchFamily="18" charset="0"/>
                          <a:cs typeface="Times New Roman" pitchFamily="18" charset="0"/>
                        </a:rPr>
                        <a:t> </a:t>
                      </a:r>
                    </a:p>
                    <a:p>
                      <a:pPr algn="just" rtl="1">
                        <a:spcBef>
                          <a:spcPts val="1200"/>
                        </a:spcBef>
                        <a:buFontTx/>
                        <a:buChar char="-"/>
                      </a:pPr>
                      <a:r>
                        <a:rPr lang="ar-DZ" baseline="0" dirty="0" smtClean="0">
                          <a:latin typeface="Times New Roman" pitchFamily="18" charset="0"/>
                          <a:cs typeface="Times New Roman" pitchFamily="18" charset="0"/>
                        </a:rPr>
                        <a:t>“وفي حالة إعلان عدم جدوى وإلغاء إجراء إبرام الصفقة أو إلغاء منحها المؤقت، يجب على المصلحة المتعاقدة أن تعلم برسالة موصى عليها مع وصل استلام، المتعهدين بقراراتها، ودعوة الراغبين منهم في الاطلاع على مبررات قراراتها، الاتصال بمصالحها في آجل أقصاه 3 أيام...”.</a:t>
                      </a:r>
                    </a:p>
                    <a:p>
                      <a:pPr algn="just" rtl="1">
                        <a:buFontTx/>
                        <a:buNone/>
                      </a:pPr>
                      <a:endParaRPr lang="ar-DZ" sz="1050" dirty="0" smtClean="0">
                        <a:latin typeface="Times New Roman" pitchFamily="18" charset="0"/>
                        <a:cs typeface="Times New Roman" pitchFamily="18" charset="0"/>
                      </a:endParaRPr>
                    </a:p>
                  </a:txBody>
                  <a:tcPr/>
                </a:tc>
              </a:tr>
              <a:tr h="2228383">
                <a:tc>
                  <a:txBody>
                    <a:bodyPr/>
                    <a:lstStyle/>
                    <a:p>
                      <a:pPr algn="just" rtl="1"/>
                      <a:endParaRPr lang="ar-DZ"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dirty="0" smtClean="0">
                          <a:latin typeface="Times New Roman" pitchFamily="18" charset="0"/>
                          <a:cs typeface="Times New Roman" pitchFamily="18" charset="0"/>
                        </a:rPr>
                        <a:t>- تم تخصيص قسم بأكمله لترقية</a:t>
                      </a:r>
                      <a:r>
                        <a:rPr lang="ar-DZ" baseline="0" dirty="0" smtClean="0">
                          <a:latin typeface="Times New Roman" pitchFamily="18" charset="0"/>
                          <a:cs typeface="Times New Roman" pitchFamily="18" charset="0"/>
                        </a:rPr>
                        <a:t> الإنتاج الوطني في المرسوم الجديد مقارنة بالمرسوم القديم. </a:t>
                      </a:r>
                      <a:endParaRPr lang="fr-FR" dirty="0" smtClean="0">
                        <a:latin typeface="Times New Roman" pitchFamily="18" charset="0"/>
                        <a:cs typeface="Times New Roman" pitchFamily="18" charset="0"/>
                      </a:endParaRPr>
                    </a:p>
                    <a:p>
                      <a:pPr algn="just" rtl="1"/>
                      <a:endParaRPr lang="fr-FR" dirty="0">
                        <a:latin typeface="Times New Roman" pitchFamily="18" charset="0"/>
                        <a:cs typeface="Times New Roman" pitchFamily="18" charset="0"/>
                      </a:endParaRPr>
                    </a:p>
                  </a:txBody>
                  <a:tcPr/>
                </a:tc>
                <a:tc>
                  <a:txBody>
                    <a:bodyPr/>
                    <a:lstStyle/>
                    <a:p>
                      <a:pPr algn="r" rtl="1"/>
                      <a:endParaRPr lang="ar-DZ"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23 </a:t>
                      </a:r>
                      <a:r>
                        <a:rPr lang="ar-DZ" dirty="0" smtClean="0">
                          <a:latin typeface="Times New Roman" pitchFamily="18" charset="0"/>
                          <a:cs typeface="Times New Roman" pitchFamily="18" charset="0"/>
                        </a:rPr>
                        <a:t>تحت</a:t>
                      </a:r>
                      <a:r>
                        <a:rPr lang="ar-DZ" baseline="0" dirty="0" smtClean="0">
                          <a:latin typeface="Times New Roman" pitchFamily="18" charset="0"/>
                          <a:cs typeface="Times New Roman" pitchFamily="18" charset="0"/>
                        </a:rPr>
                        <a:t> عنوان (المتعاملون المتعاقدون) </a:t>
                      </a:r>
                      <a:endParaRPr lang="fr-FR" dirty="0" smtClean="0">
                        <a:latin typeface="Times New Roman" pitchFamily="18" charset="0"/>
                        <a:cs typeface="Times New Roman" pitchFamily="18" charset="0"/>
                      </a:endParaRPr>
                    </a:p>
                    <a:p>
                      <a:pPr algn="r" rtl="1"/>
                      <a:endParaRPr lang="fr-FR" dirty="0">
                        <a:latin typeface="Times New Roman" pitchFamily="18" charset="0"/>
                        <a:cs typeface="Times New Roman" pitchFamily="18" charset="0"/>
                      </a:endParaRPr>
                    </a:p>
                  </a:txBody>
                  <a:tcPr/>
                </a:tc>
                <a:tc>
                  <a:txBody>
                    <a:bodyPr/>
                    <a:lstStyle/>
                    <a:p>
                      <a:endParaRPr lang="ar-DZ" sz="1100" dirty="0" smtClean="0">
                        <a:latin typeface="Times New Roman" pitchFamily="18" charset="0"/>
                        <a:cs typeface="Times New Roman" pitchFamily="18" charset="0"/>
                      </a:endParaRPr>
                    </a:p>
                    <a:p>
                      <a:pPr marL="266700" indent="-266700" algn="just" rtl="1"/>
                      <a:r>
                        <a:rPr lang="ar-DZ" b="1" dirty="0" smtClean="0">
                          <a:latin typeface="Times New Roman" pitchFamily="18" charset="0"/>
                          <a:cs typeface="Times New Roman" pitchFamily="18" charset="0"/>
                        </a:rPr>
                        <a:t>7/ </a:t>
                      </a:r>
                      <a:r>
                        <a:rPr lang="ar-DZ" b="1" u="sng" dirty="0" smtClean="0">
                          <a:latin typeface="Times New Roman" pitchFamily="18" charset="0"/>
                          <a:cs typeface="Times New Roman" pitchFamily="18" charset="0"/>
                        </a:rPr>
                        <a:t>ترقية </a:t>
                      </a:r>
                      <a:r>
                        <a:rPr lang="ar-DZ" b="1" u="sng" dirty="0" err="1" smtClean="0">
                          <a:latin typeface="Times New Roman" pitchFamily="18" charset="0"/>
                          <a:cs typeface="Times New Roman" pitchFamily="18" charset="0"/>
                        </a:rPr>
                        <a:t>الانتاج</a:t>
                      </a:r>
                      <a:r>
                        <a:rPr lang="ar-DZ" b="1" u="sng" baseline="0" dirty="0" smtClean="0">
                          <a:latin typeface="Times New Roman" pitchFamily="18" charset="0"/>
                          <a:cs typeface="Times New Roman" pitchFamily="18" charset="0"/>
                        </a:rPr>
                        <a:t> الوطني والأداة الوطنية للإنتاج </a:t>
                      </a:r>
                      <a:r>
                        <a:rPr lang="ar-DZ" b="1" baseline="0" dirty="0" smtClean="0">
                          <a:latin typeface="Times New Roman" pitchFamily="18" charset="0"/>
                          <a:cs typeface="Times New Roman" pitchFamily="18" charset="0"/>
                        </a:rPr>
                        <a:t>:</a:t>
                      </a:r>
                    </a:p>
                    <a:p>
                      <a:pPr algn="r" rtl="1"/>
                      <a:endParaRPr lang="ar-DZ" sz="800" baseline="0" dirty="0" smtClean="0">
                        <a:latin typeface="Times New Roman" pitchFamily="18" charset="0"/>
                        <a:cs typeface="Times New Roman" pitchFamily="18" charset="0"/>
                      </a:endParaRPr>
                    </a:p>
                    <a:p>
                      <a:pPr algn="r" rtl="1"/>
                      <a:endParaRPr lang="ar-DZ" sz="800"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المادة 83</a:t>
                      </a:r>
                      <a:r>
                        <a:rPr lang="ar-DZ" b="1" u="none" baseline="0" dirty="0" smtClean="0">
                          <a:latin typeface="Times New Roman" pitchFamily="18" charset="0"/>
                          <a:cs typeface="Times New Roman" pitchFamily="18" charset="0"/>
                        </a:rPr>
                        <a:t>:  </a:t>
                      </a:r>
                      <a:r>
                        <a:rPr lang="ar-DZ" b="0" u="none" baseline="0" dirty="0" err="1" smtClean="0">
                          <a:latin typeface="Times New Roman" pitchFamily="18" charset="0"/>
                          <a:cs typeface="Times New Roman" pitchFamily="18" charset="0"/>
                        </a:rPr>
                        <a:t>تنص</a:t>
                      </a:r>
                      <a:r>
                        <a:rPr lang="ar-DZ" b="0" u="none" baseline="0" dirty="0" smtClean="0">
                          <a:latin typeface="Times New Roman" pitchFamily="18" charset="0"/>
                          <a:cs typeface="Times New Roman" pitchFamily="18" charset="0"/>
                        </a:rPr>
                        <a:t> على “ منح هامش أفضلية 25 % للمنتجات ذات المنشأ الجزائري ....”.</a:t>
                      </a:r>
                      <a:endParaRPr lang="ar-DZ"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571480"/>
          <a:ext cx="8429684" cy="5308600"/>
        </p:xfrm>
        <a:graphic>
          <a:graphicData uri="http://schemas.openxmlformats.org/drawingml/2006/table">
            <a:tbl>
              <a:tblPr firstRow="1" bandRow="1">
                <a:tableStyleId>{5940675A-B579-460E-94D1-54222C63F5DA}</a:tableStyleId>
              </a:tblPr>
              <a:tblGrid>
                <a:gridCol w="2558658"/>
                <a:gridCol w="2808312"/>
                <a:gridCol w="3062714"/>
              </a:tblGrid>
              <a:tr h="37084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smtClean="0">
                        <a:latin typeface="Times New Roman" pitchFamily="18" charset="0"/>
                        <a:cs typeface="Times New Roman" pitchFamily="18" charset="0"/>
                      </a:endParaRPr>
                    </a:p>
                  </a:txBody>
                  <a:tcPr>
                    <a:solidFill>
                      <a:schemeClr val="accent1">
                        <a:lumMod val="40000"/>
                        <a:lumOff val="60000"/>
                      </a:schemeClr>
                    </a:solidFill>
                  </a:tcPr>
                </a:tc>
              </a:tr>
              <a:tr h="370840">
                <a:tc>
                  <a:txBody>
                    <a:bodyPr/>
                    <a:lstStyle/>
                    <a:p>
                      <a:pPr algn="just" rtl="1"/>
                      <a:endParaRPr lang="ar-DZ" sz="1400" dirty="0" smtClean="0">
                        <a:latin typeface="Times New Roman" pitchFamily="18" charset="0"/>
                        <a:cs typeface="Times New Roman" pitchFamily="18" charset="0"/>
                      </a:endParaRPr>
                    </a:p>
                    <a:p>
                      <a:pPr algn="just" rtl="1"/>
                      <a:endParaRPr lang="ar-DZ" sz="4400" dirty="0" smtClean="0">
                        <a:latin typeface="Times New Roman" pitchFamily="18" charset="0"/>
                        <a:cs typeface="Times New Roman" pitchFamily="18" charset="0"/>
                      </a:endParaRPr>
                    </a:p>
                    <a:p>
                      <a:pPr marL="88900" indent="-88900" algn="just" rtl="1">
                        <a:buFontTx/>
                        <a:buNone/>
                      </a:pPr>
                      <a:r>
                        <a:rPr lang="ar-DZ" dirty="0" smtClean="0">
                          <a:latin typeface="Times New Roman" pitchFamily="18" charset="0"/>
                          <a:cs typeface="Times New Roman" pitchFamily="18" charset="0"/>
                        </a:rPr>
                        <a:t>- تم تحديد في المرسوم الجديد الهيئة المكلفة بإعداد مدونة أخلاقيات المهنة (سلطة ضبط الصفقات العمومية</a:t>
                      </a:r>
                      <a:r>
                        <a:rPr lang="ar-DZ" baseline="0" dirty="0" smtClean="0">
                          <a:latin typeface="Times New Roman" pitchFamily="18" charset="0"/>
                          <a:cs typeface="Times New Roman" pitchFamily="18" charset="0"/>
                        </a:rPr>
                        <a:t> وتفويضات المرفق العام المستحدثة</a:t>
                      </a:r>
                      <a:r>
                        <a:rPr lang="ar-DZ" dirty="0" smtClean="0">
                          <a:latin typeface="Times New Roman" pitchFamily="18" charset="0"/>
                          <a:cs typeface="Times New Roman" pitchFamily="18" charset="0"/>
                        </a:rPr>
                        <a:t>).</a:t>
                      </a:r>
                    </a:p>
                    <a:p>
                      <a:pPr algn="just" rtl="1">
                        <a:buFontTx/>
                        <a:buNone/>
                      </a:pPr>
                      <a:endParaRPr lang="ar-DZ" sz="1600" dirty="0" smtClean="0">
                        <a:latin typeface="Times New Roman" pitchFamily="18" charset="0"/>
                        <a:cs typeface="Times New Roman" pitchFamily="18" charset="0"/>
                      </a:endParaRPr>
                    </a:p>
                    <a:p>
                      <a:pPr algn="just" rtl="1">
                        <a:buFontTx/>
                        <a:buNone/>
                      </a:pPr>
                      <a:endParaRPr lang="ar-DZ" sz="1400" dirty="0" smtClean="0">
                        <a:latin typeface="Times New Roman" pitchFamily="18" charset="0"/>
                        <a:cs typeface="Times New Roman" pitchFamily="18" charset="0"/>
                      </a:endParaRPr>
                    </a:p>
                    <a:p>
                      <a:pPr algn="just" rtl="1">
                        <a:buFontTx/>
                        <a:buNone/>
                      </a:pPr>
                      <a:endParaRPr lang="ar-DZ" sz="1400" dirty="0" smtClean="0">
                        <a:latin typeface="Times New Roman" pitchFamily="18" charset="0"/>
                        <a:cs typeface="Times New Roman" pitchFamily="18" charset="0"/>
                      </a:endParaRPr>
                    </a:p>
                    <a:p>
                      <a:pPr marL="88900" indent="-88900" algn="just" rtl="1">
                        <a:buFontTx/>
                        <a:buChar char="-"/>
                      </a:pPr>
                      <a:r>
                        <a:rPr lang="ar-DZ" dirty="0" smtClean="0">
                          <a:latin typeface="Times New Roman" pitchFamily="18" charset="0"/>
                          <a:cs typeface="Times New Roman" pitchFamily="18" charset="0"/>
                        </a:rPr>
                        <a:t>حيث يلزم</a:t>
                      </a:r>
                      <a:r>
                        <a:rPr lang="ar-DZ" baseline="0" dirty="0" smtClean="0">
                          <a:latin typeface="Times New Roman" pitchFamily="18" charset="0"/>
                          <a:cs typeface="Times New Roman" pitchFamily="18" charset="0"/>
                        </a:rPr>
                        <a:t> الأعوان العموميين المتدخلين في عملية مراقبة وإبرام وتنفيذ الصفقات باحترام هذه المدونة بموجب تصريحين يتعهد المعنيون بإمضائهما.</a:t>
                      </a:r>
                    </a:p>
                    <a:p>
                      <a:pPr algn="just" rtl="1">
                        <a:buFontTx/>
                        <a:buChar char="-"/>
                      </a:pPr>
                      <a:endParaRPr lang="ar-DZ" baseline="0" dirty="0" smtClean="0">
                        <a:latin typeface="Times New Roman" pitchFamily="18" charset="0"/>
                        <a:cs typeface="Times New Roman" pitchFamily="18" charset="0"/>
                      </a:endParaRPr>
                    </a:p>
                    <a:p>
                      <a:pPr algn="just" rtl="1">
                        <a:buFontTx/>
                        <a:buChar char="-"/>
                      </a:pPr>
                      <a:endParaRPr lang="fr-FR" dirty="0">
                        <a:latin typeface="Times New Roman" pitchFamily="18" charset="0"/>
                        <a:cs typeface="Times New Roman" pitchFamily="18" charset="0"/>
                      </a:endParaRPr>
                    </a:p>
                  </a:txBody>
                  <a:tcPr/>
                </a:tc>
                <a:tc>
                  <a:txBody>
                    <a:bodyPr/>
                    <a:lstStyle/>
                    <a:p>
                      <a:pPr algn="just" rtl="1"/>
                      <a:endParaRPr lang="ar-DZ" dirty="0" smtClean="0">
                        <a:latin typeface="Times New Roman" pitchFamily="18" charset="0"/>
                        <a:cs typeface="Times New Roman" pitchFamily="18" charset="0"/>
                      </a:endParaRPr>
                    </a:p>
                    <a:p>
                      <a:pPr algn="just" rtl="1"/>
                      <a:endParaRPr lang="ar-DZ" sz="2400" dirty="0" smtClean="0">
                        <a:latin typeface="Times New Roman" pitchFamily="18" charset="0"/>
                        <a:cs typeface="Times New Roman" pitchFamily="18" charset="0"/>
                      </a:endParaRPr>
                    </a:p>
                    <a:p>
                      <a:pPr algn="just" rtl="1"/>
                      <a:endParaRPr lang="ar-DZ" dirty="0" smtClean="0">
                        <a:latin typeface="Times New Roman" pitchFamily="18" charset="0"/>
                        <a:cs typeface="Times New Roman" pitchFamily="18" charset="0"/>
                      </a:endParaRPr>
                    </a:p>
                    <a:p>
                      <a:pPr marL="88900" indent="-88900"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60</a:t>
                      </a:r>
                      <a:r>
                        <a:rPr lang="ar-DZ" dirty="0" smtClean="0">
                          <a:latin typeface="Times New Roman" pitchFamily="18" charset="0"/>
                          <a:cs typeface="Times New Roman" pitchFamily="18" charset="0"/>
                        </a:rPr>
                        <a:t> من المرسوم القديم،</a:t>
                      </a:r>
                      <a:r>
                        <a:rPr lang="ar-DZ" baseline="0" dirty="0" smtClean="0">
                          <a:latin typeface="Times New Roman" pitchFamily="18" charset="0"/>
                          <a:cs typeface="Times New Roman" pitchFamily="18" charset="0"/>
                        </a:rPr>
                        <a:t> التي تنص على ان هذه المدونة يوافق عليها بموجب مرسوم تنفيذي دون تحديد الهيئة المنشئة لها.</a:t>
                      </a:r>
                      <a:endParaRPr lang="ar-DZ" dirty="0" smtClean="0">
                        <a:latin typeface="Times New Roman" pitchFamily="18" charset="0"/>
                        <a:cs typeface="Times New Roman" pitchFamily="18" charset="0"/>
                      </a:endParaRPr>
                    </a:p>
                    <a:p>
                      <a:pPr algn="just" rtl="1">
                        <a:buFontTx/>
                        <a:buNone/>
                      </a:pPr>
                      <a:endParaRPr lang="ar-DZ" dirty="0" smtClean="0">
                        <a:latin typeface="Times New Roman" pitchFamily="18" charset="0"/>
                        <a:cs typeface="Times New Roman" pitchFamily="18" charset="0"/>
                      </a:endParaRPr>
                    </a:p>
                    <a:p>
                      <a:pPr algn="just" rtl="1">
                        <a:buFontTx/>
                        <a:buNone/>
                      </a:pPr>
                      <a:endParaRPr lang="ar-DZ" dirty="0" smtClean="0">
                        <a:latin typeface="Times New Roman" pitchFamily="18" charset="0"/>
                        <a:cs typeface="Times New Roman" pitchFamily="18" charset="0"/>
                      </a:endParaRPr>
                    </a:p>
                    <a:p>
                      <a:pPr algn="just" rtl="1">
                        <a:buFontTx/>
                        <a:buNone/>
                      </a:pPr>
                      <a:endParaRPr lang="ar-DZ" sz="1100" dirty="0" smtClean="0">
                        <a:latin typeface="Times New Roman" pitchFamily="18" charset="0"/>
                        <a:cs typeface="Times New Roman" pitchFamily="18" charset="0"/>
                      </a:endParaRPr>
                    </a:p>
                    <a:p>
                      <a:pPr marL="88900" indent="-88900" algn="just" rtl="1">
                        <a:buFontTx/>
                        <a:buNone/>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فقرة غير مدرجة في المرسوم </a:t>
                      </a:r>
                      <a:r>
                        <a:rPr lang="ar-DZ" baseline="0" dirty="0" err="1" smtClean="0">
                          <a:latin typeface="Times New Roman" pitchFamily="18" charset="0"/>
                          <a:cs typeface="Times New Roman" pitchFamily="18" charset="0"/>
                        </a:rPr>
                        <a:t>القديم.</a:t>
                      </a:r>
                      <a:r>
                        <a:rPr lang="ar-DZ"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pPr algn="r" rtl="1"/>
                      <a:endParaRPr lang="ar-DZ" sz="400" baseline="0" dirty="0" smtClean="0">
                        <a:latin typeface="Times New Roman" pitchFamily="18" charset="0"/>
                        <a:cs typeface="Times New Roman" pitchFamily="18" charset="0"/>
                      </a:endParaRPr>
                    </a:p>
                    <a:p>
                      <a:pPr algn="r" rtl="1"/>
                      <a:endParaRPr lang="ar-DZ" b="1" baseline="0" dirty="0" smtClean="0">
                        <a:latin typeface="Times New Roman" pitchFamily="18" charset="0"/>
                        <a:cs typeface="Times New Roman" pitchFamily="18" charset="0"/>
                      </a:endParaRPr>
                    </a:p>
                    <a:p>
                      <a:pPr algn="r" rtl="1"/>
                      <a:r>
                        <a:rPr lang="ar-DZ" b="1" baseline="0" dirty="0" smtClean="0">
                          <a:latin typeface="Times New Roman" pitchFamily="18" charset="0"/>
                          <a:cs typeface="Times New Roman" pitchFamily="18" charset="0"/>
                        </a:rPr>
                        <a:t>8/ </a:t>
                      </a:r>
                      <a:r>
                        <a:rPr lang="ar-DZ" b="1" u="sng" baseline="0" dirty="0" smtClean="0">
                          <a:latin typeface="Times New Roman" pitchFamily="18" charset="0"/>
                          <a:cs typeface="Times New Roman" pitchFamily="18" charset="0"/>
                        </a:rPr>
                        <a:t>مكافحــة الفســـاد </a:t>
                      </a:r>
                      <a:r>
                        <a:rPr lang="ar-DZ" b="1" baseline="0" dirty="0" smtClean="0">
                          <a:latin typeface="Times New Roman" pitchFamily="18" charset="0"/>
                          <a:cs typeface="Times New Roman" pitchFamily="18" charset="0"/>
                        </a:rPr>
                        <a:t>: </a:t>
                      </a:r>
                    </a:p>
                    <a:p>
                      <a:pPr algn="r" rtl="1"/>
                      <a:endParaRPr lang="ar-DZ" sz="1800" b="0" baseline="0" dirty="0" smtClean="0">
                        <a:latin typeface="Times New Roman" pitchFamily="18" charset="0"/>
                        <a:cs typeface="Times New Roman" pitchFamily="18" charset="0"/>
                      </a:endParaRPr>
                    </a:p>
                    <a:p>
                      <a:pPr marL="88900" indent="-88900" algn="just" rtl="1"/>
                      <a:r>
                        <a:rPr lang="ar-DZ" b="1" u="sng" baseline="0" dirty="0" smtClean="0">
                          <a:latin typeface="Times New Roman" pitchFamily="18" charset="0"/>
                          <a:cs typeface="Times New Roman" pitchFamily="18" charset="0"/>
                        </a:rPr>
                        <a:t>المادة 88</a:t>
                      </a:r>
                      <a:r>
                        <a:rPr lang="ar-DZ" b="1" baseline="0" dirty="0" smtClean="0">
                          <a:latin typeface="Times New Roman" pitchFamily="18" charset="0"/>
                          <a:cs typeface="Times New Roman" pitchFamily="18" charset="0"/>
                        </a:rPr>
                        <a:t> : </a:t>
                      </a:r>
                      <a:r>
                        <a:rPr lang="ar-DZ" b="0" baseline="0"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r>
                        <a:rPr lang="ar-DZ" b="0" u="sng" baseline="0" dirty="0" smtClean="0">
                          <a:latin typeface="Times New Roman" pitchFamily="18" charset="0"/>
                          <a:cs typeface="Times New Roman" pitchFamily="18" charset="0"/>
                        </a:rPr>
                        <a:t>تعد سلطة ضبط الصفقات العمومية وتفويضات المرفق العام</a:t>
                      </a:r>
                      <a:r>
                        <a:rPr lang="ar-DZ" b="0" baseline="0" dirty="0" smtClean="0">
                          <a:latin typeface="Times New Roman" pitchFamily="18" charset="0"/>
                          <a:cs typeface="Times New Roman" pitchFamily="18" charset="0"/>
                        </a:rPr>
                        <a:t>، مدونة أدبيات وأخلاقيات المهنة للأعوان العموميين المتدخلين في مراقبة وإبرام وتنفيذ الصفقات العمومية وتفويضات المرفق العام، </a:t>
                      </a:r>
                      <a:r>
                        <a:rPr lang="ar-DZ" b="0" u="sng" baseline="0" dirty="0" smtClean="0">
                          <a:latin typeface="Times New Roman" pitchFamily="18" charset="0"/>
                          <a:cs typeface="Times New Roman" pitchFamily="18" charset="0"/>
                        </a:rPr>
                        <a:t>يوافق عليها الوزير المكلف بالمالية</a:t>
                      </a:r>
                      <a:r>
                        <a:rPr lang="ar-DZ" b="0" baseline="0" dirty="0" smtClean="0">
                          <a:latin typeface="Times New Roman" pitchFamily="18" charset="0"/>
                          <a:cs typeface="Times New Roman" pitchFamily="18" charset="0"/>
                        </a:rPr>
                        <a:t>. </a:t>
                      </a:r>
                    </a:p>
                    <a:p>
                      <a:pPr algn="just" rtl="1"/>
                      <a:endParaRPr lang="ar-DZ" sz="1100" b="0" baseline="0" dirty="0" smtClean="0">
                        <a:latin typeface="Times New Roman" pitchFamily="18" charset="0"/>
                        <a:cs typeface="Times New Roman" pitchFamily="18" charset="0"/>
                      </a:endParaRPr>
                    </a:p>
                    <a:p>
                      <a:pPr algn="just" rtl="1"/>
                      <a:endParaRPr lang="ar-DZ" sz="400" b="0" baseline="0" dirty="0" smtClean="0">
                        <a:latin typeface="Times New Roman" pitchFamily="18" charset="0"/>
                        <a:cs typeface="Times New Roman" pitchFamily="18" charset="0"/>
                      </a:endParaRPr>
                    </a:p>
                    <a:p>
                      <a:pPr marL="88900" indent="-88900" algn="just" rtl="1"/>
                      <a:r>
                        <a:rPr lang="ar-DZ" b="0" baseline="0" dirty="0" smtClean="0">
                          <a:latin typeface="Times New Roman" pitchFamily="18" charset="0"/>
                          <a:cs typeface="Times New Roman" pitchFamily="18" charset="0"/>
                        </a:rPr>
                        <a:t> - ويتعهد المعنيون باحترامها بموجب </a:t>
                      </a:r>
                      <a:r>
                        <a:rPr lang="ar-DZ" b="0" u="sng" baseline="0" dirty="0" smtClean="0">
                          <a:latin typeface="Times New Roman" pitchFamily="18" charset="0"/>
                          <a:cs typeface="Times New Roman" pitchFamily="18" charset="0"/>
                        </a:rPr>
                        <a:t>تصريح</a:t>
                      </a:r>
                      <a:r>
                        <a:rPr lang="ar-DZ" b="0" baseline="0" dirty="0" smtClean="0">
                          <a:latin typeface="Times New Roman" pitchFamily="18" charset="0"/>
                          <a:cs typeface="Times New Roman" pitchFamily="18" charset="0"/>
                        </a:rPr>
                        <a:t>، كما يجب عليهم إمضاء </a:t>
                      </a:r>
                      <a:r>
                        <a:rPr lang="ar-DZ" b="0" u="sng" baseline="0" dirty="0" smtClean="0">
                          <a:latin typeface="Times New Roman" pitchFamily="18" charset="0"/>
                          <a:cs typeface="Times New Roman" pitchFamily="18" charset="0"/>
                        </a:rPr>
                        <a:t>تصريح أخر بعدم وجود تضارب المصالح</a:t>
                      </a:r>
                      <a:r>
                        <a:rPr lang="ar-DZ" b="0" baseline="0" dirty="0" smtClean="0">
                          <a:latin typeface="Times New Roman" pitchFamily="18" charset="0"/>
                          <a:cs typeface="Times New Roman" pitchFamily="18" charset="0"/>
                        </a:rPr>
                        <a:t> ... ”.</a:t>
                      </a:r>
                      <a:endParaRPr lang="ar-DZ" b="1" baseline="0" dirty="0" smtClean="0">
                        <a:latin typeface="Times New Roman" pitchFamily="18" charset="0"/>
                        <a:cs typeface="Times New Roman" pitchFamily="18" charset="0"/>
                      </a:endParaRPr>
                    </a:p>
                    <a:p>
                      <a:pPr algn="r" rtl="1"/>
                      <a:endParaRPr lang="ar-DZ" b="1"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323528" y="333374"/>
          <a:ext cx="8496944" cy="5903176"/>
        </p:xfrm>
        <a:graphic>
          <a:graphicData uri="http://schemas.openxmlformats.org/drawingml/2006/table">
            <a:tbl>
              <a:tblPr firstRow="1" bandRow="1">
                <a:tableStyleId>{5940675A-B579-460E-94D1-54222C63F5DA}</a:tableStyleId>
              </a:tblPr>
              <a:tblGrid>
                <a:gridCol w="2376264"/>
                <a:gridCol w="2808312"/>
                <a:gridCol w="3312368"/>
              </a:tblGrid>
              <a:tr h="380982">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smtClean="0">
                        <a:latin typeface="Times New Roman" pitchFamily="18" charset="0"/>
                        <a:cs typeface="Times New Roman" pitchFamily="18" charset="0"/>
                      </a:endParaRPr>
                    </a:p>
                  </a:txBody>
                  <a:tcPr>
                    <a:solidFill>
                      <a:schemeClr val="accent1">
                        <a:lumMod val="40000"/>
                        <a:lumOff val="60000"/>
                      </a:schemeClr>
                    </a:solidFill>
                  </a:tcPr>
                </a:tc>
              </a:tr>
              <a:tr h="5522194">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fr-FR" sz="1600"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لم يتم النص على أسعار مؤقتة للصفقات في المرسوم القديم.</a:t>
                      </a:r>
                    </a:p>
                    <a:p>
                      <a:pPr algn="just" rtl="1">
                        <a:buFontTx/>
                        <a:buNone/>
                      </a:pPr>
                      <a:r>
                        <a:rPr lang="ar-DZ" dirty="0" smtClean="0">
                          <a:latin typeface="Times New Roman" pitchFamily="18" charset="0"/>
                          <a:cs typeface="Times New Roman" pitchFamily="18" charset="0"/>
                        </a:rPr>
                        <a:t>- تم توضيح للحالات التي يمكن ان تكون فيها أسعار الصفقات مؤقتة كحالة استثنائية في المرسوم الجديد.</a:t>
                      </a:r>
                    </a:p>
                    <a:p>
                      <a:pPr algn="r" rtl="1">
                        <a:buFontTx/>
                        <a:buChar char="-"/>
                      </a:pPr>
                      <a:endParaRPr lang="ar-DZ" dirty="0" smtClean="0">
                        <a:latin typeface="Times New Roman" pitchFamily="18" charset="0"/>
                        <a:cs typeface="Times New Roman" pitchFamily="18" charset="0"/>
                      </a:endParaRPr>
                    </a:p>
                    <a:p>
                      <a:pPr algn="r" rtl="1">
                        <a:buFontTx/>
                        <a:buChar char="-"/>
                      </a:pPr>
                      <a:endParaRPr lang="ar-DZ" dirty="0" smtClean="0">
                        <a:latin typeface="Times New Roman" pitchFamily="18" charset="0"/>
                        <a:cs typeface="Times New Roman" pitchFamily="18" charset="0"/>
                      </a:endParaRPr>
                    </a:p>
                    <a:p>
                      <a:pPr algn="r" rtl="1">
                        <a:buFontTx/>
                        <a:buChar char="-"/>
                      </a:pPr>
                      <a:endParaRPr lang="ar-DZ" dirty="0" smtClean="0">
                        <a:latin typeface="Times New Roman" pitchFamily="18" charset="0"/>
                        <a:cs typeface="Times New Roman" pitchFamily="18" charset="0"/>
                      </a:endParaRPr>
                    </a:p>
                    <a:p>
                      <a:pPr algn="r" rtl="1">
                        <a:buFontTx/>
                        <a:buNone/>
                      </a:pPr>
                      <a:endParaRPr lang="ar-DZ" sz="20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تحديد أكثر في المرسوم الجديد للصفقات غير القابلة لتحيين</a:t>
                      </a:r>
                      <a:r>
                        <a:rPr lang="ar-DZ" baseline="0" dirty="0" smtClean="0">
                          <a:latin typeface="Times New Roman" pitchFamily="18" charset="0"/>
                          <a:cs typeface="Times New Roman" pitchFamily="18" charset="0"/>
                        </a:rPr>
                        <a:t> ومراجعة أسعارها.</a:t>
                      </a:r>
                      <a:endParaRPr lang="ar-DZ"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a:t>
                      </a:r>
                      <a:r>
                        <a:rPr lang="ar-DZ"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المادة 64</a:t>
                      </a:r>
                      <a:r>
                        <a:rPr lang="ar-DZ" baseline="0" dirty="0" smtClean="0">
                          <a:latin typeface="Times New Roman" pitchFamily="18" charset="0"/>
                          <a:cs typeface="Times New Roman" pitchFamily="18" charset="0"/>
                        </a:rPr>
                        <a:t>: </a:t>
                      </a:r>
                      <a:r>
                        <a:rPr lang="ar-DZ" baseline="0" dirty="0" err="1" smtClean="0">
                          <a:latin typeface="Times New Roman" pitchFamily="18" charset="0"/>
                          <a:cs typeface="Times New Roman" pitchFamily="18" charset="0"/>
                        </a:rPr>
                        <a:t>تنص</a:t>
                      </a:r>
                      <a:r>
                        <a:rPr lang="ar-DZ" baseline="0" dirty="0" smtClean="0">
                          <a:latin typeface="Times New Roman" pitchFamily="18" charset="0"/>
                          <a:cs typeface="Times New Roman" pitchFamily="18" charset="0"/>
                        </a:rPr>
                        <a:t> “ يمكن أن يكون السعر ثابتا أو قابلا للمراجعة...”. </a:t>
                      </a: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sz="20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تقابلها </a:t>
                      </a:r>
                      <a:r>
                        <a:rPr lang="ar-DZ" b="1" baseline="0" dirty="0" smtClean="0">
                          <a:latin typeface="Times New Roman" pitchFamily="18" charset="0"/>
                          <a:cs typeface="Times New Roman" pitchFamily="18" charset="0"/>
                        </a:rPr>
                        <a:t>المادة </a:t>
                      </a:r>
                      <a:r>
                        <a:rPr lang="ar-DZ" b="1" baseline="0" dirty="0" err="1" smtClean="0">
                          <a:latin typeface="Times New Roman" pitchFamily="18" charset="0"/>
                          <a:cs typeface="Times New Roman" pitchFamily="18" charset="0"/>
                        </a:rPr>
                        <a:t>67 </a:t>
                      </a:r>
                      <a:r>
                        <a:rPr lang="ar-DZ" baseline="0" dirty="0" smtClean="0">
                          <a:latin typeface="Times New Roman" pitchFamily="18" charset="0"/>
                          <a:cs typeface="Times New Roman" pitchFamily="18" charset="0"/>
                        </a:rPr>
                        <a:t>: الصفقات التي لا يمكن أن تتضمن صيغا لمراجعة الأسعار هي الصفقات المبرمة بأسعار ثابتة وغير قابلة للمراجعة.</a:t>
                      </a:r>
                    </a:p>
                  </a:txBody>
                  <a:tcPr/>
                </a:tc>
                <a:tc>
                  <a:txBody>
                    <a:bodyPr/>
                    <a:lstStyle/>
                    <a:p>
                      <a:endParaRPr lang="ar-DZ" sz="400" dirty="0" smtClean="0">
                        <a:latin typeface="Times New Roman" pitchFamily="18" charset="0"/>
                        <a:cs typeface="Times New Roman" pitchFamily="18" charset="0"/>
                      </a:endParaRPr>
                    </a:p>
                    <a:p>
                      <a:pPr marL="444500" indent="-444500" algn="just" rtl="1"/>
                      <a:r>
                        <a:rPr lang="ar-DZ" b="1" u="sng" dirty="0" smtClean="0">
                          <a:solidFill>
                            <a:schemeClr val="accent1">
                              <a:lumMod val="75000"/>
                            </a:schemeClr>
                          </a:solidFill>
                          <a:latin typeface="Times New Roman" pitchFamily="18" charset="0"/>
                          <a:cs typeface="Times New Roman" pitchFamily="18" charset="0"/>
                        </a:rPr>
                        <a:t>رابعا/ تنفيذ الصفقات العمومية وأحكام </a:t>
                      </a:r>
                      <a:r>
                        <a:rPr lang="ar-DZ" b="1" u="sng" dirty="0" err="1" smtClean="0">
                          <a:solidFill>
                            <a:schemeClr val="accent1">
                              <a:lumMod val="75000"/>
                            </a:schemeClr>
                          </a:solidFill>
                          <a:latin typeface="Times New Roman" pitchFamily="18" charset="0"/>
                          <a:cs typeface="Times New Roman" pitchFamily="18" charset="0"/>
                        </a:rPr>
                        <a:t>تعـاقدية </a:t>
                      </a:r>
                      <a:r>
                        <a:rPr lang="ar-DZ" b="1" dirty="0" err="1" smtClean="0">
                          <a:solidFill>
                            <a:schemeClr val="accent1">
                              <a:lumMod val="75000"/>
                            </a:schemeClr>
                          </a:solidFill>
                          <a:latin typeface="Times New Roman" pitchFamily="18" charset="0"/>
                          <a:cs typeface="Times New Roman" pitchFamily="18" charset="0"/>
                        </a:rPr>
                        <a:t>:</a:t>
                      </a:r>
                      <a:r>
                        <a:rPr lang="ar-DZ" b="1" dirty="0" smtClean="0">
                          <a:solidFill>
                            <a:schemeClr val="accent1">
                              <a:lumMod val="75000"/>
                            </a:schemeClr>
                          </a:solidFill>
                          <a:latin typeface="Times New Roman" pitchFamily="18" charset="0"/>
                          <a:cs typeface="Times New Roman" pitchFamily="18" charset="0"/>
                        </a:rPr>
                        <a:t> </a:t>
                      </a:r>
                    </a:p>
                    <a:p>
                      <a:pPr lvl="1" algn="r" rtl="1"/>
                      <a:r>
                        <a:rPr lang="ar-DZ" sz="1000" dirty="0" smtClean="0">
                          <a:latin typeface="Times New Roman" pitchFamily="18" charset="0"/>
                          <a:cs typeface="Times New Roman" pitchFamily="18" charset="0"/>
                        </a:rPr>
                        <a:t> </a:t>
                      </a:r>
                      <a:endParaRPr lang="ar-DZ" sz="100" dirty="0" smtClean="0">
                        <a:latin typeface="Times New Roman" pitchFamily="18" charset="0"/>
                        <a:cs typeface="Times New Roman" pitchFamily="18" charset="0"/>
                      </a:endParaRPr>
                    </a:p>
                    <a:p>
                      <a:pPr algn="r" rtl="1">
                        <a:buFont typeface="Arial" charset="0"/>
                        <a:buNone/>
                      </a:pPr>
                      <a:r>
                        <a:rPr lang="ar-DZ" b="1" u="none"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أسعار </a:t>
                      </a:r>
                      <a:r>
                        <a:rPr lang="ar-DZ" b="1" u="sng" baseline="0" dirty="0" err="1" smtClean="0">
                          <a:latin typeface="Times New Roman" pitchFamily="18" charset="0"/>
                          <a:cs typeface="Times New Roman" pitchFamily="18" charset="0"/>
                        </a:rPr>
                        <a:t>الصفقات </a:t>
                      </a:r>
                      <a:r>
                        <a:rPr lang="ar-DZ" b="1" baseline="0" dirty="0" err="1" smtClean="0">
                          <a:latin typeface="Times New Roman" pitchFamily="18" charset="0"/>
                          <a:cs typeface="Times New Roman" pitchFamily="18" charset="0"/>
                        </a:rPr>
                        <a:t>:</a:t>
                      </a:r>
                      <a:endParaRPr lang="ar-DZ" b="1" baseline="0" dirty="0" smtClean="0">
                        <a:latin typeface="Times New Roman" pitchFamily="18" charset="0"/>
                        <a:cs typeface="Times New Roman" pitchFamily="18" charset="0"/>
                      </a:endParaRPr>
                    </a:p>
                    <a:p>
                      <a:pPr algn="r" rtl="1">
                        <a:buFont typeface="Arial" charset="0"/>
                        <a:buNone/>
                      </a:pPr>
                      <a:endParaRPr lang="ar-DZ" sz="800" b="1"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المادة 97</a:t>
                      </a:r>
                      <a:r>
                        <a:rPr lang="ar-DZ" b="1" u="none" baseline="0" dirty="0" smtClean="0">
                          <a:latin typeface="Times New Roman" pitchFamily="18" charset="0"/>
                          <a:cs typeface="Times New Roman" pitchFamily="18" charset="0"/>
                        </a:rPr>
                        <a:t>: </a:t>
                      </a:r>
                      <a:r>
                        <a:rPr lang="ar-DZ" b="0" u="none" baseline="0"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يمكن أن تحدد أ</a:t>
                      </a:r>
                      <a:r>
                        <a:rPr lang="ar-DZ" b="1" u="sng" baseline="0" dirty="0" smtClean="0">
                          <a:latin typeface="Times New Roman" pitchFamily="18" charset="0"/>
                          <a:cs typeface="Times New Roman" pitchFamily="18" charset="0"/>
                        </a:rPr>
                        <a:t>سعار</a:t>
                      </a:r>
                      <a:r>
                        <a:rPr lang="ar-DZ" baseline="0" dirty="0" smtClean="0">
                          <a:latin typeface="Times New Roman" pitchFamily="18" charset="0"/>
                          <a:cs typeface="Times New Roman" pitchFamily="18" charset="0"/>
                        </a:rPr>
                        <a:t> صفقة عمومية، استثناء، بصفة </a:t>
                      </a:r>
                      <a:r>
                        <a:rPr lang="ar-DZ" b="1" u="sng" baseline="0" dirty="0" smtClean="0">
                          <a:latin typeface="Times New Roman" pitchFamily="18" charset="0"/>
                          <a:cs typeface="Times New Roman" pitchFamily="18" charset="0"/>
                        </a:rPr>
                        <a:t>مؤقتة</a:t>
                      </a:r>
                      <a:r>
                        <a:rPr lang="ar-DZ" u="none" baseline="0" dirty="0" smtClean="0">
                          <a:latin typeface="Times New Roman" pitchFamily="18" charset="0"/>
                          <a:cs typeface="Times New Roman" pitchFamily="18" charset="0"/>
                        </a:rPr>
                        <a:t> </a:t>
                      </a:r>
                      <a:r>
                        <a:rPr lang="ar-DZ" b="0" u="none" baseline="0" dirty="0" smtClean="0">
                          <a:latin typeface="Times New Roman" pitchFamily="18" charset="0"/>
                          <a:cs typeface="Times New Roman" pitchFamily="18" charset="0"/>
                        </a:rPr>
                        <a:t>في</a:t>
                      </a:r>
                      <a:r>
                        <a:rPr lang="ar-DZ" u="sng"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03</a:t>
                      </a:r>
                      <a:r>
                        <a:rPr lang="ar-DZ" u="sng" baseline="0" dirty="0" smtClean="0">
                          <a:latin typeface="Times New Roman" pitchFamily="18" charset="0"/>
                          <a:cs typeface="Times New Roman" pitchFamily="18" charset="0"/>
                        </a:rPr>
                        <a:t> </a:t>
                      </a:r>
                      <a:r>
                        <a:rPr lang="ar-DZ" u="sng" baseline="0" dirty="0" err="1" smtClean="0">
                          <a:latin typeface="Times New Roman" pitchFamily="18" charset="0"/>
                          <a:cs typeface="Times New Roman" pitchFamily="18" charset="0"/>
                        </a:rPr>
                        <a:t>حالات </a:t>
                      </a:r>
                      <a:r>
                        <a:rPr lang="ar-DZ" baseline="0" dirty="0" err="1" smtClean="0">
                          <a:latin typeface="Times New Roman" pitchFamily="18" charset="0"/>
                          <a:cs typeface="Times New Roman" pitchFamily="18" charset="0"/>
                        </a:rPr>
                        <a:t>:</a:t>
                      </a:r>
                      <a:endParaRPr lang="ar-DZ" baseline="0" dirty="0" smtClean="0">
                        <a:latin typeface="Times New Roman" pitchFamily="18" charset="0"/>
                        <a:cs typeface="Times New Roman" pitchFamily="18" charset="0"/>
                      </a:endParaRPr>
                    </a:p>
                    <a:p>
                      <a:pPr algn="r" rtl="1"/>
                      <a:endParaRPr lang="ar-DZ" sz="800" baseline="0" dirty="0" smtClean="0">
                        <a:latin typeface="Times New Roman" pitchFamily="18" charset="0"/>
                        <a:cs typeface="Times New Roman" pitchFamily="18" charset="0"/>
                      </a:endParaRPr>
                    </a:p>
                    <a:p>
                      <a:pPr marL="266700" indent="-266700" algn="just" rtl="1"/>
                      <a:r>
                        <a:rPr lang="ar-DZ" baseline="0" dirty="0" smtClean="0">
                          <a:latin typeface="Times New Roman" pitchFamily="18" charset="0"/>
                          <a:cs typeface="Times New Roman" pitchFamily="18" charset="0"/>
                        </a:rPr>
                        <a:t> 1- صفقات الإشراف على إنجاز أشغال مبرمة على اساس كلفة الغرض المطلوب.</a:t>
                      </a:r>
                    </a:p>
                    <a:p>
                      <a:pPr marL="266700" indent="-266700" algn="just" rtl="1"/>
                      <a:endParaRPr lang="ar-DZ" sz="400" baseline="0" dirty="0" smtClean="0">
                        <a:latin typeface="Times New Roman" pitchFamily="18" charset="0"/>
                        <a:cs typeface="Times New Roman" pitchFamily="18" charset="0"/>
                      </a:endParaRPr>
                    </a:p>
                    <a:p>
                      <a:pPr marL="266700" indent="-266700" algn="just" rtl="1"/>
                      <a:r>
                        <a:rPr lang="ar-DZ" baseline="0" dirty="0" smtClean="0">
                          <a:latin typeface="Times New Roman" pitchFamily="18" charset="0"/>
                          <a:cs typeface="Times New Roman" pitchFamily="18" charset="0"/>
                        </a:rPr>
                        <a:t> 2- الصفقات المبرمة بالتراضي البسيط في حالة الاستعجال الملح.</a:t>
                      </a:r>
                    </a:p>
                    <a:p>
                      <a:pPr marL="266700" indent="-266700" algn="just" rtl="1"/>
                      <a:endParaRPr lang="ar-DZ" sz="400" baseline="0" dirty="0" smtClean="0">
                        <a:latin typeface="Times New Roman" pitchFamily="18" charset="0"/>
                        <a:cs typeface="Times New Roman" pitchFamily="18" charset="0"/>
                      </a:endParaRPr>
                    </a:p>
                    <a:p>
                      <a:pPr marL="266700" indent="-266700" algn="just" rtl="1"/>
                      <a:r>
                        <a:rPr lang="ar-DZ" baseline="0" dirty="0" smtClean="0">
                          <a:latin typeface="Times New Roman" pitchFamily="18" charset="0"/>
                          <a:cs typeface="Times New Roman" pitchFamily="18" charset="0"/>
                        </a:rPr>
                        <a:t> 3- خدمات تكميلية في إطار صفقات أشغال.</a:t>
                      </a:r>
                      <a:endParaRPr lang="ar-DZ" dirty="0" smtClean="0">
                        <a:latin typeface="Times New Roman" pitchFamily="18" charset="0"/>
                        <a:cs typeface="Times New Roman" pitchFamily="18" charset="0"/>
                      </a:endParaRPr>
                    </a:p>
                    <a:p>
                      <a:pPr algn="just" rtl="1"/>
                      <a:r>
                        <a:rPr lang="ar-DZ" dirty="0" err="1" smtClean="0">
                          <a:latin typeface="Times New Roman" pitchFamily="18" charset="0"/>
                          <a:cs typeface="Times New Roman" pitchFamily="18" charset="0"/>
                        </a:rPr>
                        <a:t>- ...</a:t>
                      </a:r>
                      <a:r>
                        <a:rPr lang="ar-DZ" dirty="0" smtClean="0">
                          <a:latin typeface="Times New Roman" pitchFamily="18" charset="0"/>
                          <a:cs typeface="Times New Roman" pitchFamily="18" charset="0"/>
                        </a:rPr>
                        <a:t> ولا يمكن تحيين و مراجعة أسعار الصفقات التي تقل مبالغها عن الحدود المذكورة في المادة 13 من المرسوم،</a:t>
                      </a:r>
                      <a:r>
                        <a:rPr lang="ar-DZ" baseline="0" dirty="0" smtClean="0">
                          <a:latin typeface="Times New Roman" pitchFamily="18" charset="0"/>
                          <a:cs typeface="Times New Roman" pitchFamily="18" charset="0"/>
                        </a:rPr>
                        <a:t> وتلك التي يقل أجلها عن 3 أشهر</a:t>
                      </a:r>
                      <a:r>
                        <a:rPr lang="ar-DZ" b="0" baseline="0"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a:t>
                      </a:r>
                      <a:endParaRPr lang="ar-DZ"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23528" y="404665"/>
          <a:ext cx="8568952" cy="6070415"/>
        </p:xfrm>
        <a:graphic>
          <a:graphicData uri="http://schemas.openxmlformats.org/drawingml/2006/table">
            <a:tbl>
              <a:tblPr firstRow="1" bandRow="1">
                <a:tableStyleId>{5940675A-B579-460E-94D1-54222C63F5DA}</a:tableStyleId>
              </a:tblPr>
              <a:tblGrid>
                <a:gridCol w="2592288"/>
                <a:gridCol w="3031009"/>
                <a:gridCol w="2945655"/>
              </a:tblGrid>
              <a:tr h="358649">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1866487">
                <a:tc>
                  <a:txBody>
                    <a:bodyPr/>
                    <a:lstStyle/>
                    <a:p>
                      <a:pPr algn="r" rtl="1"/>
                      <a:endParaRPr lang="ar-DZ" sz="28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تم توضيح</a:t>
                      </a:r>
                      <a:r>
                        <a:rPr lang="ar-DZ" baseline="0" dirty="0" smtClean="0">
                          <a:latin typeface="Times New Roman" pitchFamily="18" charset="0"/>
                          <a:cs typeface="Times New Roman" pitchFamily="18" charset="0"/>
                        </a:rPr>
                        <a:t> أكثر في المرسوم الجديد للصفقات التي يعفى فيها دفع </a:t>
                      </a:r>
                      <a:r>
                        <a:rPr lang="ar-DZ" baseline="0" dirty="0" err="1" smtClean="0">
                          <a:latin typeface="Times New Roman" pitchFamily="18" charset="0"/>
                          <a:cs typeface="Times New Roman" pitchFamily="18" charset="0"/>
                        </a:rPr>
                        <a:t>التسبيقات.</a:t>
                      </a:r>
                      <a:r>
                        <a:rPr lang="ar-DZ"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9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75 </a:t>
                      </a:r>
                      <a:r>
                        <a:rPr lang="ar-DZ" dirty="0" smtClean="0">
                          <a:latin typeface="Times New Roman" pitchFamily="18" charset="0"/>
                          <a:cs typeface="Times New Roman" pitchFamily="18" charset="0"/>
                        </a:rPr>
                        <a:t>من المرسوم القديم (معدلة</a:t>
                      </a:r>
                      <a:r>
                        <a:rPr lang="ar-DZ" baseline="0" dirty="0" smtClean="0">
                          <a:latin typeface="Times New Roman" pitchFamily="18" charset="0"/>
                          <a:cs typeface="Times New Roman" pitchFamily="18" charset="0"/>
                        </a:rPr>
                        <a:t> بموجب المادة 12 من المرسوم 12-23): “لا تدفع </a:t>
                      </a:r>
                      <a:r>
                        <a:rPr lang="ar-DZ" baseline="0" dirty="0" err="1" smtClean="0">
                          <a:latin typeface="Times New Roman" pitchFamily="18" charset="0"/>
                          <a:cs typeface="Times New Roman" pitchFamily="18" charset="0"/>
                        </a:rPr>
                        <a:t>التسبيقات</a:t>
                      </a:r>
                      <a:r>
                        <a:rPr lang="ar-DZ" baseline="0" dirty="0" smtClean="0">
                          <a:latin typeface="Times New Roman" pitchFamily="18" charset="0"/>
                          <a:cs typeface="Times New Roman" pitchFamily="18" charset="0"/>
                        </a:rPr>
                        <a:t> إلا إذا قدم المتعاقد مسبقا كفالة بقيمة معادلة بإرجاع </a:t>
                      </a:r>
                      <a:r>
                        <a:rPr lang="ar-DZ" baseline="0" dirty="0" err="1" smtClean="0">
                          <a:latin typeface="Times New Roman" pitchFamily="18" charset="0"/>
                          <a:cs typeface="Times New Roman" pitchFamily="18" charset="0"/>
                        </a:rPr>
                        <a:t>تسبيقات</a:t>
                      </a:r>
                      <a:r>
                        <a:rPr lang="ar-DZ" baseline="0" dirty="0" smtClean="0">
                          <a:latin typeface="Times New Roman" pitchFamily="18" charset="0"/>
                          <a:cs typeface="Times New Roman" pitchFamily="18" charset="0"/>
                        </a:rPr>
                        <a:t> يصدرها بنك خاضع للقانون الجزائري .. ” .</a:t>
                      </a:r>
                      <a:endParaRPr lang="fr-FR" dirty="0">
                        <a:latin typeface="Times New Roman" pitchFamily="18" charset="0"/>
                        <a:cs typeface="Times New Roman" pitchFamily="18" charset="0"/>
                      </a:endParaRPr>
                    </a:p>
                  </a:txBody>
                  <a:tcPr/>
                </a:tc>
                <a:tc>
                  <a:txBody>
                    <a:bodyPr/>
                    <a:lstStyle/>
                    <a:p>
                      <a:pPr algn="r" rtl="1"/>
                      <a:endParaRPr lang="ar-DZ" sz="300" dirty="0" smtClean="0">
                        <a:latin typeface="Times New Roman" pitchFamily="18" charset="0"/>
                        <a:cs typeface="Times New Roman" pitchFamily="18" charset="0"/>
                      </a:endParaRPr>
                    </a:p>
                    <a:p>
                      <a:pPr algn="r" rtl="1">
                        <a:buFont typeface="Arial" charset="0"/>
                        <a:buNone/>
                      </a:pPr>
                      <a:r>
                        <a:rPr lang="ar-DZ" b="1" u="none" dirty="0" smtClean="0">
                          <a:latin typeface="Times New Roman" pitchFamily="18" charset="0"/>
                          <a:cs typeface="Times New Roman" pitchFamily="18" charset="0"/>
                        </a:rPr>
                        <a:t>* </a:t>
                      </a:r>
                      <a:r>
                        <a:rPr lang="ar-DZ" b="1" u="sng" dirty="0" err="1" smtClean="0">
                          <a:latin typeface="Times New Roman" pitchFamily="18" charset="0"/>
                          <a:cs typeface="Times New Roman" pitchFamily="18" charset="0"/>
                        </a:rPr>
                        <a:t>كيفيــات</a:t>
                      </a:r>
                      <a:r>
                        <a:rPr lang="ar-DZ" b="1" u="sng" dirty="0" smtClean="0">
                          <a:latin typeface="Times New Roman" pitchFamily="18" charset="0"/>
                          <a:cs typeface="Times New Roman" pitchFamily="18" charset="0"/>
                        </a:rPr>
                        <a:t> </a:t>
                      </a:r>
                      <a:r>
                        <a:rPr lang="ar-DZ" b="1" u="sng" dirty="0" err="1" smtClean="0">
                          <a:latin typeface="Times New Roman" pitchFamily="18" charset="0"/>
                          <a:cs typeface="Times New Roman" pitchFamily="18" charset="0"/>
                        </a:rPr>
                        <a:t>الدفـــع </a:t>
                      </a:r>
                      <a:r>
                        <a:rPr lang="ar-DZ" b="1" dirty="0" err="1" smtClean="0">
                          <a:latin typeface="Times New Roman" pitchFamily="18" charset="0"/>
                          <a:cs typeface="Times New Roman" pitchFamily="18" charset="0"/>
                        </a:rPr>
                        <a:t>:</a:t>
                      </a:r>
                      <a:r>
                        <a:rPr lang="ar-DZ" b="1" dirty="0" smtClean="0">
                          <a:latin typeface="Times New Roman" pitchFamily="18" charset="0"/>
                          <a:cs typeface="Times New Roman" pitchFamily="18" charset="0"/>
                        </a:rPr>
                        <a:t> </a:t>
                      </a:r>
                    </a:p>
                    <a:p>
                      <a:pPr algn="r" rtl="1">
                        <a:buFont typeface="Arial" charset="0"/>
                        <a:buNone/>
                      </a:pPr>
                      <a:endParaRPr lang="ar-DZ" sz="800" b="1" dirty="0" smtClean="0">
                        <a:latin typeface="Times New Roman" pitchFamily="18" charset="0"/>
                        <a:cs typeface="Times New Roman" pitchFamily="18" charset="0"/>
                      </a:endParaRPr>
                    </a:p>
                    <a:p>
                      <a:pPr algn="just" rtl="1">
                        <a:buFont typeface="Arial" charset="0"/>
                        <a:buNone/>
                      </a:pPr>
                      <a:r>
                        <a:rPr lang="ar-DZ" b="1" u="sng" dirty="0" smtClean="0">
                          <a:latin typeface="Times New Roman" pitchFamily="18" charset="0"/>
                          <a:cs typeface="Times New Roman" pitchFamily="18" charset="0"/>
                        </a:rPr>
                        <a:t>المادة 110</a:t>
                      </a:r>
                      <a:r>
                        <a:rPr lang="ar-DZ" b="1"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“لا تدفع </a:t>
                      </a:r>
                      <a:r>
                        <a:rPr lang="ar-DZ" b="1" u="sng" baseline="0" dirty="0" err="1" smtClean="0">
                          <a:latin typeface="Times New Roman" pitchFamily="18" charset="0"/>
                          <a:cs typeface="Times New Roman" pitchFamily="18" charset="0"/>
                        </a:rPr>
                        <a:t>التسبيقات</a:t>
                      </a:r>
                      <a:r>
                        <a:rPr lang="ar-DZ" b="0" baseline="0" dirty="0" smtClean="0">
                          <a:latin typeface="Times New Roman" pitchFamily="18" charset="0"/>
                          <a:cs typeface="Times New Roman" pitchFamily="18" charset="0"/>
                        </a:rPr>
                        <a:t> إلا في حالة الصفقات التي تفوق الحدود المنصوص عليها في المادة 13 من هذا المرسوم... ”.</a:t>
                      </a:r>
                      <a:endParaRPr lang="ar-DZ" b="1" dirty="0" smtClean="0">
                        <a:latin typeface="Times New Roman" pitchFamily="18" charset="0"/>
                        <a:cs typeface="Times New Roman" pitchFamily="18" charset="0"/>
                      </a:endParaRPr>
                    </a:p>
                    <a:p>
                      <a:pPr algn="r" rtl="1">
                        <a:buFont typeface="Arial" charset="0"/>
                        <a:buNone/>
                      </a:pPr>
                      <a:endParaRPr lang="ar-DZ" dirty="0" smtClean="0">
                        <a:latin typeface="Times New Roman" pitchFamily="18" charset="0"/>
                        <a:cs typeface="Times New Roman" pitchFamily="18" charset="0"/>
                      </a:endParaRPr>
                    </a:p>
                  </a:txBody>
                  <a:tcPr/>
                </a:tc>
              </a:tr>
              <a:tr h="1589855">
                <a:tc>
                  <a:txBody>
                    <a:bodyPr/>
                    <a:lstStyle/>
                    <a:p>
                      <a:pPr algn="just" rtl="1"/>
                      <a:endParaRPr lang="ar-DZ" sz="6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تم تحديد</a:t>
                      </a:r>
                      <a:r>
                        <a:rPr lang="ar-DZ" baseline="0" dirty="0" smtClean="0">
                          <a:latin typeface="Times New Roman" pitchFamily="18" charset="0"/>
                          <a:cs typeface="Times New Roman" pitchFamily="18" charset="0"/>
                        </a:rPr>
                        <a:t> أكثر في المرسوم الجديد الصفقات التي يعفى صاحبها من  تقديم كفالة حسن التنفيذ. </a:t>
                      </a:r>
                      <a:endParaRPr lang="fr-FR" dirty="0">
                        <a:latin typeface="Times New Roman" pitchFamily="18" charset="0"/>
                        <a:cs typeface="Times New Roman" pitchFamily="18" charset="0"/>
                      </a:endParaRPr>
                    </a:p>
                  </a:txBody>
                  <a:tcPr/>
                </a:tc>
                <a:tc>
                  <a:txBody>
                    <a:bodyPr/>
                    <a:lstStyle/>
                    <a:p>
                      <a:pPr algn="just" rtl="1"/>
                      <a:endParaRPr lang="ar-DZ" sz="5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97</a:t>
                      </a:r>
                      <a:r>
                        <a:rPr lang="ar-DZ" dirty="0" smtClean="0">
                          <a:latin typeface="Times New Roman" pitchFamily="18" charset="0"/>
                          <a:cs typeface="Times New Roman" pitchFamily="18" charset="0"/>
                        </a:rPr>
                        <a:t>:“ يعفى المتعاقد من كفالة حسن تنفيذ الصفقة، في بعض أنواع صفقات الدراسات والخدمات التي تحدد قائمتها بقرار</a:t>
                      </a:r>
                      <a:r>
                        <a:rPr lang="ar-DZ" baseline="0" dirty="0" smtClean="0">
                          <a:latin typeface="Times New Roman" pitchFamily="18" charset="0"/>
                          <a:cs typeface="Times New Roman" pitchFamily="18" charset="0"/>
                        </a:rPr>
                        <a:t> مشترك بين الوزير المكلف بالمالية والوزير المعني.</a:t>
                      </a:r>
                      <a:r>
                        <a:rPr lang="ar-DZ" b="0" baseline="0"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pPr algn="r" rtl="1"/>
                      <a:endParaRPr lang="ar-DZ" sz="500" b="1" u="sng"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130</a:t>
                      </a:r>
                      <a:r>
                        <a:rPr lang="ar-DZ" b="1" dirty="0" smtClean="0">
                          <a:latin typeface="Times New Roman" pitchFamily="18" charset="0"/>
                          <a:cs typeface="Times New Roman" pitchFamily="18" charset="0"/>
                        </a:rPr>
                        <a:t>:</a:t>
                      </a: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يمكن اعفاء المتعامل المتعاقد من تقديم كفالة حسن التنفيذ، بالنسبة للصفقات المبرمة بالتراضي البسيط والصفقات المبرمة مع المؤسسات العمومية ...</a:t>
                      </a:r>
                      <a:r>
                        <a:rPr lang="ar-DZ" b="0" baseline="0"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r>
              <a:tr h="1607681">
                <a:tc>
                  <a:txBody>
                    <a:bodyPr/>
                    <a:lstStyle/>
                    <a:p>
                      <a:pPr algn="just" rtl="1">
                        <a:buFontTx/>
                        <a:buNone/>
                      </a:pPr>
                      <a:endParaRPr lang="ar-DZ" sz="105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استبدال عبارة </a:t>
                      </a:r>
                      <a:r>
                        <a:rPr lang="ar-DZ" baseline="0"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التعامل الثانوي</a:t>
                      </a:r>
                      <a:r>
                        <a:rPr lang="ar-DZ" dirty="0" smtClean="0">
                          <a:latin typeface="Times New Roman" pitchFamily="18" charset="0"/>
                          <a:cs typeface="Times New Roman" pitchFamily="18" charset="0"/>
                        </a:rPr>
                        <a:t>)   بكلمة</a:t>
                      </a:r>
                      <a:r>
                        <a:rPr lang="ar-DZ" baseline="0" dirty="0" smtClean="0">
                          <a:latin typeface="Times New Roman" pitchFamily="18" charset="0"/>
                          <a:cs typeface="Times New Roman" pitchFamily="18" charset="0"/>
                        </a:rPr>
                        <a:t> (</a:t>
                      </a:r>
                      <a:r>
                        <a:rPr lang="ar-DZ" u="sng" baseline="0" dirty="0" smtClean="0">
                          <a:latin typeface="Times New Roman" pitchFamily="18" charset="0"/>
                          <a:cs typeface="Times New Roman" pitchFamily="18" charset="0"/>
                        </a:rPr>
                        <a:t>المناولة</a:t>
                      </a:r>
                      <a:r>
                        <a:rPr lang="ar-DZ" baseline="0" dirty="0" smtClean="0">
                          <a:latin typeface="Times New Roman" pitchFamily="18" charset="0"/>
                          <a:cs typeface="Times New Roman" pitchFamily="18" charset="0"/>
                        </a:rPr>
                        <a:t>).</a:t>
                      </a:r>
                    </a:p>
                    <a:p>
                      <a:pPr algn="just" rtl="1">
                        <a:buFontTx/>
                        <a:buNone/>
                      </a:pPr>
                      <a:endParaRPr lang="ar-DZ"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a:t>
                      </a:r>
                    </a:p>
                    <a:p>
                      <a:pPr algn="just" rtl="1">
                        <a:buFontTx/>
                        <a:buNone/>
                      </a:pPr>
                      <a:endParaRPr lang="fr-FR" dirty="0">
                        <a:latin typeface="Times New Roman" pitchFamily="18" charset="0"/>
                        <a:cs typeface="Times New Roman" pitchFamily="18" charset="0"/>
                      </a:endParaRPr>
                    </a:p>
                  </a:txBody>
                  <a:tcPr/>
                </a:tc>
                <a:tc>
                  <a:txBody>
                    <a:bodyPr/>
                    <a:lstStyle/>
                    <a:p>
                      <a:pPr algn="just" rtl="1"/>
                      <a:endParaRPr lang="ar-DZ" sz="5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تقابلها </a:t>
                      </a:r>
                      <a:r>
                        <a:rPr lang="ar-DZ" b="1" baseline="0" dirty="0" smtClean="0">
                          <a:latin typeface="Times New Roman" pitchFamily="18" charset="0"/>
                          <a:cs typeface="Times New Roman" pitchFamily="18" charset="0"/>
                        </a:rPr>
                        <a:t>المادة 109</a:t>
                      </a:r>
                      <a:r>
                        <a:rPr lang="ar-DZ" baseline="0" dirty="0" smtClean="0">
                          <a:latin typeface="Times New Roman" pitchFamily="18" charset="0"/>
                          <a:cs typeface="Times New Roman" pitchFamily="18" charset="0"/>
                        </a:rPr>
                        <a:t> من المرسوم القديم التي نصت على شروط اللجوء إلى التعامل الثانوي، دون تحديد نسبة المشاركة في تنفيذ الصفقة.</a:t>
                      </a:r>
                    </a:p>
                    <a:p>
                      <a:pPr algn="just" rtl="1"/>
                      <a:endParaRPr lang="ar-DZ" sz="800" baseline="0" dirty="0" smtClean="0">
                        <a:latin typeface="Times New Roman" pitchFamily="18" charset="0"/>
                        <a:cs typeface="Times New Roman" pitchFamily="18" charset="0"/>
                      </a:endParaRPr>
                    </a:p>
                    <a:p>
                      <a:pPr algn="just" rtl="1"/>
                      <a:r>
                        <a:rPr lang="ar-DZ" baseline="0" dirty="0" smtClean="0">
                          <a:latin typeface="Times New Roman" pitchFamily="18" charset="0"/>
                          <a:cs typeface="Times New Roman" pitchFamily="18" charset="0"/>
                        </a:rPr>
                        <a:t>- لم يتم التطرق إلى محتوى هذا العقد في المادة 109 أعلاه.</a:t>
                      </a:r>
                      <a:endParaRPr lang="fr-FR" dirty="0">
                        <a:latin typeface="Times New Roman" pitchFamily="18" charset="0"/>
                        <a:cs typeface="Times New Roman" pitchFamily="18" charset="0"/>
                      </a:endParaRPr>
                    </a:p>
                  </a:txBody>
                  <a:tcPr/>
                </a:tc>
                <a:tc>
                  <a:txBody>
                    <a:bodyPr/>
                    <a:lstStyle/>
                    <a:p>
                      <a:pPr algn="just" rtl="1"/>
                      <a:endParaRPr lang="ar-DZ" sz="500" b="1" u="sng"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140</a:t>
                      </a:r>
                      <a:r>
                        <a:rPr lang="ar-DZ" b="1" u="none" dirty="0" smtClean="0">
                          <a:latin typeface="Times New Roman" pitchFamily="18" charset="0"/>
                          <a:cs typeface="Times New Roman" pitchFamily="18" charset="0"/>
                        </a:rPr>
                        <a:t>: </a:t>
                      </a:r>
                      <a:r>
                        <a:rPr lang="ar-DZ" b="0" u="none" dirty="0" err="1" smtClean="0">
                          <a:latin typeface="Times New Roman" pitchFamily="18" charset="0"/>
                          <a:cs typeface="Times New Roman" pitchFamily="18" charset="0"/>
                        </a:rPr>
                        <a:t>تنص</a:t>
                      </a:r>
                      <a:r>
                        <a:rPr lang="ar-DZ" b="0" u="none" dirty="0" smtClean="0">
                          <a:latin typeface="Times New Roman" pitchFamily="18" charset="0"/>
                          <a:cs typeface="Times New Roman" pitchFamily="18" charset="0"/>
                        </a:rPr>
                        <a:t> على“..أنه لا يمكن للمناولة ان تتجاوز نسبة 40% من</a:t>
                      </a:r>
                      <a:r>
                        <a:rPr lang="ar-DZ" b="0" u="none" baseline="0" dirty="0" smtClean="0">
                          <a:latin typeface="Times New Roman" pitchFamily="18" charset="0"/>
                          <a:cs typeface="Times New Roman" pitchFamily="18" charset="0"/>
                        </a:rPr>
                        <a:t> مبلغ الصفقة ....</a:t>
                      </a:r>
                      <a:r>
                        <a:rPr lang="ar-DZ" b="0" baseline="0" dirty="0" smtClean="0">
                          <a:latin typeface="Times New Roman" pitchFamily="18" charset="0"/>
                          <a:cs typeface="Times New Roman" pitchFamily="18" charset="0"/>
                        </a:rPr>
                        <a:t> ”</a:t>
                      </a:r>
                      <a:endParaRPr lang="ar-DZ" b="0" u="none" baseline="0" dirty="0" smtClean="0">
                        <a:latin typeface="Times New Roman" pitchFamily="18" charset="0"/>
                        <a:cs typeface="Times New Roman" pitchFamily="18" charset="0"/>
                      </a:endParaRPr>
                    </a:p>
                    <a:p>
                      <a:pPr algn="just" rtl="1"/>
                      <a:endParaRPr lang="ar-DZ" sz="1000" b="0" u="none"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144</a:t>
                      </a:r>
                      <a:r>
                        <a:rPr lang="ar-DZ" b="1"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تنص على ” المعطيات الإجبارية التي يجب أن يحتويها عقد المناولة</a:t>
                      </a:r>
                      <a:r>
                        <a:rPr lang="ar-DZ" b="0" baseline="0"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7544" y="548680"/>
          <a:ext cx="8229600" cy="5688632"/>
        </p:xfrm>
        <a:graphic>
          <a:graphicData uri="http://schemas.openxmlformats.org/drawingml/2006/table">
            <a:tbl>
              <a:tblPr firstRow="1" bandRow="1">
                <a:tableStyleId>{5940675A-B579-460E-94D1-54222C63F5DA}</a:tableStyleId>
              </a:tblPr>
              <a:tblGrid>
                <a:gridCol w="2743200"/>
                <a:gridCol w="2743200"/>
                <a:gridCol w="2743200"/>
              </a:tblGrid>
              <a:tr h="39512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5293512">
                <a:tc>
                  <a:txBody>
                    <a:bodyPr/>
                    <a:lstStyle/>
                    <a:p>
                      <a:endParaRPr lang="ar-DZ" dirty="0" smtClean="0">
                        <a:latin typeface="Times New Roman" pitchFamily="18" charset="0"/>
                        <a:cs typeface="Times New Roman" pitchFamily="18" charset="0"/>
                      </a:endParaRPr>
                    </a:p>
                    <a:p>
                      <a:endParaRPr lang="ar-DZ" sz="24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بالنظر لمحتوى المادة 136 من المرسوم الجديد، تم تفصيل أكثر لعملية</a:t>
                      </a:r>
                      <a:r>
                        <a:rPr lang="ar-DZ" baseline="0" dirty="0" smtClean="0">
                          <a:latin typeface="Times New Roman" pitchFamily="18" charset="0"/>
                          <a:cs typeface="Times New Roman" pitchFamily="18" charset="0"/>
                        </a:rPr>
                        <a:t> ابرام الملحق وآجال وكيفية ذلك.</a:t>
                      </a:r>
                    </a:p>
                    <a:p>
                      <a:pPr algn="just" rtl="1">
                        <a:buFontTx/>
                        <a:buChar char="-"/>
                      </a:pPr>
                      <a:endParaRPr lang="ar-DZ" sz="16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الابقاء على نسبة </a:t>
                      </a:r>
                      <a:r>
                        <a:rPr lang="ar-DZ" baseline="0" dirty="0" err="1" smtClean="0">
                          <a:latin typeface="Times New Roman" pitchFamily="18" charset="0"/>
                          <a:cs typeface="Times New Roman" pitchFamily="18" charset="0"/>
                        </a:rPr>
                        <a:t>واحدة </a:t>
                      </a:r>
                      <a:r>
                        <a:rPr lang="ar-DZ" b="1" baseline="0" dirty="0" err="1" smtClean="0">
                          <a:latin typeface="Times New Roman" pitchFamily="18" charset="0"/>
                          <a:cs typeface="Times New Roman" pitchFamily="18" charset="0"/>
                        </a:rPr>
                        <a:t>(10%</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لجميع أنواع الصفقات.</a:t>
                      </a:r>
                      <a:endParaRPr lang="ar-DZ" baseline="0" dirty="0" smtClean="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1400" dirty="0" smtClean="0">
                        <a:latin typeface="Times New Roman" pitchFamily="18" charset="0"/>
                        <a:cs typeface="Times New Roman" pitchFamily="18" charset="0"/>
                      </a:endParaRPr>
                    </a:p>
                    <a:p>
                      <a:endParaRPr lang="ar-DZ" sz="10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لم يتم إدراج هذه الفقرة في المرسوم القديم في </a:t>
                      </a:r>
                      <a:r>
                        <a:rPr lang="ar-DZ" b="1" dirty="0" smtClean="0">
                          <a:latin typeface="Times New Roman" pitchFamily="18" charset="0"/>
                          <a:cs typeface="Times New Roman" pitchFamily="18" charset="0"/>
                        </a:rPr>
                        <a:t>المادة 103</a:t>
                      </a:r>
                      <a:r>
                        <a:rPr lang="ar-DZ" dirty="0" smtClean="0">
                          <a:latin typeface="Times New Roman" pitchFamily="18" charset="0"/>
                          <a:cs typeface="Times New Roman" pitchFamily="18" charset="0"/>
                        </a:rPr>
                        <a:t> منه التي تنص على الملحق.</a:t>
                      </a:r>
                    </a:p>
                    <a:p>
                      <a:pPr algn="just" rtl="1">
                        <a:buFontTx/>
                        <a:buChar char="-"/>
                      </a:pPr>
                      <a:endParaRPr lang="ar-DZ" sz="360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تقابلها </a:t>
                      </a:r>
                      <a:r>
                        <a:rPr lang="ar-DZ" b="1" baseline="0" dirty="0" smtClean="0">
                          <a:latin typeface="Times New Roman" pitchFamily="18" charset="0"/>
                          <a:cs typeface="Times New Roman" pitchFamily="18" charset="0"/>
                        </a:rPr>
                        <a:t>المادة 106</a:t>
                      </a:r>
                      <a:r>
                        <a:rPr lang="ar-DZ" baseline="0" dirty="0" smtClean="0">
                          <a:latin typeface="Times New Roman" pitchFamily="18" charset="0"/>
                          <a:cs typeface="Times New Roman" pitchFamily="18" charset="0"/>
                        </a:rPr>
                        <a:t> من المرسوم القديم (معدلة بموجب المادة 12من المرسوم 12-23): “ نصت على نسبة 20 </a:t>
                      </a:r>
                      <a:r>
                        <a:rPr lang="ar-DZ" b="0" baseline="0" dirty="0" smtClean="0">
                          <a:latin typeface="Times New Roman" pitchFamily="18" charset="0"/>
                          <a:cs typeface="Times New Roman" pitchFamily="18" charset="0"/>
                        </a:rPr>
                        <a:t>% بالنسبة للصفقات التي هي من اختصاص لجنة الصفقات للمصلحة المتعاقدة، و10% بالنسبة للصفقات التي هي من اختصاص اللجان الوطنية واللجان القطاعية للصفقات ” .</a:t>
                      </a:r>
                      <a:endParaRPr lang="ar-DZ" baseline="0" dirty="0" smtClean="0">
                        <a:latin typeface="Times New Roman" pitchFamily="18" charset="0"/>
                        <a:cs typeface="Times New Roman" pitchFamily="18" charset="0"/>
                      </a:endParaRPr>
                    </a:p>
                    <a:p>
                      <a:pPr algn="just" rtl="1">
                        <a:buFontTx/>
                        <a:buNone/>
                      </a:pPr>
                      <a:endParaRPr lang="fr-FR" dirty="0">
                        <a:latin typeface="Times New Roman" pitchFamily="18" charset="0"/>
                        <a:cs typeface="Times New Roman" pitchFamily="18" charset="0"/>
                      </a:endParaRPr>
                    </a:p>
                  </a:txBody>
                  <a:tcPr/>
                </a:tc>
                <a:tc>
                  <a:txBody>
                    <a:bodyPr/>
                    <a:lstStyle/>
                    <a:p>
                      <a:pPr algn="r" rtl="1"/>
                      <a:endParaRPr lang="ar-DZ" sz="1200" dirty="0" smtClean="0">
                        <a:latin typeface="Times New Roman" pitchFamily="18" charset="0"/>
                        <a:cs typeface="Times New Roman" pitchFamily="18" charset="0"/>
                      </a:endParaRPr>
                    </a:p>
                    <a:p>
                      <a:pPr algn="r" rtl="1">
                        <a:buFont typeface="Arial" charset="0"/>
                        <a:buNone/>
                      </a:pPr>
                      <a:r>
                        <a:rPr lang="ar-DZ" b="1" u="none" dirty="0" smtClean="0">
                          <a:latin typeface="Times New Roman" pitchFamily="18" charset="0"/>
                          <a:cs typeface="Times New Roman" pitchFamily="18" charset="0"/>
                        </a:rPr>
                        <a:t>* </a:t>
                      </a:r>
                      <a:r>
                        <a:rPr lang="ar-DZ" b="1" u="sng" dirty="0" err="1" smtClean="0">
                          <a:latin typeface="Times New Roman" pitchFamily="18" charset="0"/>
                          <a:cs typeface="Times New Roman" pitchFamily="18" charset="0"/>
                        </a:rPr>
                        <a:t>الملحـــق</a:t>
                      </a:r>
                      <a:r>
                        <a:rPr lang="ar-DZ" b="1" dirty="0" err="1" smtClean="0">
                          <a:latin typeface="Times New Roman" pitchFamily="18" charset="0"/>
                          <a:cs typeface="Times New Roman" pitchFamily="18" charset="0"/>
                        </a:rPr>
                        <a:t> :</a:t>
                      </a:r>
                      <a:endParaRPr lang="ar-DZ" b="1" dirty="0" smtClean="0">
                        <a:latin typeface="Times New Roman" pitchFamily="18" charset="0"/>
                        <a:cs typeface="Times New Roman" pitchFamily="18" charset="0"/>
                      </a:endParaRPr>
                    </a:p>
                    <a:p>
                      <a:pPr algn="r" rtl="1">
                        <a:buFont typeface="Arial" charset="0"/>
                        <a:buNone/>
                      </a:pPr>
                      <a:endParaRPr lang="ar-DZ" sz="1200" b="1" dirty="0" smtClean="0">
                        <a:latin typeface="Times New Roman" pitchFamily="18" charset="0"/>
                        <a:cs typeface="Times New Roman" pitchFamily="18" charset="0"/>
                      </a:endParaRPr>
                    </a:p>
                    <a:p>
                      <a:pPr algn="just" rtl="1">
                        <a:buFont typeface="Arial" charset="0"/>
                        <a:buNone/>
                      </a:pPr>
                      <a:r>
                        <a:rPr lang="ar-DZ" b="1" u="sng" dirty="0" smtClean="0">
                          <a:latin typeface="Times New Roman" pitchFamily="18" charset="0"/>
                          <a:cs typeface="Times New Roman" pitchFamily="18" charset="0"/>
                        </a:rPr>
                        <a:t>المادة 136</a:t>
                      </a:r>
                      <a:r>
                        <a:rPr lang="ar-DZ" b="1" dirty="0" smtClean="0">
                          <a:latin typeface="Times New Roman" pitchFamily="18" charset="0"/>
                          <a:cs typeface="Times New Roman" pitchFamily="18" charset="0"/>
                        </a:rPr>
                        <a:t>: </a:t>
                      </a:r>
                      <a:r>
                        <a:rPr lang="ar-DZ" b="0" dirty="0" smtClean="0">
                          <a:latin typeface="Times New Roman" pitchFamily="18" charset="0"/>
                          <a:cs typeface="Times New Roman" pitchFamily="18" charset="0"/>
                        </a:rPr>
                        <a:t>“</a:t>
                      </a:r>
                      <a:r>
                        <a:rPr lang="ar-DZ" b="0" baseline="0" dirty="0" smtClean="0">
                          <a:latin typeface="Times New Roman" pitchFamily="18" charset="0"/>
                          <a:cs typeface="Times New Roman" pitchFamily="18" charset="0"/>
                        </a:rPr>
                        <a:t>...</a:t>
                      </a:r>
                      <a:r>
                        <a:rPr lang="ar-DZ" b="0" u="sng" baseline="0" dirty="0" smtClean="0">
                          <a:latin typeface="Times New Roman" pitchFamily="18" charset="0"/>
                          <a:cs typeface="Times New Roman" pitchFamily="18" charset="0"/>
                        </a:rPr>
                        <a:t>لا يمكن </a:t>
                      </a:r>
                      <a:r>
                        <a:rPr lang="ar-DZ" b="0" baseline="0" dirty="0" smtClean="0">
                          <a:latin typeface="Times New Roman" pitchFamily="18" charset="0"/>
                          <a:cs typeface="Times New Roman" pitchFamily="18" charset="0"/>
                        </a:rPr>
                        <a:t>أن تكون </a:t>
                      </a:r>
                      <a:r>
                        <a:rPr lang="ar-DZ" b="0" u="sng" baseline="0" dirty="0" smtClean="0">
                          <a:latin typeface="Times New Roman" pitchFamily="18" charset="0"/>
                          <a:cs typeface="Times New Roman" pitchFamily="18" charset="0"/>
                        </a:rPr>
                        <a:t>الخدمات التي لا تمنح بأوامر الخدمة أن تكون محل تسوية بملحق</a:t>
                      </a:r>
                      <a:r>
                        <a:rPr lang="ar-DZ" b="0" baseline="0" dirty="0" smtClean="0">
                          <a:latin typeface="Times New Roman" pitchFamily="18" charset="0"/>
                          <a:cs typeface="Times New Roman" pitchFamily="18" charset="0"/>
                        </a:rPr>
                        <a:t>.</a:t>
                      </a:r>
                    </a:p>
                    <a:p>
                      <a:pPr algn="just" rtl="1">
                        <a:buFont typeface="Arial" charset="0"/>
                        <a:buNone/>
                      </a:pPr>
                      <a:endParaRPr lang="ar-DZ" sz="1600" b="0"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 ولا يمكن ان تتجاوز مدة الملحق </a:t>
                      </a:r>
                      <a:r>
                        <a:rPr lang="ar-DZ" b="0" u="sng" baseline="0" dirty="0" smtClean="0">
                          <a:latin typeface="Times New Roman" pitchFamily="18" charset="0"/>
                          <a:cs typeface="Times New Roman" pitchFamily="18" charset="0"/>
                        </a:rPr>
                        <a:t>03 أشهر </a:t>
                      </a:r>
                      <a:r>
                        <a:rPr lang="ar-DZ" b="0" baseline="0" dirty="0" smtClean="0">
                          <a:latin typeface="Times New Roman" pitchFamily="18" charset="0"/>
                          <a:cs typeface="Times New Roman" pitchFamily="18" charset="0"/>
                        </a:rPr>
                        <a:t>والكميات بالزيادة، </a:t>
                      </a:r>
                      <a:r>
                        <a:rPr lang="ar-DZ" b="0" u="sng" baseline="0" dirty="0" smtClean="0">
                          <a:latin typeface="Times New Roman" pitchFamily="18" charset="0"/>
                          <a:cs typeface="Times New Roman" pitchFamily="18" charset="0"/>
                        </a:rPr>
                        <a:t>نسبة 10% </a:t>
                      </a:r>
                      <a:r>
                        <a:rPr lang="ar-DZ" b="0" baseline="0" dirty="0" smtClean="0">
                          <a:latin typeface="Times New Roman" pitchFamily="18" charset="0"/>
                          <a:cs typeface="Times New Roman" pitchFamily="18" charset="0"/>
                        </a:rPr>
                        <a:t>المذكورة في المادة 139 من نفس المرسوم”. </a:t>
                      </a:r>
                    </a:p>
                    <a:p>
                      <a:pPr algn="just" rtl="1">
                        <a:buFontTx/>
                        <a:buNone/>
                      </a:pPr>
                      <a:endParaRPr lang="ar-DZ" sz="900" b="0" baseline="0" dirty="0" smtClean="0">
                        <a:latin typeface="Times New Roman" pitchFamily="18" charset="0"/>
                        <a:cs typeface="Times New Roman" pitchFamily="18" charset="0"/>
                      </a:endParaRPr>
                    </a:p>
                    <a:p>
                      <a:pPr algn="just" rtl="1">
                        <a:buFontTx/>
                        <a:buNone/>
                      </a:pPr>
                      <a:r>
                        <a:rPr lang="ar-DZ" b="0" baseline="0" dirty="0" smtClean="0">
                          <a:latin typeface="Times New Roman" pitchFamily="18" charset="0"/>
                          <a:cs typeface="Times New Roman" pitchFamily="18" charset="0"/>
                        </a:rPr>
                        <a:t>- حيث لا يخضع الملحق وفقا لهذه المادة (139) لفحص هيئات الرقابة الخارجية القبلية....، إذا كان مبلغه </a:t>
                      </a:r>
                      <a:r>
                        <a:rPr lang="ar-DZ" b="0" baseline="0" dirty="0" err="1" smtClean="0">
                          <a:latin typeface="Times New Roman" pitchFamily="18" charset="0"/>
                          <a:cs typeface="Times New Roman" pitchFamily="18" charset="0"/>
                        </a:rPr>
                        <a:t>أوالمبلغ</a:t>
                      </a:r>
                      <a:r>
                        <a:rPr lang="ar-DZ" b="0" baseline="0" dirty="0" smtClean="0">
                          <a:latin typeface="Times New Roman" pitchFamily="18" charset="0"/>
                          <a:cs typeface="Times New Roman" pitchFamily="18" charset="0"/>
                        </a:rPr>
                        <a:t> الاجمالي لمختلف الملاحق، لا يتجاوز، زيادة أو نقصانا النسبة المذكورة أعلاه، من المبلغ الأصلي للصفقة ”.</a:t>
                      </a:r>
                      <a:endParaRPr lang="ar-DZ" b="1"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457200" y="928670"/>
            <a:ext cx="8229600" cy="5078621"/>
          </a:xfrm>
        </p:spPr>
        <p:txBody>
          <a:bodyPr>
            <a:normAutofit/>
          </a:bodyPr>
          <a:lstStyle/>
          <a:p>
            <a:pPr algn="just" rtl="1">
              <a:buNone/>
              <a:tabLst>
                <a:tab pos="990600" algn="l"/>
                <a:tab pos="1079500" algn="l"/>
              </a:tabLst>
            </a:pPr>
            <a:r>
              <a:rPr lang="ar-DZ" sz="2200" dirty="0" smtClean="0">
                <a:latin typeface="Times New Roman" pitchFamily="18" charset="0"/>
                <a:cs typeface="Times New Roman" pitchFamily="18" charset="0"/>
              </a:rPr>
              <a:t>            تعتبر الصفقات العمومية عقود مكتوبة مبرمة بين مصلحة متعاقدة ومتعامل متعاقد أو أكثر، تحدد فيها حقوق وواجبات كل طرف متعاقد، تهدف إلى تلبية حاجيات المصلحة المتعاقدة  المتعددة والمتنوعة حسب الأهداف والأولويات المسطرة.  وتشمل هذه العقود إنجاز مواضيع مختلفة سواء تعلق الأمر بإنجاز أشغال أو لوازم، إنجاز دراسات أو تقديم خدمات، يكلف بتنفيذها المتعامل المتعاقد مقابل دفع المستحقات المترتبة عن تأدية هذه الخدمات من طرف المصلحة المتعاقدة.</a:t>
            </a:r>
          </a:p>
          <a:p>
            <a:pPr algn="just" rtl="1">
              <a:buNone/>
            </a:pPr>
            <a:endParaRPr lang="ar-DZ" sz="500" dirty="0" smtClean="0">
              <a:latin typeface="Times New Roman" pitchFamily="18" charset="0"/>
              <a:cs typeface="Times New Roman" pitchFamily="18" charset="0"/>
            </a:endParaRPr>
          </a:p>
          <a:p>
            <a:pPr algn="just" rtl="1">
              <a:buNone/>
            </a:pPr>
            <a:r>
              <a:rPr lang="ar-DZ" sz="2200" dirty="0" smtClean="0">
                <a:latin typeface="Times New Roman" pitchFamily="18" charset="0"/>
                <a:cs typeface="Times New Roman" pitchFamily="18" charset="0"/>
              </a:rPr>
              <a:t>            وفي إطار تطبيق أحكام قانون الصفقات العمومية 10-236 المؤرخ في 07 أكتوبر 2010 الذي ينظم هذا النوع من الصفقات، فقد أظهرت التجربة الميدانية بعض النقائص والصعوبات في مجال تسيير الصفقات العمومية، خاصة ما تعلق منها بإجراءات الإبرام، التي طالما كانت عائقا أمام تسريع وتيرة التنمية المحلية، بسبب ثقل وبطأ الإجراءات الإدارية التي غالبا ما تكون السبب وراء تأخير في آجال انطلاق وإنجاز المشاريع</a:t>
            </a:r>
            <a:r>
              <a:rPr lang="ar-DZ" sz="2400" dirty="0" smtClean="0">
                <a:latin typeface="Times New Roman" pitchFamily="18" charset="0"/>
                <a:cs typeface="Times New Roman" pitchFamily="18" charset="0"/>
              </a:rPr>
              <a:t>. </a:t>
            </a:r>
          </a:p>
          <a:p>
            <a:pPr algn="just" rtl="1">
              <a:buNone/>
            </a:pPr>
            <a:endParaRPr lang="ar-DZ" sz="1100" dirty="0" smtClean="0">
              <a:latin typeface="Times New Roman" pitchFamily="18" charset="0"/>
              <a:cs typeface="Times New Roman" pitchFamily="18" charset="0"/>
            </a:endParaRPr>
          </a:p>
          <a:p>
            <a:pPr algn="r" rtl="1">
              <a:buNone/>
              <a:tabLst>
                <a:tab pos="901700" algn="l"/>
              </a:tabLst>
            </a:pPr>
            <a:r>
              <a:rPr lang="ar-DZ" sz="2000" dirty="0" smtClean="0">
                <a:latin typeface="Times New Roman" pitchFamily="18" charset="0"/>
                <a:cs typeface="Times New Roman" pitchFamily="18" charset="0"/>
              </a:rPr>
              <a:t>             ومن جملة هذ</a:t>
            </a:r>
            <a:r>
              <a:rPr lang="ar-DZ" sz="2000" dirty="0">
                <a:latin typeface="Times New Roman" pitchFamily="18" charset="0"/>
                <a:cs typeface="Times New Roman" pitchFamily="18" charset="0"/>
              </a:rPr>
              <a:t>ه</a:t>
            </a:r>
            <a:r>
              <a:rPr lang="ar-DZ" sz="2000" dirty="0" smtClean="0">
                <a:latin typeface="Times New Roman" pitchFamily="18" charset="0"/>
                <a:cs typeface="Times New Roman" pitchFamily="18" charset="0"/>
              </a:rPr>
              <a:t> النقائص، يمكن ذكر البعض منها كما يلي :</a:t>
            </a:r>
          </a:p>
          <a:p>
            <a:pPr algn="r" rtl="1">
              <a:buNone/>
            </a:pPr>
            <a:endParaRPr lang="ar-DZ" sz="2400" dirty="0" smtClean="0">
              <a:latin typeface="Times New Roman" pitchFamily="18" charset="0"/>
              <a:cs typeface="Times New Roman" pitchFamily="18" charset="0"/>
            </a:endParaRPr>
          </a:p>
          <a:p>
            <a:pPr algn="r" rtl="1"/>
            <a:endParaRPr lang="ar-DZ" sz="1000" dirty="0" smtClean="0">
              <a:latin typeface="Times New Roman" pitchFamily="18" charset="0"/>
              <a:cs typeface="Times New Roman" pitchFamily="18" charset="0"/>
            </a:endParaRPr>
          </a:p>
          <a:p>
            <a:pPr algn="r" rtl="1"/>
            <a:endParaRPr lang="fr-FR" sz="2400" dirty="0">
              <a:latin typeface="Times New Roman" pitchFamily="18" charset="0"/>
              <a:cs typeface="Times New Roman" pitchFamily="18" charset="0"/>
            </a:endParaRPr>
          </a:p>
        </p:txBody>
      </p:sp>
      <p:sp>
        <p:nvSpPr>
          <p:cNvPr id="4" name="Titre 3"/>
          <p:cNvSpPr>
            <a:spLocks noGrp="1"/>
          </p:cNvSpPr>
          <p:nvPr>
            <p:ph type="title"/>
          </p:nvPr>
        </p:nvSpPr>
        <p:spPr>
          <a:xfrm>
            <a:off x="457200" y="274638"/>
            <a:ext cx="8229600" cy="582594"/>
          </a:xfrm>
        </p:spPr>
        <p:txBody>
          <a:bodyPr>
            <a:normAutofit/>
          </a:bodyPr>
          <a:lstStyle/>
          <a:p>
            <a:pPr algn="r" rtl="1"/>
            <a:r>
              <a:rPr lang="ar-DZ" sz="2400" dirty="0" smtClean="0">
                <a:latin typeface="Times New Roman" pitchFamily="18" charset="0"/>
                <a:cs typeface="Times New Roman" pitchFamily="18" charset="0"/>
              </a:rPr>
              <a:t>    </a:t>
            </a:r>
            <a:r>
              <a:rPr lang="ar-DZ" sz="2400" u="sng" dirty="0" smtClean="0">
                <a:solidFill>
                  <a:srgbClr val="0066CC"/>
                </a:solidFill>
                <a:effectLst/>
                <a:latin typeface="Times New Roman" pitchFamily="18" charset="0"/>
                <a:cs typeface="Times New Roman" pitchFamily="18" charset="0"/>
              </a:rPr>
              <a:t>مقدمــــة</a:t>
            </a:r>
            <a:r>
              <a:rPr lang="ar-DZ" sz="2400" dirty="0" smtClean="0">
                <a:solidFill>
                  <a:srgbClr val="0066CC"/>
                </a:solidFill>
                <a:effectLst/>
                <a:latin typeface="Times New Roman" pitchFamily="18" charset="0"/>
                <a:cs typeface="Times New Roman" pitchFamily="18" charset="0"/>
              </a:rPr>
              <a:t> :</a:t>
            </a:r>
            <a:endParaRPr lang="fr-FR" sz="2400" dirty="0">
              <a:solidFill>
                <a:srgbClr val="0066CC"/>
              </a:solidFill>
              <a:effectLst/>
              <a:latin typeface="Times New Roman" pitchFamily="18" charset="0"/>
              <a:cs typeface="Times New Roman" pitchFamily="18" charset="0"/>
            </a:endParaRPr>
          </a:p>
        </p:txBody>
      </p:sp>
    </p:spTree>
  </p:cSld>
  <p:clrMapOvr>
    <a:masterClrMapping/>
  </p:clrMapOvr>
  <p:transition spd="med">
    <p:pull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04813"/>
          <a:ext cx="8229600" cy="5156200"/>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370840">
                <a:tc>
                  <a:txBody>
                    <a:bodyPr/>
                    <a:lstStyle/>
                    <a:p>
                      <a:endParaRPr lang="ar-DZ" sz="3200" dirty="0" smtClean="0">
                        <a:latin typeface="Times New Roman" pitchFamily="18" charset="0"/>
                        <a:cs typeface="Times New Roman" pitchFamily="18" charset="0"/>
                      </a:endParaRPr>
                    </a:p>
                    <a:p>
                      <a:pPr algn="just" rtl="1">
                        <a:buFontTx/>
                        <a:buChar char="-"/>
                      </a:pPr>
                      <a:r>
                        <a:rPr lang="ar-DZ" baseline="0" dirty="0" smtClean="0">
                          <a:latin typeface="Times New Roman" pitchFamily="18" charset="0"/>
                          <a:cs typeface="Times New Roman" pitchFamily="18" charset="0"/>
                        </a:rPr>
                        <a:t> تم إضافة إمكانية لجوء المصلحة المتعاقدة إلى </a:t>
                      </a:r>
                      <a:r>
                        <a:rPr lang="ar-DZ" u="sng" baseline="0" dirty="0" smtClean="0">
                          <a:latin typeface="Times New Roman" pitchFamily="18" charset="0"/>
                          <a:cs typeface="Times New Roman" pitchFamily="18" charset="0"/>
                        </a:rPr>
                        <a:t>فسخ جزئي</a:t>
                      </a:r>
                      <a:r>
                        <a:rPr lang="ar-DZ" u="none" baseline="0" dirty="0" smtClean="0">
                          <a:latin typeface="Times New Roman" pitchFamily="18" charset="0"/>
                          <a:cs typeface="Times New Roman" pitchFamily="18" charset="0"/>
                        </a:rPr>
                        <a:t> للصفقة </a:t>
                      </a:r>
                      <a:r>
                        <a:rPr lang="ar-DZ" baseline="0" dirty="0" smtClean="0">
                          <a:latin typeface="Times New Roman" pitchFamily="18" charset="0"/>
                          <a:cs typeface="Times New Roman" pitchFamily="18" charset="0"/>
                        </a:rPr>
                        <a:t>مقارنة بالمرسوم القديم. </a:t>
                      </a: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baseline="0" dirty="0" smtClean="0">
                        <a:latin typeface="Times New Roman" pitchFamily="18" charset="0"/>
                        <a:cs typeface="Times New Roman" pitchFamily="18" charset="0"/>
                      </a:endParaRPr>
                    </a:p>
                    <a:p>
                      <a:pPr algn="just" rtl="1">
                        <a:buFontTx/>
                        <a:buNone/>
                      </a:pPr>
                      <a:endParaRPr lang="ar-DZ" sz="24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إعطاء سلطة تقديرية أكثر للمصلحة المتعاقدة في اتخاذ قرار فسخ الصفقة، حتى من دون خطأ من المتعامل، بشرط تبرير ذلك.</a:t>
                      </a:r>
                    </a:p>
                  </a:txBody>
                  <a:tcPr/>
                </a:tc>
                <a:tc>
                  <a:txBody>
                    <a:bodyPr/>
                    <a:lstStyle/>
                    <a:p>
                      <a:endParaRPr lang="ar-DZ" sz="32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a:t>
                      </a:r>
                      <a:r>
                        <a:rPr lang="ar-DZ" b="1" baseline="0" dirty="0" smtClean="0">
                          <a:latin typeface="Times New Roman" pitchFamily="18" charset="0"/>
                          <a:cs typeface="Times New Roman" pitchFamily="18" charset="0"/>
                        </a:rPr>
                        <a:t> 112 </a:t>
                      </a:r>
                      <a:r>
                        <a:rPr lang="ar-DZ" dirty="0" smtClean="0">
                          <a:latin typeface="Times New Roman" pitchFamily="18" charset="0"/>
                          <a:cs typeface="Times New Roman" pitchFamily="18" charset="0"/>
                        </a:rPr>
                        <a:t>من المرسوم القديم، التي نصت على إمكانية الفسخ من جانب واحد، أو</a:t>
                      </a:r>
                      <a:r>
                        <a:rPr lang="ar-DZ" baseline="0" dirty="0" smtClean="0">
                          <a:latin typeface="Times New Roman" pitchFamily="18" charset="0"/>
                          <a:cs typeface="Times New Roman" pitchFamily="18" charset="0"/>
                        </a:rPr>
                        <a:t> الفسخ التعاقدي .</a:t>
                      </a:r>
                    </a:p>
                    <a:p>
                      <a:pPr algn="just" rtl="1">
                        <a:buFontTx/>
                        <a:buChar char="-"/>
                      </a:pPr>
                      <a:endParaRPr lang="ar-DZ" baseline="0" dirty="0" smtClean="0">
                        <a:latin typeface="Times New Roman" pitchFamily="18" charset="0"/>
                        <a:cs typeface="Times New Roman" pitchFamily="18" charset="0"/>
                      </a:endParaRPr>
                    </a:p>
                    <a:p>
                      <a:pPr algn="just" rtl="1">
                        <a:buFontTx/>
                        <a:buChar char="-"/>
                      </a:pPr>
                      <a:endParaRPr lang="ar-DZ" baseline="0" dirty="0" smtClean="0">
                        <a:latin typeface="Times New Roman" pitchFamily="18" charset="0"/>
                        <a:cs typeface="Times New Roman" pitchFamily="18" charset="0"/>
                      </a:endParaRPr>
                    </a:p>
                    <a:p>
                      <a:pPr algn="just" rtl="1">
                        <a:buFontTx/>
                        <a:buChar char="-"/>
                      </a:pPr>
                      <a:endParaRPr lang="ar-DZ" baseline="0" dirty="0" smtClean="0">
                        <a:latin typeface="Times New Roman" pitchFamily="18" charset="0"/>
                        <a:cs typeface="Times New Roman" pitchFamily="18" charset="0"/>
                      </a:endParaRPr>
                    </a:p>
                    <a:p>
                      <a:pPr algn="just" rtl="1">
                        <a:buFontTx/>
                        <a:buChar char="-"/>
                      </a:pPr>
                      <a:endParaRPr lang="ar-DZ" baseline="0" dirty="0" smtClean="0">
                        <a:latin typeface="Times New Roman" pitchFamily="18" charset="0"/>
                        <a:cs typeface="Times New Roman" pitchFamily="18" charset="0"/>
                      </a:endParaRPr>
                    </a:p>
                    <a:p>
                      <a:pPr algn="just" rtl="1">
                        <a:buFontTx/>
                        <a:buChar char="-"/>
                      </a:pPr>
                      <a:endParaRPr lang="ar-DZ" sz="24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نصت نفس المادة 112 أعلاه على أنه لا يمكن الاعتراض على قرار المصلحة المتعاقدة عندما يكون ضرر لحقها بسبب خطأ المتعاقد.</a:t>
                      </a:r>
                    </a:p>
                  </a:txBody>
                  <a:tcPr/>
                </a:tc>
                <a:tc>
                  <a:txBody>
                    <a:bodyPr/>
                    <a:lstStyle/>
                    <a:p>
                      <a:endParaRPr lang="ar-DZ" sz="800" dirty="0" smtClean="0">
                        <a:latin typeface="Times New Roman" pitchFamily="18" charset="0"/>
                        <a:cs typeface="Times New Roman" pitchFamily="18" charset="0"/>
                      </a:endParaRPr>
                    </a:p>
                    <a:p>
                      <a:pPr algn="r" rtl="1">
                        <a:buFont typeface="Arial" charset="0"/>
                        <a:buNone/>
                      </a:pPr>
                      <a:r>
                        <a:rPr lang="ar-DZ" b="1" u="none" baseline="0" dirty="0" smtClean="0">
                          <a:latin typeface="Times New Roman" pitchFamily="18" charset="0"/>
                          <a:cs typeface="Times New Roman" pitchFamily="18" charset="0"/>
                        </a:rPr>
                        <a:t>* </a:t>
                      </a:r>
                      <a:r>
                        <a:rPr lang="ar-DZ" b="1" u="sng" baseline="0" dirty="0" err="1" smtClean="0">
                          <a:latin typeface="Times New Roman" pitchFamily="18" charset="0"/>
                          <a:cs typeface="Times New Roman" pitchFamily="18" charset="0"/>
                        </a:rPr>
                        <a:t>الفســـخ </a:t>
                      </a:r>
                      <a:r>
                        <a:rPr lang="ar-DZ" b="1" baseline="0" dirty="0" err="1"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p>
                    <a:p>
                      <a:pPr algn="r" rtl="1">
                        <a:buFont typeface="Arial" charset="0"/>
                        <a:buNone/>
                      </a:pPr>
                      <a:endParaRPr lang="ar-DZ" sz="1000" b="1"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149</a:t>
                      </a:r>
                      <a:r>
                        <a:rPr lang="ar-DZ" b="1" dirty="0" smtClean="0">
                          <a:latin typeface="Times New Roman" pitchFamily="18" charset="0"/>
                          <a:cs typeface="Times New Roman" pitchFamily="18" charset="0"/>
                        </a:rPr>
                        <a:t> : </a:t>
                      </a:r>
                      <a:r>
                        <a:rPr lang="ar-DZ" b="0" dirty="0" smtClean="0">
                          <a:latin typeface="Times New Roman" pitchFamily="18" charset="0"/>
                          <a:cs typeface="Times New Roman" pitchFamily="18" charset="0"/>
                        </a:rPr>
                        <a:t>“ إذا لم ينفذ المتعاقد التزاماته، توجه له المصلحة المتعاقدة إعذار للوفاء بالتزاماته في آجل محدد.</a:t>
                      </a:r>
                      <a:r>
                        <a:rPr lang="ar-DZ" b="0" baseline="0" dirty="0" smtClean="0">
                          <a:latin typeface="Times New Roman" pitchFamily="18" charset="0"/>
                          <a:cs typeface="Times New Roman" pitchFamily="18" charset="0"/>
                        </a:rPr>
                        <a:t> وإذا لم يتدارك تقصيره في الأجل المحدد، يمكن للمصلحة المتعاقدة ان تقوم بفسخ الصفقة من جانب واحد، ويمكنها ان تقوم </a:t>
                      </a:r>
                      <a:r>
                        <a:rPr lang="ar-DZ" b="1" u="sng" baseline="0" dirty="0" smtClean="0">
                          <a:latin typeface="Times New Roman" pitchFamily="18" charset="0"/>
                          <a:cs typeface="Times New Roman" pitchFamily="18" charset="0"/>
                        </a:rPr>
                        <a:t>بفسخ جزئي للصفقة</a:t>
                      </a:r>
                      <a:r>
                        <a:rPr lang="ar-DZ" b="0" baseline="0" dirty="0" smtClean="0">
                          <a:latin typeface="Times New Roman" pitchFamily="18" charset="0"/>
                          <a:cs typeface="Times New Roman" pitchFamily="18" charset="0"/>
                        </a:rPr>
                        <a:t> .... ”.</a:t>
                      </a:r>
                    </a:p>
                    <a:p>
                      <a:pPr algn="just" rtl="1"/>
                      <a:endParaRPr lang="ar-DZ" sz="2000" b="0"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المادة 150</a:t>
                      </a:r>
                      <a:r>
                        <a:rPr lang="ar-DZ" b="1" baseline="0" dirty="0" smtClean="0">
                          <a:latin typeface="Times New Roman" pitchFamily="18" charset="0"/>
                          <a:cs typeface="Times New Roman" pitchFamily="18" charset="0"/>
                        </a:rPr>
                        <a:t> : </a:t>
                      </a:r>
                      <a:r>
                        <a:rPr lang="ar-DZ" b="0" baseline="0" dirty="0" smtClean="0">
                          <a:latin typeface="Times New Roman" pitchFamily="18" charset="0"/>
                          <a:cs typeface="Times New Roman" pitchFamily="18" charset="0"/>
                        </a:rPr>
                        <a:t>“ يمكن للمصلحة المتعاقدة القيام </a:t>
                      </a:r>
                      <a:r>
                        <a:rPr lang="ar-DZ" b="0" u="sng" baseline="0" dirty="0" smtClean="0">
                          <a:latin typeface="Times New Roman" pitchFamily="18" charset="0"/>
                          <a:cs typeface="Times New Roman" pitchFamily="18" charset="0"/>
                        </a:rPr>
                        <a:t>بفسخ من جانب واحد، عندما يكون مبررا بسبب المصلحة العامة</a:t>
                      </a:r>
                      <a:r>
                        <a:rPr lang="ar-DZ" b="0"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حتى بدون خطأ من المتعامل المتعاقد</a:t>
                      </a:r>
                      <a:r>
                        <a:rPr lang="ar-DZ" b="0" baseline="0" dirty="0" smtClean="0">
                          <a:latin typeface="Times New Roman" pitchFamily="18" charset="0"/>
                          <a:cs typeface="Times New Roman" pitchFamily="18" charset="0"/>
                        </a:rPr>
                        <a:t>”.</a:t>
                      </a:r>
                      <a:endParaRPr lang="ar-DZ" b="0"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23528" y="404813"/>
          <a:ext cx="8363272" cy="5798820"/>
        </p:xfrm>
        <a:graphic>
          <a:graphicData uri="http://schemas.openxmlformats.org/drawingml/2006/table">
            <a:tbl>
              <a:tblPr firstRow="1" bandRow="1">
                <a:tableStyleId>{5940675A-B579-460E-94D1-54222C63F5DA}</a:tableStyleId>
              </a:tblPr>
              <a:tblGrid>
                <a:gridCol w="2718084"/>
                <a:gridCol w="2816272"/>
                <a:gridCol w="2828916"/>
              </a:tblGrid>
              <a:tr h="356264">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5404227">
                <a:tc>
                  <a:txBody>
                    <a:bodyPr/>
                    <a:lstStyle/>
                    <a:p>
                      <a:pPr algn="just" rtl="1"/>
                      <a:endParaRPr lang="ar-DZ" sz="700" dirty="0" smtClean="0">
                        <a:latin typeface="Times New Roman" pitchFamily="18" charset="0"/>
                        <a:cs typeface="Times New Roman" pitchFamily="18" charset="0"/>
                      </a:endParaRPr>
                    </a:p>
                    <a:p>
                      <a:pPr algn="just" rtl="1"/>
                      <a:endParaRPr lang="ar-DZ" sz="700" dirty="0" smtClean="0">
                        <a:latin typeface="Times New Roman" pitchFamily="18" charset="0"/>
                        <a:cs typeface="Times New Roman" pitchFamily="18" charset="0"/>
                      </a:endParaRPr>
                    </a:p>
                    <a:p>
                      <a:pPr algn="just" rtl="1"/>
                      <a:endParaRPr lang="ar-DZ" sz="700" dirty="0" smtClean="0">
                        <a:latin typeface="Times New Roman" pitchFamily="18" charset="0"/>
                        <a:cs typeface="Times New Roman" pitchFamily="18" charset="0"/>
                      </a:endParaRPr>
                    </a:p>
                    <a:p>
                      <a:pPr algn="just" rtl="1"/>
                      <a:endParaRPr lang="ar-DZ" sz="700" dirty="0" smtClean="0">
                        <a:latin typeface="Times New Roman" pitchFamily="18" charset="0"/>
                        <a:cs typeface="Times New Roman" pitchFamily="18" charset="0"/>
                      </a:endParaRPr>
                    </a:p>
                    <a:p>
                      <a:pPr algn="just" rtl="1"/>
                      <a:endParaRPr lang="ar-DZ" sz="7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التأكيد</a:t>
                      </a:r>
                      <a:r>
                        <a:rPr lang="ar-DZ" baseline="0" dirty="0" smtClean="0">
                          <a:latin typeface="Times New Roman" pitchFamily="18" charset="0"/>
                          <a:cs typeface="Times New Roman" pitchFamily="18" charset="0"/>
                        </a:rPr>
                        <a:t> الحل الودي الذي يجب اللجوء إليه في مجال تسوية النزاعات قبل اي مقاضاة أمام العدالة.</a:t>
                      </a:r>
                    </a:p>
                    <a:p>
                      <a:pPr algn="just" rtl="1">
                        <a:buFontTx/>
                        <a:buNone/>
                      </a:pPr>
                      <a:endParaRPr lang="ar-DZ"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استحداث اللجنتين</a:t>
                      </a:r>
                      <a:r>
                        <a:rPr lang="ar-DZ" baseline="0" dirty="0" smtClean="0">
                          <a:latin typeface="Times New Roman" pitchFamily="18" charset="0"/>
                          <a:cs typeface="Times New Roman" pitchFamily="18" charset="0"/>
                        </a:rPr>
                        <a:t> المذكورتين في المادة 154 من المرسوم الجديد.</a:t>
                      </a:r>
                    </a:p>
                    <a:p>
                      <a:pPr algn="just" rtl="1">
                        <a:buFontTx/>
                        <a:buNone/>
                      </a:pPr>
                      <a:endParaRPr lang="ar-DZ" sz="1050" baseline="0" dirty="0" smtClean="0">
                        <a:latin typeface="Times New Roman" pitchFamily="18" charset="0"/>
                        <a:cs typeface="Times New Roman" pitchFamily="18" charset="0"/>
                      </a:endParaRPr>
                    </a:p>
                    <a:p>
                      <a:pPr algn="just" rtl="1">
                        <a:buFontTx/>
                        <a:buNone/>
                      </a:pPr>
                      <a:endParaRPr lang="ar-DZ" sz="7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الإشارة في </a:t>
                      </a:r>
                      <a:r>
                        <a:rPr lang="ar-DZ" b="1" baseline="0" dirty="0" smtClean="0">
                          <a:latin typeface="Times New Roman" pitchFamily="18" charset="0"/>
                          <a:cs typeface="Times New Roman" pitchFamily="18" charset="0"/>
                        </a:rPr>
                        <a:t>المادة 153</a:t>
                      </a:r>
                      <a:r>
                        <a:rPr lang="ar-DZ" baseline="0" dirty="0" smtClean="0">
                          <a:latin typeface="Times New Roman" pitchFamily="18" charset="0"/>
                          <a:cs typeface="Times New Roman" pitchFamily="18" charset="0"/>
                        </a:rPr>
                        <a:t> من المرسوم الجديد إلى أنه </a:t>
                      </a:r>
                      <a:r>
                        <a:rPr lang="ar-DZ" u="sng" baseline="0" dirty="0" smtClean="0">
                          <a:latin typeface="Times New Roman" pitchFamily="18" charset="0"/>
                          <a:cs typeface="Times New Roman" pitchFamily="18" charset="0"/>
                        </a:rPr>
                        <a:t>لا يجب أن يكون أعضاء هذه اللجنتين قد شاركوا في إجراءات ابرام ومراقبة وتنفيذ الصفقة </a:t>
                      </a:r>
                      <a:r>
                        <a:rPr lang="ar-DZ" u="sng" baseline="0" dirty="0" err="1" smtClean="0">
                          <a:latin typeface="Times New Roman" pitchFamily="18" charset="0"/>
                          <a:cs typeface="Times New Roman" pitchFamily="18" charset="0"/>
                        </a:rPr>
                        <a:t>المعنية</a:t>
                      </a:r>
                      <a:r>
                        <a:rPr lang="ar-DZ" baseline="0" dirty="0" err="1"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كما فصلت المادة 155 منه، الاجراءات التي يتم من خلالها دراسة النزاع.</a:t>
                      </a:r>
                    </a:p>
                    <a:p>
                      <a:pPr algn="just" rtl="1">
                        <a:buFontTx/>
                        <a:buNone/>
                      </a:pPr>
                      <a:endParaRPr lang="ar-DZ" dirty="0" smtClean="0">
                        <a:latin typeface="Times New Roman" pitchFamily="18" charset="0"/>
                        <a:cs typeface="Times New Roman" pitchFamily="18" charset="0"/>
                      </a:endParaRPr>
                    </a:p>
                    <a:p>
                      <a:pPr algn="just" rtl="1">
                        <a:buFontTx/>
                        <a:buNone/>
                      </a:pP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115</a:t>
                      </a:r>
                      <a:r>
                        <a:rPr lang="ar-DZ" dirty="0" smtClean="0">
                          <a:latin typeface="Times New Roman" pitchFamily="18" charset="0"/>
                          <a:cs typeface="Times New Roman" pitchFamily="18" charset="0"/>
                        </a:rPr>
                        <a:t> من المرسوم القديم (معدلة بموجب المادة 12 من المرسوم 12-23)</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 </a:t>
                      </a:r>
                      <a:r>
                        <a:rPr lang="ar-DZ" dirty="0" err="1" smtClean="0">
                          <a:latin typeface="Times New Roman" pitchFamily="18" charset="0"/>
                          <a:cs typeface="Times New Roman" pitchFamily="18" charset="0"/>
                        </a:rPr>
                        <a:t>تنص</a:t>
                      </a:r>
                      <a:r>
                        <a:rPr lang="ar-DZ" dirty="0" smtClean="0">
                          <a:latin typeface="Times New Roman" pitchFamily="18" charset="0"/>
                          <a:cs typeface="Times New Roman" pitchFamily="18" charset="0"/>
                        </a:rPr>
                        <a:t> على تسوية النزاعات التي تطرأ عند تنفيذ</a:t>
                      </a:r>
                      <a:r>
                        <a:rPr lang="ar-DZ" baseline="0" dirty="0" smtClean="0">
                          <a:latin typeface="Times New Roman" pitchFamily="18" charset="0"/>
                          <a:cs typeface="Times New Roman" pitchFamily="18" charset="0"/>
                        </a:rPr>
                        <a:t> الصفقة، حيث يمكن للمتعاقد أن يرفع طعن قبل أي مقاضاة أمام العدالة، أمام اللجنة الوطنية أو اللجنة القطاعية للصفقات المختصة.</a:t>
                      </a:r>
                      <a:endParaRPr lang="fr-FR" dirty="0">
                        <a:latin typeface="Times New Roman" pitchFamily="18" charset="0"/>
                        <a:cs typeface="Times New Roman" pitchFamily="18" charset="0"/>
                      </a:endParaRPr>
                    </a:p>
                  </a:txBody>
                  <a:tcPr/>
                </a:tc>
                <a:tc>
                  <a:txBody>
                    <a:bodyPr/>
                    <a:lstStyle/>
                    <a:p>
                      <a:pPr algn="r" rtl="1"/>
                      <a:endParaRPr lang="ar-DZ" sz="900" b="1" dirty="0" smtClean="0">
                        <a:latin typeface="Times New Roman" pitchFamily="18" charset="0"/>
                        <a:cs typeface="Times New Roman" pitchFamily="18" charset="0"/>
                      </a:endParaRPr>
                    </a:p>
                    <a:p>
                      <a:pPr algn="r" rtl="1">
                        <a:buFont typeface="Arial" charset="0"/>
                        <a:buNone/>
                      </a:pPr>
                      <a:r>
                        <a:rPr lang="ar-DZ" b="1" u="none" dirty="0" smtClean="0">
                          <a:latin typeface="Times New Roman" pitchFamily="18" charset="0"/>
                          <a:cs typeface="Times New Roman" pitchFamily="18" charset="0"/>
                        </a:rPr>
                        <a:t>* ال</a:t>
                      </a:r>
                      <a:r>
                        <a:rPr lang="ar-DZ" b="1" u="sng" dirty="0" smtClean="0">
                          <a:latin typeface="Times New Roman" pitchFamily="18" charset="0"/>
                          <a:cs typeface="Times New Roman" pitchFamily="18" charset="0"/>
                        </a:rPr>
                        <a:t>تسوية الودية </a:t>
                      </a:r>
                      <a:r>
                        <a:rPr lang="ar-DZ" b="1" u="sng" dirty="0" err="1" smtClean="0">
                          <a:latin typeface="Times New Roman" pitchFamily="18" charset="0"/>
                          <a:cs typeface="Times New Roman" pitchFamily="18" charset="0"/>
                        </a:rPr>
                        <a:t>النزاعات </a:t>
                      </a:r>
                      <a:r>
                        <a:rPr lang="ar-DZ" b="1" dirty="0" err="1" smtClean="0">
                          <a:latin typeface="Times New Roman" pitchFamily="18" charset="0"/>
                          <a:cs typeface="Times New Roman" pitchFamily="18" charset="0"/>
                        </a:rPr>
                        <a:t>:</a:t>
                      </a:r>
                      <a:r>
                        <a:rPr lang="ar-DZ" b="1" dirty="0" smtClean="0">
                          <a:latin typeface="Times New Roman" pitchFamily="18" charset="0"/>
                          <a:cs typeface="Times New Roman" pitchFamily="18" charset="0"/>
                        </a:rPr>
                        <a:t> </a:t>
                      </a:r>
                    </a:p>
                    <a:p>
                      <a:pPr algn="r" rtl="1">
                        <a:buFont typeface="Arial" charset="0"/>
                        <a:buNone/>
                      </a:pPr>
                      <a:endParaRPr lang="ar-DZ" sz="1100" b="1"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a:t>
                      </a:r>
                      <a:r>
                        <a:rPr lang="ar-DZ" b="1" u="sng" baseline="0" dirty="0" smtClean="0">
                          <a:latin typeface="Times New Roman" pitchFamily="18" charset="0"/>
                          <a:cs typeface="Times New Roman" pitchFamily="18" charset="0"/>
                        </a:rPr>
                        <a:t> 154</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نصت على إنشاء وتشكيلة لجنتين (02) للتسوية الودية للنزاعات: </a:t>
                      </a:r>
                    </a:p>
                    <a:p>
                      <a:pPr algn="r" rtl="1"/>
                      <a:endParaRPr lang="ar-DZ" sz="1000" baseline="0" dirty="0" smtClean="0">
                        <a:latin typeface="Times New Roman" pitchFamily="18" charset="0"/>
                        <a:cs typeface="Times New Roman" pitchFamily="18" charset="0"/>
                      </a:endParaRPr>
                    </a:p>
                    <a:p>
                      <a:pPr algn="just" rtl="1"/>
                      <a:r>
                        <a:rPr lang="ar-DZ" b="1" baseline="0" dirty="0" smtClean="0">
                          <a:latin typeface="Times New Roman" pitchFamily="18" charset="0"/>
                          <a:cs typeface="Times New Roman" pitchFamily="18" charset="0"/>
                        </a:rPr>
                        <a:t>1-</a:t>
                      </a:r>
                      <a:r>
                        <a:rPr lang="ar-DZ"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لجنة التسوية الودية للنزاعات في الوزارة والهيئة العمومية</a:t>
                      </a:r>
                      <a:r>
                        <a:rPr lang="ar-DZ" baseline="0" dirty="0" smtClean="0">
                          <a:latin typeface="Times New Roman" pitchFamily="18" charset="0"/>
                          <a:cs typeface="Times New Roman" pitchFamily="18" charset="0"/>
                        </a:rPr>
                        <a:t>: </a:t>
                      </a:r>
                    </a:p>
                    <a:p>
                      <a:pPr algn="just" rtl="1"/>
                      <a:endParaRPr lang="ar-DZ" sz="1050" baseline="0" dirty="0" smtClean="0">
                        <a:latin typeface="Times New Roman" pitchFamily="18" charset="0"/>
                        <a:cs typeface="Times New Roman" pitchFamily="18" charset="0"/>
                      </a:endParaRPr>
                    </a:p>
                    <a:p>
                      <a:pPr algn="just" rtl="1"/>
                      <a:r>
                        <a:rPr lang="ar-DZ" baseline="0" dirty="0" smtClean="0">
                          <a:latin typeface="Times New Roman" pitchFamily="18" charset="0"/>
                          <a:cs typeface="Times New Roman" pitchFamily="18" charset="0"/>
                        </a:rPr>
                        <a:t> تختص بدراسة نزاعات الإدارة المركزية و مصالحها الخارجية أو الهيئة العمومية والمؤسسات العمومية الوطنية التابعة لها.</a:t>
                      </a:r>
                    </a:p>
                    <a:p>
                      <a:pPr algn="just" rtl="1"/>
                      <a:endParaRPr lang="ar-DZ" sz="900" baseline="0" dirty="0" smtClean="0">
                        <a:latin typeface="Times New Roman" pitchFamily="18" charset="0"/>
                        <a:cs typeface="Times New Roman" pitchFamily="18" charset="0"/>
                      </a:endParaRPr>
                    </a:p>
                    <a:p>
                      <a:pPr algn="just" rtl="1"/>
                      <a:endParaRPr lang="ar-DZ" sz="500" baseline="0" dirty="0" smtClean="0">
                        <a:latin typeface="Times New Roman" pitchFamily="18" charset="0"/>
                        <a:cs typeface="Times New Roman" pitchFamily="18" charset="0"/>
                      </a:endParaRPr>
                    </a:p>
                    <a:p>
                      <a:pPr algn="just" rtl="1"/>
                      <a:r>
                        <a:rPr lang="ar-DZ" b="1" baseline="0" dirty="0" smtClean="0">
                          <a:latin typeface="Times New Roman" pitchFamily="18" charset="0"/>
                          <a:cs typeface="Times New Roman" pitchFamily="18" charset="0"/>
                        </a:rPr>
                        <a:t>2-</a:t>
                      </a:r>
                      <a:r>
                        <a:rPr lang="ar-DZ"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لجنة التسوية الودية للنزاعات في الولاية </a:t>
                      </a:r>
                      <a:r>
                        <a:rPr lang="ar-DZ" b="0" u="none" baseline="0" dirty="0" smtClean="0">
                          <a:latin typeface="Times New Roman" pitchFamily="18" charset="0"/>
                          <a:cs typeface="Times New Roman" pitchFamily="18" charset="0"/>
                        </a:rPr>
                        <a:t>:</a:t>
                      </a:r>
                    </a:p>
                    <a:p>
                      <a:pPr algn="just" rtl="1"/>
                      <a:endParaRPr lang="ar-DZ" sz="800" b="0" u="none" baseline="0" dirty="0" smtClean="0">
                        <a:latin typeface="Times New Roman" pitchFamily="18" charset="0"/>
                        <a:cs typeface="Times New Roman" pitchFamily="18" charset="0"/>
                      </a:endParaRPr>
                    </a:p>
                    <a:p>
                      <a:pPr algn="just" rtl="1"/>
                      <a:r>
                        <a:rPr lang="ar-DZ" b="0" u="none" baseline="0" dirty="0" smtClean="0">
                          <a:latin typeface="Times New Roman" pitchFamily="18" charset="0"/>
                          <a:cs typeface="Times New Roman" pitchFamily="18" charset="0"/>
                        </a:rPr>
                        <a:t> تختص بدراسة نزاعات الولاية والبلديات والمؤسسات العمومية المحلية التابعة لها والمصالح غير الممركزة للدولة.</a:t>
                      </a:r>
                      <a:endParaRPr lang="ar-DZ"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04813"/>
          <a:ext cx="8229600" cy="5339080"/>
        </p:xfrm>
        <a:graphic>
          <a:graphicData uri="http://schemas.openxmlformats.org/drawingml/2006/table">
            <a:tbl>
              <a:tblPr firstRow="1" bandRow="1">
                <a:tableStyleId>{5940675A-B579-460E-94D1-54222C63F5DA}</a:tableStyleId>
              </a:tblPr>
              <a:tblGrid>
                <a:gridCol w="2743200"/>
                <a:gridCol w="2586046"/>
                <a:gridCol w="2900354"/>
              </a:tblGrid>
              <a:tr h="37084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370840">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240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سبق وأن تم الإشارة إلى</a:t>
                      </a:r>
                      <a:r>
                        <a:rPr lang="ar-DZ" baseline="0" dirty="0" smtClean="0">
                          <a:latin typeface="Times New Roman" pitchFamily="18" charset="0"/>
                          <a:cs typeface="Times New Roman" pitchFamily="18" charset="0"/>
                        </a:rPr>
                        <a:t> الاختلاف عند التطرق للمادتين 71 و72 من المرسوم الجديد (إبرام الصفقات العمومية - اجراءات الابرام) أعلاه، حيث أصبحت لجنة واحدة مكلفة بفتح </a:t>
                      </a:r>
                      <a:r>
                        <a:rPr lang="ar-DZ" baseline="0" dirty="0" err="1" smtClean="0">
                          <a:latin typeface="Times New Roman" pitchFamily="18" charset="0"/>
                          <a:cs typeface="Times New Roman" pitchFamily="18" charset="0"/>
                        </a:rPr>
                        <a:t>الاظرفة</a:t>
                      </a:r>
                      <a:r>
                        <a:rPr lang="ar-DZ" baseline="0" dirty="0" smtClean="0">
                          <a:latin typeface="Times New Roman" pitchFamily="18" charset="0"/>
                          <a:cs typeface="Times New Roman" pitchFamily="18" charset="0"/>
                        </a:rPr>
                        <a:t> وتقييم العروض في آن واحد عوض اللجنتين المذكورتين في المرسوم القديم.</a:t>
                      </a:r>
                    </a:p>
                    <a:p>
                      <a:pPr marL="0" marR="0" indent="0" algn="just" defTabSz="914400" rtl="1" eaLnBrk="1" fontAlgn="auto" latinLnBrk="0" hangingPunct="1">
                        <a:lnSpc>
                          <a:spcPct val="100000"/>
                        </a:lnSpc>
                        <a:spcBef>
                          <a:spcPts val="0"/>
                        </a:spcBef>
                        <a:spcAft>
                          <a:spcPts val="0"/>
                        </a:spcAft>
                        <a:buClrTx/>
                        <a:buSzTx/>
                        <a:buFontTx/>
                        <a:buNone/>
                        <a:tabLst/>
                        <a:defRPr/>
                      </a:pPr>
                      <a:endParaRPr lang="ar-DZ" sz="200" baseline="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baseline="0" dirty="0" smtClean="0">
                          <a:latin typeface="Times New Roman" pitchFamily="18" charset="0"/>
                          <a:cs typeface="Times New Roman" pitchFamily="18" charset="0"/>
                        </a:rPr>
                        <a:t>- يضاف إلى ذلك أنه في نفس المادة 160 الجديدة، تم تحديد تشكيلة هذه اللجنة (موظفين) دون الإشارة إلى المنتخبين المحليين. </a:t>
                      </a: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28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في المادتين</a:t>
                      </a:r>
                      <a:r>
                        <a:rPr lang="ar-DZ" baseline="0" dirty="0" smtClean="0">
                          <a:latin typeface="Times New Roman" pitchFamily="18" charset="0"/>
                          <a:cs typeface="Times New Roman" pitchFamily="18" charset="0"/>
                        </a:rPr>
                        <a:t> 121 و 125 من المرسوم القديم، تم النص على احداث لجنة فتح </a:t>
                      </a:r>
                      <a:r>
                        <a:rPr lang="ar-DZ" baseline="0" dirty="0" err="1" smtClean="0">
                          <a:latin typeface="Times New Roman" pitchFamily="18" charset="0"/>
                          <a:cs typeface="Times New Roman" pitchFamily="18" charset="0"/>
                        </a:rPr>
                        <a:t>الأظرفة</a:t>
                      </a:r>
                      <a:r>
                        <a:rPr lang="ar-DZ" baseline="0" dirty="0" smtClean="0">
                          <a:latin typeface="Times New Roman" pitchFamily="18" charset="0"/>
                          <a:cs typeface="Times New Roman" pitchFamily="18" charset="0"/>
                        </a:rPr>
                        <a:t> ولجنة تقييم العروض على التوالي، كل على </a:t>
                      </a:r>
                      <a:r>
                        <a:rPr lang="ar-DZ" baseline="0" dirty="0" err="1" smtClean="0">
                          <a:latin typeface="Times New Roman" pitchFamily="18" charset="0"/>
                          <a:cs typeface="Times New Roman" pitchFamily="18" charset="0"/>
                        </a:rPr>
                        <a:t>حدى </a:t>
                      </a:r>
                      <a:r>
                        <a:rPr lang="ar-DZ" baseline="0" dirty="0" smtClean="0">
                          <a:latin typeface="Times New Roman" pitchFamily="18" charset="0"/>
                          <a:cs typeface="Times New Roman" pitchFamily="18" charset="0"/>
                        </a:rPr>
                        <a:t>(لجنتين</a:t>
                      </a:r>
                      <a:r>
                        <a:rPr lang="ar-DZ" baseline="0" dirty="0" err="1" smtClean="0">
                          <a:latin typeface="Times New Roman" pitchFamily="18" charset="0"/>
                          <a:cs typeface="Times New Roman" pitchFamily="18" charset="0"/>
                        </a:rPr>
                        <a:t>).</a:t>
                      </a:r>
                      <a:endParaRPr lang="ar-DZ" dirty="0" smtClean="0">
                        <a:latin typeface="Times New Roman" pitchFamily="18" charset="0"/>
                        <a:cs typeface="Times New Roman" pitchFamily="18" charset="0"/>
                      </a:endParaRPr>
                    </a:p>
                    <a:p>
                      <a:pPr algn="r" rtl="1"/>
                      <a:endParaRPr lang="ar-DZ" dirty="0" smtClean="0">
                        <a:latin typeface="Times New Roman" pitchFamily="18" charset="0"/>
                        <a:cs typeface="Times New Roman" pitchFamily="18" charset="0"/>
                      </a:endParaRPr>
                    </a:p>
                    <a:p>
                      <a:pPr algn="r" rtl="1"/>
                      <a:endParaRPr lang="fr-FR" dirty="0">
                        <a:latin typeface="Times New Roman" pitchFamily="18" charset="0"/>
                        <a:cs typeface="Times New Roman" pitchFamily="18" charset="0"/>
                      </a:endParaRPr>
                    </a:p>
                  </a:txBody>
                  <a:tcPr/>
                </a:tc>
                <a:tc>
                  <a:txBody>
                    <a:bodyPr/>
                    <a:lstStyle/>
                    <a:p>
                      <a:pPr algn="r" rtl="1"/>
                      <a:endParaRPr lang="ar-DZ" sz="1100" dirty="0" smtClean="0">
                        <a:latin typeface="Times New Roman" pitchFamily="18" charset="0"/>
                        <a:cs typeface="Times New Roman" pitchFamily="18" charset="0"/>
                      </a:endParaRPr>
                    </a:p>
                    <a:p>
                      <a:pPr algn="r" rtl="1"/>
                      <a:r>
                        <a:rPr lang="ar-DZ" b="1" u="sng" dirty="0" smtClean="0">
                          <a:solidFill>
                            <a:schemeClr val="accent1">
                              <a:lumMod val="75000"/>
                            </a:schemeClr>
                          </a:solidFill>
                          <a:latin typeface="Times New Roman" pitchFamily="18" charset="0"/>
                          <a:cs typeface="Times New Roman" pitchFamily="18" charset="0"/>
                        </a:rPr>
                        <a:t>خامسا/</a:t>
                      </a:r>
                      <a:r>
                        <a:rPr lang="ar-DZ" b="1" u="sng" baseline="0" dirty="0" smtClean="0">
                          <a:solidFill>
                            <a:schemeClr val="accent1">
                              <a:lumMod val="75000"/>
                            </a:schemeClr>
                          </a:solidFill>
                          <a:latin typeface="Times New Roman" pitchFamily="18" charset="0"/>
                          <a:cs typeface="Times New Roman" pitchFamily="18" charset="0"/>
                        </a:rPr>
                        <a:t> رقابة الصفقات </a:t>
                      </a:r>
                      <a:r>
                        <a:rPr lang="ar-DZ" b="1" u="sng" baseline="0" dirty="0" err="1" smtClean="0">
                          <a:solidFill>
                            <a:schemeClr val="accent1">
                              <a:lumMod val="75000"/>
                            </a:schemeClr>
                          </a:solidFill>
                          <a:latin typeface="Times New Roman" pitchFamily="18" charset="0"/>
                          <a:cs typeface="Times New Roman" pitchFamily="18" charset="0"/>
                        </a:rPr>
                        <a:t>العمومية </a:t>
                      </a:r>
                      <a:r>
                        <a:rPr lang="ar-DZ" b="1" baseline="0" dirty="0" err="1" smtClean="0">
                          <a:solidFill>
                            <a:schemeClr val="accent1">
                              <a:lumMod val="75000"/>
                            </a:schemeClr>
                          </a:solidFill>
                          <a:latin typeface="Times New Roman" pitchFamily="18" charset="0"/>
                          <a:cs typeface="Times New Roman" pitchFamily="18" charset="0"/>
                        </a:rPr>
                        <a:t>:</a:t>
                      </a:r>
                      <a:endParaRPr lang="ar-DZ" b="1" baseline="0" dirty="0" smtClean="0">
                        <a:solidFill>
                          <a:schemeClr val="accent1">
                            <a:lumMod val="75000"/>
                          </a:schemeClr>
                        </a:solidFill>
                        <a:latin typeface="Times New Roman" pitchFamily="18" charset="0"/>
                        <a:cs typeface="Times New Roman" pitchFamily="18" charset="0"/>
                      </a:endParaRPr>
                    </a:p>
                    <a:p>
                      <a:pPr algn="r" rtl="1"/>
                      <a:endParaRPr lang="ar-DZ" sz="1000" baseline="0" dirty="0" smtClean="0">
                        <a:latin typeface="Times New Roman" pitchFamily="18" charset="0"/>
                        <a:cs typeface="Times New Roman" pitchFamily="18" charset="0"/>
                      </a:endParaRPr>
                    </a:p>
                    <a:p>
                      <a:pPr algn="r" rtl="1"/>
                      <a:r>
                        <a:rPr lang="ar-DZ" b="1" u="none" baseline="0" dirty="0" smtClean="0">
                          <a:latin typeface="Times New Roman" pitchFamily="18" charset="0"/>
                          <a:cs typeface="Times New Roman" pitchFamily="18" charset="0"/>
                        </a:rPr>
                        <a:t>1- </a:t>
                      </a:r>
                      <a:r>
                        <a:rPr lang="ar-DZ" b="1" u="sng" baseline="0" dirty="0" smtClean="0">
                          <a:latin typeface="Times New Roman" pitchFamily="18" charset="0"/>
                          <a:cs typeface="Times New Roman" pitchFamily="18" charset="0"/>
                        </a:rPr>
                        <a:t>الرقابة </a:t>
                      </a:r>
                      <a:r>
                        <a:rPr lang="ar-DZ" b="1" u="sng" baseline="0" dirty="0" err="1" smtClean="0">
                          <a:latin typeface="Times New Roman" pitchFamily="18" charset="0"/>
                          <a:cs typeface="Times New Roman" pitchFamily="18" charset="0"/>
                        </a:rPr>
                        <a:t>الداخلية </a:t>
                      </a:r>
                      <a:r>
                        <a:rPr lang="ar-DZ" b="1" u="none" baseline="0" dirty="0" err="1" smtClean="0">
                          <a:latin typeface="Times New Roman" pitchFamily="18" charset="0"/>
                          <a:cs typeface="Times New Roman" pitchFamily="18" charset="0"/>
                        </a:rPr>
                        <a:t>:</a:t>
                      </a:r>
                      <a:endParaRPr lang="ar-DZ" b="1" u="none" baseline="0" dirty="0" smtClean="0">
                        <a:latin typeface="Times New Roman" pitchFamily="18" charset="0"/>
                        <a:cs typeface="Times New Roman" pitchFamily="18" charset="0"/>
                      </a:endParaRPr>
                    </a:p>
                    <a:p>
                      <a:pPr algn="r" rtl="1"/>
                      <a:endParaRPr lang="ar-DZ" sz="1100" b="1" u="none"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المادة 160</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تحدث المصلحة المتعاقدة في إطار الرقابة الداخلية، </a:t>
                      </a:r>
                      <a:r>
                        <a:rPr lang="ar-DZ" u="sng" baseline="0" dirty="0" smtClean="0">
                          <a:latin typeface="Times New Roman" pitchFamily="18" charset="0"/>
                          <a:cs typeface="Times New Roman" pitchFamily="18" charset="0"/>
                        </a:rPr>
                        <a:t>لجنة دائمة واحدة</a:t>
                      </a:r>
                      <a:r>
                        <a:rPr lang="ar-DZ" u="none"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أو </a:t>
                      </a:r>
                      <a:r>
                        <a:rPr lang="ar-DZ" u="none" baseline="0" dirty="0" smtClean="0">
                          <a:latin typeface="Times New Roman" pitchFamily="18" charset="0"/>
                          <a:cs typeface="Times New Roman" pitchFamily="18" charset="0"/>
                        </a:rPr>
                        <a:t>أكثر</a:t>
                      </a:r>
                      <a:r>
                        <a:rPr lang="ar-DZ" baseline="0" dirty="0" smtClean="0">
                          <a:latin typeface="Times New Roman" pitchFamily="18" charset="0"/>
                          <a:cs typeface="Times New Roman" pitchFamily="18" charset="0"/>
                        </a:rPr>
                        <a:t> مكلفة بفتح </a:t>
                      </a:r>
                      <a:r>
                        <a:rPr lang="ar-DZ" baseline="0" dirty="0" err="1" smtClean="0">
                          <a:latin typeface="Times New Roman" pitchFamily="18" charset="0"/>
                          <a:cs typeface="Times New Roman" pitchFamily="18" charset="0"/>
                        </a:rPr>
                        <a:t>الأظرفة</a:t>
                      </a:r>
                      <a:r>
                        <a:rPr lang="ar-DZ" baseline="0" dirty="0" smtClean="0">
                          <a:latin typeface="Times New Roman" pitchFamily="18" charset="0"/>
                          <a:cs typeface="Times New Roman" pitchFamily="18" charset="0"/>
                        </a:rPr>
                        <a:t> وتحليل العروض ..عند الاقتضاء، تدعى في صلب النص</a:t>
                      </a:r>
                      <a:r>
                        <a:rPr lang="ar-DZ" b="0" u="none" baseline="0" dirty="0" smtClean="0">
                          <a:latin typeface="Times New Roman" pitchFamily="18" charset="0"/>
                          <a:cs typeface="Times New Roman" pitchFamily="18" charset="0"/>
                        </a:rPr>
                        <a:t>:</a:t>
                      </a:r>
                      <a:r>
                        <a:rPr lang="ar-DZ" b="1" u="none"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لجنة فتح </a:t>
                      </a:r>
                      <a:r>
                        <a:rPr lang="ar-DZ" b="1" u="sng" baseline="0" dirty="0" err="1" smtClean="0">
                          <a:latin typeface="Times New Roman" pitchFamily="18" charset="0"/>
                          <a:cs typeface="Times New Roman" pitchFamily="18" charset="0"/>
                        </a:rPr>
                        <a:t>الأظرفة</a:t>
                      </a:r>
                      <a:r>
                        <a:rPr lang="ar-DZ" b="1" u="sng" baseline="0" dirty="0" smtClean="0">
                          <a:latin typeface="Times New Roman" pitchFamily="18" charset="0"/>
                          <a:cs typeface="Times New Roman" pitchFamily="18" charset="0"/>
                        </a:rPr>
                        <a:t> وتقييم العروض</a:t>
                      </a:r>
                      <a:r>
                        <a:rPr lang="ar-DZ" b="0" u="none" baseline="0"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وتتشكل من </a:t>
                      </a:r>
                      <a:r>
                        <a:rPr lang="ar-DZ" b="1" u="sng" baseline="0" dirty="0" smtClean="0">
                          <a:latin typeface="Times New Roman" pitchFamily="18" charset="0"/>
                          <a:cs typeface="Times New Roman" pitchFamily="18" charset="0"/>
                        </a:rPr>
                        <a:t>موظفين</a:t>
                      </a:r>
                      <a:r>
                        <a:rPr lang="ar-DZ" b="1" u="none"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مؤهلين تابعين للمصلحة المتعاقدة..</a:t>
                      </a:r>
                      <a:r>
                        <a:rPr lang="ar-DZ" b="0"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a:t>
                      </a:r>
                    </a:p>
                    <a:p>
                      <a:pPr algn="r" rtl="1"/>
                      <a:endParaRPr lang="ar-DZ" baseline="0" dirty="0" smtClean="0">
                        <a:latin typeface="Times New Roman" pitchFamily="18" charset="0"/>
                        <a:cs typeface="Times New Roman" pitchFamily="18" charset="0"/>
                      </a:endParaRPr>
                    </a:p>
                    <a:p>
                      <a:pPr algn="r" rtl="1"/>
                      <a:endParaRPr lang="ar-DZ" baseline="0" dirty="0" smtClean="0">
                        <a:latin typeface="Times New Roman" pitchFamily="18" charset="0"/>
                        <a:cs typeface="Times New Roman" pitchFamily="18" charset="0"/>
                      </a:endParaRPr>
                    </a:p>
                    <a:p>
                      <a:pPr algn="r" rtl="1"/>
                      <a:endParaRPr lang="ar-DZ" baseline="0" dirty="0" smtClean="0">
                        <a:latin typeface="Times New Roman" pitchFamily="18" charset="0"/>
                        <a:cs typeface="Times New Roman" pitchFamily="18" charset="0"/>
                      </a:endParaRPr>
                    </a:p>
                    <a:p>
                      <a:pPr algn="r" rtl="1"/>
                      <a:endParaRPr lang="ar-DZ" baseline="0" dirty="0" smtClean="0">
                        <a:latin typeface="Times New Roman" pitchFamily="18" charset="0"/>
                        <a:cs typeface="Times New Roman" pitchFamily="18" charset="0"/>
                      </a:endParaRPr>
                    </a:p>
                    <a:p>
                      <a:pPr algn="r" rtl="1"/>
                      <a:endParaRPr lang="ar-DZ" baseline="0" dirty="0" smtClean="0">
                        <a:latin typeface="Times New Roman" pitchFamily="18" charset="0"/>
                        <a:cs typeface="Times New Roman" pitchFamily="18" charset="0"/>
                      </a:endParaRPr>
                    </a:p>
                    <a:p>
                      <a:pPr algn="r" rtl="1"/>
                      <a:endParaRPr lang="ar-DZ"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214290"/>
          <a:ext cx="8572560" cy="5997055"/>
        </p:xfrm>
        <a:graphic>
          <a:graphicData uri="http://schemas.openxmlformats.org/drawingml/2006/table">
            <a:tbl>
              <a:tblPr firstRow="1" bandRow="1">
                <a:tableStyleId>{5940675A-B579-460E-94D1-54222C63F5DA}</a:tableStyleId>
              </a:tblPr>
              <a:tblGrid>
                <a:gridCol w="2357454"/>
                <a:gridCol w="3000396"/>
                <a:gridCol w="3214710"/>
              </a:tblGrid>
              <a:tr h="396355">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3673065">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100" dirty="0" smtClean="0">
                        <a:latin typeface="Times New Roman" pitchFamily="18" charset="0"/>
                        <a:cs typeface="Times New Roman" pitchFamily="18" charset="0"/>
                      </a:endParaRPr>
                    </a:p>
                    <a:p>
                      <a:endParaRPr lang="ar-DZ" sz="1400" dirty="0" smtClean="0">
                        <a:latin typeface="Times New Roman" pitchFamily="18" charset="0"/>
                        <a:cs typeface="Times New Roman" pitchFamily="18" charset="0"/>
                      </a:endParaRPr>
                    </a:p>
                    <a:p>
                      <a:endParaRPr lang="ar-DZ" sz="100" dirty="0" smtClean="0">
                        <a:latin typeface="Times New Roman" pitchFamily="18" charset="0"/>
                        <a:cs typeface="Times New Roman" pitchFamily="18" charset="0"/>
                      </a:endParaRPr>
                    </a:p>
                    <a:p>
                      <a:pPr algn="just" rtl="1">
                        <a:buFontTx/>
                        <a:buNone/>
                      </a:pPr>
                      <a:r>
                        <a:rPr lang="ar-DZ" sz="1800" dirty="0" smtClean="0">
                          <a:latin typeface="Times New Roman" pitchFamily="18" charset="0"/>
                          <a:cs typeface="Times New Roman" pitchFamily="18" charset="0"/>
                        </a:rPr>
                        <a:t>- تم استبدال اللجنة الوزارية باللجنة </a:t>
                      </a:r>
                      <a:r>
                        <a:rPr lang="ar-DZ" sz="1800" dirty="0" err="1" smtClean="0">
                          <a:latin typeface="Times New Roman" pitchFamily="18" charset="0"/>
                          <a:cs typeface="Times New Roman" pitchFamily="18" charset="0"/>
                        </a:rPr>
                        <a:t>الجهوية</a:t>
                      </a:r>
                      <a:r>
                        <a:rPr lang="ar-DZ" sz="1800" dirty="0" smtClean="0">
                          <a:latin typeface="Times New Roman" pitchFamily="18" charset="0"/>
                          <a:cs typeface="Times New Roman" pitchFamily="18" charset="0"/>
                        </a:rPr>
                        <a:t> .</a:t>
                      </a:r>
                    </a:p>
                    <a:p>
                      <a:pPr algn="just" rtl="1">
                        <a:buFontTx/>
                        <a:buNone/>
                      </a:pPr>
                      <a:endParaRPr lang="ar-DZ" sz="18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حذف </a:t>
                      </a:r>
                      <a:r>
                        <a:rPr lang="ar-DZ" u="sng" dirty="0" smtClean="0">
                          <a:latin typeface="Times New Roman" pitchFamily="18" charset="0"/>
                          <a:cs typeface="Times New Roman" pitchFamily="18" charset="0"/>
                        </a:rPr>
                        <a:t>المركز الوطني للبحث والتنمية</a:t>
                      </a:r>
                      <a:r>
                        <a:rPr lang="ar-DZ" dirty="0" smtClean="0">
                          <a:latin typeface="Times New Roman" pitchFamily="18" charset="0"/>
                          <a:cs typeface="Times New Roman" pitchFamily="18" charset="0"/>
                        </a:rPr>
                        <a:t> .</a:t>
                      </a:r>
                    </a:p>
                    <a:p>
                      <a:pPr algn="just" rtl="1">
                        <a:buFontTx/>
                        <a:buChar char="-"/>
                      </a:pPr>
                      <a:endParaRPr lang="ar-DZ" dirty="0" smtClean="0">
                        <a:latin typeface="Times New Roman" pitchFamily="18" charset="0"/>
                        <a:cs typeface="Times New Roman" pitchFamily="18" charset="0"/>
                      </a:endParaRPr>
                    </a:p>
                    <a:p>
                      <a:pPr algn="just" rtl="1">
                        <a:buFontTx/>
                        <a:buChar char="-"/>
                      </a:pPr>
                      <a:endParaRPr lang="ar-DZ" sz="24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دون تغيير.  </a:t>
                      </a:r>
                    </a:p>
                    <a:p>
                      <a:pPr algn="just" rtl="1">
                        <a:buFontTx/>
                        <a:buChar char="-"/>
                      </a:pPr>
                      <a:endParaRPr lang="ar-DZ"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دون تغيير.</a:t>
                      </a:r>
                    </a:p>
                    <a:p>
                      <a:pPr algn="just" rtl="1">
                        <a:buFontTx/>
                        <a:buNone/>
                      </a:pPr>
                      <a:endParaRPr lang="ar-DZ" dirty="0" smtClean="0">
                        <a:latin typeface="Times New Roman" pitchFamily="18" charset="0"/>
                        <a:cs typeface="Times New Roman" pitchFamily="18" charset="0"/>
                      </a:endParaRPr>
                    </a:p>
                    <a:p>
                      <a:pPr algn="just" rtl="1">
                        <a:buFontTx/>
                        <a:buChar char="-"/>
                      </a:pPr>
                      <a:endParaRPr lang="ar-DZ"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حذف اللجان الوطنية للصفقات .</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1100" dirty="0" smtClean="0">
                        <a:latin typeface="Times New Roman" pitchFamily="18" charset="0"/>
                        <a:cs typeface="Times New Roman" pitchFamily="18" charset="0"/>
                      </a:endParaRPr>
                    </a:p>
                    <a:p>
                      <a:pPr algn="r" rtl="1"/>
                      <a:endParaRPr lang="ar-DZ" dirty="0" smtClean="0">
                        <a:latin typeface="Times New Roman" pitchFamily="18" charset="0"/>
                        <a:cs typeface="Times New Roman" pitchFamily="18" charset="0"/>
                      </a:endParaRPr>
                    </a:p>
                    <a:p>
                      <a:pPr algn="just" rtl="1">
                        <a:buFontTx/>
                        <a:buNone/>
                      </a:pPr>
                      <a:endParaRPr lang="ar-DZ" sz="100" b="0" baseline="0" dirty="0" smtClean="0">
                        <a:latin typeface="Times New Roman" pitchFamily="18" charset="0"/>
                        <a:cs typeface="Times New Roman" pitchFamily="18" charset="0"/>
                      </a:endParaRPr>
                    </a:p>
                    <a:p>
                      <a:pPr algn="r" rtl="1">
                        <a:buFontTx/>
                        <a:buNone/>
                      </a:pPr>
                      <a:endParaRPr lang="ar-DZ" sz="600" b="0" baseline="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133</a:t>
                      </a:r>
                      <a:r>
                        <a:rPr lang="ar-DZ" dirty="0" smtClean="0">
                          <a:latin typeface="Times New Roman" pitchFamily="18" charset="0"/>
                          <a:cs typeface="Times New Roman" pitchFamily="18" charset="0"/>
                        </a:rPr>
                        <a:t>: اللجنة ا</a:t>
                      </a:r>
                      <a:r>
                        <a:rPr lang="ar-DZ" b="1" u="sng" dirty="0" smtClean="0">
                          <a:latin typeface="Times New Roman" pitchFamily="18" charset="0"/>
                          <a:cs typeface="Times New Roman" pitchFamily="18" charset="0"/>
                        </a:rPr>
                        <a:t>لوزارية</a:t>
                      </a:r>
                      <a:r>
                        <a:rPr lang="ar-DZ" dirty="0" smtClean="0">
                          <a:latin typeface="Times New Roman" pitchFamily="18" charset="0"/>
                          <a:cs typeface="Times New Roman" pitchFamily="18" charset="0"/>
                        </a:rPr>
                        <a:t> للصفقات.</a:t>
                      </a:r>
                    </a:p>
                    <a:p>
                      <a:pPr algn="just" rtl="1">
                        <a:buFontTx/>
                        <a:buNone/>
                      </a:pPr>
                      <a:endParaRPr lang="ar-DZ"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134</a:t>
                      </a:r>
                      <a:r>
                        <a:rPr lang="ar-DZ" dirty="0" smtClean="0">
                          <a:latin typeface="Times New Roman" pitchFamily="18" charset="0"/>
                          <a:cs typeface="Times New Roman" pitchFamily="18" charset="0"/>
                        </a:rPr>
                        <a:t>: (معدلة بموجب المادة</a:t>
                      </a:r>
                      <a:r>
                        <a:rPr lang="ar-DZ" baseline="0" dirty="0" smtClean="0">
                          <a:latin typeface="Times New Roman" pitchFamily="18" charset="0"/>
                          <a:cs typeface="Times New Roman" pitchFamily="18" charset="0"/>
                        </a:rPr>
                        <a:t> 10 من المرسوم 13-10)</a:t>
                      </a:r>
                      <a:r>
                        <a:rPr lang="ar-DZ"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والمركز الوطني للبحث والتنمية</a:t>
                      </a:r>
                      <a:r>
                        <a:rPr lang="ar-DZ" dirty="0" smtClean="0">
                          <a:latin typeface="Times New Roman" pitchFamily="18" charset="0"/>
                          <a:cs typeface="Times New Roman" pitchFamily="18" charset="0"/>
                        </a:rPr>
                        <a:t>.. ”.</a:t>
                      </a:r>
                    </a:p>
                    <a:p>
                      <a:pPr algn="just" rtl="1">
                        <a:buFontTx/>
                        <a:buNone/>
                      </a:pPr>
                      <a:endParaRPr lang="ar-DZ" sz="2000" dirty="0" smtClean="0">
                        <a:latin typeface="Times New Roman" pitchFamily="18" charset="0"/>
                        <a:cs typeface="Times New Roman" pitchFamily="18" charset="0"/>
                      </a:endParaRPr>
                    </a:p>
                    <a:p>
                      <a:pPr algn="just" rtl="1">
                        <a:buFontTx/>
                        <a:buChar char="-"/>
                      </a:pPr>
                      <a:r>
                        <a:rPr lang="ar-DZ" baseline="0" dirty="0" smtClean="0">
                          <a:latin typeface="Times New Roman" pitchFamily="18" charset="0"/>
                          <a:cs typeface="Times New Roman" pitchFamily="18" charset="0"/>
                        </a:rPr>
                        <a:t>تقابلها </a:t>
                      </a:r>
                      <a:r>
                        <a:rPr lang="ar-DZ" b="1" baseline="0" dirty="0" smtClean="0">
                          <a:latin typeface="Times New Roman" pitchFamily="18" charset="0"/>
                          <a:cs typeface="Times New Roman" pitchFamily="18" charset="0"/>
                        </a:rPr>
                        <a:t>المادة</a:t>
                      </a:r>
                      <a:r>
                        <a:rPr lang="ar-DZ"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136</a:t>
                      </a:r>
                      <a:r>
                        <a:rPr lang="ar-DZ" b="0" baseline="0" dirty="0" smtClean="0">
                          <a:latin typeface="Times New Roman" pitchFamily="18" charset="0"/>
                          <a:cs typeface="Times New Roman" pitchFamily="18" charset="0"/>
                        </a:rPr>
                        <a:t>(معدلة</a:t>
                      </a:r>
                      <a:r>
                        <a:rPr lang="ar-DZ" baseline="0" dirty="0" smtClean="0">
                          <a:latin typeface="Times New Roman" pitchFamily="18" charset="0"/>
                          <a:cs typeface="Times New Roman" pitchFamily="18" charset="0"/>
                        </a:rPr>
                        <a:t> بموجب المادة 15 من المرسوم 12-23).</a:t>
                      </a:r>
                    </a:p>
                    <a:p>
                      <a:pPr algn="just" rtl="1">
                        <a:buFontTx/>
                        <a:buNone/>
                      </a:pPr>
                      <a:endParaRPr lang="ar-DZ" sz="100" baseline="0" dirty="0" smtClean="0">
                        <a:latin typeface="Times New Roman" pitchFamily="18" charset="0"/>
                        <a:cs typeface="Times New Roman" pitchFamily="18" charset="0"/>
                      </a:endParaRPr>
                    </a:p>
                    <a:p>
                      <a:pPr algn="just" rtl="1">
                        <a:buFontTx/>
                        <a:buNone/>
                      </a:pPr>
                      <a:endParaRPr lang="ar-DZ" sz="1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تقابلها المادة 137.</a:t>
                      </a:r>
                    </a:p>
                    <a:p>
                      <a:pPr algn="just" rtl="1">
                        <a:buFontTx/>
                        <a:buChar char="-"/>
                      </a:pPr>
                      <a:endParaRPr lang="ar-DZ" baseline="0" dirty="0" smtClean="0">
                        <a:latin typeface="Times New Roman" pitchFamily="18" charset="0"/>
                        <a:cs typeface="Times New Roman" pitchFamily="18" charset="0"/>
                      </a:endParaRPr>
                    </a:p>
                    <a:p>
                      <a:pPr algn="just" rtl="1">
                        <a:buFontTx/>
                        <a:buChar char="-"/>
                      </a:pPr>
                      <a:endParaRPr lang="ar-DZ" sz="20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تقابلها </a:t>
                      </a:r>
                      <a:r>
                        <a:rPr lang="ar-DZ" b="1" baseline="0" dirty="0" smtClean="0">
                          <a:latin typeface="Times New Roman" pitchFamily="18" charset="0"/>
                          <a:cs typeface="Times New Roman" pitchFamily="18" charset="0"/>
                        </a:rPr>
                        <a:t>المادة 142</a:t>
                      </a:r>
                      <a:r>
                        <a:rPr lang="ar-DZ" baseline="0" dirty="0" smtClean="0">
                          <a:latin typeface="Times New Roman" pitchFamily="18" charset="0"/>
                          <a:cs typeface="Times New Roman" pitchFamily="18" charset="0"/>
                        </a:rPr>
                        <a:t>(معدلة بالمادة 17 من المرسوم 12-23) : </a:t>
                      </a:r>
                      <a:r>
                        <a:rPr lang="ar-DZ" baseline="0" dirty="0" err="1" smtClean="0">
                          <a:latin typeface="Times New Roman" pitchFamily="18" charset="0"/>
                          <a:cs typeface="Times New Roman" pitchFamily="18" charset="0"/>
                        </a:rPr>
                        <a:t>تنص</a:t>
                      </a:r>
                      <a:r>
                        <a:rPr lang="ar-DZ" baseline="0" dirty="0" smtClean="0">
                          <a:latin typeface="Times New Roman" pitchFamily="18" charset="0"/>
                          <a:cs typeface="Times New Roman" pitchFamily="18" charset="0"/>
                        </a:rPr>
                        <a:t> على اللجان </a:t>
                      </a:r>
                      <a:r>
                        <a:rPr lang="ar-DZ" u="sng" baseline="0" dirty="0" smtClean="0">
                          <a:latin typeface="Times New Roman" pitchFamily="18" charset="0"/>
                          <a:cs typeface="Times New Roman" pitchFamily="18" charset="0"/>
                        </a:rPr>
                        <a:t>القطاعية </a:t>
                      </a:r>
                      <a:r>
                        <a:rPr lang="ar-DZ" baseline="0" dirty="0" smtClean="0">
                          <a:latin typeface="Times New Roman" pitchFamily="18" charset="0"/>
                          <a:cs typeface="Times New Roman" pitchFamily="18" charset="0"/>
                        </a:rPr>
                        <a:t>و</a:t>
                      </a:r>
                      <a:r>
                        <a:rPr lang="ar-DZ" u="sng" baseline="0" dirty="0" smtClean="0">
                          <a:latin typeface="Times New Roman" pitchFamily="18" charset="0"/>
                          <a:cs typeface="Times New Roman" pitchFamily="18" charset="0"/>
                        </a:rPr>
                        <a:t>الوطنية</a:t>
                      </a:r>
                      <a:r>
                        <a:rPr lang="ar-DZ" baseline="0" dirty="0" smtClean="0">
                          <a:latin typeface="Times New Roman" pitchFamily="18" charset="0"/>
                          <a:cs typeface="Times New Roman" pitchFamily="18" charset="0"/>
                        </a:rPr>
                        <a:t>.</a:t>
                      </a:r>
                      <a:endParaRPr lang="ar-DZ" dirty="0" smtClean="0">
                        <a:latin typeface="Times New Roman" pitchFamily="18" charset="0"/>
                        <a:cs typeface="Times New Roman" pitchFamily="18" charset="0"/>
                      </a:endParaRPr>
                    </a:p>
                  </a:txBody>
                  <a:tcPr/>
                </a:tc>
                <a:tc>
                  <a:txBody>
                    <a:bodyPr/>
                    <a:lstStyle/>
                    <a:p>
                      <a:endParaRPr lang="ar-DZ" sz="200" dirty="0" smtClean="0">
                        <a:latin typeface="Times New Roman" pitchFamily="18" charset="0"/>
                        <a:cs typeface="Times New Roman" pitchFamily="18" charset="0"/>
                      </a:endParaRPr>
                    </a:p>
                    <a:p>
                      <a:pPr algn="r" rtl="1"/>
                      <a:r>
                        <a:rPr lang="ar-DZ" b="1" baseline="0" dirty="0" smtClean="0">
                          <a:latin typeface="Times New Roman" pitchFamily="18" charset="0"/>
                          <a:cs typeface="Times New Roman" pitchFamily="18" charset="0"/>
                        </a:rPr>
                        <a:t>2- ا</a:t>
                      </a:r>
                      <a:r>
                        <a:rPr lang="ar-DZ" b="1" u="sng" baseline="0" dirty="0" smtClean="0">
                          <a:latin typeface="Times New Roman" pitchFamily="18" charset="0"/>
                          <a:cs typeface="Times New Roman" pitchFamily="18" charset="0"/>
                        </a:rPr>
                        <a:t>لرقـابـة الخارجيـة </a:t>
                      </a:r>
                      <a:r>
                        <a:rPr lang="ar-DZ" b="1" baseline="0" dirty="0" smtClean="0">
                          <a:latin typeface="Times New Roman" pitchFamily="18" charset="0"/>
                          <a:cs typeface="Times New Roman" pitchFamily="18" charset="0"/>
                        </a:rPr>
                        <a:t>: </a:t>
                      </a:r>
                    </a:p>
                    <a:p>
                      <a:pPr algn="r" rtl="1"/>
                      <a:endParaRPr lang="ar-DZ" sz="800" b="1" baseline="0" dirty="0" smtClean="0">
                        <a:latin typeface="Times New Roman" pitchFamily="18" charset="0"/>
                        <a:cs typeface="Times New Roman" pitchFamily="18" charset="0"/>
                      </a:endParaRPr>
                    </a:p>
                    <a:p>
                      <a:pPr marL="355600" indent="-355600" algn="just" rtl="1"/>
                      <a:r>
                        <a:rPr lang="ar-DZ" b="1" baseline="0" dirty="0" smtClean="0">
                          <a:latin typeface="Times New Roman" pitchFamily="18" charset="0"/>
                          <a:cs typeface="Times New Roman" pitchFamily="18" charset="0"/>
                        </a:rPr>
                        <a:t>2-1 </a:t>
                      </a:r>
                      <a:r>
                        <a:rPr lang="ar-DZ" b="1" u="sng" baseline="0" dirty="0" smtClean="0">
                          <a:latin typeface="Times New Roman" pitchFamily="18" charset="0"/>
                          <a:cs typeface="Times New Roman" pitchFamily="18" charset="0"/>
                        </a:rPr>
                        <a:t>لجنة الصفقات العمومية للمصلحة المتعاقدة</a:t>
                      </a:r>
                      <a:r>
                        <a:rPr lang="ar-DZ" b="1" u="none" baseline="0" dirty="0" smtClean="0">
                          <a:latin typeface="Times New Roman" pitchFamily="18" charset="0"/>
                          <a:cs typeface="Times New Roman" pitchFamily="18" charset="0"/>
                        </a:rPr>
                        <a:t> :</a:t>
                      </a:r>
                    </a:p>
                    <a:p>
                      <a:pPr algn="just" rtl="1"/>
                      <a:endParaRPr lang="ar-DZ" sz="500" b="0" u="sng" baseline="0" dirty="0" smtClean="0">
                        <a:latin typeface="Times New Roman" pitchFamily="18" charset="0"/>
                        <a:cs typeface="Times New Roman" pitchFamily="18" charset="0"/>
                      </a:endParaRPr>
                    </a:p>
                    <a:p>
                      <a:pPr algn="just" rtl="1"/>
                      <a:endParaRPr lang="ar-DZ" sz="500" b="0" baseline="0" dirty="0" smtClean="0">
                        <a:latin typeface="Times New Roman" pitchFamily="18" charset="0"/>
                        <a:cs typeface="Times New Roman" pitchFamily="18" charset="0"/>
                      </a:endParaRPr>
                    </a:p>
                    <a:p>
                      <a:pPr algn="just" rtl="1"/>
                      <a:r>
                        <a:rPr lang="ar-DZ" sz="1800" b="1" u="sng" baseline="0" dirty="0" smtClean="0">
                          <a:latin typeface="Times New Roman" pitchFamily="18" charset="0"/>
                          <a:cs typeface="Times New Roman" pitchFamily="18" charset="0"/>
                        </a:rPr>
                        <a:t>المادة 171</a:t>
                      </a:r>
                      <a:r>
                        <a:rPr lang="ar-DZ" sz="1800" b="1" baseline="0" dirty="0" smtClean="0">
                          <a:latin typeface="Times New Roman" pitchFamily="18" charset="0"/>
                          <a:cs typeface="Times New Roman" pitchFamily="18" charset="0"/>
                        </a:rPr>
                        <a:t>: </a:t>
                      </a:r>
                      <a:r>
                        <a:rPr lang="ar-DZ" sz="1800" b="0" baseline="0" dirty="0" smtClean="0">
                          <a:latin typeface="Times New Roman" pitchFamily="18" charset="0"/>
                          <a:cs typeface="Times New Roman" pitchFamily="18" charset="0"/>
                        </a:rPr>
                        <a:t>اللجنة </a:t>
                      </a:r>
                      <a:r>
                        <a:rPr lang="ar-DZ" sz="1800" b="1" u="sng" baseline="0" dirty="0" err="1" smtClean="0">
                          <a:latin typeface="Times New Roman" pitchFamily="18" charset="0"/>
                          <a:cs typeface="Times New Roman" pitchFamily="18" charset="0"/>
                        </a:rPr>
                        <a:t>الجهوية</a:t>
                      </a:r>
                      <a:r>
                        <a:rPr lang="ar-DZ" sz="1800" b="0" baseline="0" dirty="0" smtClean="0">
                          <a:latin typeface="Times New Roman" pitchFamily="18" charset="0"/>
                          <a:cs typeface="Times New Roman" pitchFamily="18" charset="0"/>
                        </a:rPr>
                        <a:t> للصفقات</a:t>
                      </a:r>
                    </a:p>
                    <a:p>
                      <a:pPr algn="just" rtl="1"/>
                      <a:endParaRPr lang="ar-DZ" sz="1600" b="0" baseline="0" dirty="0" smtClean="0">
                        <a:latin typeface="Times New Roman" pitchFamily="18" charset="0"/>
                        <a:cs typeface="Times New Roman" pitchFamily="18" charset="0"/>
                      </a:endParaRPr>
                    </a:p>
                    <a:p>
                      <a:pPr algn="just" rtl="1"/>
                      <a:endParaRPr lang="ar-DZ" sz="1600" b="0" baseline="0" dirty="0" smtClean="0">
                        <a:latin typeface="Times New Roman" pitchFamily="18" charset="0"/>
                        <a:cs typeface="Times New Roman" pitchFamily="18" charset="0"/>
                      </a:endParaRPr>
                    </a:p>
                    <a:p>
                      <a:pPr algn="just" rtl="1"/>
                      <a:r>
                        <a:rPr lang="ar-DZ" sz="1800" b="1" u="sng" baseline="0" dirty="0" smtClean="0">
                          <a:latin typeface="Times New Roman" pitchFamily="18" charset="0"/>
                          <a:cs typeface="Times New Roman" pitchFamily="18" charset="0"/>
                        </a:rPr>
                        <a:t>المادة 172</a:t>
                      </a:r>
                      <a:r>
                        <a:rPr lang="ar-DZ" sz="1800" b="1" baseline="0" dirty="0" smtClean="0">
                          <a:latin typeface="Times New Roman" pitchFamily="18" charset="0"/>
                          <a:cs typeface="Times New Roman" pitchFamily="18" charset="0"/>
                        </a:rPr>
                        <a:t>: </a:t>
                      </a:r>
                      <a:r>
                        <a:rPr lang="ar-DZ" sz="1800" b="0" baseline="0" dirty="0" smtClean="0">
                          <a:latin typeface="Times New Roman" pitchFamily="18" charset="0"/>
                          <a:cs typeface="Times New Roman" pitchFamily="18" charset="0"/>
                        </a:rPr>
                        <a:t>“..لجنة الصفقات للمؤسسة العمومية الوطنية والهيكل غير الممركز للمؤسسة العمومية الوطنية ذات الطابع الإداري..”. </a:t>
                      </a:r>
                    </a:p>
                    <a:p>
                      <a:pPr algn="just" rtl="1"/>
                      <a:endParaRPr lang="ar-DZ" sz="700" b="0" baseline="0" dirty="0" smtClean="0">
                        <a:latin typeface="Times New Roman" pitchFamily="18" charset="0"/>
                        <a:cs typeface="Times New Roman" pitchFamily="18" charset="0"/>
                      </a:endParaRPr>
                    </a:p>
                    <a:p>
                      <a:pPr algn="r" rtl="1"/>
                      <a:r>
                        <a:rPr lang="ar-DZ" b="1" u="sng" baseline="0" dirty="0" smtClean="0">
                          <a:latin typeface="Times New Roman" pitchFamily="18" charset="0"/>
                          <a:cs typeface="Times New Roman" pitchFamily="18" charset="0"/>
                        </a:rPr>
                        <a:t>المادة 173</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اللجنة </a:t>
                      </a:r>
                      <a:r>
                        <a:rPr lang="ar-DZ" baseline="0" dirty="0" err="1" smtClean="0">
                          <a:latin typeface="Times New Roman" pitchFamily="18" charset="0"/>
                          <a:cs typeface="Times New Roman" pitchFamily="18" charset="0"/>
                        </a:rPr>
                        <a:t>الولائية</a:t>
                      </a:r>
                      <a:r>
                        <a:rPr lang="ar-DZ" baseline="0" dirty="0" smtClean="0">
                          <a:latin typeface="Times New Roman" pitchFamily="18" charset="0"/>
                          <a:cs typeface="Times New Roman" pitchFamily="18" charset="0"/>
                        </a:rPr>
                        <a:t> للصفقات. </a:t>
                      </a:r>
                    </a:p>
                    <a:p>
                      <a:pPr algn="r" rtl="1"/>
                      <a:endParaRPr lang="ar-DZ" baseline="0" dirty="0" smtClean="0">
                        <a:latin typeface="Times New Roman" pitchFamily="18" charset="0"/>
                        <a:cs typeface="Times New Roman" pitchFamily="18" charset="0"/>
                      </a:endParaRPr>
                    </a:p>
                    <a:p>
                      <a:pPr algn="r" rtl="1"/>
                      <a:r>
                        <a:rPr lang="ar-DZ" b="1" u="sng" baseline="0" dirty="0" smtClean="0">
                          <a:latin typeface="Times New Roman" pitchFamily="18" charset="0"/>
                          <a:cs typeface="Times New Roman" pitchFamily="18" charset="0"/>
                        </a:rPr>
                        <a:t>المادة 174</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اللجنة البلدية للصفقات .</a:t>
                      </a:r>
                    </a:p>
                    <a:p>
                      <a:pPr algn="r" rtl="1"/>
                      <a:endParaRPr lang="ar-DZ" sz="1050" baseline="0" dirty="0" smtClean="0">
                        <a:latin typeface="Times New Roman" pitchFamily="18" charset="0"/>
                        <a:cs typeface="Times New Roman" pitchFamily="18" charset="0"/>
                      </a:endParaRPr>
                    </a:p>
                    <a:p>
                      <a:pPr algn="r" rtl="1"/>
                      <a:r>
                        <a:rPr lang="ar-DZ" b="1" baseline="0" dirty="0" smtClean="0">
                          <a:latin typeface="Times New Roman" pitchFamily="18" charset="0"/>
                          <a:cs typeface="Times New Roman" pitchFamily="18" charset="0"/>
                        </a:rPr>
                        <a:t>2-2 </a:t>
                      </a:r>
                      <a:r>
                        <a:rPr lang="ar-DZ" b="1" u="sng" baseline="0" dirty="0" smtClean="0">
                          <a:latin typeface="Times New Roman" pitchFamily="18" charset="0"/>
                          <a:cs typeface="Times New Roman" pitchFamily="18" charset="0"/>
                        </a:rPr>
                        <a:t>اللجنة القطاعية للصفقات العمومية</a:t>
                      </a:r>
                      <a:r>
                        <a:rPr lang="ar-DZ" b="1" u="none" baseline="0" dirty="0" smtClean="0">
                          <a:latin typeface="Times New Roman" pitchFamily="18" charset="0"/>
                          <a:cs typeface="Times New Roman" pitchFamily="18" charset="0"/>
                        </a:rPr>
                        <a:t>:</a:t>
                      </a:r>
                    </a:p>
                    <a:p>
                      <a:pPr algn="r" rtl="1"/>
                      <a:r>
                        <a:rPr lang="ar-DZ" sz="1000" b="1" baseline="0" dirty="0" smtClean="0">
                          <a:latin typeface="Times New Roman" pitchFamily="18" charset="0"/>
                          <a:cs typeface="Times New Roman" pitchFamily="18" charset="0"/>
                        </a:rPr>
                        <a:t>  </a:t>
                      </a:r>
                    </a:p>
                    <a:p>
                      <a:pPr marL="0" marR="0" indent="0" algn="just" defTabSz="914400" rtl="1" eaLnBrk="1" fontAlgn="auto" latinLnBrk="0" hangingPunct="1">
                        <a:lnSpc>
                          <a:spcPct val="100000"/>
                        </a:lnSpc>
                        <a:spcBef>
                          <a:spcPts val="0"/>
                        </a:spcBef>
                        <a:spcAft>
                          <a:spcPts val="0"/>
                        </a:spcAft>
                        <a:buClrTx/>
                        <a:buSzTx/>
                        <a:buFontTx/>
                        <a:buNone/>
                        <a:tabLst/>
                        <a:defRPr/>
                      </a:pPr>
                      <a:r>
                        <a:rPr lang="ar-DZ" b="1" u="sng" baseline="0" dirty="0" smtClean="0">
                          <a:latin typeface="Times New Roman" pitchFamily="18" charset="0"/>
                          <a:cs typeface="Times New Roman" pitchFamily="18" charset="0"/>
                        </a:rPr>
                        <a:t>المادة 179</a:t>
                      </a:r>
                      <a:r>
                        <a:rPr lang="ar-DZ" b="1" baseline="0" dirty="0" smtClean="0">
                          <a:latin typeface="Times New Roman" pitchFamily="18" charset="0"/>
                          <a:cs typeface="Times New Roman" pitchFamily="18" charset="0"/>
                        </a:rPr>
                        <a:t> : </a:t>
                      </a:r>
                      <a:r>
                        <a:rPr lang="ar-DZ" b="0" baseline="0" dirty="0" smtClean="0">
                          <a:latin typeface="Times New Roman" pitchFamily="18" charset="0"/>
                          <a:cs typeface="Times New Roman" pitchFamily="18" charset="0"/>
                        </a:rPr>
                        <a:t>“</a:t>
                      </a:r>
                      <a:r>
                        <a:rPr lang="ar-DZ" b="1"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تحدث لدى كل دائرة وزارية </a:t>
                      </a:r>
                      <a:r>
                        <a:rPr lang="ar-DZ" u="sng" baseline="0" dirty="0" smtClean="0">
                          <a:latin typeface="Times New Roman" pitchFamily="18" charset="0"/>
                          <a:cs typeface="Times New Roman" pitchFamily="18" charset="0"/>
                        </a:rPr>
                        <a:t>لجنة قطاعية </a:t>
                      </a:r>
                      <a:r>
                        <a:rPr lang="ar-DZ" baseline="0" dirty="0" smtClean="0">
                          <a:latin typeface="Times New Roman" pitchFamily="18" charset="0"/>
                          <a:cs typeface="Times New Roman" pitchFamily="18" charset="0"/>
                        </a:rPr>
                        <a:t>للصفقات..”.</a:t>
                      </a:r>
                    </a:p>
                    <a:p>
                      <a:pPr algn="r" rtl="1"/>
                      <a:endParaRPr lang="ar-DZ" baseline="0" dirty="0" smtClean="0">
                        <a:latin typeface="Times New Roman" pitchFamily="18" charset="0"/>
                        <a:cs typeface="Times New Roman" pitchFamily="18" charset="0"/>
                      </a:endParaRPr>
                    </a:p>
                    <a:p>
                      <a:pPr algn="r" rtl="1"/>
                      <a:endParaRPr lang="ar-DZ" sz="1200" baseline="0"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2558411921"/>
              </p:ext>
            </p:extLst>
          </p:nvPr>
        </p:nvGraphicFramePr>
        <p:xfrm>
          <a:off x="457200" y="571500"/>
          <a:ext cx="8329641" cy="5339080"/>
        </p:xfrm>
        <a:graphic>
          <a:graphicData uri="http://schemas.openxmlformats.org/drawingml/2006/table">
            <a:tbl>
              <a:tblPr firstRow="1" bandRow="1">
                <a:tableStyleId>{5940675A-B579-460E-94D1-54222C63F5DA}</a:tableStyleId>
              </a:tblPr>
              <a:tblGrid>
                <a:gridCol w="2900354"/>
                <a:gridCol w="2571768"/>
                <a:gridCol w="2857519"/>
              </a:tblGrid>
              <a:tr h="370840">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370840">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24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تدابير جديدة لاستعمال</a:t>
                      </a:r>
                      <a:r>
                        <a:rPr lang="ar-DZ" baseline="0" dirty="0" smtClean="0">
                          <a:latin typeface="Times New Roman" pitchFamily="18" charset="0"/>
                          <a:cs typeface="Times New Roman" pitchFamily="18" charset="0"/>
                        </a:rPr>
                        <a:t> تكنولوجيات الاتصال الحديثة في مجال الصفقات العمومية، والتخفيف على المتعهدين من خلال إعفائهم من تقديم وثائق، يمكن الحصول </a:t>
                      </a:r>
                      <a:r>
                        <a:rPr lang="ar-DZ" baseline="0" smtClean="0">
                          <a:latin typeface="Times New Roman" pitchFamily="18" charset="0"/>
                          <a:cs typeface="Times New Roman" pitchFamily="18" charset="0"/>
                        </a:rPr>
                        <a:t>عليها إلكترونيا </a:t>
                      </a:r>
                      <a:r>
                        <a:rPr lang="ar-DZ" baseline="0" dirty="0" smtClean="0">
                          <a:latin typeface="Times New Roman" pitchFamily="18" charset="0"/>
                          <a:cs typeface="Times New Roman" pitchFamily="18" charset="0"/>
                        </a:rPr>
                        <a:t>من طرف المصلحة المتعاقدة.</a:t>
                      </a:r>
                    </a:p>
                    <a:p>
                      <a:pPr>
                        <a:buFontTx/>
                        <a:buChar char="-"/>
                      </a:pPr>
                      <a:endParaRPr lang="ar-DZ" baseline="0" dirty="0" smtClean="0">
                        <a:latin typeface="Times New Roman" pitchFamily="18" charset="0"/>
                        <a:cs typeface="Times New Roman" pitchFamily="18" charset="0"/>
                      </a:endParaRPr>
                    </a:p>
                    <a:p>
                      <a:pPr algn="r" rtl="1">
                        <a:buFontTx/>
                        <a:buChar char="-"/>
                      </a:pP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1000"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لم يتم إدراج هذا النوع من الاتصال في </a:t>
                      </a:r>
                      <a:r>
                        <a:rPr lang="ar-DZ" baseline="0" dirty="0" smtClean="0">
                          <a:latin typeface="Times New Roman" pitchFamily="18" charset="0"/>
                          <a:cs typeface="Times New Roman" pitchFamily="18" charset="0"/>
                        </a:rPr>
                        <a:t>المرسوم القديم .</a:t>
                      </a:r>
                      <a:endParaRPr lang="fr-FR" dirty="0">
                        <a:latin typeface="Times New Roman" pitchFamily="18" charset="0"/>
                        <a:cs typeface="Times New Roman" pitchFamily="18" charset="0"/>
                      </a:endParaRPr>
                    </a:p>
                  </a:txBody>
                  <a:tcPr/>
                </a:tc>
                <a:tc>
                  <a:txBody>
                    <a:bodyPr/>
                    <a:lstStyle/>
                    <a:p>
                      <a:endParaRPr lang="ar-DZ" sz="600" dirty="0" smtClean="0">
                        <a:latin typeface="Times New Roman" pitchFamily="18" charset="0"/>
                        <a:cs typeface="Times New Roman" pitchFamily="18" charset="0"/>
                      </a:endParaRPr>
                    </a:p>
                    <a:p>
                      <a:pPr algn="just" rtl="1"/>
                      <a:r>
                        <a:rPr lang="ar-DZ" b="1" u="sng" dirty="0" smtClean="0">
                          <a:solidFill>
                            <a:schemeClr val="accent1">
                              <a:lumMod val="75000"/>
                            </a:schemeClr>
                          </a:solidFill>
                          <a:latin typeface="Times New Roman" pitchFamily="18" charset="0"/>
                          <a:cs typeface="Times New Roman" pitchFamily="18" charset="0"/>
                        </a:rPr>
                        <a:t>سادسا</a:t>
                      </a:r>
                      <a:r>
                        <a:rPr lang="ar-DZ" b="1" u="sng" baseline="0" dirty="0" smtClean="0">
                          <a:solidFill>
                            <a:schemeClr val="accent1">
                              <a:lumMod val="75000"/>
                            </a:schemeClr>
                          </a:solidFill>
                          <a:latin typeface="Times New Roman" pitchFamily="18" charset="0"/>
                          <a:cs typeface="Times New Roman" pitchFamily="18" charset="0"/>
                        </a:rPr>
                        <a:t> / الاتصال وتبادل المعلومات بالطريقة الإلكترونية </a:t>
                      </a:r>
                      <a:r>
                        <a:rPr lang="ar-DZ" b="1" baseline="0" dirty="0" smtClean="0">
                          <a:solidFill>
                            <a:schemeClr val="accent1">
                              <a:lumMod val="75000"/>
                            </a:schemeClr>
                          </a:solidFill>
                          <a:latin typeface="Times New Roman" pitchFamily="18" charset="0"/>
                          <a:cs typeface="Times New Roman" pitchFamily="18" charset="0"/>
                        </a:rPr>
                        <a:t>: </a:t>
                      </a:r>
                    </a:p>
                    <a:p>
                      <a:pPr algn="r" rtl="1"/>
                      <a:endParaRPr lang="ar-DZ" b="1" baseline="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203</a:t>
                      </a:r>
                      <a:r>
                        <a:rPr lang="ar-DZ" b="1" dirty="0" smtClean="0">
                          <a:latin typeface="Times New Roman" pitchFamily="18" charset="0"/>
                          <a:cs typeface="Times New Roman" pitchFamily="18" charset="0"/>
                        </a:rPr>
                        <a:t> : </a:t>
                      </a:r>
                      <a:r>
                        <a:rPr lang="ar-DZ" b="0" dirty="0" smtClean="0">
                          <a:latin typeface="Times New Roman" pitchFamily="18" charset="0"/>
                          <a:cs typeface="Times New Roman" pitchFamily="18" charset="0"/>
                        </a:rPr>
                        <a:t>نصت</a:t>
                      </a:r>
                      <a:r>
                        <a:rPr lang="ar-DZ" b="0" baseline="0" dirty="0" smtClean="0">
                          <a:latin typeface="Times New Roman" pitchFamily="18" charset="0"/>
                          <a:cs typeface="Times New Roman" pitchFamily="18" charset="0"/>
                        </a:rPr>
                        <a:t> على تأسيس بوابة إلكترونية للصفقات العمومية تسير من طرف وزارة المالية ووزارة تكنولوجيات الإعلام والاتصال. </a:t>
                      </a:r>
                      <a:endParaRPr lang="fr-FR" b="0" baseline="0" dirty="0" smtClean="0">
                        <a:latin typeface="Times New Roman" pitchFamily="18" charset="0"/>
                        <a:cs typeface="Times New Roman" pitchFamily="18" charset="0"/>
                      </a:endParaRPr>
                    </a:p>
                    <a:p>
                      <a:pPr algn="just" rtl="1"/>
                      <a:endParaRPr lang="ar-DZ" sz="1600" b="0" baseline="0" dirty="0" smtClean="0">
                        <a:latin typeface="Times New Roman" pitchFamily="18" charset="0"/>
                        <a:cs typeface="Times New Roman" pitchFamily="18" charset="0"/>
                      </a:endParaRPr>
                    </a:p>
                    <a:p>
                      <a:pPr algn="r" rtl="1"/>
                      <a:r>
                        <a:rPr lang="ar-DZ" b="1" u="sng" baseline="0" dirty="0" smtClean="0">
                          <a:latin typeface="Times New Roman" pitchFamily="18" charset="0"/>
                          <a:cs typeface="Times New Roman" pitchFamily="18" charset="0"/>
                        </a:rPr>
                        <a:t>المادة 204 </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حيث سيكون بإمكان </a:t>
                      </a:r>
                    </a:p>
                    <a:p>
                      <a:pPr algn="just" rtl="1"/>
                      <a:r>
                        <a:rPr lang="ar-DZ" b="0" baseline="0" dirty="0" smtClean="0">
                          <a:latin typeface="Times New Roman" pitchFamily="18" charset="0"/>
                          <a:cs typeface="Times New Roman" pitchFamily="18" charset="0"/>
                        </a:rPr>
                        <a:t>المصالح المتعاقدة بوضع وثائق الدعوة إلى المنافسة تحت تصرف المتعهدين، بالطريقة الالكترونية ..”.</a:t>
                      </a:r>
                    </a:p>
                    <a:p>
                      <a:pPr algn="r" rtl="1"/>
                      <a:endParaRPr lang="ar-DZ" sz="100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205</a:t>
                      </a:r>
                      <a:r>
                        <a:rPr lang="ar-DZ" b="1" dirty="0" smtClean="0">
                          <a:latin typeface="Times New Roman" pitchFamily="18" charset="0"/>
                          <a:cs typeface="Times New Roman" pitchFamily="18" charset="0"/>
                        </a:rPr>
                        <a:t> : </a:t>
                      </a:r>
                      <a:r>
                        <a:rPr lang="ar-DZ" dirty="0" smtClean="0">
                          <a:latin typeface="Times New Roman" pitchFamily="18" charset="0"/>
                          <a:cs typeface="Times New Roman" pitchFamily="18" charset="0"/>
                        </a:rPr>
                        <a:t>“ ...لا تطلب من المتعهدين الوثائق التي يمكن للمصلحة</a:t>
                      </a:r>
                      <a:r>
                        <a:rPr lang="ar-DZ" baseline="0" dirty="0" smtClean="0">
                          <a:latin typeface="Times New Roman" pitchFamily="18" charset="0"/>
                          <a:cs typeface="Times New Roman" pitchFamily="18" charset="0"/>
                        </a:rPr>
                        <a:t> المتعاقدة طلبها بطريقة الكترونية ”.</a:t>
                      </a:r>
                      <a:endParaRPr lang="ar-DZ" dirty="0" smtClean="0">
                        <a:latin typeface="Times New Roman" pitchFamily="18" charset="0"/>
                        <a:cs typeface="Times New Roman" pitchFamily="18" charset="0"/>
                      </a:endParaRPr>
                    </a:p>
                    <a:p>
                      <a:pPr algn="r" rtl="1"/>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304800"/>
          <a:ext cx="8429682" cy="6187440"/>
        </p:xfrm>
        <a:graphic>
          <a:graphicData uri="http://schemas.openxmlformats.org/drawingml/2006/table">
            <a:tbl>
              <a:tblPr firstRow="1" bandRow="1">
                <a:tableStyleId>{5940675A-B579-460E-94D1-54222C63F5DA}</a:tableStyleId>
              </a:tblPr>
              <a:tblGrid>
                <a:gridCol w="2239120"/>
                <a:gridCol w="2547225"/>
                <a:gridCol w="3643337"/>
              </a:tblGrid>
              <a:tr h="314288">
                <a:tc>
                  <a:txBody>
                    <a:bodyPr/>
                    <a:lstStyle/>
                    <a:p>
                      <a:pPr algn="ctr"/>
                      <a:r>
                        <a:rPr lang="ar-DZ" b="1" dirty="0" smtClean="0">
                          <a:latin typeface="Times New Roman" pitchFamily="18" charset="0"/>
                          <a:cs typeface="Times New Roman" pitchFamily="18" charset="0"/>
                        </a:rPr>
                        <a:t>ملاحظات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b="1" dirty="0" smtClean="0">
                        <a:latin typeface="Times New Roman" pitchFamily="18" charset="0"/>
                        <a:cs typeface="Times New Roman" pitchFamily="18" charset="0"/>
                      </a:endParaRPr>
                    </a:p>
                  </a:txBody>
                  <a:tcPr>
                    <a:solidFill>
                      <a:schemeClr val="accent1">
                        <a:lumMod val="40000"/>
                        <a:lumOff val="60000"/>
                      </a:schemeClr>
                    </a:solidFill>
                  </a:tcPr>
                </a:tc>
              </a:tr>
              <a:tr h="5243880">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r" rtl="1">
                        <a:buFontTx/>
                        <a:buChar char="-"/>
                      </a:pPr>
                      <a:r>
                        <a:rPr lang="ar-DZ" dirty="0" smtClean="0">
                          <a:latin typeface="Times New Roman" pitchFamily="18" charset="0"/>
                          <a:cs typeface="Times New Roman" pitchFamily="18" charset="0"/>
                        </a:rPr>
                        <a:t>أحكام جديدة.</a:t>
                      </a:r>
                    </a:p>
                    <a:p>
                      <a:pPr algn="r" rtl="1">
                        <a:buFontTx/>
                        <a:buChar char="-"/>
                      </a:pPr>
                      <a:endParaRPr lang="ar-DZ" dirty="0" smtClean="0">
                        <a:latin typeface="Times New Roman" pitchFamily="18" charset="0"/>
                        <a:cs typeface="Times New Roman" pitchFamily="18" charset="0"/>
                      </a:endParaRPr>
                    </a:p>
                    <a:p>
                      <a:pPr algn="r" rtl="1">
                        <a:buFontTx/>
                        <a:buChar char="-"/>
                      </a:pP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r" rtl="1">
                        <a:buFontTx/>
                        <a:buNone/>
                      </a:pPr>
                      <a:r>
                        <a:rPr lang="ar-DZ" dirty="0" smtClean="0">
                          <a:latin typeface="Times New Roman" pitchFamily="18" charset="0"/>
                          <a:cs typeface="Times New Roman" pitchFamily="18" charset="0"/>
                        </a:rPr>
                        <a:t>-غير مدرجة في المرسوم القديم.</a:t>
                      </a:r>
                    </a:p>
                    <a:p>
                      <a:pPr algn="r" rtl="1">
                        <a:buFontTx/>
                        <a:buNone/>
                      </a:pPr>
                      <a:endParaRPr lang="ar-DZ" dirty="0" smtClean="0">
                        <a:latin typeface="Times New Roman" pitchFamily="18" charset="0"/>
                        <a:cs typeface="Times New Roman" pitchFamily="18" charset="0"/>
                      </a:endParaRPr>
                    </a:p>
                    <a:p>
                      <a:pPr algn="r" rtl="1">
                        <a:buFontTx/>
                        <a:buNone/>
                      </a:pPr>
                      <a:endParaRPr lang="ar-DZ" dirty="0" smtClean="0">
                        <a:latin typeface="Times New Roman" pitchFamily="18" charset="0"/>
                        <a:cs typeface="Times New Roman" pitchFamily="18" charset="0"/>
                      </a:endParaRPr>
                    </a:p>
                    <a:p>
                      <a:pPr algn="r" rtl="1">
                        <a:buFontTx/>
                        <a:buNone/>
                      </a:pPr>
                      <a:endParaRPr lang="ar-DZ" dirty="0" smtClean="0">
                        <a:latin typeface="Times New Roman" pitchFamily="18" charset="0"/>
                        <a:cs typeface="Times New Roman" pitchFamily="18" charset="0"/>
                      </a:endParaRPr>
                    </a:p>
                    <a:p>
                      <a:pPr algn="r" rtl="1">
                        <a:buFontTx/>
                        <a:buNone/>
                      </a:pPr>
                      <a:endParaRPr lang="ar-DZ" dirty="0" smtClean="0">
                        <a:latin typeface="Times New Roman" pitchFamily="18" charset="0"/>
                        <a:cs typeface="Times New Roman" pitchFamily="18" charset="0"/>
                      </a:endParaRPr>
                    </a:p>
                    <a:p>
                      <a:pPr algn="r" rtl="1">
                        <a:buFontTx/>
                        <a:buNone/>
                      </a:pPr>
                      <a:endParaRPr lang="ar-DZ" sz="2400" dirty="0" smtClean="0">
                        <a:latin typeface="Times New Roman" pitchFamily="18" charset="0"/>
                        <a:cs typeface="Times New Roman" pitchFamily="18" charset="0"/>
                      </a:endParaRPr>
                    </a:p>
                    <a:p>
                      <a:pPr algn="r" rtl="1">
                        <a:buFontTx/>
                        <a:buNone/>
                      </a:pPr>
                      <a:endParaRPr lang="ar-DZ" sz="2400" dirty="0" smtClean="0">
                        <a:latin typeface="Times New Roman" pitchFamily="18" charset="0"/>
                        <a:cs typeface="Times New Roman" pitchFamily="18" charset="0"/>
                      </a:endParaRPr>
                    </a:p>
                    <a:p>
                      <a:pPr algn="r" rtl="1">
                        <a:buFontTx/>
                        <a:buNone/>
                      </a:pPr>
                      <a:endParaRPr lang="ar-DZ" sz="20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تم النص على المرصد الاقتصادي للطلب العمومي</a:t>
                      </a:r>
                      <a:r>
                        <a:rPr lang="ar-DZ" baseline="0" dirty="0" smtClean="0">
                          <a:latin typeface="Times New Roman" pitchFamily="18" charset="0"/>
                          <a:cs typeface="Times New Roman" pitchFamily="18" charset="0"/>
                        </a:rPr>
                        <a:t> فقط في </a:t>
                      </a:r>
                      <a:r>
                        <a:rPr lang="ar-DZ" b="1" baseline="0" dirty="0" smtClean="0">
                          <a:latin typeface="Times New Roman" pitchFamily="18" charset="0"/>
                          <a:cs typeface="Times New Roman" pitchFamily="18" charset="0"/>
                        </a:rPr>
                        <a:t>المادة 175</a:t>
                      </a:r>
                      <a:r>
                        <a:rPr lang="ar-DZ" baseline="0" dirty="0" smtClean="0">
                          <a:latin typeface="Times New Roman" pitchFamily="18" charset="0"/>
                          <a:cs typeface="Times New Roman" pitchFamily="18" charset="0"/>
                        </a:rPr>
                        <a:t> من المرسوم القديم.</a:t>
                      </a:r>
                      <a:endParaRPr lang="fr-FR" dirty="0">
                        <a:latin typeface="Times New Roman" pitchFamily="18" charset="0"/>
                        <a:cs typeface="Times New Roman" pitchFamily="18" charset="0"/>
                      </a:endParaRPr>
                    </a:p>
                  </a:txBody>
                  <a:tcPr/>
                </a:tc>
                <a:tc>
                  <a:txBody>
                    <a:bodyPr/>
                    <a:lstStyle/>
                    <a:p>
                      <a:pPr algn="r" rtl="1"/>
                      <a:endParaRPr lang="ar-DZ" sz="700" dirty="0" smtClean="0">
                        <a:latin typeface="Times New Roman" pitchFamily="18" charset="0"/>
                        <a:cs typeface="Times New Roman" pitchFamily="18" charset="0"/>
                      </a:endParaRPr>
                    </a:p>
                    <a:p>
                      <a:pPr marL="88900" indent="-88900" algn="justLow" rtl="1">
                        <a:buFont typeface="Arial" charset="0"/>
                        <a:buNone/>
                      </a:pPr>
                      <a:r>
                        <a:rPr lang="ar-DZ" b="1" u="none" dirty="0" smtClean="0">
                          <a:latin typeface="Times New Roman" pitchFamily="18" charset="0"/>
                          <a:cs typeface="Times New Roman" pitchFamily="18" charset="0"/>
                        </a:rPr>
                        <a:t>* ا</a:t>
                      </a:r>
                      <a:r>
                        <a:rPr lang="ar-DZ" b="1" u="sng" dirty="0" smtClean="0">
                          <a:latin typeface="Times New Roman" pitchFamily="18" charset="0"/>
                          <a:cs typeface="Times New Roman" pitchFamily="18" charset="0"/>
                        </a:rPr>
                        <a:t>لأحكام المطبقة على تفويضات المرفق العام </a:t>
                      </a:r>
                      <a:r>
                        <a:rPr lang="ar-DZ" b="1" dirty="0" smtClean="0">
                          <a:latin typeface="Times New Roman" pitchFamily="18" charset="0"/>
                          <a:cs typeface="Times New Roman" pitchFamily="18" charset="0"/>
                        </a:rPr>
                        <a:t>:</a:t>
                      </a:r>
                    </a:p>
                    <a:p>
                      <a:endParaRPr lang="ar-DZ" sz="90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207</a:t>
                      </a:r>
                      <a:r>
                        <a:rPr lang="ar-DZ" b="1" dirty="0" smtClean="0">
                          <a:latin typeface="Times New Roman" pitchFamily="18" charset="0"/>
                          <a:cs typeface="Times New Roman" pitchFamily="18" charset="0"/>
                        </a:rPr>
                        <a:t>:</a:t>
                      </a:r>
                      <a:r>
                        <a:rPr lang="ar-DZ" b="0" baseline="0" dirty="0" smtClean="0">
                          <a:latin typeface="Times New Roman" pitchFamily="18" charset="0"/>
                          <a:cs typeface="Times New Roman" pitchFamily="18" charset="0"/>
                        </a:rPr>
                        <a:t> " </a:t>
                      </a:r>
                      <a:r>
                        <a:rPr lang="ar-DZ" b="0" u="sng" dirty="0" smtClean="0">
                          <a:latin typeface="Times New Roman" pitchFamily="18" charset="0"/>
                          <a:cs typeface="Times New Roman" pitchFamily="18" charset="0"/>
                        </a:rPr>
                        <a:t>يمكن للشخص المعنوي الخاضع للقانون العام،</a:t>
                      </a:r>
                      <a:r>
                        <a:rPr lang="ar-DZ" b="0" u="sng" baseline="0" dirty="0" smtClean="0">
                          <a:latin typeface="Times New Roman" pitchFamily="18" charset="0"/>
                          <a:cs typeface="Times New Roman" pitchFamily="18" charset="0"/>
                        </a:rPr>
                        <a:t> </a:t>
                      </a:r>
                      <a:r>
                        <a:rPr lang="ar-DZ" b="0" u="sng" baseline="0" dirty="0" err="1" smtClean="0">
                          <a:latin typeface="Times New Roman" pitchFamily="18" charset="0"/>
                          <a:cs typeface="Times New Roman" pitchFamily="18" charset="0"/>
                        </a:rPr>
                        <a:t>المسؤول</a:t>
                      </a:r>
                      <a:r>
                        <a:rPr lang="ar-DZ" b="0" u="sng" baseline="0" dirty="0" smtClean="0">
                          <a:latin typeface="Times New Roman" pitchFamily="18" charset="0"/>
                          <a:cs typeface="Times New Roman" pitchFamily="18" charset="0"/>
                        </a:rPr>
                        <a:t> عن مرفق عام، أن يقوم بتفويض تسييره إلى مفوض له، </a:t>
                      </a:r>
                      <a:r>
                        <a:rPr lang="ar-DZ" b="0" baseline="0" dirty="0" smtClean="0">
                          <a:latin typeface="Times New Roman" pitchFamily="18" charset="0"/>
                          <a:cs typeface="Times New Roman" pitchFamily="18" charset="0"/>
                        </a:rPr>
                        <a:t>..." . </a:t>
                      </a:r>
                    </a:p>
                    <a:p>
                      <a:pPr algn="just" rtl="1"/>
                      <a:endParaRPr lang="ar-DZ" sz="700" b="0"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المادة 210</a:t>
                      </a:r>
                      <a:r>
                        <a:rPr lang="ar-DZ" b="1" baseline="0" dirty="0" smtClean="0">
                          <a:latin typeface="Times New Roman" pitchFamily="18" charset="0"/>
                          <a:cs typeface="Times New Roman" pitchFamily="18" charset="0"/>
                        </a:rPr>
                        <a:t>: </a:t>
                      </a:r>
                      <a:r>
                        <a:rPr lang="ar-DZ" b="0" baseline="0" dirty="0" err="1" smtClean="0">
                          <a:latin typeface="Times New Roman" pitchFamily="18" charset="0"/>
                          <a:cs typeface="Times New Roman" pitchFamily="18" charset="0"/>
                        </a:rPr>
                        <a:t>تنص</a:t>
                      </a:r>
                      <a:r>
                        <a:rPr lang="ar-DZ" b="0" baseline="0" dirty="0" smtClean="0">
                          <a:latin typeface="Times New Roman" pitchFamily="18" charset="0"/>
                          <a:cs typeface="Times New Roman" pitchFamily="18" charset="0"/>
                        </a:rPr>
                        <a:t> على أشكال تفويض المرفق العام: (4 أشكال)</a:t>
                      </a:r>
                      <a:endParaRPr lang="fr-FR" b="0" baseline="0" dirty="0" smtClean="0">
                        <a:latin typeface="Times New Roman" pitchFamily="18" charset="0"/>
                        <a:cs typeface="Times New Roman" pitchFamily="18" charset="0"/>
                      </a:endParaRPr>
                    </a:p>
                    <a:p>
                      <a:pPr algn="just" rtl="1"/>
                      <a:r>
                        <a:rPr lang="fr-FR" b="0" baseline="0" dirty="0" smtClean="0">
                          <a:latin typeface="Times New Roman" pitchFamily="18" charset="0"/>
                          <a:cs typeface="Times New Roman" pitchFamily="18" charset="0"/>
                        </a:rPr>
                        <a:t>1</a:t>
                      </a:r>
                      <a:r>
                        <a:rPr lang="ar-DZ" b="0" baseline="0" dirty="0" smtClean="0">
                          <a:latin typeface="Times New Roman" pitchFamily="18" charset="0"/>
                          <a:cs typeface="Times New Roman" pitchFamily="18" charset="0"/>
                        </a:rPr>
                        <a:t>- </a:t>
                      </a:r>
                      <a:r>
                        <a:rPr lang="ar-DZ" b="0" u="none" baseline="0" dirty="0" smtClean="0">
                          <a:latin typeface="Times New Roman" pitchFamily="18" charset="0"/>
                          <a:cs typeface="Times New Roman" pitchFamily="18" charset="0"/>
                        </a:rPr>
                        <a:t>الامتياز</a:t>
                      </a:r>
                    </a:p>
                    <a:p>
                      <a:pPr algn="just" rtl="1"/>
                      <a:r>
                        <a:rPr lang="ar-DZ" b="0" u="none" baseline="0" dirty="0" smtClean="0">
                          <a:latin typeface="Times New Roman" pitchFamily="18" charset="0"/>
                          <a:cs typeface="Times New Roman" pitchFamily="18" charset="0"/>
                        </a:rPr>
                        <a:t>2- الإيجار</a:t>
                      </a:r>
                    </a:p>
                    <a:p>
                      <a:pPr algn="just" rtl="1"/>
                      <a:r>
                        <a:rPr lang="ar-DZ" b="0" u="none" baseline="0" dirty="0" smtClean="0">
                          <a:latin typeface="Times New Roman" pitchFamily="18" charset="0"/>
                          <a:cs typeface="Times New Roman" pitchFamily="18" charset="0"/>
                        </a:rPr>
                        <a:t>3- الوكالة المحفزة</a:t>
                      </a:r>
                    </a:p>
                    <a:p>
                      <a:pPr algn="just" rtl="1"/>
                      <a:r>
                        <a:rPr lang="ar-DZ" b="0" u="none" baseline="0" dirty="0" smtClean="0">
                          <a:latin typeface="Times New Roman" pitchFamily="18" charset="0"/>
                          <a:cs typeface="Times New Roman" pitchFamily="18" charset="0"/>
                        </a:rPr>
                        <a:t>4- التسيير</a:t>
                      </a:r>
                    </a:p>
                    <a:p>
                      <a:pPr algn="just" rtl="1"/>
                      <a:endParaRPr lang="ar-DZ" sz="200" b="0"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المادتين 211 و212</a:t>
                      </a:r>
                      <a:r>
                        <a:rPr lang="ar-DZ" b="1" baseline="0" dirty="0" smtClean="0">
                          <a:latin typeface="Times New Roman" pitchFamily="18" charset="0"/>
                          <a:cs typeface="Times New Roman" pitchFamily="18" charset="0"/>
                        </a:rPr>
                        <a:t>: </a:t>
                      </a:r>
                      <a:r>
                        <a:rPr lang="ar-DZ" b="0" baseline="0" dirty="0" err="1" smtClean="0">
                          <a:latin typeface="Times New Roman" pitchFamily="18" charset="0"/>
                          <a:cs typeface="Times New Roman" pitchFamily="18" charset="0"/>
                        </a:rPr>
                        <a:t>تنصان</a:t>
                      </a:r>
                      <a:r>
                        <a:rPr lang="ar-DZ" b="0" baseline="0" dirty="0" smtClean="0">
                          <a:latin typeface="Times New Roman" pitchFamily="18" charset="0"/>
                          <a:cs typeface="Times New Roman" pitchFamily="18" charset="0"/>
                        </a:rPr>
                        <a:t> على </a:t>
                      </a:r>
                      <a:r>
                        <a:rPr lang="ar-DZ" b="1" u="sng" baseline="0" dirty="0" smtClean="0">
                          <a:latin typeface="Times New Roman" pitchFamily="18" charset="0"/>
                          <a:cs typeface="Times New Roman" pitchFamily="18" charset="0"/>
                        </a:rPr>
                        <a:t>التكوين</a:t>
                      </a:r>
                      <a:r>
                        <a:rPr lang="ar-DZ" b="0" baseline="0" dirty="0" smtClean="0">
                          <a:latin typeface="Times New Roman" pitchFamily="18" charset="0"/>
                          <a:cs typeface="Times New Roman" pitchFamily="18" charset="0"/>
                        </a:rPr>
                        <a:t> في الصفقات العمومية وتفويضات المرفق العام، لفائدة الموظفين والأعوان العموميين المكلفون بتحضير وإبرام وتنفيذ ومراقبة الصفقات العمومية وتفويضات المرفق العام.</a:t>
                      </a:r>
                    </a:p>
                    <a:p>
                      <a:pPr algn="just" rtl="1"/>
                      <a:endParaRPr lang="ar-DZ" sz="900" b="0" baseline="0" dirty="0" smtClean="0">
                        <a:latin typeface="Times New Roman" pitchFamily="18" charset="0"/>
                        <a:cs typeface="Times New Roman" pitchFamily="18" charset="0"/>
                      </a:endParaRPr>
                    </a:p>
                    <a:p>
                      <a:pPr algn="just" rtl="1"/>
                      <a:r>
                        <a:rPr lang="ar-DZ" b="1" u="sng" baseline="0" dirty="0" smtClean="0">
                          <a:latin typeface="Times New Roman" pitchFamily="18" charset="0"/>
                          <a:cs typeface="Times New Roman" pitchFamily="18" charset="0"/>
                        </a:rPr>
                        <a:t>المادة 213</a:t>
                      </a:r>
                      <a:r>
                        <a:rPr lang="ar-DZ" b="1" baseline="0" dirty="0" smtClean="0">
                          <a:latin typeface="Times New Roman" pitchFamily="18" charset="0"/>
                          <a:cs typeface="Times New Roman" pitchFamily="18" charset="0"/>
                        </a:rPr>
                        <a:t>: </a:t>
                      </a:r>
                      <a:r>
                        <a:rPr lang="ar-DZ" b="0" baseline="0" dirty="0" smtClean="0">
                          <a:latin typeface="Times New Roman" pitchFamily="18" charset="0"/>
                          <a:cs typeface="Times New Roman" pitchFamily="18" charset="0"/>
                        </a:rPr>
                        <a:t>نصت على “إنشاء </a:t>
                      </a:r>
                      <a:r>
                        <a:rPr lang="ar-DZ" b="1" baseline="0" dirty="0" smtClean="0">
                          <a:latin typeface="Times New Roman" pitchFamily="18" charset="0"/>
                          <a:cs typeface="Times New Roman" pitchFamily="18" charset="0"/>
                        </a:rPr>
                        <a:t>سلطة ضبط الصفقات العمومية وتفويضات المرفق العام </a:t>
                      </a:r>
                      <a:r>
                        <a:rPr lang="ar-DZ" b="0" baseline="0" dirty="0" smtClean="0">
                          <a:latin typeface="Times New Roman" pitchFamily="18" charset="0"/>
                          <a:cs typeface="Times New Roman" pitchFamily="18" charset="0"/>
                        </a:rPr>
                        <a:t>لدى وزارة المالية، وتشمل </a:t>
                      </a:r>
                      <a:r>
                        <a:rPr lang="ar-DZ" b="0" u="sng" baseline="0" dirty="0" smtClean="0">
                          <a:latin typeface="Times New Roman" pitchFamily="18" charset="0"/>
                          <a:cs typeface="Times New Roman" pitchFamily="18" charset="0"/>
                        </a:rPr>
                        <a:t>مرصدا للطلب العمومي</a:t>
                      </a:r>
                      <a:r>
                        <a:rPr lang="ar-DZ" b="0" baseline="0" dirty="0" smtClean="0">
                          <a:latin typeface="Times New Roman" pitchFamily="18" charset="0"/>
                          <a:cs typeface="Times New Roman" pitchFamily="18" charset="0"/>
                        </a:rPr>
                        <a:t>، </a:t>
                      </a:r>
                      <a:r>
                        <a:rPr lang="ar-DZ" b="0" u="sng" baseline="0" dirty="0" smtClean="0">
                          <a:latin typeface="Times New Roman" pitchFamily="18" charset="0"/>
                          <a:cs typeface="Times New Roman" pitchFamily="18" charset="0"/>
                        </a:rPr>
                        <a:t>وهيئة وطنية لتسوية النزاعات </a:t>
                      </a:r>
                      <a:r>
                        <a:rPr lang="ar-DZ" b="0" baseline="0" dirty="0" smtClean="0">
                          <a:latin typeface="Times New Roman" pitchFamily="18" charset="0"/>
                          <a:cs typeface="Times New Roman" pitchFamily="18" charset="0"/>
                        </a:rPr>
                        <a:t>”.</a:t>
                      </a:r>
                    </a:p>
                  </a:txBody>
                  <a:tcPr/>
                </a:tc>
              </a:tr>
            </a:tbl>
          </a:graphicData>
        </a:graphic>
      </p:graphicFrame>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785794"/>
            <a:ext cx="8229600" cy="5221497"/>
          </a:xfrm>
        </p:spPr>
        <p:txBody>
          <a:bodyPr>
            <a:normAutofit/>
          </a:bodyPr>
          <a:lstStyle/>
          <a:p>
            <a:pPr rtl="1">
              <a:buNone/>
            </a:pPr>
            <a:r>
              <a:rPr lang="ar-DZ" sz="900" dirty="0" smtClean="0">
                <a:latin typeface="Times New Roman" pitchFamily="18" charset="0"/>
                <a:cs typeface="Times New Roman" pitchFamily="18" charset="0"/>
              </a:rPr>
              <a:t> </a:t>
            </a:r>
            <a:r>
              <a:rPr lang="ar-DZ" sz="2000" dirty="0" smtClean="0">
                <a:latin typeface="Times New Roman" pitchFamily="18" charset="0"/>
                <a:cs typeface="Times New Roman" pitchFamily="18" charset="0"/>
              </a:rPr>
              <a:t>        </a:t>
            </a:r>
            <a:r>
              <a:rPr lang="fr-FR" sz="2000" dirty="0" smtClean="0"/>
              <a:t> </a:t>
            </a:r>
          </a:p>
          <a:p>
            <a:pPr algn="just" rtl="1">
              <a:buNone/>
            </a:pPr>
            <a:r>
              <a:rPr lang="ar-DZ" sz="2000" dirty="0" smtClean="0">
                <a:latin typeface="Times New Roman" pitchFamily="18" charset="0"/>
                <a:cs typeface="Times New Roman" pitchFamily="18" charset="0"/>
              </a:rPr>
              <a:t>           من خلال ما سبق التطرق إليه، يمكن القول بأن الأحكــام الجديدة للمرسوم الرئاسي 15-247 المتضمن تنظيم الصفقات العمومية وتفويضات المرفق العام، جاءت بهدف تحسين الإجراءات المتبعة في مجال إبرام الصفقات العمومية، وتقليص آجال تنفيذها، وعلى العموم، فقد مست هذه الأحكام عدة جوانب أهمها : </a:t>
            </a:r>
          </a:p>
          <a:p>
            <a:pPr algn="just" rtl="1">
              <a:buNone/>
            </a:pPr>
            <a:endParaRPr lang="ar-DZ" sz="1000" dirty="0" smtClean="0">
              <a:latin typeface="Times New Roman" pitchFamily="18" charset="0"/>
              <a:cs typeface="Times New Roman" pitchFamily="18" charset="0"/>
            </a:endParaRPr>
          </a:p>
          <a:p>
            <a:pPr algn="just" rtl="1">
              <a:buFont typeface="Wingdings" pitchFamily="2" charset="2"/>
              <a:buChar char="q"/>
            </a:pPr>
            <a:r>
              <a:rPr lang="ar-DZ" sz="2000" dirty="0" smtClean="0">
                <a:latin typeface="Times New Roman" pitchFamily="18" charset="0"/>
                <a:cs typeface="Times New Roman" pitchFamily="18" charset="0"/>
              </a:rPr>
              <a:t>توسيع في مفهوم الصفقات العمومية (الصفقة الخاصة بالإشراف على الإنجاز ومحتواها).</a:t>
            </a:r>
          </a:p>
          <a:p>
            <a:pPr algn="just" rtl="1">
              <a:lnSpc>
                <a:spcPct val="110000"/>
              </a:lnSpc>
              <a:buNone/>
            </a:pPr>
            <a:endParaRPr lang="ar-DZ" sz="200" dirty="0" smtClean="0">
              <a:latin typeface="Times New Roman" pitchFamily="18" charset="0"/>
              <a:cs typeface="Times New Roman" pitchFamily="18" charset="0"/>
            </a:endParaRPr>
          </a:p>
          <a:p>
            <a:pPr lvl="0" algn="just" rtl="1">
              <a:buFont typeface="Wingdings" pitchFamily="2" charset="2"/>
              <a:buChar char="q"/>
            </a:pPr>
            <a:r>
              <a:rPr lang="ar-DZ" sz="2000" dirty="0" smtClean="0">
                <a:latin typeface="Times New Roman" pitchFamily="18" charset="0"/>
                <a:cs typeface="Times New Roman" pitchFamily="18" charset="0"/>
              </a:rPr>
              <a:t> استثناءات جديدة بالنسبة للصفقـات التي لا تخضـع لقانون الصفقــات الجديـد، حيث تم النص على 7 حالات جديدة مقارنة بالمرسوم القديم (حالة (01) واحدة ).</a:t>
            </a:r>
          </a:p>
          <a:p>
            <a:pPr algn="just" rtl="1">
              <a:buNone/>
            </a:pPr>
            <a:endParaRPr lang="ar-DZ" sz="100" dirty="0" smtClean="0">
              <a:latin typeface="Times New Roman" pitchFamily="18" charset="0"/>
              <a:cs typeface="Times New Roman" pitchFamily="18" charset="0"/>
            </a:endParaRPr>
          </a:p>
          <a:p>
            <a:pPr algn="just" rtl="1">
              <a:buFontTx/>
              <a:buChar char="-"/>
            </a:pPr>
            <a:endParaRPr lang="ar-DZ" sz="300" dirty="0" smtClean="0">
              <a:latin typeface="Times New Roman" pitchFamily="18" charset="0"/>
              <a:cs typeface="Times New Roman" pitchFamily="18" charset="0"/>
            </a:endParaRPr>
          </a:p>
          <a:p>
            <a:pPr algn="just" rtl="1">
              <a:buFont typeface="Wingdings" pitchFamily="2" charset="2"/>
              <a:buChar char="q"/>
            </a:pPr>
            <a:r>
              <a:rPr lang="ar-DZ" sz="2000" dirty="0" smtClean="0">
                <a:latin typeface="Times New Roman" pitchFamily="18" charset="0"/>
                <a:cs typeface="Times New Roman" pitchFamily="18" charset="0"/>
              </a:rPr>
              <a:t>رفع حدود مستويات إبرام الصفقات، من 8.000.000دج إلى 12.000.000دج لصفقات الأشغال أو اللوازم، ومن 4.000.000 </a:t>
            </a:r>
            <a:r>
              <a:rPr lang="ar-DZ" sz="2000" dirty="0" err="1" smtClean="0">
                <a:latin typeface="Times New Roman" pitchFamily="18" charset="0"/>
                <a:cs typeface="Times New Roman" pitchFamily="18" charset="0"/>
              </a:rPr>
              <a:t>دج</a:t>
            </a:r>
            <a:r>
              <a:rPr lang="ar-DZ" sz="2000" dirty="0" smtClean="0">
                <a:latin typeface="Times New Roman" pitchFamily="18" charset="0"/>
                <a:cs typeface="Times New Roman" pitchFamily="18" charset="0"/>
              </a:rPr>
              <a:t> إلى 6.000.000دج لصفقات الدراسات والخدمات.</a:t>
            </a:r>
          </a:p>
          <a:p>
            <a:pPr algn="just" rtl="1">
              <a:buNone/>
            </a:pPr>
            <a:endParaRPr lang="ar-DZ" sz="700" dirty="0" smtClean="0">
              <a:latin typeface="Times New Roman" pitchFamily="18" charset="0"/>
              <a:cs typeface="Times New Roman" pitchFamily="18" charset="0"/>
            </a:endParaRPr>
          </a:p>
          <a:p>
            <a:pPr lvl="0" algn="just" rtl="1">
              <a:buFont typeface="Wingdings" pitchFamily="2" charset="2"/>
              <a:buChar char="q"/>
            </a:pPr>
            <a:r>
              <a:rPr lang="ar-DZ" sz="2000" dirty="0" smtClean="0">
                <a:latin typeface="Times New Roman" pitchFamily="18" charset="0"/>
                <a:cs typeface="Times New Roman" pitchFamily="18" charset="0"/>
              </a:rPr>
              <a:t> تغيير في تسمية بعض إجراءات إبرام الصفقات وفي بعض العناوين التي تضمنها النص القديم (تعويض المناقصة بطلب العروض، تعويض التعامل الثانوي بالمناولة).</a:t>
            </a:r>
            <a:endParaRPr lang="fr-FR" sz="2000" dirty="0" smtClean="0">
              <a:latin typeface="Times New Roman" pitchFamily="18" charset="0"/>
              <a:cs typeface="Times New Roman" pitchFamily="18" charset="0"/>
            </a:endParaRPr>
          </a:p>
          <a:p>
            <a:pPr algn="just" rtl="1">
              <a:buFont typeface="Wingdings" pitchFamily="2" charset="2"/>
              <a:buChar char="q"/>
            </a:pPr>
            <a:endParaRPr lang="ar-DZ" sz="2000" dirty="0" smtClean="0">
              <a:latin typeface="Times New Roman" pitchFamily="18" charset="0"/>
              <a:cs typeface="Times New Roman" pitchFamily="18" charset="0"/>
            </a:endParaRPr>
          </a:p>
          <a:p>
            <a:pPr algn="just" rtl="1">
              <a:buFont typeface="Wingdings" pitchFamily="2" charset="2"/>
              <a:buChar char="q"/>
            </a:pPr>
            <a:endParaRPr lang="ar-DZ" sz="2000" dirty="0" smtClean="0">
              <a:latin typeface="Times New Roman" pitchFamily="18" charset="0"/>
              <a:cs typeface="Times New Roman" pitchFamily="18" charset="0"/>
            </a:endParaRPr>
          </a:p>
          <a:p>
            <a:pPr algn="just" rtl="1">
              <a:buFontTx/>
              <a:buChar char="-"/>
            </a:pPr>
            <a:endParaRPr lang="ar-DZ" sz="400" dirty="0" smtClean="0">
              <a:latin typeface="Times New Roman" pitchFamily="18" charset="0"/>
              <a:cs typeface="Times New Roman" pitchFamily="18" charset="0"/>
            </a:endParaRPr>
          </a:p>
          <a:p>
            <a:pPr algn="just" rtl="1">
              <a:buNone/>
            </a:pPr>
            <a:endParaRPr lang="ar-DZ" sz="500" dirty="0" smtClean="0">
              <a:latin typeface="Times New Roman" pitchFamily="18" charset="0"/>
              <a:cs typeface="Times New Roman" pitchFamily="18" charset="0"/>
            </a:endParaRPr>
          </a:p>
          <a:p>
            <a:pPr algn="just" rtl="1">
              <a:buFontTx/>
              <a:buChar char="-"/>
            </a:pPr>
            <a:endParaRPr lang="ar-DZ" sz="2000" dirty="0" smtClean="0">
              <a:latin typeface="Times New Roman" pitchFamily="18" charset="0"/>
              <a:cs typeface="Times New Roman" pitchFamily="18" charset="0"/>
            </a:endParaRPr>
          </a:p>
        </p:txBody>
      </p:sp>
      <p:sp>
        <p:nvSpPr>
          <p:cNvPr id="3" name="Titre 2"/>
          <p:cNvSpPr>
            <a:spLocks noGrp="1"/>
          </p:cNvSpPr>
          <p:nvPr>
            <p:ph type="title"/>
          </p:nvPr>
        </p:nvSpPr>
        <p:spPr>
          <a:xfrm>
            <a:off x="457200" y="274638"/>
            <a:ext cx="8229600" cy="582594"/>
          </a:xfrm>
        </p:spPr>
        <p:txBody>
          <a:bodyPr>
            <a:normAutofit/>
          </a:bodyPr>
          <a:lstStyle/>
          <a:p>
            <a:pPr algn="r" rtl="1"/>
            <a:r>
              <a:rPr lang="ar-DZ" sz="2800" u="sng" dirty="0" smtClean="0">
                <a:solidFill>
                  <a:schemeClr val="accent1">
                    <a:lumMod val="75000"/>
                  </a:schemeClr>
                </a:solidFill>
                <a:effectLst/>
                <a:latin typeface="Times New Roman" pitchFamily="18" charset="0"/>
                <a:cs typeface="Times New Roman" pitchFamily="18" charset="0"/>
              </a:rPr>
              <a:t>خـــلاصة</a:t>
            </a:r>
            <a:r>
              <a:rPr lang="ar-DZ" sz="2800" dirty="0" smtClean="0">
                <a:solidFill>
                  <a:schemeClr val="accent1">
                    <a:lumMod val="75000"/>
                  </a:schemeClr>
                </a:solidFill>
                <a:effectLst/>
                <a:latin typeface="Times New Roman" pitchFamily="18" charset="0"/>
                <a:cs typeface="Times New Roman" pitchFamily="18" charset="0"/>
              </a:rPr>
              <a:t> : </a:t>
            </a:r>
            <a:endParaRPr lang="fr-FR" sz="2800" dirty="0">
              <a:solidFill>
                <a:schemeClr val="accent1">
                  <a:lumMod val="75000"/>
                </a:schemeClr>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714356"/>
            <a:ext cx="8229600" cy="5292935"/>
          </a:xfrm>
        </p:spPr>
        <p:txBody>
          <a:bodyPr/>
          <a:lstStyle/>
          <a:p>
            <a:pPr algn="just" rtl="1">
              <a:buFont typeface="Wingdings" pitchFamily="2" charset="2"/>
              <a:buChar char="q"/>
            </a:pPr>
            <a:r>
              <a:rPr lang="ar-DZ" sz="2000" dirty="0" smtClean="0">
                <a:latin typeface="Times New Roman" pitchFamily="18" charset="0"/>
                <a:cs typeface="Times New Roman" pitchFamily="18" charset="0"/>
              </a:rPr>
              <a:t>تخفيف الملف الإداري المطلوب من المتعهدين الراغبين في المشاركة في المنافسة، من خلال تعويض بعض الوثائق المطلوبة (في القانون القديم) بتصريح بالترشح، وكذا إعفائهم من تقديم وثائق مصادق عليها طبق الأصل، عندما يمكن للمصلحة المتعاقدة الحصول عليها بطريقة الكترونية، وإن اقتضى الأمر  تطلبها فقط من حائز الصفقة.</a:t>
            </a:r>
          </a:p>
          <a:p>
            <a:pPr algn="just" rtl="1">
              <a:buFontTx/>
              <a:buChar char="-"/>
            </a:pPr>
            <a:endParaRPr lang="ar-DZ" sz="100" dirty="0" smtClean="0">
              <a:latin typeface="Times New Roman" pitchFamily="18" charset="0"/>
              <a:cs typeface="Times New Roman" pitchFamily="18" charset="0"/>
            </a:endParaRPr>
          </a:p>
          <a:p>
            <a:pPr algn="just" rtl="1">
              <a:buFont typeface="Wingdings" pitchFamily="2" charset="2"/>
              <a:buChar char="q"/>
            </a:pPr>
            <a:r>
              <a:rPr lang="ar-DZ" sz="2000" dirty="0" smtClean="0">
                <a:latin typeface="Times New Roman" pitchFamily="18" charset="0"/>
                <a:cs typeface="Times New Roman" pitchFamily="18" charset="0"/>
              </a:rPr>
              <a:t>إضفاء شفافية أكثر في اختيار المتعاملين المكلفين بتنفيذ موضوع الصفقات، من خلال التأكيد على المصلحة المتعاقدة بوجوب تحديد بدقة معايير الاختيار في دفتر الشروط. والسماح للمشاركين المحتجين على قرارات المصلحة المتعاقدة سواء في عملية منح الصفقة أو إلغائها ، باطلاعهم على نتائج تقييمهم كتابيا، أو حتى إمكانية المشاركة في المنافسة بالطريقة الالكترونية.</a:t>
            </a:r>
          </a:p>
          <a:p>
            <a:pPr algn="just" rtl="1">
              <a:buNone/>
            </a:pPr>
            <a:endParaRPr lang="ar-DZ" sz="400" dirty="0" smtClean="0">
              <a:latin typeface="Times New Roman" pitchFamily="18" charset="0"/>
              <a:cs typeface="Times New Roman" pitchFamily="18" charset="0"/>
            </a:endParaRPr>
          </a:p>
          <a:p>
            <a:pPr lvl="0" algn="just" rtl="1">
              <a:buFont typeface="Wingdings" pitchFamily="2" charset="2"/>
              <a:buChar char="q"/>
            </a:pPr>
            <a:r>
              <a:rPr lang="ar-DZ" sz="2000" dirty="0" smtClean="0"/>
              <a:t>إضافة بعض البنود في بيانات الصفقات تتعلق بالإدماج المهني لبعض الفئات المحرومة من سوق الشغل والمعوقين. إضافة إلى التطرق لمضمون عقد المناولة. </a:t>
            </a:r>
            <a:endParaRPr lang="fr-FR" sz="2000" dirty="0" smtClean="0"/>
          </a:p>
          <a:p>
            <a:pPr algn="just" rtl="1">
              <a:buFont typeface="Wingdings" pitchFamily="2" charset="2"/>
              <a:buChar char="q"/>
            </a:pPr>
            <a:endParaRPr lang="ar-DZ" sz="100" dirty="0" smtClean="0">
              <a:latin typeface="Times New Roman" pitchFamily="18" charset="0"/>
              <a:cs typeface="Times New Roman" pitchFamily="18" charset="0"/>
            </a:endParaRPr>
          </a:p>
          <a:p>
            <a:pPr lvl="0" algn="just" rtl="1">
              <a:buFont typeface="Wingdings" pitchFamily="2" charset="2"/>
              <a:buChar char="q"/>
            </a:pPr>
            <a:r>
              <a:rPr lang="ar-DZ" sz="2000" dirty="0" smtClean="0"/>
              <a:t>النص على حالات استثنائية يمكن فيها تحديد أسعار مؤقتة للصفقات، وتحديد أكثر للحالات التي تمنع فيها عملية تحيينها، وكذلك بالنسبة للحالات التي يمنع فيها دفع </a:t>
            </a:r>
            <a:r>
              <a:rPr lang="ar-DZ" sz="2000" dirty="0" err="1" smtClean="0"/>
              <a:t>التسبيقات</a:t>
            </a:r>
            <a:r>
              <a:rPr lang="ar-DZ" sz="2000" dirty="0" smtClean="0"/>
              <a:t>.</a:t>
            </a:r>
          </a:p>
          <a:p>
            <a:pPr lvl="0" algn="just" rtl="1">
              <a:buNone/>
            </a:pPr>
            <a:endParaRPr lang="fr-FR" sz="400" dirty="0" smtClean="0"/>
          </a:p>
          <a:p>
            <a:pPr algn="just" rtl="1">
              <a:buFont typeface="Wingdings" pitchFamily="2" charset="2"/>
              <a:buChar char="q"/>
            </a:pPr>
            <a:r>
              <a:rPr lang="ar-DZ" sz="2000" dirty="0" smtClean="0">
                <a:latin typeface="Times New Roman" pitchFamily="18" charset="0"/>
                <a:cs typeface="Times New Roman" pitchFamily="18" charset="0"/>
              </a:rPr>
              <a:t>النص على حدود إبرام الملحق (10%) لجميع أنواع الصفقات، مقارنة بالقانون القديم (اعتماد نسبتين 10%  و20% ).</a:t>
            </a:r>
          </a:p>
          <a:p>
            <a:pPr algn="just" rtl="1">
              <a:buFont typeface="Wingdings" pitchFamily="2" charset="2"/>
              <a:buChar char="q"/>
            </a:pPr>
            <a:endParaRPr lang="ar-DZ" sz="2000" dirty="0" smtClean="0">
              <a:latin typeface="Times New Roman" pitchFamily="18" charset="0"/>
              <a:cs typeface="Times New Roman" pitchFamily="18" charset="0"/>
            </a:endParaRPr>
          </a:p>
          <a:p>
            <a:pPr algn="just" rtl="1">
              <a:buFont typeface="Wingdings" pitchFamily="2" charset="2"/>
              <a:buChar char="q"/>
            </a:pPr>
            <a:endParaRPr lang="ar-DZ" sz="2000" dirty="0" smtClean="0">
              <a:latin typeface="Times New Roman" pitchFamily="18" charset="0"/>
              <a:cs typeface="Times New Roman" pitchFamily="18" charset="0"/>
            </a:endParaRPr>
          </a:p>
          <a:p>
            <a:pPr algn="just" rtl="1">
              <a:buNone/>
            </a:pPr>
            <a:endParaRPr lang="ar-DZ" sz="2000" dirty="0" smtClean="0">
              <a:latin typeface="Times New Roman" pitchFamily="18" charset="0"/>
              <a:cs typeface="Times New Roman" pitchFamily="18" charset="0"/>
            </a:endParaRPr>
          </a:p>
          <a:p>
            <a:pPr algn="just" rtl="1">
              <a:buFont typeface="Wingdings" pitchFamily="2" charset="2"/>
              <a:buChar char="q"/>
            </a:pPr>
            <a:endParaRPr lang="ar-DZ" sz="2000" dirty="0" smtClean="0">
              <a:latin typeface="Times New Roman" pitchFamily="18" charset="0"/>
              <a:cs typeface="Times New Roman" pitchFamily="18" charset="0"/>
            </a:endParaRPr>
          </a:p>
          <a:p>
            <a:pPr algn="r" rtl="1">
              <a:buNone/>
            </a:pPr>
            <a:endParaRPr lang="fr-FR" sz="28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571480"/>
            <a:ext cx="8229600" cy="5435811"/>
          </a:xfrm>
        </p:spPr>
        <p:txBody>
          <a:bodyPr>
            <a:normAutofit lnSpcReduction="10000"/>
          </a:bodyPr>
          <a:lstStyle/>
          <a:p>
            <a:pPr lvl="0" algn="just" rtl="1">
              <a:buFont typeface="Wingdings" pitchFamily="2" charset="2"/>
              <a:buChar char="q"/>
            </a:pPr>
            <a:r>
              <a:rPr lang="ar-DZ" sz="2000" dirty="0" smtClean="0">
                <a:latin typeface="Times New Roman" pitchFamily="18" charset="0"/>
                <a:cs typeface="Times New Roman" pitchFamily="18" charset="0"/>
              </a:rPr>
              <a:t>رفع حدود الطلبات التي تعفى من اللجوء للاستشارة، التي تقل مجموع مبالغها خلال السنة المالية حدود :</a:t>
            </a:r>
            <a:r>
              <a:rPr lang="ar-DZ" sz="2000" b="1" dirty="0" smtClean="0">
                <a:latin typeface="Times New Roman" pitchFamily="18" charset="0"/>
                <a:cs typeface="Times New Roman" pitchFamily="18" charset="0"/>
              </a:rPr>
              <a:t>1.000.000دج</a:t>
            </a:r>
            <a:r>
              <a:rPr lang="ar-DZ" sz="2000" dirty="0" smtClean="0">
                <a:latin typeface="Times New Roman" pitchFamily="18" charset="0"/>
                <a:cs typeface="Times New Roman" pitchFamily="18" charset="0"/>
              </a:rPr>
              <a:t> بالنسبة للأشغال واللوازم (بدلا من 500.000دج في القانون القديم)، و</a:t>
            </a:r>
            <a:r>
              <a:rPr lang="ar-DZ" sz="2000" b="1" dirty="0" smtClean="0">
                <a:latin typeface="Times New Roman" pitchFamily="18" charset="0"/>
                <a:cs typeface="Times New Roman" pitchFamily="18" charset="0"/>
              </a:rPr>
              <a:t>500.000دج </a:t>
            </a:r>
            <a:r>
              <a:rPr lang="ar-DZ" sz="2000" dirty="0" smtClean="0">
                <a:latin typeface="Times New Roman" pitchFamily="18" charset="0"/>
                <a:cs typeface="Times New Roman" pitchFamily="18" charset="0"/>
              </a:rPr>
              <a:t>بالنسبة للدراسات والخدمات (بدلا من 200.000دج في القانون القديم). </a:t>
            </a:r>
            <a:endParaRPr lang="fr-FR" sz="2000" dirty="0" smtClean="0">
              <a:latin typeface="Times New Roman" pitchFamily="18" charset="0"/>
              <a:cs typeface="Times New Roman" pitchFamily="18" charset="0"/>
            </a:endParaRPr>
          </a:p>
          <a:p>
            <a:pPr algn="just" rtl="1">
              <a:buNone/>
            </a:pPr>
            <a:endParaRPr lang="ar-DZ" sz="100" dirty="0" smtClean="0">
              <a:latin typeface="Times New Roman" pitchFamily="18" charset="0"/>
              <a:cs typeface="Times New Roman" pitchFamily="18" charset="0"/>
            </a:endParaRPr>
          </a:p>
          <a:p>
            <a:pPr algn="just" rtl="1">
              <a:buNone/>
            </a:pPr>
            <a:endParaRPr lang="ar-DZ" sz="100" dirty="0" smtClean="0">
              <a:latin typeface="Times New Roman" pitchFamily="18" charset="0"/>
              <a:cs typeface="Times New Roman" pitchFamily="18" charset="0"/>
            </a:endParaRPr>
          </a:p>
          <a:p>
            <a:pPr algn="just" rtl="1">
              <a:buFont typeface="Wingdings" pitchFamily="2" charset="2"/>
              <a:buChar char="q"/>
            </a:pPr>
            <a:r>
              <a:rPr lang="ar-DZ" sz="2000" dirty="0" smtClean="0">
                <a:latin typeface="Times New Roman" pitchFamily="18" charset="0"/>
                <a:cs typeface="Times New Roman" pitchFamily="18" charset="0"/>
              </a:rPr>
              <a:t>النص على إجراءات جديدة تتعلق بتقديم خدمات خاصة كالنقل، </a:t>
            </a:r>
            <a:r>
              <a:rPr lang="ar-DZ" sz="2000" dirty="0" err="1" smtClean="0">
                <a:latin typeface="Times New Roman" pitchFamily="18" charset="0"/>
                <a:cs typeface="Times New Roman" pitchFamily="18" charset="0"/>
              </a:rPr>
              <a:t>الفندقة</a:t>
            </a:r>
            <a:r>
              <a:rPr lang="ar-DZ" sz="2000" dirty="0" smtClean="0">
                <a:latin typeface="Times New Roman" pitchFamily="18" charset="0"/>
                <a:cs typeface="Times New Roman" pitchFamily="18" charset="0"/>
              </a:rPr>
              <a:t>، والخدمات القانونية</a:t>
            </a:r>
            <a:r>
              <a:rPr lang="fr-FR" sz="2000" dirty="0" smtClean="0">
                <a:latin typeface="Times New Roman" pitchFamily="18" charset="0"/>
                <a:cs typeface="Times New Roman" pitchFamily="18" charset="0"/>
              </a:rPr>
              <a:t>.</a:t>
            </a:r>
            <a:endParaRPr lang="ar-DZ" sz="2000" dirty="0" smtClean="0">
              <a:latin typeface="Times New Roman" pitchFamily="18" charset="0"/>
              <a:cs typeface="Times New Roman" pitchFamily="18" charset="0"/>
            </a:endParaRPr>
          </a:p>
          <a:p>
            <a:pPr algn="just" rtl="1">
              <a:buNone/>
            </a:pPr>
            <a:endParaRPr lang="ar-DZ" sz="200" dirty="0" smtClean="0">
              <a:latin typeface="Times New Roman" pitchFamily="18" charset="0"/>
              <a:cs typeface="Times New Roman" pitchFamily="18" charset="0"/>
            </a:endParaRPr>
          </a:p>
          <a:p>
            <a:pPr lvl="0" algn="just" rtl="1">
              <a:buFont typeface="Wingdings" pitchFamily="2" charset="2"/>
              <a:buChar char="q"/>
            </a:pPr>
            <a:r>
              <a:rPr lang="ar-DZ" sz="2000" dirty="0" smtClean="0"/>
              <a:t>إضافة حالة أخرى إلى حالات اللجوء إلى التراضي بعد الاستشارة، وكذلك تقليص عدد حالات عدم جدوى .</a:t>
            </a:r>
          </a:p>
          <a:p>
            <a:pPr lvl="0" algn="just" rtl="1">
              <a:buFont typeface="Wingdings" pitchFamily="2" charset="2"/>
              <a:buChar char="q"/>
            </a:pPr>
            <a:endParaRPr lang="fr-FR" sz="700" dirty="0" smtClean="0"/>
          </a:p>
          <a:p>
            <a:pPr marL="355600" indent="-246063" algn="just" rtl="1">
              <a:buFont typeface="Wingdings" pitchFamily="2" charset="2"/>
              <a:buChar char="q"/>
            </a:pPr>
            <a:r>
              <a:rPr lang="ar-DZ" sz="2000" dirty="0" smtClean="0">
                <a:latin typeface="Times New Roman" pitchFamily="18" charset="0"/>
                <a:cs typeface="Times New Roman" pitchFamily="18" charset="0"/>
              </a:rPr>
              <a:t>تسهيل حرية مشاركة المتعاملين في الدعوة إلى المنافسة، حيث يمكن للمتعهد أن يعتد بقدرات ووسائل مؤسسات أخرى وفق شروط محددة (ما لم يكن مسموحا في القانون القديم)، وهذا تشجيعا للمؤسسات الصغيرة المنشأة حديثا.</a:t>
            </a:r>
          </a:p>
          <a:p>
            <a:pPr algn="just" rtl="1">
              <a:buNone/>
            </a:pPr>
            <a:endParaRPr lang="ar-DZ" sz="600" dirty="0" smtClean="0">
              <a:latin typeface="Times New Roman" pitchFamily="18" charset="0"/>
              <a:cs typeface="Times New Roman" pitchFamily="18" charset="0"/>
            </a:endParaRPr>
          </a:p>
          <a:p>
            <a:pPr algn="just" rtl="1">
              <a:buFont typeface="Wingdings" pitchFamily="2" charset="2"/>
              <a:buChar char="q"/>
            </a:pPr>
            <a:r>
              <a:rPr lang="ar-DZ" sz="2000" dirty="0" smtClean="0">
                <a:latin typeface="Times New Roman" pitchFamily="18" charset="0"/>
                <a:cs typeface="Times New Roman" pitchFamily="18" charset="0"/>
              </a:rPr>
              <a:t>في إطار الرقابة الداخلية للصفقات، تم إدماج لجنتي فتح </a:t>
            </a:r>
            <a:r>
              <a:rPr lang="ar-DZ" sz="2000" dirty="0" err="1" smtClean="0">
                <a:latin typeface="Times New Roman" pitchFamily="18" charset="0"/>
                <a:cs typeface="Times New Roman" pitchFamily="18" charset="0"/>
              </a:rPr>
              <a:t>الأظرفة</a:t>
            </a:r>
            <a:r>
              <a:rPr lang="ar-DZ" sz="2000" dirty="0" smtClean="0">
                <a:latin typeface="Times New Roman" pitchFamily="18" charset="0"/>
                <a:cs typeface="Times New Roman" pitchFamily="18" charset="0"/>
              </a:rPr>
              <a:t> وتقييم العروض في لجنة واحدة تقوم في آن واحد بعملية فتح وتقييم العروض، ما يقلص من آجال دراسة العروض، مع تحديد صفة المكلفين بها (موظفين). وبالنسبة للرقابة الخارجية، فقد تم حذف اللجان الوطنية والإبقاء على اللجان القطاعية.</a:t>
            </a:r>
          </a:p>
          <a:p>
            <a:pPr algn="just" rtl="1">
              <a:buNone/>
            </a:pPr>
            <a:endParaRPr lang="ar-DZ" sz="100" dirty="0" smtClean="0">
              <a:latin typeface="Times New Roman" pitchFamily="18" charset="0"/>
              <a:cs typeface="Times New Roman" pitchFamily="18" charset="0"/>
            </a:endParaRPr>
          </a:p>
          <a:p>
            <a:pPr lvl="0" algn="just" rtl="1">
              <a:buFont typeface="Wingdings" pitchFamily="2" charset="2"/>
              <a:buChar char="q"/>
            </a:pPr>
            <a:r>
              <a:rPr lang="ar-DZ" sz="2000" dirty="0" smtClean="0"/>
              <a:t>تم النص على حالة جديدة التي بموجبها يتم إقصاء المتعهدين من المشاركة في الصفقات العمومية، تتمثل في حالة المتعاملين الذي يرفضون استكمال عروضهم قبل نفاذ أجال صلاحية العروض.</a:t>
            </a:r>
            <a:endParaRPr lang="fr-FR" sz="2000" dirty="0" smtClean="0"/>
          </a:p>
        </p:txBody>
      </p:sp>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571480"/>
            <a:ext cx="8229600" cy="5435811"/>
          </a:xfrm>
        </p:spPr>
        <p:txBody>
          <a:bodyPr>
            <a:noAutofit/>
          </a:bodyPr>
          <a:lstStyle/>
          <a:p>
            <a:pPr algn="r" rtl="1">
              <a:buFont typeface="Wingdings" pitchFamily="2" charset="2"/>
              <a:buChar char="q"/>
            </a:pPr>
            <a:endParaRPr lang="ar-DZ" sz="300" dirty="0" smtClean="0">
              <a:latin typeface="Times New Roman" pitchFamily="18" charset="0"/>
              <a:cs typeface="Times New Roman" pitchFamily="18" charset="0"/>
            </a:endParaRPr>
          </a:p>
          <a:p>
            <a:pPr algn="just" rtl="1">
              <a:spcBef>
                <a:spcPts val="0"/>
              </a:spcBef>
              <a:buFont typeface="Wingdings" pitchFamily="2" charset="2"/>
              <a:buChar char="q"/>
            </a:pPr>
            <a:r>
              <a:rPr lang="ar-DZ" sz="2000" dirty="0" smtClean="0">
                <a:latin typeface="Times New Roman" pitchFamily="18" charset="0"/>
                <a:cs typeface="Times New Roman" pitchFamily="18" charset="0"/>
              </a:rPr>
              <a:t>تم النص على إمكانية لجوء المصلحة المتعاقدة لإجراء الفسخ الجزئي للصفقة، وإمكانية الفسخ من جانب واحد، (في ظروف مبررة) حتى بدون خطا من المتعاقد .</a:t>
            </a:r>
          </a:p>
          <a:p>
            <a:pPr algn="r" rtl="1">
              <a:buNone/>
            </a:pPr>
            <a:endParaRPr lang="ar-DZ" sz="500" dirty="0" smtClean="0">
              <a:latin typeface="Times New Roman" pitchFamily="18" charset="0"/>
              <a:cs typeface="Times New Roman" pitchFamily="18" charset="0"/>
            </a:endParaRPr>
          </a:p>
          <a:p>
            <a:pPr lvl="0" algn="just" rtl="1">
              <a:buFont typeface="Wingdings" pitchFamily="2" charset="2"/>
              <a:buChar char="q"/>
            </a:pPr>
            <a:r>
              <a:rPr lang="ar-DZ" sz="2000" dirty="0" smtClean="0"/>
              <a:t>تم التأكيد في النص الجديد على منح الأفضلية </a:t>
            </a:r>
            <a:r>
              <a:rPr lang="ar-DZ" sz="2000" dirty="0" err="1" smtClean="0"/>
              <a:t>للمنتوجات</a:t>
            </a:r>
            <a:r>
              <a:rPr lang="ar-DZ" sz="2000" dirty="0" smtClean="0"/>
              <a:t> الجزائرية (خصص لها قسم كامل)، والتأكيد على المصلحة المتعاقدة بإدراج تدابير في دفاتر الشروط، تمنع اللجوء </a:t>
            </a:r>
            <a:r>
              <a:rPr lang="ar-DZ" sz="2000" dirty="0" err="1" smtClean="0"/>
              <a:t>للمنتوج</a:t>
            </a:r>
            <a:r>
              <a:rPr lang="ar-DZ" sz="2000" dirty="0" smtClean="0"/>
              <a:t> المستورد إلا إذا كان غير متوفرا محليا، وعدم اللجوء للمناولة الأجنبية إلا إذا لم تستطع المؤسسات الخاضعة للقانون الجزائري تلبية حاجياتها.</a:t>
            </a:r>
            <a:endParaRPr lang="fr-FR" sz="2000" dirty="0" smtClean="0"/>
          </a:p>
          <a:p>
            <a:pPr algn="r" rtl="1">
              <a:buNone/>
            </a:pPr>
            <a:endParaRPr lang="ar-DZ" sz="200" dirty="0" smtClean="0">
              <a:latin typeface="Times New Roman" pitchFamily="18" charset="0"/>
              <a:cs typeface="Times New Roman" pitchFamily="18" charset="0"/>
            </a:endParaRPr>
          </a:p>
          <a:p>
            <a:pPr algn="r" rtl="1">
              <a:buNone/>
            </a:pPr>
            <a:endParaRPr lang="ar-DZ" sz="200" dirty="0" smtClean="0">
              <a:latin typeface="Times New Roman" pitchFamily="18" charset="0"/>
              <a:cs typeface="Times New Roman" pitchFamily="18" charset="0"/>
            </a:endParaRPr>
          </a:p>
          <a:p>
            <a:pPr algn="r" rtl="1">
              <a:buNone/>
            </a:pPr>
            <a:endParaRPr lang="ar-DZ" sz="200" dirty="0" smtClean="0">
              <a:latin typeface="Times New Roman" pitchFamily="18" charset="0"/>
              <a:cs typeface="Times New Roman" pitchFamily="18" charset="0"/>
            </a:endParaRPr>
          </a:p>
          <a:p>
            <a:pPr algn="just" rtl="1">
              <a:spcBef>
                <a:spcPts val="0"/>
              </a:spcBef>
              <a:buFont typeface="Wingdings" pitchFamily="2" charset="2"/>
              <a:buChar char="q"/>
            </a:pPr>
            <a:r>
              <a:rPr lang="ar-DZ" sz="2000" dirty="0" smtClean="0">
                <a:latin typeface="Times New Roman" pitchFamily="18" charset="0"/>
                <a:cs typeface="Times New Roman" pitchFamily="18" charset="0"/>
              </a:rPr>
              <a:t>تم التأكيد أيضا على التسوية الودية للنزاعات من خلال استحداث لجان التسوية الودية للنزاعات على مستوى كل وزارة وكل ولاية.</a:t>
            </a:r>
          </a:p>
          <a:p>
            <a:pPr algn="r" rtl="1">
              <a:buNone/>
            </a:pPr>
            <a:endParaRPr lang="ar-DZ" sz="100" dirty="0" smtClean="0">
              <a:latin typeface="Times New Roman" pitchFamily="18" charset="0"/>
              <a:cs typeface="Times New Roman" pitchFamily="18" charset="0"/>
            </a:endParaRPr>
          </a:p>
          <a:p>
            <a:pPr algn="r" rtl="1">
              <a:buNone/>
            </a:pPr>
            <a:endParaRPr lang="ar-DZ" sz="100" dirty="0" smtClean="0">
              <a:latin typeface="Times New Roman" pitchFamily="18" charset="0"/>
              <a:cs typeface="Times New Roman" pitchFamily="18" charset="0"/>
            </a:endParaRPr>
          </a:p>
          <a:p>
            <a:pPr algn="just" rtl="1">
              <a:buFont typeface="Wingdings" pitchFamily="2" charset="2"/>
              <a:buChar char="q"/>
            </a:pPr>
            <a:r>
              <a:rPr lang="ar-DZ" sz="2000" dirty="0" smtClean="0">
                <a:latin typeface="Times New Roman" pitchFamily="18" charset="0"/>
                <a:cs typeface="Times New Roman" pitchFamily="18" charset="0"/>
              </a:rPr>
              <a:t>في إطار مكافحة الفساد، تم النص على إنشاء سلطة ضبط الصفقات العمومية وتفويضات المرفق العام (لدى الوزير المكلف بالمالية) التي تعد مدونة أخلاقيات المهنة يلزم بها الأعوان العموميون الذين يتدخلون في مراقبة وإبرام وتنفيذ الصفقات العمومية .</a:t>
            </a:r>
          </a:p>
          <a:p>
            <a:pPr algn="r" rtl="1">
              <a:buNone/>
            </a:pPr>
            <a:endParaRPr lang="ar-DZ" sz="100" dirty="0" smtClean="0">
              <a:latin typeface="Times New Roman" pitchFamily="18" charset="0"/>
              <a:cs typeface="Times New Roman" pitchFamily="18" charset="0"/>
            </a:endParaRPr>
          </a:p>
          <a:p>
            <a:pPr algn="r" rtl="1">
              <a:buNone/>
            </a:pPr>
            <a:endParaRPr lang="ar-DZ" sz="100" dirty="0" smtClean="0">
              <a:latin typeface="Times New Roman" pitchFamily="18" charset="0"/>
              <a:cs typeface="Times New Roman" pitchFamily="18" charset="0"/>
            </a:endParaRPr>
          </a:p>
          <a:p>
            <a:pPr algn="r" rtl="1">
              <a:buFont typeface="Wingdings" pitchFamily="2" charset="2"/>
              <a:buChar char="q"/>
            </a:pPr>
            <a:r>
              <a:rPr lang="ar-DZ" sz="2000" dirty="0" smtClean="0">
                <a:latin typeface="Times New Roman" pitchFamily="18" charset="0"/>
                <a:cs typeface="Times New Roman" pitchFamily="18" charset="0"/>
              </a:rPr>
              <a:t>وفي الأخير، تم إدراج أحكام جديدة تتعلق بإمكانية تفويض المرفق العام سواء عن طريق الامتياز، الإيجار، الوكالة المحفزة والتسيير.</a:t>
            </a:r>
            <a:endParaRPr lang="fr-FR" sz="20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428604"/>
            <a:ext cx="8229600" cy="5715040"/>
          </a:xfrm>
        </p:spPr>
        <p:txBody>
          <a:bodyPr>
            <a:normAutofit/>
          </a:bodyPr>
          <a:lstStyle/>
          <a:p>
            <a:pPr marL="263525" indent="-174625" algn="just" rtl="1">
              <a:buFont typeface="Wingdings" pitchFamily="2" charset="2"/>
              <a:buChar char="ü"/>
            </a:pPr>
            <a:r>
              <a:rPr lang="ar-DZ" sz="1800" dirty="0" smtClean="0">
                <a:latin typeface="Times New Roman" pitchFamily="18" charset="0"/>
                <a:cs typeface="Times New Roman" pitchFamily="18" charset="0"/>
              </a:rPr>
              <a:t> تسجيل عمليات بدون توفر التغطية المالية والاعتمادات الكافية لإنجازها، ما من شأنه خلق نزاعات بين الأطراف المتعاقدة في مسألة دفع المستحقات، تحول في عدة حالات منها إلى جهاز القضاء للفصل فيها.</a:t>
            </a:r>
          </a:p>
          <a:p>
            <a:pPr marL="263525" indent="-174625" algn="just" rtl="1">
              <a:buNone/>
            </a:pPr>
            <a:endParaRPr lang="ar-DZ" sz="100" dirty="0" smtClean="0">
              <a:latin typeface="Times New Roman" pitchFamily="18" charset="0"/>
              <a:cs typeface="Times New Roman" pitchFamily="18" charset="0"/>
            </a:endParaRPr>
          </a:p>
          <a:p>
            <a:pPr algn="just" rtl="1">
              <a:buFont typeface="Wingdings" pitchFamily="2" charset="2"/>
              <a:buChar char="ü"/>
            </a:pPr>
            <a:r>
              <a:rPr lang="ar-DZ" sz="1800" dirty="0" smtClean="0">
                <a:latin typeface="Times New Roman" pitchFamily="18" charset="0"/>
                <a:cs typeface="Times New Roman" pitchFamily="18" charset="0"/>
              </a:rPr>
              <a:t>محدودية نشر وإعلان الصفقات وكذلك  موضوع تحديد معايير اختيار المتعهد، التي تكون في بعض الأحيان، محل شكوى من طرف المتعاملين الراغبين في المشاركة في المنافسة، الذين يشتكون من نقص الشفافية.</a:t>
            </a:r>
          </a:p>
          <a:p>
            <a:pPr algn="r" rtl="1">
              <a:buNone/>
            </a:pPr>
            <a:endParaRPr lang="ar-DZ" sz="100" dirty="0" smtClean="0">
              <a:latin typeface="Times New Roman" pitchFamily="18" charset="0"/>
              <a:cs typeface="Times New Roman" pitchFamily="18" charset="0"/>
            </a:endParaRPr>
          </a:p>
          <a:p>
            <a:pPr algn="just" rtl="1">
              <a:buFont typeface="Wingdings" pitchFamily="2" charset="2"/>
              <a:buChar char="ü"/>
            </a:pPr>
            <a:r>
              <a:rPr lang="ar-DZ" sz="1800" dirty="0" smtClean="0">
                <a:latin typeface="Times New Roman" pitchFamily="18" charset="0"/>
                <a:cs typeface="Times New Roman" pitchFamily="18" charset="0"/>
              </a:rPr>
              <a:t>نقص التحكم في إعداد دفاتر الشروط، وكذا المباشرة في عملية إنجاز المشاريع دون القيام بالدراسات التقنية الأولية الضرورية للمشروع، أو أيضا عدم التحكم فيها، حيث ينتج عن ذلك عراقيل في عملية الانجاز، وعدم التوصل إلى الغرض المطلوب في الأجل المحدد، مع تضاعف في التكاليف الذي يؤدي إلى إبرام ملاحق.</a:t>
            </a:r>
          </a:p>
          <a:p>
            <a:pPr algn="just" rtl="1">
              <a:buNone/>
            </a:pPr>
            <a:endParaRPr lang="ar-DZ" sz="200" dirty="0" smtClean="0">
              <a:latin typeface="Times New Roman" pitchFamily="18" charset="0"/>
              <a:cs typeface="Times New Roman" pitchFamily="18" charset="0"/>
            </a:endParaRPr>
          </a:p>
          <a:p>
            <a:pPr algn="just" rtl="1">
              <a:buFont typeface="Wingdings" pitchFamily="2" charset="2"/>
              <a:buChar char="ü"/>
            </a:pPr>
            <a:r>
              <a:rPr lang="ar-DZ" sz="1800" dirty="0" smtClean="0">
                <a:latin typeface="Times New Roman" pitchFamily="18" charset="0"/>
                <a:cs typeface="Times New Roman" pitchFamily="18" charset="0"/>
              </a:rPr>
              <a:t> طول مدة الإجراءات خاصة في تعدد حالات عدم الجدوى واللجوء لإعادة الإجراء، مع مختلف إجراءات الرقابة التي تمر بها الصفقات العمومية.</a:t>
            </a:r>
          </a:p>
          <a:p>
            <a:pPr algn="r" rtl="1">
              <a:buNone/>
            </a:pPr>
            <a:endParaRPr lang="ar-DZ" sz="1050" dirty="0" smtClean="0">
              <a:latin typeface="Times New Roman" pitchFamily="18" charset="0"/>
              <a:cs typeface="Times New Roman" pitchFamily="18" charset="0"/>
            </a:endParaRPr>
          </a:p>
          <a:p>
            <a:pPr algn="just" rtl="1">
              <a:lnSpc>
                <a:spcPct val="110000"/>
              </a:lnSpc>
              <a:buNone/>
            </a:pPr>
            <a:r>
              <a:rPr lang="ar-DZ" sz="1800" dirty="0" smtClean="0">
                <a:latin typeface="Times New Roman" pitchFamily="18" charset="0"/>
                <a:cs typeface="Times New Roman" pitchFamily="18" charset="0"/>
              </a:rPr>
              <a:t>             وسعيا لتدارك هذه النقائص والتقليل من هذه الصعوبات، ومواكبة للمستجدات الراهنة المتعلقة بالاقتصاد الوطني، كان من الضروري إعادة النظر في بعض الأحكام التي تخضع لها الصفقات العمومية، من خلال اقتراح تدابيـر جديدة جاء بها المرسوم الرئـاسي رقم 15-247 المؤرخ في 16 سبتمبر 2015، المتضمن تنظيم الصفقات العمومية وتفويضات المرفق العام. حيث شملت عدة جوانب تخص موضوع الصفقات العمومية وتحديد مستوياتها </a:t>
            </a:r>
            <a:r>
              <a:rPr lang="ar-DZ" sz="1800" dirty="0" err="1" smtClean="0">
                <a:latin typeface="Times New Roman" pitchFamily="18" charset="0"/>
                <a:cs typeface="Times New Roman" pitchFamily="18" charset="0"/>
              </a:rPr>
              <a:t>وكيفيات</a:t>
            </a:r>
            <a:r>
              <a:rPr lang="ar-DZ" sz="1800" dirty="0" smtClean="0">
                <a:latin typeface="Times New Roman" pitchFamily="18" charset="0"/>
                <a:cs typeface="Times New Roman" pitchFamily="18" charset="0"/>
              </a:rPr>
              <a:t> وإجراءات إبرامها، معايير اختيار المتعهدين وتحديد المسؤوليات، وتسوية النزاعات التي يمكن حدوثها عند تنفيذ الصفقات العمومية، إضافة إلى أحكام أخرى تهدف إلى تخفيف الملفات المطلوبة من المتعهدين، وكذا تشجيع وتعزيز قدرات الإنتاج الوطني. ويمكن ذكر أهم ما جاء في المرسوم الجديد مقارنة بالمرسوم القديم، من خلال الجداول التالية: </a:t>
            </a:r>
            <a:endParaRPr lang="fr-FR" sz="18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571612"/>
            <a:ext cx="7772400" cy="2571768"/>
          </a:xfrm>
        </p:spPr>
        <p:txBody>
          <a:bodyPr anchor="ctr">
            <a:scene3d>
              <a:camera prst="orthographicFront"/>
              <a:lightRig rig="brightRoom" dir="t"/>
            </a:scene3d>
            <a:sp3d extrusionH="57150" contourW="6350" prstMaterial="plastic">
              <a:bevelT w="20320" h="20320" prst="relaxedInset"/>
              <a:contourClr>
                <a:schemeClr val="accent1">
                  <a:tint val="100000"/>
                  <a:shade val="100000"/>
                  <a:hueMod val="100000"/>
                  <a:satMod val="100000"/>
                </a:schemeClr>
              </a:contourClr>
            </a:sp3d>
          </a:bodyPr>
          <a:lstStyle/>
          <a:p>
            <a:pPr algn="ctr"/>
            <a:r>
              <a:rPr lang="ar-DZ" cap="all" dirty="0" smtClean="0">
                <a:ln/>
                <a:solidFill>
                  <a:schemeClr val="accent1"/>
                </a:solidFill>
                <a:effectLst>
                  <a:outerShdw blurRad="19685" dist="12700" dir="5400000" algn="tl" rotWithShape="0">
                    <a:schemeClr val="accent1">
                      <a:satMod val="130000"/>
                      <a:alpha val="59000"/>
                    </a:schemeClr>
                  </a:outerShdw>
                  <a:reflection blurRad="10000" stA="55000" endPos="48000" dist="500" dir="5400000" sy="-100000" algn="bl" rotWithShape="0"/>
                </a:effectLst>
              </a:rPr>
              <a:t>شكرا على حسن المتابعة</a:t>
            </a:r>
            <a:endParaRPr lang="fr-FR" cap="all" dirty="0">
              <a:ln/>
              <a:solidFill>
                <a:schemeClr val="accent1"/>
              </a:solidFill>
              <a:effectLst>
                <a:outerShdw blurRad="19685" dist="12700" dir="5400000" algn="tl" rotWithShape="0">
                  <a:schemeClr val="accent1">
                    <a:satMod val="130000"/>
                    <a:alpha val="59000"/>
                  </a:schemeClr>
                </a:outerShdw>
                <a:reflection blurRad="10000" stA="55000" endPos="48000" dist="500" dir="5400000" sy="-100000" algn="bl" rotWithShape="0"/>
              </a:effectLst>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214290"/>
            <a:ext cx="8572560" cy="6143668"/>
          </a:xfrm>
        </p:spPr>
        <p:txBody>
          <a:bodyPr/>
          <a:lstStyle/>
          <a:p>
            <a:pPr marL="0" indent="109538" algn="r" rtl="1">
              <a:buNone/>
            </a:pPr>
            <a:endParaRPr lang="ar-DZ" sz="100" b="1" u="sng" dirty="0" smtClean="0">
              <a:latin typeface="Times New Roman" pitchFamily="18" charset="0"/>
              <a:cs typeface="Times New Roman" pitchFamily="18" charset="0"/>
            </a:endParaRPr>
          </a:p>
          <a:p>
            <a:pPr marL="0" indent="109538" algn="ctr" rtl="1">
              <a:buNone/>
            </a:pPr>
            <a:r>
              <a:rPr lang="ar-DZ" sz="2400" b="1" u="sng" dirty="0" smtClean="0">
                <a:solidFill>
                  <a:schemeClr val="accent1">
                    <a:lumMod val="75000"/>
                  </a:schemeClr>
                </a:solidFill>
                <a:latin typeface="Times New Roman" pitchFamily="18" charset="0"/>
                <a:cs typeface="Times New Roman" pitchFamily="18" charset="0"/>
              </a:rPr>
              <a:t>جدول مقارنة بين أحكام المرسوم الرئاسي رقم 15-247 وأحكام المرسوم الرئاسي رقم 10-236 اللذان يتضمنان تنظيم الصفقات العمومية </a:t>
            </a:r>
            <a:r>
              <a:rPr lang="ar-DZ" sz="2400" b="1" dirty="0" smtClean="0">
                <a:solidFill>
                  <a:schemeClr val="accent1">
                    <a:lumMod val="75000"/>
                  </a:schemeClr>
                </a:solidFill>
                <a:latin typeface="Times New Roman" pitchFamily="18" charset="0"/>
                <a:cs typeface="Times New Roman" pitchFamily="18" charset="0"/>
              </a:rPr>
              <a:t>:</a:t>
            </a:r>
          </a:p>
          <a:p>
            <a:pPr marL="0" indent="109538" algn="ctr" rtl="1">
              <a:buNone/>
            </a:pPr>
            <a:endParaRPr lang="ar-DZ" sz="2400" b="1" dirty="0" smtClean="0">
              <a:latin typeface="Times New Roman" pitchFamily="18" charset="0"/>
              <a:cs typeface="Times New Roman" pitchFamily="18" charset="0"/>
            </a:endParaRPr>
          </a:p>
          <a:p>
            <a:pPr marL="0" indent="109538" algn="ctr" rtl="1">
              <a:buNone/>
            </a:pPr>
            <a:endParaRPr lang="ar-DZ" sz="2400" b="1" dirty="0" smtClean="0">
              <a:latin typeface="Times New Roman" pitchFamily="18" charset="0"/>
              <a:cs typeface="Times New Roman" pitchFamily="18" charset="0"/>
            </a:endParaRPr>
          </a:p>
          <a:p>
            <a:pPr marL="0" indent="109538" algn="ctr" rtl="1">
              <a:buNone/>
            </a:pPr>
            <a:endParaRPr lang="fr-FR" sz="2400" b="1" dirty="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357159" y="1285860"/>
          <a:ext cx="8460000" cy="4878987"/>
        </p:xfrm>
        <a:graphic>
          <a:graphicData uri="http://schemas.openxmlformats.org/drawingml/2006/table">
            <a:tbl>
              <a:tblPr firstRow="1" bandRow="1">
                <a:tableStyleId>{5940675A-B579-460E-94D1-54222C63F5DA}</a:tableStyleId>
              </a:tblPr>
              <a:tblGrid>
                <a:gridCol w="2820000"/>
                <a:gridCol w="2820000"/>
                <a:gridCol w="2820000"/>
              </a:tblGrid>
              <a:tr h="411481">
                <a:tc>
                  <a:txBody>
                    <a:bodyPr/>
                    <a:lstStyle/>
                    <a:p>
                      <a:pPr algn="ctr"/>
                      <a:endParaRPr lang="ar-DZ" sz="100" b="1" dirty="0" smtClean="0">
                        <a:latin typeface="Times New Roman" pitchFamily="18" charset="0"/>
                        <a:cs typeface="Times New Roman" pitchFamily="18" charset="0"/>
                      </a:endParaRPr>
                    </a:p>
                    <a:p>
                      <a:pPr algn="ctr"/>
                      <a:r>
                        <a:rPr lang="ar-DZ" sz="2000" b="1" dirty="0" smtClean="0">
                          <a:latin typeface="Times New Roman" pitchFamily="18" charset="0"/>
                          <a:cs typeface="Times New Roman" pitchFamily="18" charset="0"/>
                        </a:rPr>
                        <a:t>الملاحظــــات </a:t>
                      </a:r>
                      <a:endParaRPr lang="fr-FR" sz="2000" b="1" dirty="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algn="ctr"/>
                      <a:endParaRPr lang="ar-DZ" sz="100" b="1" dirty="0" smtClean="0">
                        <a:latin typeface="Times New Roman" pitchFamily="18" charset="0"/>
                        <a:cs typeface="Times New Roman" pitchFamily="18" charset="0"/>
                      </a:endParaRPr>
                    </a:p>
                    <a:p>
                      <a:pPr algn="ctr"/>
                      <a:r>
                        <a:rPr lang="ar-DZ" sz="2000" b="1" dirty="0" smtClean="0">
                          <a:latin typeface="Times New Roman" pitchFamily="18" charset="0"/>
                          <a:cs typeface="Times New Roman" pitchFamily="18" charset="0"/>
                        </a:rPr>
                        <a:t>المرسوم الرئاسي رقم 10-236</a:t>
                      </a:r>
                      <a:endParaRPr lang="fr-FR" sz="2000" b="1" dirty="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algn="ctr"/>
                      <a:endParaRPr lang="ar-DZ" sz="100" b="1" dirty="0" smtClean="0">
                        <a:latin typeface="Times New Roman" pitchFamily="18" charset="0"/>
                        <a:cs typeface="Times New Roman" pitchFamily="18" charset="0"/>
                      </a:endParaRPr>
                    </a:p>
                    <a:p>
                      <a:pPr algn="ctr"/>
                      <a:r>
                        <a:rPr lang="ar-DZ" sz="2000" b="1" dirty="0" smtClean="0">
                          <a:latin typeface="Times New Roman" pitchFamily="18" charset="0"/>
                          <a:cs typeface="Times New Roman" pitchFamily="18" charset="0"/>
                        </a:rPr>
                        <a:t>المرسوم</a:t>
                      </a:r>
                      <a:r>
                        <a:rPr lang="ar-DZ" sz="2000" b="1" baseline="0" dirty="0" smtClean="0">
                          <a:latin typeface="Times New Roman" pitchFamily="18" charset="0"/>
                          <a:cs typeface="Times New Roman" pitchFamily="18" charset="0"/>
                        </a:rPr>
                        <a:t> الرئاسي رقم 15-247 </a:t>
                      </a:r>
                      <a:endParaRPr lang="fr-FR" sz="2000" b="1" dirty="0">
                        <a:latin typeface="Times New Roman" pitchFamily="18" charset="0"/>
                        <a:cs typeface="Times New Roman" pitchFamily="18" charset="0"/>
                      </a:endParaRPr>
                    </a:p>
                  </a:txBody>
                  <a:tcPr anchor="ctr">
                    <a:solidFill>
                      <a:schemeClr val="accent1">
                        <a:lumMod val="40000"/>
                        <a:lumOff val="60000"/>
                      </a:schemeClr>
                    </a:solidFill>
                  </a:tcPr>
                </a:tc>
              </a:tr>
              <a:tr h="1379841">
                <a:tc>
                  <a:txBody>
                    <a:bodyPr/>
                    <a:lstStyle/>
                    <a:p>
                      <a:pPr algn="ctr" rtl="1">
                        <a:buFontTx/>
                        <a:buNone/>
                      </a:pPr>
                      <a:endParaRPr lang="ar-DZ" sz="2800" dirty="0" smtClean="0">
                        <a:latin typeface="Times New Roman" pitchFamily="18" charset="0"/>
                        <a:cs typeface="Times New Roman" pitchFamily="18" charset="0"/>
                      </a:endParaRPr>
                    </a:p>
                    <a:p>
                      <a:pPr algn="ctr" rtl="1">
                        <a:buFontTx/>
                        <a:buNone/>
                      </a:pPr>
                      <a:r>
                        <a:rPr lang="ar-DZ" dirty="0" smtClean="0">
                          <a:latin typeface="Times New Roman" pitchFamily="18" charset="0"/>
                          <a:cs typeface="Times New Roman" pitchFamily="18" charset="0"/>
                        </a:rPr>
                        <a:t>- تم إضافة عبارة :</a:t>
                      </a:r>
                      <a:r>
                        <a:rPr lang="ar-DZ" baseline="0" dirty="0" smtClean="0">
                          <a:latin typeface="Times New Roman" pitchFamily="18" charset="0"/>
                          <a:cs typeface="Times New Roman" pitchFamily="18" charset="0"/>
                        </a:rPr>
                        <a:t> </a:t>
                      </a:r>
                    </a:p>
                    <a:p>
                      <a:pPr algn="ctr" rtl="1">
                        <a:buFontTx/>
                        <a:buNone/>
                      </a:pPr>
                      <a:r>
                        <a:rPr lang="ar-DZ" u="none" baseline="0" dirty="0" smtClean="0">
                          <a:latin typeface="Times New Roman" pitchFamily="18" charset="0"/>
                          <a:cs typeface="Times New Roman" pitchFamily="18" charset="0"/>
                        </a:rPr>
                        <a:t> (وتفويضات المرفق العام) </a:t>
                      </a:r>
                      <a:endParaRPr lang="fr-FR" u="none"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12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مرسوم رئاسي يتضمن تنظيم الصفقات العمومية </a:t>
                      </a:r>
                      <a:r>
                        <a:rPr lang="ar-DZ" b="0" baseline="0"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txBody>
                  <a:tcPr/>
                </a:tc>
                <a:tc>
                  <a:txBody>
                    <a:bodyPr/>
                    <a:lstStyle/>
                    <a:p>
                      <a:pPr algn="r"/>
                      <a:endParaRPr lang="ar-DZ" sz="1000" dirty="0" smtClean="0">
                        <a:latin typeface="Times New Roman" pitchFamily="18" charset="0"/>
                        <a:cs typeface="Times New Roman" pitchFamily="18" charset="0"/>
                      </a:endParaRPr>
                    </a:p>
                    <a:p>
                      <a:pPr algn="r"/>
                      <a:r>
                        <a:rPr lang="ar-DZ" b="1" dirty="0" smtClean="0">
                          <a:solidFill>
                            <a:schemeClr val="accent2">
                              <a:lumMod val="50000"/>
                            </a:schemeClr>
                          </a:solidFill>
                          <a:latin typeface="Times New Roman" pitchFamily="18" charset="0"/>
                          <a:cs typeface="Times New Roman" pitchFamily="18" charset="0"/>
                        </a:rPr>
                        <a:t>1/</a:t>
                      </a:r>
                      <a:r>
                        <a:rPr lang="ar-DZ" b="1" baseline="0" dirty="0" smtClean="0">
                          <a:solidFill>
                            <a:schemeClr val="accent2">
                              <a:lumMod val="50000"/>
                            </a:schemeClr>
                          </a:solidFill>
                          <a:latin typeface="Times New Roman" pitchFamily="18" charset="0"/>
                          <a:cs typeface="Times New Roman" pitchFamily="18" charset="0"/>
                        </a:rPr>
                        <a:t> </a:t>
                      </a:r>
                      <a:r>
                        <a:rPr lang="ar-DZ" b="1" u="sng" baseline="0" dirty="0" smtClean="0">
                          <a:solidFill>
                            <a:schemeClr val="accent2">
                              <a:lumMod val="50000"/>
                            </a:schemeClr>
                          </a:solidFill>
                          <a:latin typeface="Times New Roman" pitchFamily="18" charset="0"/>
                          <a:cs typeface="Times New Roman" pitchFamily="18" charset="0"/>
                        </a:rPr>
                        <a:t>من حيث عنــوان النص </a:t>
                      </a:r>
                      <a:r>
                        <a:rPr lang="ar-DZ" b="1" baseline="0" dirty="0" smtClean="0">
                          <a:solidFill>
                            <a:schemeClr val="accent2">
                              <a:lumMod val="50000"/>
                            </a:schemeClr>
                          </a:solidFill>
                          <a:latin typeface="Times New Roman" pitchFamily="18" charset="0"/>
                          <a:cs typeface="Times New Roman" pitchFamily="18" charset="0"/>
                        </a:rPr>
                        <a:t>:</a:t>
                      </a:r>
                    </a:p>
                    <a:p>
                      <a:pPr algn="r"/>
                      <a:endParaRPr lang="ar-DZ" sz="500" baseline="0" dirty="0" smtClean="0">
                        <a:latin typeface="Times New Roman" pitchFamily="18" charset="0"/>
                        <a:cs typeface="Times New Roman" pitchFamily="18" charset="0"/>
                      </a:endParaRPr>
                    </a:p>
                    <a:p>
                      <a:pPr algn="justLow" rtl="1"/>
                      <a:r>
                        <a:rPr lang="ar-DZ" baseline="0" dirty="0" smtClean="0">
                          <a:latin typeface="Times New Roman" pitchFamily="18" charset="0"/>
                          <a:cs typeface="Times New Roman" pitchFamily="18" charset="0"/>
                        </a:rPr>
                        <a:t> " مرسوم رئاسي يتضمن تنظيم الصفقات العمومية </a:t>
                      </a:r>
                      <a:r>
                        <a:rPr lang="ar-DZ" b="1" baseline="0" dirty="0" smtClean="0">
                          <a:latin typeface="Times New Roman" pitchFamily="18" charset="0"/>
                          <a:cs typeface="Times New Roman" pitchFamily="18" charset="0"/>
                        </a:rPr>
                        <a:t>وتفويضات المرفق العام </a:t>
                      </a:r>
                      <a:r>
                        <a:rPr lang="ar-DZ" b="0" baseline="0" dirty="0" smtClean="0">
                          <a:latin typeface="Times New Roman" pitchFamily="18" charset="0"/>
                          <a:cs typeface="Times New Roman" pitchFamily="18" charset="0"/>
                        </a:rPr>
                        <a:t>”</a:t>
                      </a:r>
                    </a:p>
                    <a:p>
                      <a:pPr algn="justLow" rtl="1"/>
                      <a:endParaRPr lang="fr-FR" sz="600" b="0" dirty="0">
                        <a:latin typeface="Times New Roman" pitchFamily="18" charset="0"/>
                        <a:cs typeface="Times New Roman" pitchFamily="18" charset="0"/>
                      </a:endParaRPr>
                    </a:p>
                  </a:txBody>
                  <a:tcPr/>
                </a:tc>
              </a:tr>
              <a:tr h="2958746">
                <a:tc>
                  <a:txBody>
                    <a:bodyPr/>
                    <a:lstStyle/>
                    <a:p>
                      <a:endParaRPr lang="ar-DZ" sz="300" dirty="0" smtClean="0">
                        <a:latin typeface="Times New Roman" pitchFamily="18" charset="0"/>
                        <a:cs typeface="Times New Roman" pitchFamily="18" charset="0"/>
                      </a:endParaRPr>
                    </a:p>
                    <a:p>
                      <a:pPr algn="r" rtl="1">
                        <a:buFontTx/>
                        <a:buChar char="-"/>
                      </a:pPr>
                      <a:r>
                        <a:rPr lang="ar-DZ" u="none"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تم إضافة </a:t>
                      </a:r>
                      <a:r>
                        <a:rPr lang="ar-DZ" dirty="0" smtClean="0">
                          <a:latin typeface="Times New Roman" pitchFamily="18" charset="0"/>
                          <a:cs typeface="Times New Roman" pitchFamily="18" charset="0"/>
                        </a:rPr>
                        <a:t>:</a:t>
                      </a:r>
                    </a:p>
                    <a:p>
                      <a:pPr algn="r" rtl="1">
                        <a:buFontTx/>
                        <a:buChar char="-"/>
                      </a:pPr>
                      <a:endParaRPr lang="ar-DZ" sz="1000" dirty="0" smtClean="0">
                        <a:latin typeface="Times New Roman" pitchFamily="18" charset="0"/>
                        <a:cs typeface="Times New Roman" pitchFamily="18" charset="0"/>
                      </a:endParaRPr>
                    </a:p>
                    <a:p>
                      <a:pPr algn="just" rtl="1">
                        <a:buFontTx/>
                        <a:buChar char="-"/>
                      </a:pPr>
                      <a:r>
                        <a:rPr lang="ar-DZ" dirty="0" smtClean="0">
                          <a:latin typeface="Times New Roman" pitchFamily="18" charset="0"/>
                          <a:cs typeface="Times New Roman" pitchFamily="18" charset="0"/>
                        </a:rPr>
                        <a:t>قانون رقم 07-11 المؤرخ في 25/11/2007 المتضمن النظام المحاسبي المالي المعدل.</a:t>
                      </a:r>
                    </a:p>
                    <a:p>
                      <a:pPr algn="r" rtl="1">
                        <a:buFontTx/>
                        <a:buNone/>
                      </a:pPr>
                      <a:endParaRPr lang="ar-DZ" sz="700" dirty="0" smtClean="0">
                        <a:latin typeface="Times New Roman" pitchFamily="18" charset="0"/>
                        <a:cs typeface="Times New Roman" pitchFamily="18" charset="0"/>
                      </a:endParaRPr>
                    </a:p>
                    <a:p>
                      <a:pPr algn="r" rtl="1">
                        <a:buFontTx/>
                        <a:buNone/>
                      </a:pPr>
                      <a:endParaRPr lang="ar-DZ" sz="400" dirty="0" smtClean="0">
                        <a:latin typeface="Times New Roman" pitchFamily="18" charset="0"/>
                        <a:cs typeface="Times New Roman" pitchFamily="18" charset="0"/>
                      </a:endParaRPr>
                    </a:p>
                    <a:p>
                      <a:pPr algn="just" rtl="1">
                        <a:buFontTx/>
                        <a:buChar char="-"/>
                      </a:pPr>
                      <a:r>
                        <a:rPr lang="ar-DZ" baseline="0" dirty="0" smtClean="0">
                          <a:latin typeface="Times New Roman" pitchFamily="18" charset="0"/>
                          <a:cs typeface="Times New Roman" pitchFamily="18" charset="0"/>
                        </a:rPr>
                        <a:t>المرسوم التنفيذي رقم 04-14 المؤرخ في 22/01/2004 المتضمن إنشاء الوكالة الوطنية لتسيير القرض المصغر، وتحديد قانونها الأساسي.</a:t>
                      </a:r>
                    </a:p>
                    <a:p>
                      <a:pPr algn="r" rtl="1">
                        <a:buFontTx/>
                        <a:buNone/>
                      </a:pPr>
                      <a:endParaRPr lang="ar-DZ" dirty="0" smtClean="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pPr algn="r" rtl="1">
                        <a:buFontTx/>
                        <a:buChar char="-"/>
                      </a:pPr>
                      <a:r>
                        <a:rPr lang="ar-DZ" dirty="0" smtClean="0">
                          <a:latin typeface="Times New Roman" pitchFamily="18" charset="0"/>
                          <a:cs typeface="Times New Roman" pitchFamily="18" charset="0"/>
                        </a:rPr>
                        <a:t>تضمن النص 40 من المقتضيات .</a:t>
                      </a:r>
                      <a:endParaRPr lang="fr-FR" dirty="0">
                        <a:latin typeface="Times New Roman" pitchFamily="18" charset="0"/>
                        <a:cs typeface="Times New Roman" pitchFamily="18" charset="0"/>
                      </a:endParaRPr>
                    </a:p>
                  </a:txBody>
                  <a:tcPr/>
                </a:tc>
                <a:tc>
                  <a:txBody>
                    <a:bodyPr/>
                    <a:lstStyle/>
                    <a:p>
                      <a:pPr algn="r" rtl="1"/>
                      <a:endParaRPr lang="ar-DZ" sz="800" dirty="0" smtClean="0">
                        <a:latin typeface="Times New Roman" pitchFamily="18" charset="0"/>
                        <a:cs typeface="Times New Roman" pitchFamily="18" charset="0"/>
                      </a:endParaRPr>
                    </a:p>
                    <a:p>
                      <a:pPr algn="r" rtl="1"/>
                      <a:r>
                        <a:rPr lang="ar-DZ" b="1" dirty="0" smtClean="0">
                          <a:solidFill>
                            <a:schemeClr val="accent2">
                              <a:lumMod val="50000"/>
                            </a:schemeClr>
                          </a:solidFill>
                          <a:latin typeface="Times New Roman" pitchFamily="18" charset="0"/>
                          <a:cs typeface="Times New Roman" pitchFamily="18" charset="0"/>
                        </a:rPr>
                        <a:t>2/ </a:t>
                      </a:r>
                      <a:r>
                        <a:rPr lang="ar-DZ" b="1" u="sng" dirty="0" smtClean="0">
                          <a:solidFill>
                            <a:schemeClr val="accent2">
                              <a:lumMod val="50000"/>
                            </a:schemeClr>
                          </a:solidFill>
                          <a:latin typeface="Times New Roman" pitchFamily="18" charset="0"/>
                          <a:cs typeface="Times New Roman" pitchFamily="18" charset="0"/>
                        </a:rPr>
                        <a:t>من حيث عدد المقتضيات </a:t>
                      </a:r>
                      <a:r>
                        <a:rPr lang="ar-DZ" b="1" dirty="0" smtClean="0">
                          <a:solidFill>
                            <a:schemeClr val="accent2">
                              <a:lumMod val="50000"/>
                            </a:schemeClr>
                          </a:solidFill>
                          <a:latin typeface="Times New Roman" pitchFamily="18" charset="0"/>
                          <a:cs typeface="Times New Roman" pitchFamily="18" charset="0"/>
                        </a:rPr>
                        <a:t>: </a:t>
                      </a:r>
                    </a:p>
                    <a:p>
                      <a:pPr algn="r" rtl="1"/>
                      <a:endParaRPr lang="ar-DZ" sz="1000" dirty="0" smtClean="0">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 تضمن النص 41</a:t>
                      </a:r>
                      <a:r>
                        <a:rPr lang="ar-DZ" baseline="0" dirty="0" smtClean="0">
                          <a:latin typeface="Times New Roman" pitchFamily="18" charset="0"/>
                          <a:cs typeface="Times New Roman" pitchFamily="18" charset="0"/>
                        </a:rPr>
                        <a:t> من المقتضيات.</a:t>
                      </a:r>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a:txBody>
                  <a:tcPr/>
                </a:tc>
              </a:tr>
            </a:tbl>
          </a:graphicData>
        </a:graphic>
      </p:graphicFrame>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500063"/>
          <a:ext cx="8229600" cy="5762607"/>
        </p:xfrm>
        <a:graphic>
          <a:graphicData uri="http://schemas.openxmlformats.org/drawingml/2006/table">
            <a:tbl>
              <a:tblPr firstRow="1" bandRow="1">
                <a:tableStyleId>{5940675A-B579-460E-94D1-54222C63F5DA}</a:tableStyleId>
              </a:tblPr>
              <a:tblGrid>
                <a:gridCol w="2900354"/>
                <a:gridCol w="2714644"/>
                <a:gridCol w="2614602"/>
              </a:tblGrid>
              <a:tr h="428607">
                <a:tc>
                  <a:txBody>
                    <a:bodyPr/>
                    <a:lstStyle/>
                    <a:p>
                      <a:pPr algn="ctr"/>
                      <a:r>
                        <a:rPr lang="ar-DZ" sz="1800" b="1" dirty="0" smtClean="0">
                          <a:latin typeface="Times New Roman" pitchFamily="18" charset="0"/>
                          <a:cs typeface="Times New Roman" pitchFamily="18" charset="0"/>
                        </a:rPr>
                        <a:t>الملاحظــــات</a:t>
                      </a:r>
                      <a:endParaRPr lang="fr-FR" dirty="0"/>
                    </a:p>
                  </a:txBody>
                  <a:tcPr anchor="ct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sz="1800" b="1" dirty="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algn="ctr"/>
                      <a:endParaRPr lang="ar-DZ" sz="100" b="1" dirty="0" smtClean="0">
                        <a:latin typeface="Times New Roman" pitchFamily="18" charset="0"/>
                        <a:cs typeface="Times New Roman" pitchFamily="18" charset="0"/>
                      </a:endParaRPr>
                    </a:p>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 </a:t>
                      </a:r>
                      <a:endParaRPr lang="fr-FR" sz="1800" b="1" dirty="0">
                        <a:latin typeface="Times New Roman" pitchFamily="18" charset="0"/>
                        <a:cs typeface="Times New Roman" pitchFamily="18" charset="0"/>
                      </a:endParaRPr>
                    </a:p>
                  </a:txBody>
                  <a:tcPr anchor="ctr">
                    <a:solidFill>
                      <a:schemeClr val="accent1">
                        <a:lumMod val="40000"/>
                        <a:lumOff val="60000"/>
                      </a:schemeClr>
                    </a:solidFill>
                  </a:tcPr>
                </a:tc>
              </a:tr>
              <a:tr h="1057278">
                <a:tc>
                  <a:txBody>
                    <a:bodyPr/>
                    <a:lstStyle/>
                    <a:p>
                      <a:pPr algn="just" rtl="1">
                        <a:buFontTx/>
                        <a:buChar char="-"/>
                      </a:pPr>
                      <a:endParaRPr lang="ar-DZ" sz="200" baseline="0" dirty="0" smtClean="0">
                        <a:latin typeface="Times New Roman" pitchFamily="18" charset="0"/>
                        <a:cs typeface="Times New Roman" pitchFamily="18" charset="0"/>
                      </a:endParaRPr>
                    </a:p>
                    <a:p>
                      <a:pPr algn="justLow" rtl="1">
                        <a:buFontTx/>
                        <a:buChar char="-"/>
                      </a:pPr>
                      <a:r>
                        <a:rPr lang="ar-DZ" baseline="0" dirty="0" smtClean="0">
                          <a:latin typeface="Times New Roman" pitchFamily="18" charset="0"/>
                          <a:cs typeface="Times New Roman" pitchFamily="18" charset="0"/>
                        </a:rPr>
                        <a:t>المرسوم التنفيذي رقم 14-139 مؤرخ في 20/04/2014 الذي يوجب على المؤسسات </a:t>
                      </a:r>
                      <a:r>
                        <a:rPr lang="ar-DZ" u="sng" baseline="0" dirty="0" smtClean="0">
                          <a:latin typeface="Times New Roman" pitchFamily="18" charset="0"/>
                          <a:cs typeface="Times New Roman" pitchFamily="18" charset="0"/>
                        </a:rPr>
                        <a:t>ومجموعات المؤسسات وتجمعات المؤسسات</a:t>
                      </a:r>
                      <a:r>
                        <a:rPr lang="ar-DZ" baseline="0" dirty="0" smtClean="0">
                          <a:latin typeface="Times New Roman" pitchFamily="18" charset="0"/>
                          <a:cs typeface="Times New Roman" pitchFamily="18" charset="0"/>
                        </a:rPr>
                        <a:t> التي تعمل في إطار إنجاز الصفقات العمومية </a:t>
                      </a:r>
                      <a:r>
                        <a:rPr lang="ar-DZ" u="sng" baseline="0" dirty="0" smtClean="0">
                          <a:latin typeface="Times New Roman" pitchFamily="18" charset="0"/>
                          <a:cs typeface="Times New Roman" pitchFamily="18" charset="0"/>
                        </a:rPr>
                        <a:t>لبعض قطاعات النشاط</a:t>
                      </a:r>
                      <a:r>
                        <a:rPr lang="ar-DZ" baseline="0" dirty="0" smtClean="0">
                          <a:latin typeface="Times New Roman" pitchFamily="18" charset="0"/>
                          <a:cs typeface="Times New Roman" pitchFamily="18" charset="0"/>
                        </a:rPr>
                        <a:t> أن يكون لها شهادة </a:t>
                      </a:r>
                      <a:r>
                        <a:rPr lang="ar-DZ" u="sng" baseline="0" dirty="0" smtClean="0">
                          <a:latin typeface="Times New Roman" pitchFamily="18" charset="0"/>
                          <a:cs typeface="Times New Roman" pitchFamily="18" charset="0"/>
                        </a:rPr>
                        <a:t>التأهيل</a:t>
                      </a:r>
                      <a:r>
                        <a:rPr lang="ar-DZ" baseline="0" dirty="0" smtClean="0">
                          <a:latin typeface="Times New Roman" pitchFamily="18" charset="0"/>
                          <a:cs typeface="Times New Roman" pitchFamily="18" charset="0"/>
                        </a:rPr>
                        <a:t> والتصنيف المهنيين.</a:t>
                      </a:r>
                    </a:p>
                    <a:p>
                      <a:pPr algn="r" rtl="1">
                        <a:buFontTx/>
                        <a:buChar char="-"/>
                      </a:pPr>
                      <a:r>
                        <a:rPr lang="ar-DZ" b="1" dirty="0" smtClean="0">
                          <a:latin typeface="Times New Roman" pitchFamily="18" charset="0"/>
                          <a:cs typeface="Times New Roman" pitchFamily="18" charset="0"/>
                        </a:rPr>
                        <a:t> و</a:t>
                      </a:r>
                      <a:r>
                        <a:rPr lang="ar-DZ" b="1" u="sng" dirty="0" smtClean="0">
                          <a:latin typeface="Times New Roman" pitchFamily="18" charset="0"/>
                          <a:cs typeface="Times New Roman" pitchFamily="18" charset="0"/>
                        </a:rPr>
                        <a:t>تم حذف </a:t>
                      </a:r>
                      <a:r>
                        <a:rPr lang="ar-DZ" b="1" dirty="0" smtClean="0">
                          <a:latin typeface="Times New Roman" pitchFamily="18" charset="0"/>
                          <a:cs typeface="Times New Roman" pitchFamily="18" charset="0"/>
                        </a:rPr>
                        <a:t>: </a:t>
                      </a:r>
                    </a:p>
                    <a:p>
                      <a:pPr algn="just" rtl="1">
                        <a:buFontTx/>
                        <a:buChar char="-"/>
                      </a:pPr>
                      <a:r>
                        <a:rPr lang="ar-DZ" dirty="0" smtClean="0">
                          <a:latin typeface="Times New Roman" pitchFamily="18" charset="0"/>
                          <a:cs typeface="Times New Roman" pitchFamily="18" charset="0"/>
                        </a:rPr>
                        <a:t> المرسوم التنفيذي</a:t>
                      </a:r>
                      <a:r>
                        <a:rPr lang="ar-DZ" baseline="0" dirty="0" smtClean="0">
                          <a:latin typeface="Times New Roman" pitchFamily="18" charset="0"/>
                          <a:cs typeface="Times New Roman" pitchFamily="18" charset="0"/>
                        </a:rPr>
                        <a:t> رقم 93-289 مؤرخ في 28/11/1993 الذي يوجب على </a:t>
                      </a:r>
                      <a:r>
                        <a:rPr lang="ar-DZ" u="sng" baseline="0" dirty="0" smtClean="0">
                          <a:latin typeface="Times New Roman" pitchFamily="18" charset="0"/>
                          <a:cs typeface="Times New Roman" pitchFamily="18" charset="0"/>
                        </a:rPr>
                        <a:t>جميع</a:t>
                      </a:r>
                      <a:r>
                        <a:rPr lang="ar-DZ" baseline="0" dirty="0" smtClean="0">
                          <a:latin typeface="Times New Roman" pitchFamily="18" charset="0"/>
                          <a:cs typeface="Times New Roman" pitchFamily="18" charset="0"/>
                        </a:rPr>
                        <a:t> المؤسسات التي تعمل في إطار إنجاز الصفقات العمومية في </a:t>
                      </a:r>
                      <a:r>
                        <a:rPr lang="ar-DZ" u="sng" baseline="0" dirty="0" smtClean="0">
                          <a:latin typeface="Times New Roman" pitchFamily="18" charset="0"/>
                          <a:cs typeface="Times New Roman" pitchFamily="18" charset="0"/>
                        </a:rPr>
                        <a:t>ميدان البناء، الأشغال العمومية والري</a:t>
                      </a:r>
                      <a:r>
                        <a:rPr lang="ar-DZ" baseline="0" dirty="0" smtClean="0">
                          <a:latin typeface="Times New Roman" pitchFamily="18" charset="0"/>
                          <a:cs typeface="Times New Roman" pitchFamily="18" charset="0"/>
                        </a:rPr>
                        <a:t> أن يكون لها شهادة </a:t>
                      </a:r>
                      <a:r>
                        <a:rPr lang="ar-DZ" u="sng" baseline="0" dirty="0" smtClean="0">
                          <a:latin typeface="Times New Roman" pitchFamily="18" charset="0"/>
                          <a:cs typeface="Times New Roman" pitchFamily="18" charset="0"/>
                        </a:rPr>
                        <a:t>التخصص</a:t>
                      </a:r>
                      <a:r>
                        <a:rPr lang="ar-DZ" baseline="0" dirty="0" smtClean="0">
                          <a:latin typeface="Times New Roman" pitchFamily="18" charset="0"/>
                          <a:cs typeface="Times New Roman" pitchFamily="18" charset="0"/>
                        </a:rPr>
                        <a:t> والتصنيف المهنيين</a:t>
                      </a:r>
                    </a:p>
                    <a:p>
                      <a:pPr algn="just" rtl="1">
                        <a:buFontTx/>
                        <a:buNone/>
                      </a:pPr>
                      <a:r>
                        <a:rPr lang="ar-DZ" baseline="0" dirty="0" smtClean="0">
                          <a:latin typeface="Times New Roman" pitchFamily="18" charset="0"/>
                          <a:cs typeface="Times New Roman" pitchFamily="18" charset="0"/>
                        </a:rPr>
                        <a:t>- الأمر رقم 10-01 المؤرخ في 26/08/2010 المتضمن قانون المالية التكميلي لسنة 2010.</a:t>
                      </a:r>
                      <a:endParaRPr lang="fr-FR" dirty="0">
                        <a:latin typeface="Times New Roman" pitchFamily="18" charset="0"/>
                        <a:cs typeface="Times New Roman" pitchFamily="18" charset="0"/>
                      </a:endParaRP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2161508987"/>
              </p:ext>
            </p:extLst>
          </p:nvPr>
        </p:nvGraphicFramePr>
        <p:xfrm>
          <a:off x="428596" y="571480"/>
          <a:ext cx="8229600" cy="5049520"/>
        </p:xfrm>
        <a:graphic>
          <a:graphicData uri="http://schemas.openxmlformats.org/drawingml/2006/table">
            <a:tbl>
              <a:tblPr firstRow="1" bandRow="1">
                <a:tableStyleId>{5940675A-B579-460E-94D1-54222C63F5DA}</a:tableStyleId>
              </a:tblPr>
              <a:tblGrid>
                <a:gridCol w="2471726"/>
                <a:gridCol w="2928958"/>
                <a:gridCol w="2828916"/>
              </a:tblGrid>
              <a:tr h="370840">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 الرئاسي رقم 10-236</a:t>
                      </a:r>
                      <a:endParaRPr lang="fr-FR"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solidFill>
                      <a:schemeClr val="accent1">
                        <a:lumMod val="40000"/>
                        <a:lumOff val="60000"/>
                      </a:schemeClr>
                    </a:solidFill>
                  </a:tcPr>
                </a:tc>
              </a:tr>
              <a:tr h="3843980">
                <a:tc>
                  <a:txBody>
                    <a:bodyPr/>
                    <a:lstStyle/>
                    <a:p>
                      <a:endParaRPr lang="ar-DZ" sz="1100" dirty="0" smtClean="0">
                        <a:latin typeface="Times New Roman" pitchFamily="18" charset="0"/>
                        <a:cs typeface="Times New Roman" pitchFamily="18" charset="0"/>
                      </a:endParaRPr>
                    </a:p>
                    <a:p>
                      <a:endParaRPr lang="ar-DZ" sz="100" dirty="0" smtClean="0">
                        <a:latin typeface="Times New Roman" pitchFamily="18" charset="0"/>
                        <a:cs typeface="Times New Roman" pitchFamily="18" charset="0"/>
                      </a:endParaRPr>
                    </a:p>
                    <a:p>
                      <a:pPr algn="r" rtl="1">
                        <a:buFontTx/>
                        <a:buNone/>
                      </a:pPr>
                      <a:r>
                        <a:rPr lang="ar-DZ"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تم إضافة</a:t>
                      </a:r>
                      <a:r>
                        <a:rPr lang="ar-DZ" u="sng" baseline="0"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3</a:t>
                      </a:r>
                      <a:r>
                        <a:rPr lang="ar-DZ" u="sng" baseline="0" dirty="0" smtClean="0">
                          <a:latin typeface="Times New Roman" pitchFamily="18" charset="0"/>
                          <a:cs typeface="Times New Roman" pitchFamily="18" charset="0"/>
                        </a:rPr>
                        <a:t> أبواب جديدة </a:t>
                      </a:r>
                      <a:r>
                        <a:rPr lang="ar-DZ" baseline="0" dirty="0" smtClean="0">
                          <a:latin typeface="Times New Roman" pitchFamily="18" charset="0"/>
                          <a:cs typeface="Times New Roman" pitchFamily="18" charset="0"/>
                        </a:rPr>
                        <a:t>:</a:t>
                      </a:r>
                    </a:p>
                    <a:p>
                      <a:pPr algn="r" rtl="1">
                        <a:buFontTx/>
                        <a:buNone/>
                      </a:pPr>
                      <a:endParaRPr lang="ar-DZ" baseline="0" dirty="0" smtClean="0">
                        <a:latin typeface="Times New Roman" pitchFamily="18" charset="0"/>
                        <a:cs typeface="Times New Roman" pitchFamily="18" charset="0"/>
                      </a:endParaRPr>
                    </a:p>
                    <a:p>
                      <a:pPr algn="just" rtl="1">
                        <a:buFont typeface="Arial" charset="0"/>
                        <a:buChar char="•"/>
                      </a:pPr>
                      <a:r>
                        <a:rPr lang="ar-DZ" dirty="0" smtClean="0">
                          <a:latin typeface="Times New Roman" pitchFamily="18" charset="0"/>
                          <a:cs typeface="Times New Roman" pitchFamily="18" charset="0"/>
                        </a:rPr>
                        <a:t>الأحكام المطبقة على تفويضات المرفق العام.</a:t>
                      </a:r>
                    </a:p>
                    <a:p>
                      <a:pPr algn="r" rtl="1">
                        <a:buFont typeface="Arial" charset="0"/>
                        <a:buNone/>
                      </a:pPr>
                      <a:endParaRPr lang="ar-DZ" sz="800" dirty="0" smtClean="0">
                        <a:latin typeface="Times New Roman" pitchFamily="18" charset="0"/>
                        <a:cs typeface="Times New Roman" pitchFamily="18" charset="0"/>
                      </a:endParaRPr>
                    </a:p>
                    <a:p>
                      <a:pPr algn="just" rtl="1">
                        <a:buFont typeface="Arial" charset="0"/>
                        <a:buChar char="•"/>
                      </a:pPr>
                      <a:r>
                        <a:rPr lang="ar-DZ" baseline="0" dirty="0" smtClean="0">
                          <a:latin typeface="Times New Roman" pitchFamily="18" charset="0"/>
                          <a:cs typeface="Times New Roman" pitchFamily="18" charset="0"/>
                        </a:rPr>
                        <a:t> التكوين في الصفقات العمومية وتفويضات المرفق العام.</a:t>
                      </a:r>
                    </a:p>
                    <a:p>
                      <a:pPr algn="r" rtl="1">
                        <a:buFont typeface="Arial" charset="0"/>
                        <a:buNone/>
                      </a:pPr>
                      <a:endParaRPr lang="ar-DZ" sz="700" baseline="0" dirty="0" smtClean="0">
                        <a:latin typeface="Times New Roman" pitchFamily="18" charset="0"/>
                        <a:cs typeface="Times New Roman" pitchFamily="18" charset="0"/>
                      </a:endParaRPr>
                    </a:p>
                    <a:p>
                      <a:pPr algn="just" rtl="1">
                        <a:buFont typeface="Arial" charset="0"/>
                        <a:buChar char="•"/>
                      </a:pPr>
                      <a:r>
                        <a:rPr lang="ar-DZ" baseline="0" dirty="0" smtClean="0">
                          <a:latin typeface="Times New Roman" pitchFamily="18" charset="0"/>
                          <a:cs typeface="Times New Roman" pitchFamily="18" charset="0"/>
                        </a:rPr>
                        <a:t>سلطة ضبط الصفقات العمومية وتفويضات المرفق العام والإحصاء الاقتصادي للطلب العمومي.</a:t>
                      </a:r>
                    </a:p>
                    <a:p>
                      <a:pPr algn="just" rtl="1">
                        <a:buFont typeface="Arial" charset="0"/>
                        <a:buChar char="•"/>
                      </a:pPr>
                      <a:endParaRPr lang="ar-DZ" sz="2000" baseline="0" dirty="0" smtClean="0">
                        <a:latin typeface="Times New Roman" pitchFamily="18" charset="0"/>
                        <a:cs typeface="Times New Roman" pitchFamily="18" charset="0"/>
                      </a:endParaRPr>
                    </a:p>
                    <a:p>
                      <a:pPr algn="just" rtl="1">
                        <a:buFont typeface="Arial" charset="0"/>
                        <a:buNone/>
                      </a:pPr>
                      <a:r>
                        <a:rPr lang="ar-DZ" baseline="0" dirty="0" smtClean="0">
                          <a:latin typeface="Times New Roman" pitchFamily="18" charset="0"/>
                          <a:cs typeface="Times New Roman" pitchFamily="18" charset="0"/>
                        </a:rPr>
                        <a:t>- تم إضافة 39 مادة جديدة.</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sz="2800" dirty="0" smtClean="0">
                        <a:latin typeface="Times New Roman" pitchFamily="18" charset="0"/>
                        <a:cs typeface="Times New Roman" pitchFamily="18" charset="0"/>
                      </a:endParaRPr>
                    </a:p>
                    <a:p>
                      <a:pPr marL="0" indent="0" algn="r" rtl="1">
                        <a:buFontTx/>
                        <a:buChar char="-"/>
                      </a:pPr>
                      <a:r>
                        <a:rPr lang="ar-DZ" sz="1800" dirty="0" smtClean="0">
                          <a:latin typeface="Times New Roman" pitchFamily="18" charset="0"/>
                          <a:cs typeface="Times New Roman" pitchFamily="18" charset="0"/>
                        </a:rPr>
                        <a:t>تضمن</a:t>
                      </a:r>
                      <a:r>
                        <a:rPr lang="ar-DZ" sz="1800" baseline="0" dirty="0" smtClean="0">
                          <a:latin typeface="Times New Roman" pitchFamily="18" charset="0"/>
                          <a:cs typeface="Times New Roman" pitchFamily="18" charset="0"/>
                        </a:rPr>
                        <a:t> 8 أبواب مقسمة إلى أقسام.</a:t>
                      </a: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2000" dirty="0" smtClean="0">
                        <a:latin typeface="Times New Roman" pitchFamily="18" charset="0"/>
                        <a:cs typeface="Times New Roman" pitchFamily="18" charset="0"/>
                      </a:endParaRPr>
                    </a:p>
                    <a:p>
                      <a:pPr marL="0" indent="0" algn="r" rtl="1">
                        <a:buFontTx/>
                        <a:buNone/>
                      </a:pPr>
                      <a:endParaRPr lang="ar-DZ" sz="800" dirty="0" smtClean="0">
                        <a:latin typeface="Times New Roman" pitchFamily="18" charset="0"/>
                        <a:cs typeface="Times New Roman" pitchFamily="18" charset="0"/>
                      </a:endParaRPr>
                    </a:p>
                    <a:p>
                      <a:pPr marL="0" indent="0" algn="r" rtl="1">
                        <a:buFontTx/>
                        <a:buNone/>
                      </a:pPr>
                      <a:endParaRPr lang="ar-DZ" sz="1600" dirty="0" smtClean="0">
                        <a:latin typeface="Times New Roman" pitchFamily="18" charset="0"/>
                        <a:cs typeface="Times New Roman" pitchFamily="18" charset="0"/>
                      </a:endParaRPr>
                    </a:p>
                    <a:p>
                      <a:pPr algn="r" rtl="1"/>
                      <a:r>
                        <a:rPr lang="ar-DZ" sz="1800" dirty="0" smtClean="0">
                          <a:latin typeface="Times New Roman" pitchFamily="18" charset="0"/>
                          <a:cs typeface="Times New Roman" pitchFamily="18" charset="0"/>
                        </a:rPr>
                        <a:t>- تضمن النص القديم  181 مادة.</a:t>
                      </a:r>
                    </a:p>
                    <a:p>
                      <a:pPr algn="r" rtl="1"/>
                      <a:endParaRPr lang="fr-FR" sz="1800" dirty="0">
                        <a:latin typeface="Times New Roman" pitchFamily="18" charset="0"/>
                        <a:cs typeface="Times New Roman" pitchFamily="18" charset="0"/>
                      </a:endParaRPr>
                    </a:p>
                  </a:txBody>
                  <a:tcPr/>
                </a:tc>
                <a:tc>
                  <a:txBody>
                    <a:bodyPr/>
                    <a:lstStyle/>
                    <a:p>
                      <a:pPr algn="r" rtl="1"/>
                      <a:endParaRPr lang="ar-DZ" dirty="0" smtClean="0">
                        <a:latin typeface="Times New Roman" pitchFamily="18" charset="0"/>
                        <a:cs typeface="Times New Roman" pitchFamily="18" charset="0"/>
                      </a:endParaRPr>
                    </a:p>
                    <a:p>
                      <a:pPr algn="r" rtl="1"/>
                      <a:r>
                        <a:rPr lang="ar-DZ" b="1" dirty="0" smtClean="0">
                          <a:solidFill>
                            <a:schemeClr val="accent2">
                              <a:lumMod val="50000"/>
                            </a:schemeClr>
                          </a:solidFill>
                          <a:latin typeface="Times New Roman" pitchFamily="18" charset="0"/>
                          <a:cs typeface="Times New Roman" pitchFamily="18" charset="0"/>
                        </a:rPr>
                        <a:t>3/</a:t>
                      </a:r>
                      <a:r>
                        <a:rPr lang="ar-DZ" b="1" baseline="0" dirty="0" smtClean="0">
                          <a:solidFill>
                            <a:schemeClr val="accent2">
                              <a:lumMod val="50000"/>
                            </a:schemeClr>
                          </a:solidFill>
                          <a:latin typeface="Times New Roman" pitchFamily="18" charset="0"/>
                          <a:cs typeface="Times New Roman" pitchFamily="18" charset="0"/>
                        </a:rPr>
                        <a:t> </a:t>
                      </a:r>
                      <a:r>
                        <a:rPr lang="ar-DZ" b="1" u="sng" baseline="0" dirty="0" smtClean="0">
                          <a:solidFill>
                            <a:schemeClr val="accent2">
                              <a:lumMod val="50000"/>
                            </a:schemeClr>
                          </a:solidFill>
                          <a:latin typeface="Times New Roman" pitchFamily="18" charset="0"/>
                          <a:cs typeface="Times New Roman" pitchFamily="18" charset="0"/>
                        </a:rPr>
                        <a:t>من حيث هيكلة النص </a:t>
                      </a:r>
                      <a:r>
                        <a:rPr lang="ar-DZ" b="1" baseline="0" dirty="0" smtClean="0">
                          <a:solidFill>
                            <a:schemeClr val="accent2">
                              <a:lumMod val="50000"/>
                            </a:schemeClr>
                          </a:solidFill>
                          <a:latin typeface="Times New Roman" pitchFamily="18" charset="0"/>
                          <a:cs typeface="Times New Roman" pitchFamily="18" charset="0"/>
                        </a:rPr>
                        <a:t>:</a:t>
                      </a:r>
                    </a:p>
                    <a:p>
                      <a:pPr algn="r" rtl="1"/>
                      <a:endParaRPr lang="ar-DZ" sz="400" b="1" baseline="0" dirty="0" smtClean="0">
                        <a:latin typeface="Times New Roman" pitchFamily="18" charset="0"/>
                        <a:cs typeface="Times New Roman" pitchFamily="18" charset="0"/>
                      </a:endParaRPr>
                    </a:p>
                    <a:p>
                      <a:pPr algn="r" rtl="1"/>
                      <a:endParaRPr lang="ar-DZ" sz="800" baseline="0" dirty="0" smtClean="0">
                        <a:latin typeface="Times New Roman" pitchFamily="18" charset="0"/>
                        <a:cs typeface="Times New Roman" pitchFamily="18" charset="0"/>
                      </a:endParaRPr>
                    </a:p>
                    <a:p>
                      <a:pPr marL="177800" indent="-88900" algn="just" rtl="1">
                        <a:buFontTx/>
                        <a:buChar char="-"/>
                      </a:pPr>
                      <a:r>
                        <a:rPr lang="ar-DZ" baseline="0" dirty="0" smtClean="0">
                          <a:latin typeface="Times New Roman" pitchFamily="18" charset="0"/>
                          <a:cs typeface="Times New Roman" pitchFamily="18" charset="0"/>
                        </a:rPr>
                        <a:t> تضمن النص الجديد 5 أبواب مقسمة إلى 6 فصول مقسمة إلى أقسام.</a:t>
                      </a:r>
                    </a:p>
                    <a:p>
                      <a:pPr marL="177800" indent="-88900" algn="r" rtl="1">
                        <a:buFontTx/>
                        <a:buChar char="-"/>
                      </a:pPr>
                      <a:endParaRPr lang="ar-DZ" baseline="0" dirty="0" smtClean="0">
                        <a:latin typeface="Times New Roman" pitchFamily="18" charset="0"/>
                        <a:cs typeface="Times New Roman" pitchFamily="18" charset="0"/>
                      </a:endParaRPr>
                    </a:p>
                    <a:p>
                      <a:pPr marL="177800" indent="-88900" algn="r" rtl="1">
                        <a:buFontTx/>
                        <a:buChar char="-"/>
                      </a:pPr>
                      <a:endParaRPr lang="ar-DZ" baseline="0" dirty="0" smtClean="0">
                        <a:latin typeface="Times New Roman" pitchFamily="18" charset="0"/>
                        <a:cs typeface="Times New Roman" pitchFamily="18" charset="0"/>
                      </a:endParaRPr>
                    </a:p>
                    <a:p>
                      <a:pPr marL="177800" indent="-88900" algn="r" rtl="1">
                        <a:buFontTx/>
                        <a:buChar char="-"/>
                      </a:pPr>
                      <a:endParaRPr lang="ar-DZ" baseline="0" dirty="0" smtClean="0">
                        <a:latin typeface="Times New Roman" pitchFamily="18" charset="0"/>
                        <a:cs typeface="Times New Roman" pitchFamily="18" charset="0"/>
                      </a:endParaRPr>
                    </a:p>
                    <a:p>
                      <a:pPr marL="177800" indent="-88900" algn="r" rtl="1">
                        <a:buFontTx/>
                        <a:buChar char="-"/>
                      </a:pPr>
                      <a:endParaRPr lang="ar-DZ" baseline="0" dirty="0" smtClean="0">
                        <a:latin typeface="Times New Roman" pitchFamily="18" charset="0"/>
                        <a:cs typeface="Times New Roman" pitchFamily="18" charset="0"/>
                      </a:endParaRPr>
                    </a:p>
                    <a:p>
                      <a:pPr marL="177800" indent="-88900" algn="r" rtl="1">
                        <a:buFontTx/>
                        <a:buChar char="-"/>
                      </a:pPr>
                      <a:endParaRPr lang="ar-DZ" baseline="0" dirty="0" smtClean="0">
                        <a:latin typeface="Times New Roman" pitchFamily="18" charset="0"/>
                        <a:cs typeface="Times New Roman" pitchFamily="18" charset="0"/>
                      </a:endParaRPr>
                    </a:p>
                    <a:p>
                      <a:pPr marL="177800" indent="-88900" algn="r" rtl="1">
                        <a:buFontTx/>
                        <a:buNone/>
                      </a:pPr>
                      <a:endParaRPr lang="ar-DZ" sz="3200" baseline="0" dirty="0" smtClean="0">
                        <a:latin typeface="Times New Roman" pitchFamily="18" charset="0"/>
                        <a:cs typeface="Times New Roman" pitchFamily="18" charset="0"/>
                      </a:endParaRPr>
                    </a:p>
                    <a:p>
                      <a:pPr marL="177800" indent="-88900" algn="r" rtl="1">
                        <a:buFontTx/>
                        <a:buNone/>
                      </a:pPr>
                      <a:endParaRPr lang="ar-DZ" sz="500" baseline="0" dirty="0" smtClean="0">
                        <a:latin typeface="Times New Roman" pitchFamily="18" charset="0"/>
                        <a:cs typeface="Times New Roman" pitchFamily="18" charset="0"/>
                      </a:endParaRPr>
                    </a:p>
                    <a:p>
                      <a:pPr marL="177800" indent="-88900" algn="r" rtl="1">
                        <a:buFontTx/>
                        <a:buNone/>
                      </a:pPr>
                      <a:r>
                        <a:rPr lang="ar-DZ" baseline="0" dirty="0" smtClean="0">
                          <a:latin typeface="Times New Roman" pitchFamily="18" charset="0"/>
                          <a:cs typeface="Times New Roman" pitchFamily="18" charset="0"/>
                        </a:rPr>
                        <a:t>- وتضمن النص الجديد 220 مادة.</a:t>
                      </a:r>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214290"/>
          <a:ext cx="8501122" cy="6432736"/>
        </p:xfrm>
        <a:graphic>
          <a:graphicData uri="http://schemas.openxmlformats.org/drawingml/2006/table">
            <a:tbl>
              <a:tblPr firstRow="1" bandRow="1">
                <a:tableStyleId>{5940675A-B579-460E-94D1-54222C63F5DA}</a:tableStyleId>
              </a:tblPr>
              <a:tblGrid>
                <a:gridCol w="2833707"/>
                <a:gridCol w="2553326"/>
                <a:gridCol w="3114089"/>
              </a:tblGrid>
              <a:tr h="214313">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nchor="ctr">
                    <a:solidFill>
                      <a:schemeClr val="accent1">
                        <a:lumMod val="40000"/>
                        <a:lumOff val="60000"/>
                      </a:schemeClr>
                    </a:solidFill>
                  </a:tcPr>
                </a:tc>
              </a:tr>
              <a:tr h="3065322">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2400" dirty="0" smtClean="0">
                        <a:latin typeface="Times New Roman" pitchFamily="18" charset="0"/>
                        <a:cs typeface="Times New Roman" pitchFamily="18" charset="0"/>
                      </a:endParaRPr>
                    </a:p>
                    <a:p>
                      <a:pPr algn="just" rtl="1">
                        <a:buFontTx/>
                        <a:buNone/>
                      </a:pPr>
                      <a:r>
                        <a:rPr lang="ar-DZ" u="none" dirty="0" smtClean="0">
                          <a:latin typeface="Times New Roman" pitchFamily="18" charset="0"/>
                          <a:cs typeface="Times New Roman" pitchFamily="18" charset="0"/>
                        </a:rPr>
                        <a:t>- </a:t>
                      </a:r>
                      <a:r>
                        <a:rPr lang="ar-DZ" u="sng" dirty="0" smtClean="0">
                          <a:latin typeface="Times New Roman" pitchFamily="18" charset="0"/>
                          <a:cs typeface="Times New Roman" pitchFamily="18" charset="0"/>
                        </a:rPr>
                        <a:t>تم إضافة عبارات </a:t>
                      </a:r>
                      <a:r>
                        <a:rPr lang="ar-DZ" dirty="0" smtClean="0">
                          <a:latin typeface="Times New Roman" pitchFamily="18" charset="0"/>
                          <a:cs typeface="Times New Roman" pitchFamily="18" charset="0"/>
                        </a:rPr>
                        <a:t>: </a:t>
                      </a:r>
                    </a:p>
                    <a:p>
                      <a:pPr algn="just" rtl="1">
                        <a:buFontTx/>
                        <a:buNone/>
                      </a:pPr>
                      <a:r>
                        <a:rPr lang="ar-DZ" dirty="0" smtClean="0">
                          <a:latin typeface="Times New Roman" pitchFamily="18" charset="0"/>
                          <a:cs typeface="Times New Roman" pitchFamily="18" charset="0"/>
                        </a:rPr>
                        <a:t> "......... بمقابل</a:t>
                      </a:r>
                      <a:r>
                        <a:rPr lang="ar-DZ" baseline="0" dirty="0" smtClean="0">
                          <a:latin typeface="Times New Roman" pitchFamily="18" charset="0"/>
                          <a:cs typeface="Times New Roman" pitchFamily="18" charset="0"/>
                        </a:rPr>
                        <a:t> ........... لتلبية  حاجات المصلحة المتعاقدة "</a:t>
                      </a:r>
                      <a:r>
                        <a:rPr lang="ar-DZ"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2400" dirty="0" smtClean="0">
                        <a:latin typeface="Times New Roman" pitchFamily="18" charset="0"/>
                        <a:cs typeface="Times New Roman" pitchFamily="18" charset="0"/>
                      </a:endParaRPr>
                    </a:p>
                    <a:p>
                      <a:pPr algn="just" rtl="1"/>
                      <a:r>
                        <a:rPr lang="ar-DZ" dirty="0" smtClean="0">
                          <a:latin typeface="Times New Roman" pitchFamily="18" charset="0"/>
                          <a:cs typeface="Times New Roman" pitchFamily="18" charset="0"/>
                        </a:rPr>
                        <a:t>- تقابلها </a:t>
                      </a:r>
                      <a:r>
                        <a:rPr lang="ar-DZ" b="1" dirty="0" smtClean="0">
                          <a:latin typeface="Times New Roman" pitchFamily="18" charset="0"/>
                          <a:cs typeface="Times New Roman" pitchFamily="18" charset="0"/>
                        </a:rPr>
                        <a:t>المادة 04</a:t>
                      </a:r>
                      <a:r>
                        <a:rPr lang="ar-DZ" dirty="0" smtClean="0">
                          <a:latin typeface="Times New Roman" pitchFamily="18" charset="0"/>
                          <a:cs typeface="Times New Roman" pitchFamily="18" charset="0"/>
                        </a:rPr>
                        <a:t> من النص القديم</a:t>
                      </a:r>
                    </a:p>
                    <a:p>
                      <a:pPr algn="just"/>
                      <a:endParaRPr lang="fr-FR" dirty="0">
                        <a:latin typeface="Times New Roman" pitchFamily="18" charset="0"/>
                        <a:cs typeface="Times New Roman" pitchFamily="18" charset="0"/>
                      </a:endParaRPr>
                    </a:p>
                  </a:txBody>
                  <a:tcPr/>
                </a:tc>
                <a:tc>
                  <a:txBody>
                    <a:bodyPr/>
                    <a:lstStyle/>
                    <a:p>
                      <a:pPr algn="r"/>
                      <a:endParaRPr lang="ar-DZ" sz="300" dirty="0" smtClean="0">
                        <a:latin typeface="Times New Roman" pitchFamily="18" charset="0"/>
                        <a:cs typeface="Times New Roman" pitchFamily="18" charset="0"/>
                      </a:endParaRPr>
                    </a:p>
                    <a:p>
                      <a:pPr algn="r"/>
                      <a:r>
                        <a:rPr lang="ar-DZ" b="1" dirty="0" smtClean="0">
                          <a:solidFill>
                            <a:schemeClr val="accent2">
                              <a:lumMod val="50000"/>
                            </a:schemeClr>
                          </a:solidFill>
                          <a:latin typeface="Times New Roman" pitchFamily="18" charset="0"/>
                          <a:cs typeface="Times New Roman" pitchFamily="18" charset="0"/>
                        </a:rPr>
                        <a:t>4/ </a:t>
                      </a:r>
                      <a:r>
                        <a:rPr lang="ar-DZ" b="1" u="sng" dirty="0" smtClean="0">
                          <a:solidFill>
                            <a:schemeClr val="accent2">
                              <a:lumMod val="50000"/>
                            </a:schemeClr>
                          </a:solidFill>
                          <a:latin typeface="Times New Roman" pitchFamily="18" charset="0"/>
                          <a:cs typeface="Times New Roman" pitchFamily="18" charset="0"/>
                        </a:rPr>
                        <a:t>من حيث مضمون المواد </a:t>
                      </a:r>
                      <a:r>
                        <a:rPr lang="ar-DZ" b="1" dirty="0" smtClean="0">
                          <a:solidFill>
                            <a:schemeClr val="accent2">
                              <a:lumMod val="50000"/>
                            </a:schemeClr>
                          </a:solidFill>
                          <a:latin typeface="Times New Roman" pitchFamily="18" charset="0"/>
                          <a:cs typeface="Times New Roman" pitchFamily="18" charset="0"/>
                        </a:rPr>
                        <a:t>:</a:t>
                      </a:r>
                    </a:p>
                    <a:p>
                      <a:endParaRPr lang="ar-DZ" sz="500" dirty="0" smtClean="0">
                        <a:latin typeface="Times New Roman" pitchFamily="18" charset="0"/>
                        <a:cs typeface="Times New Roman" pitchFamily="18" charset="0"/>
                      </a:endParaRPr>
                    </a:p>
                    <a:p>
                      <a:pPr algn="r" rtl="1"/>
                      <a:r>
                        <a:rPr lang="ar-DZ" b="1" u="sng" dirty="0" smtClean="0">
                          <a:solidFill>
                            <a:schemeClr val="accent1">
                              <a:lumMod val="75000"/>
                            </a:schemeClr>
                          </a:solidFill>
                          <a:latin typeface="Times New Roman" pitchFamily="18" charset="0"/>
                          <a:cs typeface="Times New Roman" pitchFamily="18" charset="0"/>
                        </a:rPr>
                        <a:t>أولا /</a:t>
                      </a:r>
                      <a:r>
                        <a:rPr lang="ar-DZ" b="1" u="sng" baseline="0" dirty="0" smtClean="0">
                          <a:solidFill>
                            <a:schemeClr val="accent1">
                              <a:lumMod val="75000"/>
                            </a:schemeClr>
                          </a:solidFill>
                          <a:latin typeface="Times New Roman" pitchFamily="18" charset="0"/>
                          <a:cs typeface="Times New Roman" pitchFamily="18" charset="0"/>
                        </a:rPr>
                        <a:t> أحكـــام تمهيديــة </a:t>
                      </a:r>
                    </a:p>
                    <a:p>
                      <a:pPr algn="r" rtl="1"/>
                      <a:r>
                        <a:rPr lang="ar-DZ" b="1" u="none" baseline="0" dirty="0" smtClean="0">
                          <a:latin typeface="Times New Roman" pitchFamily="18" charset="0"/>
                          <a:cs typeface="Times New Roman" pitchFamily="18" charset="0"/>
                        </a:rPr>
                        <a:t>1/ </a:t>
                      </a:r>
                      <a:r>
                        <a:rPr lang="ar-DZ" b="1" u="sng" baseline="0" dirty="0" err="1" smtClean="0">
                          <a:latin typeface="Times New Roman" pitchFamily="18" charset="0"/>
                          <a:cs typeface="Times New Roman" pitchFamily="18" charset="0"/>
                        </a:rPr>
                        <a:t>تعاريــف</a:t>
                      </a:r>
                      <a:r>
                        <a:rPr lang="ar-DZ" b="1" u="sng" baseline="0" dirty="0" smtClean="0">
                          <a:latin typeface="Times New Roman" pitchFamily="18" charset="0"/>
                          <a:cs typeface="Times New Roman" pitchFamily="18" charset="0"/>
                        </a:rPr>
                        <a:t> ومجـال التطبيق </a:t>
                      </a:r>
                      <a:r>
                        <a:rPr lang="ar-DZ" b="1" baseline="0" dirty="0" smtClean="0">
                          <a:latin typeface="Times New Roman" pitchFamily="18" charset="0"/>
                          <a:cs typeface="Times New Roman" pitchFamily="18" charset="0"/>
                        </a:rPr>
                        <a:t>: </a:t>
                      </a:r>
                    </a:p>
                    <a:p>
                      <a:pPr algn="r" rtl="1"/>
                      <a:endParaRPr lang="ar-DZ" sz="500" baseline="0" dirty="0" smtClean="0">
                        <a:latin typeface="Times New Roman" pitchFamily="18" charset="0"/>
                        <a:cs typeface="Times New Roman" pitchFamily="18" charset="0"/>
                      </a:endParaRPr>
                    </a:p>
                    <a:p>
                      <a:pPr marL="177800" indent="0" algn="r" rtl="1"/>
                      <a:r>
                        <a:rPr lang="ar-DZ" b="1" baseline="0" dirty="0" smtClean="0">
                          <a:latin typeface="Times New Roman" pitchFamily="18" charset="0"/>
                          <a:cs typeface="Times New Roman" pitchFamily="18" charset="0"/>
                        </a:rPr>
                        <a:t>1-1 </a:t>
                      </a:r>
                      <a:r>
                        <a:rPr lang="ar-DZ" b="1" baseline="0" dirty="0" err="1" smtClean="0">
                          <a:latin typeface="Times New Roman" pitchFamily="18" charset="0"/>
                          <a:cs typeface="Times New Roman" pitchFamily="18" charset="0"/>
                        </a:rPr>
                        <a:t>ت</a:t>
                      </a:r>
                      <a:r>
                        <a:rPr lang="ar-DZ" b="1" u="sng" baseline="0" dirty="0" err="1" smtClean="0">
                          <a:latin typeface="Times New Roman" pitchFamily="18" charset="0"/>
                          <a:cs typeface="Times New Roman" pitchFamily="18" charset="0"/>
                        </a:rPr>
                        <a:t>عاريف</a:t>
                      </a:r>
                      <a:r>
                        <a:rPr lang="ar-DZ" b="1" baseline="0" dirty="0" smtClean="0">
                          <a:latin typeface="Times New Roman" pitchFamily="18" charset="0"/>
                          <a:cs typeface="Times New Roman" pitchFamily="18" charset="0"/>
                        </a:rPr>
                        <a:t> :</a:t>
                      </a:r>
                    </a:p>
                    <a:p>
                      <a:pPr algn="r" rtl="1"/>
                      <a:endParaRPr lang="ar-DZ" sz="600" baseline="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 02</a:t>
                      </a:r>
                      <a:r>
                        <a:rPr lang="ar-DZ" dirty="0" smtClean="0">
                          <a:latin typeface="Times New Roman" pitchFamily="18" charset="0"/>
                          <a:cs typeface="Times New Roman" pitchFamily="18" charset="0"/>
                        </a:rPr>
                        <a:t> </a:t>
                      </a:r>
                      <a:r>
                        <a:rPr lang="ar-DZ" b="1"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 الصفقات العمومية</a:t>
                      </a:r>
                      <a:r>
                        <a:rPr lang="ar-DZ" baseline="0" dirty="0" smtClean="0">
                          <a:latin typeface="Times New Roman" pitchFamily="18" charset="0"/>
                          <a:cs typeface="Times New Roman" pitchFamily="18" charset="0"/>
                        </a:rPr>
                        <a:t> هي عقود مكتوبة في مفهوم التشريع المعمول به، تبرم </a:t>
                      </a:r>
                      <a:r>
                        <a:rPr lang="ar-DZ" b="1" baseline="0" dirty="0" smtClean="0">
                          <a:latin typeface="Times New Roman" pitchFamily="18" charset="0"/>
                          <a:cs typeface="Times New Roman" pitchFamily="18" charset="0"/>
                        </a:rPr>
                        <a:t>بمقابل</a:t>
                      </a:r>
                      <a:r>
                        <a:rPr lang="ar-DZ" baseline="0" dirty="0" smtClean="0">
                          <a:latin typeface="Times New Roman" pitchFamily="18" charset="0"/>
                          <a:cs typeface="Times New Roman" pitchFamily="18" charset="0"/>
                        </a:rPr>
                        <a:t> مع متعاملين اقتصاديين وفق الشروط المنصوص عليها في هذا المرسوم، </a:t>
                      </a:r>
                      <a:r>
                        <a:rPr lang="ar-DZ" b="1" baseline="0" dirty="0" smtClean="0">
                          <a:latin typeface="Times New Roman" pitchFamily="18" charset="0"/>
                          <a:cs typeface="Times New Roman" pitchFamily="18" charset="0"/>
                        </a:rPr>
                        <a:t>لتلبية حاجات المصلحة المتعاقدة </a:t>
                      </a:r>
                      <a:r>
                        <a:rPr lang="ar-DZ" baseline="0" dirty="0" smtClean="0">
                          <a:latin typeface="Times New Roman" pitchFamily="18" charset="0"/>
                          <a:cs typeface="Times New Roman" pitchFamily="18" charset="0"/>
                        </a:rPr>
                        <a:t>في مجال الأشغال واللوازم، والخدمات </a:t>
                      </a:r>
                      <a:r>
                        <a:rPr lang="ar-DZ" baseline="0" dirty="0" err="1" smtClean="0">
                          <a:latin typeface="Times New Roman" pitchFamily="18" charset="0"/>
                          <a:cs typeface="Times New Roman" pitchFamily="18" charset="0"/>
                        </a:rPr>
                        <a:t>والدراسات </a:t>
                      </a:r>
                      <a:r>
                        <a:rPr lang="ar-DZ" dirty="0" err="1" smtClean="0">
                          <a:latin typeface="Times New Roman" pitchFamily="18" charset="0"/>
                          <a:cs typeface="Times New Roman" pitchFamily="18" charset="0"/>
                        </a:rPr>
                        <a:t>".</a:t>
                      </a:r>
                      <a:r>
                        <a:rPr lang="fr-FR" dirty="0" smtClean="0">
                          <a:latin typeface="Times New Roman" pitchFamily="18" charset="0"/>
                          <a:cs typeface="Times New Roman" pitchFamily="18" charset="0"/>
                        </a:rPr>
                        <a:t>  </a:t>
                      </a:r>
                      <a:endParaRPr lang="ar-DZ" dirty="0" smtClean="0">
                        <a:latin typeface="Times New Roman" pitchFamily="18" charset="0"/>
                        <a:cs typeface="Times New Roman" pitchFamily="18" charset="0"/>
                      </a:endParaRPr>
                    </a:p>
                    <a:p>
                      <a:endParaRPr lang="fr-FR" sz="100" dirty="0">
                        <a:latin typeface="Times New Roman" pitchFamily="18" charset="0"/>
                        <a:cs typeface="Times New Roman" pitchFamily="18" charset="0"/>
                      </a:endParaRPr>
                    </a:p>
                  </a:txBody>
                  <a:tcPr/>
                </a:tc>
              </a:tr>
              <a:tr h="2653216">
                <a:tc>
                  <a:txBody>
                    <a:bodyPr/>
                    <a:lstStyle/>
                    <a:p>
                      <a:endParaRPr lang="ar-DZ" sz="100" dirty="0" smtClean="0">
                        <a:latin typeface="Times New Roman" pitchFamily="18" charset="0"/>
                        <a:cs typeface="Times New Roman" pitchFamily="18" charset="0"/>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dirty="0" smtClean="0">
                          <a:latin typeface="Times New Roman" pitchFamily="18" charset="0"/>
                          <a:cs typeface="Times New Roman" pitchFamily="18" charset="0"/>
                        </a:rPr>
                        <a:t>- تم إضافة </a:t>
                      </a:r>
                      <a:r>
                        <a:rPr lang="ar-DZ" u="sng" dirty="0" err="1" smtClean="0">
                          <a:latin typeface="Times New Roman" pitchFamily="18" charset="0"/>
                          <a:cs typeface="Times New Roman" pitchFamily="18" charset="0"/>
                        </a:rPr>
                        <a:t>مسؤول</a:t>
                      </a:r>
                      <a:r>
                        <a:rPr lang="ar-DZ" u="sng" baseline="0" dirty="0" smtClean="0">
                          <a:latin typeface="Times New Roman" pitchFamily="18" charset="0"/>
                          <a:cs typeface="Times New Roman" pitchFamily="18" charset="0"/>
                        </a:rPr>
                        <a:t> الهيئة العمومية</a:t>
                      </a:r>
                      <a:r>
                        <a:rPr lang="ar-DZ" baseline="0" dirty="0" smtClean="0">
                          <a:latin typeface="Times New Roman" pitchFamily="18" charset="0"/>
                          <a:cs typeface="Times New Roman" pitchFamily="18" charset="0"/>
                        </a:rPr>
                        <a:t>، والإبقاء على مدير المؤسسة العمومية دون التفصيل مقارنة بالمرسوم القديم.</a:t>
                      </a:r>
                    </a:p>
                    <a:p>
                      <a:pPr marL="0" marR="0" indent="0" algn="just" defTabSz="914400" rtl="1" eaLnBrk="1" fontAlgn="auto" latinLnBrk="0" hangingPunct="1">
                        <a:lnSpc>
                          <a:spcPct val="100000"/>
                        </a:lnSpc>
                        <a:spcBef>
                          <a:spcPts val="0"/>
                        </a:spcBef>
                        <a:spcAft>
                          <a:spcPts val="0"/>
                        </a:spcAft>
                        <a:buClrTx/>
                        <a:buSzTx/>
                        <a:buFontTx/>
                        <a:buNone/>
                        <a:tabLst/>
                        <a:defRPr/>
                      </a:pPr>
                      <a:endParaRPr lang="fr-FR" sz="300" dirty="0" smtClean="0">
                        <a:latin typeface="Times New Roman" pitchFamily="18" charset="0"/>
                        <a:cs typeface="Times New Roman" pitchFamily="18" charset="0"/>
                      </a:endParaRPr>
                    </a:p>
                    <a:p>
                      <a:pPr algn="r" rtl="1">
                        <a:buFontTx/>
                        <a:buNone/>
                      </a:pPr>
                      <a:endParaRPr lang="ar-DZ" sz="1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تم حذف </a:t>
                      </a:r>
                      <a:r>
                        <a:rPr lang="ar-DZ" baseline="0" dirty="0" err="1" smtClean="0">
                          <a:latin typeface="Times New Roman" pitchFamily="18" charset="0"/>
                          <a:cs typeface="Times New Roman" pitchFamily="18" charset="0"/>
                        </a:rPr>
                        <a:t>مسؤول</a:t>
                      </a:r>
                      <a:r>
                        <a:rPr lang="ar-DZ" baseline="0" dirty="0" smtClean="0">
                          <a:latin typeface="Times New Roman" pitchFamily="18" charset="0"/>
                          <a:cs typeface="Times New Roman" pitchFamily="18" charset="0"/>
                        </a:rPr>
                        <a:t> الهيئة الوطنية المستقلة.</a:t>
                      </a:r>
                    </a:p>
                    <a:p>
                      <a:pPr algn="just" rtl="1">
                        <a:buFontTx/>
                        <a:buNone/>
                      </a:pPr>
                      <a:r>
                        <a:rPr lang="ar-DZ" baseline="0" dirty="0" smtClean="0">
                          <a:latin typeface="Times New Roman" pitchFamily="18" charset="0"/>
                          <a:cs typeface="Times New Roman" pitchFamily="18" charset="0"/>
                        </a:rPr>
                        <a:t>- تم تعويض كلمة  " تحضير " </a:t>
                      </a:r>
                      <a:r>
                        <a:rPr lang="ar-DZ" baseline="0" dirty="0" err="1" smtClean="0">
                          <a:latin typeface="Times New Roman" pitchFamily="18" charset="0"/>
                          <a:cs typeface="Times New Roman" pitchFamily="18" charset="0"/>
                        </a:rPr>
                        <a:t>بـ</a:t>
                      </a:r>
                      <a:r>
                        <a:rPr lang="ar-DZ" baseline="0" dirty="0" smtClean="0">
                          <a:latin typeface="Times New Roman" pitchFamily="18" charset="0"/>
                          <a:cs typeface="Times New Roman" pitchFamily="18" charset="0"/>
                        </a:rPr>
                        <a:t>  " إبرام " . </a:t>
                      </a:r>
                    </a:p>
                  </a:txBody>
                  <a:tcPr/>
                </a:tc>
                <a:tc>
                  <a:txBody>
                    <a:bodyPr/>
                    <a:lstStyle/>
                    <a:p>
                      <a:pPr algn="just" rtl="1"/>
                      <a:endParaRPr lang="ar-DZ" sz="8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 تقابلها</a:t>
                      </a:r>
                      <a:r>
                        <a:rPr lang="ar-DZ"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المادة  08 </a:t>
                      </a:r>
                      <a:r>
                        <a:rPr lang="ar-DZ" baseline="0" dirty="0" smtClean="0">
                          <a:latin typeface="Times New Roman" pitchFamily="18" charset="0"/>
                          <a:cs typeface="Times New Roman" pitchFamily="18" charset="0"/>
                        </a:rPr>
                        <a:t>: </a:t>
                      </a:r>
                    </a:p>
                    <a:p>
                      <a:pPr algn="just" rtl="1">
                        <a:buFontTx/>
                        <a:buNone/>
                      </a:pPr>
                      <a:r>
                        <a:rPr lang="ar-DZ" baseline="0" dirty="0" smtClean="0">
                          <a:latin typeface="Times New Roman" pitchFamily="18" charset="0"/>
                          <a:cs typeface="Times New Roman" pitchFamily="18" charset="0"/>
                        </a:rPr>
                        <a:t> ” ويمكن لكل سلطة أن تفوض صلاحيتها إلى </a:t>
                      </a:r>
                      <a:r>
                        <a:rPr lang="ar-DZ" baseline="0" dirty="0" err="1" smtClean="0">
                          <a:latin typeface="Times New Roman" pitchFamily="18" charset="0"/>
                          <a:cs typeface="Times New Roman" pitchFamily="18" charset="0"/>
                        </a:rPr>
                        <a:t>المسؤولين</a:t>
                      </a:r>
                      <a:r>
                        <a:rPr lang="ar-DZ" baseline="0" dirty="0" smtClean="0">
                          <a:latin typeface="Times New Roman" pitchFamily="18" charset="0"/>
                          <a:cs typeface="Times New Roman" pitchFamily="18" charset="0"/>
                        </a:rPr>
                        <a:t> المكلفين </a:t>
                      </a:r>
                      <a:r>
                        <a:rPr lang="ar-DZ" u="sng" baseline="0" dirty="0" smtClean="0">
                          <a:latin typeface="Times New Roman" pitchFamily="18" charset="0"/>
                          <a:cs typeface="Times New Roman" pitchFamily="18" charset="0"/>
                        </a:rPr>
                        <a:t>بتحضير</a:t>
                      </a:r>
                      <a:r>
                        <a:rPr lang="ar-DZ" baseline="0" dirty="0" smtClean="0">
                          <a:latin typeface="Times New Roman" pitchFamily="18" charset="0"/>
                          <a:cs typeface="Times New Roman" pitchFamily="18" charset="0"/>
                        </a:rPr>
                        <a:t> وتنفيذ الصفقات العمومية " .</a:t>
                      </a:r>
                    </a:p>
                  </a:txBody>
                  <a:tcPr/>
                </a:tc>
                <a:tc>
                  <a:txBody>
                    <a:bodyPr/>
                    <a:lstStyle/>
                    <a:p>
                      <a:pPr algn="just" rtl="1">
                        <a:buFontTx/>
                        <a:buNone/>
                      </a:pPr>
                      <a:endParaRPr lang="ar-DZ" sz="400" u="none"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a:t>
                      </a:r>
                      <a:r>
                        <a:rPr lang="ar-DZ" b="1" u="sng" baseline="0" dirty="0" smtClean="0">
                          <a:latin typeface="Times New Roman" pitchFamily="18" charset="0"/>
                          <a:cs typeface="Times New Roman" pitchFamily="18" charset="0"/>
                        </a:rPr>
                        <a:t>المادة 04</a:t>
                      </a:r>
                      <a:r>
                        <a:rPr lang="ar-DZ" b="1" baseline="0" dirty="0" smtClean="0">
                          <a:latin typeface="Times New Roman" pitchFamily="18" charset="0"/>
                          <a:cs typeface="Times New Roman" pitchFamily="18" charset="0"/>
                        </a:rPr>
                        <a:t> : </a:t>
                      </a:r>
                      <a:r>
                        <a:rPr lang="ar-DZ" baseline="0" dirty="0" smtClean="0">
                          <a:latin typeface="Times New Roman" pitchFamily="18" charset="0"/>
                          <a:cs typeface="Times New Roman" pitchFamily="18" charset="0"/>
                        </a:rPr>
                        <a:t>"لا تصح الصفقات ولا</a:t>
                      </a:r>
                      <a:r>
                        <a:rPr lang="fr-FR"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تكون نهائية  إلا بموافقة السلطة المختصة حسب الحالة :</a:t>
                      </a:r>
                    </a:p>
                    <a:p>
                      <a:pPr algn="just" rtl="1">
                        <a:buFontTx/>
                        <a:buNone/>
                      </a:pPr>
                      <a:endParaRPr lang="ar-DZ" sz="100" baseline="0" dirty="0" smtClean="0">
                        <a:latin typeface="Times New Roman" pitchFamily="18" charset="0"/>
                        <a:cs typeface="Times New Roman" pitchFamily="18" charset="0"/>
                      </a:endParaRPr>
                    </a:p>
                    <a:p>
                      <a:pPr algn="just" rtl="1">
                        <a:buFontTx/>
                        <a:buNone/>
                      </a:pPr>
                      <a:r>
                        <a:rPr lang="ar-DZ" baseline="0" dirty="0" smtClean="0">
                          <a:latin typeface="Times New Roman" pitchFamily="18" charset="0"/>
                          <a:cs typeface="Times New Roman" pitchFamily="18" charset="0"/>
                        </a:rPr>
                        <a:t>- </a:t>
                      </a:r>
                      <a:r>
                        <a:rPr lang="ar-DZ" b="1" u="sng" baseline="0" dirty="0" err="1" smtClean="0">
                          <a:latin typeface="Times New Roman" pitchFamily="18" charset="0"/>
                          <a:cs typeface="Times New Roman" pitchFamily="18" charset="0"/>
                        </a:rPr>
                        <a:t>مسؤول</a:t>
                      </a:r>
                      <a:r>
                        <a:rPr lang="ar-DZ" b="1" u="sng" baseline="0" dirty="0" smtClean="0">
                          <a:latin typeface="Times New Roman" pitchFamily="18" charset="0"/>
                          <a:cs typeface="Times New Roman" pitchFamily="18" charset="0"/>
                        </a:rPr>
                        <a:t> الهيئة العمومية</a:t>
                      </a:r>
                      <a:r>
                        <a:rPr lang="ar-DZ" b="1" u="none" baseline="0" dirty="0" smtClean="0">
                          <a:latin typeface="Times New Roman" pitchFamily="18" charset="0"/>
                          <a:cs typeface="Times New Roman" pitchFamily="18" charset="0"/>
                        </a:rPr>
                        <a:t> </a:t>
                      </a:r>
                      <a:r>
                        <a:rPr lang="ar-DZ" u="none" baseline="0" dirty="0" smtClean="0">
                          <a:latin typeface="Times New Roman" pitchFamily="18" charset="0"/>
                          <a:cs typeface="Times New Roman" pitchFamily="18" charset="0"/>
                        </a:rPr>
                        <a:t>- </a:t>
                      </a:r>
                      <a:r>
                        <a:rPr lang="ar-DZ" baseline="0" dirty="0" smtClean="0">
                          <a:latin typeface="Times New Roman" pitchFamily="18" charset="0"/>
                          <a:cs typeface="Times New Roman" pitchFamily="18" charset="0"/>
                        </a:rPr>
                        <a:t>الوزير- الوالي- رئيس البلدية- المدير العام أو مدير المؤسسة العمومية . ويمكن لكل سلطة أن تفوض صلاحيتها إلى </a:t>
                      </a:r>
                      <a:r>
                        <a:rPr lang="ar-DZ" baseline="0" dirty="0" err="1" smtClean="0">
                          <a:latin typeface="Times New Roman" pitchFamily="18" charset="0"/>
                          <a:cs typeface="Times New Roman" pitchFamily="18" charset="0"/>
                        </a:rPr>
                        <a:t>المسؤولين</a:t>
                      </a:r>
                      <a:r>
                        <a:rPr lang="ar-DZ" baseline="0" dirty="0" smtClean="0">
                          <a:latin typeface="Times New Roman" pitchFamily="18" charset="0"/>
                          <a:cs typeface="Times New Roman" pitchFamily="18" charset="0"/>
                        </a:rPr>
                        <a:t> المكلفين </a:t>
                      </a:r>
                      <a:r>
                        <a:rPr lang="ar-DZ" b="1" u="sng" baseline="0" dirty="0" smtClean="0">
                          <a:latin typeface="Times New Roman" pitchFamily="18" charset="0"/>
                          <a:cs typeface="Times New Roman" pitchFamily="18" charset="0"/>
                        </a:rPr>
                        <a:t>بإبرام</a:t>
                      </a:r>
                      <a:r>
                        <a:rPr lang="ar-DZ" baseline="0" dirty="0" smtClean="0">
                          <a:latin typeface="Times New Roman" pitchFamily="18" charset="0"/>
                          <a:cs typeface="Times New Roman" pitchFamily="18" charset="0"/>
                        </a:rPr>
                        <a:t> وتنفيذ الصفقات العمومية " .</a:t>
                      </a:r>
                      <a:endParaRPr lang="ar-DZ" dirty="0" smtClean="0">
                        <a:latin typeface="Times New Roman" pitchFamily="18" charset="0"/>
                        <a:cs typeface="Times New Roman" pitchFamily="18" charset="0"/>
                      </a:endParaRPr>
                    </a:p>
                  </a:txBody>
                  <a:tcPr/>
                </a:tc>
              </a:tr>
            </a:tbl>
          </a:graphicData>
        </a:graphic>
      </p:graphicFrame>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9" y="357167"/>
          <a:ext cx="8501121" cy="6096498"/>
        </p:xfrm>
        <a:graphic>
          <a:graphicData uri="http://schemas.openxmlformats.org/drawingml/2006/table">
            <a:tbl>
              <a:tblPr firstRow="1" bandRow="1">
                <a:tableStyleId>{5940675A-B579-460E-94D1-54222C63F5DA}</a:tableStyleId>
              </a:tblPr>
              <a:tblGrid>
                <a:gridCol w="2833707"/>
                <a:gridCol w="3057421"/>
                <a:gridCol w="2609993"/>
              </a:tblGrid>
              <a:tr h="341492">
                <a:tc>
                  <a:txBody>
                    <a:bodyPr/>
                    <a:lstStyle/>
                    <a:p>
                      <a:pPr algn="ctr"/>
                      <a:r>
                        <a:rPr lang="ar-DZ" sz="1800" b="1" dirty="0" smtClean="0">
                          <a:latin typeface="Times New Roman" pitchFamily="18" charset="0"/>
                          <a:cs typeface="Times New Roman" pitchFamily="18" charset="0"/>
                        </a:rPr>
                        <a:t>الملاحظــــات</a:t>
                      </a:r>
                      <a:endParaRPr lang="fr-FR" dirty="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b="1" dirty="0" smtClean="0">
                          <a:latin typeface="Times New Roman" pitchFamily="18" charset="0"/>
                          <a:cs typeface="Times New Roman" pitchFamily="18" charset="0"/>
                        </a:rPr>
                        <a:t>المرسوم الرئاسي رقم 10-236</a:t>
                      </a:r>
                      <a:endParaRPr lang="fr-FR" dirty="0" smtClean="0">
                        <a:latin typeface="Times New Roman" pitchFamily="18" charset="0"/>
                        <a:cs typeface="Times New Roman" pitchFamily="18" charset="0"/>
                      </a:endParaRPr>
                    </a:p>
                  </a:txBody>
                  <a:tcPr anchor="ctr">
                    <a:solidFill>
                      <a:schemeClr val="accent1">
                        <a:lumMod val="40000"/>
                        <a:lumOff val="60000"/>
                      </a:schemeClr>
                    </a:solidFill>
                  </a:tcPr>
                </a:tc>
                <a:tc>
                  <a:txBody>
                    <a:bodyPr/>
                    <a:lstStyle/>
                    <a:p>
                      <a:pPr algn="ctr"/>
                      <a:r>
                        <a:rPr lang="ar-DZ" sz="1800" b="1" dirty="0" smtClean="0">
                          <a:latin typeface="Times New Roman" pitchFamily="18" charset="0"/>
                          <a:cs typeface="Times New Roman" pitchFamily="18" charset="0"/>
                        </a:rPr>
                        <a:t>المرسوم</a:t>
                      </a:r>
                      <a:r>
                        <a:rPr lang="ar-DZ" sz="1800" b="1" baseline="0" dirty="0" smtClean="0">
                          <a:latin typeface="Times New Roman" pitchFamily="18" charset="0"/>
                          <a:cs typeface="Times New Roman" pitchFamily="18" charset="0"/>
                        </a:rPr>
                        <a:t> الرئاسي رقم 15-247</a:t>
                      </a:r>
                      <a:endParaRPr lang="fr-FR" dirty="0">
                        <a:latin typeface="Times New Roman" pitchFamily="18" charset="0"/>
                        <a:cs typeface="Times New Roman" pitchFamily="18" charset="0"/>
                      </a:endParaRPr>
                    </a:p>
                  </a:txBody>
                  <a:tcPr anchor="ctr">
                    <a:solidFill>
                      <a:schemeClr val="accent1">
                        <a:lumMod val="40000"/>
                        <a:lumOff val="60000"/>
                      </a:schemeClr>
                    </a:solidFill>
                  </a:tcPr>
                </a:tc>
              </a:tr>
              <a:tr h="5730738">
                <a:tc>
                  <a:txBody>
                    <a:bodyPr/>
                    <a:lstStyle/>
                    <a:p>
                      <a:pPr algn="just" rtl="1">
                        <a:buFontTx/>
                        <a:buNone/>
                      </a:pPr>
                      <a:endParaRPr lang="ar-DZ" sz="700" dirty="0" smtClean="0">
                        <a:latin typeface="Times New Roman" pitchFamily="18" charset="0"/>
                        <a:cs typeface="Times New Roman" pitchFamily="18" charset="0"/>
                      </a:endParaRPr>
                    </a:p>
                    <a:p>
                      <a:pPr algn="just" rtl="1">
                        <a:buFontTx/>
                        <a:buNone/>
                      </a:pPr>
                      <a:endParaRPr lang="ar-DZ" sz="700" dirty="0" smtClean="0">
                        <a:latin typeface="Times New Roman" pitchFamily="18" charset="0"/>
                        <a:cs typeface="Times New Roman" pitchFamily="18" charset="0"/>
                      </a:endParaRPr>
                    </a:p>
                    <a:p>
                      <a:pPr algn="just" rtl="1">
                        <a:buFontTx/>
                        <a:buNone/>
                      </a:pPr>
                      <a:endParaRPr lang="ar-DZ" sz="700" dirty="0" smtClean="0">
                        <a:latin typeface="Times New Roman" pitchFamily="18" charset="0"/>
                        <a:cs typeface="Times New Roman" pitchFamily="18" charset="0"/>
                      </a:endParaRPr>
                    </a:p>
                    <a:p>
                      <a:pPr algn="just" rtl="1">
                        <a:buFontTx/>
                        <a:buNone/>
                      </a:pPr>
                      <a:endParaRPr lang="ar-DZ" sz="700" dirty="0" smtClean="0">
                        <a:latin typeface="Times New Roman" pitchFamily="18" charset="0"/>
                        <a:cs typeface="Times New Roman" pitchFamily="18" charset="0"/>
                      </a:endParaRPr>
                    </a:p>
                    <a:p>
                      <a:pPr algn="just" rtl="1">
                        <a:buFontTx/>
                        <a:buNone/>
                      </a:pPr>
                      <a:endParaRPr lang="ar-DZ" sz="700" dirty="0" smtClean="0">
                        <a:latin typeface="Times New Roman" pitchFamily="18" charset="0"/>
                        <a:cs typeface="Times New Roman" pitchFamily="18" charset="0"/>
                      </a:endParaRPr>
                    </a:p>
                    <a:p>
                      <a:pPr algn="just" rtl="1">
                        <a:buFontTx/>
                        <a:buNone/>
                      </a:pPr>
                      <a:endParaRPr lang="ar-DZ" sz="700" dirty="0" smtClean="0">
                        <a:latin typeface="Times New Roman" pitchFamily="18" charset="0"/>
                        <a:cs typeface="Times New Roman" pitchFamily="18" charset="0"/>
                      </a:endParaRPr>
                    </a:p>
                    <a:p>
                      <a:pPr algn="just" rtl="1">
                        <a:buFontTx/>
                        <a:buNone/>
                      </a:pPr>
                      <a:endParaRPr lang="ar-DZ" sz="700" dirty="0" smtClean="0">
                        <a:latin typeface="Times New Roman" pitchFamily="18" charset="0"/>
                        <a:cs typeface="Times New Roman" pitchFamily="18" charset="0"/>
                      </a:endParaRPr>
                    </a:p>
                    <a:p>
                      <a:pPr algn="just" rtl="1">
                        <a:buFontTx/>
                        <a:buNone/>
                      </a:pPr>
                      <a:r>
                        <a:rPr lang="ar-DZ" dirty="0" smtClean="0">
                          <a:latin typeface="Times New Roman" pitchFamily="18" charset="0"/>
                          <a:cs typeface="Times New Roman" pitchFamily="18" charset="0"/>
                        </a:rPr>
                        <a:t>-</a:t>
                      </a:r>
                      <a:r>
                        <a:rPr lang="ar-DZ" baseline="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تم تعويض عبارة </a:t>
                      </a:r>
                      <a:r>
                        <a:rPr lang="ar-DZ" u="sng" dirty="0" smtClean="0">
                          <a:latin typeface="Times New Roman" pitchFamily="18" charset="0"/>
                          <a:cs typeface="Times New Roman" pitchFamily="18" charset="0"/>
                        </a:rPr>
                        <a:t>إدارات عمومية </a:t>
                      </a:r>
                      <a:r>
                        <a:rPr lang="ar-DZ" dirty="0" smtClean="0">
                          <a:latin typeface="Times New Roman" pitchFamily="18" charset="0"/>
                          <a:cs typeface="Times New Roman" pitchFamily="18" charset="0"/>
                        </a:rPr>
                        <a:t>بعبارة الدولة</a:t>
                      </a:r>
                      <a:r>
                        <a:rPr lang="ar-DZ" baseline="0" dirty="0" smtClean="0">
                          <a:latin typeface="Times New Roman" pitchFamily="18" charset="0"/>
                          <a:cs typeface="Times New Roman" pitchFamily="18" charset="0"/>
                        </a:rPr>
                        <a:t>، وتعويض عبارتي </a:t>
                      </a:r>
                      <a:r>
                        <a:rPr lang="ar-DZ" u="sng" baseline="0" dirty="0" smtClean="0">
                          <a:latin typeface="Times New Roman" pitchFamily="18" charset="0"/>
                          <a:cs typeface="Times New Roman" pitchFamily="18" charset="0"/>
                        </a:rPr>
                        <a:t>الولايات، والبلديات</a:t>
                      </a:r>
                      <a:r>
                        <a:rPr lang="ar-DZ" baseline="0" dirty="0" smtClean="0">
                          <a:latin typeface="Times New Roman" pitchFamily="18" charset="0"/>
                          <a:cs typeface="Times New Roman" pitchFamily="18" charset="0"/>
                        </a:rPr>
                        <a:t> بالجماعات الإقليمية (تحديد أكثر للهيئات الخاضعة لأحكام النص الجديد).</a:t>
                      </a:r>
                    </a:p>
                    <a:p>
                      <a:pPr algn="just" rtl="1">
                        <a:buFontTx/>
                        <a:buNone/>
                      </a:pPr>
                      <a:endParaRPr lang="ar-DZ" sz="600" dirty="0" smtClean="0">
                        <a:latin typeface="Times New Roman" pitchFamily="18" charset="0"/>
                        <a:cs typeface="Times New Roman" pitchFamily="18" charset="0"/>
                      </a:endParaRPr>
                    </a:p>
                    <a:p>
                      <a:pPr algn="just" rtl="1">
                        <a:buFontTx/>
                        <a:buChar char="-"/>
                      </a:pPr>
                      <a:r>
                        <a:rPr lang="ar-DZ" baseline="0" dirty="0" smtClean="0">
                          <a:latin typeface="Times New Roman" pitchFamily="18" charset="0"/>
                          <a:cs typeface="Times New Roman" pitchFamily="18" charset="0"/>
                        </a:rPr>
                        <a:t> تم حذف الهيئات الوطنية المستقلة، ومراكز البحث والتنمية والمؤسسات ذات الطابع العلمي والتكنولوجي والمؤسسات العمومية ذات الطابع الصناعي والتجاري والمؤسسات الاقتصادية.</a:t>
                      </a:r>
                    </a:p>
                    <a:p>
                      <a:pPr algn="just" rtl="1">
                        <a:buFontTx/>
                        <a:buNone/>
                      </a:pPr>
                      <a:endParaRPr lang="ar-DZ" sz="600" baseline="0" dirty="0" smtClean="0">
                        <a:latin typeface="Times New Roman" pitchFamily="18" charset="0"/>
                        <a:cs typeface="Times New Roman" pitchFamily="18" charset="0"/>
                      </a:endParaRPr>
                    </a:p>
                    <a:p>
                      <a:pPr algn="just" rtl="1"/>
                      <a:r>
                        <a:rPr lang="ar-DZ" baseline="0" dirty="0" smtClean="0">
                          <a:latin typeface="Times New Roman" pitchFamily="18" charset="0"/>
                          <a:cs typeface="Times New Roman" pitchFamily="18" charset="0"/>
                        </a:rPr>
                        <a:t>- تم إضافة فقرة تنص على المؤسسات الخاضعة للتشريع الذي يحكم القانون التجاري، وتم إضافة حالة المساهمة من طرف الجماعات الإقليمية.  </a:t>
                      </a:r>
                      <a:endParaRPr lang="fr-FR" dirty="0" smtClean="0">
                        <a:latin typeface="Times New Roman" pitchFamily="18" charset="0"/>
                        <a:cs typeface="Times New Roman" pitchFamily="18" charset="0"/>
                      </a:endParaRPr>
                    </a:p>
                    <a:p>
                      <a:pPr algn="r" rtl="1">
                        <a:buFontTx/>
                        <a:buChar char="-"/>
                      </a:pPr>
                      <a:endParaRPr lang="ar-DZ" sz="1100" baseline="0" dirty="0" smtClean="0">
                        <a:latin typeface="Times New Roman" pitchFamily="18" charset="0"/>
                        <a:cs typeface="Times New Roman" pitchFamily="18" charset="0"/>
                      </a:endParaRPr>
                    </a:p>
                  </a:txBody>
                  <a:tcPr/>
                </a:tc>
                <a:tc>
                  <a:txBody>
                    <a:bodyPr/>
                    <a:lstStyle/>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dirty="0" smtClean="0">
                        <a:latin typeface="Times New Roman" pitchFamily="18" charset="0"/>
                        <a:cs typeface="Times New Roman" pitchFamily="18" charset="0"/>
                      </a:endParaRPr>
                    </a:p>
                    <a:p>
                      <a:endParaRPr lang="ar-DZ" sz="1000" dirty="0" smtClean="0">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 </a:t>
                      </a:r>
                      <a:r>
                        <a:rPr kumimoji="0" lang="ar-DZ" sz="1800" kern="1200" dirty="0" smtClean="0">
                          <a:solidFill>
                            <a:schemeClr val="tx1"/>
                          </a:solidFill>
                          <a:latin typeface="Times New Roman" pitchFamily="18" charset="0"/>
                          <a:ea typeface="+mn-ea"/>
                          <a:cs typeface="Times New Roman" pitchFamily="18" charset="0"/>
                        </a:rPr>
                        <a:t>- تقابلها </a:t>
                      </a:r>
                      <a:r>
                        <a:rPr kumimoji="0" lang="ar-DZ" sz="1800" b="1" kern="1200" dirty="0" smtClean="0">
                          <a:solidFill>
                            <a:schemeClr val="tx1"/>
                          </a:solidFill>
                          <a:latin typeface="Times New Roman" pitchFamily="18" charset="0"/>
                          <a:ea typeface="+mn-ea"/>
                          <a:cs typeface="Times New Roman" pitchFamily="18" charset="0"/>
                        </a:rPr>
                        <a:t>المادة 02</a:t>
                      </a:r>
                      <a:r>
                        <a:rPr kumimoji="0" lang="ar-DZ" sz="1800" kern="1200" dirty="0" smtClean="0">
                          <a:solidFill>
                            <a:schemeClr val="tx1"/>
                          </a:solidFill>
                          <a:latin typeface="Times New Roman" pitchFamily="18" charset="0"/>
                          <a:ea typeface="+mn-ea"/>
                          <a:cs typeface="Times New Roman" pitchFamily="18" charset="0"/>
                        </a:rPr>
                        <a:t> من النص القديم</a:t>
                      </a:r>
                      <a:r>
                        <a:rPr kumimoji="0" lang="ar-DZ" sz="1800" kern="1200" baseline="0" dirty="0" smtClean="0">
                          <a:solidFill>
                            <a:schemeClr val="tx1"/>
                          </a:solidFill>
                          <a:latin typeface="Times New Roman" pitchFamily="18" charset="0"/>
                          <a:ea typeface="+mn-ea"/>
                          <a:cs typeface="Times New Roman" pitchFamily="18" charset="0"/>
                        </a:rPr>
                        <a:t> :</a:t>
                      </a:r>
                      <a:endParaRPr kumimoji="0" lang="ar-DZ" sz="1800" kern="1200" dirty="0" smtClean="0">
                        <a:solidFill>
                          <a:schemeClr val="tx1"/>
                        </a:solidFill>
                        <a:latin typeface="Times New Roman" pitchFamily="18" charset="0"/>
                        <a:ea typeface="+mn-ea"/>
                        <a:cs typeface="Times New Roman" pitchFamily="18" charset="0"/>
                      </a:endParaRPr>
                    </a:p>
                    <a:p>
                      <a:pPr algn="r" rtl="1"/>
                      <a:endParaRPr kumimoji="0" lang="fr-FR" sz="1800" kern="1200" dirty="0" smtClean="0">
                        <a:solidFill>
                          <a:schemeClr val="tx1"/>
                        </a:solidFill>
                        <a:latin typeface="Times New Roman" pitchFamily="18" charset="0"/>
                        <a:ea typeface="+mn-ea"/>
                        <a:cs typeface="Times New Roman" pitchFamily="18" charset="0"/>
                      </a:endParaRPr>
                    </a:p>
                    <a:p>
                      <a:pPr algn="r" rtl="1"/>
                      <a:r>
                        <a:rPr kumimoji="0" lang="ar-DZ" sz="1800" kern="1200" dirty="0" smtClean="0">
                          <a:solidFill>
                            <a:schemeClr val="tx1"/>
                          </a:solidFill>
                          <a:latin typeface="Times New Roman" pitchFamily="18" charset="0"/>
                          <a:ea typeface="+mn-ea"/>
                          <a:cs typeface="Times New Roman" pitchFamily="18" charset="0"/>
                        </a:rPr>
                        <a:t>- الإدارات العمومية</a:t>
                      </a:r>
                      <a:endParaRPr kumimoji="0" lang="fr-FR" sz="1800" kern="1200" dirty="0" smtClean="0">
                        <a:solidFill>
                          <a:schemeClr val="tx1"/>
                        </a:solidFill>
                        <a:latin typeface="Times New Roman" pitchFamily="18" charset="0"/>
                        <a:ea typeface="+mn-ea"/>
                        <a:cs typeface="Times New Roman" pitchFamily="18" charset="0"/>
                      </a:endParaRPr>
                    </a:p>
                    <a:p>
                      <a:pPr algn="r" rtl="1"/>
                      <a:r>
                        <a:rPr kumimoji="0" lang="ar-DZ" sz="1800" kern="1200" dirty="0" smtClean="0">
                          <a:solidFill>
                            <a:schemeClr val="tx1"/>
                          </a:solidFill>
                          <a:latin typeface="+mn-lt"/>
                          <a:ea typeface="+mn-ea"/>
                          <a:cs typeface="+mn-cs"/>
                        </a:rPr>
                        <a:t>- الهيئات الوطنية المستقلة</a:t>
                      </a:r>
                      <a:endParaRPr kumimoji="0" lang="fr-FR" sz="1800" kern="1200" dirty="0" smtClean="0">
                        <a:solidFill>
                          <a:schemeClr val="tx1"/>
                        </a:solidFill>
                        <a:latin typeface="+mn-lt"/>
                        <a:ea typeface="+mn-ea"/>
                        <a:cs typeface="+mn-cs"/>
                      </a:endParaRPr>
                    </a:p>
                    <a:p>
                      <a:pPr algn="r" rtl="1"/>
                      <a:r>
                        <a:rPr kumimoji="0" lang="ar-DZ" sz="1800" kern="1200" dirty="0" smtClean="0">
                          <a:solidFill>
                            <a:schemeClr val="tx1"/>
                          </a:solidFill>
                          <a:latin typeface="+mn-lt"/>
                          <a:ea typeface="+mn-ea"/>
                          <a:cs typeface="+mn-cs"/>
                        </a:rPr>
                        <a:t>- الولايات</a:t>
                      </a:r>
                      <a:endParaRPr kumimoji="0" lang="fr-FR" sz="1800" kern="1200" dirty="0" smtClean="0">
                        <a:solidFill>
                          <a:schemeClr val="tx1"/>
                        </a:solidFill>
                        <a:latin typeface="+mn-lt"/>
                        <a:ea typeface="+mn-ea"/>
                        <a:cs typeface="+mn-cs"/>
                      </a:endParaRPr>
                    </a:p>
                    <a:p>
                      <a:pPr algn="r" rtl="1"/>
                      <a:r>
                        <a:rPr kumimoji="0" lang="ar-DZ" sz="1800" kern="1200" dirty="0" smtClean="0">
                          <a:solidFill>
                            <a:schemeClr val="tx1"/>
                          </a:solidFill>
                          <a:latin typeface="+mn-lt"/>
                          <a:ea typeface="+mn-ea"/>
                          <a:cs typeface="+mn-cs"/>
                        </a:rPr>
                        <a:t>- البلديات</a:t>
                      </a:r>
                      <a:endParaRPr kumimoji="0" lang="fr-FR" sz="1800" kern="1200" dirty="0" smtClean="0">
                        <a:solidFill>
                          <a:schemeClr val="tx1"/>
                        </a:solidFill>
                        <a:latin typeface="+mn-lt"/>
                        <a:ea typeface="+mn-ea"/>
                        <a:cs typeface="+mn-cs"/>
                      </a:endParaRPr>
                    </a:p>
                    <a:p>
                      <a:pPr marL="88900" indent="-88900" algn="just" rtl="1"/>
                      <a:r>
                        <a:rPr kumimoji="0" lang="ar-SA" sz="1800" kern="1200" dirty="0" smtClean="0">
                          <a:solidFill>
                            <a:schemeClr val="tx1"/>
                          </a:solidFill>
                          <a:latin typeface="+mn-lt"/>
                          <a:ea typeface="+mn-ea"/>
                          <a:cs typeface="+mn-cs"/>
                        </a:rPr>
                        <a:t>- المؤسسات  العمومية  ذات  الطابع الإداري</a:t>
                      </a:r>
                      <a:r>
                        <a:rPr kumimoji="0" lang="ar-DZ" sz="1800" kern="1200" dirty="0" smtClean="0">
                          <a:solidFill>
                            <a:schemeClr val="tx1"/>
                          </a:solidFill>
                          <a:latin typeface="+mn-lt"/>
                          <a:ea typeface="+mn-ea"/>
                          <a:cs typeface="+mn-cs"/>
                        </a:rPr>
                        <a:t>.</a:t>
                      </a:r>
                      <a:endParaRPr kumimoji="0" lang="fr-FR" sz="1800" kern="1200" dirty="0" smtClean="0">
                        <a:solidFill>
                          <a:schemeClr val="tx1"/>
                        </a:solidFill>
                        <a:latin typeface="+mn-lt"/>
                        <a:ea typeface="+mn-ea"/>
                        <a:cs typeface="+mn-cs"/>
                      </a:endParaRPr>
                    </a:p>
                    <a:p>
                      <a:pPr marL="88900" indent="-88900" algn="just" rtl="1">
                        <a:buFontTx/>
                        <a:buNone/>
                      </a:pPr>
                      <a:r>
                        <a:rPr kumimoji="0" lang="ar-DZ" sz="1800" kern="1200" dirty="0" smtClean="0">
                          <a:solidFill>
                            <a:schemeClr val="tx1"/>
                          </a:solidFill>
                          <a:latin typeface="+mn-lt"/>
                          <a:ea typeface="+mn-ea"/>
                          <a:cs typeface="+mn-cs"/>
                        </a:rPr>
                        <a:t>- مراكز البحث والتنمية والمؤسسات ذات الطابع العلمي والتكنولوجي والمؤسسات العمومية ذات الطابع الصناعي والتجاري والمؤسسات الاقتصادية..</a:t>
                      </a:r>
                      <a:r>
                        <a:rPr kumimoji="0" lang="ar-SA" sz="1800" kern="1200" dirty="0" smtClean="0">
                          <a:solidFill>
                            <a:schemeClr val="tx1"/>
                          </a:solidFill>
                          <a:latin typeface="+mn-lt"/>
                          <a:ea typeface="+mn-ea"/>
                          <a:cs typeface="+mn-cs"/>
                        </a:rPr>
                        <a:t>عندما تكلف بإنجاز عملية ممولة كليا أو جزئيا بمساهمة مؤقتة أو نهائية من الدولة.  </a:t>
                      </a:r>
                      <a:r>
                        <a:rPr kumimoji="0" lang="fr-FR" sz="1800" kern="1200" dirty="0" smtClean="0">
                          <a:solidFill>
                            <a:schemeClr val="tx1"/>
                          </a:solidFill>
                          <a:latin typeface="+mn-lt"/>
                          <a:ea typeface="+mn-ea"/>
                          <a:cs typeface="+mn-cs"/>
                        </a:rPr>
                        <a:t> </a:t>
                      </a:r>
                      <a:endParaRPr kumimoji="0" lang="ar-DZ" sz="1800" kern="1200" dirty="0" smtClean="0">
                        <a:solidFill>
                          <a:schemeClr val="tx1"/>
                        </a:solidFill>
                        <a:latin typeface="Times New Roman" pitchFamily="18" charset="0"/>
                        <a:ea typeface="+mn-ea"/>
                        <a:cs typeface="Times New Roman" pitchFamily="18" charset="0"/>
                      </a:endParaRPr>
                    </a:p>
                  </a:txBody>
                  <a:tcPr/>
                </a:tc>
                <a:tc>
                  <a:txBody>
                    <a:bodyPr/>
                    <a:lstStyle/>
                    <a:p>
                      <a:pPr algn="r" rtl="1">
                        <a:buFontTx/>
                        <a:buNone/>
                      </a:pPr>
                      <a:endParaRPr lang="ar-DZ" sz="300" u="none" dirty="0" smtClean="0">
                        <a:latin typeface="Times New Roman" pitchFamily="18" charset="0"/>
                        <a:cs typeface="Times New Roman" pitchFamily="18" charset="0"/>
                      </a:endParaRPr>
                    </a:p>
                    <a:p>
                      <a:pPr algn="r" rtl="1">
                        <a:buFontTx/>
                        <a:buNone/>
                      </a:pPr>
                      <a:endParaRPr lang="ar-DZ" sz="300" u="none" dirty="0" smtClean="0">
                        <a:latin typeface="Times New Roman" pitchFamily="18" charset="0"/>
                        <a:cs typeface="Times New Roman" pitchFamily="18" charset="0"/>
                      </a:endParaRPr>
                    </a:p>
                    <a:p>
                      <a:pPr algn="r" rtl="1">
                        <a:buFontTx/>
                        <a:buNone/>
                      </a:pPr>
                      <a:endParaRPr lang="ar-DZ" sz="300" u="none" dirty="0" smtClean="0">
                        <a:latin typeface="Times New Roman" pitchFamily="18" charset="0"/>
                        <a:cs typeface="Times New Roman" pitchFamily="18" charset="0"/>
                      </a:endParaRPr>
                    </a:p>
                    <a:p>
                      <a:pPr algn="r" rtl="1">
                        <a:buFontTx/>
                        <a:buNone/>
                      </a:pPr>
                      <a:r>
                        <a:rPr lang="ar-DZ" b="1" u="none" dirty="0" smtClean="0">
                          <a:latin typeface="Times New Roman" pitchFamily="18" charset="0"/>
                          <a:cs typeface="Times New Roman" pitchFamily="18" charset="0"/>
                        </a:rPr>
                        <a:t>1-2  </a:t>
                      </a:r>
                      <a:r>
                        <a:rPr lang="ar-DZ" b="1" u="sng" dirty="0" smtClean="0">
                          <a:latin typeface="Times New Roman" pitchFamily="18" charset="0"/>
                          <a:cs typeface="Times New Roman" pitchFamily="18" charset="0"/>
                        </a:rPr>
                        <a:t>مجــال التطبيــق </a:t>
                      </a:r>
                      <a:r>
                        <a:rPr lang="ar-DZ" b="1" dirty="0" smtClean="0">
                          <a:latin typeface="Times New Roman" pitchFamily="18" charset="0"/>
                          <a:cs typeface="Times New Roman" pitchFamily="18" charset="0"/>
                        </a:rPr>
                        <a:t>:</a:t>
                      </a:r>
                    </a:p>
                    <a:p>
                      <a:pPr algn="r" rtl="1">
                        <a:buFontTx/>
                        <a:buNone/>
                      </a:pPr>
                      <a:endParaRPr lang="ar-DZ" sz="1100" dirty="0" smtClean="0">
                        <a:latin typeface="Times New Roman" pitchFamily="18" charset="0"/>
                        <a:cs typeface="Times New Roman" pitchFamily="18" charset="0"/>
                      </a:endParaRPr>
                    </a:p>
                    <a:p>
                      <a:pPr algn="just" rtl="1">
                        <a:buFontTx/>
                        <a:buNone/>
                      </a:pPr>
                      <a:r>
                        <a:rPr lang="ar-DZ" b="1" dirty="0" smtClean="0">
                          <a:latin typeface="Times New Roman" pitchFamily="18" charset="0"/>
                          <a:cs typeface="Times New Roman" pitchFamily="18" charset="0"/>
                        </a:rPr>
                        <a:t>* </a:t>
                      </a:r>
                      <a:r>
                        <a:rPr lang="ar-DZ" b="1" u="sng" dirty="0" smtClean="0">
                          <a:latin typeface="Times New Roman" pitchFamily="18" charset="0"/>
                          <a:cs typeface="Times New Roman" pitchFamily="18" charset="0"/>
                        </a:rPr>
                        <a:t>الصفقات الخاضعة لأحكام هذا المرسوم </a:t>
                      </a:r>
                      <a:r>
                        <a:rPr lang="ar-DZ" dirty="0" smtClean="0">
                          <a:latin typeface="Times New Roman" pitchFamily="18" charset="0"/>
                          <a:cs typeface="Times New Roman" pitchFamily="18" charset="0"/>
                        </a:rPr>
                        <a:t>:</a:t>
                      </a:r>
                    </a:p>
                    <a:p>
                      <a:pPr algn="r" rtl="1">
                        <a:buFontTx/>
                        <a:buNone/>
                      </a:pPr>
                      <a:endParaRPr lang="ar-DZ" sz="900" dirty="0" smtClean="0">
                        <a:latin typeface="Times New Roman" pitchFamily="18" charset="0"/>
                        <a:cs typeface="Times New Roman" pitchFamily="18" charset="0"/>
                      </a:endParaRPr>
                    </a:p>
                    <a:p>
                      <a:pPr algn="just" rtl="1"/>
                      <a:r>
                        <a:rPr lang="ar-DZ" b="1" u="sng" dirty="0" smtClean="0">
                          <a:latin typeface="Times New Roman" pitchFamily="18" charset="0"/>
                          <a:cs typeface="Times New Roman" pitchFamily="18" charset="0"/>
                        </a:rPr>
                        <a:t>المادة</a:t>
                      </a:r>
                      <a:r>
                        <a:rPr lang="ar-DZ" b="1" u="sng" baseline="0" dirty="0" smtClean="0">
                          <a:latin typeface="Times New Roman" pitchFamily="18" charset="0"/>
                          <a:cs typeface="Times New Roman" pitchFamily="18" charset="0"/>
                        </a:rPr>
                        <a:t> 06</a:t>
                      </a:r>
                      <a:r>
                        <a:rPr lang="ar-DZ" b="1" baseline="0" dirty="0" smtClean="0">
                          <a:latin typeface="Times New Roman" pitchFamily="18" charset="0"/>
                          <a:cs typeface="Times New Roman" pitchFamily="18" charset="0"/>
                        </a:rPr>
                        <a:t> : </a:t>
                      </a:r>
                      <a:r>
                        <a:rPr kumimoji="0" lang="ar-DZ" sz="1800" kern="1200" dirty="0" smtClean="0">
                          <a:solidFill>
                            <a:schemeClr val="tx1"/>
                          </a:solidFill>
                          <a:latin typeface="+mn-lt"/>
                          <a:ea typeface="+mn-ea"/>
                          <a:cs typeface="+mn-cs"/>
                        </a:rPr>
                        <a:t>تطبق أحكام هذا النص على صفقات محل طلبات الهيئات التالية :</a:t>
                      </a:r>
                      <a:endParaRPr kumimoji="0" lang="fr-FR" sz="1800" kern="1200" dirty="0" smtClean="0">
                        <a:solidFill>
                          <a:schemeClr val="tx1"/>
                        </a:solidFill>
                        <a:latin typeface="+mn-lt"/>
                        <a:ea typeface="+mn-ea"/>
                        <a:cs typeface="+mn-cs"/>
                      </a:endParaRPr>
                    </a:p>
                    <a:p>
                      <a:pPr rtl="1"/>
                      <a:endParaRPr lang="ar-DZ" sz="900" b="0" baseline="0" dirty="0" smtClean="0">
                        <a:latin typeface="Times New Roman" pitchFamily="18" charset="0"/>
                        <a:cs typeface="Times New Roman" pitchFamily="18" charset="0"/>
                      </a:endParaRPr>
                    </a:p>
                    <a:p>
                      <a:pPr algn="just" rtl="1">
                        <a:buFontTx/>
                        <a:buChar char="-"/>
                      </a:pPr>
                      <a:r>
                        <a:rPr lang="ar-DZ" b="1" baseline="0" dirty="0" smtClean="0">
                          <a:latin typeface="Times New Roman" pitchFamily="18" charset="0"/>
                          <a:cs typeface="Times New Roman" pitchFamily="18" charset="0"/>
                        </a:rPr>
                        <a:t> الدولة</a:t>
                      </a:r>
                      <a:endParaRPr lang="ar-DZ" b="0" baseline="0" dirty="0" smtClean="0">
                        <a:latin typeface="Times New Roman" pitchFamily="18" charset="0"/>
                        <a:cs typeface="Times New Roman" pitchFamily="18" charset="0"/>
                      </a:endParaRPr>
                    </a:p>
                    <a:p>
                      <a:pPr algn="just" rtl="1">
                        <a:buFontTx/>
                        <a:buChar char="-"/>
                      </a:pPr>
                      <a:r>
                        <a:rPr lang="ar-DZ" b="0"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الجماعات الإقليمية </a:t>
                      </a:r>
                    </a:p>
                    <a:p>
                      <a:pPr algn="just" rtl="1">
                        <a:buFontTx/>
                        <a:buNone/>
                      </a:pPr>
                      <a:r>
                        <a:rPr lang="ar-DZ" b="0" baseline="0" dirty="0" smtClean="0">
                          <a:latin typeface="Times New Roman" pitchFamily="18" charset="0"/>
                          <a:cs typeface="Times New Roman" pitchFamily="18" charset="0"/>
                        </a:rPr>
                        <a:t>- </a:t>
                      </a:r>
                      <a:r>
                        <a:rPr lang="ar-DZ" b="1" baseline="0" dirty="0" smtClean="0">
                          <a:latin typeface="Times New Roman" pitchFamily="18" charset="0"/>
                          <a:cs typeface="Times New Roman" pitchFamily="18" charset="0"/>
                        </a:rPr>
                        <a:t>المؤسسات الخاضعة للتشريع الذي يحكم النشاط التجاري</a:t>
                      </a:r>
                      <a:r>
                        <a:rPr lang="ar-DZ" b="0" baseline="0" dirty="0" smtClean="0">
                          <a:latin typeface="Times New Roman" pitchFamily="18" charset="0"/>
                          <a:cs typeface="Times New Roman" pitchFamily="18" charset="0"/>
                        </a:rPr>
                        <a:t>، عندما تكلف بإنجاز عملية ممولة كليا أو جزئيا، بمساهمة مؤقتة أو نهائية من الدولة أو </a:t>
                      </a:r>
                      <a:r>
                        <a:rPr lang="ar-DZ" b="0" u="sng" baseline="0" dirty="0" smtClean="0">
                          <a:latin typeface="Times New Roman" pitchFamily="18" charset="0"/>
                          <a:cs typeface="Times New Roman" pitchFamily="18" charset="0"/>
                        </a:rPr>
                        <a:t>الجماعات الإقليمية</a:t>
                      </a:r>
                      <a:r>
                        <a:rPr lang="ar-DZ" b="0" baseline="0" dirty="0" smtClean="0">
                          <a:latin typeface="Times New Roman" pitchFamily="18" charset="0"/>
                          <a:cs typeface="Times New Roman" pitchFamily="18" charset="0"/>
                        </a:rPr>
                        <a:t>. </a:t>
                      </a:r>
                    </a:p>
                  </a:txBody>
                  <a:tcPr/>
                </a:tc>
              </a:tr>
            </a:tbl>
          </a:graphicData>
        </a:graphic>
      </p:graphicFrame>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4902</TotalTime>
  <Words>6648</Words>
  <Application>Microsoft Office PowerPoint</Application>
  <PresentationFormat>Affichage à l'écran (4:3)</PresentationFormat>
  <Paragraphs>1115</Paragraphs>
  <Slides>40</Slides>
  <Notes>3</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Rotonde</vt:lpstr>
      <vt:lpstr>الجمهـوريـــة الجـزائريـــة الديمقـراطيـــة الشعـبيـــة     ولايـــة بـــومــرداس  المفتشيـــة العـــامــة          </vt:lpstr>
      <vt:lpstr>الجمهـوريـــة الجـزائريـــة الديمقـراطيـــة الشعـبيـــة    ولايـــة بـــومــرداس  المفتشيـــة العـــامــة          </vt:lpstr>
      <vt:lpstr>    مقدمــــة :</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خـــلاصة : </vt:lpstr>
      <vt:lpstr>Diapositive 37</vt:lpstr>
      <vt:lpstr>Diapositive 38</vt:lpstr>
      <vt:lpstr>Diapositive 39</vt:lpstr>
      <vt:lpstr>شكرا على حسن المتابعة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dc:creator>
  <cp:lastModifiedBy>ACER</cp:lastModifiedBy>
  <cp:revision>449</cp:revision>
  <dcterms:created xsi:type="dcterms:W3CDTF">2016-01-20T19:48:59Z</dcterms:created>
  <dcterms:modified xsi:type="dcterms:W3CDTF">2020-01-02T10:35:28Z</dcterms:modified>
</cp:coreProperties>
</file>