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sldIdLst>
    <p:sldId id="306" r:id="rId2"/>
    <p:sldId id="310" r:id="rId3"/>
    <p:sldId id="311" r:id="rId4"/>
    <p:sldId id="316" r:id="rId5"/>
    <p:sldId id="312" r:id="rId6"/>
    <p:sldId id="313" r:id="rId7"/>
    <p:sldId id="318" r:id="rId8"/>
    <p:sldId id="314" r:id="rId9"/>
    <p:sldId id="319" r:id="rId10"/>
    <p:sldId id="256" r:id="rId11"/>
    <p:sldId id="320" r:id="rId12"/>
    <p:sldId id="321" r:id="rId13"/>
    <p:sldId id="322" r:id="rId14"/>
    <p:sldId id="323" r:id="rId15"/>
    <p:sldId id="324" r:id="rId16"/>
    <p:sldId id="257" r:id="rId17"/>
    <p:sldId id="325" r:id="rId18"/>
    <p:sldId id="326" r:id="rId19"/>
    <p:sldId id="327" r:id="rId20"/>
    <p:sldId id="329" r:id="rId21"/>
    <p:sldId id="331" r:id="rId22"/>
    <p:sldId id="334" r:id="rId23"/>
    <p:sldId id="336" r:id="rId24"/>
    <p:sldId id="338" r:id="rId25"/>
    <p:sldId id="340" r:id="rId26"/>
    <p:sldId id="342" r:id="rId27"/>
    <p:sldId id="344" r:id="rId28"/>
    <p:sldId id="346" r:id="rId29"/>
    <p:sldId id="348" r:id="rId30"/>
    <p:sldId id="350" r:id="rId31"/>
    <p:sldId id="352" r:id="rId32"/>
    <p:sldId id="354" r:id="rId33"/>
    <p:sldId id="356" r:id="rId34"/>
    <p:sldId id="282" r:id="rId35"/>
    <p:sldId id="283" r:id="rId36"/>
    <p:sldId id="284" r:id="rId37"/>
    <p:sldId id="285" r:id="rId38"/>
    <p:sldId id="286" r:id="rId39"/>
    <p:sldId id="287" r:id="rId40"/>
    <p:sldId id="288" r:id="rId41"/>
    <p:sldId id="289" r:id="rId42"/>
    <p:sldId id="290" r:id="rId43"/>
    <p:sldId id="291" r:id="rId44"/>
    <p:sldId id="292" r:id="rId45"/>
    <p:sldId id="295" r:id="rId46"/>
    <p:sldId id="293" r:id="rId47"/>
    <p:sldId id="294" r:id="rId48"/>
    <p:sldId id="296" r:id="rId49"/>
    <p:sldId id="297" r:id="rId50"/>
    <p:sldId id="298" r:id="rId51"/>
    <p:sldId id="299" r:id="rId52"/>
    <p:sldId id="300" r:id="rId53"/>
    <p:sldId id="301" r:id="rId54"/>
    <p:sldId id="302" r:id="rId55"/>
    <p:sldId id="303" r:id="rId56"/>
    <p:sldId id="304" r:id="rId5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Untitled Section" id="{C2198BFB-0CF7-43F1-9937-759FDB53C5AC}">
          <p14:sldIdLst>
            <p14:sldId id="306"/>
            <p14:sldId id="256"/>
            <p14:sldId id="257"/>
            <p14:sldId id="258"/>
            <p14:sldId id="259"/>
            <p14:sldId id="307"/>
            <p14:sldId id="260"/>
            <p14:sldId id="261"/>
            <p14:sldId id="265"/>
            <p14:sldId id="266"/>
            <p14:sldId id="262"/>
            <p14:sldId id="263"/>
            <p14:sldId id="308"/>
            <p14:sldId id="264"/>
            <p14:sldId id="267"/>
            <p14:sldId id="268"/>
            <p14:sldId id="269"/>
            <p14:sldId id="270"/>
            <p14:sldId id="271"/>
            <p14:sldId id="272"/>
            <p14:sldId id="273"/>
            <p14:sldId id="274"/>
            <p14:sldId id="275"/>
            <p14:sldId id="305"/>
            <p14:sldId id="276"/>
            <p14:sldId id="277"/>
            <p14:sldId id="278"/>
            <p14:sldId id="279"/>
            <p14:sldId id="280"/>
            <p14:sldId id="281"/>
            <p14:sldId id="309"/>
            <p14:sldId id="282"/>
            <p14:sldId id="283"/>
            <p14:sldId id="284"/>
            <p14:sldId id="285"/>
            <p14:sldId id="286"/>
            <p14:sldId id="287"/>
            <p14:sldId id="288"/>
            <p14:sldId id="289"/>
            <p14:sldId id="290"/>
            <p14:sldId id="291"/>
            <p14:sldId id="292"/>
            <p14:sldId id="295"/>
            <p14:sldId id="293"/>
            <p14:sldId id="294"/>
            <p14:sldId id="296"/>
            <p14:sldId id="297"/>
            <p14:sldId id="298"/>
            <p14:sldId id="299"/>
            <p14:sldId id="300"/>
            <p14:sldId id="301"/>
            <p14:sldId id="302"/>
            <p14:sldId id="303"/>
            <p14:sldId id="30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05" autoAdjust="0"/>
  </p:normalViewPr>
  <p:slideViewPr>
    <p:cSldViewPr>
      <p:cViewPr varScale="1">
        <p:scale>
          <a:sx n="56" d="100"/>
          <a:sy n="56" d="100"/>
        </p:scale>
        <p:origin x="-147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8" d="100"/>
          <a:sy n="48" d="100"/>
        </p:scale>
        <p:origin x="-2724"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ACE559-D087-4761-95C0-6B0A03188151}" type="datetimeFigureOut">
              <a:rPr lang="fr-FR" smtClean="0"/>
              <a:pPr/>
              <a:t>07/12/2015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812755-BBF6-487A-951C-66B0CB9EBDDD}" type="slidenum">
              <a:rPr lang="fr-FR" smtClean="0"/>
              <a:pPr/>
              <a:t>‹N°›</a:t>
            </a:fld>
            <a:endParaRPr lang="fr-FR"/>
          </a:p>
        </p:txBody>
      </p:sp>
    </p:spTree>
    <p:extLst>
      <p:ext uri="{BB962C8B-B14F-4D97-AF65-F5344CB8AC3E}">
        <p14:creationId xmlns="" xmlns:p14="http://schemas.microsoft.com/office/powerpoint/2010/main" val="3037026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7812755-BBF6-487A-951C-66B0CB9EBDDD}"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4F609E2-2F3D-440E-B6A3-CD7CE94284C4}" type="datetimeFigureOut">
              <a:rPr lang="fr-FR" smtClean="0"/>
              <a:pPr/>
              <a:t>07/12/2015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A6E9F1A-B2E8-4C41-AC8D-01323D52A9CE}" type="slidenum">
              <a:rPr lang="fr-FR" smtClean="0"/>
              <a:pPr/>
              <a:t>‹N°›</a:t>
            </a:fld>
            <a:endParaRPr lang="fr-FR"/>
          </a:p>
        </p:txBody>
      </p:sp>
    </p:spTree>
  </p:cSld>
  <p:clrMapOvr>
    <a:masterClrMapping/>
  </p:clrMapOvr>
  <p:transition spd="med" advClick="0" advTm="1000">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4F609E2-2F3D-440E-B6A3-CD7CE94284C4}" type="datetimeFigureOut">
              <a:rPr lang="fr-FR" smtClean="0"/>
              <a:pPr/>
              <a:t>07/12/2015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A6E9F1A-B2E8-4C41-AC8D-01323D52A9CE}" type="slidenum">
              <a:rPr lang="fr-FR" smtClean="0"/>
              <a:pPr/>
              <a:t>‹N°›</a:t>
            </a:fld>
            <a:endParaRPr lang="fr-FR"/>
          </a:p>
        </p:txBody>
      </p:sp>
    </p:spTree>
  </p:cSld>
  <p:clrMapOvr>
    <a:masterClrMapping/>
  </p:clrMapOvr>
  <p:transition spd="med" advClick="0" advTm="1000">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4F609E2-2F3D-440E-B6A3-CD7CE94284C4}" type="datetimeFigureOut">
              <a:rPr lang="fr-FR" smtClean="0"/>
              <a:pPr/>
              <a:t>07/12/2015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A6E9F1A-B2E8-4C41-AC8D-01323D52A9CE}" type="slidenum">
              <a:rPr lang="fr-FR" smtClean="0"/>
              <a:pPr/>
              <a:t>‹N°›</a:t>
            </a:fld>
            <a:endParaRPr lang="fr-FR"/>
          </a:p>
        </p:txBody>
      </p:sp>
    </p:spTree>
  </p:cSld>
  <p:clrMapOvr>
    <a:masterClrMapping/>
  </p:clrMapOvr>
  <p:transition spd="med" advClick="0" advTm="1000">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4F609E2-2F3D-440E-B6A3-CD7CE94284C4}" type="datetimeFigureOut">
              <a:rPr lang="fr-FR" smtClean="0"/>
              <a:pPr/>
              <a:t>07/12/2015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A6E9F1A-B2E8-4C41-AC8D-01323D52A9CE}" type="slidenum">
              <a:rPr lang="fr-FR" smtClean="0"/>
              <a:pPr/>
              <a:t>‹N°›</a:t>
            </a:fld>
            <a:endParaRPr lang="fr-FR"/>
          </a:p>
        </p:txBody>
      </p:sp>
    </p:spTree>
  </p:cSld>
  <p:clrMapOvr>
    <a:masterClrMapping/>
  </p:clrMapOvr>
  <p:transition spd="med" advClick="0" advTm="1000">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4F609E2-2F3D-440E-B6A3-CD7CE94284C4}" type="datetimeFigureOut">
              <a:rPr lang="fr-FR" smtClean="0"/>
              <a:pPr/>
              <a:t>07/12/2015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A6E9F1A-B2E8-4C41-AC8D-01323D52A9CE}" type="slidenum">
              <a:rPr lang="fr-FR" smtClean="0"/>
              <a:pPr/>
              <a:t>‹N°›</a:t>
            </a:fld>
            <a:endParaRPr lang="fr-FR"/>
          </a:p>
        </p:txBody>
      </p:sp>
    </p:spTree>
  </p:cSld>
  <p:clrMapOvr>
    <a:masterClrMapping/>
  </p:clrMapOvr>
  <p:transition spd="med" advClick="0" advTm="1000">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4F609E2-2F3D-440E-B6A3-CD7CE94284C4}" type="datetimeFigureOut">
              <a:rPr lang="fr-FR" smtClean="0"/>
              <a:pPr/>
              <a:t>07/12/2015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A6E9F1A-B2E8-4C41-AC8D-01323D52A9CE}" type="slidenum">
              <a:rPr lang="fr-FR" smtClean="0"/>
              <a:pPr/>
              <a:t>‹N°›</a:t>
            </a:fld>
            <a:endParaRPr lang="fr-FR"/>
          </a:p>
        </p:txBody>
      </p:sp>
    </p:spTree>
  </p:cSld>
  <p:clrMapOvr>
    <a:masterClrMapping/>
  </p:clrMapOvr>
  <p:transition spd="med" advClick="0" advTm="1000">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4F609E2-2F3D-440E-B6A3-CD7CE94284C4}" type="datetimeFigureOut">
              <a:rPr lang="fr-FR" smtClean="0"/>
              <a:pPr/>
              <a:t>07/12/2015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A6E9F1A-B2E8-4C41-AC8D-01323D52A9CE}" type="slidenum">
              <a:rPr lang="fr-FR" smtClean="0"/>
              <a:pPr/>
              <a:t>‹N°›</a:t>
            </a:fld>
            <a:endParaRPr lang="fr-FR"/>
          </a:p>
        </p:txBody>
      </p:sp>
    </p:spTree>
  </p:cSld>
  <p:clrMapOvr>
    <a:masterClrMapping/>
  </p:clrMapOvr>
  <p:transition spd="med" advClick="0" advTm="1000">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4F609E2-2F3D-440E-B6A3-CD7CE94284C4}" type="datetimeFigureOut">
              <a:rPr lang="fr-FR" smtClean="0"/>
              <a:pPr/>
              <a:t>07/12/2015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A6E9F1A-B2E8-4C41-AC8D-01323D52A9CE}" type="slidenum">
              <a:rPr lang="fr-FR" smtClean="0"/>
              <a:pPr/>
              <a:t>‹N°›</a:t>
            </a:fld>
            <a:endParaRPr lang="fr-FR"/>
          </a:p>
        </p:txBody>
      </p:sp>
    </p:spTree>
  </p:cSld>
  <p:clrMapOvr>
    <a:masterClrMapping/>
  </p:clrMapOvr>
  <p:transition spd="med" advClick="0" advTm="1000">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4F609E2-2F3D-440E-B6A3-CD7CE94284C4}" type="datetimeFigureOut">
              <a:rPr lang="fr-FR" smtClean="0"/>
              <a:pPr/>
              <a:t>07/12/2015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A6E9F1A-B2E8-4C41-AC8D-01323D52A9CE}" type="slidenum">
              <a:rPr lang="fr-FR" smtClean="0"/>
              <a:pPr/>
              <a:t>‹N°›</a:t>
            </a:fld>
            <a:endParaRPr lang="fr-FR"/>
          </a:p>
        </p:txBody>
      </p:sp>
    </p:spTree>
  </p:cSld>
  <p:clrMapOvr>
    <a:masterClrMapping/>
  </p:clrMapOvr>
  <p:transition spd="med" advClick="0" advTm="1000">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4F609E2-2F3D-440E-B6A3-CD7CE94284C4}" type="datetimeFigureOut">
              <a:rPr lang="fr-FR" smtClean="0"/>
              <a:pPr/>
              <a:t>07/12/2015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A6E9F1A-B2E8-4C41-AC8D-01323D52A9CE}" type="slidenum">
              <a:rPr lang="fr-FR" smtClean="0"/>
              <a:pPr/>
              <a:t>‹N°›</a:t>
            </a:fld>
            <a:endParaRPr lang="fr-FR"/>
          </a:p>
        </p:txBody>
      </p:sp>
    </p:spTree>
  </p:cSld>
  <p:clrMapOvr>
    <a:masterClrMapping/>
  </p:clrMapOvr>
  <p:transition spd="med" advClick="0" advTm="1000">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4F609E2-2F3D-440E-B6A3-CD7CE94284C4}" type="datetimeFigureOut">
              <a:rPr lang="fr-FR" smtClean="0"/>
              <a:pPr/>
              <a:t>07/12/2015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A6E9F1A-B2E8-4C41-AC8D-01323D52A9CE}" type="slidenum">
              <a:rPr lang="fr-FR" smtClean="0"/>
              <a:pPr/>
              <a:t>‹N°›</a:t>
            </a:fld>
            <a:endParaRPr lang="fr-FR"/>
          </a:p>
        </p:txBody>
      </p:sp>
    </p:spTree>
  </p:cSld>
  <p:clrMapOvr>
    <a:masterClrMapping/>
  </p:clrMapOvr>
  <p:transition spd="med" advClick="0" advTm="1000">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F609E2-2F3D-440E-B6A3-CD7CE94284C4}" type="datetimeFigureOut">
              <a:rPr lang="fr-FR" smtClean="0"/>
              <a:pPr/>
              <a:t>07/12/2015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6E9F1A-B2E8-4C41-AC8D-01323D52A9C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advClick="0" advTm="1000">
    <p:dissolv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39552" y="764704"/>
            <a:ext cx="7767637" cy="1169987"/>
          </a:xfrm>
          <a:prstGeom prst="rect">
            <a:avLst/>
          </a:prstGeom>
          <a:noFill/>
          <a:ln w="57150">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1835696" y="2492896"/>
            <a:ext cx="5184576" cy="1477328"/>
          </a:xfrm>
          <a:prstGeom prst="rect">
            <a:avLst/>
          </a:prstGeom>
          <a:noFill/>
          <a:ln w="57150">
            <a:solidFill>
              <a:schemeClr val="tx1"/>
            </a:solidFill>
          </a:ln>
        </p:spPr>
        <p:txBody>
          <a:bodyPr wrap="square" rtlCol="0">
            <a:spAutoFit/>
          </a:bodyPr>
          <a:lstStyle/>
          <a:p>
            <a:pPr algn="ctr" rtl="1"/>
            <a:r>
              <a:rPr lang="ar-DZ" sz="2400" b="1" dirty="0" smtClean="0"/>
              <a:t>المرسوم الرئاسي رقم </a:t>
            </a:r>
            <a:r>
              <a:rPr lang="fr-FR" sz="2400" b="1" dirty="0" smtClean="0"/>
              <a:t> 247/15</a:t>
            </a:r>
            <a:r>
              <a:rPr lang="ar-DZ" sz="2400" b="1" dirty="0" smtClean="0"/>
              <a:t>المؤرخ في</a:t>
            </a:r>
            <a:endParaRPr lang="fr-FR" sz="2400" b="1" dirty="0" smtClean="0"/>
          </a:p>
          <a:p>
            <a:pPr algn="ctr" rtl="1"/>
            <a:r>
              <a:rPr lang="ar-DZ" sz="2400" b="1" dirty="0" smtClean="0"/>
              <a:t>2015/09/16 المتضمن تنظيم الصفقات العمومية</a:t>
            </a:r>
            <a:endParaRPr lang="fr-FR" sz="2400" b="1" dirty="0" smtClean="0"/>
          </a:p>
          <a:p>
            <a:pPr algn="ctr" rtl="1"/>
            <a:r>
              <a:rPr lang="ar-DZ" sz="2400" b="1" dirty="0" smtClean="0"/>
              <a:t>وتفويضات المرفق العام</a:t>
            </a:r>
            <a:endParaRPr lang="en-US" sz="2400" dirty="0" smtClean="0"/>
          </a:p>
          <a:p>
            <a:pPr algn="r" rtl="1"/>
            <a:endParaRPr lang="en-US" dirty="0"/>
          </a:p>
        </p:txBody>
      </p:sp>
      <p:sp>
        <p:nvSpPr>
          <p:cNvPr id="10" name="TextBox 9"/>
          <p:cNvSpPr txBox="1"/>
          <p:nvPr/>
        </p:nvSpPr>
        <p:spPr>
          <a:xfrm>
            <a:off x="1979712" y="4221088"/>
            <a:ext cx="5184576" cy="2246769"/>
          </a:xfrm>
          <a:prstGeom prst="rect">
            <a:avLst/>
          </a:prstGeom>
          <a:noFill/>
        </p:spPr>
        <p:txBody>
          <a:bodyPr wrap="square" rtlCol="0">
            <a:spAutoFit/>
          </a:bodyPr>
          <a:lstStyle/>
          <a:p>
            <a:pPr algn="ctr" rtl="1"/>
            <a:r>
              <a:rPr lang="ar-DZ" sz="2000" b="1" dirty="0"/>
              <a:t>من إعداد : </a:t>
            </a:r>
            <a:endParaRPr lang="en-US" sz="2000" b="1" dirty="0"/>
          </a:p>
          <a:p>
            <a:pPr algn="ctr" rtl="1"/>
            <a:r>
              <a:rPr lang="ar-DZ" sz="2000" b="1" dirty="0"/>
              <a:t>جباس محمد </a:t>
            </a:r>
            <a:r>
              <a:rPr lang="ar-DZ" sz="2000" b="1" dirty="0" smtClean="0"/>
              <a:t>الصغير</a:t>
            </a:r>
            <a:endParaRPr lang="fr-FR" sz="2000" b="1" dirty="0" smtClean="0"/>
          </a:p>
          <a:p>
            <a:pPr algn="ctr" rtl="1"/>
            <a:endParaRPr lang="en-US" sz="2000" b="1" dirty="0"/>
          </a:p>
          <a:p>
            <a:pPr algn="ctr" rtl="1"/>
            <a:r>
              <a:rPr lang="ar-DZ" sz="2000" b="1" dirty="0"/>
              <a:t>المراقب المالي لدى بلدية </a:t>
            </a:r>
            <a:r>
              <a:rPr lang="ar-DZ" sz="2000" b="1" dirty="0" smtClean="0"/>
              <a:t>تماسين</a:t>
            </a:r>
            <a:endParaRPr lang="fr-FR" sz="2000" b="1" dirty="0" smtClean="0"/>
          </a:p>
          <a:p>
            <a:pPr algn="ctr" rtl="1"/>
            <a:endParaRPr lang="fr-FR" sz="2000" b="1" dirty="0"/>
          </a:p>
          <a:p>
            <a:pPr algn="ctr" rtl="1"/>
            <a:endParaRPr lang="en-US" sz="2000" b="1" dirty="0"/>
          </a:p>
          <a:p>
            <a:pPr algn="ctr" rtl="1"/>
            <a:r>
              <a:rPr lang="ar-DZ" sz="2000" b="1" dirty="0" smtClean="0"/>
              <a:t>ديسمبر 2015</a:t>
            </a:r>
            <a:endParaRPr lang="en-US" sz="2000" b="1" dirty="0"/>
          </a:p>
        </p:txBody>
      </p:sp>
    </p:spTree>
    <p:extLst>
      <p:ext uri="{BB962C8B-B14F-4D97-AF65-F5344CB8AC3E}">
        <p14:creationId xmlns="" xmlns:p14="http://schemas.microsoft.com/office/powerpoint/2010/main" val="1662154326"/>
      </p:ext>
    </p:extLst>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down)">
                                      <p:cBhvr>
                                        <p:cTn id="7" dur="580">
                                          <p:stCondLst>
                                            <p:cond delay="0"/>
                                          </p:stCondLst>
                                        </p:cTn>
                                        <p:tgtEl>
                                          <p:spTgt spid="1026"/>
                                        </p:tgtEl>
                                      </p:cBhvr>
                                    </p:animEffect>
                                    <p:anim calcmode="lin" valueType="num">
                                      <p:cBhvr>
                                        <p:cTn id="8" dur="1822" tmFilter="0,0; 0.14,0.36; 0.43,0.73; 0.71,0.91; 1.0,1.0">
                                          <p:stCondLst>
                                            <p:cond delay="0"/>
                                          </p:stCondLst>
                                        </p:cTn>
                                        <p:tgtEl>
                                          <p:spTgt spid="102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02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02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02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026"/>
                                        </p:tgtEl>
                                        <p:attrNameLst>
                                          <p:attrName>ppt_y</p:attrName>
                                        </p:attrNameLst>
                                      </p:cBhvr>
                                      <p:tavLst>
                                        <p:tav tm="0" fmla="#ppt_y-sin(pi*$)/81">
                                          <p:val>
                                            <p:fltVal val="0"/>
                                          </p:val>
                                        </p:tav>
                                        <p:tav tm="100000">
                                          <p:val>
                                            <p:fltVal val="1"/>
                                          </p:val>
                                        </p:tav>
                                      </p:tavLst>
                                    </p:anim>
                                    <p:animScale>
                                      <p:cBhvr>
                                        <p:cTn id="13" dur="26">
                                          <p:stCondLst>
                                            <p:cond delay="650"/>
                                          </p:stCondLst>
                                        </p:cTn>
                                        <p:tgtEl>
                                          <p:spTgt spid="1026"/>
                                        </p:tgtEl>
                                      </p:cBhvr>
                                      <p:to x="100000" y="60000"/>
                                    </p:animScale>
                                    <p:animScale>
                                      <p:cBhvr>
                                        <p:cTn id="14" dur="166" decel="50000">
                                          <p:stCondLst>
                                            <p:cond delay="676"/>
                                          </p:stCondLst>
                                        </p:cTn>
                                        <p:tgtEl>
                                          <p:spTgt spid="1026"/>
                                        </p:tgtEl>
                                      </p:cBhvr>
                                      <p:to x="100000" y="100000"/>
                                    </p:animScale>
                                    <p:animScale>
                                      <p:cBhvr>
                                        <p:cTn id="15" dur="26">
                                          <p:stCondLst>
                                            <p:cond delay="1312"/>
                                          </p:stCondLst>
                                        </p:cTn>
                                        <p:tgtEl>
                                          <p:spTgt spid="1026"/>
                                        </p:tgtEl>
                                      </p:cBhvr>
                                      <p:to x="100000" y="80000"/>
                                    </p:animScale>
                                    <p:animScale>
                                      <p:cBhvr>
                                        <p:cTn id="16" dur="166" decel="50000">
                                          <p:stCondLst>
                                            <p:cond delay="1338"/>
                                          </p:stCondLst>
                                        </p:cTn>
                                        <p:tgtEl>
                                          <p:spTgt spid="1026"/>
                                        </p:tgtEl>
                                      </p:cBhvr>
                                      <p:to x="100000" y="100000"/>
                                    </p:animScale>
                                    <p:animScale>
                                      <p:cBhvr>
                                        <p:cTn id="17" dur="26">
                                          <p:stCondLst>
                                            <p:cond delay="1642"/>
                                          </p:stCondLst>
                                        </p:cTn>
                                        <p:tgtEl>
                                          <p:spTgt spid="1026"/>
                                        </p:tgtEl>
                                      </p:cBhvr>
                                      <p:to x="100000" y="90000"/>
                                    </p:animScale>
                                    <p:animScale>
                                      <p:cBhvr>
                                        <p:cTn id="18" dur="166" decel="50000">
                                          <p:stCondLst>
                                            <p:cond delay="1668"/>
                                          </p:stCondLst>
                                        </p:cTn>
                                        <p:tgtEl>
                                          <p:spTgt spid="1026"/>
                                        </p:tgtEl>
                                      </p:cBhvr>
                                      <p:to x="100000" y="100000"/>
                                    </p:animScale>
                                    <p:animScale>
                                      <p:cBhvr>
                                        <p:cTn id="19" dur="26">
                                          <p:stCondLst>
                                            <p:cond delay="1808"/>
                                          </p:stCondLst>
                                        </p:cTn>
                                        <p:tgtEl>
                                          <p:spTgt spid="1026"/>
                                        </p:tgtEl>
                                      </p:cBhvr>
                                      <p:to x="100000" y="95000"/>
                                    </p:animScale>
                                    <p:animScale>
                                      <p:cBhvr>
                                        <p:cTn id="20" dur="166" decel="50000">
                                          <p:stCondLst>
                                            <p:cond delay="1834"/>
                                          </p:stCondLst>
                                        </p:cTn>
                                        <p:tgtEl>
                                          <p:spTgt spid="1026"/>
                                        </p:tgtEl>
                                      </p:cBhvr>
                                      <p:to x="100000" y="100000"/>
                                    </p:animScale>
                                  </p:childTnLst>
                                </p:cTn>
                              </p:par>
                            </p:childTnLst>
                          </p:cTn>
                        </p:par>
                        <p:par>
                          <p:cTn id="21" fill="hold">
                            <p:stCondLst>
                              <p:cond delay="2000"/>
                            </p:stCondLst>
                            <p:childTnLst>
                              <p:par>
                                <p:cTn id="22" presetID="26" presetClass="entr" presetSubtype="0"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wipe(down)">
                                      <p:cBhvr>
                                        <p:cTn id="24" dur="580">
                                          <p:stCondLst>
                                            <p:cond delay="0"/>
                                          </p:stCondLst>
                                        </p:cTn>
                                        <p:tgtEl>
                                          <p:spTgt spid="8"/>
                                        </p:tgtEl>
                                      </p:cBhvr>
                                    </p:animEffect>
                                    <p:anim calcmode="lin" valueType="num">
                                      <p:cBhvr>
                                        <p:cTn id="25"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30" dur="26">
                                          <p:stCondLst>
                                            <p:cond delay="650"/>
                                          </p:stCondLst>
                                        </p:cTn>
                                        <p:tgtEl>
                                          <p:spTgt spid="8"/>
                                        </p:tgtEl>
                                      </p:cBhvr>
                                      <p:to x="100000" y="60000"/>
                                    </p:animScale>
                                    <p:animScale>
                                      <p:cBhvr>
                                        <p:cTn id="31" dur="166" decel="50000">
                                          <p:stCondLst>
                                            <p:cond delay="676"/>
                                          </p:stCondLst>
                                        </p:cTn>
                                        <p:tgtEl>
                                          <p:spTgt spid="8"/>
                                        </p:tgtEl>
                                      </p:cBhvr>
                                      <p:to x="100000" y="100000"/>
                                    </p:animScale>
                                    <p:animScale>
                                      <p:cBhvr>
                                        <p:cTn id="32" dur="26">
                                          <p:stCondLst>
                                            <p:cond delay="1312"/>
                                          </p:stCondLst>
                                        </p:cTn>
                                        <p:tgtEl>
                                          <p:spTgt spid="8"/>
                                        </p:tgtEl>
                                      </p:cBhvr>
                                      <p:to x="100000" y="80000"/>
                                    </p:animScale>
                                    <p:animScale>
                                      <p:cBhvr>
                                        <p:cTn id="33" dur="166" decel="50000">
                                          <p:stCondLst>
                                            <p:cond delay="1338"/>
                                          </p:stCondLst>
                                        </p:cTn>
                                        <p:tgtEl>
                                          <p:spTgt spid="8"/>
                                        </p:tgtEl>
                                      </p:cBhvr>
                                      <p:to x="100000" y="100000"/>
                                    </p:animScale>
                                    <p:animScale>
                                      <p:cBhvr>
                                        <p:cTn id="34" dur="26">
                                          <p:stCondLst>
                                            <p:cond delay="1642"/>
                                          </p:stCondLst>
                                        </p:cTn>
                                        <p:tgtEl>
                                          <p:spTgt spid="8"/>
                                        </p:tgtEl>
                                      </p:cBhvr>
                                      <p:to x="100000" y="90000"/>
                                    </p:animScale>
                                    <p:animScale>
                                      <p:cBhvr>
                                        <p:cTn id="35" dur="166" decel="50000">
                                          <p:stCondLst>
                                            <p:cond delay="1668"/>
                                          </p:stCondLst>
                                        </p:cTn>
                                        <p:tgtEl>
                                          <p:spTgt spid="8"/>
                                        </p:tgtEl>
                                      </p:cBhvr>
                                      <p:to x="100000" y="100000"/>
                                    </p:animScale>
                                    <p:animScale>
                                      <p:cBhvr>
                                        <p:cTn id="36" dur="26">
                                          <p:stCondLst>
                                            <p:cond delay="1808"/>
                                          </p:stCondLst>
                                        </p:cTn>
                                        <p:tgtEl>
                                          <p:spTgt spid="8"/>
                                        </p:tgtEl>
                                      </p:cBhvr>
                                      <p:to x="100000" y="95000"/>
                                    </p:animScale>
                                    <p:animScale>
                                      <p:cBhvr>
                                        <p:cTn id="37" dur="166" decel="50000">
                                          <p:stCondLst>
                                            <p:cond delay="1834"/>
                                          </p:stCondLst>
                                        </p:cTn>
                                        <p:tgtEl>
                                          <p:spTgt spid="8"/>
                                        </p:tgtEl>
                                      </p:cBhvr>
                                      <p:to x="100000" y="100000"/>
                                    </p:animScale>
                                  </p:childTnLst>
                                </p:cTn>
                              </p:par>
                            </p:childTnLst>
                          </p:cTn>
                        </p:par>
                        <p:par>
                          <p:cTn id="38" fill="hold">
                            <p:stCondLst>
                              <p:cond delay="4000"/>
                            </p:stCondLst>
                            <p:childTnLst>
                              <p:par>
                                <p:cTn id="39" presetID="26" presetClass="entr" presetSubtype="0" fill="hold" grpId="0" nodeType="after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wipe(down)">
                                      <p:cBhvr>
                                        <p:cTn id="41" dur="580">
                                          <p:stCondLst>
                                            <p:cond delay="0"/>
                                          </p:stCondLst>
                                        </p:cTn>
                                        <p:tgtEl>
                                          <p:spTgt spid="10"/>
                                        </p:tgtEl>
                                      </p:cBhvr>
                                    </p:animEffect>
                                    <p:anim calcmode="lin" valueType="num">
                                      <p:cBhvr>
                                        <p:cTn id="42"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47" dur="26">
                                          <p:stCondLst>
                                            <p:cond delay="650"/>
                                          </p:stCondLst>
                                        </p:cTn>
                                        <p:tgtEl>
                                          <p:spTgt spid="10"/>
                                        </p:tgtEl>
                                      </p:cBhvr>
                                      <p:to x="100000" y="60000"/>
                                    </p:animScale>
                                    <p:animScale>
                                      <p:cBhvr>
                                        <p:cTn id="48" dur="166" decel="50000">
                                          <p:stCondLst>
                                            <p:cond delay="676"/>
                                          </p:stCondLst>
                                        </p:cTn>
                                        <p:tgtEl>
                                          <p:spTgt spid="10"/>
                                        </p:tgtEl>
                                      </p:cBhvr>
                                      <p:to x="100000" y="100000"/>
                                    </p:animScale>
                                    <p:animScale>
                                      <p:cBhvr>
                                        <p:cTn id="49" dur="26">
                                          <p:stCondLst>
                                            <p:cond delay="1312"/>
                                          </p:stCondLst>
                                        </p:cTn>
                                        <p:tgtEl>
                                          <p:spTgt spid="10"/>
                                        </p:tgtEl>
                                      </p:cBhvr>
                                      <p:to x="100000" y="80000"/>
                                    </p:animScale>
                                    <p:animScale>
                                      <p:cBhvr>
                                        <p:cTn id="50" dur="166" decel="50000">
                                          <p:stCondLst>
                                            <p:cond delay="1338"/>
                                          </p:stCondLst>
                                        </p:cTn>
                                        <p:tgtEl>
                                          <p:spTgt spid="10"/>
                                        </p:tgtEl>
                                      </p:cBhvr>
                                      <p:to x="100000" y="100000"/>
                                    </p:animScale>
                                    <p:animScale>
                                      <p:cBhvr>
                                        <p:cTn id="51" dur="26">
                                          <p:stCondLst>
                                            <p:cond delay="1642"/>
                                          </p:stCondLst>
                                        </p:cTn>
                                        <p:tgtEl>
                                          <p:spTgt spid="10"/>
                                        </p:tgtEl>
                                      </p:cBhvr>
                                      <p:to x="100000" y="90000"/>
                                    </p:animScale>
                                    <p:animScale>
                                      <p:cBhvr>
                                        <p:cTn id="52" dur="166" decel="50000">
                                          <p:stCondLst>
                                            <p:cond delay="1668"/>
                                          </p:stCondLst>
                                        </p:cTn>
                                        <p:tgtEl>
                                          <p:spTgt spid="10"/>
                                        </p:tgtEl>
                                      </p:cBhvr>
                                      <p:to x="100000" y="100000"/>
                                    </p:animScale>
                                    <p:animScale>
                                      <p:cBhvr>
                                        <p:cTn id="53" dur="26">
                                          <p:stCondLst>
                                            <p:cond delay="1808"/>
                                          </p:stCondLst>
                                        </p:cTn>
                                        <p:tgtEl>
                                          <p:spTgt spid="10"/>
                                        </p:tgtEl>
                                      </p:cBhvr>
                                      <p:to x="100000" y="95000"/>
                                    </p:animScale>
                                    <p:animScale>
                                      <p:cBhvr>
                                        <p:cTn id="54" dur="166" decel="50000">
                                          <p:stCondLst>
                                            <p:cond delay="1834"/>
                                          </p:stCondLst>
                                        </p:cTn>
                                        <p:tgtEl>
                                          <p:spTgt spid="1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79512" y="188640"/>
            <a:ext cx="8640960" cy="6480720"/>
          </a:xfrm>
        </p:spPr>
        <p:txBody>
          <a:bodyPr>
            <a:normAutofit lnSpcReduction="10000"/>
          </a:bodyPr>
          <a:lstStyle/>
          <a:p>
            <a:pPr rtl="1"/>
            <a:r>
              <a:rPr lang="ar-DZ" sz="3600" b="1" dirty="0" smtClean="0">
                <a:solidFill>
                  <a:srgbClr val="002060"/>
                </a:solidFill>
                <a:cs typeface="Arabic Transparent" pitchFamily="2" charset="-78"/>
              </a:rPr>
              <a:t>الرقابة </a:t>
            </a:r>
            <a:r>
              <a:rPr lang="ar-DZ" sz="3600" b="1" dirty="0" err="1" smtClean="0">
                <a:solidFill>
                  <a:srgbClr val="002060"/>
                </a:solidFill>
                <a:cs typeface="Arabic Transparent" pitchFamily="2" charset="-78"/>
              </a:rPr>
              <a:t>الداخلية:</a:t>
            </a:r>
            <a:endParaRPr lang="ar-DZ" sz="3600" b="1" dirty="0" smtClean="0">
              <a:solidFill>
                <a:srgbClr val="002060"/>
              </a:solidFill>
              <a:cs typeface="Arabic Transparent" pitchFamily="2" charset="-78"/>
            </a:endParaRPr>
          </a:p>
          <a:p>
            <a:pPr algn="r" rtl="1">
              <a:lnSpc>
                <a:spcPct val="150000"/>
              </a:lnSpc>
              <a:buFontTx/>
              <a:buChar char="-"/>
            </a:pPr>
            <a:r>
              <a:rPr lang="ar-DZ" b="1" dirty="0" smtClean="0">
                <a:solidFill>
                  <a:srgbClr val="002060"/>
                </a:solidFill>
                <a:cs typeface="Arabic Transparent" pitchFamily="2" charset="-78"/>
              </a:rPr>
              <a:t>لجنة فتح </a:t>
            </a:r>
            <a:r>
              <a:rPr lang="ar-DZ" b="1" dirty="0" err="1" smtClean="0">
                <a:solidFill>
                  <a:srgbClr val="002060"/>
                </a:solidFill>
                <a:cs typeface="Arabic Transparent" pitchFamily="2" charset="-78"/>
              </a:rPr>
              <a:t>الأظرفة</a:t>
            </a:r>
            <a:r>
              <a:rPr lang="ar-DZ" b="1" dirty="0" smtClean="0">
                <a:solidFill>
                  <a:srgbClr val="002060"/>
                </a:solidFill>
                <a:cs typeface="Arabic Transparent" pitchFamily="2" charset="-78"/>
              </a:rPr>
              <a:t> وتقييم </a:t>
            </a:r>
            <a:r>
              <a:rPr lang="ar-DZ" b="1" dirty="0" err="1" smtClean="0">
                <a:solidFill>
                  <a:srgbClr val="002060"/>
                </a:solidFill>
                <a:cs typeface="Arabic Transparent" pitchFamily="2" charset="-78"/>
              </a:rPr>
              <a:t>العروض </a:t>
            </a:r>
            <a:r>
              <a:rPr lang="ar-DZ" b="1" dirty="0" smtClean="0">
                <a:solidFill>
                  <a:srgbClr val="002060"/>
                </a:solidFill>
                <a:cs typeface="Arabic Transparent" pitchFamily="2" charset="-78"/>
              </a:rPr>
              <a:t>(المواد 160-162</a:t>
            </a:r>
            <a:r>
              <a:rPr lang="ar-DZ" b="1" dirty="0" err="1" smtClean="0">
                <a:solidFill>
                  <a:srgbClr val="002060"/>
                </a:solidFill>
                <a:cs typeface="Arabic Transparent" pitchFamily="2" charset="-78"/>
              </a:rPr>
              <a:t>)</a:t>
            </a:r>
            <a:endParaRPr lang="ar-DZ" b="1" dirty="0" smtClean="0">
              <a:solidFill>
                <a:srgbClr val="002060"/>
              </a:solidFill>
              <a:cs typeface="Arabic Transparent" pitchFamily="2" charset="-78"/>
            </a:endParaRPr>
          </a:p>
          <a:p>
            <a:pPr algn="r" rtl="1">
              <a:lnSpc>
                <a:spcPct val="150000"/>
              </a:lnSpc>
              <a:buFontTx/>
              <a:buChar char="-"/>
            </a:pPr>
            <a:r>
              <a:rPr lang="ar-DZ" sz="2800" b="1" dirty="0" smtClean="0">
                <a:solidFill>
                  <a:srgbClr val="002060"/>
                </a:solidFill>
                <a:cs typeface="Arabic Transparent" pitchFamily="2" charset="-78"/>
              </a:rPr>
              <a:t>لجنة دائمة تنشأ بمقرر من مسؤول المصلحة المتعاقدة يحدد مهامها ونصابها</a:t>
            </a:r>
          </a:p>
          <a:p>
            <a:pPr algn="r" rtl="1">
              <a:lnSpc>
                <a:spcPct val="150000"/>
              </a:lnSpc>
              <a:buFontTx/>
              <a:buChar char="-"/>
            </a:pPr>
            <a:r>
              <a:rPr lang="ar-DZ" sz="2800" b="1" dirty="0" smtClean="0">
                <a:solidFill>
                  <a:srgbClr val="002060"/>
                </a:solidFill>
                <a:cs typeface="Arabic Transparent" pitchFamily="2" charset="-78"/>
              </a:rPr>
              <a:t>مكونة من مستخدمي المصلحة المتعاقدة</a:t>
            </a:r>
          </a:p>
          <a:p>
            <a:pPr algn="r" rtl="1">
              <a:lnSpc>
                <a:spcPct val="150000"/>
              </a:lnSpc>
              <a:buFontTx/>
              <a:buChar char="-"/>
            </a:pPr>
            <a:r>
              <a:rPr lang="ar-DZ" sz="2800" b="1" dirty="0" smtClean="0">
                <a:solidFill>
                  <a:srgbClr val="002060"/>
                </a:solidFill>
                <a:cs typeface="Arabic Transparent" pitchFamily="2" charset="-78"/>
              </a:rPr>
              <a:t>أعضاء أكفاء</a:t>
            </a:r>
          </a:p>
          <a:p>
            <a:pPr algn="r" rtl="1">
              <a:lnSpc>
                <a:spcPct val="150000"/>
              </a:lnSpc>
              <a:buFontTx/>
              <a:buChar char="-"/>
            </a:pPr>
            <a:r>
              <a:rPr lang="ar-DZ" b="1" dirty="0" smtClean="0">
                <a:solidFill>
                  <a:srgbClr val="002060"/>
                </a:solidFill>
                <a:cs typeface="Arabic Transparent" pitchFamily="2" charset="-78"/>
              </a:rPr>
              <a:t>مهامها أثناء </a:t>
            </a:r>
            <a:r>
              <a:rPr lang="ar-DZ" b="1" dirty="0" err="1" smtClean="0">
                <a:solidFill>
                  <a:srgbClr val="002060"/>
                </a:solidFill>
                <a:cs typeface="Arabic Transparent" pitchFamily="2" charset="-78"/>
              </a:rPr>
              <a:t>الفتح </a:t>
            </a:r>
            <a:r>
              <a:rPr lang="ar-DZ" b="1" dirty="0" smtClean="0">
                <a:solidFill>
                  <a:srgbClr val="002060"/>
                </a:solidFill>
                <a:cs typeface="Arabic Transparent" pitchFamily="2" charset="-78"/>
              </a:rPr>
              <a:t>(النصاب غير ضروري</a:t>
            </a:r>
            <a:r>
              <a:rPr lang="ar-DZ" b="1" dirty="0" err="1" smtClean="0">
                <a:solidFill>
                  <a:srgbClr val="002060"/>
                </a:solidFill>
                <a:cs typeface="Arabic Transparent" pitchFamily="2" charset="-78"/>
              </a:rPr>
              <a:t>)</a:t>
            </a:r>
            <a:endParaRPr lang="ar-DZ" b="1" dirty="0" smtClean="0">
              <a:solidFill>
                <a:srgbClr val="002060"/>
              </a:solidFill>
              <a:cs typeface="Arabic Transparent" pitchFamily="2" charset="-78"/>
            </a:endParaRPr>
          </a:p>
          <a:p>
            <a:pPr algn="r" rtl="1">
              <a:lnSpc>
                <a:spcPct val="150000"/>
              </a:lnSpc>
              <a:buFontTx/>
              <a:buChar char="-"/>
            </a:pPr>
            <a:r>
              <a:rPr lang="ar-DZ" b="1" dirty="0" smtClean="0">
                <a:solidFill>
                  <a:srgbClr val="002060"/>
                </a:solidFill>
                <a:cs typeface="Arabic Transparent" pitchFamily="2" charset="-78"/>
              </a:rPr>
              <a:t>مهامها أثناء </a:t>
            </a:r>
            <a:r>
              <a:rPr lang="ar-DZ" b="1" dirty="0" err="1" smtClean="0">
                <a:solidFill>
                  <a:srgbClr val="002060"/>
                </a:solidFill>
                <a:cs typeface="Arabic Transparent" pitchFamily="2" charset="-78"/>
              </a:rPr>
              <a:t>التقييم </a:t>
            </a:r>
            <a:r>
              <a:rPr lang="ar-DZ" b="1" dirty="0" smtClean="0">
                <a:solidFill>
                  <a:srgbClr val="002060"/>
                </a:solidFill>
                <a:cs typeface="Arabic Transparent" pitchFamily="2" charset="-78"/>
              </a:rPr>
              <a:t>(النصاب ضروري</a:t>
            </a:r>
            <a:r>
              <a:rPr lang="ar-DZ" b="1" dirty="0" err="1" smtClean="0">
                <a:solidFill>
                  <a:srgbClr val="002060"/>
                </a:solidFill>
                <a:cs typeface="Arabic Transparent" pitchFamily="2" charset="-78"/>
              </a:rPr>
              <a:t>)</a:t>
            </a:r>
            <a:endParaRPr lang="ar-DZ" b="1" dirty="0" smtClean="0">
              <a:solidFill>
                <a:srgbClr val="002060"/>
              </a:solidFill>
              <a:cs typeface="Arabic Transparent" pitchFamily="2" charset="-78"/>
            </a:endParaRPr>
          </a:p>
          <a:p>
            <a:pPr algn="r" rtl="1">
              <a:lnSpc>
                <a:spcPct val="150000"/>
              </a:lnSpc>
              <a:buFontTx/>
              <a:buChar char="-"/>
            </a:pPr>
            <a:r>
              <a:rPr lang="ar-DZ" b="1" dirty="0" smtClean="0">
                <a:solidFill>
                  <a:srgbClr val="002060"/>
                </a:solidFill>
                <a:cs typeface="Arabic Transparent" pitchFamily="2" charset="-78"/>
              </a:rPr>
              <a:t>يمكن إنشاء أكثر من لجنة</a:t>
            </a:r>
            <a:endParaRPr lang="ar-DZ" sz="2800" b="1" dirty="0" smtClean="0">
              <a:solidFill>
                <a:srgbClr val="002060"/>
              </a:solidFill>
              <a:cs typeface="Arabic Transparent" pitchFamily="2" charset="-78"/>
            </a:endParaRPr>
          </a:p>
        </p:txBody>
      </p:sp>
    </p:spTree>
    <p:custDataLst>
      <p:tags r:id="rId1"/>
    </p:custDataLst>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500"/>
                                        <p:tgtEl>
                                          <p:spTgt spid="3">
                                            <p:txEl>
                                              <p:pRg st="1" end="1"/>
                                            </p:txEl>
                                          </p:spTgt>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down)">
                                      <p:cBhvr>
                                        <p:cTn id="19" dur="500"/>
                                        <p:tgtEl>
                                          <p:spTgt spid="3">
                                            <p:txEl>
                                              <p:pRg st="3" end="3"/>
                                            </p:txEl>
                                          </p:spTgt>
                                        </p:tgtEl>
                                      </p:cBhvr>
                                    </p:animEffect>
                                  </p:childTnLst>
                                </p:cTn>
                              </p:par>
                            </p:childTnLst>
                          </p:cTn>
                        </p:par>
                        <p:par>
                          <p:cTn id="20" fill="hold">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down)">
                                      <p:cBhvr>
                                        <p:cTn id="23" dur="500"/>
                                        <p:tgtEl>
                                          <p:spTgt spid="3">
                                            <p:txEl>
                                              <p:pRg st="4" end="4"/>
                                            </p:txEl>
                                          </p:spTgt>
                                        </p:tgtEl>
                                      </p:cBhvr>
                                    </p:animEffect>
                                  </p:childTnLst>
                                </p:cTn>
                              </p:par>
                            </p:childTnLst>
                          </p:cTn>
                        </p:par>
                        <p:par>
                          <p:cTn id="24" fill="hold">
                            <p:stCondLst>
                              <p:cond delay="2500"/>
                            </p:stCondLst>
                            <p:childTnLst>
                              <p:par>
                                <p:cTn id="25" presetID="22" presetClass="entr" presetSubtype="4"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par>
                          <p:cTn id="28" fill="hold">
                            <p:stCondLst>
                              <p:cond delay="3000"/>
                            </p:stCondLst>
                            <p:childTnLst>
                              <p:par>
                                <p:cTn id="29" presetID="22" presetClass="entr" presetSubtype="4"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down)">
                                      <p:cBhvr>
                                        <p:cTn id="31" dur="2000"/>
                                        <p:tgtEl>
                                          <p:spTgt spid="3">
                                            <p:txEl>
                                              <p:pRg st="6" end="6"/>
                                            </p:txEl>
                                          </p:spTgt>
                                        </p:tgtEl>
                                      </p:cBhvr>
                                    </p:animEffect>
                                  </p:childTnLst>
                                </p:cTn>
                              </p:par>
                            </p:childTnLst>
                          </p:cTn>
                        </p:par>
                        <p:par>
                          <p:cTn id="32" fill="hold">
                            <p:stCondLst>
                              <p:cond delay="5000"/>
                            </p:stCondLst>
                            <p:childTnLst>
                              <p:par>
                                <p:cTn id="33" presetID="22" presetClass="entr" presetSubtype="4"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ipe(down)">
                                      <p:cBhvr>
                                        <p:cTn id="35"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b="1" dirty="0" smtClean="0">
                <a:solidFill>
                  <a:srgbClr val="002060"/>
                </a:solidFill>
                <a:cs typeface="Arabic Transparent" pitchFamily="2" charset="-78"/>
              </a:rPr>
              <a:t>عدم جدوى طلب </a:t>
            </a:r>
            <a:r>
              <a:rPr lang="ar-DZ" b="1" dirty="0" err="1" smtClean="0">
                <a:solidFill>
                  <a:srgbClr val="002060"/>
                </a:solidFill>
                <a:cs typeface="Arabic Transparent" pitchFamily="2" charset="-78"/>
              </a:rPr>
              <a:t>عرض </a:t>
            </a:r>
            <a:r>
              <a:rPr lang="ar-DZ" b="1" dirty="0" smtClean="0">
                <a:solidFill>
                  <a:srgbClr val="002060"/>
                </a:solidFill>
                <a:cs typeface="Arabic Transparent" pitchFamily="2" charset="-78"/>
              </a:rPr>
              <a:t>(المادة 40</a:t>
            </a:r>
            <a:r>
              <a:rPr lang="ar-DZ" b="1" dirty="0" err="1" smtClean="0">
                <a:solidFill>
                  <a:srgbClr val="002060"/>
                </a:solidFill>
                <a:cs typeface="Arabic Transparent" pitchFamily="2" charset="-78"/>
              </a:rPr>
              <a:t>)</a:t>
            </a:r>
            <a:endParaRPr lang="fr-FR" dirty="0"/>
          </a:p>
        </p:txBody>
      </p:sp>
      <p:sp>
        <p:nvSpPr>
          <p:cNvPr id="3" name="Espace réservé du contenu 2"/>
          <p:cNvSpPr>
            <a:spLocks noGrp="1"/>
          </p:cNvSpPr>
          <p:nvPr>
            <p:ph idx="1"/>
          </p:nvPr>
        </p:nvSpPr>
        <p:spPr>
          <a:xfrm>
            <a:off x="457200" y="1600201"/>
            <a:ext cx="8229600" cy="2548880"/>
          </a:xfrm>
        </p:spPr>
        <p:txBody>
          <a:bodyPr/>
          <a:lstStyle/>
          <a:p>
            <a:pPr algn="r" rtl="1"/>
            <a:r>
              <a:rPr lang="ar-DZ" b="1" dirty="0" smtClean="0">
                <a:solidFill>
                  <a:srgbClr val="002060"/>
                </a:solidFill>
              </a:rPr>
              <a:t>لم </a:t>
            </a:r>
            <a:r>
              <a:rPr lang="ar-DZ" sz="3600" b="1" dirty="0" smtClean="0">
                <a:solidFill>
                  <a:srgbClr val="002060"/>
                </a:solidFill>
              </a:rPr>
              <a:t>يودع أي عرض</a:t>
            </a:r>
          </a:p>
          <a:p>
            <a:pPr algn="r" rtl="1"/>
            <a:r>
              <a:rPr lang="ar-DZ" sz="3600" b="1" dirty="0" smtClean="0">
                <a:solidFill>
                  <a:srgbClr val="002060"/>
                </a:solidFill>
              </a:rPr>
              <a:t>لم يتأهل أي عرض</a:t>
            </a:r>
          </a:p>
          <a:p>
            <a:pPr algn="r" rtl="1"/>
            <a:r>
              <a:rPr lang="ar-DZ" sz="3600" b="1" dirty="0" smtClean="0">
                <a:solidFill>
                  <a:srgbClr val="002060"/>
                </a:solidFill>
              </a:rPr>
              <a:t>تجاوز العروض المالية </a:t>
            </a:r>
            <a:r>
              <a:rPr lang="ar-DZ" sz="3600" b="1" dirty="0" err="1" smtClean="0">
                <a:solidFill>
                  <a:srgbClr val="002060"/>
                </a:solidFill>
              </a:rPr>
              <a:t>للإعتمادات</a:t>
            </a:r>
            <a:r>
              <a:rPr lang="ar-DZ" sz="3600" b="1" dirty="0" smtClean="0">
                <a:solidFill>
                  <a:srgbClr val="002060"/>
                </a:solidFill>
              </a:rPr>
              <a:t> المتوفرة</a:t>
            </a:r>
            <a:endParaRPr lang="fr-FR" sz="3600" b="1" dirty="0">
              <a:solidFill>
                <a:srgbClr val="002060"/>
              </a:solidFill>
            </a:endParaRPr>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800" decel="100000"/>
                                        <p:tgtEl>
                                          <p:spTgt spid="3">
                                            <p:txEl>
                                              <p:pRg st="0" end="0"/>
                                            </p:txEl>
                                          </p:spTgt>
                                        </p:tgtEl>
                                      </p:cBhvr>
                                    </p:animEffect>
                                    <p:anim calcmode="lin" valueType="num">
                                      <p:cBhvr>
                                        <p:cTn id="17"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par>
                          <p:cTn id="22" fill="hold">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fade">
                                      <p:cBhvr>
                                        <p:cTn id="25" dur="800" decel="100000"/>
                                        <p:tgtEl>
                                          <p:spTgt spid="3">
                                            <p:txEl>
                                              <p:pRg st="1" end="1"/>
                                            </p:txEl>
                                          </p:spTgt>
                                        </p:tgtEl>
                                      </p:cBhvr>
                                    </p:animEffect>
                                    <p:anim calcmode="lin" valueType="num">
                                      <p:cBhvr>
                                        <p:cTn id="26"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par>
                          <p:cTn id="31" fill="hold">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Effect transition="in" filter="fade">
                                      <p:cBhvr>
                                        <p:cTn id="34" dur="800" decel="100000"/>
                                        <p:tgtEl>
                                          <p:spTgt spid="3">
                                            <p:txEl>
                                              <p:pRg st="2" end="2"/>
                                            </p:txEl>
                                          </p:spTgt>
                                        </p:tgtEl>
                                      </p:cBhvr>
                                    </p:animEffect>
                                    <p:anim calcmode="lin" valueType="num">
                                      <p:cBhvr>
                                        <p:cTn id="35"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36"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37"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ar-DZ" b="1" dirty="0" smtClean="0">
                <a:solidFill>
                  <a:srgbClr val="002060"/>
                </a:solidFill>
                <a:cs typeface="Arabic Transparent" pitchFamily="2" charset="-78"/>
              </a:rPr>
              <a:t>عدم جدوى التراضي بعد </a:t>
            </a:r>
            <a:r>
              <a:rPr lang="ar-DZ" b="1" dirty="0" err="1" smtClean="0">
                <a:solidFill>
                  <a:srgbClr val="002060"/>
                </a:solidFill>
                <a:cs typeface="Arabic Transparent" pitchFamily="2" charset="-78"/>
              </a:rPr>
              <a:t>الإستشارة</a:t>
            </a:r>
            <a:r>
              <a:rPr lang="ar-DZ" b="1" dirty="0" smtClean="0">
                <a:solidFill>
                  <a:srgbClr val="002060"/>
                </a:solidFill>
                <a:cs typeface="Arabic Transparent" pitchFamily="2" charset="-78"/>
              </a:rPr>
              <a:t> </a:t>
            </a:r>
            <a:br>
              <a:rPr lang="ar-DZ" b="1" dirty="0" smtClean="0">
                <a:solidFill>
                  <a:srgbClr val="002060"/>
                </a:solidFill>
                <a:cs typeface="Arabic Transparent" pitchFamily="2" charset="-78"/>
              </a:rPr>
            </a:br>
            <a:r>
              <a:rPr lang="ar-DZ" b="1" dirty="0" smtClean="0">
                <a:solidFill>
                  <a:srgbClr val="002060"/>
                </a:solidFill>
                <a:cs typeface="Arabic Transparent" pitchFamily="2" charset="-78"/>
              </a:rPr>
              <a:t>(المادة 52</a:t>
            </a:r>
            <a:r>
              <a:rPr lang="ar-DZ" b="1" dirty="0" err="1" smtClean="0">
                <a:solidFill>
                  <a:srgbClr val="002060"/>
                </a:solidFill>
                <a:cs typeface="Arabic Transparent" pitchFamily="2" charset="-78"/>
              </a:rPr>
              <a:t>)</a:t>
            </a:r>
            <a:r>
              <a:rPr lang="ar-DZ" b="1" dirty="0" smtClean="0">
                <a:solidFill>
                  <a:srgbClr val="002060"/>
                </a:solidFill>
                <a:cs typeface="Arabic Transparent" pitchFamily="2" charset="-78"/>
              </a:rPr>
              <a:t> </a:t>
            </a:r>
            <a:endParaRPr lang="fr-FR" dirty="0"/>
          </a:p>
        </p:txBody>
      </p:sp>
      <p:sp>
        <p:nvSpPr>
          <p:cNvPr id="3" name="Espace réservé du contenu 2"/>
          <p:cNvSpPr>
            <a:spLocks noGrp="1"/>
          </p:cNvSpPr>
          <p:nvPr>
            <p:ph idx="1"/>
          </p:nvPr>
        </p:nvSpPr>
        <p:spPr>
          <a:xfrm>
            <a:off x="467544" y="2132856"/>
            <a:ext cx="8229600" cy="2116832"/>
          </a:xfrm>
        </p:spPr>
        <p:txBody>
          <a:bodyPr>
            <a:normAutofit/>
          </a:bodyPr>
          <a:lstStyle/>
          <a:p>
            <a:pPr algn="r" rtl="1"/>
            <a:r>
              <a:rPr lang="ar-DZ" sz="4000" dirty="0" smtClean="0">
                <a:solidFill>
                  <a:srgbClr val="002060"/>
                </a:solidFill>
              </a:rPr>
              <a:t>لم يودع أي عرض</a:t>
            </a:r>
          </a:p>
          <a:p>
            <a:pPr algn="r" rtl="1"/>
            <a:r>
              <a:rPr lang="ar-DZ" sz="4000" dirty="0" smtClean="0">
                <a:solidFill>
                  <a:srgbClr val="002060"/>
                </a:solidFill>
              </a:rPr>
              <a:t>لم يتأهل أي عرض تقنيا</a:t>
            </a:r>
            <a:endParaRPr lang="fr-FR" sz="4000" dirty="0">
              <a:solidFill>
                <a:srgbClr val="002060"/>
              </a:solidFill>
            </a:endParaRPr>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par>
                          <p:cTn id="15" fill="hold">
                            <p:stCondLst>
                              <p:cond delay="1000"/>
                            </p:stCondLst>
                            <p:childTnLst>
                              <p:par>
                                <p:cTn id="16" presetID="25" presetClass="entr" presetSubtype="0" fill="hold" grpId="0" nodeType="after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p:cTn id="18"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19"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20"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21"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22"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23"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24"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25" dur="1000" decel="50000">
                                          <p:stCondLst>
                                            <p:cond delay="0"/>
                                          </p:stCondLst>
                                        </p:cTn>
                                        <p:tgtEl>
                                          <p:spTgt spid="3">
                                            <p:txEl>
                                              <p:pRg st="0" end="0"/>
                                            </p:txEl>
                                          </p:spTgt>
                                        </p:tgtEl>
                                      </p:cBhvr>
                                    </p:animEffect>
                                  </p:childTnLst>
                                </p:cTn>
                              </p:par>
                            </p:childTnLst>
                          </p:cTn>
                        </p:par>
                        <p:par>
                          <p:cTn id="26" fill="hold">
                            <p:stCondLst>
                              <p:cond delay="2000"/>
                            </p:stCondLst>
                            <p:childTnLst>
                              <p:par>
                                <p:cTn id="27" presetID="25" presetClass="entr" presetSubtype="0" fill="hold" grpId="0" nodeType="after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p:cTn id="29"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30"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31"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32"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33"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34"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35"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36" dur="1000" decel="50000">
                                          <p:stCondLst>
                                            <p:cond delay="0"/>
                                          </p:stCondLst>
                                        </p:cTn>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692696"/>
            <a:ext cx="8229600" cy="1143000"/>
          </a:xfrm>
        </p:spPr>
        <p:txBody>
          <a:bodyPr/>
          <a:lstStyle/>
          <a:p>
            <a:r>
              <a:rPr lang="ar-DZ" b="1" dirty="0" smtClean="0">
                <a:solidFill>
                  <a:srgbClr val="002060"/>
                </a:solidFill>
              </a:rPr>
              <a:t>المنح المؤقت </a:t>
            </a:r>
            <a:r>
              <a:rPr lang="ar-DZ" b="1" dirty="0" err="1" smtClean="0">
                <a:solidFill>
                  <a:srgbClr val="002060"/>
                </a:solidFill>
              </a:rPr>
              <a:t>للصفقة </a:t>
            </a:r>
            <a:r>
              <a:rPr lang="ar-DZ" sz="3600" b="1" dirty="0" smtClean="0">
                <a:solidFill>
                  <a:srgbClr val="002060"/>
                </a:solidFill>
              </a:rPr>
              <a:t>(المادة 65</a:t>
            </a:r>
            <a:r>
              <a:rPr lang="ar-DZ" sz="3600" b="1" dirty="0" err="1" smtClean="0">
                <a:solidFill>
                  <a:srgbClr val="002060"/>
                </a:solidFill>
              </a:rPr>
              <a:t>)</a:t>
            </a:r>
            <a:endParaRPr lang="fr-FR" b="1" dirty="0">
              <a:solidFill>
                <a:srgbClr val="002060"/>
              </a:solidFill>
            </a:endParaRPr>
          </a:p>
        </p:txBody>
      </p:sp>
      <p:sp>
        <p:nvSpPr>
          <p:cNvPr id="3" name="Espace réservé du contenu 2"/>
          <p:cNvSpPr>
            <a:spLocks noGrp="1"/>
          </p:cNvSpPr>
          <p:nvPr>
            <p:ph idx="1"/>
          </p:nvPr>
        </p:nvSpPr>
        <p:spPr>
          <a:xfrm>
            <a:off x="467544" y="2492896"/>
            <a:ext cx="8229600" cy="1828800"/>
          </a:xfrm>
        </p:spPr>
        <p:txBody>
          <a:bodyPr>
            <a:normAutofit/>
          </a:bodyPr>
          <a:lstStyle/>
          <a:p>
            <a:pPr algn="r" rtl="1"/>
            <a:r>
              <a:rPr lang="ar-DZ" b="1" dirty="0" smtClean="0">
                <a:solidFill>
                  <a:srgbClr val="002060"/>
                </a:solidFill>
              </a:rPr>
              <a:t>في نفس الجرائد إن أمكن ذلك</a:t>
            </a:r>
          </a:p>
          <a:p>
            <a:pPr algn="r" rtl="1"/>
            <a:r>
              <a:rPr lang="ar-DZ" b="1" dirty="0" smtClean="0">
                <a:solidFill>
                  <a:srgbClr val="002060"/>
                </a:solidFill>
              </a:rPr>
              <a:t>المعلومات المدرجة في الإعلان عن المنح المؤقت للصفقة</a:t>
            </a:r>
            <a:endParaRPr lang="fr-FR" b="1" dirty="0">
              <a:solidFill>
                <a:srgbClr val="002060"/>
              </a:solidFill>
            </a:endParaRPr>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7" presetClass="entr" presetSubtype="1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15" fill="hold">
                            <p:stCondLst>
                              <p:cond delay="1500"/>
                            </p:stCondLst>
                            <p:childTnLst>
                              <p:par>
                                <p:cTn id="16" presetID="17" presetClass="entr" presetSubtype="10" fill="hold" grpId="0"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dirty="0" smtClean="0">
                <a:solidFill>
                  <a:srgbClr val="002060"/>
                </a:solidFill>
              </a:rPr>
              <a:t>الطعن في </a:t>
            </a:r>
            <a:r>
              <a:rPr lang="ar-DZ" b="1" dirty="0" err="1" smtClean="0">
                <a:solidFill>
                  <a:srgbClr val="002060"/>
                </a:solidFill>
              </a:rPr>
              <a:t>الإختيار</a:t>
            </a:r>
            <a:r>
              <a:rPr lang="ar-DZ" b="1" dirty="0" smtClean="0">
                <a:solidFill>
                  <a:srgbClr val="002060"/>
                </a:solidFill>
              </a:rPr>
              <a:t> </a:t>
            </a:r>
            <a:r>
              <a:rPr lang="ar-DZ" sz="3600" b="1" dirty="0" smtClean="0">
                <a:solidFill>
                  <a:srgbClr val="002060"/>
                </a:solidFill>
              </a:rPr>
              <a:t>(المادة 82</a:t>
            </a:r>
            <a:r>
              <a:rPr lang="ar-DZ" sz="3600" b="1" dirty="0" err="1" smtClean="0">
                <a:solidFill>
                  <a:srgbClr val="002060"/>
                </a:solidFill>
              </a:rPr>
              <a:t>)</a:t>
            </a:r>
            <a:endParaRPr lang="fr-FR" b="1" dirty="0">
              <a:solidFill>
                <a:srgbClr val="002060"/>
              </a:solidFill>
            </a:endParaRPr>
          </a:p>
        </p:txBody>
      </p:sp>
      <p:sp>
        <p:nvSpPr>
          <p:cNvPr id="3" name="Espace réservé du contenu 2"/>
          <p:cNvSpPr>
            <a:spLocks noGrp="1"/>
          </p:cNvSpPr>
          <p:nvPr>
            <p:ph idx="1"/>
          </p:nvPr>
        </p:nvSpPr>
        <p:spPr>
          <a:xfrm>
            <a:off x="457200" y="1600201"/>
            <a:ext cx="8229600" cy="4205064"/>
          </a:xfrm>
        </p:spPr>
        <p:txBody>
          <a:bodyPr>
            <a:normAutofit/>
          </a:bodyPr>
          <a:lstStyle/>
          <a:p>
            <a:pPr algn="r" rtl="1">
              <a:lnSpc>
                <a:spcPct val="150000"/>
              </a:lnSpc>
            </a:pPr>
            <a:r>
              <a:rPr lang="ar-DZ" b="1" dirty="0" smtClean="0">
                <a:solidFill>
                  <a:srgbClr val="002060"/>
                </a:solidFill>
              </a:rPr>
              <a:t>إيداع الطعن مكتوبا ومحمولا أمام كتابة لجنة الصفقات المختصة خلال 10 أيام ابتداءا من تاريخ صدور أول إعلان</a:t>
            </a:r>
          </a:p>
          <a:p>
            <a:pPr algn="r" rtl="1">
              <a:lnSpc>
                <a:spcPct val="150000"/>
              </a:lnSpc>
            </a:pPr>
            <a:r>
              <a:rPr lang="ar-DZ" b="1" dirty="0" smtClean="0">
                <a:solidFill>
                  <a:srgbClr val="002060"/>
                </a:solidFill>
              </a:rPr>
              <a:t>في حالة إيداع الطعن لدى لجنة أخرى</a:t>
            </a:r>
          </a:p>
          <a:p>
            <a:pPr algn="r" rtl="1">
              <a:lnSpc>
                <a:spcPct val="150000"/>
              </a:lnSpc>
            </a:pPr>
            <a:r>
              <a:rPr lang="ar-DZ" b="1" dirty="0" smtClean="0">
                <a:solidFill>
                  <a:srgbClr val="002060"/>
                </a:solidFill>
              </a:rPr>
              <a:t>مدة دراسة الطعن 15 يوما</a:t>
            </a:r>
          </a:p>
          <a:p>
            <a:pPr algn="r" rtl="1">
              <a:lnSpc>
                <a:spcPct val="150000"/>
              </a:lnSpc>
            </a:pPr>
            <a:r>
              <a:rPr lang="ar-DZ" b="1" dirty="0" smtClean="0">
                <a:solidFill>
                  <a:srgbClr val="002060"/>
                </a:solidFill>
              </a:rPr>
              <a:t>تبلغ نتائج الطعن لصاحب الطعن وللمصلحة المتعاقدة</a:t>
            </a:r>
            <a:endParaRPr lang="fr-FR" b="1" dirty="0">
              <a:solidFill>
                <a:srgbClr val="002060"/>
              </a:solidFill>
            </a:endParaRPr>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3"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
                                        <p:tgtEl>
                                          <p:spTgt spid="2"/>
                                        </p:tgtEl>
                                      </p:cBhvr>
                                    </p:animEffect>
                                    <p:anim calcmode="lin" valueType="num">
                                      <p:cBhvr>
                                        <p:cTn id="8" dur="400" fill="hold"/>
                                        <p:tgtEl>
                                          <p:spTgt spid="2"/>
                                        </p:tgtEl>
                                        <p:attrNameLst>
                                          <p:attrName>ppt_x</p:attrName>
                                        </p:attrNameLst>
                                      </p:cBhvr>
                                      <p:tavLst>
                                        <p:tav tm="0">
                                          <p:val>
                                            <p:strVal val="#ppt_x"/>
                                          </p:val>
                                        </p:tav>
                                        <p:tav tm="100000">
                                          <p:val>
                                            <p:strVal val="#ppt_x"/>
                                          </p:val>
                                        </p:tav>
                                      </p:tavLst>
                                    </p:anim>
                                    <p:anim calcmode="lin" valueType="num">
                                      <p:cBhvr>
                                        <p:cTn id="9" dur="400" fill="hold"/>
                                        <p:tgtEl>
                                          <p:spTgt spid="2"/>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2" fill="hold">
                            <p:stCondLst>
                              <p:cond delay="1000"/>
                            </p:stCondLst>
                            <p:childTnLst>
                              <p:par>
                                <p:cTn id="13" presetID="43"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
                                        <p:tgtEl>
                                          <p:spTgt spid="3">
                                            <p:txEl>
                                              <p:pRg st="0" end="0"/>
                                            </p:txEl>
                                          </p:spTgt>
                                        </p:tgtEl>
                                      </p:cBhvr>
                                    </p:animEffect>
                                    <p:anim calcmode="lin" valueType="num">
                                      <p:cBhvr>
                                        <p:cTn id="16" dur="4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4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18" dur="600" decel="50000" fill="hold">
                                          <p:stCondLst>
                                            <p:cond delay="4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9" dur="600" decel="50000" fill="hold">
                                          <p:stCondLst>
                                            <p:cond delay="4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20" fill="hold">
                            <p:stCondLst>
                              <p:cond delay="2000"/>
                            </p:stCondLst>
                            <p:childTnLst>
                              <p:par>
                                <p:cTn id="21" presetID="43" presetClass="entr" presetSubtype="0" fill="hold" grpId="0" nodeType="after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100"/>
                                        <p:tgtEl>
                                          <p:spTgt spid="3">
                                            <p:txEl>
                                              <p:pRg st="1" end="1"/>
                                            </p:txEl>
                                          </p:spTgt>
                                        </p:tgtEl>
                                      </p:cBhvr>
                                    </p:animEffect>
                                    <p:anim calcmode="lin" valueType="num">
                                      <p:cBhvr>
                                        <p:cTn id="24" dur="4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5" dur="400" fill="hold"/>
                                        <p:tgtEl>
                                          <p:spTgt spid="3">
                                            <p:txEl>
                                              <p:pRg st="1" end="1"/>
                                            </p:txEl>
                                          </p:spTgt>
                                        </p:tgtEl>
                                        <p:attrNameLst>
                                          <p:attrName>ppt_y</p:attrName>
                                        </p:attrNameLst>
                                      </p:cBhvr>
                                      <p:tavLst>
                                        <p:tav tm="0">
                                          <p:val>
                                            <p:strVal val="#ppt_y+0.31"/>
                                          </p:val>
                                        </p:tav>
                                        <p:tav tm="100000">
                                          <p:val>
                                            <p:strVal val="#ppt_y+0.31"/>
                                          </p:val>
                                        </p:tav>
                                      </p:tavLst>
                                    </p:anim>
                                    <p:anim calcmode="lin" valueType="num">
                                      <p:cBhvr>
                                        <p:cTn id="26" dur="600" decel="50000" fill="hold">
                                          <p:stCondLst>
                                            <p:cond delay="400"/>
                                          </p:stCondLst>
                                        </p:cTn>
                                        <p:tgtEl>
                                          <p:spTgt spid="3">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7" dur="600" decel="50000" fill="hold">
                                          <p:stCondLst>
                                            <p:cond delay="400"/>
                                          </p:stCondLst>
                                        </p:cTn>
                                        <p:tgtEl>
                                          <p:spTgt spid="3">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28" fill="hold">
                            <p:stCondLst>
                              <p:cond delay="3000"/>
                            </p:stCondLst>
                            <p:childTnLst>
                              <p:par>
                                <p:cTn id="29" presetID="43" presetClass="entr" presetSubtype="0" fill="hold" grpId="0" nodeType="after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100"/>
                                        <p:tgtEl>
                                          <p:spTgt spid="3">
                                            <p:txEl>
                                              <p:pRg st="2" end="2"/>
                                            </p:txEl>
                                          </p:spTgt>
                                        </p:tgtEl>
                                      </p:cBhvr>
                                    </p:animEffect>
                                    <p:anim calcmode="lin" valueType="num">
                                      <p:cBhvr>
                                        <p:cTn id="32" dur="4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3" dur="400" fill="hold"/>
                                        <p:tgtEl>
                                          <p:spTgt spid="3">
                                            <p:txEl>
                                              <p:pRg st="2" end="2"/>
                                            </p:txEl>
                                          </p:spTgt>
                                        </p:tgtEl>
                                        <p:attrNameLst>
                                          <p:attrName>ppt_y</p:attrName>
                                        </p:attrNameLst>
                                      </p:cBhvr>
                                      <p:tavLst>
                                        <p:tav tm="0">
                                          <p:val>
                                            <p:strVal val="#ppt_y+0.31"/>
                                          </p:val>
                                        </p:tav>
                                        <p:tav tm="100000">
                                          <p:val>
                                            <p:strVal val="#ppt_y+0.31"/>
                                          </p:val>
                                        </p:tav>
                                      </p:tavLst>
                                    </p:anim>
                                    <p:anim calcmode="lin" valueType="num">
                                      <p:cBhvr>
                                        <p:cTn id="34" dur="600" decel="50000" fill="hold">
                                          <p:stCondLst>
                                            <p:cond delay="400"/>
                                          </p:stCondLst>
                                        </p:cTn>
                                        <p:tgtEl>
                                          <p:spTgt spid="3">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5" dur="600" decel="50000" fill="hold">
                                          <p:stCondLst>
                                            <p:cond delay="400"/>
                                          </p:stCondLst>
                                        </p:cTn>
                                        <p:tgtEl>
                                          <p:spTgt spid="3">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36" fill="hold">
                            <p:stCondLst>
                              <p:cond delay="4000"/>
                            </p:stCondLst>
                            <p:childTnLst>
                              <p:par>
                                <p:cTn id="37" presetID="43" presetClass="entr" presetSubtype="0" fill="hold" grpId="0" nodeType="after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Effect transition="in" filter="fade">
                                      <p:cBhvr>
                                        <p:cTn id="39" dur="100"/>
                                        <p:tgtEl>
                                          <p:spTgt spid="3">
                                            <p:txEl>
                                              <p:pRg st="3" end="3"/>
                                            </p:txEl>
                                          </p:spTgt>
                                        </p:tgtEl>
                                      </p:cBhvr>
                                    </p:animEffect>
                                    <p:anim calcmode="lin" valueType="num">
                                      <p:cBhvr>
                                        <p:cTn id="40" dur="4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1" dur="400" fill="hold"/>
                                        <p:tgtEl>
                                          <p:spTgt spid="3">
                                            <p:txEl>
                                              <p:pRg st="3" end="3"/>
                                            </p:txEl>
                                          </p:spTgt>
                                        </p:tgtEl>
                                        <p:attrNameLst>
                                          <p:attrName>ppt_y</p:attrName>
                                        </p:attrNameLst>
                                      </p:cBhvr>
                                      <p:tavLst>
                                        <p:tav tm="0">
                                          <p:val>
                                            <p:strVal val="#ppt_y+0.31"/>
                                          </p:val>
                                        </p:tav>
                                        <p:tav tm="100000">
                                          <p:val>
                                            <p:strVal val="#ppt_y+0.31"/>
                                          </p:val>
                                        </p:tav>
                                      </p:tavLst>
                                    </p:anim>
                                    <p:anim calcmode="lin" valueType="num">
                                      <p:cBhvr>
                                        <p:cTn id="42" dur="600" decel="50000" fill="hold">
                                          <p:stCondLst>
                                            <p:cond delay="400"/>
                                          </p:stCondLst>
                                        </p:cTn>
                                        <p:tgtEl>
                                          <p:spTgt spid="3">
                                            <p:txEl>
                                              <p:pRg st="3" end="3"/>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3" dur="600" decel="50000" fill="hold">
                                          <p:stCondLst>
                                            <p:cond delay="400"/>
                                          </p:stCondLst>
                                        </p:cTn>
                                        <p:tgtEl>
                                          <p:spTgt spid="3">
                                            <p:txEl>
                                              <p:pRg st="3" end="3"/>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3600" b="1" dirty="0" smtClean="0">
                <a:solidFill>
                  <a:srgbClr val="002060"/>
                </a:solidFill>
              </a:rPr>
              <a:t>إلغاء الإجراءات أو المنح المؤقت </a:t>
            </a:r>
            <a:r>
              <a:rPr lang="ar-DZ" sz="3600" b="1" dirty="0" err="1" smtClean="0">
                <a:solidFill>
                  <a:srgbClr val="002060"/>
                </a:solidFill>
              </a:rPr>
              <a:t>للصفقة </a:t>
            </a:r>
            <a:r>
              <a:rPr lang="ar-DZ" sz="3600" b="1" dirty="0" smtClean="0">
                <a:solidFill>
                  <a:srgbClr val="002060"/>
                </a:solidFill>
              </a:rPr>
              <a:t>(المادة 73</a:t>
            </a:r>
            <a:r>
              <a:rPr lang="ar-DZ" sz="3600" b="1" dirty="0" err="1" smtClean="0">
                <a:solidFill>
                  <a:srgbClr val="002060"/>
                </a:solidFill>
              </a:rPr>
              <a:t>)</a:t>
            </a:r>
            <a:endParaRPr lang="fr-FR" sz="3600" b="1" dirty="0">
              <a:solidFill>
                <a:srgbClr val="002060"/>
              </a:solidFill>
            </a:endParaRPr>
          </a:p>
        </p:txBody>
      </p:sp>
      <p:sp>
        <p:nvSpPr>
          <p:cNvPr id="3" name="Espace réservé du contenu 2"/>
          <p:cNvSpPr>
            <a:spLocks noGrp="1"/>
          </p:cNvSpPr>
          <p:nvPr>
            <p:ph idx="1"/>
          </p:nvPr>
        </p:nvSpPr>
        <p:spPr/>
        <p:txBody>
          <a:bodyPr>
            <a:noAutofit/>
          </a:bodyPr>
          <a:lstStyle/>
          <a:p>
            <a:pPr algn="r" rtl="1"/>
            <a:r>
              <a:rPr lang="ar-DZ" sz="3500" dirty="0" smtClean="0">
                <a:solidFill>
                  <a:srgbClr val="002060"/>
                </a:solidFill>
              </a:rPr>
              <a:t>إصدار قرار إلغاء من طرف المصلحة المتعاقدة</a:t>
            </a:r>
          </a:p>
          <a:p>
            <a:pPr algn="r" rtl="1"/>
            <a:r>
              <a:rPr lang="ar-DZ" sz="3500" dirty="0" smtClean="0">
                <a:solidFill>
                  <a:srgbClr val="002060"/>
                </a:solidFill>
              </a:rPr>
              <a:t>إبلاغ العارضين برسالة موصى عليها مع وصل </a:t>
            </a:r>
            <a:r>
              <a:rPr lang="ar-DZ" sz="3500" dirty="0" err="1" smtClean="0">
                <a:solidFill>
                  <a:srgbClr val="002060"/>
                </a:solidFill>
              </a:rPr>
              <a:t>إستلام</a:t>
            </a:r>
            <a:r>
              <a:rPr lang="ar-DZ" sz="3500" dirty="0" smtClean="0">
                <a:solidFill>
                  <a:srgbClr val="002060"/>
                </a:solidFill>
              </a:rPr>
              <a:t> </a:t>
            </a:r>
          </a:p>
          <a:p>
            <a:pPr algn="r" rtl="1"/>
            <a:r>
              <a:rPr lang="ar-DZ" sz="3500" dirty="0" smtClean="0">
                <a:solidFill>
                  <a:srgbClr val="002060"/>
                </a:solidFill>
              </a:rPr>
              <a:t>ودعوتهم إلى الإطلاع على المبررات، في أجل أقصاه 03 أيام ابتداء من تاريخ </a:t>
            </a:r>
            <a:r>
              <a:rPr lang="ar-DZ" sz="3500" dirty="0" err="1" smtClean="0">
                <a:solidFill>
                  <a:srgbClr val="002060"/>
                </a:solidFill>
              </a:rPr>
              <a:t>الإستلام</a:t>
            </a:r>
            <a:endParaRPr lang="ar-DZ" sz="3500" dirty="0" smtClean="0">
              <a:solidFill>
                <a:srgbClr val="002060"/>
              </a:solidFill>
            </a:endParaRPr>
          </a:p>
          <a:p>
            <a:pPr algn="r" rtl="1"/>
            <a:r>
              <a:rPr lang="ar-DZ" sz="3500" dirty="0" smtClean="0">
                <a:solidFill>
                  <a:srgbClr val="002060"/>
                </a:solidFill>
              </a:rPr>
              <a:t>التبرير يكون كتابيا</a:t>
            </a:r>
          </a:p>
          <a:p>
            <a:pPr algn="r" rtl="1"/>
            <a:r>
              <a:rPr lang="ar-DZ" sz="3500" dirty="0" smtClean="0">
                <a:solidFill>
                  <a:srgbClr val="002060"/>
                </a:solidFill>
              </a:rPr>
              <a:t>من حق أي متعهد أن يرفع طعنا أمام لجنة الصفقات المختصة في أجل 10 أيام من تاريخ تبليغه بالتبريرات</a:t>
            </a:r>
            <a:endParaRPr lang="fr-FR" sz="3500" dirty="0">
              <a:solidFill>
                <a:srgbClr val="002060"/>
              </a:solidFill>
            </a:endParaRPr>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26" presetClass="entr" presetSubtype="0" fill="hold" grpId="0" nodeType="after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wipe(down)">
                                      <p:cBhvr>
                                        <p:cTn id="24" dur="580">
                                          <p:stCondLst>
                                            <p:cond delay="0"/>
                                          </p:stCondLst>
                                        </p:cTn>
                                        <p:tgtEl>
                                          <p:spTgt spid="3">
                                            <p:txEl>
                                              <p:pRg st="0" end="0"/>
                                            </p:txEl>
                                          </p:spTgt>
                                        </p:tgtEl>
                                      </p:cBhvr>
                                    </p:animEffect>
                                    <p:anim calcmode="lin" valueType="num">
                                      <p:cBhvr>
                                        <p:cTn id="25"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0" dur="26">
                                          <p:stCondLst>
                                            <p:cond delay="650"/>
                                          </p:stCondLst>
                                        </p:cTn>
                                        <p:tgtEl>
                                          <p:spTgt spid="3">
                                            <p:txEl>
                                              <p:pRg st="0" end="0"/>
                                            </p:txEl>
                                          </p:spTgt>
                                        </p:tgtEl>
                                      </p:cBhvr>
                                      <p:to x="100000" y="60000"/>
                                    </p:animScale>
                                    <p:animScale>
                                      <p:cBhvr>
                                        <p:cTn id="31" dur="166" decel="50000">
                                          <p:stCondLst>
                                            <p:cond delay="676"/>
                                          </p:stCondLst>
                                        </p:cTn>
                                        <p:tgtEl>
                                          <p:spTgt spid="3">
                                            <p:txEl>
                                              <p:pRg st="0" end="0"/>
                                            </p:txEl>
                                          </p:spTgt>
                                        </p:tgtEl>
                                      </p:cBhvr>
                                      <p:to x="100000" y="100000"/>
                                    </p:animScale>
                                    <p:animScale>
                                      <p:cBhvr>
                                        <p:cTn id="32" dur="26">
                                          <p:stCondLst>
                                            <p:cond delay="1312"/>
                                          </p:stCondLst>
                                        </p:cTn>
                                        <p:tgtEl>
                                          <p:spTgt spid="3">
                                            <p:txEl>
                                              <p:pRg st="0" end="0"/>
                                            </p:txEl>
                                          </p:spTgt>
                                        </p:tgtEl>
                                      </p:cBhvr>
                                      <p:to x="100000" y="80000"/>
                                    </p:animScale>
                                    <p:animScale>
                                      <p:cBhvr>
                                        <p:cTn id="33" dur="166" decel="50000">
                                          <p:stCondLst>
                                            <p:cond delay="1338"/>
                                          </p:stCondLst>
                                        </p:cTn>
                                        <p:tgtEl>
                                          <p:spTgt spid="3">
                                            <p:txEl>
                                              <p:pRg st="0" end="0"/>
                                            </p:txEl>
                                          </p:spTgt>
                                        </p:tgtEl>
                                      </p:cBhvr>
                                      <p:to x="100000" y="100000"/>
                                    </p:animScale>
                                    <p:animScale>
                                      <p:cBhvr>
                                        <p:cTn id="34" dur="26">
                                          <p:stCondLst>
                                            <p:cond delay="1642"/>
                                          </p:stCondLst>
                                        </p:cTn>
                                        <p:tgtEl>
                                          <p:spTgt spid="3">
                                            <p:txEl>
                                              <p:pRg st="0" end="0"/>
                                            </p:txEl>
                                          </p:spTgt>
                                        </p:tgtEl>
                                      </p:cBhvr>
                                      <p:to x="100000" y="90000"/>
                                    </p:animScale>
                                    <p:animScale>
                                      <p:cBhvr>
                                        <p:cTn id="35" dur="166" decel="50000">
                                          <p:stCondLst>
                                            <p:cond delay="1668"/>
                                          </p:stCondLst>
                                        </p:cTn>
                                        <p:tgtEl>
                                          <p:spTgt spid="3">
                                            <p:txEl>
                                              <p:pRg st="0" end="0"/>
                                            </p:txEl>
                                          </p:spTgt>
                                        </p:tgtEl>
                                      </p:cBhvr>
                                      <p:to x="100000" y="100000"/>
                                    </p:animScale>
                                    <p:animScale>
                                      <p:cBhvr>
                                        <p:cTn id="36" dur="26">
                                          <p:stCondLst>
                                            <p:cond delay="1808"/>
                                          </p:stCondLst>
                                        </p:cTn>
                                        <p:tgtEl>
                                          <p:spTgt spid="3">
                                            <p:txEl>
                                              <p:pRg st="0" end="0"/>
                                            </p:txEl>
                                          </p:spTgt>
                                        </p:tgtEl>
                                      </p:cBhvr>
                                      <p:to x="100000" y="95000"/>
                                    </p:animScale>
                                    <p:animScale>
                                      <p:cBhvr>
                                        <p:cTn id="37" dur="166" decel="50000">
                                          <p:stCondLst>
                                            <p:cond delay="1834"/>
                                          </p:stCondLst>
                                        </p:cTn>
                                        <p:tgtEl>
                                          <p:spTgt spid="3">
                                            <p:txEl>
                                              <p:pRg st="0" end="0"/>
                                            </p:txEl>
                                          </p:spTgt>
                                        </p:tgtEl>
                                      </p:cBhvr>
                                      <p:to x="100000" y="100000"/>
                                    </p:animScale>
                                  </p:childTnLst>
                                </p:cTn>
                              </p:par>
                            </p:childTnLst>
                          </p:cTn>
                        </p:par>
                        <p:par>
                          <p:cTn id="38" fill="hold">
                            <p:stCondLst>
                              <p:cond delay="4000"/>
                            </p:stCondLst>
                            <p:childTnLst>
                              <p:par>
                                <p:cTn id="39" presetID="26" presetClass="entr" presetSubtype="0" fill="hold" grpId="0" nodeType="afterEffect">
                                  <p:stCondLst>
                                    <p:cond delay="0"/>
                                  </p:stCondLst>
                                  <p:childTnLst>
                                    <p:set>
                                      <p:cBhvr>
                                        <p:cTn id="40" dur="1" fill="hold">
                                          <p:stCondLst>
                                            <p:cond delay="0"/>
                                          </p:stCondLst>
                                        </p:cTn>
                                        <p:tgtEl>
                                          <p:spTgt spid="3">
                                            <p:txEl>
                                              <p:pRg st="1" end="1"/>
                                            </p:txEl>
                                          </p:spTgt>
                                        </p:tgtEl>
                                        <p:attrNameLst>
                                          <p:attrName>style.visibility</p:attrName>
                                        </p:attrNameLst>
                                      </p:cBhvr>
                                      <p:to>
                                        <p:strVal val="visible"/>
                                      </p:to>
                                    </p:set>
                                    <p:animEffect transition="in" filter="wipe(down)">
                                      <p:cBhvr>
                                        <p:cTn id="41" dur="580">
                                          <p:stCondLst>
                                            <p:cond delay="0"/>
                                          </p:stCondLst>
                                        </p:cTn>
                                        <p:tgtEl>
                                          <p:spTgt spid="3">
                                            <p:txEl>
                                              <p:pRg st="1" end="1"/>
                                            </p:txEl>
                                          </p:spTgt>
                                        </p:tgtEl>
                                      </p:cBhvr>
                                    </p:animEffect>
                                    <p:anim calcmode="lin" valueType="num">
                                      <p:cBhvr>
                                        <p:cTn id="42"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3">
                                            <p:txEl>
                                              <p:pRg st="1" end="1"/>
                                            </p:txEl>
                                          </p:spTgt>
                                        </p:tgtEl>
                                      </p:cBhvr>
                                      <p:to x="100000" y="60000"/>
                                    </p:animScale>
                                    <p:animScale>
                                      <p:cBhvr>
                                        <p:cTn id="48" dur="166" decel="50000">
                                          <p:stCondLst>
                                            <p:cond delay="676"/>
                                          </p:stCondLst>
                                        </p:cTn>
                                        <p:tgtEl>
                                          <p:spTgt spid="3">
                                            <p:txEl>
                                              <p:pRg st="1" end="1"/>
                                            </p:txEl>
                                          </p:spTgt>
                                        </p:tgtEl>
                                      </p:cBhvr>
                                      <p:to x="100000" y="100000"/>
                                    </p:animScale>
                                    <p:animScale>
                                      <p:cBhvr>
                                        <p:cTn id="49" dur="26">
                                          <p:stCondLst>
                                            <p:cond delay="1312"/>
                                          </p:stCondLst>
                                        </p:cTn>
                                        <p:tgtEl>
                                          <p:spTgt spid="3">
                                            <p:txEl>
                                              <p:pRg st="1" end="1"/>
                                            </p:txEl>
                                          </p:spTgt>
                                        </p:tgtEl>
                                      </p:cBhvr>
                                      <p:to x="100000" y="80000"/>
                                    </p:animScale>
                                    <p:animScale>
                                      <p:cBhvr>
                                        <p:cTn id="50" dur="166" decel="50000">
                                          <p:stCondLst>
                                            <p:cond delay="1338"/>
                                          </p:stCondLst>
                                        </p:cTn>
                                        <p:tgtEl>
                                          <p:spTgt spid="3">
                                            <p:txEl>
                                              <p:pRg st="1" end="1"/>
                                            </p:txEl>
                                          </p:spTgt>
                                        </p:tgtEl>
                                      </p:cBhvr>
                                      <p:to x="100000" y="100000"/>
                                    </p:animScale>
                                    <p:animScale>
                                      <p:cBhvr>
                                        <p:cTn id="51" dur="26">
                                          <p:stCondLst>
                                            <p:cond delay="1642"/>
                                          </p:stCondLst>
                                        </p:cTn>
                                        <p:tgtEl>
                                          <p:spTgt spid="3">
                                            <p:txEl>
                                              <p:pRg st="1" end="1"/>
                                            </p:txEl>
                                          </p:spTgt>
                                        </p:tgtEl>
                                      </p:cBhvr>
                                      <p:to x="100000" y="90000"/>
                                    </p:animScale>
                                    <p:animScale>
                                      <p:cBhvr>
                                        <p:cTn id="52" dur="166" decel="50000">
                                          <p:stCondLst>
                                            <p:cond delay="1668"/>
                                          </p:stCondLst>
                                        </p:cTn>
                                        <p:tgtEl>
                                          <p:spTgt spid="3">
                                            <p:txEl>
                                              <p:pRg st="1" end="1"/>
                                            </p:txEl>
                                          </p:spTgt>
                                        </p:tgtEl>
                                      </p:cBhvr>
                                      <p:to x="100000" y="100000"/>
                                    </p:animScale>
                                    <p:animScale>
                                      <p:cBhvr>
                                        <p:cTn id="53" dur="26">
                                          <p:stCondLst>
                                            <p:cond delay="1808"/>
                                          </p:stCondLst>
                                        </p:cTn>
                                        <p:tgtEl>
                                          <p:spTgt spid="3">
                                            <p:txEl>
                                              <p:pRg st="1" end="1"/>
                                            </p:txEl>
                                          </p:spTgt>
                                        </p:tgtEl>
                                      </p:cBhvr>
                                      <p:to x="100000" y="95000"/>
                                    </p:animScale>
                                    <p:animScale>
                                      <p:cBhvr>
                                        <p:cTn id="54" dur="166" decel="50000">
                                          <p:stCondLst>
                                            <p:cond delay="1834"/>
                                          </p:stCondLst>
                                        </p:cTn>
                                        <p:tgtEl>
                                          <p:spTgt spid="3">
                                            <p:txEl>
                                              <p:pRg st="1" end="1"/>
                                            </p:txEl>
                                          </p:spTgt>
                                        </p:tgtEl>
                                      </p:cBhvr>
                                      <p:to x="100000" y="100000"/>
                                    </p:animScale>
                                  </p:childTnLst>
                                </p:cTn>
                              </p:par>
                            </p:childTnLst>
                          </p:cTn>
                        </p:par>
                        <p:par>
                          <p:cTn id="55" fill="hold">
                            <p:stCondLst>
                              <p:cond delay="6000"/>
                            </p:stCondLst>
                            <p:childTnLst>
                              <p:par>
                                <p:cTn id="56" presetID="26" presetClass="entr" presetSubtype="0" fill="hold" grpId="0" nodeType="afterEffect">
                                  <p:stCondLst>
                                    <p:cond delay="0"/>
                                  </p:stCondLst>
                                  <p:childTnLst>
                                    <p:set>
                                      <p:cBhvr>
                                        <p:cTn id="57" dur="1" fill="hold">
                                          <p:stCondLst>
                                            <p:cond delay="0"/>
                                          </p:stCondLst>
                                        </p:cTn>
                                        <p:tgtEl>
                                          <p:spTgt spid="3">
                                            <p:txEl>
                                              <p:pRg st="2" end="2"/>
                                            </p:txEl>
                                          </p:spTgt>
                                        </p:tgtEl>
                                        <p:attrNameLst>
                                          <p:attrName>style.visibility</p:attrName>
                                        </p:attrNameLst>
                                      </p:cBhvr>
                                      <p:to>
                                        <p:strVal val="visible"/>
                                      </p:to>
                                    </p:set>
                                    <p:animEffect transition="in" filter="wipe(down)">
                                      <p:cBhvr>
                                        <p:cTn id="58" dur="580">
                                          <p:stCondLst>
                                            <p:cond delay="0"/>
                                          </p:stCondLst>
                                        </p:cTn>
                                        <p:tgtEl>
                                          <p:spTgt spid="3">
                                            <p:txEl>
                                              <p:pRg st="2" end="2"/>
                                            </p:txEl>
                                          </p:spTgt>
                                        </p:tgtEl>
                                      </p:cBhvr>
                                    </p:animEffect>
                                    <p:anim calcmode="lin" valueType="num">
                                      <p:cBhvr>
                                        <p:cTn id="5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64" dur="26">
                                          <p:stCondLst>
                                            <p:cond delay="650"/>
                                          </p:stCondLst>
                                        </p:cTn>
                                        <p:tgtEl>
                                          <p:spTgt spid="3">
                                            <p:txEl>
                                              <p:pRg st="2" end="2"/>
                                            </p:txEl>
                                          </p:spTgt>
                                        </p:tgtEl>
                                      </p:cBhvr>
                                      <p:to x="100000" y="60000"/>
                                    </p:animScale>
                                    <p:animScale>
                                      <p:cBhvr>
                                        <p:cTn id="65" dur="166" decel="50000">
                                          <p:stCondLst>
                                            <p:cond delay="676"/>
                                          </p:stCondLst>
                                        </p:cTn>
                                        <p:tgtEl>
                                          <p:spTgt spid="3">
                                            <p:txEl>
                                              <p:pRg st="2" end="2"/>
                                            </p:txEl>
                                          </p:spTgt>
                                        </p:tgtEl>
                                      </p:cBhvr>
                                      <p:to x="100000" y="100000"/>
                                    </p:animScale>
                                    <p:animScale>
                                      <p:cBhvr>
                                        <p:cTn id="66" dur="26">
                                          <p:stCondLst>
                                            <p:cond delay="1312"/>
                                          </p:stCondLst>
                                        </p:cTn>
                                        <p:tgtEl>
                                          <p:spTgt spid="3">
                                            <p:txEl>
                                              <p:pRg st="2" end="2"/>
                                            </p:txEl>
                                          </p:spTgt>
                                        </p:tgtEl>
                                      </p:cBhvr>
                                      <p:to x="100000" y="80000"/>
                                    </p:animScale>
                                    <p:animScale>
                                      <p:cBhvr>
                                        <p:cTn id="67" dur="166" decel="50000">
                                          <p:stCondLst>
                                            <p:cond delay="1338"/>
                                          </p:stCondLst>
                                        </p:cTn>
                                        <p:tgtEl>
                                          <p:spTgt spid="3">
                                            <p:txEl>
                                              <p:pRg st="2" end="2"/>
                                            </p:txEl>
                                          </p:spTgt>
                                        </p:tgtEl>
                                      </p:cBhvr>
                                      <p:to x="100000" y="100000"/>
                                    </p:animScale>
                                    <p:animScale>
                                      <p:cBhvr>
                                        <p:cTn id="68" dur="26">
                                          <p:stCondLst>
                                            <p:cond delay="1642"/>
                                          </p:stCondLst>
                                        </p:cTn>
                                        <p:tgtEl>
                                          <p:spTgt spid="3">
                                            <p:txEl>
                                              <p:pRg st="2" end="2"/>
                                            </p:txEl>
                                          </p:spTgt>
                                        </p:tgtEl>
                                      </p:cBhvr>
                                      <p:to x="100000" y="90000"/>
                                    </p:animScale>
                                    <p:animScale>
                                      <p:cBhvr>
                                        <p:cTn id="69" dur="166" decel="50000">
                                          <p:stCondLst>
                                            <p:cond delay="1668"/>
                                          </p:stCondLst>
                                        </p:cTn>
                                        <p:tgtEl>
                                          <p:spTgt spid="3">
                                            <p:txEl>
                                              <p:pRg st="2" end="2"/>
                                            </p:txEl>
                                          </p:spTgt>
                                        </p:tgtEl>
                                      </p:cBhvr>
                                      <p:to x="100000" y="100000"/>
                                    </p:animScale>
                                    <p:animScale>
                                      <p:cBhvr>
                                        <p:cTn id="70" dur="26">
                                          <p:stCondLst>
                                            <p:cond delay="1808"/>
                                          </p:stCondLst>
                                        </p:cTn>
                                        <p:tgtEl>
                                          <p:spTgt spid="3">
                                            <p:txEl>
                                              <p:pRg st="2" end="2"/>
                                            </p:txEl>
                                          </p:spTgt>
                                        </p:tgtEl>
                                      </p:cBhvr>
                                      <p:to x="100000" y="95000"/>
                                    </p:animScale>
                                    <p:animScale>
                                      <p:cBhvr>
                                        <p:cTn id="71" dur="166" decel="50000">
                                          <p:stCondLst>
                                            <p:cond delay="1834"/>
                                          </p:stCondLst>
                                        </p:cTn>
                                        <p:tgtEl>
                                          <p:spTgt spid="3">
                                            <p:txEl>
                                              <p:pRg st="2" end="2"/>
                                            </p:txEl>
                                          </p:spTgt>
                                        </p:tgtEl>
                                      </p:cBhvr>
                                      <p:to x="100000" y="100000"/>
                                    </p:animScale>
                                  </p:childTnLst>
                                </p:cTn>
                              </p:par>
                            </p:childTnLst>
                          </p:cTn>
                        </p:par>
                        <p:par>
                          <p:cTn id="72" fill="hold">
                            <p:stCondLst>
                              <p:cond delay="8000"/>
                            </p:stCondLst>
                            <p:childTnLst>
                              <p:par>
                                <p:cTn id="73" presetID="26" presetClass="entr" presetSubtype="0" fill="hold" grpId="0" nodeType="afterEffect">
                                  <p:stCondLst>
                                    <p:cond delay="0"/>
                                  </p:stCondLst>
                                  <p:childTnLst>
                                    <p:set>
                                      <p:cBhvr>
                                        <p:cTn id="74" dur="1" fill="hold">
                                          <p:stCondLst>
                                            <p:cond delay="0"/>
                                          </p:stCondLst>
                                        </p:cTn>
                                        <p:tgtEl>
                                          <p:spTgt spid="3">
                                            <p:txEl>
                                              <p:pRg st="3" end="3"/>
                                            </p:txEl>
                                          </p:spTgt>
                                        </p:tgtEl>
                                        <p:attrNameLst>
                                          <p:attrName>style.visibility</p:attrName>
                                        </p:attrNameLst>
                                      </p:cBhvr>
                                      <p:to>
                                        <p:strVal val="visible"/>
                                      </p:to>
                                    </p:set>
                                    <p:animEffect transition="in" filter="wipe(down)">
                                      <p:cBhvr>
                                        <p:cTn id="75" dur="580">
                                          <p:stCondLst>
                                            <p:cond delay="0"/>
                                          </p:stCondLst>
                                        </p:cTn>
                                        <p:tgtEl>
                                          <p:spTgt spid="3">
                                            <p:txEl>
                                              <p:pRg st="3" end="3"/>
                                            </p:txEl>
                                          </p:spTgt>
                                        </p:tgtEl>
                                      </p:cBhvr>
                                    </p:animEffect>
                                    <p:anim calcmode="lin" valueType="num">
                                      <p:cBhvr>
                                        <p:cTn id="76"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81" dur="26">
                                          <p:stCondLst>
                                            <p:cond delay="650"/>
                                          </p:stCondLst>
                                        </p:cTn>
                                        <p:tgtEl>
                                          <p:spTgt spid="3">
                                            <p:txEl>
                                              <p:pRg st="3" end="3"/>
                                            </p:txEl>
                                          </p:spTgt>
                                        </p:tgtEl>
                                      </p:cBhvr>
                                      <p:to x="100000" y="60000"/>
                                    </p:animScale>
                                    <p:animScale>
                                      <p:cBhvr>
                                        <p:cTn id="82" dur="166" decel="50000">
                                          <p:stCondLst>
                                            <p:cond delay="676"/>
                                          </p:stCondLst>
                                        </p:cTn>
                                        <p:tgtEl>
                                          <p:spTgt spid="3">
                                            <p:txEl>
                                              <p:pRg st="3" end="3"/>
                                            </p:txEl>
                                          </p:spTgt>
                                        </p:tgtEl>
                                      </p:cBhvr>
                                      <p:to x="100000" y="100000"/>
                                    </p:animScale>
                                    <p:animScale>
                                      <p:cBhvr>
                                        <p:cTn id="83" dur="26">
                                          <p:stCondLst>
                                            <p:cond delay="1312"/>
                                          </p:stCondLst>
                                        </p:cTn>
                                        <p:tgtEl>
                                          <p:spTgt spid="3">
                                            <p:txEl>
                                              <p:pRg st="3" end="3"/>
                                            </p:txEl>
                                          </p:spTgt>
                                        </p:tgtEl>
                                      </p:cBhvr>
                                      <p:to x="100000" y="80000"/>
                                    </p:animScale>
                                    <p:animScale>
                                      <p:cBhvr>
                                        <p:cTn id="84" dur="166" decel="50000">
                                          <p:stCondLst>
                                            <p:cond delay="1338"/>
                                          </p:stCondLst>
                                        </p:cTn>
                                        <p:tgtEl>
                                          <p:spTgt spid="3">
                                            <p:txEl>
                                              <p:pRg st="3" end="3"/>
                                            </p:txEl>
                                          </p:spTgt>
                                        </p:tgtEl>
                                      </p:cBhvr>
                                      <p:to x="100000" y="100000"/>
                                    </p:animScale>
                                    <p:animScale>
                                      <p:cBhvr>
                                        <p:cTn id="85" dur="26">
                                          <p:stCondLst>
                                            <p:cond delay="1642"/>
                                          </p:stCondLst>
                                        </p:cTn>
                                        <p:tgtEl>
                                          <p:spTgt spid="3">
                                            <p:txEl>
                                              <p:pRg st="3" end="3"/>
                                            </p:txEl>
                                          </p:spTgt>
                                        </p:tgtEl>
                                      </p:cBhvr>
                                      <p:to x="100000" y="90000"/>
                                    </p:animScale>
                                    <p:animScale>
                                      <p:cBhvr>
                                        <p:cTn id="86" dur="166" decel="50000">
                                          <p:stCondLst>
                                            <p:cond delay="1668"/>
                                          </p:stCondLst>
                                        </p:cTn>
                                        <p:tgtEl>
                                          <p:spTgt spid="3">
                                            <p:txEl>
                                              <p:pRg st="3" end="3"/>
                                            </p:txEl>
                                          </p:spTgt>
                                        </p:tgtEl>
                                      </p:cBhvr>
                                      <p:to x="100000" y="100000"/>
                                    </p:animScale>
                                    <p:animScale>
                                      <p:cBhvr>
                                        <p:cTn id="87" dur="26">
                                          <p:stCondLst>
                                            <p:cond delay="1808"/>
                                          </p:stCondLst>
                                        </p:cTn>
                                        <p:tgtEl>
                                          <p:spTgt spid="3">
                                            <p:txEl>
                                              <p:pRg st="3" end="3"/>
                                            </p:txEl>
                                          </p:spTgt>
                                        </p:tgtEl>
                                      </p:cBhvr>
                                      <p:to x="100000" y="95000"/>
                                    </p:animScale>
                                    <p:animScale>
                                      <p:cBhvr>
                                        <p:cTn id="88" dur="166" decel="50000">
                                          <p:stCondLst>
                                            <p:cond delay="1834"/>
                                          </p:stCondLst>
                                        </p:cTn>
                                        <p:tgtEl>
                                          <p:spTgt spid="3">
                                            <p:txEl>
                                              <p:pRg st="3" end="3"/>
                                            </p:txEl>
                                          </p:spTgt>
                                        </p:tgtEl>
                                      </p:cBhvr>
                                      <p:to x="100000" y="100000"/>
                                    </p:animScale>
                                  </p:childTnLst>
                                </p:cTn>
                              </p:par>
                            </p:childTnLst>
                          </p:cTn>
                        </p:par>
                        <p:par>
                          <p:cTn id="89" fill="hold">
                            <p:stCondLst>
                              <p:cond delay="10000"/>
                            </p:stCondLst>
                            <p:childTnLst>
                              <p:par>
                                <p:cTn id="90" presetID="26" presetClass="entr" presetSubtype="0" fill="hold" grpId="0" nodeType="afterEffect">
                                  <p:stCondLst>
                                    <p:cond delay="0"/>
                                  </p:stCondLst>
                                  <p:childTnLst>
                                    <p:set>
                                      <p:cBhvr>
                                        <p:cTn id="91" dur="1" fill="hold">
                                          <p:stCondLst>
                                            <p:cond delay="0"/>
                                          </p:stCondLst>
                                        </p:cTn>
                                        <p:tgtEl>
                                          <p:spTgt spid="3">
                                            <p:txEl>
                                              <p:pRg st="4" end="4"/>
                                            </p:txEl>
                                          </p:spTgt>
                                        </p:tgtEl>
                                        <p:attrNameLst>
                                          <p:attrName>style.visibility</p:attrName>
                                        </p:attrNameLst>
                                      </p:cBhvr>
                                      <p:to>
                                        <p:strVal val="visible"/>
                                      </p:to>
                                    </p:set>
                                    <p:animEffect transition="in" filter="wipe(down)">
                                      <p:cBhvr>
                                        <p:cTn id="92" dur="580">
                                          <p:stCondLst>
                                            <p:cond delay="0"/>
                                          </p:stCondLst>
                                        </p:cTn>
                                        <p:tgtEl>
                                          <p:spTgt spid="3">
                                            <p:txEl>
                                              <p:pRg st="4" end="4"/>
                                            </p:txEl>
                                          </p:spTgt>
                                        </p:tgtEl>
                                      </p:cBhvr>
                                    </p:animEffect>
                                    <p:anim calcmode="lin" valueType="num">
                                      <p:cBhvr>
                                        <p:cTn id="93"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94"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95"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96"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97"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98" dur="26">
                                          <p:stCondLst>
                                            <p:cond delay="650"/>
                                          </p:stCondLst>
                                        </p:cTn>
                                        <p:tgtEl>
                                          <p:spTgt spid="3">
                                            <p:txEl>
                                              <p:pRg st="4" end="4"/>
                                            </p:txEl>
                                          </p:spTgt>
                                        </p:tgtEl>
                                      </p:cBhvr>
                                      <p:to x="100000" y="60000"/>
                                    </p:animScale>
                                    <p:animScale>
                                      <p:cBhvr>
                                        <p:cTn id="99" dur="166" decel="50000">
                                          <p:stCondLst>
                                            <p:cond delay="676"/>
                                          </p:stCondLst>
                                        </p:cTn>
                                        <p:tgtEl>
                                          <p:spTgt spid="3">
                                            <p:txEl>
                                              <p:pRg st="4" end="4"/>
                                            </p:txEl>
                                          </p:spTgt>
                                        </p:tgtEl>
                                      </p:cBhvr>
                                      <p:to x="100000" y="100000"/>
                                    </p:animScale>
                                    <p:animScale>
                                      <p:cBhvr>
                                        <p:cTn id="100" dur="26">
                                          <p:stCondLst>
                                            <p:cond delay="1312"/>
                                          </p:stCondLst>
                                        </p:cTn>
                                        <p:tgtEl>
                                          <p:spTgt spid="3">
                                            <p:txEl>
                                              <p:pRg st="4" end="4"/>
                                            </p:txEl>
                                          </p:spTgt>
                                        </p:tgtEl>
                                      </p:cBhvr>
                                      <p:to x="100000" y="80000"/>
                                    </p:animScale>
                                    <p:animScale>
                                      <p:cBhvr>
                                        <p:cTn id="101" dur="166" decel="50000">
                                          <p:stCondLst>
                                            <p:cond delay="1338"/>
                                          </p:stCondLst>
                                        </p:cTn>
                                        <p:tgtEl>
                                          <p:spTgt spid="3">
                                            <p:txEl>
                                              <p:pRg st="4" end="4"/>
                                            </p:txEl>
                                          </p:spTgt>
                                        </p:tgtEl>
                                      </p:cBhvr>
                                      <p:to x="100000" y="100000"/>
                                    </p:animScale>
                                    <p:animScale>
                                      <p:cBhvr>
                                        <p:cTn id="102" dur="26">
                                          <p:stCondLst>
                                            <p:cond delay="1642"/>
                                          </p:stCondLst>
                                        </p:cTn>
                                        <p:tgtEl>
                                          <p:spTgt spid="3">
                                            <p:txEl>
                                              <p:pRg st="4" end="4"/>
                                            </p:txEl>
                                          </p:spTgt>
                                        </p:tgtEl>
                                      </p:cBhvr>
                                      <p:to x="100000" y="90000"/>
                                    </p:animScale>
                                    <p:animScale>
                                      <p:cBhvr>
                                        <p:cTn id="103" dur="166" decel="50000">
                                          <p:stCondLst>
                                            <p:cond delay="1668"/>
                                          </p:stCondLst>
                                        </p:cTn>
                                        <p:tgtEl>
                                          <p:spTgt spid="3">
                                            <p:txEl>
                                              <p:pRg st="4" end="4"/>
                                            </p:txEl>
                                          </p:spTgt>
                                        </p:tgtEl>
                                      </p:cBhvr>
                                      <p:to x="100000" y="100000"/>
                                    </p:animScale>
                                    <p:animScale>
                                      <p:cBhvr>
                                        <p:cTn id="104" dur="26">
                                          <p:stCondLst>
                                            <p:cond delay="1808"/>
                                          </p:stCondLst>
                                        </p:cTn>
                                        <p:tgtEl>
                                          <p:spTgt spid="3">
                                            <p:txEl>
                                              <p:pRg st="4" end="4"/>
                                            </p:txEl>
                                          </p:spTgt>
                                        </p:tgtEl>
                                      </p:cBhvr>
                                      <p:to x="100000" y="95000"/>
                                    </p:animScale>
                                    <p:animScale>
                                      <p:cBhvr>
                                        <p:cTn id="105"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39552" y="260648"/>
            <a:ext cx="8064896" cy="6264696"/>
          </a:xfrm>
        </p:spPr>
        <p:txBody>
          <a:bodyPr>
            <a:normAutofit/>
          </a:bodyPr>
          <a:lstStyle/>
          <a:p>
            <a:pPr rtl="1">
              <a:lnSpc>
                <a:spcPct val="150000"/>
              </a:lnSpc>
            </a:pPr>
            <a:r>
              <a:rPr lang="ar-DZ" b="1" dirty="0" smtClean="0">
                <a:solidFill>
                  <a:srgbClr val="002060"/>
                </a:solidFill>
                <a:cs typeface="Arabic Transparent" pitchFamily="2" charset="-78"/>
              </a:rPr>
              <a:t>الرقابة الخارجية على الصفقات </a:t>
            </a:r>
            <a:r>
              <a:rPr lang="ar-DZ" b="1" dirty="0" err="1" smtClean="0">
                <a:solidFill>
                  <a:srgbClr val="002060"/>
                </a:solidFill>
                <a:cs typeface="Arabic Transparent" pitchFamily="2" charset="-78"/>
              </a:rPr>
              <a:t>العمومية </a:t>
            </a:r>
            <a:r>
              <a:rPr lang="ar-DZ" b="1" dirty="0" smtClean="0">
                <a:solidFill>
                  <a:srgbClr val="002060"/>
                </a:solidFill>
                <a:cs typeface="Arabic Transparent" pitchFamily="2" charset="-78"/>
              </a:rPr>
              <a:t>(المادة 163</a:t>
            </a:r>
            <a:r>
              <a:rPr lang="ar-DZ" b="1" dirty="0" err="1" smtClean="0">
                <a:solidFill>
                  <a:srgbClr val="002060"/>
                </a:solidFill>
                <a:cs typeface="Arabic Transparent" pitchFamily="2" charset="-78"/>
              </a:rPr>
              <a:t>)</a:t>
            </a:r>
            <a:endParaRPr lang="ar-DZ" b="1" dirty="0" smtClean="0">
              <a:solidFill>
                <a:srgbClr val="002060"/>
              </a:solidFill>
              <a:cs typeface="Arabic Transparent" pitchFamily="2" charset="-78"/>
            </a:endParaRPr>
          </a:p>
          <a:p>
            <a:pPr algn="r" rtl="1">
              <a:lnSpc>
                <a:spcPct val="150000"/>
              </a:lnSpc>
            </a:pPr>
            <a:r>
              <a:rPr lang="ar-DZ" b="1" dirty="0" smtClean="0">
                <a:solidFill>
                  <a:srgbClr val="002060"/>
                </a:solidFill>
                <a:cs typeface="Arabic Transparent" pitchFamily="2" charset="-78"/>
              </a:rPr>
              <a:t>- رقابة </a:t>
            </a:r>
            <a:r>
              <a:rPr lang="ar-DZ" b="1" dirty="0" err="1" smtClean="0">
                <a:solidFill>
                  <a:srgbClr val="002060"/>
                </a:solidFill>
                <a:cs typeface="Arabic Transparent" pitchFamily="2" charset="-78"/>
              </a:rPr>
              <a:t>الوصاية </a:t>
            </a:r>
            <a:r>
              <a:rPr lang="ar-DZ" b="1" dirty="0" smtClean="0">
                <a:solidFill>
                  <a:srgbClr val="002060"/>
                </a:solidFill>
                <a:cs typeface="Arabic Transparent" pitchFamily="2" charset="-78"/>
              </a:rPr>
              <a:t>(المادة 164</a:t>
            </a:r>
            <a:r>
              <a:rPr lang="ar-DZ" b="1" dirty="0" err="1" smtClean="0">
                <a:solidFill>
                  <a:srgbClr val="002060"/>
                </a:solidFill>
                <a:cs typeface="Arabic Transparent" pitchFamily="2" charset="-78"/>
              </a:rPr>
              <a:t>)</a:t>
            </a:r>
            <a:endParaRPr lang="ar-DZ" b="1" dirty="0" smtClean="0">
              <a:solidFill>
                <a:srgbClr val="002060"/>
              </a:solidFill>
              <a:cs typeface="Arabic Transparent" pitchFamily="2" charset="-78"/>
            </a:endParaRPr>
          </a:p>
          <a:p>
            <a:pPr algn="r" rtl="1">
              <a:lnSpc>
                <a:spcPct val="150000"/>
              </a:lnSpc>
              <a:buFont typeface="Arial" pitchFamily="34" charset="0"/>
              <a:buChar char="•"/>
            </a:pPr>
            <a:r>
              <a:rPr lang="ar-DZ" sz="3100" b="1" dirty="0" smtClean="0">
                <a:solidFill>
                  <a:srgbClr val="002060"/>
                </a:solidFill>
                <a:cs typeface="Arabic Transparent" pitchFamily="2" charset="-78"/>
              </a:rPr>
              <a:t>التحقق من مطابقة الصفقات للبرامج </a:t>
            </a:r>
          </a:p>
          <a:p>
            <a:pPr algn="r" rtl="1">
              <a:lnSpc>
                <a:spcPct val="150000"/>
              </a:lnSpc>
              <a:buFont typeface="Arial" pitchFamily="34" charset="0"/>
              <a:buChar char="•"/>
            </a:pPr>
            <a:r>
              <a:rPr lang="ar-DZ" sz="3100" b="1" dirty="0" smtClean="0">
                <a:solidFill>
                  <a:srgbClr val="002060"/>
                </a:solidFill>
                <a:cs typeface="Arabic Transparent" pitchFamily="2" charset="-78"/>
              </a:rPr>
              <a:t>على المصلحة المتعاقدة إعداد وإرسال التقارير إلى الوصاية وإلى لجنة الصفقات المختصة</a:t>
            </a:r>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2000"/>
                                        <p:tgtEl>
                                          <p:spTgt spid="3">
                                            <p:txEl>
                                              <p:pRg st="0" end="0"/>
                                            </p:txEl>
                                          </p:spTgt>
                                        </p:tgtEl>
                                      </p:cBhvr>
                                    </p:animEffect>
                                  </p:childTnLst>
                                </p:cTn>
                              </p:par>
                            </p:childTnLst>
                          </p:cTn>
                        </p:par>
                        <p:par>
                          <p:cTn id="8" fill="hold">
                            <p:stCondLst>
                              <p:cond delay="2000"/>
                            </p:stCondLst>
                            <p:childTnLst>
                              <p:par>
                                <p:cTn id="9" presetID="22" presetClass="entr" presetSubtype="4"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500"/>
                                        <p:tgtEl>
                                          <p:spTgt spid="3">
                                            <p:txEl>
                                              <p:pRg st="1" end="1"/>
                                            </p:txEl>
                                          </p:spTgt>
                                        </p:tgtEl>
                                      </p:cBhvr>
                                    </p:animEffect>
                                  </p:childTnLst>
                                </p:cTn>
                              </p:par>
                            </p:childTnLst>
                          </p:cTn>
                        </p:par>
                        <p:par>
                          <p:cTn id="12" fill="hold">
                            <p:stCondLst>
                              <p:cond delay="2500"/>
                            </p:stCondLst>
                            <p:childTnLst>
                              <p:par>
                                <p:cTn id="13" presetID="22" presetClass="entr" presetSubtype="4"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childTnLst>
                          </p:cTn>
                        </p:par>
                        <p:par>
                          <p:cTn id="16" fill="hold">
                            <p:stCondLst>
                              <p:cond delay="3000"/>
                            </p:stCondLst>
                            <p:childTnLst>
                              <p:par>
                                <p:cTn id="17" presetID="22" presetClass="entr" presetSubtype="4"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down)">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133872"/>
            <a:ext cx="8229600" cy="1143000"/>
          </a:xfrm>
        </p:spPr>
        <p:txBody>
          <a:bodyPr>
            <a:normAutofit/>
          </a:bodyPr>
          <a:lstStyle/>
          <a:p>
            <a:pPr rtl="1"/>
            <a:r>
              <a:rPr lang="ar-DZ" b="1" dirty="0" smtClean="0">
                <a:solidFill>
                  <a:srgbClr val="002060"/>
                </a:solidFill>
                <a:cs typeface="Arabic Transparent" pitchFamily="2" charset="-78"/>
              </a:rPr>
              <a:t>رقابة لجان الصفقات(المادة 165</a:t>
            </a:r>
            <a:r>
              <a:rPr lang="ar-DZ" b="1" dirty="0" err="1" smtClean="0">
                <a:solidFill>
                  <a:srgbClr val="002060"/>
                </a:solidFill>
                <a:cs typeface="Arabic Transparent" pitchFamily="2" charset="-78"/>
              </a:rPr>
              <a:t>)</a:t>
            </a:r>
            <a:endParaRPr lang="fr-FR" dirty="0"/>
          </a:p>
        </p:txBody>
      </p:sp>
      <p:sp>
        <p:nvSpPr>
          <p:cNvPr id="3" name="Espace réservé du contenu 2"/>
          <p:cNvSpPr>
            <a:spLocks noGrp="1"/>
          </p:cNvSpPr>
          <p:nvPr>
            <p:ph idx="1"/>
          </p:nvPr>
        </p:nvSpPr>
        <p:spPr>
          <a:xfrm>
            <a:off x="539552" y="2204864"/>
            <a:ext cx="8229600" cy="2409131"/>
          </a:xfrm>
        </p:spPr>
        <p:txBody>
          <a:bodyPr>
            <a:normAutofit/>
          </a:bodyPr>
          <a:lstStyle/>
          <a:p>
            <a:pPr algn="ctr" rtl="1">
              <a:lnSpc>
                <a:spcPct val="150000"/>
              </a:lnSpc>
              <a:buNone/>
            </a:pPr>
            <a:r>
              <a:rPr lang="ar-DZ" sz="4000" dirty="0" smtClean="0">
                <a:solidFill>
                  <a:srgbClr val="002060"/>
                </a:solidFill>
              </a:rPr>
              <a:t>تحدث لدى كل مصلحة متعاقدة لجنة صفقات،تكلف بالرقابة القبلية على الصفقات العمومية</a:t>
            </a:r>
            <a:endParaRPr lang="fr-FR" sz="4000" dirty="0">
              <a:solidFill>
                <a:srgbClr val="002060"/>
              </a:solidFill>
            </a:endParaRPr>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4800" b="1" dirty="0" smtClean="0">
                <a:solidFill>
                  <a:srgbClr val="002060"/>
                </a:solidFill>
                <a:cs typeface="Arabic Transparent" pitchFamily="2" charset="-78"/>
              </a:rPr>
              <a:t>كيفية التعيين </a:t>
            </a:r>
            <a:endParaRPr lang="fr-FR" sz="4800" dirty="0"/>
          </a:p>
        </p:txBody>
      </p:sp>
      <p:sp>
        <p:nvSpPr>
          <p:cNvPr id="3" name="Espace réservé du contenu 2"/>
          <p:cNvSpPr>
            <a:spLocks noGrp="1"/>
          </p:cNvSpPr>
          <p:nvPr>
            <p:ph idx="1"/>
          </p:nvPr>
        </p:nvSpPr>
        <p:spPr>
          <a:xfrm>
            <a:off x="539552" y="1556792"/>
            <a:ext cx="8229600" cy="3129211"/>
          </a:xfrm>
        </p:spPr>
        <p:txBody>
          <a:bodyPr>
            <a:normAutofit/>
          </a:bodyPr>
          <a:lstStyle/>
          <a:p>
            <a:pPr algn="r" rtl="1">
              <a:buNone/>
            </a:pPr>
            <a:r>
              <a:rPr lang="ar-DZ" sz="4000" dirty="0" smtClean="0">
                <a:solidFill>
                  <a:srgbClr val="002060"/>
                </a:solidFill>
              </a:rPr>
              <a:t>يتم بقرار أو مقرر من رئيس اللجنة اعتمادا على اقتراح الإدارة المعنية.</a:t>
            </a:r>
          </a:p>
          <a:p>
            <a:pPr algn="r" rtl="1">
              <a:buNone/>
            </a:pPr>
            <a:r>
              <a:rPr lang="ar-DZ" sz="4000" dirty="0" smtClean="0">
                <a:solidFill>
                  <a:srgbClr val="002060"/>
                </a:solidFill>
              </a:rPr>
              <a:t>لمدة ثلاثة سنوات، قابلة للتجديد، باستثناء من عين بحكم وظيفته.</a:t>
            </a:r>
            <a:endParaRPr lang="fr-FR" sz="4000" dirty="0">
              <a:solidFill>
                <a:srgbClr val="002060"/>
              </a:solidFill>
            </a:endParaRPr>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14" fill="hold">
                            <p:stCondLst>
                              <p:cond delay="1000"/>
                            </p:stCondLst>
                            <p:childTnLst>
                              <p:par>
                                <p:cTn id="15" presetID="17" presetClass="entr" presetSubtype="1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260648"/>
            <a:ext cx="8507288" cy="6192688"/>
          </a:xfrm>
        </p:spPr>
        <p:txBody>
          <a:bodyPr>
            <a:normAutofit fontScale="92500" lnSpcReduction="10000"/>
          </a:bodyPr>
          <a:lstStyle/>
          <a:p>
            <a:pPr algn="ctr" rtl="1">
              <a:buNone/>
            </a:pPr>
            <a:r>
              <a:rPr lang="ar-DZ" sz="3900" b="1" dirty="0" smtClean="0">
                <a:solidFill>
                  <a:srgbClr val="002060"/>
                </a:solidFill>
              </a:rPr>
              <a:t>أنواع لجان الصفقات</a:t>
            </a:r>
          </a:p>
          <a:p>
            <a:pPr marL="514350" lvl="0" indent="-514350" algn="r" rtl="1">
              <a:buFont typeface="+mj-lt"/>
              <a:buAutoNum type="arabicPeriod"/>
            </a:pPr>
            <a:r>
              <a:rPr lang="ar-DZ" b="1" dirty="0" smtClean="0">
                <a:solidFill>
                  <a:srgbClr val="002060"/>
                </a:solidFill>
              </a:rPr>
              <a:t>اللجنة </a:t>
            </a:r>
            <a:r>
              <a:rPr lang="ar-DZ" b="1" dirty="0" err="1" smtClean="0">
                <a:solidFill>
                  <a:srgbClr val="002060"/>
                </a:solidFill>
              </a:rPr>
              <a:t>الجهوية</a:t>
            </a:r>
            <a:r>
              <a:rPr lang="ar-DZ" b="1" dirty="0" smtClean="0">
                <a:solidFill>
                  <a:srgbClr val="002060"/>
                </a:solidFill>
              </a:rPr>
              <a:t> للصفقات</a:t>
            </a:r>
          </a:p>
          <a:p>
            <a:pPr marL="514350" lvl="0" indent="-514350" algn="r" rtl="1">
              <a:buFont typeface="+mj-lt"/>
              <a:buAutoNum type="arabicPeriod"/>
            </a:pPr>
            <a:r>
              <a:rPr lang="ar-DZ" b="1" dirty="0" smtClean="0">
                <a:solidFill>
                  <a:srgbClr val="002060"/>
                </a:solidFill>
              </a:rPr>
              <a:t>لجنة صفقات المؤسسة العمومية الوطنية والهيكل غير الممركز للمؤسسة العمومية الوطنية ذات الطابع الإداري</a:t>
            </a:r>
          </a:p>
          <a:p>
            <a:pPr marL="514350" lvl="0" indent="-514350" algn="r" rtl="1">
              <a:buFont typeface="+mj-lt"/>
              <a:buAutoNum type="arabicPeriod"/>
            </a:pPr>
            <a:r>
              <a:rPr lang="ar-DZ" b="1" dirty="0" smtClean="0">
                <a:solidFill>
                  <a:srgbClr val="002060"/>
                </a:solidFill>
              </a:rPr>
              <a:t>اللجنة </a:t>
            </a:r>
            <a:r>
              <a:rPr lang="ar-DZ" b="1" dirty="0" err="1" smtClean="0">
                <a:solidFill>
                  <a:srgbClr val="002060"/>
                </a:solidFill>
              </a:rPr>
              <a:t>الولائية</a:t>
            </a:r>
            <a:r>
              <a:rPr lang="ar-DZ" b="1" dirty="0" smtClean="0">
                <a:solidFill>
                  <a:srgbClr val="002060"/>
                </a:solidFill>
              </a:rPr>
              <a:t> للصفقات</a:t>
            </a:r>
          </a:p>
          <a:p>
            <a:pPr marL="514350" lvl="0" indent="-514350" algn="r" rtl="1">
              <a:buFont typeface="+mj-lt"/>
              <a:buAutoNum type="arabicPeriod"/>
            </a:pPr>
            <a:r>
              <a:rPr lang="ar-DZ" b="1" dirty="0" smtClean="0">
                <a:solidFill>
                  <a:srgbClr val="002060"/>
                </a:solidFill>
              </a:rPr>
              <a:t>اللجنة البلدية للصفقات</a:t>
            </a:r>
          </a:p>
          <a:p>
            <a:pPr marL="514350" lvl="0" indent="-514350" algn="r" rtl="1">
              <a:buFont typeface="+mj-lt"/>
              <a:buAutoNum type="arabicPeriod"/>
            </a:pPr>
            <a:r>
              <a:rPr lang="ar-DZ" b="1" dirty="0" smtClean="0">
                <a:solidFill>
                  <a:srgbClr val="002060"/>
                </a:solidFill>
              </a:rPr>
              <a:t>لجنة صفقات المؤسسة العمومية المحلية والهيكل غير الممركز للمؤسسة العمومية الوطنية ذات الطابع الإداري</a:t>
            </a:r>
          </a:p>
          <a:p>
            <a:pPr marL="514350" indent="-514350" algn="r" rtl="1">
              <a:buFont typeface="+mj-lt"/>
              <a:buAutoNum type="arabicPeriod"/>
            </a:pPr>
            <a:r>
              <a:rPr lang="ar-DZ" b="1" dirty="0" smtClean="0">
                <a:solidFill>
                  <a:srgbClr val="002060"/>
                </a:solidFill>
              </a:rPr>
              <a:t>اللجنة القطاعية للصفقات</a:t>
            </a:r>
            <a:endParaRPr lang="fr-FR" dirty="0" smtClean="0">
              <a:solidFill>
                <a:srgbClr val="002060"/>
              </a:solidFill>
            </a:endParaRPr>
          </a:p>
          <a:p>
            <a:pPr marL="514350" indent="-514350" algn="r" rtl="1">
              <a:buFont typeface="+mj-lt"/>
              <a:buAutoNum type="arabicPeriod"/>
            </a:pPr>
            <a:r>
              <a:rPr lang="ar-DZ" b="1" dirty="0" smtClean="0">
                <a:solidFill>
                  <a:srgbClr val="002060"/>
                </a:solidFill>
              </a:rPr>
              <a:t>لجنة صفقات الهيئة العمومية</a:t>
            </a:r>
            <a:endParaRPr lang="ar-DZ" dirty="0" smtClean="0">
              <a:solidFill>
                <a:srgbClr val="002060"/>
              </a:solidFill>
            </a:endParaRPr>
          </a:p>
          <a:p>
            <a:pPr marL="514350" indent="-514350" algn="r" rtl="1">
              <a:buFont typeface="+mj-lt"/>
              <a:buAutoNum type="arabicPeriod"/>
            </a:pPr>
            <a:r>
              <a:rPr lang="ar-DZ" b="1" dirty="0" smtClean="0">
                <a:solidFill>
                  <a:srgbClr val="002060"/>
                </a:solidFill>
              </a:rPr>
              <a:t>لجنة صفقات مجلس الأمة والمجلس الشعبي الوطني</a:t>
            </a:r>
            <a:endParaRPr lang="ar-DZ" dirty="0" smtClean="0">
              <a:solidFill>
                <a:srgbClr val="002060"/>
              </a:solidFill>
            </a:endParaRPr>
          </a:p>
          <a:p>
            <a:pPr marL="514350" indent="-514350" algn="r" rtl="1">
              <a:buFont typeface="+mj-lt"/>
              <a:buAutoNum type="arabicPeriod"/>
            </a:pPr>
            <a:r>
              <a:rPr lang="ar-DZ" b="1" dirty="0" smtClean="0">
                <a:solidFill>
                  <a:srgbClr val="002060"/>
                </a:solidFill>
              </a:rPr>
              <a:t>لجنة أو لجان صفقات وزارة الدفاع الوطني</a:t>
            </a:r>
            <a:endParaRPr lang="ar-DZ" b="1" dirty="0" smtClean="0"/>
          </a:p>
          <a:p>
            <a:pPr marL="514350" lvl="0" indent="-514350" algn="r" rtl="1">
              <a:buFont typeface="+mj-lt"/>
              <a:buAutoNum type="arabicPeriod"/>
            </a:pPr>
            <a:endParaRPr lang="fr-FR" dirty="0" smtClean="0"/>
          </a:p>
          <a:p>
            <a:pPr algn="r" rtl="1">
              <a:buNone/>
            </a:pPr>
            <a:endParaRPr lang="fr-FR" dirty="0"/>
          </a:p>
        </p:txBody>
      </p:sp>
    </p:spTree>
  </p:cSld>
  <p:clrMapOvr>
    <a:masterClrMapping/>
  </p:clrMapOvr>
  <p:transition spd="med" advClick="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par>
                          <p:cTn id="8" fill="hold">
                            <p:stCondLst>
                              <p:cond delay="0"/>
                            </p:stCondLst>
                            <p:childTnLst>
                              <p:par>
                                <p:cTn id="9" presetID="24"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to="" calcmode="lin" valueType="num">
                                      <p:cBhvr>
                                        <p:cTn id="11" dur="1" fill="hold"/>
                                        <p:tgtEl>
                                          <p:spTgt spid="3">
                                            <p:txEl>
                                              <p:pRg st="1" end="1"/>
                                            </p:txEl>
                                          </p:spTgt>
                                        </p:tgtEl>
                                        <p:attrNameLst>
                                          <p:attrName/>
                                        </p:attrNameLst>
                                      </p:cBhvr>
                                    </p:anim>
                                  </p:childTnLst>
                                </p:cTn>
                              </p:par>
                            </p:childTnLst>
                          </p:cTn>
                        </p:par>
                        <p:par>
                          <p:cTn id="12" fill="hold">
                            <p:stCondLst>
                              <p:cond delay="0"/>
                            </p:stCondLst>
                            <p:childTnLst>
                              <p:par>
                                <p:cTn id="13" presetID="24"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to="" calcmode="lin" valueType="num">
                                      <p:cBhvr>
                                        <p:cTn id="15" dur="1" fill="hold"/>
                                        <p:tgtEl>
                                          <p:spTgt spid="3">
                                            <p:txEl>
                                              <p:pRg st="2" end="2"/>
                                            </p:txEl>
                                          </p:spTgt>
                                        </p:tgtEl>
                                        <p:attrNameLst>
                                          <p:attrName/>
                                        </p:attrNameLst>
                                      </p:cBhvr>
                                    </p:anim>
                                  </p:childTnLst>
                                </p:cTn>
                              </p:par>
                            </p:childTnLst>
                          </p:cTn>
                        </p:par>
                        <p:par>
                          <p:cTn id="16" fill="hold">
                            <p:stCondLst>
                              <p:cond delay="0"/>
                            </p:stCondLst>
                            <p:childTnLst>
                              <p:par>
                                <p:cTn id="17" presetID="24"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to="" calcmode="lin" valueType="num">
                                      <p:cBhvr>
                                        <p:cTn id="19" dur="1" fill="hold"/>
                                        <p:tgtEl>
                                          <p:spTgt spid="3">
                                            <p:txEl>
                                              <p:pRg st="3" end="3"/>
                                            </p:txEl>
                                          </p:spTgt>
                                        </p:tgtEl>
                                        <p:attrNameLst>
                                          <p:attrName/>
                                        </p:attrNameLst>
                                      </p:cBhvr>
                                    </p:anim>
                                  </p:childTnLst>
                                </p:cTn>
                              </p:par>
                            </p:childTnLst>
                          </p:cTn>
                        </p:par>
                        <p:par>
                          <p:cTn id="20" fill="hold">
                            <p:stCondLst>
                              <p:cond delay="0"/>
                            </p:stCondLst>
                            <p:childTnLst>
                              <p:par>
                                <p:cTn id="21" presetID="24"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to="" calcmode="lin" valueType="num">
                                      <p:cBhvr>
                                        <p:cTn id="23" dur="1" fill="hold"/>
                                        <p:tgtEl>
                                          <p:spTgt spid="3">
                                            <p:txEl>
                                              <p:pRg st="4" end="4"/>
                                            </p:txEl>
                                          </p:spTgt>
                                        </p:tgtEl>
                                        <p:attrNameLst>
                                          <p:attrName/>
                                        </p:attrNameLst>
                                      </p:cBhvr>
                                    </p:anim>
                                  </p:childTnLst>
                                </p:cTn>
                              </p:par>
                            </p:childTnLst>
                          </p:cTn>
                        </p:par>
                        <p:par>
                          <p:cTn id="24" fill="hold">
                            <p:stCondLst>
                              <p:cond delay="0"/>
                            </p:stCondLst>
                            <p:childTnLst>
                              <p:par>
                                <p:cTn id="25" presetID="24"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to="" calcmode="lin" valueType="num">
                                      <p:cBhvr>
                                        <p:cTn id="27" dur="1" fill="hold"/>
                                        <p:tgtEl>
                                          <p:spTgt spid="3">
                                            <p:txEl>
                                              <p:pRg st="5" end="5"/>
                                            </p:txEl>
                                          </p:spTgt>
                                        </p:tgtEl>
                                        <p:attrNameLst>
                                          <p:attrName/>
                                        </p:attrNameLst>
                                      </p:cBhvr>
                                    </p:anim>
                                  </p:childTnLst>
                                </p:cTn>
                              </p:par>
                            </p:childTnLst>
                          </p:cTn>
                        </p:par>
                        <p:par>
                          <p:cTn id="28" fill="hold">
                            <p:stCondLst>
                              <p:cond delay="0"/>
                            </p:stCondLst>
                            <p:childTnLst>
                              <p:par>
                                <p:cTn id="29" presetID="24" presetClass="entr" presetSubtype="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to="" calcmode="lin" valueType="num">
                                      <p:cBhvr>
                                        <p:cTn id="31" dur="1" fill="hold"/>
                                        <p:tgtEl>
                                          <p:spTgt spid="3">
                                            <p:txEl>
                                              <p:pRg st="6" end="6"/>
                                            </p:txEl>
                                          </p:spTgt>
                                        </p:tgtEl>
                                        <p:attrNameLst>
                                          <p:attrName/>
                                        </p:attrNameLst>
                                      </p:cBhvr>
                                    </p:anim>
                                  </p:childTnLst>
                                </p:cTn>
                              </p:par>
                            </p:childTnLst>
                          </p:cTn>
                        </p:par>
                        <p:par>
                          <p:cTn id="32" fill="hold">
                            <p:stCondLst>
                              <p:cond delay="0"/>
                            </p:stCondLst>
                            <p:childTnLst>
                              <p:par>
                                <p:cTn id="33" presetID="24" presetClass="entr" presetSubtype="0"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to="" calcmode="lin" valueType="num">
                                      <p:cBhvr>
                                        <p:cTn id="35" dur="1" fill="hold"/>
                                        <p:tgtEl>
                                          <p:spTgt spid="3">
                                            <p:txEl>
                                              <p:pRg st="7" end="7"/>
                                            </p:txEl>
                                          </p:spTgt>
                                        </p:tgtEl>
                                        <p:attrNameLst>
                                          <p:attrName/>
                                        </p:attrNameLst>
                                      </p:cBhvr>
                                    </p:anim>
                                  </p:childTnLst>
                                </p:cTn>
                              </p:par>
                            </p:childTnLst>
                          </p:cTn>
                        </p:par>
                        <p:par>
                          <p:cTn id="36" fill="hold">
                            <p:stCondLst>
                              <p:cond delay="0"/>
                            </p:stCondLst>
                            <p:childTnLst>
                              <p:par>
                                <p:cTn id="37" presetID="24" presetClass="entr" presetSubtype="0" fill="hold" grpId="0"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to="" calcmode="lin" valueType="num">
                                      <p:cBhvr>
                                        <p:cTn id="39" dur="1" fill="hold"/>
                                        <p:tgtEl>
                                          <p:spTgt spid="3">
                                            <p:txEl>
                                              <p:pRg st="8" end="8"/>
                                            </p:txEl>
                                          </p:spTgt>
                                        </p:tgtEl>
                                        <p:attrNameLst>
                                          <p:attrName/>
                                        </p:attrNameLst>
                                      </p:cBhvr>
                                    </p:anim>
                                  </p:childTnLst>
                                </p:cTn>
                              </p:par>
                            </p:childTnLst>
                          </p:cTn>
                        </p:par>
                        <p:par>
                          <p:cTn id="40" fill="hold">
                            <p:stCondLst>
                              <p:cond delay="0"/>
                            </p:stCondLst>
                            <p:childTnLst>
                              <p:par>
                                <p:cTn id="41" presetID="24" presetClass="entr" presetSubtype="0" fill="hold" grpId="0" nodeType="after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to="" calcmode="lin" valueType="num">
                                      <p:cBhvr>
                                        <p:cTn id="43" dur="1" fill="hold"/>
                                        <p:tgtEl>
                                          <p:spTgt spid="3">
                                            <p:txEl>
                                              <p:pRg st="9" end="9"/>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340768"/>
            <a:ext cx="8229600" cy="4785395"/>
          </a:xfrm>
        </p:spPr>
        <p:txBody>
          <a:bodyPr>
            <a:normAutofit fontScale="92500"/>
          </a:bodyPr>
          <a:lstStyle/>
          <a:p>
            <a:pPr marL="514350" indent="-514350" algn="r" rtl="1">
              <a:lnSpc>
                <a:spcPct val="150000"/>
              </a:lnSpc>
              <a:buFont typeface="+mj-lt"/>
              <a:buAutoNum type="arabicPeriod"/>
            </a:pPr>
            <a:r>
              <a:rPr lang="ar-DZ" sz="4000" b="1" dirty="0" smtClean="0">
                <a:solidFill>
                  <a:srgbClr val="002060"/>
                </a:solidFill>
              </a:rPr>
              <a:t>مقدمة</a:t>
            </a:r>
            <a:endParaRPr lang="fr-FR" sz="4000" b="1" dirty="0" smtClean="0">
              <a:solidFill>
                <a:srgbClr val="002060"/>
              </a:solidFill>
            </a:endParaRPr>
          </a:p>
          <a:p>
            <a:pPr marL="514350" indent="-514350" algn="r" rtl="1">
              <a:lnSpc>
                <a:spcPct val="150000"/>
              </a:lnSpc>
              <a:buFont typeface="+mj-lt"/>
              <a:buAutoNum type="arabicPeriod"/>
            </a:pPr>
            <a:r>
              <a:rPr lang="ar-DZ" sz="4000" b="1" dirty="0" smtClean="0">
                <a:solidFill>
                  <a:srgbClr val="002060"/>
                </a:solidFill>
              </a:rPr>
              <a:t>تعريف الصفقات العمومية </a:t>
            </a:r>
            <a:endParaRPr lang="fr-FR" sz="4000" b="1" dirty="0" smtClean="0">
              <a:solidFill>
                <a:srgbClr val="002060"/>
              </a:solidFill>
            </a:endParaRPr>
          </a:p>
          <a:p>
            <a:pPr marL="514350" indent="-514350" algn="r" rtl="1">
              <a:lnSpc>
                <a:spcPct val="150000"/>
              </a:lnSpc>
              <a:buFont typeface="+mj-lt"/>
              <a:buAutoNum type="arabicPeriod"/>
            </a:pPr>
            <a:r>
              <a:rPr lang="ar-DZ" sz="4000" b="1" dirty="0" smtClean="0">
                <a:solidFill>
                  <a:srgbClr val="002060"/>
                </a:solidFill>
              </a:rPr>
              <a:t>المصادقة علي الصفقات </a:t>
            </a:r>
            <a:r>
              <a:rPr lang="ar-DZ" sz="4000" b="1" dirty="0" err="1" smtClean="0">
                <a:solidFill>
                  <a:srgbClr val="002060"/>
                </a:solidFill>
              </a:rPr>
              <a:t>العمومية </a:t>
            </a:r>
            <a:r>
              <a:rPr lang="ar-DZ" sz="4000" b="1" dirty="0" smtClean="0">
                <a:solidFill>
                  <a:srgbClr val="002060"/>
                </a:solidFill>
              </a:rPr>
              <a:t>(المادة 04</a:t>
            </a:r>
            <a:r>
              <a:rPr lang="ar-DZ" sz="4000" b="1" dirty="0" err="1" smtClean="0">
                <a:solidFill>
                  <a:srgbClr val="002060"/>
                </a:solidFill>
              </a:rPr>
              <a:t>)</a:t>
            </a:r>
            <a:r>
              <a:rPr lang="ar-DZ" sz="4000" b="1" dirty="0" smtClean="0">
                <a:solidFill>
                  <a:srgbClr val="002060"/>
                </a:solidFill>
              </a:rPr>
              <a:t> </a:t>
            </a:r>
            <a:endParaRPr lang="fr-FR" sz="4000" b="1" dirty="0" smtClean="0">
              <a:solidFill>
                <a:srgbClr val="002060"/>
              </a:solidFill>
            </a:endParaRPr>
          </a:p>
          <a:p>
            <a:pPr marL="514350" indent="-514350" algn="r" rtl="1">
              <a:lnSpc>
                <a:spcPct val="150000"/>
              </a:lnSpc>
              <a:buFont typeface="+mj-lt"/>
              <a:buAutoNum type="arabicPeriod"/>
            </a:pPr>
            <a:r>
              <a:rPr lang="ar-DZ" sz="4000" b="1" dirty="0" smtClean="0">
                <a:solidFill>
                  <a:srgbClr val="002060"/>
                </a:solidFill>
              </a:rPr>
              <a:t>المبادئ </a:t>
            </a:r>
            <a:r>
              <a:rPr lang="ar-DZ" sz="4000" b="1" dirty="0" err="1" smtClean="0">
                <a:solidFill>
                  <a:srgbClr val="002060"/>
                </a:solidFill>
              </a:rPr>
              <a:t>الأساسية </a:t>
            </a:r>
            <a:r>
              <a:rPr lang="ar-DZ" sz="4000" b="1" dirty="0" smtClean="0">
                <a:solidFill>
                  <a:srgbClr val="002060"/>
                </a:solidFill>
              </a:rPr>
              <a:t>(المادة 05</a:t>
            </a:r>
            <a:r>
              <a:rPr lang="ar-DZ" sz="4000" b="1" dirty="0" err="1" smtClean="0">
                <a:solidFill>
                  <a:srgbClr val="002060"/>
                </a:solidFill>
              </a:rPr>
              <a:t>)</a:t>
            </a:r>
            <a:endParaRPr lang="fr-FR" sz="4000" b="1" dirty="0" smtClean="0">
              <a:solidFill>
                <a:srgbClr val="002060"/>
              </a:solidFill>
            </a:endParaRPr>
          </a:p>
          <a:p>
            <a:pPr marL="514350" indent="-514350" algn="r" rtl="1">
              <a:lnSpc>
                <a:spcPct val="150000"/>
              </a:lnSpc>
              <a:buFont typeface="+mj-lt"/>
              <a:buAutoNum type="arabicPeriod"/>
            </a:pPr>
            <a:r>
              <a:rPr lang="ar-DZ" sz="4000" b="1" dirty="0" smtClean="0">
                <a:solidFill>
                  <a:srgbClr val="002060"/>
                </a:solidFill>
              </a:rPr>
              <a:t>مجال </a:t>
            </a:r>
            <a:r>
              <a:rPr lang="ar-DZ" sz="4000" b="1" dirty="0" err="1" smtClean="0">
                <a:solidFill>
                  <a:srgbClr val="002060"/>
                </a:solidFill>
              </a:rPr>
              <a:t>التطبيق </a:t>
            </a:r>
            <a:r>
              <a:rPr lang="ar-DZ" sz="4000" b="1" dirty="0" smtClean="0">
                <a:solidFill>
                  <a:srgbClr val="002060"/>
                </a:solidFill>
              </a:rPr>
              <a:t>(المادة 06</a:t>
            </a:r>
            <a:r>
              <a:rPr lang="ar-DZ" sz="4000" b="1" dirty="0" err="1" smtClean="0">
                <a:solidFill>
                  <a:srgbClr val="002060"/>
                </a:solidFill>
              </a:rPr>
              <a:t>)</a:t>
            </a:r>
            <a:endParaRPr lang="fr-FR" sz="4000" dirty="0">
              <a:solidFill>
                <a:srgbClr val="002060"/>
              </a:solidFill>
            </a:endParaRPr>
          </a:p>
        </p:txBody>
      </p:sp>
      <p:sp>
        <p:nvSpPr>
          <p:cNvPr id="4" name="Espace réservé du contenu 2"/>
          <p:cNvSpPr txBox="1">
            <a:spLocks/>
          </p:cNvSpPr>
          <p:nvPr/>
        </p:nvSpPr>
        <p:spPr>
          <a:xfrm>
            <a:off x="827584" y="260648"/>
            <a:ext cx="7848872" cy="1076747"/>
          </a:xfrm>
          <a:prstGeom prst="rect">
            <a:avLst/>
          </a:prstGeom>
        </p:spPr>
        <p:txBody>
          <a:bodyPr vert="horz" lIns="91440" tIns="45720" rIns="91440" bIns="45720" rtlCol="0">
            <a:normAutofit/>
          </a:bodyPr>
          <a:lstStyle/>
          <a:p>
            <a:pPr marL="514350" marR="0" lvl="0" indent="-514350" algn="ctr" defTabSz="914400" rtl="1" eaLnBrk="1" fontAlgn="auto" latinLnBrk="0" hangingPunct="1">
              <a:lnSpc>
                <a:spcPct val="150000"/>
              </a:lnSpc>
              <a:spcBef>
                <a:spcPct val="20000"/>
              </a:spcBef>
              <a:spcAft>
                <a:spcPts val="0"/>
              </a:spcAft>
              <a:buClrTx/>
              <a:buSzTx/>
              <a:tabLst/>
              <a:defRPr/>
            </a:pPr>
            <a:r>
              <a:rPr lang="ar-DZ" sz="4000" b="1" dirty="0" smtClean="0">
                <a:solidFill>
                  <a:srgbClr val="002060"/>
                </a:solidFill>
              </a:rPr>
              <a:t>الصفقات العمومية وتفويضات المرفق العام</a:t>
            </a:r>
            <a:endParaRPr kumimoji="0" lang="fr-FR" sz="4000" b="0" i="0" u="none" strike="noStrike" kern="1200" cap="none" spc="0" normalizeH="0" baseline="0" noProof="0" dirty="0">
              <a:ln>
                <a:noFill/>
              </a:ln>
              <a:solidFill>
                <a:srgbClr val="002060"/>
              </a:solidFill>
              <a:effectLst/>
              <a:uLnTx/>
              <a:uFillTx/>
              <a:latin typeface="+mn-lt"/>
              <a:ea typeface="+mn-ea"/>
              <a:cs typeface="+mn-cs"/>
            </a:endParaRPr>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par>
                          <p:cTn id="15" fill="hold">
                            <p:stCondLst>
                              <p:cond delay="1000"/>
                            </p:stCondLst>
                            <p:childTnLst>
                              <p:par>
                                <p:cTn id="16" presetID="25" presetClass="entr" presetSubtype="0" fill="hold" grpId="0"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19"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0"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1"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2"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3"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4"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5" dur="1000" decel="50000">
                                          <p:stCondLst>
                                            <p:cond delay="0"/>
                                          </p:stCondLst>
                                        </p:cTn>
                                        <p:tgtEl>
                                          <p:spTgt spid="3">
                                            <p:txEl>
                                              <p:pRg st="1" end="1"/>
                                            </p:txEl>
                                          </p:spTgt>
                                        </p:tgtEl>
                                      </p:cBhvr>
                                    </p:animEffect>
                                  </p:childTnLst>
                                </p:cTn>
                              </p:par>
                            </p:childTnLst>
                          </p:cTn>
                        </p:par>
                        <p:par>
                          <p:cTn id="26" fill="hold">
                            <p:stCondLst>
                              <p:cond delay="2000"/>
                            </p:stCondLst>
                            <p:childTnLst>
                              <p:par>
                                <p:cTn id="27" presetID="25" presetClass="entr" presetSubtype="0" fill="hold" grpId="0" nodeType="after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p:cTn id="29"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0"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1"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2"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3"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4"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35"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36" dur="1000" decel="50000">
                                          <p:stCondLst>
                                            <p:cond delay="0"/>
                                          </p:stCondLst>
                                        </p:cTn>
                                        <p:tgtEl>
                                          <p:spTgt spid="3">
                                            <p:txEl>
                                              <p:pRg st="2" end="2"/>
                                            </p:txEl>
                                          </p:spTgt>
                                        </p:tgtEl>
                                      </p:cBhvr>
                                    </p:animEffect>
                                  </p:childTnLst>
                                </p:cTn>
                              </p:par>
                            </p:childTnLst>
                          </p:cTn>
                        </p:par>
                        <p:par>
                          <p:cTn id="37" fill="hold">
                            <p:stCondLst>
                              <p:cond delay="3000"/>
                            </p:stCondLst>
                            <p:childTnLst>
                              <p:par>
                                <p:cTn id="38" presetID="25" presetClass="entr" presetSubtype="0" fill="hold" grpId="0" nodeType="after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p:cTn id="40"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41"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42"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43"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4"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45"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46"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47" dur="1000" decel="50000">
                                          <p:stCondLst>
                                            <p:cond delay="0"/>
                                          </p:stCondLst>
                                        </p:cTn>
                                        <p:tgtEl>
                                          <p:spTgt spid="3">
                                            <p:txEl>
                                              <p:pRg st="3" end="3"/>
                                            </p:txEl>
                                          </p:spTgt>
                                        </p:tgtEl>
                                      </p:cBhvr>
                                    </p:animEffect>
                                  </p:childTnLst>
                                </p:cTn>
                              </p:par>
                            </p:childTnLst>
                          </p:cTn>
                        </p:par>
                        <p:par>
                          <p:cTn id="48" fill="hold">
                            <p:stCondLst>
                              <p:cond delay="4000"/>
                            </p:stCondLst>
                            <p:childTnLst>
                              <p:par>
                                <p:cTn id="49" presetID="25" presetClass="entr" presetSubtype="0" fill="hold" grpId="0" nodeType="after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anim calcmode="lin" valueType="num">
                                      <p:cBhvr>
                                        <p:cTn id="51"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52"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53"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54"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55"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56"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57"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58" dur="1000" decel="50000">
                                          <p:stCondLst>
                                            <p:cond delay="0"/>
                                          </p:stCondLst>
                                        </p:cTn>
                                        <p:tgtEl>
                                          <p:spTgt spid="3">
                                            <p:txEl>
                                              <p:pRg st="4" end="4"/>
                                            </p:txEl>
                                          </p:spTgt>
                                        </p:tgtEl>
                                      </p:cBhvr>
                                    </p:animEffect>
                                  </p:childTnLst>
                                </p:cTn>
                              </p:par>
                            </p:childTnLst>
                          </p:cTn>
                        </p:par>
                        <p:par>
                          <p:cTn id="59" fill="hold">
                            <p:stCondLst>
                              <p:cond delay="5000"/>
                            </p:stCondLst>
                            <p:childTnLst>
                              <p:par>
                                <p:cTn id="60" presetID="25" presetClass="entr" presetSubtype="0" fill="hold" grpId="0" nodeType="afterEffect">
                                  <p:stCondLst>
                                    <p:cond delay="0"/>
                                  </p:stCondLst>
                                  <p:childTnLst>
                                    <p:set>
                                      <p:cBhvr>
                                        <p:cTn id="61" dur="1" fill="hold">
                                          <p:stCondLst>
                                            <p:cond delay="0"/>
                                          </p:stCondLst>
                                        </p:cTn>
                                        <p:tgtEl>
                                          <p:spTgt spid="4">
                                            <p:txEl>
                                              <p:pRg st="0" end="0"/>
                                            </p:txEl>
                                          </p:spTgt>
                                        </p:tgtEl>
                                        <p:attrNameLst>
                                          <p:attrName>style.visibility</p:attrName>
                                        </p:attrNameLst>
                                      </p:cBhvr>
                                      <p:to>
                                        <p:strVal val="visible"/>
                                      </p:to>
                                    </p:set>
                                    <p:anim calcmode="lin" valueType="num">
                                      <p:cBhvr>
                                        <p:cTn id="62" dur="500" decel="50000" fill="hold">
                                          <p:stCondLst>
                                            <p:cond delay="0"/>
                                          </p:stCondLst>
                                        </p:cTn>
                                        <p:tgtEl>
                                          <p:spTgt spid="4">
                                            <p:txEl>
                                              <p:pRg st="0" end="0"/>
                                            </p:txEl>
                                          </p:spTgt>
                                        </p:tgtEl>
                                        <p:attrNameLst>
                                          <p:attrName>style.rotation</p:attrName>
                                        </p:attrNameLst>
                                      </p:cBhvr>
                                      <p:tavLst>
                                        <p:tav tm="0">
                                          <p:val>
                                            <p:fltVal val="-90"/>
                                          </p:val>
                                        </p:tav>
                                        <p:tav tm="100000">
                                          <p:val>
                                            <p:fltVal val="0"/>
                                          </p:val>
                                        </p:tav>
                                      </p:tavLst>
                                    </p:anim>
                                    <p:anim calcmode="lin" valueType="num">
                                      <p:cBhvr>
                                        <p:cTn id="63" dur="500" decel="50000" fill="hold">
                                          <p:stCondLst>
                                            <p:cond delay="0"/>
                                          </p:stCondLst>
                                        </p:cTn>
                                        <p:tgtEl>
                                          <p:spTgt spid="4">
                                            <p:txEl>
                                              <p:pRg st="0" end="0"/>
                                            </p:txEl>
                                          </p:spTgt>
                                        </p:tgtEl>
                                        <p:attrNameLst>
                                          <p:attrName>ppt_w</p:attrName>
                                        </p:attrNameLst>
                                      </p:cBhvr>
                                      <p:tavLst>
                                        <p:tav tm="0">
                                          <p:val>
                                            <p:strVal val="#ppt_w"/>
                                          </p:val>
                                        </p:tav>
                                        <p:tav tm="100000">
                                          <p:val>
                                            <p:strVal val="#ppt_w*.05"/>
                                          </p:val>
                                        </p:tav>
                                      </p:tavLst>
                                    </p:anim>
                                    <p:anim calcmode="lin" valueType="num">
                                      <p:cBhvr>
                                        <p:cTn id="64" dur="500" accel="50000" fill="hold">
                                          <p:stCondLst>
                                            <p:cond delay="500"/>
                                          </p:stCondLst>
                                        </p:cTn>
                                        <p:tgtEl>
                                          <p:spTgt spid="4">
                                            <p:txEl>
                                              <p:pRg st="0" end="0"/>
                                            </p:txEl>
                                          </p:spTgt>
                                        </p:tgtEl>
                                        <p:attrNameLst>
                                          <p:attrName>ppt_w</p:attrName>
                                        </p:attrNameLst>
                                      </p:cBhvr>
                                      <p:tavLst>
                                        <p:tav tm="0">
                                          <p:val>
                                            <p:strVal val="#ppt_w*.05"/>
                                          </p:val>
                                        </p:tav>
                                        <p:tav tm="100000">
                                          <p:val>
                                            <p:strVal val="#ppt_w"/>
                                          </p:val>
                                        </p:tav>
                                      </p:tavLst>
                                    </p:anim>
                                    <p:anim calcmode="lin" valueType="num">
                                      <p:cBhvr>
                                        <p:cTn id="65" dur="1000" fill="hold"/>
                                        <p:tgtEl>
                                          <p:spTgt spid="4">
                                            <p:txEl>
                                              <p:pRg st="0" end="0"/>
                                            </p:txEl>
                                          </p:spTgt>
                                        </p:tgtEl>
                                        <p:attrNameLst>
                                          <p:attrName>ppt_h</p:attrName>
                                        </p:attrNameLst>
                                      </p:cBhvr>
                                      <p:tavLst>
                                        <p:tav tm="0">
                                          <p:val>
                                            <p:strVal val="#ppt_h"/>
                                          </p:val>
                                        </p:tav>
                                        <p:tav tm="100000">
                                          <p:val>
                                            <p:strVal val="#ppt_h"/>
                                          </p:val>
                                        </p:tav>
                                      </p:tavLst>
                                    </p:anim>
                                    <p:anim calcmode="lin" valueType="num">
                                      <p:cBhvr>
                                        <p:cTn id="66" dur="500" decel="50000" fill="hold">
                                          <p:stCondLst>
                                            <p:cond delay="0"/>
                                          </p:stCondLst>
                                        </p:cTn>
                                        <p:tgtEl>
                                          <p:spTgt spid="4">
                                            <p:txEl>
                                              <p:pRg st="0" end="0"/>
                                            </p:txEl>
                                          </p:spTgt>
                                        </p:tgtEl>
                                        <p:attrNameLst>
                                          <p:attrName>ppt_x</p:attrName>
                                        </p:attrNameLst>
                                      </p:cBhvr>
                                      <p:tavLst>
                                        <p:tav tm="0">
                                          <p:val>
                                            <p:strVal val="#ppt_x+.4"/>
                                          </p:val>
                                        </p:tav>
                                        <p:tav tm="100000">
                                          <p:val>
                                            <p:strVal val="#ppt_x"/>
                                          </p:val>
                                        </p:tav>
                                      </p:tavLst>
                                    </p:anim>
                                    <p:anim calcmode="lin" valueType="num">
                                      <p:cBhvr>
                                        <p:cTn id="67" dur="500" decel="50000" fill="hold">
                                          <p:stCondLst>
                                            <p:cond delay="0"/>
                                          </p:stCondLst>
                                        </p:cTn>
                                        <p:tgtEl>
                                          <p:spTgt spid="4">
                                            <p:txEl>
                                              <p:pRg st="0" end="0"/>
                                            </p:txEl>
                                          </p:spTgt>
                                        </p:tgtEl>
                                        <p:attrNameLst>
                                          <p:attrName>ppt_y</p:attrName>
                                        </p:attrNameLst>
                                      </p:cBhvr>
                                      <p:tavLst>
                                        <p:tav tm="0">
                                          <p:val>
                                            <p:strVal val="#ppt_y-.2"/>
                                          </p:val>
                                        </p:tav>
                                        <p:tav tm="100000">
                                          <p:val>
                                            <p:strVal val="#ppt_y+.1"/>
                                          </p:val>
                                        </p:tav>
                                      </p:tavLst>
                                    </p:anim>
                                    <p:anim calcmode="lin" valueType="num">
                                      <p:cBhvr>
                                        <p:cTn id="68" dur="500" accel="50000" fill="hold">
                                          <p:stCondLst>
                                            <p:cond delay="500"/>
                                          </p:stCondLst>
                                        </p:cTn>
                                        <p:tgtEl>
                                          <p:spTgt spid="4">
                                            <p:txEl>
                                              <p:pRg st="0" end="0"/>
                                            </p:txEl>
                                          </p:spTgt>
                                        </p:tgtEl>
                                        <p:attrNameLst>
                                          <p:attrName>ppt_y</p:attrName>
                                        </p:attrNameLst>
                                      </p:cBhvr>
                                      <p:tavLst>
                                        <p:tav tm="0">
                                          <p:val>
                                            <p:strVal val="#ppt_y+.1"/>
                                          </p:val>
                                        </p:tav>
                                        <p:tav tm="100000">
                                          <p:val>
                                            <p:strVal val="#ppt_y"/>
                                          </p:val>
                                        </p:tav>
                                      </p:tavLst>
                                    </p:anim>
                                    <p:animEffect transition="in" filter="fade">
                                      <p:cBhvr>
                                        <p:cTn id="69" dur="1000" decel="50000">
                                          <p:stCondLst>
                                            <p:cond delay="0"/>
                                          </p:stCondLst>
                                        </p:cTn>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683568" y="404664"/>
            <a:ext cx="7920880" cy="6264696"/>
          </a:xfrm>
        </p:spPr>
        <p:txBody>
          <a:bodyPr>
            <a:normAutofit/>
          </a:bodyPr>
          <a:lstStyle/>
          <a:p>
            <a:pPr rtl="1"/>
            <a:r>
              <a:rPr lang="ar-DZ" sz="3600" b="1" dirty="0" smtClean="0">
                <a:solidFill>
                  <a:srgbClr val="002060"/>
                </a:solidFill>
                <a:cs typeface="Arabic Transparent" pitchFamily="2" charset="-78"/>
              </a:rPr>
              <a:t>تشكيلـة لجــان الصفقــات</a:t>
            </a:r>
          </a:p>
          <a:p>
            <a:pPr marL="514350" lvl="0" indent="-514350" algn="r" rtl="1">
              <a:buFont typeface="+mj-lt"/>
              <a:buAutoNum type="arabicPeriod"/>
            </a:pPr>
            <a:r>
              <a:rPr lang="ar-DZ" b="1" dirty="0" smtClean="0">
                <a:solidFill>
                  <a:srgbClr val="002060"/>
                </a:solidFill>
              </a:rPr>
              <a:t>اللجنة </a:t>
            </a:r>
            <a:r>
              <a:rPr lang="ar-DZ" b="1" dirty="0" err="1" smtClean="0">
                <a:solidFill>
                  <a:srgbClr val="002060"/>
                </a:solidFill>
              </a:rPr>
              <a:t>الجهوية</a:t>
            </a:r>
            <a:r>
              <a:rPr lang="ar-DZ" b="1" dirty="0" smtClean="0">
                <a:solidFill>
                  <a:srgbClr val="002060"/>
                </a:solidFill>
              </a:rPr>
              <a:t> </a:t>
            </a:r>
            <a:r>
              <a:rPr lang="ar-DZ" b="1" dirty="0" err="1" smtClean="0">
                <a:solidFill>
                  <a:srgbClr val="002060"/>
                </a:solidFill>
              </a:rPr>
              <a:t>للصفقات:</a:t>
            </a:r>
            <a:endParaRPr lang="ar-DZ" b="1" dirty="0" smtClean="0">
              <a:solidFill>
                <a:srgbClr val="002060"/>
              </a:solidFill>
            </a:endParaRPr>
          </a:p>
          <a:p>
            <a:pPr lvl="0" algn="r" rtl="1">
              <a:buFont typeface="Arial" pitchFamily="34" charset="0"/>
              <a:buChar char="•"/>
            </a:pPr>
            <a:r>
              <a:rPr lang="ar-DZ" sz="3600" dirty="0" smtClean="0">
                <a:solidFill>
                  <a:srgbClr val="002060"/>
                </a:solidFill>
              </a:rPr>
              <a:t>الوزير المعني أو ممثله رئيسا.</a:t>
            </a:r>
            <a:endParaRPr lang="fr-FR" sz="3600" dirty="0" smtClean="0">
              <a:solidFill>
                <a:srgbClr val="002060"/>
              </a:solidFill>
            </a:endParaRPr>
          </a:p>
          <a:p>
            <a:pPr lvl="0" algn="r" rtl="1">
              <a:buFont typeface="Arial" pitchFamily="34" charset="0"/>
              <a:buChar char="•"/>
            </a:pPr>
            <a:r>
              <a:rPr lang="ar-DZ" sz="3600" dirty="0" smtClean="0">
                <a:solidFill>
                  <a:srgbClr val="002060"/>
                </a:solidFill>
              </a:rPr>
              <a:t>ممثل عن المصلحة المتعاقدة.</a:t>
            </a:r>
            <a:endParaRPr lang="fr-FR" sz="3600" dirty="0" smtClean="0">
              <a:solidFill>
                <a:srgbClr val="002060"/>
              </a:solidFill>
            </a:endParaRPr>
          </a:p>
          <a:p>
            <a:pPr lvl="0" algn="r" rtl="1">
              <a:buFont typeface="Arial" pitchFamily="34" charset="0"/>
              <a:buChar char="•"/>
            </a:pPr>
            <a:r>
              <a:rPr lang="ar-DZ" sz="3600" dirty="0" err="1" smtClean="0">
                <a:solidFill>
                  <a:srgbClr val="002060"/>
                </a:solidFill>
              </a:rPr>
              <a:t>ممثلين </a:t>
            </a:r>
            <a:r>
              <a:rPr lang="ar-DZ" sz="3600" dirty="0" smtClean="0">
                <a:solidFill>
                  <a:srgbClr val="002060"/>
                </a:solidFill>
              </a:rPr>
              <a:t>(2)عن الميزانية والمحاسبة.</a:t>
            </a:r>
            <a:endParaRPr lang="fr-FR" sz="3600" dirty="0" smtClean="0">
              <a:solidFill>
                <a:srgbClr val="002060"/>
              </a:solidFill>
            </a:endParaRPr>
          </a:p>
          <a:p>
            <a:pPr lvl="0" algn="r" rtl="1">
              <a:buFont typeface="Arial" pitchFamily="34" charset="0"/>
              <a:buChar char="•"/>
            </a:pPr>
            <a:r>
              <a:rPr lang="ar-DZ" sz="3600" dirty="0" smtClean="0">
                <a:solidFill>
                  <a:srgbClr val="002060"/>
                </a:solidFill>
              </a:rPr>
              <a:t>ممثل عن الوزير المعني بالخدمة.</a:t>
            </a:r>
            <a:endParaRPr lang="fr-FR" sz="3600" dirty="0" smtClean="0">
              <a:solidFill>
                <a:srgbClr val="002060"/>
              </a:solidFill>
            </a:endParaRPr>
          </a:p>
          <a:p>
            <a:pPr lvl="0" algn="r" rtl="1">
              <a:buFont typeface="Arial" pitchFamily="34" charset="0"/>
              <a:buChar char="•"/>
            </a:pPr>
            <a:r>
              <a:rPr lang="ar-DZ" sz="3600" dirty="0" smtClean="0">
                <a:solidFill>
                  <a:srgbClr val="002060"/>
                </a:solidFill>
              </a:rPr>
              <a:t>ممثل عن الوزير المكلف بالتجارة.</a:t>
            </a:r>
          </a:p>
          <a:p>
            <a:pPr algn="r" rtl="1"/>
            <a:r>
              <a:rPr lang="ar-DZ" sz="3600" dirty="0" smtClean="0">
                <a:solidFill>
                  <a:srgbClr val="002060"/>
                </a:solidFill>
              </a:rPr>
              <a:t>تحدد قائمة الهياكل التي يسمح لها بإنشاء هذه اللجنة بموجب قرار من الوزير المعني.</a:t>
            </a:r>
            <a:endParaRPr lang="fr-FR" sz="3600" dirty="0" smtClean="0">
              <a:solidFill>
                <a:srgbClr val="002060"/>
              </a:solidFill>
            </a:endParaRPr>
          </a:p>
          <a:p>
            <a:pPr lvl="0" rtl="1"/>
            <a:endParaRPr lang="fr-FR" dirty="0" smtClean="0"/>
          </a:p>
          <a:p>
            <a:pPr marL="514350" lvl="0" indent="-514350" rtl="1"/>
            <a:endParaRPr lang="ar-DZ" b="1" dirty="0" smtClean="0">
              <a:solidFill>
                <a:srgbClr val="002060"/>
              </a:solidFill>
            </a:endParaRPr>
          </a:p>
          <a:p>
            <a:pPr rtl="1"/>
            <a:endParaRPr lang="ar-DZ" dirty="0" smtClean="0"/>
          </a:p>
          <a:p>
            <a:pPr rtl="1"/>
            <a:endParaRPr lang="fr-FR" dirty="0"/>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1" presetClass="entr" presetSubtype="0" fill="hold" grpId="0" nodeType="afterEffect">
                                  <p:stCondLst>
                                    <p:cond delay="0"/>
                                  </p:stCondLst>
                                  <p:childTnLst>
                                    <p:set>
                                      <p:cBhvr>
                                        <p:cTn id="6" dur="1000">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1000"/>
                            </p:stCondLst>
                            <p:childTnLst>
                              <p:par>
                                <p:cTn id="8" presetID="11" presetClass="entr" presetSubtype="0" fill="hold" grpId="0" nodeType="afterEffect">
                                  <p:stCondLst>
                                    <p:cond delay="0"/>
                                  </p:stCondLst>
                                  <p:childTnLst>
                                    <p:set>
                                      <p:cBhvr>
                                        <p:cTn id="9" dur="1000">
                                          <p:stCondLst>
                                            <p:cond delay="0"/>
                                          </p:stCondLst>
                                        </p:cTn>
                                        <p:tgtEl>
                                          <p:spTgt spid="3">
                                            <p:txEl>
                                              <p:pRg st="1" end="1"/>
                                            </p:txEl>
                                          </p:spTgt>
                                        </p:tgtEl>
                                        <p:attrNameLst>
                                          <p:attrName>style.visibility</p:attrName>
                                        </p:attrNameLst>
                                      </p:cBhvr>
                                      <p:to>
                                        <p:strVal val="visible"/>
                                      </p:to>
                                    </p:set>
                                  </p:childTnLst>
                                </p:cTn>
                              </p:par>
                            </p:childTnLst>
                          </p:cTn>
                        </p:par>
                        <p:par>
                          <p:cTn id="10" fill="hold">
                            <p:stCondLst>
                              <p:cond delay="2000"/>
                            </p:stCondLst>
                            <p:childTnLst>
                              <p:par>
                                <p:cTn id="11" presetID="11" presetClass="entr" presetSubtype="0" fill="hold" grpId="0" nodeType="afterEffect">
                                  <p:stCondLst>
                                    <p:cond delay="0"/>
                                  </p:stCondLst>
                                  <p:childTnLst>
                                    <p:set>
                                      <p:cBhvr>
                                        <p:cTn id="12" dur="1000">
                                          <p:stCondLst>
                                            <p:cond delay="0"/>
                                          </p:stCondLst>
                                        </p:cTn>
                                        <p:tgtEl>
                                          <p:spTgt spid="3">
                                            <p:txEl>
                                              <p:pRg st="2" end="2"/>
                                            </p:txEl>
                                          </p:spTgt>
                                        </p:tgtEl>
                                        <p:attrNameLst>
                                          <p:attrName>style.visibility</p:attrName>
                                        </p:attrNameLst>
                                      </p:cBhvr>
                                      <p:to>
                                        <p:strVal val="visible"/>
                                      </p:to>
                                    </p:set>
                                  </p:childTnLst>
                                </p:cTn>
                              </p:par>
                            </p:childTnLst>
                          </p:cTn>
                        </p:par>
                        <p:par>
                          <p:cTn id="13" fill="hold">
                            <p:stCondLst>
                              <p:cond delay="3000"/>
                            </p:stCondLst>
                            <p:childTnLst>
                              <p:par>
                                <p:cTn id="14" presetID="11" presetClass="entr" presetSubtype="0" fill="hold" grpId="0" nodeType="afterEffect">
                                  <p:stCondLst>
                                    <p:cond delay="0"/>
                                  </p:stCondLst>
                                  <p:childTnLst>
                                    <p:set>
                                      <p:cBhvr>
                                        <p:cTn id="15" dur="1000">
                                          <p:stCondLst>
                                            <p:cond delay="0"/>
                                          </p:stCondLst>
                                        </p:cTn>
                                        <p:tgtEl>
                                          <p:spTgt spid="3">
                                            <p:txEl>
                                              <p:pRg st="3" end="3"/>
                                            </p:txEl>
                                          </p:spTgt>
                                        </p:tgtEl>
                                        <p:attrNameLst>
                                          <p:attrName>style.visibility</p:attrName>
                                        </p:attrNameLst>
                                      </p:cBhvr>
                                      <p:to>
                                        <p:strVal val="visible"/>
                                      </p:to>
                                    </p:set>
                                  </p:childTnLst>
                                </p:cTn>
                              </p:par>
                            </p:childTnLst>
                          </p:cTn>
                        </p:par>
                        <p:par>
                          <p:cTn id="16" fill="hold">
                            <p:stCondLst>
                              <p:cond delay="4000"/>
                            </p:stCondLst>
                            <p:childTnLst>
                              <p:par>
                                <p:cTn id="17" presetID="11" presetClass="entr" presetSubtype="0" fill="hold" grpId="0" nodeType="afterEffect">
                                  <p:stCondLst>
                                    <p:cond delay="0"/>
                                  </p:stCondLst>
                                  <p:childTnLst>
                                    <p:set>
                                      <p:cBhvr>
                                        <p:cTn id="18" dur="1000">
                                          <p:stCondLst>
                                            <p:cond delay="0"/>
                                          </p:stCondLst>
                                        </p:cTn>
                                        <p:tgtEl>
                                          <p:spTgt spid="3">
                                            <p:txEl>
                                              <p:pRg st="4" end="4"/>
                                            </p:txEl>
                                          </p:spTgt>
                                        </p:tgtEl>
                                        <p:attrNameLst>
                                          <p:attrName>style.visibility</p:attrName>
                                        </p:attrNameLst>
                                      </p:cBhvr>
                                      <p:to>
                                        <p:strVal val="visible"/>
                                      </p:to>
                                    </p:set>
                                  </p:childTnLst>
                                </p:cTn>
                              </p:par>
                            </p:childTnLst>
                          </p:cTn>
                        </p:par>
                        <p:par>
                          <p:cTn id="19" fill="hold">
                            <p:stCondLst>
                              <p:cond delay="5000"/>
                            </p:stCondLst>
                            <p:childTnLst>
                              <p:par>
                                <p:cTn id="20" presetID="11" presetClass="entr" presetSubtype="0" fill="hold" grpId="0" nodeType="afterEffect">
                                  <p:stCondLst>
                                    <p:cond delay="0"/>
                                  </p:stCondLst>
                                  <p:childTnLst>
                                    <p:set>
                                      <p:cBhvr>
                                        <p:cTn id="21" dur="1000">
                                          <p:stCondLst>
                                            <p:cond delay="0"/>
                                          </p:stCondLst>
                                        </p:cTn>
                                        <p:tgtEl>
                                          <p:spTgt spid="3">
                                            <p:txEl>
                                              <p:pRg st="5" end="5"/>
                                            </p:txEl>
                                          </p:spTgt>
                                        </p:tgtEl>
                                        <p:attrNameLst>
                                          <p:attrName>style.visibility</p:attrName>
                                        </p:attrNameLst>
                                      </p:cBhvr>
                                      <p:to>
                                        <p:strVal val="visible"/>
                                      </p:to>
                                    </p:set>
                                  </p:childTnLst>
                                </p:cTn>
                              </p:par>
                            </p:childTnLst>
                          </p:cTn>
                        </p:par>
                        <p:par>
                          <p:cTn id="22" fill="hold">
                            <p:stCondLst>
                              <p:cond delay="6000"/>
                            </p:stCondLst>
                            <p:childTnLst>
                              <p:par>
                                <p:cTn id="23" presetID="11" presetClass="entr" presetSubtype="0" fill="hold" grpId="0" nodeType="afterEffect">
                                  <p:stCondLst>
                                    <p:cond delay="0"/>
                                  </p:stCondLst>
                                  <p:childTnLst>
                                    <p:set>
                                      <p:cBhvr>
                                        <p:cTn id="24" dur="1000">
                                          <p:stCondLst>
                                            <p:cond delay="0"/>
                                          </p:stCondLst>
                                        </p:cTn>
                                        <p:tgtEl>
                                          <p:spTgt spid="3">
                                            <p:txEl>
                                              <p:pRg st="6" end="6"/>
                                            </p:txEl>
                                          </p:spTgt>
                                        </p:tgtEl>
                                        <p:attrNameLst>
                                          <p:attrName>style.visibility</p:attrName>
                                        </p:attrNameLst>
                                      </p:cBhvr>
                                      <p:to>
                                        <p:strVal val="visible"/>
                                      </p:to>
                                    </p:set>
                                  </p:childTnLst>
                                </p:cTn>
                              </p:par>
                            </p:childTnLst>
                          </p:cTn>
                        </p:par>
                        <p:par>
                          <p:cTn id="25" fill="hold">
                            <p:stCondLst>
                              <p:cond delay="7000"/>
                            </p:stCondLst>
                            <p:childTnLst>
                              <p:par>
                                <p:cTn id="26" presetID="11" presetClass="entr" presetSubtype="0" fill="hold" grpId="0" nodeType="afterEffect">
                                  <p:stCondLst>
                                    <p:cond delay="0"/>
                                  </p:stCondLst>
                                  <p:childTnLst>
                                    <p:set>
                                      <p:cBhvr>
                                        <p:cTn id="27" dur="1000">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467544" y="332656"/>
            <a:ext cx="8424936" cy="6336704"/>
          </a:xfrm>
        </p:spPr>
        <p:txBody>
          <a:bodyPr>
            <a:normAutofit/>
          </a:bodyPr>
          <a:lstStyle/>
          <a:p>
            <a:pPr marL="514350" lvl="0" indent="-514350" rtl="1"/>
            <a:r>
              <a:rPr lang="ar-DZ" sz="3600" b="1" dirty="0" err="1" smtClean="0">
                <a:solidFill>
                  <a:srgbClr val="002060"/>
                </a:solidFill>
              </a:rPr>
              <a:t>2.</a:t>
            </a:r>
            <a:r>
              <a:rPr lang="ar-DZ" sz="3600" b="1" dirty="0" smtClean="0">
                <a:solidFill>
                  <a:srgbClr val="002060"/>
                </a:solidFill>
              </a:rPr>
              <a:t> لجنة صفقات المؤسسة العمومية الوطنية والهياكل غير الممركزة للمؤسسة العمومية ذات الطابع الإداري المذكورة في المادة 06:</a:t>
            </a:r>
            <a:endParaRPr lang="fr-FR" sz="3600" dirty="0" smtClean="0">
              <a:solidFill>
                <a:srgbClr val="002060"/>
              </a:solidFill>
            </a:endParaRPr>
          </a:p>
          <a:p>
            <a:pPr lvl="0" algn="r" rtl="1">
              <a:buFont typeface="Arial" pitchFamily="34" charset="0"/>
              <a:buChar char="•"/>
            </a:pPr>
            <a:r>
              <a:rPr lang="ar-DZ" sz="3600" dirty="0" smtClean="0">
                <a:solidFill>
                  <a:srgbClr val="002060"/>
                </a:solidFill>
              </a:rPr>
              <a:t>ممثل عن السلطة الوصية رئيسا.</a:t>
            </a:r>
            <a:endParaRPr lang="fr-FR" sz="3600" dirty="0" smtClean="0">
              <a:solidFill>
                <a:srgbClr val="002060"/>
              </a:solidFill>
            </a:endParaRPr>
          </a:p>
          <a:p>
            <a:pPr lvl="0" algn="r" rtl="1">
              <a:buFont typeface="Arial" pitchFamily="34" charset="0"/>
              <a:buChar char="•"/>
            </a:pPr>
            <a:r>
              <a:rPr lang="ar-DZ" sz="3600" dirty="0" smtClean="0">
                <a:solidFill>
                  <a:srgbClr val="002060"/>
                </a:solidFill>
              </a:rPr>
              <a:t>المدير العام أو مدير المؤسسة أو ممثله.</a:t>
            </a:r>
            <a:endParaRPr lang="fr-FR" sz="3600" dirty="0" smtClean="0">
              <a:solidFill>
                <a:srgbClr val="002060"/>
              </a:solidFill>
            </a:endParaRPr>
          </a:p>
          <a:p>
            <a:pPr lvl="0" algn="r" rtl="1">
              <a:buFont typeface="Arial" pitchFamily="34" charset="0"/>
              <a:buChar char="•"/>
            </a:pPr>
            <a:r>
              <a:rPr lang="ar-DZ" sz="3600" dirty="0" err="1" smtClean="0">
                <a:solidFill>
                  <a:srgbClr val="002060"/>
                </a:solidFill>
              </a:rPr>
              <a:t>ممثلين </a:t>
            </a:r>
            <a:r>
              <a:rPr lang="ar-DZ" sz="3600" dirty="0" smtClean="0">
                <a:solidFill>
                  <a:srgbClr val="002060"/>
                </a:solidFill>
              </a:rPr>
              <a:t>(2) عن الميزانية والمحاسبة.</a:t>
            </a:r>
            <a:endParaRPr lang="fr-FR" sz="3600" dirty="0" smtClean="0">
              <a:solidFill>
                <a:srgbClr val="002060"/>
              </a:solidFill>
            </a:endParaRPr>
          </a:p>
          <a:p>
            <a:pPr lvl="0" algn="r" rtl="1">
              <a:buFont typeface="Arial" pitchFamily="34" charset="0"/>
              <a:buChar char="•"/>
            </a:pPr>
            <a:r>
              <a:rPr lang="ar-DZ" sz="3600" dirty="0" smtClean="0">
                <a:solidFill>
                  <a:srgbClr val="002060"/>
                </a:solidFill>
              </a:rPr>
              <a:t>ممثل عن الوزير المعني بالخدمة.</a:t>
            </a:r>
            <a:endParaRPr lang="fr-FR" sz="3600" dirty="0" smtClean="0">
              <a:solidFill>
                <a:srgbClr val="002060"/>
              </a:solidFill>
            </a:endParaRPr>
          </a:p>
          <a:p>
            <a:pPr lvl="0" algn="r" rtl="1">
              <a:buFont typeface="Arial" pitchFamily="34" charset="0"/>
              <a:buChar char="•"/>
            </a:pPr>
            <a:r>
              <a:rPr lang="ar-DZ" sz="3600" dirty="0" smtClean="0">
                <a:solidFill>
                  <a:srgbClr val="002060"/>
                </a:solidFill>
              </a:rPr>
              <a:t>ممثل عن الوزير المكلف بالتجارة.</a:t>
            </a:r>
            <a:endParaRPr lang="fr-FR" sz="3600" dirty="0" smtClean="0">
              <a:solidFill>
                <a:srgbClr val="002060"/>
              </a:solidFill>
            </a:endParaRPr>
          </a:p>
          <a:p>
            <a:pPr algn="r" rtl="1"/>
            <a:r>
              <a:rPr lang="ar-DZ" sz="3600" dirty="0" smtClean="0">
                <a:solidFill>
                  <a:srgbClr val="002060"/>
                </a:solidFill>
              </a:rPr>
              <a:t>تحدد قائمة الهياكل غير الممركزة للمؤسسات العمومية الوطنية التابعة لها بقرار من الوزير المعني.</a:t>
            </a:r>
            <a:endParaRPr lang="fr-FR" sz="3600" dirty="0" smtClean="0">
              <a:solidFill>
                <a:srgbClr val="002060"/>
              </a:solidFill>
            </a:endParaRPr>
          </a:p>
          <a:p>
            <a:endParaRPr lang="ar-DZ" dirty="0" smtClean="0"/>
          </a:p>
          <a:p>
            <a:endParaRPr lang="fr-FR" dirty="0"/>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500"/>
                                        <p:tgtEl>
                                          <p:spTgt spid="3">
                                            <p:txEl>
                                              <p:pRg st="1" end="1"/>
                                            </p:txEl>
                                          </p:spTgt>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9" dur="500"/>
                                        <p:tgtEl>
                                          <p:spTgt spid="3">
                                            <p:txEl>
                                              <p:pRg st="3" end="3"/>
                                            </p:txEl>
                                          </p:spTgt>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3" dur="500"/>
                                        <p:tgtEl>
                                          <p:spTgt spid="3">
                                            <p:txEl>
                                              <p:pRg st="4" end="4"/>
                                            </p:txEl>
                                          </p:spTgt>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7" dur="500"/>
                                        <p:tgtEl>
                                          <p:spTgt spid="3">
                                            <p:txEl>
                                              <p:pRg st="5" end="5"/>
                                            </p:txEl>
                                          </p:spTgt>
                                        </p:tgtEl>
                                      </p:cBhvr>
                                    </p:animEffect>
                                  </p:childTnLst>
                                </p:cTn>
                              </p:par>
                            </p:childTnLst>
                          </p:cTn>
                        </p:par>
                        <p:par>
                          <p:cTn id="28" fill="hold">
                            <p:stCondLst>
                              <p:cond delay="3000"/>
                            </p:stCondLst>
                            <p:childTnLst>
                              <p:par>
                                <p:cTn id="29" presetID="14" presetClass="entr" presetSubtype="1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611560" y="260648"/>
            <a:ext cx="7992888" cy="5904656"/>
          </a:xfrm>
        </p:spPr>
        <p:txBody>
          <a:bodyPr>
            <a:normAutofit/>
          </a:bodyPr>
          <a:lstStyle/>
          <a:p>
            <a:pPr lvl="0" rtl="1"/>
            <a:r>
              <a:rPr lang="ar-DZ" sz="3600" b="1" dirty="0" err="1" smtClean="0">
                <a:solidFill>
                  <a:srgbClr val="002060"/>
                </a:solidFill>
              </a:rPr>
              <a:t>3.</a:t>
            </a:r>
            <a:r>
              <a:rPr lang="ar-DZ" sz="3600" b="1" dirty="0" smtClean="0">
                <a:solidFill>
                  <a:srgbClr val="002060"/>
                </a:solidFill>
              </a:rPr>
              <a:t> اللجنة </a:t>
            </a:r>
            <a:r>
              <a:rPr lang="ar-DZ" sz="3600" b="1" dirty="0" err="1" smtClean="0">
                <a:solidFill>
                  <a:srgbClr val="002060"/>
                </a:solidFill>
              </a:rPr>
              <a:t>الولائية</a:t>
            </a:r>
            <a:r>
              <a:rPr lang="ar-DZ" sz="3600" b="1" dirty="0" smtClean="0">
                <a:solidFill>
                  <a:srgbClr val="002060"/>
                </a:solidFill>
              </a:rPr>
              <a:t> للصفقات تتكون من:</a:t>
            </a:r>
            <a:endParaRPr lang="fr-FR" sz="3600" b="1" dirty="0" smtClean="0">
              <a:solidFill>
                <a:srgbClr val="002060"/>
              </a:solidFill>
            </a:endParaRPr>
          </a:p>
          <a:p>
            <a:pPr lvl="0" algn="r" rtl="1">
              <a:buFont typeface="Arial" pitchFamily="34" charset="0"/>
              <a:buChar char="•"/>
            </a:pPr>
            <a:r>
              <a:rPr lang="ar-DZ" sz="3600" dirty="0" smtClean="0">
                <a:solidFill>
                  <a:srgbClr val="002060"/>
                </a:solidFill>
              </a:rPr>
              <a:t>الوالي أو ممثله رئيسا.</a:t>
            </a:r>
            <a:endParaRPr lang="fr-FR" sz="3600" dirty="0" smtClean="0">
              <a:solidFill>
                <a:srgbClr val="002060"/>
              </a:solidFill>
            </a:endParaRPr>
          </a:p>
          <a:p>
            <a:pPr lvl="0" algn="r" rtl="1">
              <a:buFont typeface="Arial" pitchFamily="34" charset="0"/>
              <a:buChar char="•"/>
            </a:pPr>
            <a:r>
              <a:rPr lang="ar-DZ" sz="3600" dirty="0" smtClean="0">
                <a:solidFill>
                  <a:srgbClr val="002060"/>
                </a:solidFill>
              </a:rPr>
              <a:t>ممثل المصلحة المتعاقدة.</a:t>
            </a:r>
            <a:endParaRPr lang="fr-FR" sz="3600" dirty="0" smtClean="0">
              <a:solidFill>
                <a:srgbClr val="002060"/>
              </a:solidFill>
            </a:endParaRPr>
          </a:p>
          <a:p>
            <a:pPr lvl="0" algn="r" rtl="1">
              <a:buFont typeface="Arial" pitchFamily="34" charset="0"/>
              <a:buChar char="•"/>
            </a:pPr>
            <a:r>
              <a:rPr lang="ar-DZ" sz="3600" dirty="0" err="1" smtClean="0">
                <a:solidFill>
                  <a:srgbClr val="002060"/>
                </a:solidFill>
              </a:rPr>
              <a:t>ثلاث </a:t>
            </a:r>
            <a:r>
              <a:rPr lang="ar-DZ" sz="3600" dirty="0" smtClean="0">
                <a:solidFill>
                  <a:srgbClr val="002060"/>
                </a:solidFill>
              </a:rPr>
              <a:t>(3) ممثلين عن المجلس الشعبي الولائي.</a:t>
            </a:r>
            <a:endParaRPr lang="fr-FR" sz="3600" dirty="0" smtClean="0">
              <a:solidFill>
                <a:srgbClr val="002060"/>
              </a:solidFill>
            </a:endParaRPr>
          </a:p>
          <a:p>
            <a:pPr lvl="0" algn="r" rtl="1">
              <a:buFont typeface="Arial" pitchFamily="34" charset="0"/>
              <a:buChar char="•"/>
            </a:pPr>
            <a:r>
              <a:rPr lang="ar-DZ" sz="3600" dirty="0" err="1" smtClean="0">
                <a:solidFill>
                  <a:srgbClr val="002060"/>
                </a:solidFill>
              </a:rPr>
              <a:t>ممثلين </a:t>
            </a:r>
            <a:r>
              <a:rPr lang="ar-DZ" sz="3600" dirty="0" smtClean="0">
                <a:solidFill>
                  <a:srgbClr val="002060"/>
                </a:solidFill>
              </a:rPr>
              <a:t>(2) عن الميزانية والمحاسبة.</a:t>
            </a:r>
            <a:endParaRPr lang="fr-FR" sz="3600" dirty="0" smtClean="0">
              <a:solidFill>
                <a:srgbClr val="002060"/>
              </a:solidFill>
            </a:endParaRPr>
          </a:p>
          <a:p>
            <a:pPr lvl="0" algn="r" rtl="1">
              <a:buFont typeface="Arial" pitchFamily="34" charset="0"/>
              <a:buChar char="•"/>
            </a:pPr>
            <a:r>
              <a:rPr lang="ar-DZ" sz="3600" dirty="0" smtClean="0">
                <a:solidFill>
                  <a:srgbClr val="002060"/>
                </a:solidFill>
              </a:rPr>
              <a:t>مدير المصلحة التقنية المعنية بالخدمة للولاية.</a:t>
            </a:r>
            <a:endParaRPr lang="fr-FR" sz="3600" dirty="0" smtClean="0">
              <a:solidFill>
                <a:srgbClr val="002060"/>
              </a:solidFill>
            </a:endParaRPr>
          </a:p>
          <a:p>
            <a:pPr algn="r" rtl="1">
              <a:buFont typeface="Arial" pitchFamily="34" charset="0"/>
              <a:buChar char="•"/>
            </a:pPr>
            <a:r>
              <a:rPr lang="ar-DZ" sz="3600" dirty="0" smtClean="0">
                <a:solidFill>
                  <a:srgbClr val="002060"/>
                </a:solidFill>
              </a:rPr>
              <a:t>مدير التجارة بالولاية.</a:t>
            </a:r>
            <a:endParaRPr lang="fr-FR" dirty="0">
              <a:solidFill>
                <a:srgbClr val="002060"/>
              </a:solidFill>
            </a:endParaRPr>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par>
                          <p:cTn id="10" fill="hold">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3">
                                            <p:txEl>
                                              <p:pRg st="1" end="1"/>
                                            </p:txEl>
                                          </p:spTgt>
                                        </p:tgtEl>
                                      </p:cBhvr>
                                    </p:animEffect>
                                  </p:childTnLst>
                                </p:cTn>
                              </p:par>
                            </p:childTnLst>
                          </p:cTn>
                        </p:par>
                        <p:par>
                          <p:cTn id="16" fill="hold">
                            <p:stCondLst>
                              <p:cond delay="1000"/>
                            </p:stCondLst>
                            <p:childTnLst>
                              <p:par>
                                <p:cTn id="17" presetID="53"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3">
                                            <p:txEl>
                                              <p:pRg st="2" end="2"/>
                                            </p:txEl>
                                          </p:spTgt>
                                        </p:tgtEl>
                                      </p:cBhvr>
                                    </p:animEffect>
                                  </p:childTnLst>
                                </p:cTn>
                              </p:par>
                            </p:childTnLst>
                          </p:cTn>
                        </p:par>
                        <p:par>
                          <p:cTn id="22" fill="hold">
                            <p:stCondLst>
                              <p:cond delay="1500"/>
                            </p:stCondLst>
                            <p:childTnLst>
                              <p:par>
                                <p:cTn id="23" presetID="53"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7" dur="500"/>
                                        <p:tgtEl>
                                          <p:spTgt spid="3">
                                            <p:txEl>
                                              <p:pRg st="3" end="3"/>
                                            </p:txEl>
                                          </p:spTgt>
                                        </p:tgtEl>
                                      </p:cBhvr>
                                    </p:animEffect>
                                  </p:childTnLst>
                                </p:cTn>
                              </p:par>
                            </p:childTnLst>
                          </p:cTn>
                        </p:par>
                        <p:par>
                          <p:cTn id="28" fill="hold">
                            <p:stCondLst>
                              <p:cond delay="2000"/>
                            </p:stCondLst>
                            <p:childTnLst>
                              <p:par>
                                <p:cTn id="29" presetID="53"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3" dur="500"/>
                                        <p:tgtEl>
                                          <p:spTgt spid="3">
                                            <p:txEl>
                                              <p:pRg st="4" end="4"/>
                                            </p:txEl>
                                          </p:spTgt>
                                        </p:tgtEl>
                                      </p:cBhvr>
                                    </p:animEffect>
                                  </p:childTnLst>
                                </p:cTn>
                              </p:par>
                            </p:childTnLst>
                          </p:cTn>
                        </p:par>
                        <p:par>
                          <p:cTn id="34" fill="hold">
                            <p:stCondLst>
                              <p:cond delay="2500"/>
                            </p:stCondLst>
                            <p:childTnLst>
                              <p:par>
                                <p:cTn id="35" presetID="53"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9" dur="500"/>
                                        <p:tgtEl>
                                          <p:spTgt spid="3">
                                            <p:txEl>
                                              <p:pRg st="5" end="5"/>
                                            </p:txEl>
                                          </p:spTgt>
                                        </p:tgtEl>
                                      </p:cBhvr>
                                    </p:animEffect>
                                  </p:childTnLst>
                                </p:cTn>
                              </p:par>
                            </p:childTnLst>
                          </p:cTn>
                        </p:par>
                        <p:par>
                          <p:cTn id="40" fill="hold">
                            <p:stCondLst>
                              <p:cond delay="3000"/>
                            </p:stCondLst>
                            <p:childTnLst>
                              <p:par>
                                <p:cTn id="41" presetID="53" presetClass="entr" presetSubtype="0"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476672"/>
            <a:ext cx="8568952" cy="5162128"/>
          </a:xfrm>
        </p:spPr>
        <p:txBody>
          <a:bodyPr>
            <a:normAutofit fontScale="92500" lnSpcReduction="10000"/>
          </a:bodyPr>
          <a:lstStyle/>
          <a:p>
            <a:pPr lvl="0" rtl="1">
              <a:lnSpc>
                <a:spcPct val="150000"/>
              </a:lnSpc>
            </a:pPr>
            <a:r>
              <a:rPr lang="ar-DZ" sz="3900" b="1" dirty="0" err="1" smtClean="0">
                <a:solidFill>
                  <a:srgbClr val="002060"/>
                </a:solidFill>
              </a:rPr>
              <a:t>4.</a:t>
            </a:r>
            <a:r>
              <a:rPr lang="ar-DZ" sz="3900" b="1" dirty="0" smtClean="0">
                <a:solidFill>
                  <a:srgbClr val="002060"/>
                </a:solidFill>
              </a:rPr>
              <a:t> اللجنة البلدية للصفقات تتكون من:</a:t>
            </a:r>
            <a:endParaRPr lang="fr-FR" sz="3900" dirty="0" smtClean="0">
              <a:solidFill>
                <a:srgbClr val="002060"/>
              </a:solidFill>
            </a:endParaRPr>
          </a:p>
          <a:p>
            <a:pPr lvl="0" algn="r" rtl="1">
              <a:lnSpc>
                <a:spcPct val="150000"/>
              </a:lnSpc>
              <a:buFont typeface="Arial" pitchFamily="34" charset="0"/>
              <a:buChar char="•"/>
            </a:pPr>
            <a:r>
              <a:rPr lang="ar-DZ" sz="3600" dirty="0" smtClean="0">
                <a:solidFill>
                  <a:srgbClr val="002060"/>
                </a:solidFill>
              </a:rPr>
              <a:t>رئيس المجلس الشعبي البلدي أو ممثله رئيسا.</a:t>
            </a:r>
            <a:endParaRPr lang="fr-FR" sz="3600" dirty="0" smtClean="0">
              <a:solidFill>
                <a:srgbClr val="002060"/>
              </a:solidFill>
            </a:endParaRPr>
          </a:p>
          <a:p>
            <a:pPr lvl="0" algn="r" rtl="1">
              <a:lnSpc>
                <a:spcPct val="150000"/>
              </a:lnSpc>
              <a:buFont typeface="Arial" pitchFamily="34" charset="0"/>
              <a:buChar char="•"/>
            </a:pPr>
            <a:r>
              <a:rPr lang="ar-DZ" sz="3600" dirty="0" smtClean="0">
                <a:solidFill>
                  <a:srgbClr val="002060"/>
                </a:solidFill>
              </a:rPr>
              <a:t>ممثل عن المصلحة المتعاقدة.</a:t>
            </a:r>
            <a:endParaRPr lang="fr-FR" sz="3600" dirty="0" smtClean="0">
              <a:solidFill>
                <a:srgbClr val="002060"/>
              </a:solidFill>
            </a:endParaRPr>
          </a:p>
          <a:p>
            <a:pPr lvl="0" algn="r" rtl="1">
              <a:lnSpc>
                <a:spcPct val="150000"/>
              </a:lnSpc>
              <a:buFont typeface="Arial" pitchFamily="34" charset="0"/>
              <a:buChar char="•"/>
            </a:pPr>
            <a:r>
              <a:rPr lang="ar-DZ" sz="3600" dirty="0" err="1" smtClean="0">
                <a:solidFill>
                  <a:srgbClr val="002060"/>
                </a:solidFill>
              </a:rPr>
              <a:t>ممثلين </a:t>
            </a:r>
            <a:r>
              <a:rPr lang="ar-DZ" sz="3600" dirty="0" smtClean="0">
                <a:solidFill>
                  <a:srgbClr val="002060"/>
                </a:solidFill>
              </a:rPr>
              <a:t>(2) عن المجلس الشعبي البلدي.</a:t>
            </a:r>
            <a:endParaRPr lang="fr-FR" sz="3600" dirty="0" smtClean="0">
              <a:solidFill>
                <a:srgbClr val="002060"/>
              </a:solidFill>
            </a:endParaRPr>
          </a:p>
          <a:p>
            <a:pPr lvl="0" algn="r" rtl="1">
              <a:lnSpc>
                <a:spcPct val="150000"/>
              </a:lnSpc>
              <a:buFont typeface="Arial" pitchFamily="34" charset="0"/>
              <a:buChar char="•"/>
            </a:pPr>
            <a:r>
              <a:rPr lang="ar-DZ" sz="3600" dirty="0" err="1" smtClean="0">
                <a:solidFill>
                  <a:srgbClr val="002060"/>
                </a:solidFill>
              </a:rPr>
              <a:t>ممثلين </a:t>
            </a:r>
            <a:r>
              <a:rPr lang="ar-DZ" sz="3600" dirty="0" smtClean="0">
                <a:solidFill>
                  <a:srgbClr val="002060"/>
                </a:solidFill>
              </a:rPr>
              <a:t>(2) عن الميزانية والمحاسبة.</a:t>
            </a:r>
            <a:endParaRPr lang="fr-FR" sz="3600" dirty="0" smtClean="0">
              <a:solidFill>
                <a:srgbClr val="002060"/>
              </a:solidFill>
            </a:endParaRPr>
          </a:p>
          <a:p>
            <a:pPr lvl="0" algn="r" rtl="1">
              <a:lnSpc>
                <a:spcPct val="150000"/>
              </a:lnSpc>
              <a:buFont typeface="Arial" pitchFamily="34" charset="0"/>
              <a:buChar char="•"/>
            </a:pPr>
            <a:r>
              <a:rPr lang="ar-DZ" sz="3600" dirty="0" smtClean="0">
                <a:solidFill>
                  <a:srgbClr val="002060"/>
                </a:solidFill>
              </a:rPr>
              <a:t>ممثل عن المصلحة التقنية المعنية بالخدمة.</a:t>
            </a:r>
            <a:endParaRPr lang="fr-FR" sz="3600" dirty="0" smtClean="0">
              <a:solidFill>
                <a:srgbClr val="002060"/>
              </a:solidFill>
            </a:endParaRPr>
          </a:p>
          <a:p>
            <a:endParaRPr lang="fr-FR" dirty="0"/>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par>
                          <p:cTn id="10" fill="hold">
                            <p:stCondLst>
                              <p:cond delay="1000"/>
                            </p:stCondLst>
                            <p:childTnLst>
                              <p:par>
                                <p:cTn id="11" presetID="29"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5" dur="1000"/>
                                        <p:tgtEl>
                                          <p:spTgt spid="3">
                                            <p:txEl>
                                              <p:pRg st="1" end="1"/>
                                            </p:txEl>
                                          </p:spTgt>
                                        </p:tgtEl>
                                      </p:cBhvr>
                                    </p:animEffect>
                                  </p:childTnLst>
                                </p:cTn>
                              </p:par>
                            </p:childTnLst>
                          </p:cTn>
                        </p:par>
                        <p:par>
                          <p:cTn id="16" fill="hold">
                            <p:stCondLst>
                              <p:cond delay="2000"/>
                            </p:stCondLst>
                            <p:childTnLst>
                              <p:par>
                                <p:cTn id="17" presetID="29"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2" end="2"/>
                                            </p:txEl>
                                          </p:spTgt>
                                        </p:tgtEl>
                                      </p:cBhvr>
                                    </p:animEffect>
                                  </p:childTnLst>
                                </p:cTn>
                              </p:par>
                            </p:childTnLst>
                          </p:cTn>
                        </p:par>
                        <p:par>
                          <p:cTn id="22" fill="hold">
                            <p:stCondLst>
                              <p:cond delay="3000"/>
                            </p:stCondLst>
                            <p:childTnLst>
                              <p:par>
                                <p:cTn id="23" presetID="29"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7" dur="1000"/>
                                        <p:tgtEl>
                                          <p:spTgt spid="3">
                                            <p:txEl>
                                              <p:pRg st="3" end="3"/>
                                            </p:txEl>
                                          </p:spTgt>
                                        </p:tgtEl>
                                      </p:cBhvr>
                                    </p:animEffect>
                                  </p:childTnLst>
                                </p:cTn>
                              </p:par>
                            </p:childTnLst>
                          </p:cTn>
                        </p:par>
                        <p:par>
                          <p:cTn id="28" fill="hold">
                            <p:stCondLst>
                              <p:cond delay="4000"/>
                            </p:stCondLst>
                            <p:childTnLst>
                              <p:par>
                                <p:cTn id="29" presetID="29"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2"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3" dur="1000"/>
                                        <p:tgtEl>
                                          <p:spTgt spid="3">
                                            <p:txEl>
                                              <p:pRg st="4" end="4"/>
                                            </p:txEl>
                                          </p:spTgt>
                                        </p:tgtEl>
                                      </p:cBhvr>
                                    </p:animEffect>
                                  </p:childTnLst>
                                </p:cTn>
                              </p:par>
                            </p:childTnLst>
                          </p:cTn>
                        </p:par>
                        <p:par>
                          <p:cTn id="34" fill="hold">
                            <p:stCondLst>
                              <p:cond delay="5000"/>
                            </p:stCondLst>
                            <p:childTnLst>
                              <p:par>
                                <p:cTn id="35" presetID="29"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9"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95536" y="404664"/>
            <a:ext cx="8208912" cy="5688632"/>
          </a:xfrm>
        </p:spPr>
        <p:txBody>
          <a:bodyPr>
            <a:normAutofit/>
          </a:bodyPr>
          <a:lstStyle/>
          <a:p>
            <a:pPr lvl="0" rtl="1"/>
            <a:r>
              <a:rPr lang="ar-DZ" sz="3600" b="1" dirty="0" err="1" smtClean="0">
                <a:solidFill>
                  <a:srgbClr val="002060"/>
                </a:solidFill>
              </a:rPr>
              <a:t>5.</a:t>
            </a:r>
            <a:r>
              <a:rPr lang="ar-DZ" sz="3600" b="1" dirty="0" smtClean="0">
                <a:solidFill>
                  <a:srgbClr val="002060"/>
                </a:solidFill>
              </a:rPr>
              <a:t> لجنة صفقات المؤسسة العمومية المحلية والهيكل غير الممركز للمؤسسة العمومية الوطنية ذات الطابع الإداري تتكون </a:t>
            </a:r>
            <a:r>
              <a:rPr lang="ar-DZ" sz="3600" b="1" dirty="0" err="1" smtClean="0">
                <a:solidFill>
                  <a:srgbClr val="002060"/>
                </a:solidFill>
              </a:rPr>
              <a:t>من:</a:t>
            </a:r>
            <a:r>
              <a:rPr lang="ar-DZ" sz="3600" dirty="0" smtClean="0">
                <a:solidFill>
                  <a:srgbClr val="002060"/>
                </a:solidFill>
              </a:rPr>
              <a:t>  </a:t>
            </a:r>
            <a:endParaRPr lang="fr-FR" sz="3600" dirty="0" smtClean="0">
              <a:solidFill>
                <a:srgbClr val="002060"/>
              </a:solidFill>
            </a:endParaRPr>
          </a:p>
          <a:p>
            <a:pPr lvl="0" algn="r" rtl="1">
              <a:buFont typeface="Arial" pitchFamily="34" charset="0"/>
              <a:buChar char="•"/>
            </a:pPr>
            <a:r>
              <a:rPr lang="ar-DZ" sz="3600" dirty="0" smtClean="0">
                <a:solidFill>
                  <a:srgbClr val="002060"/>
                </a:solidFill>
              </a:rPr>
              <a:t>ممثل عن السلطة الوصية رئيسا.</a:t>
            </a:r>
            <a:endParaRPr lang="fr-FR" sz="3600" dirty="0" smtClean="0">
              <a:solidFill>
                <a:srgbClr val="002060"/>
              </a:solidFill>
            </a:endParaRPr>
          </a:p>
          <a:p>
            <a:pPr lvl="0" algn="r" rtl="1">
              <a:buFont typeface="Arial" pitchFamily="34" charset="0"/>
              <a:buChar char="•"/>
            </a:pPr>
            <a:r>
              <a:rPr lang="ar-DZ" sz="3600" dirty="0" smtClean="0">
                <a:solidFill>
                  <a:srgbClr val="002060"/>
                </a:solidFill>
              </a:rPr>
              <a:t>المدير العام أو مدير المؤسسة أو ممثله.</a:t>
            </a:r>
            <a:endParaRPr lang="fr-FR" sz="3600" dirty="0" smtClean="0">
              <a:solidFill>
                <a:srgbClr val="002060"/>
              </a:solidFill>
            </a:endParaRPr>
          </a:p>
          <a:p>
            <a:pPr lvl="0" algn="r" rtl="1">
              <a:buFont typeface="Arial" pitchFamily="34" charset="0"/>
              <a:buChar char="•"/>
            </a:pPr>
            <a:r>
              <a:rPr lang="ar-DZ" sz="3600" dirty="0" smtClean="0">
                <a:solidFill>
                  <a:srgbClr val="002060"/>
                </a:solidFill>
              </a:rPr>
              <a:t>ممثل منتخب عن مجلس المجموعة الإقليمية المعنية.</a:t>
            </a:r>
            <a:endParaRPr lang="fr-FR" sz="3600" dirty="0" smtClean="0">
              <a:solidFill>
                <a:srgbClr val="002060"/>
              </a:solidFill>
            </a:endParaRPr>
          </a:p>
          <a:p>
            <a:pPr lvl="0" algn="r" rtl="1">
              <a:buFont typeface="Arial" pitchFamily="34" charset="0"/>
              <a:buChar char="•"/>
            </a:pPr>
            <a:r>
              <a:rPr lang="ar-DZ" sz="3600" dirty="0" err="1" smtClean="0">
                <a:solidFill>
                  <a:srgbClr val="002060"/>
                </a:solidFill>
              </a:rPr>
              <a:t>ممثلين </a:t>
            </a:r>
            <a:r>
              <a:rPr lang="ar-DZ" sz="3600" dirty="0" smtClean="0">
                <a:solidFill>
                  <a:srgbClr val="002060"/>
                </a:solidFill>
              </a:rPr>
              <a:t>(2) عن الميزانية والمحاسبة.</a:t>
            </a:r>
            <a:endParaRPr lang="fr-FR" sz="3600" dirty="0" smtClean="0">
              <a:solidFill>
                <a:srgbClr val="002060"/>
              </a:solidFill>
            </a:endParaRPr>
          </a:p>
          <a:p>
            <a:pPr lvl="0" algn="r" rtl="1">
              <a:buFont typeface="Arial" pitchFamily="34" charset="0"/>
              <a:buChar char="•"/>
            </a:pPr>
            <a:r>
              <a:rPr lang="ar-DZ" sz="3600" dirty="0" smtClean="0">
                <a:solidFill>
                  <a:srgbClr val="002060"/>
                </a:solidFill>
              </a:rPr>
              <a:t>ممثل عن المصلحة التقنية المعنية بالخدمة.</a:t>
            </a:r>
            <a:endParaRPr lang="fr-FR" sz="3600" dirty="0" smtClean="0">
              <a:solidFill>
                <a:srgbClr val="002060"/>
              </a:solidFill>
            </a:endParaRPr>
          </a:p>
          <a:p>
            <a:endParaRPr lang="fr-FR" dirty="0"/>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800" decel="100000"/>
                                        <p:tgtEl>
                                          <p:spTgt spid="3">
                                            <p:txEl>
                                              <p:pRg st="0" end="0"/>
                                            </p:txEl>
                                          </p:spTgt>
                                        </p:tgtEl>
                                      </p:cBhvr>
                                    </p:animEffect>
                                    <p:anim calcmode="lin" valueType="num">
                                      <p:cBhvr>
                                        <p:cTn id="8"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800" decel="100000"/>
                                        <p:tgtEl>
                                          <p:spTgt spid="3">
                                            <p:txEl>
                                              <p:pRg st="1" end="1"/>
                                            </p:txEl>
                                          </p:spTgt>
                                        </p:tgtEl>
                                      </p:cBhvr>
                                    </p:animEffect>
                                    <p:anim calcmode="lin" valueType="num">
                                      <p:cBhvr>
                                        <p:cTn id="17"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par>
                          <p:cTn id="22" fill="hold">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800" decel="100000"/>
                                        <p:tgtEl>
                                          <p:spTgt spid="3">
                                            <p:txEl>
                                              <p:pRg st="2" end="2"/>
                                            </p:txEl>
                                          </p:spTgt>
                                        </p:tgtEl>
                                      </p:cBhvr>
                                    </p:animEffect>
                                    <p:anim calcmode="lin" valueType="num">
                                      <p:cBhvr>
                                        <p:cTn id="26"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par>
                          <p:cTn id="31" fill="hold">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800" decel="100000"/>
                                        <p:tgtEl>
                                          <p:spTgt spid="3">
                                            <p:txEl>
                                              <p:pRg st="3" end="3"/>
                                            </p:txEl>
                                          </p:spTgt>
                                        </p:tgtEl>
                                      </p:cBhvr>
                                    </p:animEffect>
                                    <p:anim calcmode="lin" valueType="num">
                                      <p:cBhvr>
                                        <p:cTn id="35" dur="8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36" dur="8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37" dur="8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par>
                          <p:cTn id="40" fill="hold">
                            <p:stCondLst>
                              <p:cond delay="4000"/>
                            </p:stCondLst>
                            <p:childTnLst>
                              <p:par>
                                <p:cTn id="41" presetID="30" presetClass="entr" presetSubtype="0" fill="hold" grpId="0" nodeType="after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fade">
                                      <p:cBhvr>
                                        <p:cTn id="43" dur="800" decel="100000"/>
                                        <p:tgtEl>
                                          <p:spTgt spid="3">
                                            <p:txEl>
                                              <p:pRg st="4" end="4"/>
                                            </p:txEl>
                                          </p:spTgt>
                                        </p:tgtEl>
                                      </p:cBhvr>
                                    </p:animEffect>
                                    <p:anim calcmode="lin" valueType="num">
                                      <p:cBhvr>
                                        <p:cTn id="44" dur="800" decel="100000" fill="hold"/>
                                        <p:tgtEl>
                                          <p:spTgt spid="3">
                                            <p:txEl>
                                              <p:pRg st="4" end="4"/>
                                            </p:txEl>
                                          </p:spTgt>
                                        </p:tgtEl>
                                        <p:attrNameLst>
                                          <p:attrName>style.rotation</p:attrName>
                                        </p:attrNameLst>
                                      </p:cBhvr>
                                      <p:tavLst>
                                        <p:tav tm="0">
                                          <p:val>
                                            <p:fltVal val="-90"/>
                                          </p:val>
                                        </p:tav>
                                        <p:tav tm="100000">
                                          <p:val>
                                            <p:fltVal val="0"/>
                                          </p:val>
                                        </p:tav>
                                      </p:tavLst>
                                    </p:anim>
                                    <p:anim calcmode="lin" valueType="num">
                                      <p:cBhvr>
                                        <p:cTn id="45" dur="800" decel="100000" fill="hold"/>
                                        <p:tgtEl>
                                          <p:spTgt spid="3">
                                            <p:txEl>
                                              <p:pRg st="4" end="4"/>
                                            </p:txEl>
                                          </p:spTgt>
                                        </p:tgtEl>
                                        <p:attrNameLst>
                                          <p:attrName>ppt_x</p:attrName>
                                        </p:attrNameLst>
                                      </p:cBhvr>
                                      <p:tavLst>
                                        <p:tav tm="0">
                                          <p:val>
                                            <p:strVal val="#ppt_x+0.4"/>
                                          </p:val>
                                        </p:tav>
                                        <p:tav tm="100000">
                                          <p:val>
                                            <p:strVal val="#ppt_x-0.05"/>
                                          </p:val>
                                        </p:tav>
                                      </p:tavLst>
                                    </p:anim>
                                    <p:anim calcmode="lin" valueType="num">
                                      <p:cBhvr>
                                        <p:cTn id="46" dur="800" decel="100000" fill="hold"/>
                                        <p:tgtEl>
                                          <p:spTgt spid="3">
                                            <p:txEl>
                                              <p:pRg st="4" end="4"/>
                                            </p:txEl>
                                          </p:spTgt>
                                        </p:tgtEl>
                                        <p:attrNameLst>
                                          <p:attrName>ppt_y</p:attrName>
                                        </p:attrNameLst>
                                      </p:cBhvr>
                                      <p:tavLst>
                                        <p:tav tm="0">
                                          <p:val>
                                            <p:strVal val="#ppt_y-0.4"/>
                                          </p:val>
                                        </p:tav>
                                        <p:tav tm="100000">
                                          <p:val>
                                            <p:strVal val="#ppt_y+0.1"/>
                                          </p:val>
                                        </p:tav>
                                      </p:tavLst>
                                    </p:anim>
                                    <p:anim calcmode="lin" valueType="num">
                                      <p:cBhvr>
                                        <p:cTn id="47" dur="200" accel="100000" fill="hold">
                                          <p:stCondLst>
                                            <p:cond delay="800"/>
                                          </p:stCondLst>
                                        </p:cTn>
                                        <p:tgtEl>
                                          <p:spTgt spid="3">
                                            <p:txEl>
                                              <p:pRg st="4" end="4"/>
                                            </p:txEl>
                                          </p:spTgt>
                                        </p:tgtEl>
                                        <p:attrNameLst>
                                          <p:attrName>ppt_x</p:attrName>
                                        </p:attrNameLst>
                                      </p:cBhvr>
                                      <p:tavLst>
                                        <p:tav tm="0">
                                          <p:val>
                                            <p:strVal val="#ppt_x-0.05"/>
                                          </p:val>
                                        </p:tav>
                                        <p:tav tm="100000">
                                          <p:val>
                                            <p:strVal val="#ppt_x"/>
                                          </p:val>
                                        </p:tav>
                                      </p:tavLst>
                                    </p:anim>
                                    <p:anim calcmode="lin" valueType="num">
                                      <p:cBhvr>
                                        <p:cTn id="48" dur="200" accel="100000" fill="hold">
                                          <p:stCondLst>
                                            <p:cond delay="800"/>
                                          </p:stCondLst>
                                        </p:cTn>
                                        <p:tgtEl>
                                          <p:spTgt spid="3">
                                            <p:txEl>
                                              <p:pRg st="4" end="4"/>
                                            </p:txEl>
                                          </p:spTgt>
                                        </p:tgtEl>
                                        <p:attrNameLst>
                                          <p:attrName>ppt_y</p:attrName>
                                        </p:attrNameLst>
                                      </p:cBhvr>
                                      <p:tavLst>
                                        <p:tav tm="0">
                                          <p:val>
                                            <p:strVal val="#ppt_y+0.1"/>
                                          </p:val>
                                        </p:tav>
                                        <p:tav tm="100000">
                                          <p:val>
                                            <p:strVal val="#ppt_y"/>
                                          </p:val>
                                        </p:tav>
                                      </p:tavLst>
                                    </p:anim>
                                  </p:childTnLst>
                                </p:cTn>
                              </p:par>
                            </p:childTnLst>
                          </p:cTn>
                        </p:par>
                        <p:par>
                          <p:cTn id="49" fill="hold">
                            <p:stCondLst>
                              <p:cond delay="5000"/>
                            </p:stCondLst>
                            <p:childTnLst>
                              <p:par>
                                <p:cTn id="50" presetID="30" presetClass="entr" presetSubtype="0" fill="hold" grpId="0" nodeType="after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animEffect transition="in" filter="fade">
                                      <p:cBhvr>
                                        <p:cTn id="52" dur="800" decel="100000"/>
                                        <p:tgtEl>
                                          <p:spTgt spid="3">
                                            <p:txEl>
                                              <p:pRg st="5" end="5"/>
                                            </p:txEl>
                                          </p:spTgt>
                                        </p:tgtEl>
                                      </p:cBhvr>
                                    </p:animEffect>
                                    <p:anim calcmode="lin" valueType="num">
                                      <p:cBhvr>
                                        <p:cTn id="53" dur="800" decel="100000" fill="hold"/>
                                        <p:tgtEl>
                                          <p:spTgt spid="3">
                                            <p:txEl>
                                              <p:pRg st="5" end="5"/>
                                            </p:txEl>
                                          </p:spTgt>
                                        </p:tgtEl>
                                        <p:attrNameLst>
                                          <p:attrName>style.rotation</p:attrName>
                                        </p:attrNameLst>
                                      </p:cBhvr>
                                      <p:tavLst>
                                        <p:tav tm="0">
                                          <p:val>
                                            <p:fltVal val="-90"/>
                                          </p:val>
                                        </p:tav>
                                        <p:tav tm="100000">
                                          <p:val>
                                            <p:fltVal val="0"/>
                                          </p:val>
                                        </p:tav>
                                      </p:tavLst>
                                    </p:anim>
                                    <p:anim calcmode="lin" valueType="num">
                                      <p:cBhvr>
                                        <p:cTn id="54" dur="800" decel="100000" fill="hold"/>
                                        <p:tgtEl>
                                          <p:spTgt spid="3">
                                            <p:txEl>
                                              <p:pRg st="5" end="5"/>
                                            </p:txEl>
                                          </p:spTgt>
                                        </p:tgtEl>
                                        <p:attrNameLst>
                                          <p:attrName>ppt_x</p:attrName>
                                        </p:attrNameLst>
                                      </p:cBhvr>
                                      <p:tavLst>
                                        <p:tav tm="0">
                                          <p:val>
                                            <p:strVal val="#ppt_x+0.4"/>
                                          </p:val>
                                        </p:tav>
                                        <p:tav tm="100000">
                                          <p:val>
                                            <p:strVal val="#ppt_x-0.05"/>
                                          </p:val>
                                        </p:tav>
                                      </p:tavLst>
                                    </p:anim>
                                    <p:anim calcmode="lin" valueType="num">
                                      <p:cBhvr>
                                        <p:cTn id="55" dur="800" decel="100000" fill="hold"/>
                                        <p:tgtEl>
                                          <p:spTgt spid="3">
                                            <p:txEl>
                                              <p:pRg st="5" end="5"/>
                                            </p:txEl>
                                          </p:spTgt>
                                        </p:tgtEl>
                                        <p:attrNameLst>
                                          <p:attrName>ppt_y</p:attrName>
                                        </p:attrNameLst>
                                      </p:cBhvr>
                                      <p:tavLst>
                                        <p:tav tm="0">
                                          <p:val>
                                            <p:strVal val="#ppt_y-0.4"/>
                                          </p:val>
                                        </p:tav>
                                        <p:tav tm="100000">
                                          <p:val>
                                            <p:strVal val="#ppt_y+0.1"/>
                                          </p:val>
                                        </p:tav>
                                      </p:tavLst>
                                    </p:anim>
                                    <p:anim calcmode="lin" valueType="num">
                                      <p:cBhvr>
                                        <p:cTn id="56" dur="200" accel="100000" fill="hold">
                                          <p:stCondLst>
                                            <p:cond delay="800"/>
                                          </p:stCondLst>
                                        </p:cTn>
                                        <p:tgtEl>
                                          <p:spTgt spid="3">
                                            <p:txEl>
                                              <p:pRg st="5" end="5"/>
                                            </p:txEl>
                                          </p:spTgt>
                                        </p:tgtEl>
                                        <p:attrNameLst>
                                          <p:attrName>ppt_x</p:attrName>
                                        </p:attrNameLst>
                                      </p:cBhvr>
                                      <p:tavLst>
                                        <p:tav tm="0">
                                          <p:val>
                                            <p:strVal val="#ppt_x-0.05"/>
                                          </p:val>
                                        </p:tav>
                                        <p:tav tm="100000">
                                          <p:val>
                                            <p:strVal val="#ppt_x"/>
                                          </p:val>
                                        </p:tav>
                                      </p:tavLst>
                                    </p:anim>
                                    <p:anim calcmode="lin" valueType="num">
                                      <p:cBhvr>
                                        <p:cTn id="57" dur="200" accel="100000" fill="hold">
                                          <p:stCondLst>
                                            <p:cond delay="800"/>
                                          </p:stCondLst>
                                        </p:cTn>
                                        <p:tgtEl>
                                          <p:spTgt spid="3">
                                            <p:txEl>
                                              <p:pRg st="5" end="5"/>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95536" y="332656"/>
            <a:ext cx="8136904" cy="6048672"/>
          </a:xfrm>
        </p:spPr>
        <p:txBody>
          <a:bodyPr>
            <a:normAutofit fontScale="92500"/>
          </a:bodyPr>
          <a:lstStyle/>
          <a:p>
            <a:pPr lvl="0" rtl="1">
              <a:lnSpc>
                <a:spcPct val="150000"/>
              </a:lnSpc>
            </a:pPr>
            <a:r>
              <a:rPr lang="ar-DZ" sz="3900" b="1" dirty="0" err="1" smtClean="0">
                <a:solidFill>
                  <a:srgbClr val="002060"/>
                </a:solidFill>
              </a:rPr>
              <a:t>6.</a:t>
            </a:r>
            <a:r>
              <a:rPr lang="ar-DZ" sz="3900" b="1" dirty="0" smtClean="0">
                <a:solidFill>
                  <a:srgbClr val="002060"/>
                </a:solidFill>
              </a:rPr>
              <a:t> اللجنة القطاعية للصفقات تتكون من:</a:t>
            </a:r>
            <a:endParaRPr lang="fr-FR" sz="3900" b="1" dirty="0" smtClean="0">
              <a:solidFill>
                <a:srgbClr val="002060"/>
              </a:solidFill>
            </a:endParaRPr>
          </a:p>
          <a:p>
            <a:pPr lvl="0" algn="r" rtl="1">
              <a:lnSpc>
                <a:spcPct val="150000"/>
              </a:lnSpc>
              <a:buFont typeface="Arial" pitchFamily="34" charset="0"/>
              <a:buChar char="•"/>
            </a:pPr>
            <a:r>
              <a:rPr lang="ar-DZ" sz="3600" dirty="0" smtClean="0">
                <a:solidFill>
                  <a:srgbClr val="002060"/>
                </a:solidFill>
              </a:rPr>
              <a:t>الوزير المعني أو ممثله رئيسا.</a:t>
            </a:r>
            <a:endParaRPr lang="fr-FR" sz="3600" dirty="0" smtClean="0">
              <a:solidFill>
                <a:srgbClr val="002060"/>
              </a:solidFill>
            </a:endParaRPr>
          </a:p>
          <a:p>
            <a:pPr lvl="0" algn="r" rtl="1">
              <a:lnSpc>
                <a:spcPct val="150000"/>
              </a:lnSpc>
              <a:buFont typeface="Arial" pitchFamily="34" charset="0"/>
              <a:buChar char="•"/>
            </a:pPr>
            <a:r>
              <a:rPr lang="ar-DZ" sz="3600" dirty="0" smtClean="0">
                <a:solidFill>
                  <a:srgbClr val="002060"/>
                </a:solidFill>
              </a:rPr>
              <a:t>ممثل الوزير المعني نائبا للرئيس.</a:t>
            </a:r>
            <a:endParaRPr lang="fr-FR" sz="3600" dirty="0" smtClean="0">
              <a:solidFill>
                <a:srgbClr val="002060"/>
              </a:solidFill>
            </a:endParaRPr>
          </a:p>
          <a:p>
            <a:pPr lvl="0" algn="r" rtl="1">
              <a:lnSpc>
                <a:spcPct val="150000"/>
              </a:lnSpc>
              <a:buFont typeface="Arial" pitchFamily="34" charset="0"/>
              <a:buChar char="•"/>
            </a:pPr>
            <a:r>
              <a:rPr lang="ar-DZ" sz="3600" dirty="0" smtClean="0">
                <a:solidFill>
                  <a:srgbClr val="002060"/>
                </a:solidFill>
              </a:rPr>
              <a:t>ممثل المصلحة المتعاقدة.</a:t>
            </a:r>
            <a:endParaRPr lang="fr-FR" sz="3600" dirty="0" smtClean="0">
              <a:solidFill>
                <a:srgbClr val="002060"/>
              </a:solidFill>
            </a:endParaRPr>
          </a:p>
          <a:p>
            <a:pPr lvl="0" algn="r" rtl="1">
              <a:lnSpc>
                <a:spcPct val="150000"/>
              </a:lnSpc>
              <a:buFont typeface="Arial" pitchFamily="34" charset="0"/>
              <a:buChar char="•"/>
            </a:pPr>
            <a:r>
              <a:rPr lang="ar-DZ" sz="3600" dirty="0" err="1" smtClean="0">
                <a:solidFill>
                  <a:srgbClr val="002060"/>
                </a:solidFill>
              </a:rPr>
              <a:t>ممثلين </a:t>
            </a:r>
            <a:r>
              <a:rPr lang="ar-DZ" sz="3600" dirty="0" smtClean="0">
                <a:solidFill>
                  <a:srgbClr val="002060"/>
                </a:solidFill>
              </a:rPr>
              <a:t>(2) عن القطاع المعني.</a:t>
            </a:r>
            <a:endParaRPr lang="fr-FR" sz="3600" dirty="0" smtClean="0">
              <a:solidFill>
                <a:srgbClr val="002060"/>
              </a:solidFill>
            </a:endParaRPr>
          </a:p>
          <a:p>
            <a:pPr lvl="0" algn="r" rtl="1">
              <a:lnSpc>
                <a:spcPct val="150000"/>
              </a:lnSpc>
              <a:buFont typeface="Arial" pitchFamily="34" charset="0"/>
              <a:buChar char="•"/>
            </a:pPr>
            <a:r>
              <a:rPr lang="ar-DZ" sz="3600" dirty="0" err="1" smtClean="0">
                <a:solidFill>
                  <a:srgbClr val="002060"/>
                </a:solidFill>
              </a:rPr>
              <a:t>ممثلين </a:t>
            </a:r>
            <a:r>
              <a:rPr lang="ar-DZ" sz="3600" dirty="0" smtClean="0">
                <a:solidFill>
                  <a:srgbClr val="002060"/>
                </a:solidFill>
              </a:rPr>
              <a:t>(2)عن الميزانية والمحاسبة.</a:t>
            </a:r>
            <a:endParaRPr lang="fr-FR" sz="3600" dirty="0" smtClean="0">
              <a:solidFill>
                <a:srgbClr val="002060"/>
              </a:solidFill>
            </a:endParaRPr>
          </a:p>
          <a:p>
            <a:pPr lvl="0" algn="r" rtl="1">
              <a:lnSpc>
                <a:spcPct val="150000"/>
              </a:lnSpc>
              <a:buFont typeface="Arial" pitchFamily="34" charset="0"/>
              <a:buChar char="•"/>
            </a:pPr>
            <a:r>
              <a:rPr lang="ar-DZ" sz="3600" dirty="0" smtClean="0">
                <a:solidFill>
                  <a:srgbClr val="002060"/>
                </a:solidFill>
              </a:rPr>
              <a:t>ممثل عن الوزير المكلف بالتجارة.</a:t>
            </a:r>
            <a:endParaRPr lang="fr-FR" sz="3600" dirty="0" smtClean="0">
              <a:solidFill>
                <a:srgbClr val="002060"/>
              </a:solidFill>
            </a:endParaRPr>
          </a:p>
          <a:p>
            <a:endParaRPr lang="fr-FR" dirty="0"/>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1"/>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10" fill="hold">
                            <p:stCondLst>
                              <p:cond delay="4000"/>
                            </p:stCondLst>
                            <p:childTnLst>
                              <p:par>
                                <p:cTn id="11" presetID="40" presetClass="entr" presetSubtype="0" fill="hold" grpId="0" nodeType="afterEffect">
                                  <p:stCondLst>
                                    <p:cond delay="0"/>
                                  </p:stCondLst>
                                  <p:iterate type="lt">
                                    <p:tmPct val="10000"/>
                                  </p:iterate>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1"/>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16" fill="hold">
                            <p:stCondLst>
                              <p:cond delay="7400"/>
                            </p:stCondLst>
                            <p:childTnLst>
                              <p:par>
                                <p:cTn id="17" presetID="40" presetClass="entr" presetSubtype="0" fill="hold" grpId="0" nodeType="afterEffect">
                                  <p:stCondLst>
                                    <p:cond delay="0"/>
                                  </p:stCondLst>
                                  <p:iterate type="lt">
                                    <p:tmPct val="10000"/>
                                  </p:iterate>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1"/>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22" fill="hold">
                            <p:stCondLst>
                              <p:cond delay="11100"/>
                            </p:stCondLst>
                            <p:childTnLst>
                              <p:par>
                                <p:cTn id="23" presetID="40" presetClass="entr" presetSubtype="0" fill="hold" grpId="0" nodeType="afterEffect">
                                  <p:stCondLst>
                                    <p:cond delay="0"/>
                                  </p:stCondLst>
                                  <p:iterate type="lt">
                                    <p:tmPct val="10000"/>
                                  </p:iterate>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1"/>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28" fill="hold">
                            <p:stCondLst>
                              <p:cond delay="14100"/>
                            </p:stCondLst>
                            <p:childTnLst>
                              <p:par>
                                <p:cTn id="29" presetID="40" presetClass="entr" presetSubtype="0" fill="hold" grpId="0" nodeType="afterEffect">
                                  <p:stCondLst>
                                    <p:cond delay="0"/>
                                  </p:stCondLst>
                                  <p:iterate type="lt">
                                    <p:tmPct val="10000"/>
                                  </p:iterate>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1"/>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34" fill="hold">
                            <p:stCondLst>
                              <p:cond delay="17400"/>
                            </p:stCondLst>
                            <p:childTnLst>
                              <p:par>
                                <p:cTn id="35" presetID="40" presetClass="entr" presetSubtype="0" fill="hold" grpId="0" nodeType="afterEffect">
                                  <p:stCondLst>
                                    <p:cond delay="0"/>
                                  </p:stCondLst>
                                  <p:iterate type="lt">
                                    <p:tmPct val="10000"/>
                                  </p:iterate>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1"/>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par>
                          <p:cTn id="40" fill="hold">
                            <p:stCondLst>
                              <p:cond delay="21300"/>
                            </p:stCondLst>
                            <p:childTnLst>
                              <p:par>
                                <p:cTn id="41" presetID="40" presetClass="entr" presetSubtype="0" fill="hold" grpId="0" nodeType="afterEffect">
                                  <p:stCondLst>
                                    <p:cond delay="0"/>
                                  </p:stCondLst>
                                  <p:iterate type="lt">
                                    <p:tmPct val="10000"/>
                                  </p:iterate>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1"/>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lnSpc>
                <a:spcPct val="150000"/>
              </a:lnSpc>
              <a:buNone/>
            </a:pPr>
            <a:r>
              <a:rPr lang="ar-DZ" sz="3600" dirty="0" smtClean="0">
                <a:solidFill>
                  <a:srgbClr val="002060"/>
                </a:solidFill>
              </a:rPr>
              <a:t>تتنافى العضوية بين لجنة فتح الأظرفة وتقييم العروض مع العضوية في لجنة الصفقات وصفة المقرر عندما يتعلق الأمر بنفس </a:t>
            </a:r>
            <a:r>
              <a:rPr lang="ar-DZ" sz="3600" dirty="0" err="1" smtClean="0">
                <a:solidFill>
                  <a:srgbClr val="002060"/>
                </a:solidFill>
              </a:rPr>
              <a:t>الملف </a:t>
            </a:r>
            <a:r>
              <a:rPr lang="ar-DZ" sz="3600" dirty="0" smtClean="0">
                <a:solidFill>
                  <a:srgbClr val="002060"/>
                </a:solidFill>
              </a:rPr>
              <a:t>(المادة 91</a:t>
            </a:r>
            <a:r>
              <a:rPr lang="ar-DZ" sz="3600" dirty="0" err="1" smtClean="0">
                <a:solidFill>
                  <a:srgbClr val="002060"/>
                </a:solidFill>
              </a:rPr>
              <a:t>).</a:t>
            </a:r>
            <a:endParaRPr lang="fr-FR" sz="3600" dirty="0">
              <a:solidFill>
                <a:srgbClr val="002060"/>
              </a:solidFill>
            </a:endParaRPr>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3"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
                                        <p:tgtEl>
                                          <p:spTgt spid="3">
                                            <p:txEl>
                                              <p:pRg st="0" end="0"/>
                                            </p:txEl>
                                          </p:spTgt>
                                        </p:tgtEl>
                                      </p:cBhvr>
                                    </p:animEffect>
                                    <p:anim calcmode="lin" valueType="num">
                                      <p:cBhvr>
                                        <p:cTn id="8" dur="4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lstStyle/>
          <a:p>
            <a:pPr algn="ctr" rtl="1">
              <a:buNone/>
            </a:pPr>
            <a:r>
              <a:rPr lang="ar-DZ" sz="4000" b="1" dirty="0" smtClean="0">
                <a:solidFill>
                  <a:srgbClr val="002060"/>
                </a:solidFill>
                <a:cs typeface="Arabic Transparent" pitchFamily="2" charset="-78"/>
              </a:rPr>
              <a:t>قرارات </a:t>
            </a:r>
            <a:r>
              <a:rPr lang="ar-DZ" sz="4000" b="1" dirty="0" err="1" smtClean="0">
                <a:solidFill>
                  <a:srgbClr val="002060"/>
                </a:solidFill>
                <a:cs typeface="Arabic Transparent" pitchFamily="2" charset="-78"/>
              </a:rPr>
              <a:t>اللجنـة:</a:t>
            </a:r>
            <a:endParaRPr lang="ar-DZ" sz="4000" b="1" dirty="0" smtClean="0">
              <a:solidFill>
                <a:srgbClr val="002060"/>
              </a:solidFill>
              <a:cs typeface="Arabic Transparent" pitchFamily="2" charset="-78"/>
            </a:endParaRPr>
          </a:p>
          <a:p>
            <a:pPr algn="r" rtl="1">
              <a:lnSpc>
                <a:spcPct val="150000"/>
              </a:lnSpc>
              <a:buFontTx/>
              <a:buChar char="-"/>
            </a:pPr>
            <a:r>
              <a:rPr lang="ar-DZ" sz="3600" dirty="0" smtClean="0">
                <a:solidFill>
                  <a:srgbClr val="002060"/>
                </a:solidFill>
              </a:rPr>
              <a:t>تأشيرة الملف بدون تحفظات</a:t>
            </a:r>
          </a:p>
          <a:p>
            <a:pPr algn="r" rtl="1">
              <a:lnSpc>
                <a:spcPct val="150000"/>
              </a:lnSpc>
              <a:buFontTx/>
              <a:buChar char="-"/>
            </a:pPr>
            <a:r>
              <a:rPr lang="ar-DZ" sz="3600" dirty="0" smtClean="0">
                <a:solidFill>
                  <a:srgbClr val="002060"/>
                </a:solidFill>
              </a:rPr>
              <a:t>تأشيرة الملف بتحفظات </a:t>
            </a:r>
            <a:r>
              <a:rPr lang="ar-DZ" sz="3600" dirty="0" smtClean="0">
                <a:solidFill>
                  <a:srgbClr val="002060"/>
                </a:solidFill>
              </a:rPr>
              <a:t>غير موقفة</a:t>
            </a:r>
          </a:p>
          <a:p>
            <a:pPr algn="r" rtl="1">
              <a:lnSpc>
                <a:spcPct val="150000"/>
              </a:lnSpc>
              <a:buFontTx/>
              <a:buChar char="-"/>
            </a:pPr>
            <a:r>
              <a:rPr lang="ar-DZ" sz="3600" dirty="0" smtClean="0">
                <a:solidFill>
                  <a:srgbClr val="002060"/>
                </a:solidFill>
              </a:rPr>
              <a:t>رفض </a:t>
            </a:r>
            <a:r>
              <a:rPr lang="ar-DZ" sz="3600" dirty="0" err="1" smtClean="0">
                <a:solidFill>
                  <a:srgbClr val="002060"/>
                </a:solidFill>
              </a:rPr>
              <a:t>الملف </a:t>
            </a:r>
            <a:r>
              <a:rPr lang="ar-DZ" sz="3600" dirty="0" smtClean="0">
                <a:solidFill>
                  <a:srgbClr val="002060"/>
                </a:solidFill>
              </a:rPr>
              <a:t>(تحفظات موقفة</a:t>
            </a:r>
            <a:r>
              <a:rPr lang="ar-DZ" sz="3600" dirty="0" err="1" smtClean="0">
                <a:solidFill>
                  <a:srgbClr val="002060"/>
                </a:solidFill>
              </a:rPr>
              <a:t>)</a:t>
            </a:r>
            <a:endParaRPr lang="ar-DZ" sz="3600" dirty="0" smtClean="0">
              <a:solidFill>
                <a:srgbClr val="002060"/>
              </a:solidFill>
            </a:endParaRPr>
          </a:p>
          <a:p>
            <a:pPr algn="r" rtl="1">
              <a:lnSpc>
                <a:spcPct val="150000"/>
              </a:lnSpc>
              <a:buFontTx/>
              <a:buChar char="-"/>
            </a:pPr>
            <a:r>
              <a:rPr lang="ar-DZ" sz="3600" dirty="0" smtClean="0">
                <a:solidFill>
                  <a:srgbClr val="002060"/>
                </a:solidFill>
              </a:rPr>
              <a:t>تأجيل دراسة الملف</a:t>
            </a:r>
            <a:endParaRPr lang="fr-FR" sz="3600" dirty="0">
              <a:solidFill>
                <a:srgbClr val="002060"/>
              </a:solidFill>
            </a:endParaRPr>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par>
                          <p:cTn id="15" fill="hold">
                            <p:stCondLst>
                              <p:cond delay="1000"/>
                            </p:stCondLst>
                            <p:childTnLst>
                              <p:par>
                                <p:cTn id="16" presetID="25" presetClass="entr" presetSubtype="0" fill="hold" grpId="0"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19"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0"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1"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2"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3"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4"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5" dur="1000" decel="50000">
                                          <p:stCondLst>
                                            <p:cond delay="0"/>
                                          </p:stCondLst>
                                        </p:cTn>
                                        <p:tgtEl>
                                          <p:spTgt spid="3">
                                            <p:txEl>
                                              <p:pRg st="1" end="1"/>
                                            </p:txEl>
                                          </p:spTgt>
                                        </p:tgtEl>
                                      </p:cBhvr>
                                    </p:animEffect>
                                  </p:childTnLst>
                                </p:cTn>
                              </p:par>
                            </p:childTnLst>
                          </p:cTn>
                        </p:par>
                        <p:par>
                          <p:cTn id="26" fill="hold">
                            <p:stCondLst>
                              <p:cond delay="2000"/>
                            </p:stCondLst>
                            <p:childTnLst>
                              <p:par>
                                <p:cTn id="27" presetID="25" presetClass="entr" presetSubtype="0" fill="hold" grpId="0" nodeType="after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p:cTn id="29"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0"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1"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2"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3"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4"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35"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36" dur="1000" decel="50000">
                                          <p:stCondLst>
                                            <p:cond delay="0"/>
                                          </p:stCondLst>
                                        </p:cTn>
                                        <p:tgtEl>
                                          <p:spTgt spid="3">
                                            <p:txEl>
                                              <p:pRg st="2" end="2"/>
                                            </p:txEl>
                                          </p:spTgt>
                                        </p:tgtEl>
                                      </p:cBhvr>
                                    </p:animEffect>
                                  </p:childTnLst>
                                </p:cTn>
                              </p:par>
                            </p:childTnLst>
                          </p:cTn>
                        </p:par>
                        <p:par>
                          <p:cTn id="37" fill="hold">
                            <p:stCondLst>
                              <p:cond delay="3000"/>
                            </p:stCondLst>
                            <p:childTnLst>
                              <p:par>
                                <p:cTn id="38" presetID="25" presetClass="entr" presetSubtype="0" fill="hold" grpId="0" nodeType="after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p:cTn id="40"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41"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42"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43"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4"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45"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46"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47" dur="1000" decel="50000">
                                          <p:stCondLst>
                                            <p:cond delay="0"/>
                                          </p:stCondLst>
                                        </p:cTn>
                                        <p:tgtEl>
                                          <p:spTgt spid="3">
                                            <p:txEl>
                                              <p:pRg st="3" end="3"/>
                                            </p:txEl>
                                          </p:spTgt>
                                        </p:tgtEl>
                                      </p:cBhvr>
                                    </p:animEffect>
                                  </p:childTnLst>
                                </p:cTn>
                              </p:par>
                            </p:childTnLst>
                          </p:cTn>
                        </p:par>
                        <p:par>
                          <p:cTn id="48" fill="hold">
                            <p:stCondLst>
                              <p:cond delay="4000"/>
                            </p:stCondLst>
                            <p:childTnLst>
                              <p:par>
                                <p:cTn id="49" presetID="25" presetClass="entr" presetSubtype="0" fill="hold" grpId="0" nodeType="after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anim calcmode="lin" valueType="num">
                                      <p:cBhvr>
                                        <p:cTn id="51"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52"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53"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54"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55"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56"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57"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58" dur="1000" decel="50000">
                                          <p:stCondLst>
                                            <p:cond delay="0"/>
                                          </p:stCondLst>
                                        </p:cTn>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793507"/>
          </a:xfrm>
        </p:spPr>
        <p:txBody>
          <a:bodyPr/>
          <a:lstStyle/>
          <a:p>
            <a:pPr algn="ctr" rtl="1">
              <a:lnSpc>
                <a:spcPct val="150000"/>
              </a:lnSpc>
              <a:buNone/>
            </a:pPr>
            <a:r>
              <a:rPr lang="ar-DZ" sz="4000" b="1" dirty="0" smtClean="0">
                <a:solidFill>
                  <a:srgbClr val="002060"/>
                </a:solidFill>
                <a:cs typeface="Arabic Transparent" pitchFamily="2" charset="-78"/>
              </a:rPr>
              <a:t>المدة المخصصة لدراسة الملفات:</a:t>
            </a:r>
            <a:endParaRPr lang="fr-FR" sz="4000" b="1" dirty="0" smtClean="0">
              <a:solidFill>
                <a:srgbClr val="002060"/>
              </a:solidFill>
              <a:cs typeface="Arabic Transparent" pitchFamily="2" charset="-78"/>
            </a:endParaRPr>
          </a:p>
          <a:p>
            <a:pPr lvl="0" algn="r" rtl="1">
              <a:lnSpc>
                <a:spcPct val="150000"/>
              </a:lnSpc>
            </a:pPr>
            <a:r>
              <a:rPr lang="ar-DZ" b="1" dirty="0" smtClean="0">
                <a:solidFill>
                  <a:srgbClr val="002060"/>
                </a:solidFill>
              </a:rPr>
              <a:t>اللجنة القطاعية:</a:t>
            </a:r>
            <a:r>
              <a:rPr lang="ar-DZ" dirty="0" smtClean="0">
                <a:solidFill>
                  <a:srgbClr val="002060"/>
                </a:solidFill>
              </a:rPr>
              <a:t> 45 يوما إبتداءا من تاريخ إيداع الملف لدى كتابة </a:t>
            </a:r>
            <a:r>
              <a:rPr lang="ar-DZ" dirty="0" err="1" smtClean="0">
                <a:solidFill>
                  <a:srgbClr val="002060"/>
                </a:solidFill>
              </a:rPr>
              <a:t>اللجنة </a:t>
            </a:r>
            <a:r>
              <a:rPr lang="ar-DZ" dirty="0" smtClean="0">
                <a:solidFill>
                  <a:srgbClr val="002060"/>
                </a:solidFill>
              </a:rPr>
              <a:t>(المادة 189</a:t>
            </a:r>
            <a:r>
              <a:rPr lang="ar-DZ" dirty="0" err="1" smtClean="0">
                <a:solidFill>
                  <a:srgbClr val="002060"/>
                </a:solidFill>
              </a:rPr>
              <a:t>)</a:t>
            </a:r>
            <a:endParaRPr lang="fr-FR" dirty="0" smtClean="0">
              <a:solidFill>
                <a:srgbClr val="002060"/>
              </a:solidFill>
            </a:endParaRPr>
          </a:p>
          <a:p>
            <a:pPr lvl="0" algn="r" rtl="1">
              <a:lnSpc>
                <a:spcPct val="150000"/>
              </a:lnSpc>
            </a:pPr>
            <a:r>
              <a:rPr lang="ar-DZ" b="1" dirty="0" smtClean="0">
                <a:solidFill>
                  <a:srgbClr val="002060"/>
                </a:solidFill>
              </a:rPr>
              <a:t>بقية اللجان:</a:t>
            </a:r>
            <a:r>
              <a:rPr lang="ar-DZ" dirty="0" smtClean="0">
                <a:solidFill>
                  <a:srgbClr val="002060"/>
                </a:solidFill>
              </a:rPr>
              <a:t> 20 يوما إبتداءا من تاريخ إيداع الملف لدى كتابة </a:t>
            </a:r>
            <a:r>
              <a:rPr lang="ar-DZ" dirty="0" err="1" smtClean="0">
                <a:solidFill>
                  <a:srgbClr val="002060"/>
                </a:solidFill>
              </a:rPr>
              <a:t>اللجنة </a:t>
            </a:r>
            <a:r>
              <a:rPr lang="ar-DZ" dirty="0" smtClean="0">
                <a:solidFill>
                  <a:srgbClr val="002060"/>
                </a:solidFill>
              </a:rPr>
              <a:t>(المادة 178</a:t>
            </a:r>
            <a:r>
              <a:rPr lang="ar-DZ" dirty="0" err="1" smtClean="0">
                <a:solidFill>
                  <a:srgbClr val="002060"/>
                </a:solidFill>
              </a:rPr>
              <a:t>)</a:t>
            </a:r>
            <a:endParaRPr lang="fr-FR" dirty="0" smtClean="0">
              <a:solidFill>
                <a:srgbClr val="002060"/>
              </a:solidFill>
            </a:endParaRPr>
          </a:p>
          <a:p>
            <a:pPr algn="r" rtl="1">
              <a:buNone/>
            </a:pPr>
            <a:endParaRPr lang="fr-FR" dirty="0"/>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par>
                          <p:cTn id="12" fill="hold">
                            <p:stCondLst>
                              <p:cond delay="1750"/>
                            </p:stCondLst>
                            <p:childTnLst>
                              <p:par>
                                <p:cTn id="13" presetID="41" presetClass="entr" presetSubtype="0" fill="hold" grpId="0" nodeType="afterEffect">
                                  <p:stCondLst>
                                    <p:cond delay="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7"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3">
                                            <p:txEl>
                                              <p:pRg st="1" end="1"/>
                                            </p:txEl>
                                          </p:spTgt>
                                        </p:tgtEl>
                                      </p:cBhvr>
                                    </p:animEffect>
                                  </p:childTnLst>
                                </p:cTn>
                              </p:par>
                            </p:childTnLst>
                          </p:cTn>
                        </p:par>
                        <p:par>
                          <p:cTn id="20" fill="hold">
                            <p:stCondLst>
                              <p:cond delay="5700"/>
                            </p:stCondLst>
                            <p:childTnLst>
                              <p:par>
                                <p:cTn id="21" presetID="41" presetClass="entr" presetSubtype="0" fill="hold" grpId="0" nodeType="afterEffect">
                                  <p:stCondLst>
                                    <p:cond delay="0"/>
                                  </p:stCondLst>
                                  <p:iterate type="lt">
                                    <p:tmPct val="10000"/>
                                  </p:iterate>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5"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6264696"/>
          </a:xfrm>
        </p:spPr>
        <p:txBody>
          <a:bodyPr>
            <a:normAutofit fontScale="77500" lnSpcReduction="20000"/>
          </a:bodyPr>
          <a:lstStyle/>
          <a:p>
            <a:pPr lvl="0" algn="ctr" rtl="1">
              <a:buNone/>
            </a:pPr>
            <a:r>
              <a:rPr lang="ar-SA" sz="3800" b="1" dirty="0" smtClean="0">
                <a:solidFill>
                  <a:srgbClr val="002060"/>
                </a:solidFill>
              </a:rPr>
              <a:t>صلاحيات رئيس </a:t>
            </a:r>
            <a:r>
              <a:rPr lang="ar-SA" sz="3800" b="1" dirty="0" err="1" smtClean="0">
                <a:solidFill>
                  <a:srgbClr val="002060"/>
                </a:solidFill>
              </a:rPr>
              <a:t>اللجنة:</a:t>
            </a:r>
            <a:r>
              <a:rPr lang="ar-SA" sz="3800" b="1" dirty="0" smtClean="0">
                <a:solidFill>
                  <a:srgbClr val="002060"/>
                </a:solidFill>
              </a:rPr>
              <a:t> </a:t>
            </a:r>
            <a:endParaRPr lang="fr-FR" sz="3800" b="1" dirty="0" smtClean="0">
              <a:solidFill>
                <a:srgbClr val="002060"/>
              </a:solidFill>
            </a:endParaRPr>
          </a:p>
          <a:p>
            <a:pPr lvl="0" algn="r" rtl="1"/>
            <a:r>
              <a:rPr lang="ar-SA" sz="3600" dirty="0" smtClean="0">
                <a:solidFill>
                  <a:srgbClr val="002060"/>
                </a:solidFill>
              </a:rPr>
              <a:t>يدير الرئيس اجتماعات اللجنة، فهو يسهر على تطبيق الأحكام التنظيمية التي تخضع لها مداولات اللجنة وعلى احترام النظام الداخلي الذي صادقت عليه اللجنة.</a:t>
            </a:r>
            <a:endParaRPr lang="fr-FR" sz="3600" dirty="0" smtClean="0">
              <a:solidFill>
                <a:srgbClr val="002060"/>
              </a:solidFill>
            </a:endParaRPr>
          </a:p>
          <a:p>
            <a:pPr lvl="0" algn="r" rtl="1"/>
            <a:r>
              <a:rPr lang="ar-SA" sz="3600" dirty="0" smtClean="0">
                <a:solidFill>
                  <a:srgbClr val="002060"/>
                </a:solidFill>
              </a:rPr>
              <a:t>الإشراف على مشاركة الأعضاء شخصيا في الاجتماعات أو مستخلفيهم عند الاقتضاء.</a:t>
            </a:r>
            <a:endParaRPr lang="fr-FR" sz="3600" dirty="0" smtClean="0">
              <a:solidFill>
                <a:srgbClr val="002060"/>
              </a:solidFill>
            </a:endParaRPr>
          </a:p>
          <a:p>
            <a:pPr lvl="0" algn="r" rtl="1"/>
            <a:r>
              <a:rPr lang="ar-SA" sz="3600" dirty="0" smtClean="0">
                <a:solidFill>
                  <a:srgbClr val="002060"/>
                </a:solidFill>
              </a:rPr>
              <a:t>يضمن السير الحسن للمناقشات، مع تمكين كل عضو من التعبير عن رأيه.</a:t>
            </a:r>
            <a:endParaRPr lang="fr-FR" sz="3600" dirty="0" smtClean="0">
              <a:solidFill>
                <a:srgbClr val="002060"/>
              </a:solidFill>
            </a:endParaRPr>
          </a:p>
          <a:p>
            <a:pPr lvl="0" algn="r" rtl="1"/>
            <a:r>
              <a:rPr lang="ar-SA" sz="3600" dirty="0" smtClean="0">
                <a:solidFill>
                  <a:srgbClr val="002060"/>
                </a:solidFill>
              </a:rPr>
              <a:t>يوزع الوقت بصفة عادلة بين المتدخلين.</a:t>
            </a:r>
            <a:endParaRPr lang="fr-FR" sz="3600" dirty="0" smtClean="0">
              <a:solidFill>
                <a:srgbClr val="002060"/>
              </a:solidFill>
            </a:endParaRPr>
          </a:p>
          <a:p>
            <a:pPr lvl="0" algn="r" rtl="1"/>
            <a:r>
              <a:rPr lang="ar-SA" sz="3600" dirty="0" smtClean="0">
                <a:solidFill>
                  <a:srgbClr val="002060"/>
                </a:solidFill>
              </a:rPr>
              <a:t>يعين المقرر المكلف بتقديم تقرير مفصل عن الملف المعني بالدراسة.</a:t>
            </a:r>
            <a:endParaRPr lang="fr-FR" sz="3600" dirty="0" smtClean="0">
              <a:solidFill>
                <a:srgbClr val="002060"/>
              </a:solidFill>
            </a:endParaRPr>
          </a:p>
          <a:p>
            <a:pPr lvl="0" algn="r" rtl="1"/>
            <a:r>
              <a:rPr lang="ar-SA" sz="3600" dirty="0" smtClean="0">
                <a:solidFill>
                  <a:srgbClr val="002060"/>
                </a:solidFill>
              </a:rPr>
              <a:t>يحدد جدول الأعمال.</a:t>
            </a:r>
            <a:endParaRPr lang="fr-FR" sz="3600" dirty="0" smtClean="0">
              <a:solidFill>
                <a:srgbClr val="002060"/>
              </a:solidFill>
            </a:endParaRPr>
          </a:p>
          <a:p>
            <a:pPr lvl="0" algn="r" rtl="1"/>
            <a:r>
              <a:rPr lang="ar-SA" sz="3600" dirty="0" smtClean="0">
                <a:solidFill>
                  <a:srgbClr val="002060"/>
                </a:solidFill>
              </a:rPr>
              <a:t>يمضي على </a:t>
            </a:r>
            <a:r>
              <a:rPr lang="ar-SA" sz="3600" dirty="0" err="1" smtClean="0">
                <a:solidFill>
                  <a:srgbClr val="002060"/>
                </a:solidFill>
              </a:rPr>
              <a:t>الاستدعاءات</a:t>
            </a:r>
            <a:r>
              <a:rPr lang="ar-SA" sz="3600" dirty="0" smtClean="0">
                <a:solidFill>
                  <a:srgbClr val="002060"/>
                </a:solidFill>
              </a:rPr>
              <a:t> وعلى كل المقررات الصادرة عن اللجنة وكل الآراء والتقارير التي صادقت عليها.</a:t>
            </a:r>
            <a:endParaRPr lang="fr-FR" sz="3600" dirty="0" smtClean="0">
              <a:solidFill>
                <a:srgbClr val="002060"/>
              </a:solidFill>
            </a:endParaRPr>
          </a:p>
          <a:p>
            <a:pPr algn="r" rtl="1"/>
            <a:r>
              <a:rPr lang="ar-SA" sz="3600" dirty="0" smtClean="0">
                <a:solidFill>
                  <a:srgbClr val="002060"/>
                </a:solidFill>
              </a:rPr>
              <a:t>يسهر على الانضباط وفي حالة عدم استكمال النصاب أثناء الاجتماع بإمكان</a:t>
            </a:r>
            <a:r>
              <a:rPr lang="ar-DZ" sz="3600" dirty="0" smtClean="0">
                <a:solidFill>
                  <a:srgbClr val="002060"/>
                </a:solidFill>
              </a:rPr>
              <a:t>ه</a:t>
            </a:r>
            <a:r>
              <a:rPr lang="ar-SA" sz="3600" dirty="0" smtClean="0">
                <a:solidFill>
                  <a:srgbClr val="002060"/>
                </a:solidFill>
              </a:rPr>
              <a:t> أن يرفع الجلسة. </a:t>
            </a:r>
            <a:endParaRPr lang="fr-FR" sz="3600" dirty="0">
              <a:solidFill>
                <a:srgbClr val="002060"/>
              </a:solidFill>
            </a:endParaRPr>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par>
                          <p:cTn id="12" fill="hold">
                            <p:stCondLst>
                              <p:cond delay="1350"/>
                            </p:stCondLst>
                            <p:childTnLst>
                              <p:par>
                                <p:cTn id="13" presetID="41" presetClass="entr" presetSubtype="0" fill="hold" grpId="0" nodeType="afterEffect">
                                  <p:stCondLst>
                                    <p:cond delay="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7"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3">
                                            <p:txEl>
                                              <p:pRg st="1" end="1"/>
                                            </p:txEl>
                                          </p:spTgt>
                                        </p:tgtEl>
                                      </p:cBhvr>
                                    </p:animEffect>
                                  </p:childTnLst>
                                </p:cTn>
                              </p:par>
                            </p:childTnLst>
                          </p:cTn>
                        </p:par>
                        <p:par>
                          <p:cTn id="20" fill="hold">
                            <p:stCondLst>
                              <p:cond delay="7950"/>
                            </p:stCondLst>
                            <p:childTnLst>
                              <p:par>
                                <p:cTn id="21" presetID="41" presetClass="entr" presetSubtype="0" fill="hold" grpId="0" nodeType="afterEffect">
                                  <p:stCondLst>
                                    <p:cond delay="0"/>
                                  </p:stCondLst>
                                  <p:iterate type="lt">
                                    <p:tmPct val="10000"/>
                                  </p:iterate>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5"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3">
                                            <p:txEl>
                                              <p:pRg st="2" end="2"/>
                                            </p:txEl>
                                          </p:spTgt>
                                        </p:tgtEl>
                                      </p:cBhvr>
                                    </p:animEffect>
                                  </p:childTnLst>
                                </p:cTn>
                              </p:par>
                            </p:childTnLst>
                          </p:cTn>
                        </p:par>
                        <p:par>
                          <p:cTn id="28" fill="hold">
                            <p:stCondLst>
                              <p:cond delay="11550"/>
                            </p:stCondLst>
                            <p:childTnLst>
                              <p:par>
                                <p:cTn id="29" presetID="41" presetClass="entr" presetSubtype="0" fill="hold" grpId="0" nodeType="afterEffect">
                                  <p:stCondLst>
                                    <p:cond delay="0"/>
                                  </p:stCondLst>
                                  <p:iterate type="lt">
                                    <p:tmPct val="10000"/>
                                  </p:iterate>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2"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33"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4"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5" dur="500" tmFilter="0,0; .5, 1; 1, 1"/>
                                        <p:tgtEl>
                                          <p:spTgt spid="3">
                                            <p:txEl>
                                              <p:pRg st="3" end="3"/>
                                            </p:txEl>
                                          </p:spTgt>
                                        </p:tgtEl>
                                      </p:cBhvr>
                                    </p:animEffect>
                                  </p:childTnLst>
                                </p:cTn>
                              </p:par>
                            </p:childTnLst>
                          </p:cTn>
                        </p:par>
                        <p:par>
                          <p:cTn id="36" fill="hold">
                            <p:stCondLst>
                              <p:cond delay="14600"/>
                            </p:stCondLst>
                            <p:childTnLst>
                              <p:par>
                                <p:cTn id="37" presetID="41" presetClass="entr" presetSubtype="0" fill="hold" grpId="0" nodeType="afterEffect">
                                  <p:stCondLst>
                                    <p:cond delay="0"/>
                                  </p:stCondLst>
                                  <p:iterate type="lt">
                                    <p:tmPct val="10000"/>
                                  </p:iterate>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40"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41"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2"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3" dur="500" tmFilter="0,0; .5, 1; 1, 1"/>
                                        <p:tgtEl>
                                          <p:spTgt spid="3">
                                            <p:txEl>
                                              <p:pRg st="4" end="4"/>
                                            </p:txEl>
                                          </p:spTgt>
                                        </p:tgtEl>
                                      </p:cBhvr>
                                    </p:animEffect>
                                  </p:childTnLst>
                                </p:cTn>
                              </p:par>
                            </p:childTnLst>
                          </p:cTn>
                        </p:par>
                        <p:par>
                          <p:cTn id="44" fill="hold">
                            <p:stCondLst>
                              <p:cond delay="16600"/>
                            </p:stCondLst>
                            <p:childTnLst>
                              <p:par>
                                <p:cTn id="45" presetID="41" presetClass="entr" presetSubtype="0" fill="hold" grpId="0" nodeType="afterEffect">
                                  <p:stCondLst>
                                    <p:cond delay="0"/>
                                  </p:stCondLst>
                                  <p:iterate type="lt">
                                    <p:tmPct val="10000"/>
                                  </p:iterate>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48" dur="5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49" dur="5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0" dur="5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1" dur="500" tmFilter="0,0; .5, 1; 1, 1"/>
                                        <p:tgtEl>
                                          <p:spTgt spid="3">
                                            <p:txEl>
                                              <p:pRg st="5" end="5"/>
                                            </p:txEl>
                                          </p:spTgt>
                                        </p:tgtEl>
                                      </p:cBhvr>
                                    </p:animEffect>
                                  </p:childTnLst>
                                </p:cTn>
                              </p:par>
                            </p:childTnLst>
                          </p:cTn>
                        </p:par>
                        <p:par>
                          <p:cTn id="52" fill="hold">
                            <p:stCondLst>
                              <p:cond delay="19700"/>
                            </p:stCondLst>
                            <p:childTnLst>
                              <p:par>
                                <p:cTn id="53" presetID="41" presetClass="entr" presetSubtype="0" fill="hold" grpId="0" nodeType="afterEffect">
                                  <p:stCondLst>
                                    <p:cond delay="0"/>
                                  </p:stCondLst>
                                  <p:iterate type="lt">
                                    <p:tmPct val="10000"/>
                                  </p:iterate>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500" fill="hold"/>
                                        <p:tgtEl>
                                          <p:spTgt spid="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56" dur="500" fill="hold"/>
                                        <p:tgtEl>
                                          <p:spTgt spid="3">
                                            <p:txEl>
                                              <p:pRg st="6" end="6"/>
                                            </p:txEl>
                                          </p:spTgt>
                                        </p:tgtEl>
                                        <p:attrNameLst>
                                          <p:attrName>ppt_y</p:attrName>
                                        </p:attrNameLst>
                                      </p:cBhvr>
                                      <p:tavLst>
                                        <p:tav tm="0">
                                          <p:val>
                                            <p:strVal val="#ppt_y"/>
                                          </p:val>
                                        </p:tav>
                                        <p:tav tm="100000">
                                          <p:val>
                                            <p:strVal val="#ppt_y"/>
                                          </p:val>
                                        </p:tav>
                                      </p:tavLst>
                                    </p:anim>
                                    <p:anim calcmode="lin" valueType="num">
                                      <p:cBhvr>
                                        <p:cTn id="57" dur="500" fill="hold"/>
                                        <p:tgtEl>
                                          <p:spTgt spid="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8" dur="500" fill="hold"/>
                                        <p:tgtEl>
                                          <p:spTgt spid="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9" dur="500" tmFilter="0,0; .5, 1; 1, 1"/>
                                        <p:tgtEl>
                                          <p:spTgt spid="3">
                                            <p:txEl>
                                              <p:pRg st="6" end="6"/>
                                            </p:txEl>
                                          </p:spTgt>
                                        </p:tgtEl>
                                      </p:cBhvr>
                                    </p:animEffect>
                                  </p:childTnLst>
                                </p:cTn>
                              </p:par>
                            </p:childTnLst>
                          </p:cTn>
                        </p:par>
                        <p:par>
                          <p:cTn id="60" fill="hold">
                            <p:stCondLst>
                              <p:cond delay="20950"/>
                            </p:stCondLst>
                            <p:childTnLst>
                              <p:par>
                                <p:cTn id="61" presetID="41" presetClass="entr" presetSubtype="0" fill="hold" grpId="0" nodeType="afterEffect">
                                  <p:stCondLst>
                                    <p:cond delay="0"/>
                                  </p:stCondLst>
                                  <p:iterate type="lt">
                                    <p:tmPct val="10000"/>
                                  </p:iterate>
                                  <p:childTnLst>
                                    <p:set>
                                      <p:cBhvr>
                                        <p:cTn id="62" dur="1" fill="hold">
                                          <p:stCondLst>
                                            <p:cond delay="0"/>
                                          </p:stCondLst>
                                        </p:cTn>
                                        <p:tgtEl>
                                          <p:spTgt spid="3">
                                            <p:txEl>
                                              <p:pRg st="7" end="7"/>
                                            </p:txEl>
                                          </p:spTgt>
                                        </p:tgtEl>
                                        <p:attrNameLst>
                                          <p:attrName>style.visibility</p:attrName>
                                        </p:attrNameLst>
                                      </p:cBhvr>
                                      <p:to>
                                        <p:strVal val="visible"/>
                                      </p:to>
                                    </p:set>
                                    <p:anim calcmode="lin" valueType="num">
                                      <p:cBhvr>
                                        <p:cTn id="63" dur="500" fill="hold"/>
                                        <p:tgtEl>
                                          <p:spTgt spid="3">
                                            <p:txEl>
                                              <p:pRg st="7" end="7"/>
                                            </p:txEl>
                                          </p:spTgt>
                                        </p:tgtEl>
                                        <p:attrNameLst>
                                          <p:attrName>ppt_x</p:attrName>
                                        </p:attrNameLst>
                                      </p:cBhvr>
                                      <p:tavLst>
                                        <p:tav tm="0">
                                          <p:val>
                                            <p:strVal val="#ppt_x"/>
                                          </p:val>
                                        </p:tav>
                                        <p:tav tm="50000">
                                          <p:val>
                                            <p:strVal val="#ppt_x+.1"/>
                                          </p:val>
                                        </p:tav>
                                        <p:tav tm="100000">
                                          <p:val>
                                            <p:strVal val="#ppt_x"/>
                                          </p:val>
                                        </p:tav>
                                      </p:tavLst>
                                    </p:anim>
                                    <p:anim calcmode="lin" valueType="num">
                                      <p:cBhvr>
                                        <p:cTn id="64" dur="500" fill="hold"/>
                                        <p:tgtEl>
                                          <p:spTgt spid="3">
                                            <p:txEl>
                                              <p:pRg st="7" end="7"/>
                                            </p:txEl>
                                          </p:spTgt>
                                        </p:tgtEl>
                                        <p:attrNameLst>
                                          <p:attrName>ppt_y</p:attrName>
                                        </p:attrNameLst>
                                      </p:cBhvr>
                                      <p:tavLst>
                                        <p:tav tm="0">
                                          <p:val>
                                            <p:strVal val="#ppt_y"/>
                                          </p:val>
                                        </p:tav>
                                        <p:tav tm="100000">
                                          <p:val>
                                            <p:strVal val="#ppt_y"/>
                                          </p:val>
                                        </p:tav>
                                      </p:tavLst>
                                    </p:anim>
                                    <p:anim calcmode="lin" valueType="num">
                                      <p:cBhvr>
                                        <p:cTn id="65" dur="500" fill="hold"/>
                                        <p:tgtEl>
                                          <p:spTgt spid="3">
                                            <p:txEl>
                                              <p:pRg st="7" end="7"/>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6" dur="500" fill="hold"/>
                                        <p:tgtEl>
                                          <p:spTgt spid="3">
                                            <p:txEl>
                                              <p:pRg st="7" end="7"/>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7" dur="500" tmFilter="0,0; .5, 1; 1, 1"/>
                                        <p:tgtEl>
                                          <p:spTgt spid="3">
                                            <p:txEl>
                                              <p:pRg st="7" end="7"/>
                                            </p:txEl>
                                          </p:spTgt>
                                        </p:tgtEl>
                                      </p:cBhvr>
                                    </p:animEffect>
                                  </p:childTnLst>
                                </p:cTn>
                              </p:par>
                            </p:childTnLst>
                          </p:cTn>
                        </p:par>
                        <p:par>
                          <p:cTn id="68" fill="hold">
                            <p:stCondLst>
                              <p:cond delay="25400"/>
                            </p:stCondLst>
                            <p:childTnLst>
                              <p:par>
                                <p:cTn id="69" presetID="41" presetClass="entr" presetSubtype="0" fill="hold" grpId="0" nodeType="afterEffect">
                                  <p:stCondLst>
                                    <p:cond delay="0"/>
                                  </p:stCondLst>
                                  <p:iterate type="lt">
                                    <p:tmPct val="10000"/>
                                  </p:iterate>
                                  <p:childTnLst>
                                    <p:set>
                                      <p:cBhvr>
                                        <p:cTn id="70" dur="1" fill="hold">
                                          <p:stCondLst>
                                            <p:cond delay="0"/>
                                          </p:stCondLst>
                                        </p:cTn>
                                        <p:tgtEl>
                                          <p:spTgt spid="3">
                                            <p:txEl>
                                              <p:pRg st="8" end="8"/>
                                            </p:txEl>
                                          </p:spTgt>
                                        </p:tgtEl>
                                        <p:attrNameLst>
                                          <p:attrName>style.visibility</p:attrName>
                                        </p:attrNameLst>
                                      </p:cBhvr>
                                      <p:to>
                                        <p:strVal val="visible"/>
                                      </p:to>
                                    </p:set>
                                    <p:anim calcmode="lin" valueType="num">
                                      <p:cBhvr>
                                        <p:cTn id="71" dur="500" fill="hold"/>
                                        <p:tgtEl>
                                          <p:spTgt spid="3">
                                            <p:txEl>
                                              <p:pRg st="8" end="8"/>
                                            </p:txEl>
                                          </p:spTgt>
                                        </p:tgtEl>
                                        <p:attrNameLst>
                                          <p:attrName>ppt_x</p:attrName>
                                        </p:attrNameLst>
                                      </p:cBhvr>
                                      <p:tavLst>
                                        <p:tav tm="0">
                                          <p:val>
                                            <p:strVal val="#ppt_x"/>
                                          </p:val>
                                        </p:tav>
                                        <p:tav tm="50000">
                                          <p:val>
                                            <p:strVal val="#ppt_x+.1"/>
                                          </p:val>
                                        </p:tav>
                                        <p:tav tm="100000">
                                          <p:val>
                                            <p:strVal val="#ppt_x"/>
                                          </p:val>
                                        </p:tav>
                                      </p:tavLst>
                                    </p:anim>
                                    <p:anim calcmode="lin" valueType="num">
                                      <p:cBhvr>
                                        <p:cTn id="72" dur="500" fill="hold"/>
                                        <p:tgtEl>
                                          <p:spTgt spid="3">
                                            <p:txEl>
                                              <p:pRg st="8" end="8"/>
                                            </p:txEl>
                                          </p:spTgt>
                                        </p:tgtEl>
                                        <p:attrNameLst>
                                          <p:attrName>ppt_y</p:attrName>
                                        </p:attrNameLst>
                                      </p:cBhvr>
                                      <p:tavLst>
                                        <p:tav tm="0">
                                          <p:val>
                                            <p:strVal val="#ppt_y"/>
                                          </p:val>
                                        </p:tav>
                                        <p:tav tm="100000">
                                          <p:val>
                                            <p:strVal val="#ppt_y"/>
                                          </p:val>
                                        </p:tav>
                                      </p:tavLst>
                                    </p:anim>
                                    <p:anim calcmode="lin" valueType="num">
                                      <p:cBhvr>
                                        <p:cTn id="73" dur="500" fill="hold"/>
                                        <p:tgtEl>
                                          <p:spTgt spid="3">
                                            <p:txEl>
                                              <p:pRg st="8" end="8"/>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74" dur="500" fill="hold"/>
                                        <p:tgtEl>
                                          <p:spTgt spid="3">
                                            <p:txEl>
                                              <p:pRg st="8" end="8"/>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75" dur="500" tmFilter="0,0; .5, 1; 1, 1"/>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457200" y="332656"/>
            <a:ext cx="8229600" cy="6192688"/>
          </a:xfrm>
        </p:spPr>
        <p:txBody>
          <a:bodyPr>
            <a:normAutofit fontScale="92500" lnSpcReduction="20000"/>
          </a:bodyPr>
          <a:lstStyle/>
          <a:p>
            <a:pPr marL="742950" indent="-742950" algn="r" rtl="1">
              <a:lnSpc>
                <a:spcPct val="150000"/>
              </a:lnSpc>
              <a:buFont typeface="+mj-lt"/>
              <a:buAutoNum type="arabicPeriod" startAt="6"/>
            </a:pPr>
            <a:r>
              <a:rPr lang="ar-DZ" sz="4000" b="1" dirty="0" smtClean="0">
                <a:solidFill>
                  <a:srgbClr val="002060"/>
                </a:solidFill>
              </a:rPr>
              <a:t>المصالح المتعاقدة والمتعاملون المتعاقدون </a:t>
            </a:r>
            <a:endParaRPr lang="fr-FR" sz="4000" b="1" dirty="0" smtClean="0">
              <a:solidFill>
                <a:srgbClr val="002060"/>
              </a:solidFill>
            </a:endParaRPr>
          </a:p>
          <a:p>
            <a:pPr marL="742950" indent="-742950" algn="r" rtl="1">
              <a:lnSpc>
                <a:spcPct val="150000"/>
              </a:lnSpc>
              <a:buFont typeface="+mj-lt"/>
              <a:buAutoNum type="arabicPeriod" startAt="6"/>
            </a:pPr>
            <a:r>
              <a:rPr lang="ar-DZ" sz="4000" b="1" dirty="0" smtClean="0">
                <a:solidFill>
                  <a:srgbClr val="002060"/>
                </a:solidFill>
              </a:rPr>
              <a:t>حالات </a:t>
            </a:r>
            <a:r>
              <a:rPr lang="ar-DZ" sz="4000" b="1" dirty="0" err="1" smtClean="0">
                <a:solidFill>
                  <a:srgbClr val="002060"/>
                </a:solidFill>
              </a:rPr>
              <a:t>الاستعجال </a:t>
            </a:r>
            <a:r>
              <a:rPr lang="ar-DZ" sz="4000" b="1" dirty="0" smtClean="0">
                <a:solidFill>
                  <a:srgbClr val="002060"/>
                </a:solidFill>
              </a:rPr>
              <a:t>(المادة 12</a:t>
            </a:r>
            <a:r>
              <a:rPr lang="ar-DZ" sz="4000" b="1" dirty="0" err="1" smtClean="0">
                <a:solidFill>
                  <a:srgbClr val="002060"/>
                </a:solidFill>
              </a:rPr>
              <a:t>)</a:t>
            </a:r>
            <a:endParaRPr lang="fr-FR" sz="4000" b="1" dirty="0" smtClean="0">
              <a:solidFill>
                <a:srgbClr val="002060"/>
              </a:solidFill>
            </a:endParaRPr>
          </a:p>
          <a:p>
            <a:pPr marL="742950" indent="-742950" algn="r" rtl="1">
              <a:lnSpc>
                <a:spcPct val="150000"/>
              </a:lnSpc>
              <a:buFont typeface="+mj-lt"/>
              <a:buAutoNum type="arabicPeriod" startAt="6"/>
            </a:pPr>
            <a:r>
              <a:rPr lang="ar-DZ" sz="4000" b="1" dirty="0" smtClean="0">
                <a:solidFill>
                  <a:srgbClr val="002060"/>
                </a:solidFill>
              </a:rPr>
              <a:t>سقف إبرام </a:t>
            </a:r>
            <a:r>
              <a:rPr lang="ar-DZ" sz="4000" b="1" dirty="0" err="1" smtClean="0">
                <a:solidFill>
                  <a:srgbClr val="002060"/>
                </a:solidFill>
              </a:rPr>
              <a:t>صفقة </a:t>
            </a:r>
            <a:r>
              <a:rPr lang="ar-DZ" sz="4000" b="1" dirty="0" smtClean="0">
                <a:solidFill>
                  <a:srgbClr val="002060"/>
                </a:solidFill>
              </a:rPr>
              <a:t>(المادة 13</a:t>
            </a:r>
            <a:r>
              <a:rPr lang="ar-DZ" sz="4000" b="1" dirty="0" err="1" smtClean="0">
                <a:solidFill>
                  <a:srgbClr val="002060"/>
                </a:solidFill>
              </a:rPr>
              <a:t>)</a:t>
            </a:r>
            <a:endParaRPr lang="fr-FR" sz="4000" b="1" dirty="0" smtClean="0">
              <a:solidFill>
                <a:srgbClr val="002060"/>
              </a:solidFill>
            </a:endParaRPr>
          </a:p>
          <a:p>
            <a:pPr marL="742950" indent="-742950" algn="r" rtl="1">
              <a:lnSpc>
                <a:spcPct val="150000"/>
              </a:lnSpc>
              <a:buFont typeface="+mj-lt"/>
              <a:buAutoNum type="arabicPeriod" startAt="6"/>
            </a:pPr>
            <a:r>
              <a:rPr lang="ar-DZ" sz="4000" b="1" dirty="0" smtClean="0">
                <a:solidFill>
                  <a:srgbClr val="002060"/>
                </a:solidFill>
              </a:rPr>
              <a:t>الإجراءات </a:t>
            </a:r>
            <a:r>
              <a:rPr lang="ar-DZ" sz="4000" b="1" dirty="0" err="1" smtClean="0">
                <a:solidFill>
                  <a:srgbClr val="002060"/>
                </a:solidFill>
              </a:rPr>
              <a:t>المكيفة </a:t>
            </a:r>
            <a:r>
              <a:rPr lang="ar-DZ" sz="4000" b="1" dirty="0" smtClean="0">
                <a:solidFill>
                  <a:srgbClr val="002060"/>
                </a:solidFill>
              </a:rPr>
              <a:t>(المادة 14</a:t>
            </a:r>
            <a:r>
              <a:rPr lang="ar-DZ" sz="4000" b="1" dirty="0" err="1" smtClean="0">
                <a:solidFill>
                  <a:srgbClr val="002060"/>
                </a:solidFill>
              </a:rPr>
              <a:t>)</a:t>
            </a:r>
            <a:endParaRPr lang="ar-DZ" sz="4000" b="1" dirty="0" smtClean="0">
              <a:solidFill>
                <a:srgbClr val="002060"/>
              </a:solidFill>
            </a:endParaRPr>
          </a:p>
          <a:p>
            <a:pPr marL="742950" indent="-742950" algn="r" rtl="1">
              <a:lnSpc>
                <a:spcPct val="150000"/>
              </a:lnSpc>
            </a:pPr>
            <a:r>
              <a:rPr lang="ar-DZ" sz="2100" b="1" dirty="0" smtClean="0">
                <a:solidFill>
                  <a:srgbClr val="002060"/>
                </a:solidFill>
              </a:rPr>
              <a:t>تحديد الحاجات بدقة من حيث طبيعتها ومواصفاتها التقنية</a:t>
            </a:r>
          </a:p>
          <a:p>
            <a:pPr marL="742950" indent="-742950" algn="r" rtl="1">
              <a:lnSpc>
                <a:spcPct val="150000"/>
              </a:lnSpc>
            </a:pPr>
            <a:r>
              <a:rPr lang="ar-DZ" sz="2100" b="1" dirty="0" smtClean="0">
                <a:solidFill>
                  <a:srgbClr val="002060"/>
                </a:solidFill>
              </a:rPr>
              <a:t>إعلان عن استشارة</a:t>
            </a:r>
          </a:p>
          <a:p>
            <a:pPr marL="742950" indent="-742950" algn="r" rtl="1">
              <a:lnSpc>
                <a:spcPct val="150000"/>
              </a:lnSpc>
            </a:pPr>
            <a:r>
              <a:rPr lang="ar-DZ" sz="2100" b="1" dirty="0" smtClean="0">
                <a:solidFill>
                  <a:srgbClr val="002060"/>
                </a:solidFill>
              </a:rPr>
              <a:t>إشهار </a:t>
            </a:r>
            <a:r>
              <a:rPr lang="ar-DZ" sz="2100" b="1" dirty="0" err="1" smtClean="0">
                <a:solidFill>
                  <a:srgbClr val="002060"/>
                </a:solidFill>
              </a:rPr>
              <a:t>ملائم </a:t>
            </a:r>
            <a:r>
              <a:rPr lang="ar-DZ" sz="2100" b="1" dirty="0" smtClean="0">
                <a:solidFill>
                  <a:srgbClr val="002060"/>
                </a:solidFill>
              </a:rPr>
              <a:t>(جدول الأسعار-دفتر الشروط</a:t>
            </a:r>
            <a:r>
              <a:rPr lang="ar-DZ" sz="2100" b="1" dirty="0" err="1" smtClean="0">
                <a:solidFill>
                  <a:srgbClr val="002060"/>
                </a:solidFill>
              </a:rPr>
              <a:t>)</a:t>
            </a:r>
            <a:endParaRPr lang="ar-DZ" sz="2100" b="1" dirty="0" smtClean="0">
              <a:solidFill>
                <a:srgbClr val="002060"/>
              </a:solidFill>
            </a:endParaRPr>
          </a:p>
          <a:p>
            <a:pPr marL="742950" indent="-742950" algn="r" rtl="1">
              <a:lnSpc>
                <a:spcPct val="150000"/>
              </a:lnSpc>
            </a:pPr>
            <a:r>
              <a:rPr lang="ar-DZ" sz="2100" b="1" dirty="0" smtClean="0">
                <a:solidFill>
                  <a:srgbClr val="002060"/>
                </a:solidFill>
              </a:rPr>
              <a:t>استشارة متعاملين اقتصاديين مؤهلين</a:t>
            </a:r>
          </a:p>
          <a:p>
            <a:pPr marL="742950" indent="-742950" algn="r" rtl="1">
              <a:lnSpc>
                <a:spcPct val="150000"/>
              </a:lnSpc>
            </a:pPr>
            <a:r>
              <a:rPr lang="ar-DZ" sz="2100" b="1" dirty="0" smtClean="0">
                <a:solidFill>
                  <a:srgbClr val="002060"/>
                </a:solidFill>
              </a:rPr>
              <a:t>انتقاء أحسن عرض من حيث المزايا </a:t>
            </a:r>
            <a:r>
              <a:rPr lang="ar-DZ" sz="2100" b="1" dirty="0" err="1" smtClean="0">
                <a:solidFill>
                  <a:srgbClr val="002060"/>
                </a:solidFill>
              </a:rPr>
              <a:t>الاقتصادية </a:t>
            </a:r>
            <a:r>
              <a:rPr lang="ar-DZ" sz="2100" b="1" dirty="0" smtClean="0">
                <a:solidFill>
                  <a:srgbClr val="002060"/>
                </a:solidFill>
              </a:rPr>
              <a:t>(الجودة/السعر-التقني/المالي</a:t>
            </a:r>
            <a:r>
              <a:rPr lang="ar-DZ" sz="2100" b="1" dirty="0" err="1" smtClean="0">
                <a:solidFill>
                  <a:srgbClr val="002060"/>
                </a:solidFill>
              </a:rPr>
              <a:t>)</a:t>
            </a:r>
            <a:endParaRPr lang="ar-DZ" sz="2100" b="1" dirty="0" smtClean="0">
              <a:solidFill>
                <a:srgbClr val="002060"/>
              </a:solidFill>
            </a:endParaRPr>
          </a:p>
          <a:p>
            <a:pPr marL="742950" indent="-742950" algn="r" rtl="1">
              <a:lnSpc>
                <a:spcPct val="150000"/>
              </a:lnSpc>
            </a:pPr>
            <a:r>
              <a:rPr lang="ar-DZ" sz="2100" b="1" dirty="0" smtClean="0">
                <a:solidFill>
                  <a:srgbClr val="002060"/>
                </a:solidFill>
              </a:rPr>
              <a:t>التنفيذ عن طريق وصل طلب أو عقد</a:t>
            </a:r>
            <a:endParaRPr lang="fr-FR" sz="2100" b="1" dirty="0" smtClean="0">
              <a:solidFill>
                <a:srgbClr val="002060"/>
              </a:solidFill>
            </a:endParaRPr>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4">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xEl>
                                              <p:pRg st="0" end="0"/>
                                            </p:txEl>
                                          </p:spTgt>
                                        </p:tgtEl>
                                      </p:cBhvr>
                                    </p:animEffect>
                                  </p:childTnLst>
                                </p:cTn>
                              </p:par>
                            </p:childTnLst>
                          </p:cTn>
                        </p:par>
                        <p:par>
                          <p:cTn id="10" fill="hold">
                            <p:stCondLst>
                              <p:cond delay="1000"/>
                            </p:stCondLst>
                            <p:childTnLst>
                              <p:par>
                                <p:cTn id="11" presetID="29" presetClass="entr" presetSubtype="0" fill="hold" grpId="0" nodeType="after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p:cTn id="13" dur="1000" fill="hold"/>
                                        <p:tgtEl>
                                          <p:spTgt spid="4">
                                            <p:txEl>
                                              <p:pRg st="1" end="1"/>
                                            </p:txEl>
                                          </p:spTgt>
                                        </p:tgtEl>
                                        <p:attrNameLst>
                                          <p:attrName>ppt_x</p:attrName>
                                        </p:attrNameLst>
                                      </p:cBhvr>
                                      <p:tavLst>
                                        <p:tav tm="0">
                                          <p:val>
                                            <p:strVal val="#ppt_x-.2"/>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5" dur="1000"/>
                                        <p:tgtEl>
                                          <p:spTgt spid="4">
                                            <p:txEl>
                                              <p:pRg st="1" end="1"/>
                                            </p:txEl>
                                          </p:spTgt>
                                        </p:tgtEl>
                                      </p:cBhvr>
                                    </p:animEffect>
                                  </p:childTnLst>
                                </p:cTn>
                              </p:par>
                            </p:childTnLst>
                          </p:cTn>
                        </p:par>
                        <p:par>
                          <p:cTn id="16" fill="hold">
                            <p:stCondLst>
                              <p:cond delay="2000"/>
                            </p:stCondLst>
                            <p:childTnLst>
                              <p:par>
                                <p:cTn id="17" presetID="29" presetClass="entr" presetSubtype="0" fill="hold" grpId="0" nodeType="after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1000" fill="hold"/>
                                        <p:tgtEl>
                                          <p:spTgt spid="4">
                                            <p:txEl>
                                              <p:pRg st="2" end="2"/>
                                            </p:txEl>
                                          </p:spTgt>
                                        </p:tgtEl>
                                        <p:attrNameLst>
                                          <p:attrName>ppt_x</p:attrName>
                                        </p:attrNameLst>
                                      </p:cBhvr>
                                      <p:tavLst>
                                        <p:tav tm="0">
                                          <p:val>
                                            <p:strVal val="#ppt_x-.2"/>
                                          </p:val>
                                        </p:tav>
                                        <p:tav tm="100000">
                                          <p:val>
                                            <p:strVal val="#ppt_x"/>
                                          </p:val>
                                        </p:tav>
                                      </p:tavLst>
                                    </p:anim>
                                    <p:anim calcmode="lin" valueType="num">
                                      <p:cBhvr>
                                        <p:cTn id="20" dur="1000" fill="hold"/>
                                        <p:tgtEl>
                                          <p:spTgt spid="4">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4">
                                            <p:txEl>
                                              <p:pRg st="2" end="2"/>
                                            </p:txEl>
                                          </p:spTgt>
                                        </p:tgtEl>
                                      </p:cBhvr>
                                    </p:animEffect>
                                  </p:childTnLst>
                                </p:cTn>
                              </p:par>
                            </p:childTnLst>
                          </p:cTn>
                        </p:par>
                        <p:par>
                          <p:cTn id="22" fill="hold">
                            <p:stCondLst>
                              <p:cond delay="3000"/>
                            </p:stCondLst>
                            <p:childTnLst>
                              <p:par>
                                <p:cTn id="23" presetID="29" presetClass="entr" presetSubtype="0" fill="hold" grpId="0" nodeType="after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p:cTn id="25" dur="1000" fill="hold"/>
                                        <p:tgtEl>
                                          <p:spTgt spid="4">
                                            <p:txEl>
                                              <p:pRg st="3" end="3"/>
                                            </p:txEl>
                                          </p:spTgt>
                                        </p:tgtEl>
                                        <p:attrNameLst>
                                          <p:attrName>ppt_x</p:attrName>
                                        </p:attrNameLst>
                                      </p:cBhvr>
                                      <p:tavLst>
                                        <p:tav tm="0">
                                          <p:val>
                                            <p:strVal val="#ppt_x-.2"/>
                                          </p:val>
                                        </p:tav>
                                        <p:tav tm="100000">
                                          <p:val>
                                            <p:strVal val="#ppt_x"/>
                                          </p:val>
                                        </p:tav>
                                      </p:tavLst>
                                    </p:anim>
                                    <p:anim calcmode="lin" valueType="num">
                                      <p:cBhvr>
                                        <p:cTn id="26" dur="1000" fill="hold"/>
                                        <p:tgtEl>
                                          <p:spTgt spid="4">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7" dur="1000"/>
                                        <p:tgtEl>
                                          <p:spTgt spid="4">
                                            <p:txEl>
                                              <p:pRg st="3" end="3"/>
                                            </p:txEl>
                                          </p:spTgt>
                                        </p:tgtEl>
                                      </p:cBhvr>
                                    </p:animEffect>
                                  </p:childTnLst>
                                </p:cTn>
                              </p:par>
                            </p:childTnLst>
                          </p:cTn>
                        </p:par>
                        <p:par>
                          <p:cTn id="28" fill="hold">
                            <p:stCondLst>
                              <p:cond delay="4000"/>
                            </p:stCondLst>
                            <p:childTnLst>
                              <p:par>
                                <p:cTn id="29" presetID="29" presetClass="entr" presetSubtype="0" fill="hold" grpId="0" nodeType="after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p:cTn id="31" dur="1000" fill="hold"/>
                                        <p:tgtEl>
                                          <p:spTgt spid="4">
                                            <p:txEl>
                                              <p:pRg st="4" end="4"/>
                                            </p:txEl>
                                          </p:spTgt>
                                        </p:tgtEl>
                                        <p:attrNameLst>
                                          <p:attrName>ppt_x</p:attrName>
                                        </p:attrNameLst>
                                      </p:cBhvr>
                                      <p:tavLst>
                                        <p:tav tm="0">
                                          <p:val>
                                            <p:strVal val="#ppt_x-.2"/>
                                          </p:val>
                                        </p:tav>
                                        <p:tav tm="100000">
                                          <p:val>
                                            <p:strVal val="#ppt_x"/>
                                          </p:val>
                                        </p:tav>
                                      </p:tavLst>
                                    </p:anim>
                                    <p:anim calcmode="lin" valueType="num">
                                      <p:cBhvr>
                                        <p:cTn id="32" dur="1000" fill="hold"/>
                                        <p:tgtEl>
                                          <p:spTgt spid="4">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3" dur="1000"/>
                                        <p:tgtEl>
                                          <p:spTgt spid="4">
                                            <p:txEl>
                                              <p:pRg st="4" end="4"/>
                                            </p:txEl>
                                          </p:spTgt>
                                        </p:tgtEl>
                                      </p:cBhvr>
                                    </p:animEffect>
                                  </p:childTnLst>
                                </p:cTn>
                              </p:par>
                            </p:childTnLst>
                          </p:cTn>
                        </p:par>
                        <p:par>
                          <p:cTn id="34" fill="hold">
                            <p:stCondLst>
                              <p:cond delay="5000"/>
                            </p:stCondLst>
                            <p:childTnLst>
                              <p:par>
                                <p:cTn id="35" presetID="29" presetClass="entr" presetSubtype="0" fill="hold" grpId="0" nodeType="after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p:cTn id="37" dur="1000" fill="hold"/>
                                        <p:tgtEl>
                                          <p:spTgt spid="4">
                                            <p:txEl>
                                              <p:pRg st="5" end="5"/>
                                            </p:txEl>
                                          </p:spTgt>
                                        </p:tgtEl>
                                        <p:attrNameLst>
                                          <p:attrName>ppt_x</p:attrName>
                                        </p:attrNameLst>
                                      </p:cBhvr>
                                      <p:tavLst>
                                        <p:tav tm="0">
                                          <p:val>
                                            <p:strVal val="#ppt_x-.2"/>
                                          </p:val>
                                        </p:tav>
                                        <p:tav tm="100000">
                                          <p:val>
                                            <p:strVal val="#ppt_x"/>
                                          </p:val>
                                        </p:tav>
                                      </p:tavLst>
                                    </p:anim>
                                    <p:anim calcmode="lin" valueType="num">
                                      <p:cBhvr>
                                        <p:cTn id="38" dur="1000" fill="hold"/>
                                        <p:tgtEl>
                                          <p:spTgt spid="4">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9" dur="1000"/>
                                        <p:tgtEl>
                                          <p:spTgt spid="4">
                                            <p:txEl>
                                              <p:pRg st="5" end="5"/>
                                            </p:txEl>
                                          </p:spTgt>
                                        </p:tgtEl>
                                      </p:cBhvr>
                                    </p:animEffect>
                                  </p:childTnLst>
                                </p:cTn>
                              </p:par>
                            </p:childTnLst>
                          </p:cTn>
                        </p:par>
                        <p:par>
                          <p:cTn id="40" fill="hold">
                            <p:stCondLst>
                              <p:cond delay="6000"/>
                            </p:stCondLst>
                            <p:childTnLst>
                              <p:par>
                                <p:cTn id="41" presetID="29" presetClass="entr" presetSubtype="0" fill="hold" grpId="0" nodeType="after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p:cTn id="43" dur="1000" fill="hold"/>
                                        <p:tgtEl>
                                          <p:spTgt spid="4">
                                            <p:txEl>
                                              <p:pRg st="6" end="6"/>
                                            </p:txEl>
                                          </p:spTgt>
                                        </p:tgtEl>
                                        <p:attrNameLst>
                                          <p:attrName>ppt_x</p:attrName>
                                        </p:attrNameLst>
                                      </p:cBhvr>
                                      <p:tavLst>
                                        <p:tav tm="0">
                                          <p:val>
                                            <p:strVal val="#ppt_x-.2"/>
                                          </p:val>
                                        </p:tav>
                                        <p:tav tm="100000">
                                          <p:val>
                                            <p:strVal val="#ppt_x"/>
                                          </p:val>
                                        </p:tav>
                                      </p:tavLst>
                                    </p:anim>
                                    <p:anim calcmode="lin" valueType="num">
                                      <p:cBhvr>
                                        <p:cTn id="44" dur="1000" fill="hold"/>
                                        <p:tgtEl>
                                          <p:spTgt spid="4">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45" dur="1000"/>
                                        <p:tgtEl>
                                          <p:spTgt spid="4">
                                            <p:txEl>
                                              <p:pRg st="6" end="6"/>
                                            </p:txEl>
                                          </p:spTgt>
                                        </p:tgtEl>
                                      </p:cBhvr>
                                    </p:animEffect>
                                  </p:childTnLst>
                                </p:cTn>
                              </p:par>
                            </p:childTnLst>
                          </p:cTn>
                        </p:par>
                        <p:par>
                          <p:cTn id="46" fill="hold">
                            <p:stCondLst>
                              <p:cond delay="7000"/>
                            </p:stCondLst>
                            <p:childTnLst>
                              <p:par>
                                <p:cTn id="47" presetID="29" presetClass="entr" presetSubtype="0" fill="hold" grpId="0" nodeType="after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 calcmode="lin" valueType="num">
                                      <p:cBhvr>
                                        <p:cTn id="49" dur="1000" fill="hold"/>
                                        <p:tgtEl>
                                          <p:spTgt spid="4">
                                            <p:txEl>
                                              <p:pRg st="7" end="7"/>
                                            </p:txEl>
                                          </p:spTgt>
                                        </p:tgtEl>
                                        <p:attrNameLst>
                                          <p:attrName>ppt_x</p:attrName>
                                        </p:attrNameLst>
                                      </p:cBhvr>
                                      <p:tavLst>
                                        <p:tav tm="0">
                                          <p:val>
                                            <p:strVal val="#ppt_x-.2"/>
                                          </p:val>
                                        </p:tav>
                                        <p:tav tm="100000">
                                          <p:val>
                                            <p:strVal val="#ppt_x"/>
                                          </p:val>
                                        </p:tav>
                                      </p:tavLst>
                                    </p:anim>
                                    <p:anim calcmode="lin" valueType="num">
                                      <p:cBhvr>
                                        <p:cTn id="50" dur="1000" fill="hold"/>
                                        <p:tgtEl>
                                          <p:spTgt spid="4">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4">
                                            <p:txEl>
                                              <p:pRg st="7" end="7"/>
                                            </p:txEl>
                                          </p:spTgt>
                                        </p:tgtEl>
                                      </p:cBhvr>
                                    </p:animEffect>
                                  </p:childTnLst>
                                </p:cTn>
                              </p:par>
                            </p:childTnLst>
                          </p:cTn>
                        </p:par>
                        <p:par>
                          <p:cTn id="52" fill="hold">
                            <p:stCondLst>
                              <p:cond delay="8000"/>
                            </p:stCondLst>
                            <p:childTnLst>
                              <p:par>
                                <p:cTn id="53" presetID="29" presetClass="entr" presetSubtype="0" fill="hold" grpId="0" nodeType="afterEffect">
                                  <p:stCondLst>
                                    <p:cond delay="0"/>
                                  </p:stCondLst>
                                  <p:childTnLst>
                                    <p:set>
                                      <p:cBhvr>
                                        <p:cTn id="54" dur="1" fill="hold">
                                          <p:stCondLst>
                                            <p:cond delay="0"/>
                                          </p:stCondLst>
                                        </p:cTn>
                                        <p:tgtEl>
                                          <p:spTgt spid="4">
                                            <p:txEl>
                                              <p:pRg st="8" end="8"/>
                                            </p:txEl>
                                          </p:spTgt>
                                        </p:tgtEl>
                                        <p:attrNameLst>
                                          <p:attrName>style.visibility</p:attrName>
                                        </p:attrNameLst>
                                      </p:cBhvr>
                                      <p:to>
                                        <p:strVal val="visible"/>
                                      </p:to>
                                    </p:set>
                                    <p:anim calcmode="lin" valueType="num">
                                      <p:cBhvr>
                                        <p:cTn id="55" dur="1000" fill="hold"/>
                                        <p:tgtEl>
                                          <p:spTgt spid="4">
                                            <p:txEl>
                                              <p:pRg st="8" end="8"/>
                                            </p:txEl>
                                          </p:spTgt>
                                        </p:tgtEl>
                                        <p:attrNameLst>
                                          <p:attrName>ppt_x</p:attrName>
                                        </p:attrNameLst>
                                      </p:cBhvr>
                                      <p:tavLst>
                                        <p:tav tm="0">
                                          <p:val>
                                            <p:strVal val="#ppt_x-.2"/>
                                          </p:val>
                                        </p:tav>
                                        <p:tav tm="100000">
                                          <p:val>
                                            <p:strVal val="#ppt_x"/>
                                          </p:val>
                                        </p:tav>
                                      </p:tavLst>
                                    </p:anim>
                                    <p:anim calcmode="lin" valueType="num">
                                      <p:cBhvr>
                                        <p:cTn id="56" dur="1000" fill="hold"/>
                                        <p:tgtEl>
                                          <p:spTgt spid="4">
                                            <p:txEl>
                                              <p:pRg st="8" end="8"/>
                                            </p:txEl>
                                          </p:spTgt>
                                        </p:tgtEl>
                                        <p:attrNameLst>
                                          <p:attrName>ppt_y</p:attrName>
                                        </p:attrNameLst>
                                      </p:cBhvr>
                                      <p:tavLst>
                                        <p:tav tm="0">
                                          <p:val>
                                            <p:strVal val="#ppt_y"/>
                                          </p:val>
                                        </p:tav>
                                        <p:tav tm="100000">
                                          <p:val>
                                            <p:strVal val="#ppt_y"/>
                                          </p:val>
                                        </p:tav>
                                      </p:tavLst>
                                    </p:anim>
                                    <p:animEffect transition="in" filter="wipe(right)" prLst="gradientSize: 0.1">
                                      <p:cBhvr>
                                        <p:cTn id="57" dur="1000"/>
                                        <p:tgtEl>
                                          <p:spTgt spid="4">
                                            <p:txEl>
                                              <p:pRg st="8" end="8"/>
                                            </p:txEl>
                                          </p:spTgt>
                                        </p:tgtEl>
                                      </p:cBhvr>
                                    </p:animEffect>
                                  </p:childTnLst>
                                </p:cTn>
                              </p:par>
                            </p:childTnLst>
                          </p:cTn>
                        </p:par>
                        <p:par>
                          <p:cTn id="58" fill="hold">
                            <p:stCondLst>
                              <p:cond delay="9000"/>
                            </p:stCondLst>
                            <p:childTnLst>
                              <p:par>
                                <p:cTn id="59" presetID="29" presetClass="entr" presetSubtype="0" fill="hold" grpId="0" nodeType="afterEffect">
                                  <p:stCondLst>
                                    <p:cond delay="0"/>
                                  </p:stCondLst>
                                  <p:childTnLst>
                                    <p:set>
                                      <p:cBhvr>
                                        <p:cTn id="60" dur="1" fill="hold">
                                          <p:stCondLst>
                                            <p:cond delay="0"/>
                                          </p:stCondLst>
                                        </p:cTn>
                                        <p:tgtEl>
                                          <p:spTgt spid="4">
                                            <p:txEl>
                                              <p:pRg st="9" end="9"/>
                                            </p:txEl>
                                          </p:spTgt>
                                        </p:tgtEl>
                                        <p:attrNameLst>
                                          <p:attrName>style.visibility</p:attrName>
                                        </p:attrNameLst>
                                      </p:cBhvr>
                                      <p:to>
                                        <p:strVal val="visible"/>
                                      </p:to>
                                    </p:set>
                                    <p:anim calcmode="lin" valueType="num">
                                      <p:cBhvr>
                                        <p:cTn id="61" dur="1000" fill="hold"/>
                                        <p:tgtEl>
                                          <p:spTgt spid="4">
                                            <p:txEl>
                                              <p:pRg st="9" end="9"/>
                                            </p:txEl>
                                          </p:spTgt>
                                        </p:tgtEl>
                                        <p:attrNameLst>
                                          <p:attrName>ppt_x</p:attrName>
                                        </p:attrNameLst>
                                      </p:cBhvr>
                                      <p:tavLst>
                                        <p:tav tm="0">
                                          <p:val>
                                            <p:strVal val="#ppt_x-.2"/>
                                          </p:val>
                                        </p:tav>
                                        <p:tav tm="100000">
                                          <p:val>
                                            <p:strVal val="#ppt_x"/>
                                          </p:val>
                                        </p:tav>
                                      </p:tavLst>
                                    </p:anim>
                                    <p:anim calcmode="lin" valueType="num">
                                      <p:cBhvr>
                                        <p:cTn id="62" dur="1000" fill="hold"/>
                                        <p:tgtEl>
                                          <p:spTgt spid="4">
                                            <p:txEl>
                                              <p:pRg st="9" end="9"/>
                                            </p:txEl>
                                          </p:spTgt>
                                        </p:tgtEl>
                                        <p:attrNameLst>
                                          <p:attrName>ppt_y</p:attrName>
                                        </p:attrNameLst>
                                      </p:cBhvr>
                                      <p:tavLst>
                                        <p:tav tm="0">
                                          <p:val>
                                            <p:strVal val="#ppt_y"/>
                                          </p:val>
                                        </p:tav>
                                        <p:tav tm="100000">
                                          <p:val>
                                            <p:strVal val="#ppt_y"/>
                                          </p:val>
                                        </p:tav>
                                      </p:tavLst>
                                    </p:anim>
                                    <p:animEffect transition="in" filter="wipe(right)" prLst="gradientSize: 0.1">
                                      <p:cBhvr>
                                        <p:cTn id="63" dur="10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8640"/>
            <a:ext cx="8229600" cy="6408712"/>
          </a:xfrm>
        </p:spPr>
        <p:txBody>
          <a:bodyPr>
            <a:normAutofit lnSpcReduction="10000"/>
          </a:bodyPr>
          <a:lstStyle/>
          <a:p>
            <a:pPr lvl="0" algn="ctr" rtl="1">
              <a:buNone/>
            </a:pPr>
            <a:r>
              <a:rPr lang="ar-SA" sz="3600" b="1" dirty="0" smtClean="0">
                <a:solidFill>
                  <a:srgbClr val="002060"/>
                </a:solidFill>
              </a:rPr>
              <a:t>صلاحيـات مقرر </a:t>
            </a:r>
            <a:r>
              <a:rPr lang="ar-SA" sz="3600" b="1" dirty="0" err="1" smtClean="0">
                <a:solidFill>
                  <a:srgbClr val="002060"/>
                </a:solidFill>
              </a:rPr>
              <a:t>اللجنة:</a:t>
            </a:r>
            <a:r>
              <a:rPr lang="ar-SA" sz="3600" b="1" dirty="0" smtClean="0">
                <a:solidFill>
                  <a:srgbClr val="002060"/>
                </a:solidFill>
              </a:rPr>
              <a:t>  </a:t>
            </a:r>
            <a:endParaRPr lang="fr-FR" sz="3600" dirty="0" smtClean="0">
              <a:solidFill>
                <a:srgbClr val="002060"/>
              </a:solidFill>
            </a:endParaRPr>
          </a:p>
          <a:p>
            <a:pPr lvl="0" algn="r" rtl="1"/>
            <a:r>
              <a:rPr lang="ar-SA" sz="3500" dirty="0" smtClean="0">
                <a:solidFill>
                  <a:srgbClr val="002060"/>
                </a:solidFill>
              </a:rPr>
              <a:t>يكلف هذا الأخير من طرف الرئيس بدراسة ملف على الأقل ثمانية(8) أيام قبل انعقاد الجلسة، يقدم المقرر اللجنة تقريرا تحليليا ممضي من طرفه.</a:t>
            </a:r>
            <a:endParaRPr lang="fr-FR" sz="3500" dirty="0" smtClean="0">
              <a:solidFill>
                <a:srgbClr val="002060"/>
              </a:solidFill>
            </a:endParaRPr>
          </a:p>
          <a:p>
            <a:pPr algn="r" rtl="1"/>
            <a:r>
              <a:rPr lang="ar-SA" sz="3500" dirty="0" smtClean="0">
                <a:solidFill>
                  <a:srgbClr val="002060"/>
                </a:solidFill>
              </a:rPr>
              <a:t>يحتوي التقرير على كل الملاحظات والتحفظات في الشكل أو المضمون، ويبدي رأيه حول الملف المدروس.</a:t>
            </a:r>
            <a:endParaRPr lang="fr-FR" sz="3500" dirty="0" smtClean="0">
              <a:solidFill>
                <a:srgbClr val="002060"/>
              </a:solidFill>
            </a:endParaRPr>
          </a:p>
          <a:p>
            <a:pPr algn="r" rtl="1"/>
            <a:r>
              <a:rPr lang="ar-SA" sz="3500" dirty="0" smtClean="0">
                <a:solidFill>
                  <a:srgbClr val="002060"/>
                </a:solidFill>
              </a:rPr>
              <a:t>بعد موافقة اللجنة على الملف، يكلف المقرر بالتنسيق مع كتابة اللجنة برفع التحفظات.</a:t>
            </a:r>
            <a:endParaRPr lang="fr-FR" sz="3500" dirty="0" smtClean="0">
              <a:solidFill>
                <a:srgbClr val="002060"/>
              </a:solidFill>
            </a:endParaRPr>
          </a:p>
          <a:p>
            <a:pPr algn="r" rtl="1"/>
            <a:r>
              <a:rPr lang="ar-SA" sz="3500" dirty="0" smtClean="0">
                <a:solidFill>
                  <a:srgbClr val="002060"/>
                </a:solidFill>
              </a:rPr>
              <a:t>في حالة مانع يحول المقرر دون استكمال دراسة الملف في الآجال المحددة، يجب عليه إعلام الرئيس كي يتم استخلافه من طرف عضو أخر.</a:t>
            </a:r>
            <a:endParaRPr lang="fr-FR" sz="3500" dirty="0">
              <a:solidFill>
                <a:srgbClr val="002060"/>
              </a:solidFill>
            </a:endParaRPr>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70" decel="100000"/>
                                        <p:tgtEl>
                                          <p:spTgt spid="3">
                                            <p:txEl>
                                              <p:pRg st="0" end="0"/>
                                            </p:txEl>
                                          </p:spTgt>
                                        </p:tgtEl>
                                      </p:cBhvr>
                                    </p:animEffect>
                                    <p:animScale>
                                      <p:cBhvr>
                                        <p:cTn id="8" dur="770" decel="100000"/>
                                        <p:tgtEl>
                                          <p:spTgt spid="3">
                                            <p:txEl>
                                              <p:pRg st="0" end="0"/>
                                            </p:txEl>
                                          </p:spTgt>
                                        </p:tgtEl>
                                      </p:cBhvr>
                                      <p:from x="10000" y="10000"/>
                                      <p:to x="200000" y="450000"/>
                                    </p:animScale>
                                    <p:animScale>
                                      <p:cBhvr>
                                        <p:cTn id="9" dur="1230" accel="100000" fill="hold">
                                          <p:stCondLst>
                                            <p:cond delay="770"/>
                                          </p:stCondLst>
                                        </p:cTn>
                                        <p:tgtEl>
                                          <p:spTgt spid="3">
                                            <p:txEl>
                                              <p:pRg st="0" end="0"/>
                                            </p:txEl>
                                          </p:spTgt>
                                        </p:tgtEl>
                                      </p:cBhvr>
                                      <p:from x="200000" y="450000"/>
                                      <p:to x="100000" y="100000"/>
                                    </p:animScale>
                                    <p:set>
                                      <p:cBhvr>
                                        <p:cTn id="10" dur="770" fill="hold"/>
                                        <p:tgtEl>
                                          <p:spTgt spid="3">
                                            <p:txEl>
                                              <p:pRg st="0" end="0"/>
                                            </p:txEl>
                                          </p:spTgt>
                                        </p:tgtEl>
                                        <p:attrNameLst>
                                          <p:attrName>ppt_x</p:attrName>
                                        </p:attrNameLst>
                                      </p:cBhvr>
                                      <p:to>
                                        <p:strVal val="(0.5)"/>
                                      </p:to>
                                    </p:set>
                                    <p:anim from="(0.5)" to="(#ppt_x)" calcmode="lin" valueType="num">
                                      <p:cBhvr>
                                        <p:cTn id="11" dur="1230" accel="100000" fill="hold">
                                          <p:stCondLst>
                                            <p:cond delay="770"/>
                                          </p:stCondLst>
                                        </p:cTn>
                                        <p:tgtEl>
                                          <p:spTgt spid="3">
                                            <p:txEl>
                                              <p:pRg st="0" end="0"/>
                                            </p:txEl>
                                          </p:spTgt>
                                        </p:tgtEl>
                                        <p:attrNameLst>
                                          <p:attrName>ppt_x</p:attrName>
                                        </p:attrNameLst>
                                      </p:cBhvr>
                                    </p:anim>
                                    <p:set>
                                      <p:cBhvr>
                                        <p:cTn id="12" dur="770" fill="hold"/>
                                        <p:tgtEl>
                                          <p:spTgt spid="3">
                                            <p:txEl>
                                              <p:pRg st="0" end="0"/>
                                            </p:txEl>
                                          </p:spTgt>
                                        </p:tgtEl>
                                        <p:attrNameLst>
                                          <p:attrName>ppt_y</p:attrName>
                                        </p:attrNameLst>
                                      </p:cBhvr>
                                      <p:to>
                                        <p:strVal val="(#ppt_y+0.4)"/>
                                      </p:to>
                                    </p:set>
                                    <p:anim from="(#ppt_y+0.4)" to="(#ppt_y)" calcmode="lin" valueType="num">
                                      <p:cBhvr>
                                        <p:cTn id="13" dur="1230" accel="100000" fill="hold">
                                          <p:stCondLst>
                                            <p:cond delay="770"/>
                                          </p:stCondLst>
                                        </p:cTn>
                                        <p:tgtEl>
                                          <p:spTgt spid="3">
                                            <p:txEl>
                                              <p:pRg st="0" end="0"/>
                                            </p:txEl>
                                          </p:spTgt>
                                        </p:tgtEl>
                                        <p:attrNameLst>
                                          <p:attrName>ppt_y</p:attrName>
                                        </p:attrNameLst>
                                      </p:cBhvr>
                                    </p:anim>
                                  </p:childTnLst>
                                </p:cTn>
                              </p:par>
                            </p:childTnLst>
                          </p:cTn>
                        </p:par>
                        <p:par>
                          <p:cTn id="14" fill="hold">
                            <p:stCondLst>
                              <p:cond delay="2000"/>
                            </p:stCondLst>
                            <p:childTnLst>
                              <p:par>
                                <p:cTn id="15" presetID="51" presetClass="entr" presetSubtype="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770" decel="100000"/>
                                        <p:tgtEl>
                                          <p:spTgt spid="3">
                                            <p:txEl>
                                              <p:pRg st="1" end="1"/>
                                            </p:txEl>
                                          </p:spTgt>
                                        </p:tgtEl>
                                      </p:cBhvr>
                                    </p:animEffect>
                                    <p:animScale>
                                      <p:cBhvr>
                                        <p:cTn id="18" dur="770" decel="100000"/>
                                        <p:tgtEl>
                                          <p:spTgt spid="3">
                                            <p:txEl>
                                              <p:pRg st="1" end="1"/>
                                            </p:txEl>
                                          </p:spTgt>
                                        </p:tgtEl>
                                      </p:cBhvr>
                                      <p:from x="10000" y="10000"/>
                                      <p:to x="200000" y="450000"/>
                                    </p:animScale>
                                    <p:animScale>
                                      <p:cBhvr>
                                        <p:cTn id="19" dur="1230" accel="100000" fill="hold">
                                          <p:stCondLst>
                                            <p:cond delay="770"/>
                                          </p:stCondLst>
                                        </p:cTn>
                                        <p:tgtEl>
                                          <p:spTgt spid="3">
                                            <p:txEl>
                                              <p:pRg st="1" end="1"/>
                                            </p:txEl>
                                          </p:spTgt>
                                        </p:tgtEl>
                                      </p:cBhvr>
                                      <p:from x="200000" y="450000"/>
                                      <p:to x="100000" y="100000"/>
                                    </p:animScale>
                                    <p:set>
                                      <p:cBhvr>
                                        <p:cTn id="20" dur="770" fill="hold"/>
                                        <p:tgtEl>
                                          <p:spTgt spid="3">
                                            <p:txEl>
                                              <p:pRg st="1" end="1"/>
                                            </p:txEl>
                                          </p:spTgt>
                                        </p:tgtEl>
                                        <p:attrNameLst>
                                          <p:attrName>ppt_x</p:attrName>
                                        </p:attrNameLst>
                                      </p:cBhvr>
                                      <p:to>
                                        <p:strVal val="(0.5)"/>
                                      </p:to>
                                    </p:set>
                                    <p:anim from="(0.5)" to="(#ppt_x)" calcmode="lin" valueType="num">
                                      <p:cBhvr>
                                        <p:cTn id="21" dur="1230" accel="100000" fill="hold">
                                          <p:stCondLst>
                                            <p:cond delay="770"/>
                                          </p:stCondLst>
                                        </p:cTn>
                                        <p:tgtEl>
                                          <p:spTgt spid="3">
                                            <p:txEl>
                                              <p:pRg st="1" end="1"/>
                                            </p:txEl>
                                          </p:spTgt>
                                        </p:tgtEl>
                                        <p:attrNameLst>
                                          <p:attrName>ppt_x</p:attrName>
                                        </p:attrNameLst>
                                      </p:cBhvr>
                                    </p:anim>
                                    <p:set>
                                      <p:cBhvr>
                                        <p:cTn id="22" dur="770" fill="hold"/>
                                        <p:tgtEl>
                                          <p:spTgt spid="3">
                                            <p:txEl>
                                              <p:pRg st="1" end="1"/>
                                            </p:txEl>
                                          </p:spTgt>
                                        </p:tgtEl>
                                        <p:attrNameLst>
                                          <p:attrName>ppt_y</p:attrName>
                                        </p:attrNameLst>
                                      </p:cBhvr>
                                      <p:to>
                                        <p:strVal val="(#ppt_y+0.4)"/>
                                      </p:to>
                                    </p:set>
                                    <p:anim from="(#ppt_y+0.4)" to="(#ppt_y)" calcmode="lin" valueType="num">
                                      <p:cBhvr>
                                        <p:cTn id="23" dur="1230" accel="100000" fill="hold">
                                          <p:stCondLst>
                                            <p:cond delay="770"/>
                                          </p:stCondLst>
                                        </p:cTn>
                                        <p:tgtEl>
                                          <p:spTgt spid="3">
                                            <p:txEl>
                                              <p:pRg st="1" end="1"/>
                                            </p:txEl>
                                          </p:spTgt>
                                        </p:tgtEl>
                                        <p:attrNameLst>
                                          <p:attrName>ppt_y</p:attrName>
                                        </p:attrNameLst>
                                      </p:cBhvr>
                                    </p:anim>
                                  </p:childTnLst>
                                </p:cTn>
                              </p:par>
                            </p:childTnLst>
                          </p:cTn>
                        </p:par>
                        <p:par>
                          <p:cTn id="24" fill="hold">
                            <p:stCondLst>
                              <p:cond delay="4000"/>
                            </p:stCondLst>
                            <p:childTnLst>
                              <p:par>
                                <p:cTn id="25" presetID="51" presetClass="entr" presetSubtype="0" fill="hold" grpId="0" nodeType="after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770" decel="100000"/>
                                        <p:tgtEl>
                                          <p:spTgt spid="3">
                                            <p:txEl>
                                              <p:pRg st="2" end="2"/>
                                            </p:txEl>
                                          </p:spTgt>
                                        </p:tgtEl>
                                      </p:cBhvr>
                                    </p:animEffect>
                                    <p:animScale>
                                      <p:cBhvr>
                                        <p:cTn id="28" dur="770" decel="100000"/>
                                        <p:tgtEl>
                                          <p:spTgt spid="3">
                                            <p:txEl>
                                              <p:pRg st="2" end="2"/>
                                            </p:txEl>
                                          </p:spTgt>
                                        </p:tgtEl>
                                      </p:cBhvr>
                                      <p:from x="10000" y="10000"/>
                                      <p:to x="200000" y="450000"/>
                                    </p:animScale>
                                    <p:animScale>
                                      <p:cBhvr>
                                        <p:cTn id="29" dur="1230" accel="100000" fill="hold">
                                          <p:stCondLst>
                                            <p:cond delay="770"/>
                                          </p:stCondLst>
                                        </p:cTn>
                                        <p:tgtEl>
                                          <p:spTgt spid="3">
                                            <p:txEl>
                                              <p:pRg st="2" end="2"/>
                                            </p:txEl>
                                          </p:spTgt>
                                        </p:tgtEl>
                                      </p:cBhvr>
                                      <p:from x="200000" y="450000"/>
                                      <p:to x="100000" y="100000"/>
                                    </p:animScale>
                                    <p:set>
                                      <p:cBhvr>
                                        <p:cTn id="30" dur="770" fill="hold"/>
                                        <p:tgtEl>
                                          <p:spTgt spid="3">
                                            <p:txEl>
                                              <p:pRg st="2" end="2"/>
                                            </p:txEl>
                                          </p:spTgt>
                                        </p:tgtEl>
                                        <p:attrNameLst>
                                          <p:attrName>ppt_x</p:attrName>
                                        </p:attrNameLst>
                                      </p:cBhvr>
                                      <p:to>
                                        <p:strVal val="(0.5)"/>
                                      </p:to>
                                    </p:set>
                                    <p:anim from="(0.5)" to="(#ppt_x)" calcmode="lin" valueType="num">
                                      <p:cBhvr>
                                        <p:cTn id="31" dur="1230" accel="100000" fill="hold">
                                          <p:stCondLst>
                                            <p:cond delay="770"/>
                                          </p:stCondLst>
                                        </p:cTn>
                                        <p:tgtEl>
                                          <p:spTgt spid="3">
                                            <p:txEl>
                                              <p:pRg st="2" end="2"/>
                                            </p:txEl>
                                          </p:spTgt>
                                        </p:tgtEl>
                                        <p:attrNameLst>
                                          <p:attrName>ppt_x</p:attrName>
                                        </p:attrNameLst>
                                      </p:cBhvr>
                                    </p:anim>
                                    <p:set>
                                      <p:cBhvr>
                                        <p:cTn id="32" dur="770" fill="hold"/>
                                        <p:tgtEl>
                                          <p:spTgt spid="3">
                                            <p:txEl>
                                              <p:pRg st="2" end="2"/>
                                            </p:txEl>
                                          </p:spTgt>
                                        </p:tgtEl>
                                        <p:attrNameLst>
                                          <p:attrName>ppt_y</p:attrName>
                                        </p:attrNameLst>
                                      </p:cBhvr>
                                      <p:to>
                                        <p:strVal val="(#ppt_y+0.4)"/>
                                      </p:to>
                                    </p:set>
                                    <p:anim from="(#ppt_y+0.4)" to="(#ppt_y)" calcmode="lin" valueType="num">
                                      <p:cBhvr>
                                        <p:cTn id="33" dur="1230" accel="100000" fill="hold">
                                          <p:stCondLst>
                                            <p:cond delay="770"/>
                                          </p:stCondLst>
                                        </p:cTn>
                                        <p:tgtEl>
                                          <p:spTgt spid="3">
                                            <p:txEl>
                                              <p:pRg st="2" end="2"/>
                                            </p:txEl>
                                          </p:spTgt>
                                        </p:tgtEl>
                                        <p:attrNameLst>
                                          <p:attrName>ppt_y</p:attrName>
                                        </p:attrNameLst>
                                      </p:cBhvr>
                                    </p:anim>
                                  </p:childTnLst>
                                </p:cTn>
                              </p:par>
                            </p:childTnLst>
                          </p:cTn>
                        </p:par>
                        <p:par>
                          <p:cTn id="34" fill="hold">
                            <p:stCondLst>
                              <p:cond delay="6000"/>
                            </p:stCondLst>
                            <p:childTnLst>
                              <p:par>
                                <p:cTn id="35" presetID="51" presetClass="entr" presetSubtype="0" fill="hold" grpId="0" nodeType="after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fade">
                                      <p:cBhvr>
                                        <p:cTn id="37" dur="770" decel="100000"/>
                                        <p:tgtEl>
                                          <p:spTgt spid="3">
                                            <p:txEl>
                                              <p:pRg st="3" end="3"/>
                                            </p:txEl>
                                          </p:spTgt>
                                        </p:tgtEl>
                                      </p:cBhvr>
                                    </p:animEffect>
                                    <p:animScale>
                                      <p:cBhvr>
                                        <p:cTn id="38" dur="770" decel="100000"/>
                                        <p:tgtEl>
                                          <p:spTgt spid="3">
                                            <p:txEl>
                                              <p:pRg st="3" end="3"/>
                                            </p:txEl>
                                          </p:spTgt>
                                        </p:tgtEl>
                                      </p:cBhvr>
                                      <p:from x="10000" y="10000"/>
                                      <p:to x="200000" y="450000"/>
                                    </p:animScale>
                                    <p:animScale>
                                      <p:cBhvr>
                                        <p:cTn id="39" dur="1230" accel="100000" fill="hold">
                                          <p:stCondLst>
                                            <p:cond delay="770"/>
                                          </p:stCondLst>
                                        </p:cTn>
                                        <p:tgtEl>
                                          <p:spTgt spid="3">
                                            <p:txEl>
                                              <p:pRg st="3" end="3"/>
                                            </p:txEl>
                                          </p:spTgt>
                                        </p:tgtEl>
                                      </p:cBhvr>
                                      <p:from x="200000" y="450000"/>
                                      <p:to x="100000" y="100000"/>
                                    </p:animScale>
                                    <p:set>
                                      <p:cBhvr>
                                        <p:cTn id="40" dur="770" fill="hold"/>
                                        <p:tgtEl>
                                          <p:spTgt spid="3">
                                            <p:txEl>
                                              <p:pRg st="3" end="3"/>
                                            </p:txEl>
                                          </p:spTgt>
                                        </p:tgtEl>
                                        <p:attrNameLst>
                                          <p:attrName>ppt_x</p:attrName>
                                        </p:attrNameLst>
                                      </p:cBhvr>
                                      <p:to>
                                        <p:strVal val="(0.5)"/>
                                      </p:to>
                                    </p:set>
                                    <p:anim from="(0.5)" to="(#ppt_x)" calcmode="lin" valueType="num">
                                      <p:cBhvr>
                                        <p:cTn id="41" dur="1230" accel="100000" fill="hold">
                                          <p:stCondLst>
                                            <p:cond delay="770"/>
                                          </p:stCondLst>
                                        </p:cTn>
                                        <p:tgtEl>
                                          <p:spTgt spid="3">
                                            <p:txEl>
                                              <p:pRg st="3" end="3"/>
                                            </p:txEl>
                                          </p:spTgt>
                                        </p:tgtEl>
                                        <p:attrNameLst>
                                          <p:attrName>ppt_x</p:attrName>
                                        </p:attrNameLst>
                                      </p:cBhvr>
                                    </p:anim>
                                    <p:set>
                                      <p:cBhvr>
                                        <p:cTn id="42" dur="770" fill="hold"/>
                                        <p:tgtEl>
                                          <p:spTgt spid="3">
                                            <p:txEl>
                                              <p:pRg st="3" end="3"/>
                                            </p:txEl>
                                          </p:spTgt>
                                        </p:tgtEl>
                                        <p:attrNameLst>
                                          <p:attrName>ppt_y</p:attrName>
                                        </p:attrNameLst>
                                      </p:cBhvr>
                                      <p:to>
                                        <p:strVal val="(#ppt_y+0.4)"/>
                                      </p:to>
                                    </p:set>
                                    <p:anim from="(#ppt_y+0.4)" to="(#ppt_y)" calcmode="lin" valueType="num">
                                      <p:cBhvr>
                                        <p:cTn id="43" dur="1230" accel="100000" fill="hold">
                                          <p:stCondLst>
                                            <p:cond delay="770"/>
                                          </p:stCondLst>
                                        </p:cTn>
                                        <p:tgtEl>
                                          <p:spTgt spid="3">
                                            <p:txEl>
                                              <p:pRg st="3" end="3"/>
                                            </p:txEl>
                                          </p:spTgt>
                                        </p:tgtEl>
                                        <p:attrNameLst>
                                          <p:attrName>ppt_y</p:attrName>
                                        </p:attrNameLst>
                                      </p:cBhvr>
                                    </p:anim>
                                  </p:childTnLst>
                                </p:cTn>
                              </p:par>
                            </p:childTnLst>
                          </p:cTn>
                        </p:par>
                        <p:par>
                          <p:cTn id="44" fill="hold">
                            <p:stCondLst>
                              <p:cond delay="8000"/>
                            </p:stCondLst>
                            <p:childTnLst>
                              <p:par>
                                <p:cTn id="45" presetID="51" presetClass="entr" presetSubtype="0" fill="hold" grpId="0" nodeType="after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fade">
                                      <p:cBhvr>
                                        <p:cTn id="47" dur="770" decel="100000"/>
                                        <p:tgtEl>
                                          <p:spTgt spid="3">
                                            <p:txEl>
                                              <p:pRg st="4" end="4"/>
                                            </p:txEl>
                                          </p:spTgt>
                                        </p:tgtEl>
                                      </p:cBhvr>
                                    </p:animEffect>
                                    <p:animScale>
                                      <p:cBhvr>
                                        <p:cTn id="48" dur="770" decel="100000"/>
                                        <p:tgtEl>
                                          <p:spTgt spid="3">
                                            <p:txEl>
                                              <p:pRg st="4" end="4"/>
                                            </p:txEl>
                                          </p:spTgt>
                                        </p:tgtEl>
                                      </p:cBhvr>
                                      <p:from x="10000" y="10000"/>
                                      <p:to x="200000" y="450000"/>
                                    </p:animScale>
                                    <p:animScale>
                                      <p:cBhvr>
                                        <p:cTn id="49" dur="1230" accel="100000" fill="hold">
                                          <p:stCondLst>
                                            <p:cond delay="770"/>
                                          </p:stCondLst>
                                        </p:cTn>
                                        <p:tgtEl>
                                          <p:spTgt spid="3">
                                            <p:txEl>
                                              <p:pRg st="4" end="4"/>
                                            </p:txEl>
                                          </p:spTgt>
                                        </p:tgtEl>
                                      </p:cBhvr>
                                      <p:from x="200000" y="450000"/>
                                      <p:to x="100000" y="100000"/>
                                    </p:animScale>
                                    <p:set>
                                      <p:cBhvr>
                                        <p:cTn id="50" dur="770" fill="hold"/>
                                        <p:tgtEl>
                                          <p:spTgt spid="3">
                                            <p:txEl>
                                              <p:pRg st="4" end="4"/>
                                            </p:txEl>
                                          </p:spTgt>
                                        </p:tgtEl>
                                        <p:attrNameLst>
                                          <p:attrName>ppt_x</p:attrName>
                                        </p:attrNameLst>
                                      </p:cBhvr>
                                      <p:to>
                                        <p:strVal val="(0.5)"/>
                                      </p:to>
                                    </p:set>
                                    <p:anim from="(0.5)" to="(#ppt_x)" calcmode="lin" valueType="num">
                                      <p:cBhvr>
                                        <p:cTn id="51" dur="1230" accel="100000" fill="hold">
                                          <p:stCondLst>
                                            <p:cond delay="770"/>
                                          </p:stCondLst>
                                        </p:cTn>
                                        <p:tgtEl>
                                          <p:spTgt spid="3">
                                            <p:txEl>
                                              <p:pRg st="4" end="4"/>
                                            </p:txEl>
                                          </p:spTgt>
                                        </p:tgtEl>
                                        <p:attrNameLst>
                                          <p:attrName>ppt_x</p:attrName>
                                        </p:attrNameLst>
                                      </p:cBhvr>
                                    </p:anim>
                                    <p:set>
                                      <p:cBhvr>
                                        <p:cTn id="52" dur="770" fill="hold"/>
                                        <p:tgtEl>
                                          <p:spTgt spid="3">
                                            <p:txEl>
                                              <p:pRg st="4" end="4"/>
                                            </p:txEl>
                                          </p:spTgt>
                                        </p:tgtEl>
                                        <p:attrNameLst>
                                          <p:attrName>ppt_y</p:attrName>
                                        </p:attrNameLst>
                                      </p:cBhvr>
                                      <p:to>
                                        <p:strVal val="(#ppt_y+0.4)"/>
                                      </p:to>
                                    </p:set>
                                    <p:anim from="(#ppt_y+0.4)" to="(#ppt_y)" calcmode="lin" valueType="num">
                                      <p:cBhvr>
                                        <p:cTn id="53" dur="1230" accel="100000" fill="hold">
                                          <p:stCondLst>
                                            <p:cond delay="770"/>
                                          </p:stCondLst>
                                        </p:cTn>
                                        <p:tgtEl>
                                          <p:spTgt spid="3">
                                            <p:txEl>
                                              <p:pRg st="4" end="4"/>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8640"/>
            <a:ext cx="8229600" cy="6408712"/>
          </a:xfrm>
        </p:spPr>
        <p:txBody>
          <a:bodyPr>
            <a:normAutofit fontScale="70000" lnSpcReduction="20000"/>
          </a:bodyPr>
          <a:lstStyle/>
          <a:p>
            <a:pPr lvl="0" algn="ctr" rtl="1">
              <a:buNone/>
            </a:pPr>
            <a:r>
              <a:rPr lang="ar-SA" sz="4600" b="1" dirty="0" smtClean="0">
                <a:solidFill>
                  <a:srgbClr val="002060"/>
                </a:solidFill>
              </a:rPr>
              <a:t>صلاحيات ومهام كتابة </a:t>
            </a:r>
            <a:r>
              <a:rPr lang="ar-SA" sz="4600" b="1" dirty="0" err="1" smtClean="0">
                <a:solidFill>
                  <a:srgbClr val="002060"/>
                </a:solidFill>
              </a:rPr>
              <a:t>اللجنة:</a:t>
            </a:r>
            <a:r>
              <a:rPr lang="ar-SA" sz="4600" b="1" dirty="0" smtClean="0">
                <a:solidFill>
                  <a:srgbClr val="002060"/>
                </a:solidFill>
              </a:rPr>
              <a:t>      </a:t>
            </a:r>
            <a:endParaRPr lang="fr-FR" sz="4600" dirty="0" smtClean="0">
              <a:solidFill>
                <a:srgbClr val="002060"/>
              </a:solidFill>
            </a:endParaRPr>
          </a:p>
          <a:p>
            <a:pPr algn="r" rtl="1"/>
            <a:r>
              <a:rPr lang="ar-SA" dirty="0" smtClean="0">
                <a:solidFill>
                  <a:srgbClr val="002060"/>
                </a:solidFill>
              </a:rPr>
              <a:t>توضع كتابة دائمة تحت سلطة رئيس اللجنة، تتكون من موظفي المصلحة </a:t>
            </a:r>
            <a:r>
              <a:rPr lang="ar-SA" dirty="0" err="1" smtClean="0">
                <a:solidFill>
                  <a:srgbClr val="002060"/>
                </a:solidFill>
              </a:rPr>
              <a:t>المتعاقدة.</a:t>
            </a:r>
            <a:r>
              <a:rPr lang="ar-SA" dirty="0" smtClean="0">
                <a:solidFill>
                  <a:srgbClr val="002060"/>
                </a:solidFill>
              </a:rPr>
              <a:t> </a:t>
            </a:r>
            <a:endParaRPr lang="fr-FR" dirty="0" smtClean="0">
              <a:solidFill>
                <a:srgbClr val="002060"/>
              </a:solidFill>
            </a:endParaRPr>
          </a:p>
          <a:p>
            <a:pPr algn="r" rtl="1"/>
            <a:r>
              <a:rPr lang="ar-SA" dirty="0" smtClean="0">
                <a:solidFill>
                  <a:srgbClr val="002060"/>
                </a:solidFill>
              </a:rPr>
              <a:t>تقوم اللجنة بالمهام </a:t>
            </a:r>
            <a:r>
              <a:rPr lang="ar-SA" dirty="0" err="1" smtClean="0">
                <a:solidFill>
                  <a:srgbClr val="002060"/>
                </a:solidFill>
              </a:rPr>
              <a:t>التالية :</a:t>
            </a:r>
            <a:endParaRPr lang="fr-FR" dirty="0" smtClean="0">
              <a:solidFill>
                <a:srgbClr val="002060"/>
              </a:solidFill>
            </a:endParaRPr>
          </a:p>
          <a:p>
            <a:pPr lvl="0" algn="r" rtl="1"/>
            <a:r>
              <a:rPr lang="ar-SA" dirty="0" smtClean="0">
                <a:solidFill>
                  <a:srgbClr val="002060"/>
                </a:solidFill>
              </a:rPr>
              <a:t>تسجيل ملفات مشاريع دفاتر شروط المناقصات والتراضي بعد استشارة، ومشاريع الصفقات والملاحق، والطعون وكل وثيقة تكميلية أودعت وهذا مقابل وصل تسليم، وكل ملف ناقص يحرر بشأنه إشعار بإعادته إلى المصلحة المتعاقدة.</a:t>
            </a:r>
            <a:endParaRPr lang="fr-FR" dirty="0" smtClean="0">
              <a:solidFill>
                <a:srgbClr val="002060"/>
              </a:solidFill>
            </a:endParaRPr>
          </a:p>
          <a:p>
            <a:pPr lvl="0" algn="r" rtl="1"/>
            <a:r>
              <a:rPr lang="ar-SA" dirty="0" smtClean="0">
                <a:solidFill>
                  <a:srgbClr val="002060"/>
                </a:solidFill>
              </a:rPr>
              <a:t>إعداد جدول الأعمال.</a:t>
            </a:r>
            <a:endParaRPr lang="fr-FR" dirty="0" smtClean="0">
              <a:solidFill>
                <a:srgbClr val="002060"/>
              </a:solidFill>
            </a:endParaRPr>
          </a:p>
          <a:p>
            <a:pPr lvl="0" algn="r" rtl="1"/>
            <a:r>
              <a:rPr lang="ar-SA" dirty="0" smtClean="0">
                <a:solidFill>
                  <a:srgbClr val="002060"/>
                </a:solidFill>
              </a:rPr>
              <a:t>إعداد </a:t>
            </a:r>
            <a:r>
              <a:rPr lang="ar-SA" dirty="0" err="1" smtClean="0">
                <a:solidFill>
                  <a:srgbClr val="002060"/>
                </a:solidFill>
              </a:rPr>
              <a:t>استدعاءات</a:t>
            </a:r>
            <a:r>
              <a:rPr lang="ar-SA" dirty="0" smtClean="0">
                <a:solidFill>
                  <a:srgbClr val="002060"/>
                </a:solidFill>
              </a:rPr>
              <a:t> أعضاء اللجنة وممثلي المصلحة المتعاقدة والخبراء المحتملين تبلغهم للرئيس من أجل الإمضاء وترسل إلى المعنيين 8 أيام قبل انعقاد الجلسة.</a:t>
            </a:r>
            <a:endParaRPr lang="fr-FR" dirty="0" smtClean="0">
              <a:solidFill>
                <a:srgbClr val="002060"/>
              </a:solidFill>
            </a:endParaRPr>
          </a:p>
          <a:p>
            <a:pPr lvl="0" algn="r" rtl="1"/>
            <a:r>
              <a:rPr lang="ar-SA" dirty="0" smtClean="0">
                <a:solidFill>
                  <a:srgbClr val="002060"/>
                </a:solidFill>
              </a:rPr>
              <a:t>إرسال رفقة </a:t>
            </a:r>
            <a:r>
              <a:rPr lang="ar-SA" dirty="0" err="1" smtClean="0">
                <a:solidFill>
                  <a:srgbClr val="002060"/>
                </a:solidFill>
              </a:rPr>
              <a:t>الاستدعاءات</a:t>
            </a:r>
            <a:r>
              <a:rPr lang="ar-SA" dirty="0" smtClean="0">
                <a:solidFill>
                  <a:srgbClr val="002060"/>
                </a:solidFill>
              </a:rPr>
              <a:t> نسخ من المذكرة التحليلية والتقرير التقديمي لكل ملف إلى أعضاء اللجنة.</a:t>
            </a:r>
            <a:endParaRPr lang="fr-FR" dirty="0" smtClean="0">
              <a:solidFill>
                <a:srgbClr val="002060"/>
              </a:solidFill>
            </a:endParaRPr>
          </a:p>
          <a:p>
            <a:pPr lvl="0" algn="r" rtl="1"/>
            <a:r>
              <a:rPr lang="ar-SA" dirty="0" smtClean="0">
                <a:solidFill>
                  <a:srgbClr val="002060"/>
                </a:solidFill>
              </a:rPr>
              <a:t>إرسال الملف الكامل إلى المقررين.</a:t>
            </a:r>
            <a:endParaRPr lang="ar-DZ" dirty="0" smtClean="0">
              <a:solidFill>
                <a:srgbClr val="002060"/>
              </a:solidFill>
            </a:endParaRPr>
          </a:p>
          <a:p>
            <a:pPr lvl="0" algn="r" rtl="1"/>
            <a:r>
              <a:rPr lang="ar-SA" dirty="0" smtClean="0">
                <a:solidFill>
                  <a:srgbClr val="002060"/>
                </a:solidFill>
              </a:rPr>
              <a:t>تحرير مقررات التأشيرات والمذكرات ومحاضر الجلسات.</a:t>
            </a:r>
            <a:endParaRPr lang="fr-FR" dirty="0" smtClean="0">
              <a:solidFill>
                <a:srgbClr val="002060"/>
              </a:solidFill>
            </a:endParaRPr>
          </a:p>
          <a:p>
            <a:pPr lvl="0" algn="r" rtl="1"/>
            <a:r>
              <a:rPr lang="ar-SA" dirty="0" smtClean="0">
                <a:solidFill>
                  <a:srgbClr val="002060"/>
                </a:solidFill>
              </a:rPr>
              <a:t>متابعة رفع التحفظات بالاتصال مع المقرر.</a:t>
            </a:r>
            <a:endParaRPr lang="fr-FR" dirty="0" smtClean="0">
              <a:solidFill>
                <a:srgbClr val="002060"/>
              </a:solidFill>
            </a:endParaRPr>
          </a:p>
          <a:p>
            <a:pPr lvl="0" algn="r" rtl="1"/>
            <a:r>
              <a:rPr lang="ar-SA" dirty="0" smtClean="0">
                <a:solidFill>
                  <a:srgbClr val="002060"/>
                </a:solidFill>
              </a:rPr>
              <a:t>إعداد التقارير الفصلية عن نشاط اللجنة.</a:t>
            </a:r>
            <a:endParaRPr lang="fr-FR" dirty="0" smtClean="0">
              <a:solidFill>
                <a:srgbClr val="002060"/>
              </a:solidFill>
            </a:endParaRPr>
          </a:p>
          <a:p>
            <a:pPr lvl="0" algn="r" rtl="1"/>
            <a:r>
              <a:rPr lang="ar-SA" dirty="0" smtClean="0">
                <a:solidFill>
                  <a:srgbClr val="002060"/>
                </a:solidFill>
              </a:rPr>
              <a:t>السماح لأعضاء اللجنة بالإطلاع على المعلومات والوثائق الموجودة لديها.</a:t>
            </a:r>
            <a:endParaRPr lang="fr-FR" dirty="0" smtClean="0">
              <a:solidFill>
                <a:srgbClr val="002060"/>
              </a:solidFill>
            </a:endParaRPr>
          </a:p>
          <a:p>
            <a:pPr lvl="0" algn="r" rtl="1"/>
            <a:r>
              <a:rPr lang="ar-SA" dirty="0" smtClean="0">
                <a:solidFill>
                  <a:srgbClr val="002060"/>
                </a:solidFill>
              </a:rPr>
              <a:t>مسك أرشيف اللجنة وتنظيمه.</a:t>
            </a:r>
            <a:endParaRPr lang="fr-FR" dirty="0" smtClean="0">
              <a:solidFill>
                <a:srgbClr val="002060"/>
              </a:solidFill>
            </a:endParaRPr>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par>
                          <p:cTn id="21" fill="hold">
                            <p:stCondLst>
                              <p:cond delay="2000"/>
                            </p:stCondLst>
                            <p:childTnLst>
                              <p:par>
                                <p:cTn id="22" presetID="26" presetClass="entr" presetSubtype="0" fill="hold" grpId="0" nodeType="after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wipe(down)">
                                      <p:cBhvr>
                                        <p:cTn id="24" dur="580">
                                          <p:stCondLst>
                                            <p:cond delay="0"/>
                                          </p:stCondLst>
                                        </p:cTn>
                                        <p:tgtEl>
                                          <p:spTgt spid="3">
                                            <p:txEl>
                                              <p:pRg st="1" end="1"/>
                                            </p:txEl>
                                          </p:spTgt>
                                        </p:tgtEl>
                                      </p:cBhvr>
                                    </p:animEffect>
                                    <p:anim calcmode="lin" valueType="num">
                                      <p:cBhvr>
                                        <p:cTn id="25"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0" dur="26">
                                          <p:stCondLst>
                                            <p:cond delay="650"/>
                                          </p:stCondLst>
                                        </p:cTn>
                                        <p:tgtEl>
                                          <p:spTgt spid="3">
                                            <p:txEl>
                                              <p:pRg st="1" end="1"/>
                                            </p:txEl>
                                          </p:spTgt>
                                        </p:tgtEl>
                                      </p:cBhvr>
                                      <p:to x="100000" y="60000"/>
                                    </p:animScale>
                                    <p:animScale>
                                      <p:cBhvr>
                                        <p:cTn id="31" dur="166" decel="50000">
                                          <p:stCondLst>
                                            <p:cond delay="676"/>
                                          </p:stCondLst>
                                        </p:cTn>
                                        <p:tgtEl>
                                          <p:spTgt spid="3">
                                            <p:txEl>
                                              <p:pRg st="1" end="1"/>
                                            </p:txEl>
                                          </p:spTgt>
                                        </p:tgtEl>
                                      </p:cBhvr>
                                      <p:to x="100000" y="100000"/>
                                    </p:animScale>
                                    <p:animScale>
                                      <p:cBhvr>
                                        <p:cTn id="32" dur="26">
                                          <p:stCondLst>
                                            <p:cond delay="1312"/>
                                          </p:stCondLst>
                                        </p:cTn>
                                        <p:tgtEl>
                                          <p:spTgt spid="3">
                                            <p:txEl>
                                              <p:pRg st="1" end="1"/>
                                            </p:txEl>
                                          </p:spTgt>
                                        </p:tgtEl>
                                      </p:cBhvr>
                                      <p:to x="100000" y="80000"/>
                                    </p:animScale>
                                    <p:animScale>
                                      <p:cBhvr>
                                        <p:cTn id="33" dur="166" decel="50000">
                                          <p:stCondLst>
                                            <p:cond delay="1338"/>
                                          </p:stCondLst>
                                        </p:cTn>
                                        <p:tgtEl>
                                          <p:spTgt spid="3">
                                            <p:txEl>
                                              <p:pRg st="1" end="1"/>
                                            </p:txEl>
                                          </p:spTgt>
                                        </p:tgtEl>
                                      </p:cBhvr>
                                      <p:to x="100000" y="100000"/>
                                    </p:animScale>
                                    <p:animScale>
                                      <p:cBhvr>
                                        <p:cTn id="34" dur="26">
                                          <p:stCondLst>
                                            <p:cond delay="1642"/>
                                          </p:stCondLst>
                                        </p:cTn>
                                        <p:tgtEl>
                                          <p:spTgt spid="3">
                                            <p:txEl>
                                              <p:pRg st="1" end="1"/>
                                            </p:txEl>
                                          </p:spTgt>
                                        </p:tgtEl>
                                      </p:cBhvr>
                                      <p:to x="100000" y="90000"/>
                                    </p:animScale>
                                    <p:animScale>
                                      <p:cBhvr>
                                        <p:cTn id="35" dur="166" decel="50000">
                                          <p:stCondLst>
                                            <p:cond delay="1668"/>
                                          </p:stCondLst>
                                        </p:cTn>
                                        <p:tgtEl>
                                          <p:spTgt spid="3">
                                            <p:txEl>
                                              <p:pRg st="1" end="1"/>
                                            </p:txEl>
                                          </p:spTgt>
                                        </p:tgtEl>
                                      </p:cBhvr>
                                      <p:to x="100000" y="100000"/>
                                    </p:animScale>
                                    <p:animScale>
                                      <p:cBhvr>
                                        <p:cTn id="36" dur="26">
                                          <p:stCondLst>
                                            <p:cond delay="1808"/>
                                          </p:stCondLst>
                                        </p:cTn>
                                        <p:tgtEl>
                                          <p:spTgt spid="3">
                                            <p:txEl>
                                              <p:pRg st="1" end="1"/>
                                            </p:txEl>
                                          </p:spTgt>
                                        </p:tgtEl>
                                      </p:cBhvr>
                                      <p:to x="100000" y="95000"/>
                                    </p:animScale>
                                    <p:animScale>
                                      <p:cBhvr>
                                        <p:cTn id="37" dur="166" decel="50000">
                                          <p:stCondLst>
                                            <p:cond delay="1834"/>
                                          </p:stCondLst>
                                        </p:cTn>
                                        <p:tgtEl>
                                          <p:spTgt spid="3">
                                            <p:txEl>
                                              <p:pRg st="1" end="1"/>
                                            </p:txEl>
                                          </p:spTgt>
                                        </p:tgtEl>
                                      </p:cBhvr>
                                      <p:to x="100000" y="100000"/>
                                    </p:animScale>
                                  </p:childTnLst>
                                </p:cTn>
                              </p:par>
                            </p:childTnLst>
                          </p:cTn>
                        </p:par>
                        <p:par>
                          <p:cTn id="38" fill="hold">
                            <p:stCondLst>
                              <p:cond delay="4000"/>
                            </p:stCondLst>
                            <p:childTnLst>
                              <p:par>
                                <p:cTn id="39" presetID="26" presetClass="entr" presetSubtype="0" fill="hold" grpId="0" nodeType="after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wipe(down)">
                                      <p:cBhvr>
                                        <p:cTn id="41" dur="580">
                                          <p:stCondLst>
                                            <p:cond delay="0"/>
                                          </p:stCondLst>
                                        </p:cTn>
                                        <p:tgtEl>
                                          <p:spTgt spid="3">
                                            <p:txEl>
                                              <p:pRg st="2" end="2"/>
                                            </p:txEl>
                                          </p:spTgt>
                                        </p:tgtEl>
                                      </p:cBhvr>
                                    </p:animEffect>
                                    <p:anim calcmode="lin" valueType="num">
                                      <p:cBhvr>
                                        <p:cTn id="42"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3">
                                            <p:txEl>
                                              <p:pRg st="2" end="2"/>
                                            </p:txEl>
                                          </p:spTgt>
                                        </p:tgtEl>
                                      </p:cBhvr>
                                      <p:to x="100000" y="60000"/>
                                    </p:animScale>
                                    <p:animScale>
                                      <p:cBhvr>
                                        <p:cTn id="48" dur="166" decel="50000">
                                          <p:stCondLst>
                                            <p:cond delay="676"/>
                                          </p:stCondLst>
                                        </p:cTn>
                                        <p:tgtEl>
                                          <p:spTgt spid="3">
                                            <p:txEl>
                                              <p:pRg st="2" end="2"/>
                                            </p:txEl>
                                          </p:spTgt>
                                        </p:tgtEl>
                                      </p:cBhvr>
                                      <p:to x="100000" y="100000"/>
                                    </p:animScale>
                                    <p:animScale>
                                      <p:cBhvr>
                                        <p:cTn id="49" dur="26">
                                          <p:stCondLst>
                                            <p:cond delay="1312"/>
                                          </p:stCondLst>
                                        </p:cTn>
                                        <p:tgtEl>
                                          <p:spTgt spid="3">
                                            <p:txEl>
                                              <p:pRg st="2" end="2"/>
                                            </p:txEl>
                                          </p:spTgt>
                                        </p:tgtEl>
                                      </p:cBhvr>
                                      <p:to x="100000" y="80000"/>
                                    </p:animScale>
                                    <p:animScale>
                                      <p:cBhvr>
                                        <p:cTn id="50" dur="166" decel="50000">
                                          <p:stCondLst>
                                            <p:cond delay="1338"/>
                                          </p:stCondLst>
                                        </p:cTn>
                                        <p:tgtEl>
                                          <p:spTgt spid="3">
                                            <p:txEl>
                                              <p:pRg st="2" end="2"/>
                                            </p:txEl>
                                          </p:spTgt>
                                        </p:tgtEl>
                                      </p:cBhvr>
                                      <p:to x="100000" y="100000"/>
                                    </p:animScale>
                                    <p:animScale>
                                      <p:cBhvr>
                                        <p:cTn id="51" dur="26">
                                          <p:stCondLst>
                                            <p:cond delay="1642"/>
                                          </p:stCondLst>
                                        </p:cTn>
                                        <p:tgtEl>
                                          <p:spTgt spid="3">
                                            <p:txEl>
                                              <p:pRg st="2" end="2"/>
                                            </p:txEl>
                                          </p:spTgt>
                                        </p:tgtEl>
                                      </p:cBhvr>
                                      <p:to x="100000" y="90000"/>
                                    </p:animScale>
                                    <p:animScale>
                                      <p:cBhvr>
                                        <p:cTn id="52" dur="166" decel="50000">
                                          <p:stCondLst>
                                            <p:cond delay="1668"/>
                                          </p:stCondLst>
                                        </p:cTn>
                                        <p:tgtEl>
                                          <p:spTgt spid="3">
                                            <p:txEl>
                                              <p:pRg st="2" end="2"/>
                                            </p:txEl>
                                          </p:spTgt>
                                        </p:tgtEl>
                                      </p:cBhvr>
                                      <p:to x="100000" y="100000"/>
                                    </p:animScale>
                                    <p:animScale>
                                      <p:cBhvr>
                                        <p:cTn id="53" dur="26">
                                          <p:stCondLst>
                                            <p:cond delay="1808"/>
                                          </p:stCondLst>
                                        </p:cTn>
                                        <p:tgtEl>
                                          <p:spTgt spid="3">
                                            <p:txEl>
                                              <p:pRg st="2" end="2"/>
                                            </p:txEl>
                                          </p:spTgt>
                                        </p:tgtEl>
                                      </p:cBhvr>
                                      <p:to x="100000" y="95000"/>
                                    </p:animScale>
                                    <p:animScale>
                                      <p:cBhvr>
                                        <p:cTn id="54" dur="166" decel="50000">
                                          <p:stCondLst>
                                            <p:cond delay="1834"/>
                                          </p:stCondLst>
                                        </p:cTn>
                                        <p:tgtEl>
                                          <p:spTgt spid="3">
                                            <p:txEl>
                                              <p:pRg st="2" end="2"/>
                                            </p:txEl>
                                          </p:spTgt>
                                        </p:tgtEl>
                                      </p:cBhvr>
                                      <p:to x="100000" y="100000"/>
                                    </p:animScale>
                                  </p:childTnLst>
                                </p:cTn>
                              </p:par>
                            </p:childTnLst>
                          </p:cTn>
                        </p:par>
                        <p:par>
                          <p:cTn id="55" fill="hold">
                            <p:stCondLst>
                              <p:cond delay="6000"/>
                            </p:stCondLst>
                            <p:childTnLst>
                              <p:par>
                                <p:cTn id="56" presetID="26" presetClass="entr" presetSubtype="0" fill="hold" grpId="0" nodeType="afterEffect">
                                  <p:stCondLst>
                                    <p:cond delay="0"/>
                                  </p:stCondLst>
                                  <p:childTnLst>
                                    <p:set>
                                      <p:cBhvr>
                                        <p:cTn id="57" dur="1" fill="hold">
                                          <p:stCondLst>
                                            <p:cond delay="0"/>
                                          </p:stCondLst>
                                        </p:cTn>
                                        <p:tgtEl>
                                          <p:spTgt spid="3">
                                            <p:txEl>
                                              <p:pRg st="3" end="3"/>
                                            </p:txEl>
                                          </p:spTgt>
                                        </p:tgtEl>
                                        <p:attrNameLst>
                                          <p:attrName>style.visibility</p:attrName>
                                        </p:attrNameLst>
                                      </p:cBhvr>
                                      <p:to>
                                        <p:strVal val="visible"/>
                                      </p:to>
                                    </p:set>
                                    <p:animEffect transition="in" filter="wipe(down)">
                                      <p:cBhvr>
                                        <p:cTn id="58" dur="580">
                                          <p:stCondLst>
                                            <p:cond delay="0"/>
                                          </p:stCondLst>
                                        </p:cTn>
                                        <p:tgtEl>
                                          <p:spTgt spid="3">
                                            <p:txEl>
                                              <p:pRg st="3" end="3"/>
                                            </p:txEl>
                                          </p:spTgt>
                                        </p:tgtEl>
                                      </p:cBhvr>
                                    </p:animEffect>
                                    <p:anim calcmode="lin" valueType="num">
                                      <p:cBhvr>
                                        <p:cTn id="59"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4" dur="26">
                                          <p:stCondLst>
                                            <p:cond delay="650"/>
                                          </p:stCondLst>
                                        </p:cTn>
                                        <p:tgtEl>
                                          <p:spTgt spid="3">
                                            <p:txEl>
                                              <p:pRg st="3" end="3"/>
                                            </p:txEl>
                                          </p:spTgt>
                                        </p:tgtEl>
                                      </p:cBhvr>
                                      <p:to x="100000" y="60000"/>
                                    </p:animScale>
                                    <p:animScale>
                                      <p:cBhvr>
                                        <p:cTn id="65" dur="166" decel="50000">
                                          <p:stCondLst>
                                            <p:cond delay="676"/>
                                          </p:stCondLst>
                                        </p:cTn>
                                        <p:tgtEl>
                                          <p:spTgt spid="3">
                                            <p:txEl>
                                              <p:pRg st="3" end="3"/>
                                            </p:txEl>
                                          </p:spTgt>
                                        </p:tgtEl>
                                      </p:cBhvr>
                                      <p:to x="100000" y="100000"/>
                                    </p:animScale>
                                    <p:animScale>
                                      <p:cBhvr>
                                        <p:cTn id="66" dur="26">
                                          <p:stCondLst>
                                            <p:cond delay="1312"/>
                                          </p:stCondLst>
                                        </p:cTn>
                                        <p:tgtEl>
                                          <p:spTgt spid="3">
                                            <p:txEl>
                                              <p:pRg st="3" end="3"/>
                                            </p:txEl>
                                          </p:spTgt>
                                        </p:tgtEl>
                                      </p:cBhvr>
                                      <p:to x="100000" y="80000"/>
                                    </p:animScale>
                                    <p:animScale>
                                      <p:cBhvr>
                                        <p:cTn id="67" dur="166" decel="50000">
                                          <p:stCondLst>
                                            <p:cond delay="1338"/>
                                          </p:stCondLst>
                                        </p:cTn>
                                        <p:tgtEl>
                                          <p:spTgt spid="3">
                                            <p:txEl>
                                              <p:pRg st="3" end="3"/>
                                            </p:txEl>
                                          </p:spTgt>
                                        </p:tgtEl>
                                      </p:cBhvr>
                                      <p:to x="100000" y="100000"/>
                                    </p:animScale>
                                    <p:animScale>
                                      <p:cBhvr>
                                        <p:cTn id="68" dur="26">
                                          <p:stCondLst>
                                            <p:cond delay="1642"/>
                                          </p:stCondLst>
                                        </p:cTn>
                                        <p:tgtEl>
                                          <p:spTgt spid="3">
                                            <p:txEl>
                                              <p:pRg st="3" end="3"/>
                                            </p:txEl>
                                          </p:spTgt>
                                        </p:tgtEl>
                                      </p:cBhvr>
                                      <p:to x="100000" y="90000"/>
                                    </p:animScale>
                                    <p:animScale>
                                      <p:cBhvr>
                                        <p:cTn id="69" dur="166" decel="50000">
                                          <p:stCondLst>
                                            <p:cond delay="1668"/>
                                          </p:stCondLst>
                                        </p:cTn>
                                        <p:tgtEl>
                                          <p:spTgt spid="3">
                                            <p:txEl>
                                              <p:pRg st="3" end="3"/>
                                            </p:txEl>
                                          </p:spTgt>
                                        </p:tgtEl>
                                      </p:cBhvr>
                                      <p:to x="100000" y="100000"/>
                                    </p:animScale>
                                    <p:animScale>
                                      <p:cBhvr>
                                        <p:cTn id="70" dur="26">
                                          <p:stCondLst>
                                            <p:cond delay="1808"/>
                                          </p:stCondLst>
                                        </p:cTn>
                                        <p:tgtEl>
                                          <p:spTgt spid="3">
                                            <p:txEl>
                                              <p:pRg st="3" end="3"/>
                                            </p:txEl>
                                          </p:spTgt>
                                        </p:tgtEl>
                                      </p:cBhvr>
                                      <p:to x="100000" y="95000"/>
                                    </p:animScale>
                                    <p:animScale>
                                      <p:cBhvr>
                                        <p:cTn id="71" dur="166" decel="50000">
                                          <p:stCondLst>
                                            <p:cond delay="1834"/>
                                          </p:stCondLst>
                                        </p:cTn>
                                        <p:tgtEl>
                                          <p:spTgt spid="3">
                                            <p:txEl>
                                              <p:pRg st="3" end="3"/>
                                            </p:txEl>
                                          </p:spTgt>
                                        </p:tgtEl>
                                      </p:cBhvr>
                                      <p:to x="100000" y="100000"/>
                                    </p:animScale>
                                  </p:childTnLst>
                                </p:cTn>
                              </p:par>
                            </p:childTnLst>
                          </p:cTn>
                        </p:par>
                        <p:par>
                          <p:cTn id="72" fill="hold">
                            <p:stCondLst>
                              <p:cond delay="8000"/>
                            </p:stCondLst>
                            <p:childTnLst>
                              <p:par>
                                <p:cTn id="73" presetID="26" presetClass="entr" presetSubtype="0" fill="hold" grpId="0" nodeType="afterEffect">
                                  <p:stCondLst>
                                    <p:cond delay="0"/>
                                  </p:stCondLst>
                                  <p:childTnLst>
                                    <p:set>
                                      <p:cBhvr>
                                        <p:cTn id="74" dur="1" fill="hold">
                                          <p:stCondLst>
                                            <p:cond delay="0"/>
                                          </p:stCondLst>
                                        </p:cTn>
                                        <p:tgtEl>
                                          <p:spTgt spid="3">
                                            <p:txEl>
                                              <p:pRg st="4" end="4"/>
                                            </p:txEl>
                                          </p:spTgt>
                                        </p:tgtEl>
                                        <p:attrNameLst>
                                          <p:attrName>style.visibility</p:attrName>
                                        </p:attrNameLst>
                                      </p:cBhvr>
                                      <p:to>
                                        <p:strVal val="visible"/>
                                      </p:to>
                                    </p:set>
                                    <p:animEffect transition="in" filter="wipe(down)">
                                      <p:cBhvr>
                                        <p:cTn id="75" dur="580">
                                          <p:stCondLst>
                                            <p:cond delay="0"/>
                                          </p:stCondLst>
                                        </p:cTn>
                                        <p:tgtEl>
                                          <p:spTgt spid="3">
                                            <p:txEl>
                                              <p:pRg st="4" end="4"/>
                                            </p:txEl>
                                          </p:spTgt>
                                        </p:tgtEl>
                                      </p:cBhvr>
                                    </p:animEffect>
                                    <p:anim calcmode="lin" valueType="num">
                                      <p:cBhvr>
                                        <p:cTn id="76"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1" dur="26">
                                          <p:stCondLst>
                                            <p:cond delay="650"/>
                                          </p:stCondLst>
                                        </p:cTn>
                                        <p:tgtEl>
                                          <p:spTgt spid="3">
                                            <p:txEl>
                                              <p:pRg st="4" end="4"/>
                                            </p:txEl>
                                          </p:spTgt>
                                        </p:tgtEl>
                                      </p:cBhvr>
                                      <p:to x="100000" y="60000"/>
                                    </p:animScale>
                                    <p:animScale>
                                      <p:cBhvr>
                                        <p:cTn id="82" dur="166" decel="50000">
                                          <p:stCondLst>
                                            <p:cond delay="676"/>
                                          </p:stCondLst>
                                        </p:cTn>
                                        <p:tgtEl>
                                          <p:spTgt spid="3">
                                            <p:txEl>
                                              <p:pRg st="4" end="4"/>
                                            </p:txEl>
                                          </p:spTgt>
                                        </p:tgtEl>
                                      </p:cBhvr>
                                      <p:to x="100000" y="100000"/>
                                    </p:animScale>
                                    <p:animScale>
                                      <p:cBhvr>
                                        <p:cTn id="83" dur="26">
                                          <p:stCondLst>
                                            <p:cond delay="1312"/>
                                          </p:stCondLst>
                                        </p:cTn>
                                        <p:tgtEl>
                                          <p:spTgt spid="3">
                                            <p:txEl>
                                              <p:pRg st="4" end="4"/>
                                            </p:txEl>
                                          </p:spTgt>
                                        </p:tgtEl>
                                      </p:cBhvr>
                                      <p:to x="100000" y="80000"/>
                                    </p:animScale>
                                    <p:animScale>
                                      <p:cBhvr>
                                        <p:cTn id="84" dur="166" decel="50000">
                                          <p:stCondLst>
                                            <p:cond delay="1338"/>
                                          </p:stCondLst>
                                        </p:cTn>
                                        <p:tgtEl>
                                          <p:spTgt spid="3">
                                            <p:txEl>
                                              <p:pRg st="4" end="4"/>
                                            </p:txEl>
                                          </p:spTgt>
                                        </p:tgtEl>
                                      </p:cBhvr>
                                      <p:to x="100000" y="100000"/>
                                    </p:animScale>
                                    <p:animScale>
                                      <p:cBhvr>
                                        <p:cTn id="85" dur="26">
                                          <p:stCondLst>
                                            <p:cond delay="1642"/>
                                          </p:stCondLst>
                                        </p:cTn>
                                        <p:tgtEl>
                                          <p:spTgt spid="3">
                                            <p:txEl>
                                              <p:pRg st="4" end="4"/>
                                            </p:txEl>
                                          </p:spTgt>
                                        </p:tgtEl>
                                      </p:cBhvr>
                                      <p:to x="100000" y="90000"/>
                                    </p:animScale>
                                    <p:animScale>
                                      <p:cBhvr>
                                        <p:cTn id="86" dur="166" decel="50000">
                                          <p:stCondLst>
                                            <p:cond delay="1668"/>
                                          </p:stCondLst>
                                        </p:cTn>
                                        <p:tgtEl>
                                          <p:spTgt spid="3">
                                            <p:txEl>
                                              <p:pRg st="4" end="4"/>
                                            </p:txEl>
                                          </p:spTgt>
                                        </p:tgtEl>
                                      </p:cBhvr>
                                      <p:to x="100000" y="100000"/>
                                    </p:animScale>
                                    <p:animScale>
                                      <p:cBhvr>
                                        <p:cTn id="87" dur="26">
                                          <p:stCondLst>
                                            <p:cond delay="1808"/>
                                          </p:stCondLst>
                                        </p:cTn>
                                        <p:tgtEl>
                                          <p:spTgt spid="3">
                                            <p:txEl>
                                              <p:pRg st="4" end="4"/>
                                            </p:txEl>
                                          </p:spTgt>
                                        </p:tgtEl>
                                      </p:cBhvr>
                                      <p:to x="100000" y="95000"/>
                                    </p:animScale>
                                    <p:animScale>
                                      <p:cBhvr>
                                        <p:cTn id="88" dur="166" decel="50000">
                                          <p:stCondLst>
                                            <p:cond delay="1834"/>
                                          </p:stCondLst>
                                        </p:cTn>
                                        <p:tgtEl>
                                          <p:spTgt spid="3">
                                            <p:txEl>
                                              <p:pRg st="4" end="4"/>
                                            </p:txEl>
                                          </p:spTgt>
                                        </p:tgtEl>
                                      </p:cBhvr>
                                      <p:to x="100000" y="100000"/>
                                    </p:animScale>
                                  </p:childTnLst>
                                </p:cTn>
                              </p:par>
                            </p:childTnLst>
                          </p:cTn>
                        </p:par>
                        <p:par>
                          <p:cTn id="89" fill="hold">
                            <p:stCondLst>
                              <p:cond delay="10000"/>
                            </p:stCondLst>
                            <p:childTnLst>
                              <p:par>
                                <p:cTn id="90" presetID="26" presetClass="entr" presetSubtype="0" fill="hold" grpId="0" nodeType="afterEffect">
                                  <p:stCondLst>
                                    <p:cond delay="0"/>
                                  </p:stCondLst>
                                  <p:childTnLst>
                                    <p:set>
                                      <p:cBhvr>
                                        <p:cTn id="91" dur="1" fill="hold">
                                          <p:stCondLst>
                                            <p:cond delay="0"/>
                                          </p:stCondLst>
                                        </p:cTn>
                                        <p:tgtEl>
                                          <p:spTgt spid="3">
                                            <p:txEl>
                                              <p:pRg st="5" end="5"/>
                                            </p:txEl>
                                          </p:spTgt>
                                        </p:tgtEl>
                                        <p:attrNameLst>
                                          <p:attrName>style.visibility</p:attrName>
                                        </p:attrNameLst>
                                      </p:cBhvr>
                                      <p:to>
                                        <p:strVal val="visible"/>
                                      </p:to>
                                    </p:set>
                                    <p:animEffect transition="in" filter="wipe(down)">
                                      <p:cBhvr>
                                        <p:cTn id="92" dur="580">
                                          <p:stCondLst>
                                            <p:cond delay="0"/>
                                          </p:stCondLst>
                                        </p:cTn>
                                        <p:tgtEl>
                                          <p:spTgt spid="3">
                                            <p:txEl>
                                              <p:pRg st="5" end="5"/>
                                            </p:txEl>
                                          </p:spTgt>
                                        </p:tgtEl>
                                      </p:cBhvr>
                                    </p:animEffect>
                                    <p:anim calcmode="lin" valueType="num">
                                      <p:cBhvr>
                                        <p:cTn id="93"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94"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95"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96"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97"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98" dur="26">
                                          <p:stCondLst>
                                            <p:cond delay="650"/>
                                          </p:stCondLst>
                                        </p:cTn>
                                        <p:tgtEl>
                                          <p:spTgt spid="3">
                                            <p:txEl>
                                              <p:pRg st="5" end="5"/>
                                            </p:txEl>
                                          </p:spTgt>
                                        </p:tgtEl>
                                      </p:cBhvr>
                                      <p:to x="100000" y="60000"/>
                                    </p:animScale>
                                    <p:animScale>
                                      <p:cBhvr>
                                        <p:cTn id="99" dur="166" decel="50000">
                                          <p:stCondLst>
                                            <p:cond delay="676"/>
                                          </p:stCondLst>
                                        </p:cTn>
                                        <p:tgtEl>
                                          <p:spTgt spid="3">
                                            <p:txEl>
                                              <p:pRg st="5" end="5"/>
                                            </p:txEl>
                                          </p:spTgt>
                                        </p:tgtEl>
                                      </p:cBhvr>
                                      <p:to x="100000" y="100000"/>
                                    </p:animScale>
                                    <p:animScale>
                                      <p:cBhvr>
                                        <p:cTn id="100" dur="26">
                                          <p:stCondLst>
                                            <p:cond delay="1312"/>
                                          </p:stCondLst>
                                        </p:cTn>
                                        <p:tgtEl>
                                          <p:spTgt spid="3">
                                            <p:txEl>
                                              <p:pRg st="5" end="5"/>
                                            </p:txEl>
                                          </p:spTgt>
                                        </p:tgtEl>
                                      </p:cBhvr>
                                      <p:to x="100000" y="80000"/>
                                    </p:animScale>
                                    <p:animScale>
                                      <p:cBhvr>
                                        <p:cTn id="101" dur="166" decel="50000">
                                          <p:stCondLst>
                                            <p:cond delay="1338"/>
                                          </p:stCondLst>
                                        </p:cTn>
                                        <p:tgtEl>
                                          <p:spTgt spid="3">
                                            <p:txEl>
                                              <p:pRg st="5" end="5"/>
                                            </p:txEl>
                                          </p:spTgt>
                                        </p:tgtEl>
                                      </p:cBhvr>
                                      <p:to x="100000" y="100000"/>
                                    </p:animScale>
                                    <p:animScale>
                                      <p:cBhvr>
                                        <p:cTn id="102" dur="26">
                                          <p:stCondLst>
                                            <p:cond delay="1642"/>
                                          </p:stCondLst>
                                        </p:cTn>
                                        <p:tgtEl>
                                          <p:spTgt spid="3">
                                            <p:txEl>
                                              <p:pRg st="5" end="5"/>
                                            </p:txEl>
                                          </p:spTgt>
                                        </p:tgtEl>
                                      </p:cBhvr>
                                      <p:to x="100000" y="90000"/>
                                    </p:animScale>
                                    <p:animScale>
                                      <p:cBhvr>
                                        <p:cTn id="103" dur="166" decel="50000">
                                          <p:stCondLst>
                                            <p:cond delay="1668"/>
                                          </p:stCondLst>
                                        </p:cTn>
                                        <p:tgtEl>
                                          <p:spTgt spid="3">
                                            <p:txEl>
                                              <p:pRg st="5" end="5"/>
                                            </p:txEl>
                                          </p:spTgt>
                                        </p:tgtEl>
                                      </p:cBhvr>
                                      <p:to x="100000" y="100000"/>
                                    </p:animScale>
                                    <p:animScale>
                                      <p:cBhvr>
                                        <p:cTn id="104" dur="26">
                                          <p:stCondLst>
                                            <p:cond delay="1808"/>
                                          </p:stCondLst>
                                        </p:cTn>
                                        <p:tgtEl>
                                          <p:spTgt spid="3">
                                            <p:txEl>
                                              <p:pRg st="5" end="5"/>
                                            </p:txEl>
                                          </p:spTgt>
                                        </p:tgtEl>
                                      </p:cBhvr>
                                      <p:to x="100000" y="95000"/>
                                    </p:animScale>
                                    <p:animScale>
                                      <p:cBhvr>
                                        <p:cTn id="105" dur="166" decel="50000">
                                          <p:stCondLst>
                                            <p:cond delay="1834"/>
                                          </p:stCondLst>
                                        </p:cTn>
                                        <p:tgtEl>
                                          <p:spTgt spid="3">
                                            <p:txEl>
                                              <p:pRg st="5" end="5"/>
                                            </p:txEl>
                                          </p:spTgt>
                                        </p:tgtEl>
                                      </p:cBhvr>
                                      <p:to x="100000" y="100000"/>
                                    </p:animScale>
                                  </p:childTnLst>
                                </p:cTn>
                              </p:par>
                            </p:childTnLst>
                          </p:cTn>
                        </p:par>
                        <p:par>
                          <p:cTn id="106" fill="hold">
                            <p:stCondLst>
                              <p:cond delay="12000"/>
                            </p:stCondLst>
                            <p:childTnLst>
                              <p:par>
                                <p:cTn id="107" presetID="26" presetClass="entr" presetSubtype="0" fill="hold" grpId="0" nodeType="afterEffect">
                                  <p:stCondLst>
                                    <p:cond delay="0"/>
                                  </p:stCondLst>
                                  <p:childTnLst>
                                    <p:set>
                                      <p:cBhvr>
                                        <p:cTn id="108" dur="1" fill="hold">
                                          <p:stCondLst>
                                            <p:cond delay="0"/>
                                          </p:stCondLst>
                                        </p:cTn>
                                        <p:tgtEl>
                                          <p:spTgt spid="3">
                                            <p:txEl>
                                              <p:pRg st="6" end="6"/>
                                            </p:txEl>
                                          </p:spTgt>
                                        </p:tgtEl>
                                        <p:attrNameLst>
                                          <p:attrName>style.visibility</p:attrName>
                                        </p:attrNameLst>
                                      </p:cBhvr>
                                      <p:to>
                                        <p:strVal val="visible"/>
                                      </p:to>
                                    </p:set>
                                    <p:animEffect transition="in" filter="wipe(down)">
                                      <p:cBhvr>
                                        <p:cTn id="109" dur="580">
                                          <p:stCondLst>
                                            <p:cond delay="0"/>
                                          </p:stCondLst>
                                        </p:cTn>
                                        <p:tgtEl>
                                          <p:spTgt spid="3">
                                            <p:txEl>
                                              <p:pRg st="6" end="6"/>
                                            </p:txEl>
                                          </p:spTgt>
                                        </p:tgtEl>
                                      </p:cBhvr>
                                    </p:animEffect>
                                    <p:anim calcmode="lin" valueType="num">
                                      <p:cBhvr>
                                        <p:cTn id="110"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11"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12"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13"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14"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15" dur="26">
                                          <p:stCondLst>
                                            <p:cond delay="650"/>
                                          </p:stCondLst>
                                        </p:cTn>
                                        <p:tgtEl>
                                          <p:spTgt spid="3">
                                            <p:txEl>
                                              <p:pRg st="6" end="6"/>
                                            </p:txEl>
                                          </p:spTgt>
                                        </p:tgtEl>
                                      </p:cBhvr>
                                      <p:to x="100000" y="60000"/>
                                    </p:animScale>
                                    <p:animScale>
                                      <p:cBhvr>
                                        <p:cTn id="116" dur="166" decel="50000">
                                          <p:stCondLst>
                                            <p:cond delay="676"/>
                                          </p:stCondLst>
                                        </p:cTn>
                                        <p:tgtEl>
                                          <p:spTgt spid="3">
                                            <p:txEl>
                                              <p:pRg st="6" end="6"/>
                                            </p:txEl>
                                          </p:spTgt>
                                        </p:tgtEl>
                                      </p:cBhvr>
                                      <p:to x="100000" y="100000"/>
                                    </p:animScale>
                                    <p:animScale>
                                      <p:cBhvr>
                                        <p:cTn id="117" dur="26">
                                          <p:stCondLst>
                                            <p:cond delay="1312"/>
                                          </p:stCondLst>
                                        </p:cTn>
                                        <p:tgtEl>
                                          <p:spTgt spid="3">
                                            <p:txEl>
                                              <p:pRg st="6" end="6"/>
                                            </p:txEl>
                                          </p:spTgt>
                                        </p:tgtEl>
                                      </p:cBhvr>
                                      <p:to x="100000" y="80000"/>
                                    </p:animScale>
                                    <p:animScale>
                                      <p:cBhvr>
                                        <p:cTn id="118" dur="166" decel="50000">
                                          <p:stCondLst>
                                            <p:cond delay="1338"/>
                                          </p:stCondLst>
                                        </p:cTn>
                                        <p:tgtEl>
                                          <p:spTgt spid="3">
                                            <p:txEl>
                                              <p:pRg st="6" end="6"/>
                                            </p:txEl>
                                          </p:spTgt>
                                        </p:tgtEl>
                                      </p:cBhvr>
                                      <p:to x="100000" y="100000"/>
                                    </p:animScale>
                                    <p:animScale>
                                      <p:cBhvr>
                                        <p:cTn id="119" dur="26">
                                          <p:stCondLst>
                                            <p:cond delay="1642"/>
                                          </p:stCondLst>
                                        </p:cTn>
                                        <p:tgtEl>
                                          <p:spTgt spid="3">
                                            <p:txEl>
                                              <p:pRg st="6" end="6"/>
                                            </p:txEl>
                                          </p:spTgt>
                                        </p:tgtEl>
                                      </p:cBhvr>
                                      <p:to x="100000" y="90000"/>
                                    </p:animScale>
                                    <p:animScale>
                                      <p:cBhvr>
                                        <p:cTn id="120" dur="166" decel="50000">
                                          <p:stCondLst>
                                            <p:cond delay="1668"/>
                                          </p:stCondLst>
                                        </p:cTn>
                                        <p:tgtEl>
                                          <p:spTgt spid="3">
                                            <p:txEl>
                                              <p:pRg st="6" end="6"/>
                                            </p:txEl>
                                          </p:spTgt>
                                        </p:tgtEl>
                                      </p:cBhvr>
                                      <p:to x="100000" y="100000"/>
                                    </p:animScale>
                                    <p:animScale>
                                      <p:cBhvr>
                                        <p:cTn id="121" dur="26">
                                          <p:stCondLst>
                                            <p:cond delay="1808"/>
                                          </p:stCondLst>
                                        </p:cTn>
                                        <p:tgtEl>
                                          <p:spTgt spid="3">
                                            <p:txEl>
                                              <p:pRg st="6" end="6"/>
                                            </p:txEl>
                                          </p:spTgt>
                                        </p:tgtEl>
                                      </p:cBhvr>
                                      <p:to x="100000" y="95000"/>
                                    </p:animScale>
                                    <p:animScale>
                                      <p:cBhvr>
                                        <p:cTn id="122" dur="166" decel="50000">
                                          <p:stCondLst>
                                            <p:cond delay="1834"/>
                                          </p:stCondLst>
                                        </p:cTn>
                                        <p:tgtEl>
                                          <p:spTgt spid="3">
                                            <p:txEl>
                                              <p:pRg st="6" end="6"/>
                                            </p:txEl>
                                          </p:spTgt>
                                        </p:tgtEl>
                                      </p:cBhvr>
                                      <p:to x="100000" y="100000"/>
                                    </p:animScale>
                                  </p:childTnLst>
                                </p:cTn>
                              </p:par>
                            </p:childTnLst>
                          </p:cTn>
                        </p:par>
                        <p:par>
                          <p:cTn id="123" fill="hold">
                            <p:stCondLst>
                              <p:cond delay="14000"/>
                            </p:stCondLst>
                            <p:childTnLst>
                              <p:par>
                                <p:cTn id="124" presetID="26" presetClass="entr" presetSubtype="0" fill="hold" grpId="0" nodeType="afterEffect">
                                  <p:stCondLst>
                                    <p:cond delay="0"/>
                                  </p:stCondLst>
                                  <p:childTnLst>
                                    <p:set>
                                      <p:cBhvr>
                                        <p:cTn id="125" dur="1" fill="hold">
                                          <p:stCondLst>
                                            <p:cond delay="0"/>
                                          </p:stCondLst>
                                        </p:cTn>
                                        <p:tgtEl>
                                          <p:spTgt spid="3">
                                            <p:txEl>
                                              <p:pRg st="7" end="7"/>
                                            </p:txEl>
                                          </p:spTgt>
                                        </p:tgtEl>
                                        <p:attrNameLst>
                                          <p:attrName>style.visibility</p:attrName>
                                        </p:attrNameLst>
                                      </p:cBhvr>
                                      <p:to>
                                        <p:strVal val="visible"/>
                                      </p:to>
                                    </p:set>
                                    <p:animEffect transition="in" filter="wipe(down)">
                                      <p:cBhvr>
                                        <p:cTn id="126" dur="580">
                                          <p:stCondLst>
                                            <p:cond delay="0"/>
                                          </p:stCondLst>
                                        </p:cTn>
                                        <p:tgtEl>
                                          <p:spTgt spid="3">
                                            <p:txEl>
                                              <p:pRg st="7" end="7"/>
                                            </p:txEl>
                                          </p:spTgt>
                                        </p:tgtEl>
                                      </p:cBhvr>
                                    </p:animEffect>
                                    <p:anim calcmode="lin" valueType="num">
                                      <p:cBhvr>
                                        <p:cTn id="127"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28"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29"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30"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31"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32" dur="26">
                                          <p:stCondLst>
                                            <p:cond delay="650"/>
                                          </p:stCondLst>
                                        </p:cTn>
                                        <p:tgtEl>
                                          <p:spTgt spid="3">
                                            <p:txEl>
                                              <p:pRg st="7" end="7"/>
                                            </p:txEl>
                                          </p:spTgt>
                                        </p:tgtEl>
                                      </p:cBhvr>
                                      <p:to x="100000" y="60000"/>
                                    </p:animScale>
                                    <p:animScale>
                                      <p:cBhvr>
                                        <p:cTn id="133" dur="166" decel="50000">
                                          <p:stCondLst>
                                            <p:cond delay="676"/>
                                          </p:stCondLst>
                                        </p:cTn>
                                        <p:tgtEl>
                                          <p:spTgt spid="3">
                                            <p:txEl>
                                              <p:pRg st="7" end="7"/>
                                            </p:txEl>
                                          </p:spTgt>
                                        </p:tgtEl>
                                      </p:cBhvr>
                                      <p:to x="100000" y="100000"/>
                                    </p:animScale>
                                    <p:animScale>
                                      <p:cBhvr>
                                        <p:cTn id="134" dur="26">
                                          <p:stCondLst>
                                            <p:cond delay="1312"/>
                                          </p:stCondLst>
                                        </p:cTn>
                                        <p:tgtEl>
                                          <p:spTgt spid="3">
                                            <p:txEl>
                                              <p:pRg st="7" end="7"/>
                                            </p:txEl>
                                          </p:spTgt>
                                        </p:tgtEl>
                                      </p:cBhvr>
                                      <p:to x="100000" y="80000"/>
                                    </p:animScale>
                                    <p:animScale>
                                      <p:cBhvr>
                                        <p:cTn id="135" dur="166" decel="50000">
                                          <p:stCondLst>
                                            <p:cond delay="1338"/>
                                          </p:stCondLst>
                                        </p:cTn>
                                        <p:tgtEl>
                                          <p:spTgt spid="3">
                                            <p:txEl>
                                              <p:pRg st="7" end="7"/>
                                            </p:txEl>
                                          </p:spTgt>
                                        </p:tgtEl>
                                      </p:cBhvr>
                                      <p:to x="100000" y="100000"/>
                                    </p:animScale>
                                    <p:animScale>
                                      <p:cBhvr>
                                        <p:cTn id="136" dur="26">
                                          <p:stCondLst>
                                            <p:cond delay="1642"/>
                                          </p:stCondLst>
                                        </p:cTn>
                                        <p:tgtEl>
                                          <p:spTgt spid="3">
                                            <p:txEl>
                                              <p:pRg st="7" end="7"/>
                                            </p:txEl>
                                          </p:spTgt>
                                        </p:tgtEl>
                                      </p:cBhvr>
                                      <p:to x="100000" y="90000"/>
                                    </p:animScale>
                                    <p:animScale>
                                      <p:cBhvr>
                                        <p:cTn id="137" dur="166" decel="50000">
                                          <p:stCondLst>
                                            <p:cond delay="1668"/>
                                          </p:stCondLst>
                                        </p:cTn>
                                        <p:tgtEl>
                                          <p:spTgt spid="3">
                                            <p:txEl>
                                              <p:pRg st="7" end="7"/>
                                            </p:txEl>
                                          </p:spTgt>
                                        </p:tgtEl>
                                      </p:cBhvr>
                                      <p:to x="100000" y="100000"/>
                                    </p:animScale>
                                    <p:animScale>
                                      <p:cBhvr>
                                        <p:cTn id="138" dur="26">
                                          <p:stCondLst>
                                            <p:cond delay="1808"/>
                                          </p:stCondLst>
                                        </p:cTn>
                                        <p:tgtEl>
                                          <p:spTgt spid="3">
                                            <p:txEl>
                                              <p:pRg st="7" end="7"/>
                                            </p:txEl>
                                          </p:spTgt>
                                        </p:tgtEl>
                                      </p:cBhvr>
                                      <p:to x="100000" y="95000"/>
                                    </p:animScale>
                                    <p:animScale>
                                      <p:cBhvr>
                                        <p:cTn id="139" dur="166" decel="50000">
                                          <p:stCondLst>
                                            <p:cond delay="1834"/>
                                          </p:stCondLst>
                                        </p:cTn>
                                        <p:tgtEl>
                                          <p:spTgt spid="3">
                                            <p:txEl>
                                              <p:pRg st="7" end="7"/>
                                            </p:txEl>
                                          </p:spTgt>
                                        </p:tgtEl>
                                      </p:cBhvr>
                                      <p:to x="100000" y="100000"/>
                                    </p:animScale>
                                  </p:childTnLst>
                                </p:cTn>
                              </p:par>
                            </p:childTnLst>
                          </p:cTn>
                        </p:par>
                        <p:par>
                          <p:cTn id="140" fill="hold">
                            <p:stCondLst>
                              <p:cond delay="16000"/>
                            </p:stCondLst>
                            <p:childTnLst>
                              <p:par>
                                <p:cTn id="141" presetID="26" presetClass="entr" presetSubtype="0" fill="hold" grpId="0" nodeType="afterEffect">
                                  <p:stCondLst>
                                    <p:cond delay="0"/>
                                  </p:stCondLst>
                                  <p:childTnLst>
                                    <p:set>
                                      <p:cBhvr>
                                        <p:cTn id="142" dur="1" fill="hold">
                                          <p:stCondLst>
                                            <p:cond delay="0"/>
                                          </p:stCondLst>
                                        </p:cTn>
                                        <p:tgtEl>
                                          <p:spTgt spid="3">
                                            <p:txEl>
                                              <p:pRg st="8" end="8"/>
                                            </p:txEl>
                                          </p:spTgt>
                                        </p:tgtEl>
                                        <p:attrNameLst>
                                          <p:attrName>style.visibility</p:attrName>
                                        </p:attrNameLst>
                                      </p:cBhvr>
                                      <p:to>
                                        <p:strVal val="visible"/>
                                      </p:to>
                                    </p:set>
                                    <p:animEffect transition="in" filter="wipe(down)">
                                      <p:cBhvr>
                                        <p:cTn id="143" dur="580">
                                          <p:stCondLst>
                                            <p:cond delay="0"/>
                                          </p:stCondLst>
                                        </p:cTn>
                                        <p:tgtEl>
                                          <p:spTgt spid="3">
                                            <p:txEl>
                                              <p:pRg st="8" end="8"/>
                                            </p:txEl>
                                          </p:spTgt>
                                        </p:tgtEl>
                                      </p:cBhvr>
                                    </p:animEffect>
                                    <p:anim calcmode="lin" valueType="num">
                                      <p:cBhvr>
                                        <p:cTn id="144"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45"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46"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47"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48"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49" dur="26">
                                          <p:stCondLst>
                                            <p:cond delay="650"/>
                                          </p:stCondLst>
                                        </p:cTn>
                                        <p:tgtEl>
                                          <p:spTgt spid="3">
                                            <p:txEl>
                                              <p:pRg st="8" end="8"/>
                                            </p:txEl>
                                          </p:spTgt>
                                        </p:tgtEl>
                                      </p:cBhvr>
                                      <p:to x="100000" y="60000"/>
                                    </p:animScale>
                                    <p:animScale>
                                      <p:cBhvr>
                                        <p:cTn id="150" dur="166" decel="50000">
                                          <p:stCondLst>
                                            <p:cond delay="676"/>
                                          </p:stCondLst>
                                        </p:cTn>
                                        <p:tgtEl>
                                          <p:spTgt spid="3">
                                            <p:txEl>
                                              <p:pRg st="8" end="8"/>
                                            </p:txEl>
                                          </p:spTgt>
                                        </p:tgtEl>
                                      </p:cBhvr>
                                      <p:to x="100000" y="100000"/>
                                    </p:animScale>
                                    <p:animScale>
                                      <p:cBhvr>
                                        <p:cTn id="151" dur="26">
                                          <p:stCondLst>
                                            <p:cond delay="1312"/>
                                          </p:stCondLst>
                                        </p:cTn>
                                        <p:tgtEl>
                                          <p:spTgt spid="3">
                                            <p:txEl>
                                              <p:pRg st="8" end="8"/>
                                            </p:txEl>
                                          </p:spTgt>
                                        </p:tgtEl>
                                      </p:cBhvr>
                                      <p:to x="100000" y="80000"/>
                                    </p:animScale>
                                    <p:animScale>
                                      <p:cBhvr>
                                        <p:cTn id="152" dur="166" decel="50000">
                                          <p:stCondLst>
                                            <p:cond delay="1338"/>
                                          </p:stCondLst>
                                        </p:cTn>
                                        <p:tgtEl>
                                          <p:spTgt spid="3">
                                            <p:txEl>
                                              <p:pRg st="8" end="8"/>
                                            </p:txEl>
                                          </p:spTgt>
                                        </p:tgtEl>
                                      </p:cBhvr>
                                      <p:to x="100000" y="100000"/>
                                    </p:animScale>
                                    <p:animScale>
                                      <p:cBhvr>
                                        <p:cTn id="153" dur="26">
                                          <p:stCondLst>
                                            <p:cond delay="1642"/>
                                          </p:stCondLst>
                                        </p:cTn>
                                        <p:tgtEl>
                                          <p:spTgt spid="3">
                                            <p:txEl>
                                              <p:pRg st="8" end="8"/>
                                            </p:txEl>
                                          </p:spTgt>
                                        </p:tgtEl>
                                      </p:cBhvr>
                                      <p:to x="100000" y="90000"/>
                                    </p:animScale>
                                    <p:animScale>
                                      <p:cBhvr>
                                        <p:cTn id="154" dur="166" decel="50000">
                                          <p:stCondLst>
                                            <p:cond delay="1668"/>
                                          </p:stCondLst>
                                        </p:cTn>
                                        <p:tgtEl>
                                          <p:spTgt spid="3">
                                            <p:txEl>
                                              <p:pRg st="8" end="8"/>
                                            </p:txEl>
                                          </p:spTgt>
                                        </p:tgtEl>
                                      </p:cBhvr>
                                      <p:to x="100000" y="100000"/>
                                    </p:animScale>
                                    <p:animScale>
                                      <p:cBhvr>
                                        <p:cTn id="155" dur="26">
                                          <p:stCondLst>
                                            <p:cond delay="1808"/>
                                          </p:stCondLst>
                                        </p:cTn>
                                        <p:tgtEl>
                                          <p:spTgt spid="3">
                                            <p:txEl>
                                              <p:pRg st="8" end="8"/>
                                            </p:txEl>
                                          </p:spTgt>
                                        </p:tgtEl>
                                      </p:cBhvr>
                                      <p:to x="100000" y="95000"/>
                                    </p:animScale>
                                    <p:animScale>
                                      <p:cBhvr>
                                        <p:cTn id="156" dur="166" decel="50000">
                                          <p:stCondLst>
                                            <p:cond delay="1834"/>
                                          </p:stCondLst>
                                        </p:cTn>
                                        <p:tgtEl>
                                          <p:spTgt spid="3">
                                            <p:txEl>
                                              <p:pRg st="8" end="8"/>
                                            </p:txEl>
                                          </p:spTgt>
                                        </p:tgtEl>
                                      </p:cBhvr>
                                      <p:to x="100000" y="100000"/>
                                    </p:animScale>
                                  </p:childTnLst>
                                </p:cTn>
                              </p:par>
                            </p:childTnLst>
                          </p:cTn>
                        </p:par>
                        <p:par>
                          <p:cTn id="157" fill="hold">
                            <p:stCondLst>
                              <p:cond delay="18000"/>
                            </p:stCondLst>
                            <p:childTnLst>
                              <p:par>
                                <p:cTn id="158" presetID="26" presetClass="entr" presetSubtype="0" fill="hold" grpId="0" nodeType="afterEffect">
                                  <p:stCondLst>
                                    <p:cond delay="0"/>
                                  </p:stCondLst>
                                  <p:childTnLst>
                                    <p:set>
                                      <p:cBhvr>
                                        <p:cTn id="159" dur="1" fill="hold">
                                          <p:stCondLst>
                                            <p:cond delay="0"/>
                                          </p:stCondLst>
                                        </p:cTn>
                                        <p:tgtEl>
                                          <p:spTgt spid="3">
                                            <p:txEl>
                                              <p:pRg st="9" end="9"/>
                                            </p:txEl>
                                          </p:spTgt>
                                        </p:tgtEl>
                                        <p:attrNameLst>
                                          <p:attrName>style.visibility</p:attrName>
                                        </p:attrNameLst>
                                      </p:cBhvr>
                                      <p:to>
                                        <p:strVal val="visible"/>
                                      </p:to>
                                    </p:set>
                                    <p:animEffect transition="in" filter="wipe(down)">
                                      <p:cBhvr>
                                        <p:cTn id="160" dur="580">
                                          <p:stCondLst>
                                            <p:cond delay="0"/>
                                          </p:stCondLst>
                                        </p:cTn>
                                        <p:tgtEl>
                                          <p:spTgt spid="3">
                                            <p:txEl>
                                              <p:pRg st="9" end="9"/>
                                            </p:txEl>
                                          </p:spTgt>
                                        </p:tgtEl>
                                      </p:cBhvr>
                                    </p:animEffect>
                                    <p:anim calcmode="lin" valueType="num">
                                      <p:cBhvr>
                                        <p:cTn id="161" dur="1822" tmFilter="0,0; 0.14,0.36; 0.43,0.73; 0.71,0.91; 1.0,1.0">
                                          <p:stCondLst>
                                            <p:cond delay="0"/>
                                          </p:stCondLst>
                                        </p:cTn>
                                        <p:tgtEl>
                                          <p:spTgt spid="3">
                                            <p:txEl>
                                              <p:pRg st="9" end="9"/>
                                            </p:txEl>
                                          </p:spTgt>
                                        </p:tgtEl>
                                        <p:attrNameLst>
                                          <p:attrName>ppt_x</p:attrName>
                                        </p:attrNameLst>
                                      </p:cBhvr>
                                      <p:tavLst>
                                        <p:tav tm="0">
                                          <p:val>
                                            <p:strVal val="#ppt_x-0.25"/>
                                          </p:val>
                                        </p:tav>
                                        <p:tav tm="100000">
                                          <p:val>
                                            <p:strVal val="#ppt_x"/>
                                          </p:val>
                                        </p:tav>
                                      </p:tavLst>
                                    </p:anim>
                                    <p:anim calcmode="lin" valueType="num">
                                      <p:cBhvr>
                                        <p:cTn id="162" dur="664" tmFilter="0.0,0.0; 0.25,0.07; 0.50,0.2; 0.75,0.467; 1.0,1.0">
                                          <p:stCondLst>
                                            <p:cond delay="0"/>
                                          </p:stCondLst>
                                        </p:cTn>
                                        <p:tgtEl>
                                          <p:spTgt spid="3">
                                            <p:txEl>
                                              <p:pRg st="9" end="9"/>
                                            </p:txEl>
                                          </p:spTgt>
                                        </p:tgtEl>
                                        <p:attrNameLst>
                                          <p:attrName>ppt_y</p:attrName>
                                        </p:attrNameLst>
                                      </p:cBhvr>
                                      <p:tavLst>
                                        <p:tav tm="0" fmla="#ppt_y-sin(pi*$)/3">
                                          <p:val>
                                            <p:fltVal val="0.5"/>
                                          </p:val>
                                        </p:tav>
                                        <p:tav tm="100000">
                                          <p:val>
                                            <p:fltVal val="1"/>
                                          </p:val>
                                        </p:tav>
                                      </p:tavLst>
                                    </p:anim>
                                    <p:anim calcmode="lin" valueType="num">
                                      <p:cBhvr>
                                        <p:cTn id="163" dur="664" tmFilter="0, 0; 0.125,0.2665; 0.25,0.4; 0.375,0.465; 0.5,0.5;  0.625,0.535; 0.75,0.6; 0.875,0.7335; 1,1">
                                          <p:stCondLst>
                                            <p:cond delay="664"/>
                                          </p:stCondLst>
                                        </p:cTn>
                                        <p:tgtEl>
                                          <p:spTgt spid="3">
                                            <p:txEl>
                                              <p:pRg st="9" end="9"/>
                                            </p:txEl>
                                          </p:spTgt>
                                        </p:tgtEl>
                                        <p:attrNameLst>
                                          <p:attrName>ppt_y</p:attrName>
                                        </p:attrNameLst>
                                      </p:cBhvr>
                                      <p:tavLst>
                                        <p:tav tm="0" fmla="#ppt_y-sin(pi*$)/9">
                                          <p:val>
                                            <p:fltVal val="0"/>
                                          </p:val>
                                        </p:tav>
                                        <p:tav tm="100000">
                                          <p:val>
                                            <p:fltVal val="1"/>
                                          </p:val>
                                        </p:tav>
                                      </p:tavLst>
                                    </p:anim>
                                    <p:anim calcmode="lin" valueType="num">
                                      <p:cBhvr>
                                        <p:cTn id="164" dur="332" tmFilter="0, 0; 0.125,0.2665; 0.25,0.4; 0.375,0.465; 0.5,0.5;  0.625,0.535; 0.75,0.6; 0.875,0.7335; 1,1">
                                          <p:stCondLst>
                                            <p:cond delay="1324"/>
                                          </p:stCondLst>
                                        </p:cTn>
                                        <p:tgtEl>
                                          <p:spTgt spid="3">
                                            <p:txEl>
                                              <p:pRg st="9" end="9"/>
                                            </p:txEl>
                                          </p:spTgt>
                                        </p:tgtEl>
                                        <p:attrNameLst>
                                          <p:attrName>ppt_y</p:attrName>
                                        </p:attrNameLst>
                                      </p:cBhvr>
                                      <p:tavLst>
                                        <p:tav tm="0" fmla="#ppt_y-sin(pi*$)/27">
                                          <p:val>
                                            <p:fltVal val="0"/>
                                          </p:val>
                                        </p:tav>
                                        <p:tav tm="100000">
                                          <p:val>
                                            <p:fltVal val="1"/>
                                          </p:val>
                                        </p:tav>
                                      </p:tavLst>
                                    </p:anim>
                                    <p:anim calcmode="lin" valueType="num">
                                      <p:cBhvr>
                                        <p:cTn id="165" dur="164" tmFilter="0, 0; 0.125,0.2665; 0.25,0.4; 0.375,0.465; 0.5,0.5;  0.625,0.535; 0.75,0.6; 0.875,0.7335; 1,1">
                                          <p:stCondLst>
                                            <p:cond delay="1656"/>
                                          </p:stCondLst>
                                        </p:cTn>
                                        <p:tgtEl>
                                          <p:spTgt spid="3">
                                            <p:txEl>
                                              <p:pRg st="9" end="9"/>
                                            </p:txEl>
                                          </p:spTgt>
                                        </p:tgtEl>
                                        <p:attrNameLst>
                                          <p:attrName>ppt_y</p:attrName>
                                        </p:attrNameLst>
                                      </p:cBhvr>
                                      <p:tavLst>
                                        <p:tav tm="0" fmla="#ppt_y-sin(pi*$)/81">
                                          <p:val>
                                            <p:fltVal val="0"/>
                                          </p:val>
                                        </p:tav>
                                        <p:tav tm="100000">
                                          <p:val>
                                            <p:fltVal val="1"/>
                                          </p:val>
                                        </p:tav>
                                      </p:tavLst>
                                    </p:anim>
                                    <p:animScale>
                                      <p:cBhvr>
                                        <p:cTn id="166" dur="26">
                                          <p:stCondLst>
                                            <p:cond delay="650"/>
                                          </p:stCondLst>
                                        </p:cTn>
                                        <p:tgtEl>
                                          <p:spTgt spid="3">
                                            <p:txEl>
                                              <p:pRg st="9" end="9"/>
                                            </p:txEl>
                                          </p:spTgt>
                                        </p:tgtEl>
                                      </p:cBhvr>
                                      <p:to x="100000" y="60000"/>
                                    </p:animScale>
                                    <p:animScale>
                                      <p:cBhvr>
                                        <p:cTn id="167" dur="166" decel="50000">
                                          <p:stCondLst>
                                            <p:cond delay="676"/>
                                          </p:stCondLst>
                                        </p:cTn>
                                        <p:tgtEl>
                                          <p:spTgt spid="3">
                                            <p:txEl>
                                              <p:pRg st="9" end="9"/>
                                            </p:txEl>
                                          </p:spTgt>
                                        </p:tgtEl>
                                      </p:cBhvr>
                                      <p:to x="100000" y="100000"/>
                                    </p:animScale>
                                    <p:animScale>
                                      <p:cBhvr>
                                        <p:cTn id="168" dur="26">
                                          <p:stCondLst>
                                            <p:cond delay="1312"/>
                                          </p:stCondLst>
                                        </p:cTn>
                                        <p:tgtEl>
                                          <p:spTgt spid="3">
                                            <p:txEl>
                                              <p:pRg st="9" end="9"/>
                                            </p:txEl>
                                          </p:spTgt>
                                        </p:tgtEl>
                                      </p:cBhvr>
                                      <p:to x="100000" y="80000"/>
                                    </p:animScale>
                                    <p:animScale>
                                      <p:cBhvr>
                                        <p:cTn id="169" dur="166" decel="50000">
                                          <p:stCondLst>
                                            <p:cond delay="1338"/>
                                          </p:stCondLst>
                                        </p:cTn>
                                        <p:tgtEl>
                                          <p:spTgt spid="3">
                                            <p:txEl>
                                              <p:pRg st="9" end="9"/>
                                            </p:txEl>
                                          </p:spTgt>
                                        </p:tgtEl>
                                      </p:cBhvr>
                                      <p:to x="100000" y="100000"/>
                                    </p:animScale>
                                    <p:animScale>
                                      <p:cBhvr>
                                        <p:cTn id="170" dur="26">
                                          <p:stCondLst>
                                            <p:cond delay="1642"/>
                                          </p:stCondLst>
                                        </p:cTn>
                                        <p:tgtEl>
                                          <p:spTgt spid="3">
                                            <p:txEl>
                                              <p:pRg st="9" end="9"/>
                                            </p:txEl>
                                          </p:spTgt>
                                        </p:tgtEl>
                                      </p:cBhvr>
                                      <p:to x="100000" y="90000"/>
                                    </p:animScale>
                                    <p:animScale>
                                      <p:cBhvr>
                                        <p:cTn id="171" dur="166" decel="50000">
                                          <p:stCondLst>
                                            <p:cond delay="1668"/>
                                          </p:stCondLst>
                                        </p:cTn>
                                        <p:tgtEl>
                                          <p:spTgt spid="3">
                                            <p:txEl>
                                              <p:pRg st="9" end="9"/>
                                            </p:txEl>
                                          </p:spTgt>
                                        </p:tgtEl>
                                      </p:cBhvr>
                                      <p:to x="100000" y="100000"/>
                                    </p:animScale>
                                    <p:animScale>
                                      <p:cBhvr>
                                        <p:cTn id="172" dur="26">
                                          <p:stCondLst>
                                            <p:cond delay="1808"/>
                                          </p:stCondLst>
                                        </p:cTn>
                                        <p:tgtEl>
                                          <p:spTgt spid="3">
                                            <p:txEl>
                                              <p:pRg st="9" end="9"/>
                                            </p:txEl>
                                          </p:spTgt>
                                        </p:tgtEl>
                                      </p:cBhvr>
                                      <p:to x="100000" y="95000"/>
                                    </p:animScale>
                                    <p:animScale>
                                      <p:cBhvr>
                                        <p:cTn id="173" dur="166" decel="50000">
                                          <p:stCondLst>
                                            <p:cond delay="1834"/>
                                          </p:stCondLst>
                                        </p:cTn>
                                        <p:tgtEl>
                                          <p:spTgt spid="3">
                                            <p:txEl>
                                              <p:pRg st="9" end="9"/>
                                            </p:txEl>
                                          </p:spTgt>
                                        </p:tgtEl>
                                      </p:cBhvr>
                                      <p:to x="100000" y="100000"/>
                                    </p:animScale>
                                  </p:childTnLst>
                                </p:cTn>
                              </p:par>
                            </p:childTnLst>
                          </p:cTn>
                        </p:par>
                        <p:par>
                          <p:cTn id="174" fill="hold">
                            <p:stCondLst>
                              <p:cond delay="20000"/>
                            </p:stCondLst>
                            <p:childTnLst>
                              <p:par>
                                <p:cTn id="175" presetID="26" presetClass="entr" presetSubtype="0" fill="hold" grpId="0" nodeType="afterEffect">
                                  <p:stCondLst>
                                    <p:cond delay="0"/>
                                  </p:stCondLst>
                                  <p:childTnLst>
                                    <p:set>
                                      <p:cBhvr>
                                        <p:cTn id="176" dur="1" fill="hold">
                                          <p:stCondLst>
                                            <p:cond delay="0"/>
                                          </p:stCondLst>
                                        </p:cTn>
                                        <p:tgtEl>
                                          <p:spTgt spid="3">
                                            <p:txEl>
                                              <p:pRg st="10" end="10"/>
                                            </p:txEl>
                                          </p:spTgt>
                                        </p:tgtEl>
                                        <p:attrNameLst>
                                          <p:attrName>style.visibility</p:attrName>
                                        </p:attrNameLst>
                                      </p:cBhvr>
                                      <p:to>
                                        <p:strVal val="visible"/>
                                      </p:to>
                                    </p:set>
                                    <p:animEffect transition="in" filter="wipe(down)">
                                      <p:cBhvr>
                                        <p:cTn id="177" dur="580">
                                          <p:stCondLst>
                                            <p:cond delay="0"/>
                                          </p:stCondLst>
                                        </p:cTn>
                                        <p:tgtEl>
                                          <p:spTgt spid="3">
                                            <p:txEl>
                                              <p:pRg st="10" end="10"/>
                                            </p:txEl>
                                          </p:spTgt>
                                        </p:tgtEl>
                                      </p:cBhvr>
                                    </p:animEffect>
                                    <p:anim calcmode="lin" valueType="num">
                                      <p:cBhvr>
                                        <p:cTn id="178" dur="1822" tmFilter="0,0; 0.14,0.36; 0.43,0.73; 0.71,0.91; 1.0,1.0">
                                          <p:stCondLst>
                                            <p:cond delay="0"/>
                                          </p:stCondLst>
                                        </p:cTn>
                                        <p:tgtEl>
                                          <p:spTgt spid="3">
                                            <p:txEl>
                                              <p:pRg st="10" end="10"/>
                                            </p:txEl>
                                          </p:spTgt>
                                        </p:tgtEl>
                                        <p:attrNameLst>
                                          <p:attrName>ppt_x</p:attrName>
                                        </p:attrNameLst>
                                      </p:cBhvr>
                                      <p:tavLst>
                                        <p:tav tm="0">
                                          <p:val>
                                            <p:strVal val="#ppt_x-0.25"/>
                                          </p:val>
                                        </p:tav>
                                        <p:tav tm="100000">
                                          <p:val>
                                            <p:strVal val="#ppt_x"/>
                                          </p:val>
                                        </p:tav>
                                      </p:tavLst>
                                    </p:anim>
                                    <p:anim calcmode="lin" valueType="num">
                                      <p:cBhvr>
                                        <p:cTn id="179" dur="664" tmFilter="0.0,0.0; 0.25,0.07; 0.50,0.2; 0.75,0.467; 1.0,1.0">
                                          <p:stCondLst>
                                            <p:cond delay="0"/>
                                          </p:stCondLst>
                                        </p:cTn>
                                        <p:tgtEl>
                                          <p:spTgt spid="3">
                                            <p:txEl>
                                              <p:pRg st="10" end="10"/>
                                            </p:txEl>
                                          </p:spTgt>
                                        </p:tgtEl>
                                        <p:attrNameLst>
                                          <p:attrName>ppt_y</p:attrName>
                                        </p:attrNameLst>
                                      </p:cBhvr>
                                      <p:tavLst>
                                        <p:tav tm="0" fmla="#ppt_y-sin(pi*$)/3">
                                          <p:val>
                                            <p:fltVal val="0.5"/>
                                          </p:val>
                                        </p:tav>
                                        <p:tav tm="100000">
                                          <p:val>
                                            <p:fltVal val="1"/>
                                          </p:val>
                                        </p:tav>
                                      </p:tavLst>
                                    </p:anim>
                                    <p:anim calcmode="lin" valueType="num">
                                      <p:cBhvr>
                                        <p:cTn id="180" dur="664" tmFilter="0, 0; 0.125,0.2665; 0.25,0.4; 0.375,0.465; 0.5,0.5;  0.625,0.535; 0.75,0.6; 0.875,0.7335; 1,1">
                                          <p:stCondLst>
                                            <p:cond delay="664"/>
                                          </p:stCondLst>
                                        </p:cTn>
                                        <p:tgtEl>
                                          <p:spTgt spid="3">
                                            <p:txEl>
                                              <p:pRg st="10" end="10"/>
                                            </p:txEl>
                                          </p:spTgt>
                                        </p:tgtEl>
                                        <p:attrNameLst>
                                          <p:attrName>ppt_y</p:attrName>
                                        </p:attrNameLst>
                                      </p:cBhvr>
                                      <p:tavLst>
                                        <p:tav tm="0" fmla="#ppt_y-sin(pi*$)/9">
                                          <p:val>
                                            <p:fltVal val="0"/>
                                          </p:val>
                                        </p:tav>
                                        <p:tav tm="100000">
                                          <p:val>
                                            <p:fltVal val="1"/>
                                          </p:val>
                                        </p:tav>
                                      </p:tavLst>
                                    </p:anim>
                                    <p:anim calcmode="lin" valueType="num">
                                      <p:cBhvr>
                                        <p:cTn id="181" dur="332" tmFilter="0, 0; 0.125,0.2665; 0.25,0.4; 0.375,0.465; 0.5,0.5;  0.625,0.535; 0.75,0.6; 0.875,0.7335; 1,1">
                                          <p:stCondLst>
                                            <p:cond delay="1324"/>
                                          </p:stCondLst>
                                        </p:cTn>
                                        <p:tgtEl>
                                          <p:spTgt spid="3">
                                            <p:txEl>
                                              <p:pRg st="10" end="10"/>
                                            </p:txEl>
                                          </p:spTgt>
                                        </p:tgtEl>
                                        <p:attrNameLst>
                                          <p:attrName>ppt_y</p:attrName>
                                        </p:attrNameLst>
                                      </p:cBhvr>
                                      <p:tavLst>
                                        <p:tav tm="0" fmla="#ppt_y-sin(pi*$)/27">
                                          <p:val>
                                            <p:fltVal val="0"/>
                                          </p:val>
                                        </p:tav>
                                        <p:tav tm="100000">
                                          <p:val>
                                            <p:fltVal val="1"/>
                                          </p:val>
                                        </p:tav>
                                      </p:tavLst>
                                    </p:anim>
                                    <p:anim calcmode="lin" valueType="num">
                                      <p:cBhvr>
                                        <p:cTn id="182" dur="164" tmFilter="0, 0; 0.125,0.2665; 0.25,0.4; 0.375,0.465; 0.5,0.5;  0.625,0.535; 0.75,0.6; 0.875,0.7335; 1,1">
                                          <p:stCondLst>
                                            <p:cond delay="1656"/>
                                          </p:stCondLst>
                                        </p:cTn>
                                        <p:tgtEl>
                                          <p:spTgt spid="3">
                                            <p:txEl>
                                              <p:pRg st="10" end="10"/>
                                            </p:txEl>
                                          </p:spTgt>
                                        </p:tgtEl>
                                        <p:attrNameLst>
                                          <p:attrName>ppt_y</p:attrName>
                                        </p:attrNameLst>
                                      </p:cBhvr>
                                      <p:tavLst>
                                        <p:tav tm="0" fmla="#ppt_y-sin(pi*$)/81">
                                          <p:val>
                                            <p:fltVal val="0"/>
                                          </p:val>
                                        </p:tav>
                                        <p:tav tm="100000">
                                          <p:val>
                                            <p:fltVal val="1"/>
                                          </p:val>
                                        </p:tav>
                                      </p:tavLst>
                                    </p:anim>
                                    <p:animScale>
                                      <p:cBhvr>
                                        <p:cTn id="183" dur="26">
                                          <p:stCondLst>
                                            <p:cond delay="650"/>
                                          </p:stCondLst>
                                        </p:cTn>
                                        <p:tgtEl>
                                          <p:spTgt spid="3">
                                            <p:txEl>
                                              <p:pRg st="10" end="10"/>
                                            </p:txEl>
                                          </p:spTgt>
                                        </p:tgtEl>
                                      </p:cBhvr>
                                      <p:to x="100000" y="60000"/>
                                    </p:animScale>
                                    <p:animScale>
                                      <p:cBhvr>
                                        <p:cTn id="184" dur="166" decel="50000">
                                          <p:stCondLst>
                                            <p:cond delay="676"/>
                                          </p:stCondLst>
                                        </p:cTn>
                                        <p:tgtEl>
                                          <p:spTgt spid="3">
                                            <p:txEl>
                                              <p:pRg st="10" end="10"/>
                                            </p:txEl>
                                          </p:spTgt>
                                        </p:tgtEl>
                                      </p:cBhvr>
                                      <p:to x="100000" y="100000"/>
                                    </p:animScale>
                                    <p:animScale>
                                      <p:cBhvr>
                                        <p:cTn id="185" dur="26">
                                          <p:stCondLst>
                                            <p:cond delay="1312"/>
                                          </p:stCondLst>
                                        </p:cTn>
                                        <p:tgtEl>
                                          <p:spTgt spid="3">
                                            <p:txEl>
                                              <p:pRg st="10" end="10"/>
                                            </p:txEl>
                                          </p:spTgt>
                                        </p:tgtEl>
                                      </p:cBhvr>
                                      <p:to x="100000" y="80000"/>
                                    </p:animScale>
                                    <p:animScale>
                                      <p:cBhvr>
                                        <p:cTn id="186" dur="166" decel="50000">
                                          <p:stCondLst>
                                            <p:cond delay="1338"/>
                                          </p:stCondLst>
                                        </p:cTn>
                                        <p:tgtEl>
                                          <p:spTgt spid="3">
                                            <p:txEl>
                                              <p:pRg st="10" end="10"/>
                                            </p:txEl>
                                          </p:spTgt>
                                        </p:tgtEl>
                                      </p:cBhvr>
                                      <p:to x="100000" y="100000"/>
                                    </p:animScale>
                                    <p:animScale>
                                      <p:cBhvr>
                                        <p:cTn id="187" dur="26">
                                          <p:stCondLst>
                                            <p:cond delay="1642"/>
                                          </p:stCondLst>
                                        </p:cTn>
                                        <p:tgtEl>
                                          <p:spTgt spid="3">
                                            <p:txEl>
                                              <p:pRg st="10" end="10"/>
                                            </p:txEl>
                                          </p:spTgt>
                                        </p:tgtEl>
                                      </p:cBhvr>
                                      <p:to x="100000" y="90000"/>
                                    </p:animScale>
                                    <p:animScale>
                                      <p:cBhvr>
                                        <p:cTn id="188" dur="166" decel="50000">
                                          <p:stCondLst>
                                            <p:cond delay="1668"/>
                                          </p:stCondLst>
                                        </p:cTn>
                                        <p:tgtEl>
                                          <p:spTgt spid="3">
                                            <p:txEl>
                                              <p:pRg st="10" end="10"/>
                                            </p:txEl>
                                          </p:spTgt>
                                        </p:tgtEl>
                                      </p:cBhvr>
                                      <p:to x="100000" y="100000"/>
                                    </p:animScale>
                                    <p:animScale>
                                      <p:cBhvr>
                                        <p:cTn id="189" dur="26">
                                          <p:stCondLst>
                                            <p:cond delay="1808"/>
                                          </p:stCondLst>
                                        </p:cTn>
                                        <p:tgtEl>
                                          <p:spTgt spid="3">
                                            <p:txEl>
                                              <p:pRg st="10" end="10"/>
                                            </p:txEl>
                                          </p:spTgt>
                                        </p:tgtEl>
                                      </p:cBhvr>
                                      <p:to x="100000" y="95000"/>
                                    </p:animScale>
                                    <p:animScale>
                                      <p:cBhvr>
                                        <p:cTn id="190" dur="166" decel="50000">
                                          <p:stCondLst>
                                            <p:cond delay="1834"/>
                                          </p:stCondLst>
                                        </p:cTn>
                                        <p:tgtEl>
                                          <p:spTgt spid="3">
                                            <p:txEl>
                                              <p:pRg st="10" end="10"/>
                                            </p:txEl>
                                          </p:spTgt>
                                        </p:tgtEl>
                                      </p:cBhvr>
                                      <p:to x="100000" y="100000"/>
                                    </p:animScale>
                                  </p:childTnLst>
                                </p:cTn>
                              </p:par>
                            </p:childTnLst>
                          </p:cTn>
                        </p:par>
                        <p:par>
                          <p:cTn id="191" fill="hold">
                            <p:stCondLst>
                              <p:cond delay="22000"/>
                            </p:stCondLst>
                            <p:childTnLst>
                              <p:par>
                                <p:cTn id="192" presetID="26" presetClass="entr" presetSubtype="0" fill="hold" grpId="0" nodeType="afterEffect">
                                  <p:stCondLst>
                                    <p:cond delay="0"/>
                                  </p:stCondLst>
                                  <p:childTnLst>
                                    <p:set>
                                      <p:cBhvr>
                                        <p:cTn id="193" dur="1" fill="hold">
                                          <p:stCondLst>
                                            <p:cond delay="0"/>
                                          </p:stCondLst>
                                        </p:cTn>
                                        <p:tgtEl>
                                          <p:spTgt spid="3">
                                            <p:txEl>
                                              <p:pRg st="11" end="11"/>
                                            </p:txEl>
                                          </p:spTgt>
                                        </p:tgtEl>
                                        <p:attrNameLst>
                                          <p:attrName>style.visibility</p:attrName>
                                        </p:attrNameLst>
                                      </p:cBhvr>
                                      <p:to>
                                        <p:strVal val="visible"/>
                                      </p:to>
                                    </p:set>
                                    <p:animEffect transition="in" filter="wipe(down)">
                                      <p:cBhvr>
                                        <p:cTn id="194" dur="580">
                                          <p:stCondLst>
                                            <p:cond delay="0"/>
                                          </p:stCondLst>
                                        </p:cTn>
                                        <p:tgtEl>
                                          <p:spTgt spid="3">
                                            <p:txEl>
                                              <p:pRg st="11" end="11"/>
                                            </p:txEl>
                                          </p:spTgt>
                                        </p:tgtEl>
                                      </p:cBhvr>
                                    </p:animEffect>
                                    <p:anim calcmode="lin" valueType="num">
                                      <p:cBhvr>
                                        <p:cTn id="195" dur="1822" tmFilter="0,0; 0.14,0.36; 0.43,0.73; 0.71,0.91; 1.0,1.0">
                                          <p:stCondLst>
                                            <p:cond delay="0"/>
                                          </p:stCondLst>
                                        </p:cTn>
                                        <p:tgtEl>
                                          <p:spTgt spid="3">
                                            <p:txEl>
                                              <p:pRg st="11" end="11"/>
                                            </p:txEl>
                                          </p:spTgt>
                                        </p:tgtEl>
                                        <p:attrNameLst>
                                          <p:attrName>ppt_x</p:attrName>
                                        </p:attrNameLst>
                                      </p:cBhvr>
                                      <p:tavLst>
                                        <p:tav tm="0">
                                          <p:val>
                                            <p:strVal val="#ppt_x-0.25"/>
                                          </p:val>
                                        </p:tav>
                                        <p:tav tm="100000">
                                          <p:val>
                                            <p:strVal val="#ppt_x"/>
                                          </p:val>
                                        </p:tav>
                                      </p:tavLst>
                                    </p:anim>
                                    <p:anim calcmode="lin" valueType="num">
                                      <p:cBhvr>
                                        <p:cTn id="196" dur="664" tmFilter="0.0,0.0; 0.25,0.07; 0.50,0.2; 0.75,0.467; 1.0,1.0">
                                          <p:stCondLst>
                                            <p:cond delay="0"/>
                                          </p:stCondLst>
                                        </p:cTn>
                                        <p:tgtEl>
                                          <p:spTgt spid="3">
                                            <p:txEl>
                                              <p:pRg st="11" end="11"/>
                                            </p:txEl>
                                          </p:spTgt>
                                        </p:tgtEl>
                                        <p:attrNameLst>
                                          <p:attrName>ppt_y</p:attrName>
                                        </p:attrNameLst>
                                      </p:cBhvr>
                                      <p:tavLst>
                                        <p:tav tm="0" fmla="#ppt_y-sin(pi*$)/3">
                                          <p:val>
                                            <p:fltVal val="0.5"/>
                                          </p:val>
                                        </p:tav>
                                        <p:tav tm="100000">
                                          <p:val>
                                            <p:fltVal val="1"/>
                                          </p:val>
                                        </p:tav>
                                      </p:tavLst>
                                    </p:anim>
                                    <p:anim calcmode="lin" valueType="num">
                                      <p:cBhvr>
                                        <p:cTn id="197" dur="664" tmFilter="0, 0; 0.125,0.2665; 0.25,0.4; 0.375,0.465; 0.5,0.5;  0.625,0.535; 0.75,0.6; 0.875,0.7335; 1,1">
                                          <p:stCondLst>
                                            <p:cond delay="664"/>
                                          </p:stCondLst>
                                        </p:cTn>
                                        <p:tgtEl>
                                          <p:spTgt spid="3">
                                            <p:txEl>
                                              <p:pRg st="11" end="11"/>
                                            </p:txEl>
                                          </p:spTgt>
                                        </p:tgtEl>
                                        <p:attrNameLst>
                                          <p:attrName>ppt_y</p:attrName>
                                        </p:attrNameLst>
                                      </p:cBhvr>
                                      <p:tavLst>
                                        <p:tav tm="0" fmla="#ppt_y-sin(pi*$)/9">
                                          <p:val>
                                            <p:fltVal val="0"/>
                                          </p:val>
                                        </p:tav>
                                        <p:tav tm="100000">
                                          <p:val>
                                            <p:fltVal val="1"/>
                                          </p:val>
                                        </p:tav>
                                      </p:tavLst>
                                    </p:anim>
                                    <p:anim calcmode="lin" valueType="num">
                                      <p:cBhvr>
                                        <p:cTn id="198" dur="332" tmFilter="0, 0; 0.125,0.2665; 0.25,0.4; 0.375,0.465; 0.5,0.5;  0.625,0.535; 0.75,0.6; 0.875,0.7335; 1,1">
                                          <p:stCondLst>
                                            <p:cond delay="1324"/>
                                          </p:stCondLst>
                                        </p:cTn>
                                        <p:tgtEl>
                                          <p:spTgt spid="3">
                                            <p:txEl>
                                              <p:pRg st="11" end="11"/>
                                            </p:txEl>
                                          </p:spTgt>
                                        </p:tgtEl>
                                        <p:attrNameLst>
                                          <p:attrName>ppt_y</p:attrName>
                                        </p:attrNameLst>
                                      </p:cBhvr>
                                      <p:tavLst>
                                        <p:tav tm="0" fmla="#ppt_y-sin(pi*$)/27">
                                          <p:val>
                                            <p:fltVal val="0"/>
                                          </p:val>
                                        </p:tav>
                                        <p:tav tm="100000">
                                          <p:val>
                                            <p:fltVal val="1"/>
                                          </p:val>
                                        </p:tav>
                                      </p:tavLst>
                                    </p:anim>
                                    <p:anim calcmode="lin" valueType="num">
                                      <p:cBhvr>
                                        <p:cTn id="199" dur="164" tmFilter="0, 0; 0.125,0.2665; 0.25,0.4; 0.375,0.465; 0.5,0.5;  0.625,0.535; 0.75,0.6; 0.875,0.7335; 1,1">
                                          <p:stCondLst>
                                            <p:cond delay="1656"/>
                                          </p:stCondLst>
                                        </p:cTn>
                                        <p:tgtEl>
                                          <p:spTgt spid="3">
                                            <p:txEl>
                                              <p:pRg st="11" end="11"/>
                                            </p:txEl>
                                          </p:spTgt>
                                        </p:tgtEl>
                                        <p:attrNameLst>
                                          <p:attrName>ppt_y</p:attrName>
                                        </p:attrNameLst>
                                      </p:cBhvr>
                                      <p:tavLst>
                                        <p:tav tm="0" fmla="#ppt_y-sin(pi*$)/81">
                                          <p:val>
                                            <p:fltVal val="0"/>
                                          </p:val>
                                        </p:tav>
                                        <p:tav tm="100000">
                                          <p:val>
                                            <p:fltVal val="1"/>
                                          </p:val>
                                        </p:tav>
                                      </p:tavLst>
                                    </p:anim>
                                    <p:animScale>
                                      <p:cBhvr>
                                        <p:cTn id="200" dur="26">
                                          <p:stCondLst>
                                            <p:cond delay="650"/>
                                          </p:stCondLst>
                                        </p:cTn>
                                        <p:tgtEl>
                                          <p:spTgt spid="3">
                                            <p:txEl>
                                              <p:pRg st="11" end="11"/>
                                            </p:txEl>
                                          </p:spTgt>
                                        </p:tgtEl>
                                      </p:cBhvr>
                                      <p:to x="100000" y="60000"/>
                                    </p:animScale>
                                    <p:animScale>
                                      <p:cBhvr>
                                        <p:cTn id="201" dur="166" decel="50000">
                                          <p:stCondLst>
                                            <p:cond delay="676"/>
                                          </p:stCondLst>
                                        </p:cTn>
                                        <p:tgtEl>
                                          <p:spTgt spid="3">
                                            <p:txEl>
                                              <p:pRg st="11" end="11"/>
                                            </p:txEl>
                                          </p:spTgt>
                                        </p:tgtEl>
                                      </p:cBhvr>
                                      <p:to x="100000" y="100000"/>
                                    </p:animScale>
                                    <p:animScale>
                                      <p:cBhvr>
                                        <p:cTn id="202" dur="26">
                                          <p:stCondLst>
                                            <p:cond delay="1312"/>
                                          </p:stCondLst>
                                        </p:cTn>
                                        <p:tgtEl>
                                          <p:spTgt spid="3">
                                            <p:txEl>
                                              <p:pRg st="11" end="11"/>
                                            </p:txEl>
                                          </p:spTgt>
                                        </p:tgtEl>
                                      </p:cBhvr>
                                      <p:to x="100000" y="80000"/>
                                    </p:animScale>
                                    <p:animScale>
                                      <p:cBhvr>
                                        <p:cTn id="203" dur="166" decel="50000">
                                          <p:stCondLst>
                                            <p:cond delay="1338"/>
                                          </p:stCondLst>
                                        </p:cTn>
                                        <p:tgtEl>
                                          <p:spTgt spid="3">
                                            <p:txEl>
                                              <p:pRg st="11" end="11"/>
                                            </p:txEl>
                                          </p:spTgt>
                                        </p:tgtEl>
                                      </p:cBhvr>
                                      <p:to x="100000" y="100000"/>
                                    </p:animScale>
                                    <p:animScale>
                                      <p:cBhvr>
                                        <p:cTn id="204" dur="26">
                                          <p:stCondLst>
                                            <p:cond delay="1642"/>
                                          </p:stCondLst>
                                        </p:cTn>
                                        <p:tgtEl>
                                          <p:spTgt spid="3">
                                            <p:txEl>
                                              <p:pRg st="11" end="11"/>
                                            </p:txEl>
                                          </p:spTgt>
                                        </p:tgtEl>
                                      </p:cBhvr>
                                      <p:to x="100000" y="90000"/>
                                    </p:animScale>
                                    <p:animScale>
                                      <p:cBhvr>
                                        <p:cTn id="205" dur="166" decel="50000">
                                          <p:stCondLst>
                                            <p:cond delay="1668"/>
                                          </p:stCondLst>
                                        </p:cTn>
                                        <p:tgtEl>
                                          <p:spTgt spid="3">
                                            <p:txEl>
                                              <p:pRg st="11" end="11"/>
                                            </p:txEl>
                                          </p:spTgt>
                                        </p:tgtEl>
                                      </p:cBhvr>
                                      <p:to x="100000" y="100000"/>
                                    </p:animScale>
                                    <p:animScale>
                                      <p:cBhvr>
                                        <p:cTn id="206" dur="26">
                                          <p:stCondLst>
                                            <p:cond delay="1808"/>
                                          </p:stCondLst>
                                        </p:cTn>
                                        <p:tgtEl>
                                          <p:spTgt spid="3">
                                            <p:txEl>
                                              <p:pRg st="11" end="11"/>
                                            </p:txEl>
                                          </p:spTgt>
                                        </p:tgtEl>
                                      </p:cBhvr>
                                      <p:to x="100000" y="95000"/>
                                    </p:animScale>
                                    <p:animScale>
                                      <p:cBhvr>
                                        <p:cTn id="207" dur="166" decel="50000">
                                          <p:stCondLst>
                                            <p:cond delay="1834"/>
                                          </p:stCondLst>
                                        </p:cTn>
                                        <p:tgtEl>
                                          <p:spTgt spid="3">
                                            <p:txEl>
                                              <p:pRg st="11" end="11"/>
                                            </p:txEl>
                                          </p:spTgt>
                                        </p:tgtEl>
                                      </p:cBhvr>
                                      <p:to x="100000" y="100000"/>
                                    </p:animScale>
                                  </p:childTnLst>
                                </p:cTn>
                              </p:par>
                            </p:childTnLst>
                          </p:cTn>
                        </p:par>
                        <p:par>
                          <p:cTn id="208" fill="hold">
                            <p:stCondLst>
                              <p:cond delay="24000"/>
                            </p:stCondLst>
                            <p:childTnLst>
                              <p:par>
                                <p:cTn id="209" presetID="26" presetClass="entr" presetSubtype="0" fill="hold" grpId="0" nodeType="afterEffect">
                                  <p:stCondLst>
                                    <p:cond delay="0"/>
                                  </p:stCondLst>
                                  <p:childTnLst>
                                    <p:set>
                                      <p:cBhvr>
                                        <p:cTn id="210" dur="1" fill="hold">
                                          <p:stCondLst>
                                            <p:cond delay="0"/>
                                          </p:stCondLst>
                                        </p:cTn>
                                        <p:tgtEl>
                                          <p:spTgt spid="3">
                                            <p:txEl>
                                              <p:pRg st="12" end="12"/>
                                            </p:txEl>
                                          </p:spTgt>
                                        </p:tgtEl>
                                        <p:attrNameLst>
                                          <p:attrName>style.visibility</p:attrName>
                                        </p:attrNameLst>
                                      </p:cBhvr>
                                      <p:to>
                                        <p:strVal val="visible"/>
                                      </p:to>
                                    </p:set>
                                    <p:animEffect transition="in" filter="wipe(down)">
                                      <p:cBhvr>
                                        <p:cTn id="211" dur="580">
                                          <p:stCondLst>
                                            <p:cond delay="0"/>
                                          </p:stCondLst>
                                        </p:cTn>
                                        <p:tgtEl>
                                          <p:spTgt spid="3">
                                            <p:txEl>
                                              <p:pRg st="12" end="12"/>
                                            </p:txEl>
                                          </p:spTgt>
                                        </p:tgtEl>
                                      </p:cBhvr>
                                    </p:animEffect>
                                    <p:anim calcmode="lin" valueType="num">
                                      <p:cBhvr>
                                        <p:cTn id="212" dur="1822" tmFilter="0,0; 0.14,0.36; 0.43,0.73; 0.71,0.91; 1.0,1.0">
                                          <p:stCondLst>
                                            <p:cond delay="0"/>
                                          </p:stCondLst>
                                        </p:cTn>
                                        <p:tgtEl>
                                          <p:spTgt spid="3">
                                            <p:txEl>
                                              <p:pRg st="12" end="12"/>
                                            </p:txEl>
                                          </p:spTgt>
                                        </p:tgtEl>
                                        <p:attrNameLst>
                                          <p:attrName>ppt_x</p:attrName>
                                        </p:attrNameLst>
                                      </p:cBhvr>
                                      <p:tavLst>
                                        <p:tav tm="0">
                                          <p:val>
                                            <p:strVal val="#ppt_x-0.25"/>
                                          </p:val>
                                        </p:tav>
                                        <p:tav tm="100000">
                                          <p:val>
                                            <p:strVal val="#ppt_x"/>
                                          </p:val>
                                        </p:tav>
                                      </p:tavLst>
                                    </p:anim>
                                    <p:anim calcmode="lin" valueType="num">
                                      <p:cBhvr>
                                        <p:cTn id="213" dur="664" tmFilter="0.0,0.0; 0.25,0.07; 0.50,0.2; 0.75,0.467; 1.0,1.0">
                                          <p:stCondLst>
                                            <p:cond delay="0"/>
                                          </p:stCondLst>
                                        </p:cTn>
                                        <p:tgtEl>
                                          <p:spTgt spid="3">
                                            <p:txEl>
                                              <p:pRg st="12" end="12"/>
                                            </p:txEl>
                                          </p:spTgt>
                                        </p:tgtEl>
                                        <p:attrNameLst>
                                          <p:attrName>ppt_y</p:attrName>
                                        </p:attrNameLst>
                                      </p:cBhvr>
                                      <p:tavLst>
                                        <p:tav tm="0" fmla="#ppt_y-sin(pi*$)/3">
                                          <p:val>
                                            <p:fltVal val="0.5"/>
                                          </p:val>
                                        </p:tav>
                                        <p:tav tm="100000">
                                          <p:val>
                                            <p:fltVal val="1"/>
                                          </p:val>
                                        </p:tav>
                                      </p:tavLst>
                                    </p:anim>
                                    <p:anim calcmode="lin" valueType="num">
                                      <p:cBhvr>
                                        <p:cTn id="214" dur="664" tmFilter="0, 0; 0.125,0.2665; 0.25,0.4; 0.375,0.465; 0.5,0.5;  0.625,0.535; 0.75,0.6; 0.875,0.7335; 1,1">
                                          <p:stCondLst>
                                            <p:cond delay="664"/>
                                          </p:stCondLst>
                                        </p:cTn>
                                        <p:tgtEl>
                                          <p:spTgt spid="3">
                                            <p:txEl>
                                              <p:pRg st="12" end="12"/>
                                            </p:txEl>
                                          </p:spTgt>
                                        </p:tgtEl>
                                        <p:attrNameLst>
                                          <p:attrName>ppt_y</p:attrName>
                                        </p:attrNameLst>
                                      </p:cBhvr>
                                      <p:tavLst>
                                        <p:tav tm="0" fmla="#ppt_y-sin(pi*$)/9">
                                          <p:val>
                                            <p:fltVal val="0"/>
                                          </p:val>
                                        </p:tav>
                                        <p:tav tm="100000">
                                          <p:val>
                                            <p:fltVal val="1"/>
                                          </p:val>
                                        </p:tav>
                                      </p:tavLst>
                                    </p:anim>
                                    <p:anim calcmode="lin" valueType="num">
                                      <p:cBhvr>
                                        <p:cTn id="215" dur="332" tmFilter="0, 0; 0.125,0.2665; 0.25,0.4; 0.375,0.465; 0.5,0.5;  0.625,0.535; 0.75,0.6; 0.875,0.7335; 1,1">
                                          <p:stCondLst>
                                            <p:cond delay="1324"/>
                                          </p:stCondLst>
                                        </p:cTn>
                                        <p:tgtEl>
                                          <p:spTgt spid="3">
                                            <p:txEl>
                                              <p:pRg st="12" end="12"/>
                                            </p:txEl>
                                          </p:spTgt>
                                        </p:tgtEl>
                                        <p:attrNameLst>
                                          <p:attrName>ppt_y</p:attrName>
                                        </p:attrNameLst>
                                      </p:cBhvr>
                                      <p:tavLst>
                                        <p:tav tm="0" fmla="#ppt_y-sin(pi*$)/27">
                                          <p:val>
                                            <p:fltVal val="0"/>
                                          </p:val>
                                        </p:tav>
                                        <p:tav tm="100000">
                                          <p:val>
                                            <p:fltVal val="1"/>
                                          </p:val>
                                        </p:tav>
                                      </p:tavLst>
                                    </p:anim>
                                    <p:anim calcmode="lin" valueType="num">
                                      <p:cBhvr>
                                        <p:cTn id="216" dur="164" tmFilter="0, 0; 0.125,0.2665; 0.25,0.4; 0.375,0.465; 0.5,0.5;  0.625,0.535; 0.75,0.6; 0.875,0.7335; 1,1">
                                          <p:stCondLst>
                                            <p:cond delay="1656"/>
                                          </p:stCondLst>
                                        </p:cTn>
                                        <p:tgtEl>
                                          <p:spTgt spid="3">
                                            <p:txEl>
                                              <p:pRg st="12" end="12"/>
                                            </p:txEl>
                                          </p:spTgt>
                                        </p:tgtEl>
                                        <p:attrNameLst>
                                          <p:attrName>ppt_y</p:attrName>
                                        </p:attrNameLst>
                                      </p:cBhvr>
                                      <p:tavLst>
                                        <p:tav tm="0" fmla="#ppt_y-sin(pi*$)/81">
                                          <p:val>
                                            <p:fltVal val="0"/>
                                          </p:val>
                                        </p:tav>
                                        <p:tav tm="100000">
                                          <p:val>
                                            <p:fltVal val="1"/>
                                          </p:val>
                                        </p:tav>
                                      </p:tavLst>
                                    </p:anim>
                                    <p:animScale>
                                      <p:cBhvr>
                                        <p:cTn id="217" dur="26">
                                          <p:stCondLst>
                                            <p:cond delay="650"/>
                                          </p:stCondLst>
                                        </p:cTn>
                                        <p:tgtEl>
                                          <p:spTgt spid="3">
                                            <p:txEl>
                                              <p:pRg st="12" end="12"/>
                                            </p:txEl>
                                          </p:spTgt>
                                        </p:tgtEl>
                                      </p:cBhvr>
                                      <p:to x="100000" y="60000"/>
                                    </p:animScale>
                                    <p:animScale>
                                      <p:cBhvr>
                                        <p:cTn id="218" dur="166" decel="50000">
                                          <p:stCondLst>
                                            <p:cond delay="676"/>
                                          </p:stCondLst>
                                        </p:cTn>
                                        <p:tgtEl>
                                          <p:spTgt spid="3">
                                            <p:txEl>
                                              <p:pRg st="12" end="12"/>
                                            </p:txEl>
                                          </p:spTgt>
                                        </p:tgtEl>
                                      </p:cBhvr>
                                      <p:to x="100000" y="100000"/>
                                    </p:animScale>
                                    <p:animScale>
                                      <p:cBhvr>
                                        <p:cTn id="219" dur="26">
                                          <p:stCondLst>
                                            <p:cond delay="1312"/>
                                          </p:stCondLst>
                                        </p:cTn>
                                        <p:tgtEl>
                                          <p:spTgt spid="3">
                                            <p:txEl>
                                              <p:pRg st="12" end="12"/>
                                            </p:txEl>
                                          </p:spTgt>
                                        </p:tgtEl>
                                      </p:cBhvr>
                                      <p:to x="100000" y="80000"/>
                                    </p:animScale>
                                    <p:animScale>
                                      <p:cBhvr>
                                        <p:cTn id="220" dur="166" decel="50000">
                                          <p:stCondLst>
                                            <p:cond delay="1338"/>
                                          </p:stCondLst>
                                        </p:cTn>
                                        <p:tgtEl>
                                          <p:spTgt spid="3">
                                            <p:txEl>
                                              <p:pRg st="12" end="12"/>
                                            </p:txEl>
                                          </p:spTgt>
                                        </p:tgtEl>
                                      </p:cBhvr>
                                      <p:to x="100000" y="100000"/>
                                    </p:animScale>
                                    <p:animScale>
                                      <p:cBhvr>
                                        <p:cTn id="221" dur="26">
                                          <p:stCondLst>
                                            <p:cond delay="1642"/>
                                          </p:stCondLst>
                                        </p:cTn>
                                        <p:tgtEl>
                                          <p:spTgt spid="3">
                                            <p:txEl>
                                              <p:pRg st="12" end="12"/>
                                            </p:txEl>
                                          </p:spTgt>
                                        </p:tgtEl>
                                      </p:cBhvr>
                                      <p:to x="100000" y="90000"/>
                                    </p:animScale>
                                    <p:animScale>
                                      <p:cBhvr>
                                        <p:cTn id="222" dur="166" decel="50000">
                                          <p:stCondLst>
                                            <p:cond delay="1668"/>
                                          </p:stCondLst>
                                        </p:cTn>
                                        <p:tgtEl>
                                          <p:spTgt spid="3">
                                            <p:txEl>
                                              <p:pRg st="12" end="12"/>
                                            </p:txEl>
                                          </p:spTgt>
                                        </p:tgtEl>
                                      </p:cBhvr>
                                      <p:to x="100000" y="100000"/>
                                    </p:animScale>
                                    <p:animScale>
                                      <p:cBhvr>
                                        <p:cTn id="223" dur="26">
                                          <p:stCondLst>
                                            <p:cond delay="1808"/>
                                          </p:stCondLst>
                                        </p:cTn>
                                        <p:tgtEl>
                                          <p:spTgt spid="3">
                                            <p:txEl>
                                              <p:pRg st="12" end="12"/>
                                            </p:txEl>
                                          </p:spTgt>
                                        </p:tgtEl>
                                      </p:cBhvr>
                                      <p:to x="100000" y="95000"/>
                                    </p:animScale>
                                    <p:animScale>
                                      <p:cBhvr>
                                        <p:cTn id="224" dur="166" decel="50000">
                                          <p:stCondLst>
                                            <p:cond delay="1834"/>
                                          </p:stCondLst>
                                        </p:cTn>
                                        <p:tgtEl>
                                          <p:spTgt spid="3">
                                            <p:txEl>
                                              <p:pRg st="12" end="1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0"/>
            <a:ext cx="8147248" cy="576064"/>
          </a:xfrm>
        </p:spPr>
        <p:txBody>
          <a:bodyPr>
            <a:noAutofit/>
          </a:bodyPr>
          <a:lstStyle/>
          <a:p>
            <a:r>
              <a:rPr lang="ar-DZ" sz="3600" b="1" dirty="0" err="1" smtClean="0">
                <a:solidFill>
                  <a:srgbClr val="002060"/>
                </a:solidFill>
              </a:rPr>
              <a:t>إختصاص</a:t>
            </a:r>
            <a:r>
              <a:rPr lang="ar-DZ" sz="3600" b="1" dirty="0" smtClean="0">
                <a:solidFill>
                  <a:srgbClr val="002060"/>
                </a:solidFill>
              </a:rPr>
              <a:t> لجان الصفقات</a:t>
            </a:r>
            <a:endParaRPr lang="fr-FR" sz="3600" dirty="0">
              <a:solidFill>
                <a:srgbClr val="002060"/>
              </a:solidFill>
            </a:endParaRPr>
          </a:p>
        </p:txBody>
      </p:sp>
      <p:graphicFrame>
        <p:nvGraphicFramePr>
          <p:cNvPr id="8" name="Tableau 7"/>
          <p:cNvGraphicFramePr>
            <a:graphicFrameLocks noGrp="1"/>
          </p:cNvGraphicFramePr>
          <p:nvPr>
            <p:extLst>
              <p:ext uri="{D42A27DB-BD31-4B8C-83A1-F6EECF244321}">
                <p14:modId xmlns="" xmlns:p14="http://schemas.microsoft.com/office/powerpoint/2010/main" val="858939910"/>
              </p:ext>
            </p:extLst>
          </p:nvPr>
        </p:nvGraphicFramePr>
        <p:xfrm>
          <a:off x="251520" y="692696"/>
          <a:ext cx="8568952" cy="5964103"/>
        </p:xfrm>
        <a:graphic>
          <a:graphicData uri="http://schemas.openxmlformats.org/drawingml/2006/table">
            <a:tbl>
              <a:tblPr rtl="1"/>
              <a:tblGrid>
                <a:gridCol w="3252774"/>
                <a:gridCol w="1431015"/>
                <a:gridCol w="1281915"/>
                <a:gridCol w="1281915"/>
                <a:gridCol w="1321333"/>
              </a:tblGrid>
              <a:tr h="320036">
                <a:tc>
                  <a:txBody>
                    <a:bodyPr/>
                    <a:lstStyle/>
                    <a:p>
                      <a:pPr algn="ctr" rtl="1">
                        <a:lnSpc>
                          <a:spcPct val="115000"/>
                        </a:lnSpc>
                        <a:spcAft>
                          <a:spcPts val="0"/>
                        </a:spcAft>
                      </a:pPr>
                      <a:r>
                        <a:rPr lang="ar-DZ" sz="1300" b="1" dirty="0">
                          <a:solidFill>
                            <a:srgbClr val="002060"/>
                          </a:solidFill>
                          <a:latin typeface="Calibri"/>
                          <a:ea typeface="Calibri"/>
                          <a:cs typeface="Arabic Transparent"/>
                        </a:rPr>
                        <a:t>تسمية اللجنة</a:t>
                      </a:r>
                      <a:endParaRPr lang="fr-FR" sz="1300" dirty="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1">
                          <a:solidFill>
                            <a:srgbClr val="002060"/>
                          </a:solidFill>
                          <a:latin typeface="Calibri"/>
                          <a:ea typeface="Calibri"/>
                          <a:cs typeface="Arabic Transparent"/>
                        </a:rPr>
                        <a:t>سقف الأشغال</a:t>
                      </a:r>
                      <a:endParaRPr lang="fr-FR" sz="130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1">
                          <a:solidFill>
                            <a:srgbClr val="002060"/>
                          </a:solidFill>
                          <a:latin typeface="Calibri"/>
                          <a:ea typeface="Calibri"/>
                          <a:cs typeface="Arabic Transparent"/>
                        </a:rPr>
                        <a:t>سقف اللوازم</a:t>
                      </a:r>
                      <a:endParaRPr lang="fr-FR" sz="130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1">
                          <a:solidFill>
                            <a:srgbClr val="002060"/>
                          </a:solidFill>
                          <a:latin typeface="Calibri"/>
                          <a:ea typeface="Calibri"/>
                          <a:cs typeface="Arabic Transparent"/>
                        </a:rPr>
                        <a:t>سقف الدراسات</a:t>
                      </a:r>
                      <a:endParaRPr lang="fr-FR" sz="130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1" dirty="0">
                          <a:solidFill>
                            <a:srgbClr val="002060"/>
                          </a:solidFill>
                          <a:latin typeface="Calibri"/>
                          <a:ea typeface="Calibri"/>
                          <a:cs typeface="Arabic Transparent"/>
                        </a:rPr>
                        <a:t>سقف الخدمات</a:t>
                      </a:r>
                      <a:endParaRPr lang="fr-FR" sz="1300" dirty="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0054">
                <a:tc>
                  <a:txBody>
                    <a:bodyPr/>
                    <a:lstStyle/>
                    <a:p>
                      <a:pPr algn="ctr" rtl="1">
                        <a:lnSpc>
                          <a:spcPct val="115000"/>
                        </a:lnSpc>
                        <a:spcAft>
                          <a:spcPts val="0"/>
                        </a:spcAft>
                      </a:pPr>
                      <a:r>
                        <a:rPr lang="ar-DZ" sz="1300" b="1" dirty="0">
                          <a:solidFill>
                            <a:srgbClr val="002060"/>
                          </a:solidFill>
                          <a:latin typeface="Calibri"/>
                          <a:ea typeface="Calibri"/>
                          <a:cs typeface="Arabic Transparent"/>
                        </a:rPr>
                        <a:t>اللجان القطاعية للصفقات</a:t>
                      </a:r>
                      <a:endParaRPr lang="fr-FR" sz="1300" dirty="0">
                        <a:solidFill>
                          <a:srgbClr val="002060"/>
                        </a:solidFill>
                        <a:latin typeface="Calibri"/>
                        <a:ea typeface="Calibri"/>
                        <a:cs typeface="Arial"/>
                      </a:endParaRPr>
                    </a:p>
                    <a:p>
                      <a:pPr algn="ctr" rtl="1">
                        <a:lnSpc>
                          <a:spcPct val="115000"/>
                        </a:lnSpc>
                        <a:spcAft>
                          <a:spcPts val="0"/>
                        </a:spcAft>
                      </a:pPr>
                      <a:r>
                        <a:rPr lang="ar-DZ" sz="1300" dirty="0">
                          <a:solidFill>
                            <a:srgbClr val="002060"/>
                          </a:solidFill>
                          <a:latin typeface="Calibri"/>
                          <a:ea typeface="Calibri"/>
                          <a:cs typeface="Arabic Transparent"/>
                        </a:rPr>
                        <a:t>دفاتر شروط وصفقات وملاحق القطاع</a:t>
                      </a:r>
                      <a:endParaRPr lang="fr-FR" sz="1300" dirty="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a:solidFill>
                            <a:srgbClr val="002060"/>
                          </a:solidFill>
                          <a:latin typeface="Simplified Arabic"/>
                          <a:ea typeface="Calibri"/>
                          <a:cs typeface="Simplified Arabic"/>
                        </a:rPr>
                        <a:t>+1.000.000.000.00</a:t>
                      </a:r>
                      <a:endParaRPr lang="fr-FR" sz="1300" b="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a:solidFill>
                            <a:srgbClr val="002060"/>
                          </a:solidFill>
                          <a:latin typeface="Simplified Arabic"/>
                          <a:ea typeface="Calibri"/>
                          <a:cs typeface="Simplified Arabic"/>
                        </a:rPr>
                        <a:t>+300.000.000.00</a:t>
                      </a:r>
                      <a:endParaRPr lang="fr-FR" sz="1300" b="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a:solidFill>
                            <a:srgbClr val="002060"/>
                          </a:solidFill>
                          <a:latin typeface="Simplified Arabic"/>
                          <a:ea typeface="Calibri"/>
                          <a:cs typeface="Simplified Arabic"/>
                        </a:rPr>
                        <a:t>+100.000.000.00</a:t>
                      </a:r>
                      <a:endParaRPr lang="fr-FR" sz="1300" b="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dirty="0">
                          <a:solidFill>
                            <a:srgbClr val="002060"/>
                          </a:solidFill>
                          <a:latin typeface="Simplified Arabic"/>
                          <a:ea typeface="Calibri"/>
                          <a:cs typeface="Simplified Arabic"/>
                        </a:rPr>
                        <a:t>+200.000.000.00</a:t>
                      </a:r>
                      <a:endParaRPr lang="fr-FR" sz="1300" b="0" dirty="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0054">
                <a:tc>
                  <a:txBody>
                    <a:bodyPr/>
                    <a:lstStyle/>
                    <a:p>
                      <a:pPr algn="ctr" rtl="1">
                        <a:lnSpc>
                          <a:spcPct val="115000"/>
                        </a:lnSpc>
                        <a:spcAft>
                          <a:spcPts val="0"/>
                        </a:spcAft>
                      </a:pPr>
                      <a:r>
                        <a:rPr lang="ar-DZ" sz="1300" b="1" dirty="0">
                          <a:solidFill>
                            <a:srgbClr val="002060"/>
                          </a:solidFill>
                          <a:latin typeface="Calibri"/>
                          <a:ea typeface="Calibri"/>
                          <a:cs typeface="Arabic Transparent"/>
                        </a:rPr>
                        <a:t>اللجان القطاعية للصفقات</a:t>
                      </a:r>
                      <a:endParaRPr lang="fr-FR" sz="1300" dirty="0">
                        <a:solidFill>
                          <a:srgbClr val="002060"/>
                        </a:solidFill>
                        <a:latin typeface="Calibri"/>
                        <a:ea typeface="Calibri"/>
                        <a:cs typeface="Arial"/>
                      </a:endParaRPr>
                    </a:p>
                    <a:p>
                      <a:pPr algn="ctr" rtl="1">
                        <a:lnSpc>
                          <a:spcPct val="115000"/>
                        </a:lnSpc>
                        <a:spcAft>
                          <a:spcPts val="0"/>
                        </a:spcAft>
                      </a:pPr>
                      <a:r>
                        <a:rPr lang="ar-DZ" sz="1300" dirty="0">
                          <a:solidFill>
                            <a:srgbClr val="002060"/>
                          </a:solidFill>
                          <a:latin typeface="Calibri"/>
                          <a:ea typeface="Calibri"/>
                          <a:cs typeface="Arabic Transparent"/>
                        </a:rPr>
                        <a:t>دفاتر شروط و صفقات الإدارة المركزية</a:t>
                      </a:r>
                      <a:endParaRPr lang="fr-FR" sz="1300" dirty="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a:solidFill>
                            <a:srgbClr val="002060"/>
                          </a:solidFill>
                          <a:latin typeface="Simplified Arabic"/>
                          <a:ea typeface="Calibri"/>
                          <a:cs typeface="Simplified Arabic"/>
                        </a:rPr>
                        <a:t>1.000.000.000.00</a:t>
                      </a:r>
                      <a:endParaRPr lang="fr-FR" sz="1300" b="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dirty="0">
                          <a:solidFill>
                            <a:srgbClr val="002060"/>
                          </a:solidFill>
                          <a:latin typeface="Simplified Arabic"/>
                          <a:ea typeface="Calibri"/>
                          <a:cs typeface="Simplified Arabic"/>
                        </a:rPr>
                        <a:t>300.000.000.00</a:t>
                      </a:r>
                      <a:endParaRPr lang="fr-FR" sz="1300" b="0" dirty="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a:solidFill>
                            <a:srgbClr val="002060"/>
                          </a:solidFill>
                          <a:latin typeface="Simplified Arabic"/>
                          <a:ea typeface="Calibri"/>
                          <a:cs typeface="Simplified Arabic"/>
                        </a:rPr>
                        <a:t>100.000.000.00</a:t>
                      </a:r>
                      <a:endParaRPr lang="fr-FR" sz="1300" b="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dirty="0">
                          <a:solidFill>
                            <a:srgbClr val="002060"/>
                          </a:solidFill>
                          <a:latin typeface="Simplified Arabic"/>
                          <a:ea typeface="Calibri"/>
                          <a:cs typeface="Simplified Arabic"/>
                        </a:rPr>
                        <a:t>200.000.000.00</a:t>
                      </a:r>
                      <a:endParaRPr lang="fr-FR" sz="1300" b="0" dirty="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0054">
                <a:tc>
                  <a:txBody>
                    <a:bodyPr/>
                    <a:lstStyle/>
                    <a:p>
                      <a:pPr algn="ctr" rtl="1">
                        <a:lnSpc>
                          <a:spcPct val="115000"/>
                        </a:lnSpc>
                        <a:spcAft>
                          <a:spcPts val="0"/>
                        </a:spcAft>
                      </a:pPr>
                      <a:r>
                        <a:rPr lang="ar-DZ" sz="1300" b="1">
                          <a:solidFill>
                            <a:srgbClr val="002060"/>
                          </a:solidFill>
                          <a:latin typeface="Calibri"/>
                          <a:ea typeface="Calibri"/>
                          <a:cs typeface="Arabic Transparent"/>
                        </a:rPr>
                        <a:t>اللجان الجهوية للصفقات</a:t>
                      </a:r>
                      <a:endParaRPr lang="fr-FR" sz="1300">
                        <a:solidFill>
                          <a:srgbClr val="002060"/>
                        </a:solidFill>
                        <a:latin typeface="Calibri"/>
                        <a:ea typeface="Calibri"/>
                        <a:cs typeface="Arial"/>
                      </a:endParaRPr>
                    </a:p>
                    <a:p>
                      <a:pPr algn="ctr" rtl="1">
                        <a:lnSpc>
                          <a:spcPct val="115000"/>
                        </a:lnSpc>
                        <a:spcAft>
                          <a:spcPts val="0"/>
                        </a:spcAft>
                      </a:pPr>
                      <a:r>
                        <a:rPr lang="ar-DZ" sz="1300">
                          <a:solidFill>
                            <a:srgbClr val="002060"/>
                          </a:solidFill>
                          <a:latin typeface="Calibri"/>
                          <a:ea typeface="Calibri"/>
                          <a:cs typeface="Arabic Transparent"/>
                        </a:rPr>
                        <a:t>دفاتر شروط و صفقات وملاحق المصالح الخارجية الجهوية</a:t>
                      </a:r>
                      <a:endParaRPr lang="fr-FR" sz="130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dirty="0">
                          <a:solidFill>
                            <a:srgbClr val="002060"/>
                          </a:solidFill>
                          <a:latin typeface="Simplified Arabic"/>
                          <a:ea typeface="Calibri"/>
                          <a:cs typeface="Simplified Arabic"/>
                        </a:rPr>
                        <a:t>1.000.000.000.00</a:t>
                      </a:r>
                      <a:endParaRPr lang="fr-FR" sz="1300" b="0" dirty="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dirty="0">
                          <a:solidFill>
                            <a:srgbClr val="002060"/>
                          </a:solidFill>
                          <a:latin typeface="Simplified Arabic"/>
                          <a:ea typeface="Calibri"/>
                          <a:cs typeface="Simplified Arabic"/>
                        </a:rPr>
                        <a:t>300.000.000.00</a:t>
                      </a:r>
                      <a:endParaRPr lang="fr-FR" sz="1300" b="0" dirty="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a:solidFill>
                            <a:srgbClr val="002060"/>
                          </a:solidFill>
                          <a:latin typeface="Simplified Arabic"/>
                          <a:ea typeface="Calibri"/>
                          <a:cs typeface="Simplified Arabic"/>
                        </a:rPr>
                        <a:t>100.000.000.00</a:t>
                      </a:r>
                      <a:endParaRPr lang="fr-FR" sz="1300" b="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a:solidFill>
                            <a:srgbClr val="002060"/>
                          </a:solidFill>
                          <a:latin typeface="Simplified Arabic"/>
                          <a:ea typeface="Calibri"/>
                          <a:cs typeface="Simplified Arabic"/>
                        </a:rPr>
                        <a:t>200.000.000.00</a:t>
                      </a:r>
                      <a:endParaRPr lang="fr-FR" sz="1300" b="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0088">
                <a:tc>
                  <a:txBody>
                    <a:bodyPr/>
                    <a:lstStyle/>
                    <a:p>
                      <a:pPr algn="ctr" rtl="1">
                        <a:lnSpc>
                          <a:spcPct val="115000"/>
                        </a:lnSpc>
                        <a:spcAft>
                          <a:spcPts val="0"/>
                        </a:spcAft>
                      </a:pPr>
                      <a:r>
                        <a:rPr lang="ar-DZ" sz="1300" b="1">
                          <a:solidFill>
                            <a:srgbClr val="002060"/>
                          </a:solidFill>
                          <a:latin typeface="Calibri"/>
                          <a:ea typeface="Calibri"/>
                          <a:cs typeface="Arabic Transparent"/>
                        </a:rPr>
                        <a:t>اللجان الولائية للصفقات</a:t>
                      </a:r>
                      <a:endParaRPr lang="fr-FR" sz="1300">
                        <a:solidFill>
                          <a:srgbClr val="002060"/>
                        </a:solidFill>
                        <a:latin typeface="Calibri"/>
                        <a:ea typeface="Calibri"/>
                        <a:cs typeface="Arial"/>
                      </a:endParaRPr>
                    </a:p>
                    <a:p>
                      <a:pPr algn="ctr" rtl="1">
                        <a:lnSpc>
                          <a:spcPct val="115000"/>
                        </a:lnSpc>
                        <a:spcAft>
                          <a:spcPts val="0"/>
                        </a:spcAft>
                      </a:pPr>
                      <a:r>
                        <a:rPr lang="ar-DZ" sz="1300">
                          <a:solidFill>
                            <a:srgbClr val="002060"/>
                          </a:solidFill>
                          <a:latin typeface="Calibri"/>
                          <a:ea typeface="Calibri"/>
                          <a:cs typeface="Arabic Transparent"/>
                        </a:rPr>
                        <a:t>دفاتر شروط و صفقات وملاحق الولاية و المصالح الغير الممركزة والمصالح الخارجية للإدارات المركزية</a:t>
                      </a:r>
                      <a:endParaRPr lang="fr-FR" sz="130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a:solidFill>
                            <a:srgbClr val="002060"/>
                          </a:solidFill>
                          <a:latin typeface="Simplified Arabic"/>
                          <a:ea typeface="Calibri"/>
                          <a:cs typeface="Simplified Arabic"/>
                        </a:rPr>
                        <a:t>1.000.000.000.00</a:t>
                      </a:r>
                      <a:endParaRPr lang="fr-FR" sz="1300" b="0">
                        <a:solidFill>
                          <a:srgbClr val="002060"/>
                        </a:solidFill>
                        <a:latin typeface="Calibri"/>
                        <a:ea typeface="Calibri"/>
                        <a:cs typeface="Arial"/>
                      </a:endParaRPr>
                    </a:p>
                  </a:txBody>
                  <a:tcPr marL="31553" marR="31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a:solidFill>
                            <a:srgbClr val="002060"/>
                          </a:solidFill>
                          <a:latin typeface="Simplified Arabic"/>
                          <a:ea typeface="Calibri"/>
                          <a:cs typeface="Simplified Arabic"/>
                        </a:rPr>
                        <a:t>300.000.000.00</a:t>
                      </a:r>
                      <a:endParaRPr lang="fr-FR" sz="1300" b="0">
                        <a:solidFill>
                          <a:srgbClr val="002060"/>
                        </a:solidFill>
                        <a:latin typeface="Calibri"/>
                        <a:ea typeface="Calibri"/>
                        <a:cs typeface="Arial"/>
                      </a:endParaRPr>
                    </a:p>
                  </a:txBody>
                  <a:tcPr marL="31553" marR="31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a:solidFill>
                            <a:srgbClr val="002060"/>
                          </a:solidFill>
                          <a:latin typeface="Simplified Arabic"/>
                          <a:ea typeface="Calibri"/>
                          <a:cs typeface="Simplified Arabic"/>
                        </a:rPr>
                        <a:t>100.000.000.00</a:t>
                      </a:r>
                      <a:endParaRPr lang="fr-FR" sz="1300" b="0">
                        <a:solidFill>
                          <a:srgbClr val="002060"/>
                        </a:solidFill>
                        <a:latin typeface="Calibri"/>
                        <a:ea typeface="Calibri"/>
                        <a:cs typeface="Arial"/>
                      </a:endParaRPr>
                    </a:p>
                  </a:txBody>
                  <a:tcPr marL="31553" marR="31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dirty="0">
                          <a:solidFill>
                            <a:srgbClr val="002060"/>
                          </a:solidFill>
                          <a:latin typeface="Simplified Arabic"/>
                          <a:ea typeface="Calibri"/>
                          <a:cs typeface="Simplified Arabic"/>
                        </a:rPr>
                        <a:t>200.000.000.00</a:t>
                      </a:r>
                      <a:endParaRPr lang="fr-FR" sz="1300" b="0" dirty="0">
                        <a:solidFill>
                          <a:srgbClr val="002060"/>
                        </a:solidFill>
                        <a:latin typeface="Calibri"/>
                        <a:ea typeface="Calibri"/>
                        <a:cs typeface="Arial"/>
                      </a:endParaRPr>
                    </a:p>
                  </a:txBody>
                  <a:tcPr marL="31553" marR="31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0054">
                <a:tc>
                  <a:txBody>
                    <a:bodyPr/>
                    <a:lstStyle/>
                    <a:p>
                      <a:pPr algn="ctr" rtl="1">
                        <a:lnSpc>
                          <a:spcPct val="115000"/>
                        </a:lnSpc>
                        <a:spcAft>
                          <a:spcPts val="0"/>
                        </a:spcAft>
                      </a:pPr>
                      <a:r>
                        <a:rPr lang="ar-DZ" sz="1300" b="1">
                          <a:solidFill>
                            <a:srgbClr val="002060"/>
                          </a:solidFill>
                          <a:latin typeface="Calibri"/>
                          <a:ea typeface="Calibri"/>
                          <a:cs typeface="Arabic Transparent"/>
                        </a:rPr>
                        <a:t>اللجان الولائية للصفقات</a:t>
                      </a:r>
                      <a:endParaRPr lang="fr-FR" sz="1300">
                        <a:solidFill>
                          <a:srgbClr val="002060"/>
                        </a:solidFill>
                        <a:latin typeface="Calibri"/>
                        <a:ea typeface="Calibri"/>
                        <a:cs typeface="Arial"/>
                      </a:endParaRPr>
                    </a:p>
                    <a:p>
                      <a:pPr algn="ctr" rtl="1">
                        <a:lnSpc>
                          <a:spcPct val="115000"/>
                        </a:lnSpc>
                        <a:spcAft>
                          <a:spcPts val="0"/>
                        </a:spcAft>
                      </a:pPr>
                      <a:r>
                        <a:rPr lang="ar-DZ" sz="1300">
                          <a:solidFill>
                            <a:srgbClr val="002060"/>
                          </a:solidFill>
                          <a:latin typeface="Calibri"/>
                          <a:ea typeface="Calibri"/>
                          <a:cs typeface="Arabic Transparent"/>
                        </a:rPr>
                        <a:t>دفاتر شروط و صفقات البلديات والمؤسسات العمومية المحلية</a:t>
                      </a:r>
                      <a:endParaRPr lang="fr-FR" sz="130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a:solidFill>
                            <a:srgbClr val="002060"/>
                          </a:solidFill>
                          <a:latin typeface="Simplified Arabic"/>
                          <a:ea typeface="Calibri"/>
                          <a:cs typeface="Simplified Arabic"/>
                        </a:rPr>
                        <a:t>200.000.000.00</a:t>
                      </a:r>
                      <a:endParaRPr lang="fr-FR" sz="1300" b="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a:solidFill>
                            <a:srgbClr val="002060"/>
                          </a:solidFill>
                          <a:latin typeface="Simplified Arabic"/>
                          <a:ea typeface="Calibri"/>
                          <a:cs typeface="Simplified Arabic"/>
                        </a:rPr>
                        <a:t>200.000.000.00</a:t>
                      </a:r>
                      <a:endParaRPr lang="fr-FR" sz="1300" b="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a:solidFill>
                            <a:srgbClr val="002060"/>
                          </a:solidFill>
                          <a:latin typeface="Simplified Arabic"/>
                          <a:ea typeface="Calibri"/>
                          <a:cs typeface="Simplified Arabic"/>
                        </a:rPr>
                        <a:t>20.000.000.00</a:t>
                      </a:r>
                      <a:endParaRPr lang="fr-FR" sz="1300" b="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a:solidFill>
                            <a:srgbClr val="002060"/>
                          </a:solidFill>
                          <a:latin typeface="Simplified Arabic"/>
                          <a:ea typeface="Calibri"/>
                          <a:cs typeface="Simplified Arabic"/>
                        </a:rPr>
                        <a:t>50.000.000.00</a:t>
                      </a:r>
                      <a:endParaRPr lang="fr-FR" sz="1300" b="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0072">
                <a:tc>
                  <a:txBody>
                    <a:bodyPr/>
                    <a:lstStyle/>
                    <a:p>
                      <a:pPr algn="ctr" rtl="1">
                        <a:lnSpc>
                          <a:spcPct val="115000"/>
                        </a:lnSpc>
                        <a:spcAft>
                          <a:spcPts val="0"/>
                        </a:spcAft>
                      </a:pPr>
                      <a:r>
                        <a:rPr lang="ar-DZ" sz="1300" b="1">
                          <a:solidFill>
                            <a:srgbClr val="002060"/>
                          </a:solidFill>
                          <a:latin typeface="Calibri"/>
                          <a:ea typeface="Calibri"/>
                          <a:cs typeface="Arabic Transparent"/>
                        </a:rPr>
                        <a:t>اللجنة البلدية للصفقات</a:t>
                      </a:r>
                      <a:endParaRPr lang="fr-FR" sz="1300">
                        <a:solidFill>
                          <a:srgbClr val="002060"/>
                        </a:solidFill>
                        <a:latin typeface="Calibri"/>
                        <a:ea typeface="Calibri"/>
                        <a:cs typeface="Arial"/>
                      </a:endParaRPr>
                    </a:p>
                    <a:p>
                      <a:pPr algn="ctr" rtl="1">
                        <a:lnSpc>
                          <a:spcPct val="115000"/>
                        </a:lnSpc>
                        <a:spcAft>
                          <a:spcPts val="0"/>
                        </a:spcAft>
                      </a:pPr>
                      <a:r>
                        <a:rPr lang="ar-DZ" sz="1300">
                          <a:solidFill>
                            <a:srgbClr val="002060"/>
                          </a:solidFill>
                          <a:latin typeface="Calibri"/>
                          <a:ea typeface="Calibri"/>
                          <a:cs typeface="Arabic Transparent"/>
                        </a:rPr>
                        <a:t>دفاتر شروط و صفقات والملاحق الخاصة بالبلدية</a:t>
                      </a:r>
                      <a:endParaRPr lang="fr-FR" sz="130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a:solidFill>
                            <a:srgbClr val="002060"/>
                          </a:solidFill>
                          <a:latin typeface="Simplified Arabic"/>
                          <a:ea typeface="Calibri"/>
                          <a:cs typeface="Simplified Arabic"/>
                        </a:rPr>
                        <a:t>200.000.000.00</a:t>
                      </a:r>
                      <a:r>
                        <a:rPr lang="fr-FR" sz="1300" b="0">
                          <a:solidFill>
                            <a:srgbClr val="002060"/>
                          </a:solidFill>
                          <a:latin typeface="Calibri"/>
                          <a:ea typeface="Calibri"/>
                          <a:cs typeface="Simplified Arabic"/>
                        </a:rPr>
                        <a:t>-</a:t>
                      </a:r>
                      <a:endParaRPr lang="fr-FR" sz="1300" b="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a:solidFill>
                            <a:srgbClr val="002060"/>
                          </a:solidFill>
                          <a:latin typeface="Simplified Arabic"/>
                          <a:ea typeface="Calibri"/>
                          <a:cs typeface="Simplified Arabic"/>
                        </a:rPr>
                        <a:t>200.000.000.00</a:t>
                      </a:r>
                      <a:r>
                        <a:rPr lang="fr-FR" sz="1300" b="0">
                          <a:solidFill>
                            <a:srgbClr val="002060"/>
                          </a:solidFill>
                          <a:latin typeface="Calibri"/>
                          <a:ea typeface="Calibri"/>
                          <a:cs typeface="Simplified Arabic"/>
                        </a:rPr>
                        <a:t>-</a:t>
                      </a:r>
                      <a:endParaRPr lang="fr-FR" sz="1300" b="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a:solidFill>
                            <a:srgbClr val="002060"/>
                          </a:solidFill>
                          <a:latin typeface="Simplified Arabic"/>
                          <a:ea typeface="Calibri"/>
                          <a:cs typeface="Simplified Arabic"/>
                        </a:rPr>
                        <a:t>20.000.000.00</a:t>
                      </a:r>
                      <a:r>
                        <a:rPr lang="fr-FR" sz="1300" b="0">
                          <a:solidFill>
                            <a:srgbClr val="002060"/>
                          </a:solidFill>
                          <a:latin typeface="Calibri"/>
                          <a:ea typeface="Calibri"/>
                          <a:cs typeface="Simplified Arabic"/>
                        </a:rPr>
                        <a:t>-</a:t>
                      </a:r>
                      <a:endParaRPr lang="fr-FR" sz="1300" b="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tabLst>
                          <a:tab pos="176530" algn="l"/>
                          <a:tab pos="755015" algn="ctr"/>
                        </a:tabLst>
                      </a:pPr>
                      <a:r>
                        <a:rPr lang="en-US" sz="1300" b="0" dirty="0">
                          <a:solidFill>
                            <a:srgbClr val="002060"/>
                          </a:solidFill>
                          <a:latin typeface="Simplified Arabic"/>
                          <a:ea typeface="Calibri"/>
                          <a:cs typeface="Arial"/>
                        </a:rPr>
                        <a:t>-</a:t>
                      </a:r>
                      <a:r>
                        <a:rPr lang="ar-DZ" sz="1300" b="0" dirty="0">
                          <a:solidFill>
                            <a:srgbClr val="002060"/>
                          </a:solidFill>
                          <a:latin typeface="Simplified Arabic"/>
                          <a:ea typeface="Calibri"/>
                          <a:cs typeface="Simplified Arabic"/>
                        </a:rPr>
                        <a:t>	50.000.000.00</a:t>
                      </a:r>
                      <a:endParaRPr lang="fr-FR" sz="1300" b="0" dirty="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0072">
                <a:tc>
                  <a:txBody>
                    <a:bodyPr/>
                    <a:lstStyle/>
                    <a:p>
                      <a:pPr algn="ctr" rtl="1">
                        <a:lnSpc>
                          <a:spcPct val="115000"/>
                        </a:lnSpc>
                        <a:spcAft>
                          <a:spcPts val="0"/>
                        </a:spcAft>
                      </a:pPr>
                      <a:r>
                        <a:rPr lang="ar-DZ" sz="1300" b="1">
                          <a:solidFill>
                            <a:srgbClr val="002060"/>
                          </a:solidFill>
                          <a:latin typeface="Calibri"/>
                          <a:ea typeface="Calibri"/>
                          <a:cs typeface="Arabic Transparent"/>
                        </a:rPr>
                        <a:t>لجنة صفقات المؤسسات العمومية المحلية</a:t>
                      </a:r>
                      <a:endParaRPr lang="fr-FR" sz="1300">
                        <a:solidFill>
                          <a:srgbClr val="002060"/>
                        </a:solidFill>
                        <a:latin typeface="Calibri"/>
                        <a:ea typeface="Calibri"/>
                        <a:cs typeface="Arial"/>
                      </a:endParaRPr>
                    </a:p>
                    <a:p>
                      <a:pPr algn="ctr" rtl="1">
                        <a:lnSpc>
                          <a:spcPct val="115000"/>
                        </a:lnSpc>
                        <a:spcAft>
                          <a:spcPts val="0"/>
                        </a:spcAft>
                      </a:pPr>
                      <a:r>
                        <a:rPr lang="ar-DZ" sz="1300">
                          <a:solidFill>
                            <a:srgbClr val="002060"/>
                          </a:solidFill>
                          <a:latin typeface="Calibri"/>
                          <a:ea typeface="Calibri"/>
                          <a:cs typeface="Arabic Transparent"/>
                        </a:rPr>
                        <a:t>دفاتر شروط و صفقات والملاحق الخاصة بالمؤسسة</a:t>
                      </a:r>
                      <a:endParaRPr lang="fr-FR" sz="130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a:solidFill>
                            <a:srgbClr val="002060"/>
                          </a:solidFill>
                          <a:latin typeface="Simplified Arabic"/>
                          <a:ea typeface="Calibri"/>
                          <a:cs typeface="Simplified Arabic"/>
                        </a:rPr>
                        <a:t>200.000.000.00</a:t>
                      </a:r>
                      <a:r>
                        <a:rPr lang="fr-FR" sz="1300" b="0">
                          <a:solidFill>
                            <a:srgbClr val="002060"/>
                          </a:solidFill>
                          <a:latin typeface="Calibri"/>
                          <a:ea typeface="Calibri"/>
                          <a:cs typeface="Simplified Arabic"/>
                        </a:rPr>
                        <a:t>-</a:t>
                      </a:r>
                      <a:endParaRPr lang="fr-FR" sz="1300" b="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a:solidFill>
                            <a:srgbClr val="002060"/>
                          </a:solidFill>
                          <a:latin typeface="Simplified Arabic"/>
                          <a:ea typeface="Calibri"/>
                          <a:cs typeface="Simplified Arabic"/>
                        </a:rPr>
                        <a:t>200.000.000.00</a:t>
                      </a:r>
                      <a:r>
                        <a:rPr lang="fr-FR" sz="1300" b="0">
                          <a:solidFill>
                            <a:srgbClr val="002060"/>
                          </a:solidFill>
                          <a:latin typeface="Calibri"/>
                          <a:ea typeface="Calibri"/>
                          <a:cs typeface="Simplified Arabic"/>
                        </a:rPr>
                        <a:t>-</a:t>
                      </a:r>
                      <a:endParaRPr lang="fr-FR" sz="1300" b="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a:solidFill>
                            <a:srgbClr val="002060"/>
                          </a:solidFill>
                          <a:latin typeface="Simplified Arabic"/>
                          <a:ea typeface="Calibri"/>
                          <a:cs typeface="Simplified Arabic"/>
                        </a:rPr>
                        <a:t>20.000.000.00</a:t>
                      </a:r>
                      <a:r>
                        <a:rPr lang="fr-FR" sz="1300" b="0">
                          <a:solidFill>
                            <a:srgbClr val="002060"/>
                          </a:solidFill>
                          <a:latin typeface="Calibri"/>
                          <a:ea typeface="Calibri"/>
                          <a:cs typeface="Simplified Arabic"/>
                        </a:rPr>
                        <a:t>-</a:t>
                      </a:r>
                      <a:endParaRPr lang="fr-FR" sz="1300" b="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tabLst>
                          <a:tab pos="176530" algn="l"/>
                          <a:tab pos="755015" algn="ctr"/>
                        </a:tabLst>
                      </a:pPr>
                      <a:r>
                        <a:rPr lang="en-US" sz="1300" b="0" dirty="0">
                          <a:solidFill>
                            <a:srgbClr val="002060"/>
                          </a:solidFill>
                          <a:latin typeface="Simplified Arabic"/>
                          <a:ea typeface="Calibri"/>
                          <a:cs typeface="Arial"/>
                        </a:rPr>
                        <a:t>-</a:t>
                      </a:r>
                      <a:r>
                        <a:rPr lang="ar-DZ" sz="1300" b="0" dirty="0">
                          <a:solidFill>
                            <a:srgbClr val="002060"/>
                          </a:solidFill>
                          <a:latin typeface="Simplified Arabic"/>
                          <a:ea typeface="Calibri"/>
                          <a:cs typeface="Simplified Arabic"/>
                        </a:rPr>
                        <a:t>	50.000.000.00</a:t>
                      </a:r>
                      <a:endParaRPr lang="fr-FR" sz="1300" b="0" dirty="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0054">
                <a:tc>
                  <a:txBody>
                    <a:bodyPr/>
                    <a:lstStyle/>
                    <a:p>
                      <a:pPr algn="ctr" rtl="1">
                        <a:lnSpc>
                          <a:spcPct val="115000"/>
                        </a:lnSpc>
                        <a:spcAft>
                          <a:spcPts val="0"/>
                        </a:spcAft>
                      </a:pPr>
                      <a:r>
                        <a:rPr lang="ar-DZ" sz="1300" b="1">
                          <a:solidFill>
                            <a:srgbClr val="002060"/>
                          </a:solidFill>
                          <a:latin typeface="Calibri"/>
                          <a:ea typeface="Calibri"/>
                          <a:cs typeface="Arabic Transparent"/>
                        </a:rPr>
                        <a:t>لجنة صفقات الهيئة العمومية </a:t>
                      </a:r>
                      <a:endParaRPr lang="fr-FR" sz="1300">
                        <a:solidFill>
                          <a:srgbClr val="002060"/>
                        </a:solidFill>
                        <a:latin typeface="Calibri"/>
                        <a:ea typeface="Calibri"/>
                        <a:cs typeface="Arial"/>
                      </a:endParaRPr>
                    </a:p>
                    <a:p>
                      <a:pPr algn="ctr" rtl="1">
                        <a:lnSpc>
                          <a:spcPct val="115000"/>
                        </a:lnSpc>
                        <a:spcAft>
                          <a:spcPts val="0"/>
                        </a:spcAft>
                      </a:pPr>
                      <a:r>
                        <a:rPr lang="ar-DZ" sz="1300">
                          <a:solidFill>
                            <a:srgbClr val="002060"/>
                          </a:solidFill>
                          <a:latin typeface="Calibri"/>
                          <a:ea typeface="Calibri"/>
                          <a:cs typeface="Arabic Transparent"/>
                        </a:rPr>
                        <a:t>دفاتر شروط و صفقات والملاحق الخاصة بالهيئة</a:t>
                      </a:r>
                      <a:endParaRPr lang="fr-FR" sz="130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a:solidFill>
                            <a:srgbClr val="002060"/>
                          </a:solidFill>
                          <a:latin typeface="Simplified Arabic"/>
                          <a:ea typeface="Calibri"/>
                          <a:cs typeface="Simplified Arabic"/>
                        </a:rPr>
                        <a:t>+1.000.000.000.00</a:t>
                      </a:r>
                      <a:endParaRPr lang="fr-FR" sz="1300" b="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a:solidFill>
                            <a:srgbClr val="002060"/>
                          </a:solidFill>
                          <a:latin typeface="Simplified Arabic"/>
                          <a:ea typeface="Calibri"/>
                          <a:cs typeface="Simplified Arabic"/>
                        </a:rPr>
                        <a:t>+300.000.000.00</a:t>
                      </a:r>
                      <a:endParaRPr lang="fr-FR" sz="1300" b="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a:solidFill>
                            <a:srgbClr val="002060"/>
                          </a:solidFill>
                          <a:latin typeface="Simplified Arabic"/>
                          <a:ea typeface="Calibri"/>
                          <a:cs typeface="Simplified Arabic"/>
                        </a:rPr>
                        <a:t>+100.000.000.00</a:t>
                      </a:r>
                      <a:endParaRPr lang="fr-FR" sz="1300" b="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dirty="0">
                          <a:solidFill>
                            <a:srgbClr val="002060"/>
                          </a:solidFill>
                          <a:latin typeface="Simplified Arabic"/>
                          <a:ea typeface="Calibri"/>
                          <a:cs typeface="Simplified Arabic"/>
                        </a:rPr>
                        <a:t>+200.000.000.00</a:t>
                      </a:r>
                      <a:endParaRPr lang="fr-FR" sz="1300" b="0" dirty="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0105">
                <a:tc>
                  <a:txBody>
                    <a:bodyPr/>
                    <a:lstStyle/>
                    <a:p>
                      <a:pPr algn="ctr" rtl="1">
                        <a:lnSpc>
                          <a:spcPct val="115000"/>
                        </a:lnSpc>
                        <a:spcAft>
                          <a:spcPts val="0"/>
                        </a:spcAft>
                      </a:pPr>
                      <a:r>
                        <a:rPr lang="ar-DZ" sz="1300" b="1" dirty="0">
                          <a:solidFill>
                            <a:srgbClr val="002060"/>
                          </a:solidFill>
                          <a:latin typeface="Calibri"/>
                          <a:ea typeface="Calibri"/>
                          <a:cs typeface="Arabic Transparent"/>
                        </a:rPr>
                        <a:t>لجنة صفقات المؤسسة العمومية الوطنية والهيكل غير الممركز للمؤسسة العمومية الوطنية ذات الطابع الإداري</a:t>
                      </a:r>
                      <a:endParaRPr lang="fr-FR" sz="1300" dirty="0">
                        <a:solidFill>
                          <a:srgbClr val="002060"/>
                        </a:solidFill>
                        <a:latin typeface="Calibri"/>
                        <a:ea typeface="Calibri"/>
                        <a:cs typeface="Arial"/>
                      </a:endParaRPr>
                    </a:p>
                    <a:p>
                      <a:pPr algn="ctr" rtl="1">
                        <a:lnSpc>
                          <a:spcPct val="115000"/>
                        </a:lnSpc>
                        <a:spcAft>
                          <a:spcPts val="0"/>
                        </a:spcAft>
                      </a:pPr>
                      <a:r>
                        <a:rPr lang="ar-DZ" sz="1300" dirty="0">
                          <a:solidFill>
                            <a:srgbClr val="002060"/>
                          </a:solidFill>
                          <a:latin typeface="Calibri"/>
                          <a:ea typeface="Calibri"/>
                          <a:cs typeface="Arabic Transparent"/>
                        </a:rPr>
                        <a:t>دفاتر شروط و صفقات والملاحق الخاصة بالمؤسسات</a:t>
                      </a:r>
                      <a:endParaRPr lang="fr-FR" sz="1300" dirty="0">
                        <a:solidFill>
                          <a:srgbClr val="002060"/>
                        </a:solidFill>
                        <a:latin typeface="Calibri"/>
                        <a:ea typeface="Calibri"/>
                        <a:cs typeface="Arial"/>
                      </a:endParaRPr>
                    </a:p>
                  </a:txBody>
                  <a:tcPr marL="31553" marR="315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dirty="0">
                          <a:solidFill>
                            <a:srgbClr val="002060"/>
                          </a:solidFill>
                          <a:latin typeface="Simplified Arabic"/>
                          <a:ea typeface="Calibri"/>
                          <a:cs typeface="Simplified Arabic"/>
                        </a:rPr>
                        <a:t>1.000.000.000.00</a:t>
                      </a:r>
                      <a:endParaRPr lang="fr-FR" sz="1300" b="0" dirty="0">
                        <a:solidFill>
                          <a:srgbClr val="002060"/>
                        </a:solidFill>
                        <a:latin typeface="Calibri"/>
                        <a:ea typeface="Calibri"/>
                        <a:cs typeface="Arial"/>
                      </a:endParaRPr>
                    </a:p>
                  </a:txBody>
                  <a:tcPr marL="31553" marR="31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a:solidFill>
                            <a:srgbClr val="002060"/>
                          </a:solidFill>
                          <a:latin typeface="Simplified Arabic"/>
                          <a:ea typeface="Calibri"/>
                          <a:cs typeface="Simplified Arabic"/>
                        </a:rPr>
                        <a:t>300.000.000.00</a:t>
                      </a:r>
                      <a:endParaRPr lang="fr-FR" sz="1300" b="0">
                        <a:solidFill>
                          <a:srgbClr val="002060"/>
                        </a:solidFill>
                        <a:latin typeface="Calibri"/>
                        <a:ea typeface="Calibri"/>
                        <a:cs typeface="Arial"/>
                      </a:endParaRPr>
                    </a:p>
                  </a:txBody>
                  <a:tcPr marL="31553" marR="31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a:solidFill>
                            <a:srgbClr val="002060"/>
                          </a:solidFill>
                          <a:latin typeface="Simplified Arabic"/>
                          <a:ea typeface="Calibri"/>
                          <a:cs typeface="Simplified Arabic"/>
                        </a:rPr>
                        <a:t>100.000.000.00</a:t>
                      </a:r>
                      <a:endParaRPr lang="fr-FR" sz="1300" b="0">
                        <a:solidFill>
                          <a:srgbClr val="002060"/>
                        </a:solidFill>
                        <a:latin typeface="Calibri"/>
                        <a:ea typeface="Calibri"/>
                        <a:cs typeface="Arial"/>
                      </a:endParaRPr>
                    </a:p>
                  </a:txBody>
                  <a:tcPr marL="31553" marR="31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300" b="0" dirty="0">
                          <a:solidFill>
                            <a:srgbClr val="002060"/>
                          </a:solidFill>
                          <a:latin typeface="Simplified Arabic"/>
                          <a:ea typeface="Calibri"/>
                          <a:cs typeface="Simplified Arabic"/>
                        </a:rPr>
                        <a:t>+200.000.000.00</a:t>
                      </a:r>
                      <a:endParaRPr lang="fr-FR" sz="1300" b="0" dirty="0">
                        <a:solidFill>
                          <a:srgbClr val="002060"/>
                        </a:solidFill>
                        <a:latin typeface="Calibri"/>
                        <a:ea typeface="Calibri"/>
                        <a:cs typeface="Arial"/>
                      </a:endParaRPr>
                    </a:p>
                  </a:txBody>
                  <a:tcPr marL="31553" marR="3155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randombar(horizontal)">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908720"/>
            <a:ext cx="8229600" cy="4525963"/>
          </a:xfrm>
        </p:spPr>
        <p:txBody>
          <a:bodyPr>
            <a:normAutofit lnSpcReduction="10000"/>
          </a:bodyPr>
          <a:lstStyle/>
          <a:p>
            <a:pPr marL="0" indent="0" algn="r" rtl="1">
              <a:buNone/>
            </a:pPr>
            <a:r>
              <a:rPr lang="ar-DZ" b="1" u="sng" dirty="0">
                <a:solidFill>
                  <a:srgbClr val="002060"/>
                </a:solidFill>
              </a:rPr>
              <a:t>ملاحظة :</a:t>
            </a:r>
            <a:endParaRPr lang="fr-FR" dirty="0">
              <a:solidFill>
                <a:srgbClr val="002060"/>
              </a:solidFill>
            </a:endParaRPr>
          </a:p>
          <a:p>
            <a:pPr lvl="0" algn="r" rtl="1"/>
            <a:r>
              <a:rPr lang="ar-DZ" dirty="0">
                <a:solidFill>
                  <a:srgbClr val="002060"/>
                </a:solidFill>
              </a:rPr>
              <a:t>في حالة إضافة ملحق لصفقة ما، وأصبح المجموع يفوق سقف صلاحيات اللجنة التي درست الصفقة الأصلية، فإن الملحق يدرس من طرف لجنة الصفقات الأعلى مستوى.</a:t>
            </a:r>
            <a:endParaRPr lang="fr-FR" dirty="0">
              <a:solidFill>
                <a:srgbClr val="002060"/>
              </a:solidFill>
            </a:endParaRPr>
          </a:p>
          <a:p>
            <a:pPr lvl="0" algn="r" rtl="1"/>
            <a:r>
              <a:rPr lang="ar-DZ" dirty="0">
                <a:solidFill>
                  <a:srgbClr val="002060"/>
                </a:solidFill>
              </a:rPr>
              <a:t>في حالة دراسة و تأشيرة دفتر شروط من طرف لجنة صفقات على أساس تقويم إداري واتضح بعد التحليل أن الصفقة أو الصفقات يقل مبلغها عن اختصاص اللجنة التي أشرت دفتر الشروط، فإن الصفقات تدرس من طرف لجنة الصفقات الأقل مستوى.</a:t>
            </a:r>
            <a:endParaRPr lang="fr-FR" dirty="0">
              <a:solidFill>
                <a:srgbClr val="002060"/>
              </a:solidFill>
            </a:endParaRPr>
          </a:p>
          <a:p>
            <a:pPr marL="0" indent="0" algn="r" rtl="1">
              <a:buNone/>
            </a:pPr>
            <a:endParaRPr lang="en-US" dirty="0"/>
          </a:p>
        </p:txBody>
      </p:sp>
    </p:spTree>
    <p:extLst>
      <p:ext uri="{BB962C8B-B14F-4D97-AF65-F5344CB8AC3E}">
        <p14:creationId xmlns="" xmlns:p14="http://schemas.microsoft.com/office/powerpoint/2010/main" val="827284188"/>
      </p:ext>
    </p:extLst>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11" fill="hold">
                            <p:stCondLst>
                              <p:cond delay="500"/>
                            </p:stCondLst>
                            <p:childTnLst>
                              <p:par>
                                <p:cTn id="12" presetID="39" presetClass="entr" presetSubtype="0" accel="100000" fill="hold" grpId="0"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ID="39" presetClass="entr" presetSubtype="0" accel="100000"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2"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3"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8640"/>
            <a:ext cx="8229600" cy="5937523"/>
          </a:xfrm>
        </p:spPr>
        <p:txBody>
          <a:bodyPr>
            <a:normAutofit lnSpcReduction="10000"/>
          </a:bodyPr>
          <a:lstStyle/>
          <a:p>
            <a:pPr algn="ctr" rtl="1">
              <a:lnSpc>
                <a:spcPct val="150000"/>
              </a:lnSpc>
              <a:buNone/>
            </a:pPr>
            <a:r>
              <a:rPr lang="ar-DZ" sz="4000" b="1" dirty="0" smtClean="0">
                <a:solidFill>
                  <a:srgbClr val="002060"/>
                </a:solidFill>
              </a:rPr>
              <a:t>مكونات الملف المقدم للجنة الصفقات</a:t>
            </a:r>
            <a:endParaRPr lang="fr-FR" sz="4000" dirty="0" smtClean="0">
              <a:solidFill>
                <a:srgbClr val="002060"/>
              </a:solidFill>
            </a:endParaRPr>
          </a:p>
          <a:p>
            <a:pPr marL="514350" indent="-514350" algn="r" rtl="1">
              <a:lnSpc>
                <a:spcPct val="150000"/>
              </a:lnSpc>
              <a:buFont typeface="+mj-lt"/>
              <a:buAutoNum type="arabicPeriod"/>
            </a:pPr>
            <a:r>
              <a:rPr lang="ar-DZ" sz="3600" b="1" dirty="0" smtClean="0">
                <a:solidFill>
                  <a:srgbClr val="002060"/>
                </a:solidFill>
              </a:rPr>
              <a:t>دفتر </a:t>
            </a:r>
            <a:r>
              <a:rPr lang="ar-DZ" sz="3600" b="1" dirty="0" err="1" smtClean="0">
                <a:solidFill>
                  <a:srgbClr val="002060"/>
                </a:solidFill>
              </a:rPr>
              <a:t>الشروط</a:t>
            </a:r>
            <a:r>
              <a:rPr lang="ar-DZ" sz="3600" dirty="0" err="1" smtClean="0">
                <a:solidFill>
                  <a:srgbClr val="002060"/>
                </a:solidFill>
              </a:rPr>
              <a:t> :</a:t>
            </a:r>
            <a:endParaRPr lang="fr-FR" sz="3600" dirty="0" smtClean="0">
              <a:solidFill>
                <a:srgbClr val="002060"/>
              </a:solidFill>
            </a:endParaRPr>
          </a:p>
          <a:p>
            <a:pPr lvl="0" algn="r" rtl="1">
              <a:lnSpc>
                <a:spcPct val="150000"/>
              </a:lnSpc>
            </a:pPr>
            <a:r>
              <a:rPr lang="ar-DZ" dirty="0" smtClean="0">
                <a:solidFill>
                  <a:srgbClr val="002060"/>
                </a:solidFill>
              </a:rPr>
              <a:t>تقرير </a:t>
            </a:r>
            <a:r>
              <a:rPr lang="ar-DZ" dirty="0" err="1" smtClean="0">
                <a:solidFill>
                  <a:srgbClr val="002060"/>
                </a:solidFill>
              </a:rPr>
              <a:t>تقديمي </a:t>
            </a:r>
            <a:r>
              <a:rPr lang="ar-DZ" dirty="0" smtClean="0">
                <a:solidFill>
                  <a:srgbClr val="002060"/>
                </a:solidFill>
              </a:rPr>
              <a:t>(تعده المصلحة المتعاقدة</a:t>
            </a:r>
            <a:r>
              <a:rPr lang="ar-DZ" dirty="0" err="1" smtClean="0">
                <a:solidFill>
                  <a:srgbClr val="002060"/>
                </a:solidFill>
              </a:rPr>
              <a:t>).</a:t>
            </a:r>
            <a:endParaRPr lang="fr-FR" dirty="0" smtClean="0">
              <a:solidFill>
                <a:srgbClr val="002060"/>
              </a:solidFill>
            </a:endParaRPr>
          </a:p>
          <a:p>
            <a:pPr lvl="0" algn="r" rtl="1">
              <a:lnSpc>
                <a:spcPct val="150000"/>
              </a:lnSpc>
            </a:pPr>
            <a:r>
              <a:rPr lang="ar-DZ" dirty="0" smtClean="0">
                <a:solidFill>
                  <a:srgbClr val="002060"/>
                </a:solidFill>
              </a:rPr>
              <a:t>مشروع دفتر الشروط المراد تأشيرته.</a:t>
            </a:r>
            <a:endParaRPr lang="fr-FR" dirty="0" smtClean="0">
              <a:solidFill>
                <a:srgbClr val="002060"/>
              </a:solidFill>
            </a:endParaRPr>
          </a:p>
          <a:p>
            <a:pPr lvl="0" algn="r" rtl="1">
              <a:lnSpc>
                <a:spcPct val="150000"/>
              </a:lnSpc>
            </a:pPr>
            <a:r>
              <a:rPr lang="ar-DZ" dirty="0" smtClean="0">
                <a:solidFill>
                  <a:srgbClr val="002060"/>
                </a:solidFill>
              </a:rPr>
              <a:t>الإعلان عن طلب عرض باللغة </a:t>
            </a:r>
            <a:r>
              <a:rPr lang="ar-DZ" dirty="0">
                <a:solidFill>
                  <a:srgbClr val="002060"/>
                </a:solidFill>
              </a:rPr>
              <a:t>بالعربية </a:t>
            </a:r>
            <a:r>
              <a:rPr lang="ar-DZ" dirty="0" smtClean="0">
                <a:solidFill>
                  <a:srgbClr val="002060"/>
                </a:solidFill>
              </a:rPr>
              <a:t>والفرنسية.</a:t>
            </a:r>
            <a:endParaRPr lang="fr-FR" dirty="0" smtClean="0">
              <a:solidFill>
                <a:srgbClr val="002060"/>
              </a:solidFill>
            </a:endParaRPr>
          </a:p>
          <a:p>
            <a:pPr lvl="0" algn="r" rtl="1">
              <a:lnSpc>
                <a:spcPct val="150000"/>
              </a:lnSpc>
            </a:pPr>
            <a:r>
              <a:rPr lang="ar-DZ" dirty="0" smtClean="0">
                <a:solidFill>
                  <a:srgbClr val="002060"/>
                </a:solidFill>
              </a:rPr>
              <a:t>مقرر تسجيل البرنامج أو </a:t>
            </a:r>
            <a:r>
              <a:rPr lang="ar-DZ" dirty="0" err="1" smtClean="0">
                <a:solidFill>
                  <a:srgbClr val="002060"/>
                </a:solidFill>
              </a:rPr>
              <a:t>العملية </a:t>
            </a:r>
            <a:r>
              <a:rPr lang="ar-DZ" dirty="0" smtClean="0">
                <a:solidFill>
                  <a:srgbClr val="002060"/>
                </a:solidFill>
              </a:rPr>
              <a:t>(إن وجدت)، أو مقرر منحة أو وعد بالتسجيل أو وعد بمنح منحة.</a:t>
            </a:r>
            <a:endParaRPr lang="fr-FR" dirty="0" smtClean="0">
              <a:solidFill>
                <a:srgbClr val="002060"/>
              </a:solidFill>
            </a:endParaRPr>
          </a:p>
          <a:p>
            <a:pPr algn="r" rtl="1">
              <a:buNone/>
            </a:pPr>
            <a:endParaRPr lang="fr-FR" dirty="0"/>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3">
                                            <p:txEl>
                                              <p:pRg st="0" end="0"/>
                                            </p:txEl>
                                          </p:spTgt>
                                        </p:tgtEl>
                                      </p:cBhvr>
                                    </p:animEffect>
                                  </p:childTnLst>
                                </p:cTn>
                              </p:par>
                            </p:childTnLst>
                          </p:cTn>
                        </p:par>
                        <p:par>
                          <p:cTn id="12" fill="hold">
                            <p:stCondLst>
                              <p:cond delay="500"/>
                            </p:stCondLst>
                            <p:childTnLst>
                              <p:par>
                                <p:cTn id="13" presetID="54" presetClass="entr" presetSubtype="0" accel="10000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16"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17"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8"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19" dur="500"/>
                                        <p:tgtEl>
                                          <p:spTgt spid="3">
                                            <p:txEl>
                                              <p:pRg st="1" end="1"/>
                                            </p:txEl>
                                          </p:spTgt>
                                        </p:tgtEl>
                                      </p:cBhvr>
                                    </p:animEffect>
                                  </p:childTnLst>
                                </p:cTn>
                              </p:par>
                            </p:childTnLst>
                          </p:cTn>
                        </p:par>
                        <p:par>
                          <p:cTn id="20" fill="hold">
                            <p:stCondLst>
                              <p:cond delay="1000"/>
                            </p:stCondLst>
                            <p:childTnLst>
                              <p:par>
                                <p:cTn id="21" presetID="54" presetClass="entr" presetSubtype="0" accel="100000"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24"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25"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27" dur="500"/>
                                        <p:tgtEl>
                                          <p:spTgt spid="3">
                                            <p:txEl>
                                              <p:pRg st="2" end="2"/>
                                            </p:txEl>
                                          </p:spTgt>
                                        </p:tgtEl>
                                      </p:cBhvr>
                                    </p:animEffect>
                                  </p:childTnLst>
                                </p:cTn>
                              </p:par>
                            </p:childTnLst>
                          </p:cTn>
                        </p:par>
                        <p:par>
                          <p:cTn id="28" fill="hold">
                            <p:stCondLst>
                              <p:cond delay="1500"/>
                            </p:stCondLst>
                            <p:childTnLst>
                              <p:par>
                                <p:cTn id="29" presetID="54" presetClass="entr" presetSubtype="0" accel="100000" fill="hold" grpId="0"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500" fill="hold"/>
                                        <p:tgtEl>
                                          <p:spTgt spid="3">
                                            <p:txEl>
                                              <p:pRg st="3" end="3"/>
                                            </p:txEl>
                                          </p:spTgt>
                                        </p:tgtEl>
                                        <p:attrNameLst>
                                          <p:attrName>ppt_w</p:attrName>
                                        </p:attrNameLst>
                                      </p:cBhvr>
                                      <p:tavLst>
                                        <p:tav tm="0">
                                          <p:val>
                                            <p:strVal val="#ppt_w*0.05"/>
                                          </p:val>
                                        </p:tav>
                                        <p:tav tm="100000">
                                          <p:val>
                                            <p:strVal val="#ppt_w"/>
                                          </p:val>
                                        </p:tav>
                                      </p:tavLst>
                                    </p:anim>
                                    <p:anim calcmode="lin" valueType="num">
                                      <p:cBhvr>
                                        <p:cTn id="32" dur="5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33" dur="5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34" dur="5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35" dur="500"/>
                                        <p:tgtEl>
                                          <p:spTgt spid="3">
                                            <p:txEl>
                                              <p:pRg st="3" end="3"/>
                                            </p:txEl>
                                          </p:spTgt>
                                        </p:tgtEl>
                                      </p:cBhvr>
                                    </p:animEffect>
                                  </p:childTnLst>
                                </p:cTn>
                              </p:par>
                            </p:childTnLst>
                          </p:cTn>
                        </p:par>
                        <p:par>
                          <p:cTn id="36" fill="hold">
                            <p:stCondLst>
                              <p:cond delay="2000"/>
                            </p:stCondLst>
                            <p:childTnLst>
                              <p:par>
                                <p:cTn id="37" presetID="54" presetClass="entr" presetSubtype="0" accel="100000" fill="hold" grpId="0" nodeType="after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500" fill="hold"/>
                                        <p:tgtEl>
                                          <p:spTgt spid="3">
                                            <p:txEl>
                                              <p:pRg st="4" end="4"/>
                                            </p:txEl>
                                          </p:spTgt>
                                        </p:tgtEl>
                                        <p:attrNameLst>
                                          <p:attrName>ppt_w</p:attrName>
                                        </p:attrNameLst>
                                      </p:cBhvr>
                                      <p:tavLst>
                                        <p:tav tm="0">
                                          <p:val>
                                            <p:strVal val="#ppt_w*0.05"/>
                                          </p:val>
                                        </p:tav>
                                        <p:tav tm="100000">
                                          <p:val>
                                            <p:strVal val="#ppt_w"/>
                                          </p:val>
                                        </p:tav>
                                      </p:tavLst>
                                    </p:anim>
                                    <p:anim calcmode="lin" valueType="num">
                                      <p:cBhvr>
                                        <p:cTn id="40" dur="5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41" dur="5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42" dur="5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43" dur="500"/>
                                        <p:tgtEl>
                                          <p:spTgt spid="3">
                                            <p:txEl>
                                              <p:pRg st="4" end="4"/>
                                            </p:txEl>
                                          </p:spTgt>
                                        </p:tgtEl>
                                      </p:cBhvr>
                                    </p:animEffect>
                                  </p:childTnLst>
                                </p:cTn>
                              </p:par>
                            </p:childTnLst>
                          </p:cTn>
                        </p:par>
                        <p:par>
                          <p:cTn id="44" fill="hold">
                            <p:stCondLst>
                              <p:cond delay="2500"/>
                            </p:stCondLst>
                            <p:childTnLst>
                              <p:par>
                                <p:cTn id="45" presetID="54" presetClass="entr" presetSubtype="0" accel="100000" fill="hold" grpId="0" nodeType="after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05"/>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49" dur="5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50" dur="500" fill="hold"/>
                                        <p:tgtEl>
                                          <p:spTgt spid="3">
                                            <p:txEl>
                                              <p:pRg st="5" end="5"/>
                                            </p:txEl>
                                          </p:spTgt>
                                        </p:tgtEl>
                                        <p:attrNameLst>
                                          <p:attrName>ppt_y</p:attrName>
                                        </p:attrNameLst>
                                      </p:cBhvr>
                                      <p:tavLst>
                                        <p:tav tm="0">
                                          <p:val>
                                            <p:strVal val="#ppt_y"/>
                                          </p:val>
                                        </p:tav>
                                        <p:tav tm="100000">
                                          <p:val>
                                            <p:strVal val="#ppt_y"/>
                                          </p:val>
                                        </p:tav>
                                      </p:tavLst>
                                    </p:anim>
                                    <p:animEffect transition="in" filter="fade">
                                      <p:cBhvr>
                                        <p:cTn id="5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408712"/>
          </a:xfrm>
        </p:spPr>
        <p:txBody>
          <a:bodyPr>
            <a:normAutofit fontScale="70000" lnSpcReduction="20000"/>
          </a:bodyPr>
          <a:lstStyle/>
          <a:p>
            <a:pPr algn="ctr" rtl="1">
              <a:buNone/>
            </a:pPr>
            <a:r>
              <a:rPr lang="ar-DZ" sz="5100" b="1" dirty="0" smtClean="0">
                <a:solidFill>
                  <a:srgbClr val="002060"/>
                </a:solidFill>
              </a:rPr>
              <a:t>مكونات الملف المقدم للجنة الصفقات</a:t>
            </a:r>
            <a:endParaRPr lang="fr-FR" sz="5100" b="1" dirty="0" smtClean="0">
              <a:solidFill>
                <a:srgbClr val="002060"/>
              </a:solidFill>
            </a:endParaRPr>
          </a:p>
          <a:p>
            <a:pPr algn="r" rtl="1">
              <a:buNone/>
            </a:pPr>
            <a:r>
              <a:rPr lang="ar-DZ" sz="4100" b="1" dirty="0" err="1" smtClean="0">
                <a:solidFill>
                  <a:srgbClr val="002060"/>
                </a:solidFill>
              </a:rPr>
              <a:t>2.</a:t>
            </a:r>
            <a:r>
              <a:rPr lang="ar-DZ" sz="4100" b="1" dirty="0" smtClean="0">
                <a:solidFill>
                  <a:srgbClr val="002060"/>
                </a:solidFill>
              </a:rPr>
              <a:t> الصفقة:</a:t>
            </a:r>
            <a:endParaRPr lang="fr-FR" sz="4100" dirty="0" smtClean="0">
              <a:solidFill>
                <a:srgbClr val="002060"/>
              </a:solidFill>
            </a:endParaRPr>
          </a:p>
          <a:p>
            <a:pPr lvl="0" algn="r" rtl="1"/>
            <a:r>
              <a:rPr lang="ar-DZ" sz="3400" dirty="0" smtClean="0">
                <a:solidFill>
                  <a:srgbClr val="002060"/>
                </a:solidFill>
              </a:rPr>
              <a:t>تقرير تقديمي تعده المصلحة المتعاقدة.</a:t>
            </a:r>
          </a:p>
          <a:p>
            <a:pPr lvl="0" algn="r" rtl="1"/>
            <a:r>
              <a:rPr lang="ar-DZ" sz="3400" dirty="0" smtClean="0">
                <a:solidFill>
                  <a:srgbClr val="002060"/>
                </a:solidFill>
              </a:rPr>
              <a:t>العرض التقني </a:t>
            </a:r>
            <a:r>
              <a:rPr lang="ar-DZ" sz="3400" dirty="0" err="1" smtClean="0">
                <a:solidFill>
                  <a:srgbClr val="002060"/>
                </a:solidFill>
              </a:rPr>
              <a:t>للعارض </a:t>
            </a:r>
            <a:r>
              <a:rPr lang="ar-DZ" sz="3400" dirty="0" smtClean="0">
                <a:solidFill>
                  <a:srgbClr val="002060"/>
                </a:solidFill>
              </a:rPr>
              <a:t>(الأصل</a:t>
            </a:r>
            <a:r>
              <a:rPr lang="ar-DZ" sz="3400" dirty="0" err="1" smtClean="0">
                <a:solidFill>
                  <a:srgbClr val="002060"/>
                </a:solidFill>
              </a:rPr>
              <a:t>)</a:t>
            </a:r>
            <a:r>
              <a:rPr lang="ar-DZ" sz="3400" dirty="0" smtClean="0">
                <a:solidFill>
                  <a:srgbClr val="002060"/>
                </a:solidFill>
              </a:rPr>
              <a:t>   </a:t>
            </a:r>
            <a:endParaRPr lang="fr-FR" sz="3400" dirty="0" smtClean="0">
              <a:solidFill>
                <a:srgbClr val="002060"/>
              </a:solidFill>
            </a:endParaRPr>
          </a:p>
          <a:p>
            <a:pPr lvl="0" algn="r" rtl="1"/>
            <a:r>
              <a:rPr lang="ar-DZ" sz="3400" dirty="0" smtClean="0">
                <a:solidFill>
                  <a:srgbClr val="002060"/>
                </a:solidFill>
              </a:rPr>
              <a:t>المذكرة </a:t>
            </a:r>
            <a:r>
              <a:rPr lang="ar-DZ" sz="3400" dirty="0" err="1" smtClean="0">
                <a:solidFill>
                  <a:srgbClr val="002060"/>
                </a:solidFill>
              </a:rPr>
              <a:t>التحليلية.</a:t>
            </a:r>
            <a:r>
              <a:rPr lang="ar-DZ" sz="3400" dirty="0" smtClean="0">
                <a:solidFill>
                  <a:srgbClr val="002060"/>
                </a:solidFill>
              </a:rPr>
              <a:t>                        </a:t>
            </a:r>
          </a:p>
          <a:p>
            <a:pPr lvl="0" algn="r" rtl="1"/>
            <a:r>
              <a:rPr lang="ar-DZ" sz="3400" dirty="0" smtClean="0">
                <a:solidFill>
                  <a:srgbClr val="002060"/>
                </a:solidFill>
              </a:rPr>
              <a:t>العرض المالي للعارض(الأصل</a:t>
            </a:r>
            <a:r>
              <a:rPr lang="ar-DZ" sz="3400" dirty="0" err="1" smtClean="0">
                <a:solidFill>
                  <a:srgbClr val="002060"/>
                </a:solidFill>
              </a:rPr>
              <a:t>)</a:t>
            </a:r>
            <a:endParaRPr lang="fr-FR" sz="3400" dirty="0" smtClean="0">
              <a:solidFill>
                <a:srgbClr val="002060"/>
              </a:solidFill>
            </a:endParaRPr>
          </a:p>
          <a:p>
            <a:pPr lvl="0" algn="r" rtl="1"/>
            <a:r>
              <a:rPr lang="ar-DZ" sz="3400" dirty="0" smtClean="0">
                <a:solidFill>
                  <a:srgbClr val="002060"/>
                </a:solidFill>
              </a:rPr>
              <a:t>مشروع الصفقة المراد </a:t>
            </a:r>
            <a:r>
              <a:rPr lang="ar-DZ" sz="3400" dirty="0" err="1" smtClean="0">
                <a:solidFill>
                  <a:srgbClr val="002060"/>
                </a:solidFill>
              </a:rPr>
              <a:t>تأشيرتها.</a:t>
            </a:r>
            <a:r>
              <a:rPr lang="ar-DZ" sz="3400" dirty="0" smtClean="0">
                <a:solidFill>
                  <a:srgbClr val="002060"/>
                </a:solidFill>
              </a:rPr>
              <a:t>          </a:t>
            </a:r>
          </a:p>
          <a:p>
            <a:pPr lvl="0" algn="r" rtl="1"/>
            <a:r>
              <a:rPr lang="ar-DZ" sz="3400" dirty="0" smtClean="0">
                <a:solidFill>
                  <a:srgbClr val="002060"/>
                </a:solidFill>
              </a:rPr>
              <a:t>الملف الإداري للعارض(الوثائق المطلوبة في دفتر الشروط</a:t>
            </a:r>
            <a:r>
              <a:rPr lang="ar-DZ" sz="3400" dirty="0" err="1" smtClean="0">
                <a:solidFill>
                  <a:srgbClr val="002060"/>
                </a:solidFill>
              </a:rPr>
              <a:t>)</a:t>
            </a:r>
            <a:endParaRPr lang="fr-FR" sz="3400" dirty="0" smtClean="0">
              <a:solidFill>
                <a:srgbClr val="002060"/>
              </a:solidFill>
            </a:endParaRPr>
          </a:p>
          <a:p>
            <a:pPr lvl="0" algn="r" rtl="1"/>
            <a:r>
              <a:rPr lang="ar-DZ" sz="3400" dirty="0" smtClean="0">
                <a:solidFill>
                  <a:srgbClr val="002060"/>
                </a:solidFill>
              </a:rPr>
              <a:t>محضر فتح </a:t>
            </a:r>
            <a:r>
              <a:rPr lang="ar-DZ" sz="3400" dirty="0" err="1" smtClean="0">
                <a:solidFill>
                  <a:srgbClr val="002060"/>
                </a:solidFill>
              </a:rPr>
              <a:t>الأظرفة</a:t>
            </a:r>
            <a:r>
              <a:rPr lang="ar-DZ" sz="3400" dirty="0" smtClean="0">
                <a:solidFill>
                  <a:srgbClr val="002060"/>
                </a:solidFill>
              </a:rPr>
              <a:t> </a:t>
            </a:r>
            <a:r>
              <a:rPr lang="ar-DZ" sz="3400" dirty="0" err="1" smtClean="0">
                <a:solidFill>
                  <a:srgbClr val="002060"/>
                </a:solidFill>
              </a:rPr>
              <a:t>.</a:t>
            </a:r>
            <a:r>
              <a:rPr lang="ar-DZ" sz="3400" dirty="0" smtClean="0">
                <a:solidFill>
                  <a:srgbClr val="002060"/>
                </a:solidFill>
              </a:rPr>
              <a:t>                     </a:t>
            </a:r>
          </a:p>
          <a:p>
            <a:pPr lvl="0" algn="r" rtl="1"/>
            <a:r>
              <a:rPr lang="ar-DZ" sz="3400" dirty="0" smtClean="0">
                <a:solidFill>
                  <a:srgbClr val="002060"/>
                </a:solidFill>
              </a:rPr>
              <a:t>محضر تقييم العروض.</a:t>
            </a:r>
            <a:endParaRPr lang="fr-FR" sz="3400" dirty="0" smtClean="0">
              <a:solidFill>
                <a:srgbClr val="002060"/>
              </a:solidFill>
            </a:endParaRPr>
          </a:p>
          <a:p>
            <a:pPr lvl="0" algn="r" rtl="1"/>
            <a:r>
              <a:rPr lang="ar-DZ" sz="3400" dirty="0" smtClean="0">
                <a:solidFill>
                  <a:srgbClr val="002060"/>
                </a:solidFill>
              </a:rPr>
              <a:t>قرار أو مقرر تشكيلة لجنة فتح </a:t>
            </a:r>
            <a:r>
              <a:rPr lang="ar-DZ" sz="3400" dirty="0" err="1" smtClean="0">
                <a:solidFill>
                  <a:srgbClr val="002060"/>
                </a:solidFill>
              </a:rPr>
              <a:t>الأظرفة</a:t>
            </a:r>
            <a:r>
              <a:rPr lang="ar-DZ" sz="3400" dirty="0" smtClean="0">
                <a:solidFill>
                  <a:srgbClr val="002060"/>
                </a:solidFill>
              </a:rPr>
              <a:t> وتقييم العروض.</a:t>
            </a:r>
            <a:endParaRPr lang="fr-FR" sz="3400" dirty="0" smtClean="0">
              <a:solidFill>
                <a:srgbClr val="002060"/>
              </a:solidFill>
            </a:endParaRPr>
          </a:p>
          <a:p>
            <a:pPr lvl="0" algn="r" rtl="1"/>
            <a:r>
              <a:rPr lang="ar-DZ" sz="3400" dirty="0" smtClean="0">
                <a:solidFill>
                  <a:srgbClr val="002060"/>
                </a:solidFill>
              </a:rPr>
              <a:t>مقرر تسجيل العملية أو البرنامج أو مقرر الإعانة.</a:t>
            </a:r>
            <a:endParaRPr lang="fr-FR" sz="3400" dirty="0" smtClean="0">
              <a:solidFill>
                <a:srgbClr val="002060"/>
              </a:solidFill>
            </a:endParaRPr>
          </a:p>
          <a:p>
            <a:pPr lvl="0" algn="r" rtl="1"/>
            <a:r>
              <a:rPr lang="ar-DZ" sz="3400" dirty="0" smtClean="0">
                <a:solidFill>
                  <a:srgbClr val="002060"/>
                </a:solidFill>
              </a:rPr>
              <a:t>التخفيض المحتمل المقدم من طرف العارض.</a:t>
            </a:r>
            <a:endParaRPr lang="fr-FR" sz="3400" dirty="0" smtClean="0">
              <a:solidFill>
                <a:srgbClr val="002060"/>
              </a:solidFill>
            </a:endParaRPr>
          </a:p>
          <a:p>
            <a:pPr lvl="0" algn="r" rtl="1"/>
            <a:r>
              <a:rPr lang="ar-DZ" sz="3400" dirty="0" smtClean="0">
                <a:solidFill>
                  <a:srgbClr val="002060"/>
                </a:solidFill>
              </a:rPr>
              <a:t>نسخ من قصاصات الإعلانات في الصحف والنشرة الرسمية لصفقات المتعامل العمومي.</a:t>
            </a:r>
            <a:endParaRPr lang="fr-FR" sz="3400" dirty="0" smtClean="0">
              <a:solidFill>
                <a:srgbClr val="002060"/>
              </a:solidFill>
            </a:endParaRPr>
          </a:p>
          <a:p>
            <a:pPr lvl="0" algn="r" rtl="1"/>
            <a:r>
              <a:rPr lang="ar-DZ" sz="3400" dirty="0" smtClean="0">
                <a:solidFill>
                  <a:srgbClr val="002060"/>
                </a:solidFill>
              </a:rPr>
              <a:t>دفتر الشروط المؤشر من طرف اللجنة.</a:t>
            </a:r>
            <a:endParaRPr lang="fr-FR" sz="3400" dirty="0" smtClean="0">
              <a:solidFill>
                <a:srgbClr val="002060"/>
              </a:solidFill>
            </a:endParaRPr>
          </a:p>
          <a:p>
            <a:pPr lvl="0" algn="r" rtl="1"/>
            <a:r>
              <a:rPr lang="ar-DZ" sz="3400" dirty="0" smtClean="0">
                <a:solidFill>
                  <a:srgbClr val="002060"/>
                </a:solidFill>
              </a:rPr>
              <a:t>ملف </a:t>
            </a:r>
            <a:r>
              <a:rPr lang="ar-DZ" sz="3400" dirty="0" err="1" smtClean="0">
                <a:solidFill>
                  <a:srgbClr val="002060"/>
                </a:solidFill>
              </a:rPr>
              <a:t>الترشح</a:t>
            </a:r>
            <a:r>
              <a:rPr lang="ar-DZ" sz="3400" dirty="0" smtClean="0">
                <a:solidFill>
                  <a:srgbClr val="002060"/>
                </a:solidFill>
              </a:rPr>
              <a:t> </a:t>
            </a:r>
            <a:r>
              <a:rPr lang="ar-DZ" sz="3400" dirty="0" err="1" smtClean="0">
                <a:solidFill>
                  <a:srgbClr val="002060"/>
                </a:solidFill>
              </a:rPr>
              <a:t>للعارض </a:t>
            </a:r>
            <a:r>
              <a:rPr lang="ar-DZ" sz="3400" dirty="0" smtClean="0">
                <a:solidFill>
                  <a:srgbClr val="002060"/>
                </a:solidFill>
              </a:rPr>
              <a:t>(الأصل</a:t>
            </a:r>
            <a:r>
              <a:rPr lang="ar-DZ" sz="3400" dirty="0" err="1" smtClean="0">
                <a:solidFill>
                  <a:srgbClr val="002060"/>
                </a:solidFill>
              </a:rPr>
              <a:t>).</a:t>
            </a:r>
            <a:endParaRPr lang="fr-FR" sz="3400" dirty="0" smtClean="0">
              <a:solidFill>
                <a:srgbClr val="002060"/>
              </a:solidFill>
            </a:endParaRPr>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6000"/>
                            </p:stCondLst>
                            <p:childTnLst>
                              <p:par>
                                <p:cTn id="41" presetID="42" presetClass="entr" presetSubtype="0"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6" fill="hold">
                            <p:stCondLst>
                              <p:cond delay="7000"/>
                            </p:stCondLst>
                            <p:childTnLst>
                              <p:par>
                                <p:cTn id="47" presetID="42" presetClass="entr" presetSubtype="0" fill="hold" grpId="0" nodeType="after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52" fill="hold">
                            <p:stCondLst>
                              <p:cond delay="8000"/>
                            </p:stCondLst>
                            <p:childTnLst>
                              <p:par>
                                <p:cTn id="53" presetID="42" presetClass="entr" presetSubtype="0" fill="hold" grpId="0" nodeType="after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1000"/>
                                        <p:tgtEl>
                                          <p:spTgt spid="3">
                                            <p:txEl>
                                              <p:pRg st="8" end="8"/>
                                            </p:txEl>
                                          </p:spTgt>
                                        </p:tgtEl>
                                      </p:cBhvr>
                                    </p:animEffect>
                                    <p:anim calcmode="lin" valueType="num">
                                      <p:cBhvr>
                                        <p:cTn id="5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8" fill="hold">
                            <p:stCondLst>
                              <p:cond delay="9000"/>
                            </p:stCondLst>
                            <p:childTnLst>
                              <p:par>
                                <p:cTn id="59" presetID="42" presetClass="entr" presetSubtype="0" fill="hold" grpId="0" nodeType="after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Effect transition="in" filter="fade">
                                      <p:cBhvr>
                                        <p:cTn id="61" dur="1000"/>
                                        <p:tgtEl>
                                          <p:spTgt spid="3">
                                            <p:txEl>
                                              <p:pRg st="9" end="9"/>
                                            </p:txEl>
                                          </p:spTgt>
                                        </p:tgtEl>
                                      </p:cBhvr>
                                    </p:animEffect>
                                    <p:anim calcmode="lin" valueType="num">
                                      <p:cBhvr>
                                        <p:cTn id="62"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64" fill="hold">
                            <p:stCondLst>
                              <p:cond delay="10000"/>
                            </p:stCondLst>
                            <p:childTnLst>
                              <p:par>
                                <p:cTn id="65" presetID="42" presetClass="entr" presetSubtype="0" fill="hold" grpId="0" nodeType="after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Effect transition="in" filter="fade">
                                      <p:cBhvr>
                                        <p:cTn id="67" dur="1000"/>
                                        <p:tgtEl>
                                          <p:spTgt spid="3">
                                            <p:txEl>
                                              <p:pRg st="10" end="10"/>
                                            </p:txEl>
                                          </p:spTgt>
                                        </p:tgtEl>
                                      </p:cBhvr>
                                    </p:animEffect>
                                    <p:anim calcmode="lin" valueType="num">
                                      <p:cBhvr>
                                        <p:cTn id="6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par>
                          <p:cTn id="70" fill="hold">
                            <p:stCondLst>
                              <p:cond delay="11000"/>
                            </p:stCondLst>
                            <p:childTnLst>
                              <p:par>
                                <p:cTn id="71" presetID="42" presetClass="entr" presetSubtype="0" fill="hold" grpId="0" nodeType="after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Effect transition="in" filter="fade">
                                      <p:cBhvr>
                                        <p:cTn id="73" dur="1000"/>
                                        <p:tgtEl>
                                          <p:spTgt spid="3">
                                            <p:txEl>
                                              <p:pRg st="11" end="11"/>
                                            </p:txEl>
                                          </p:spTgt>
                                        </p:tgtEl>
                                      </p:cBhvr>
                                    </p:animEffect>
                                    <p:anim calcmode="lin" valueType="num">
                                      <p:cBhvr>
                                        <p:cTn id="74"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5"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par>
                          <p:cTn id="76" fill="hold">
                            <p:stCondLst>
                              <p:cond delay="12000"/>
                            </p:stCondLst>
                            <p:childTnLst>
                              <p:par>
                                <p:cTn id="77" presetID="42" presetClass="entr" presetSubtype="0" fill="hold" grpId="0" nodeType="after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Effect transition="in" filter="fade">
                                      <p:cBhvr>
                                        <p:cTn id="79" dur="1000"/>
                                        <p:tgtEl>
                                          <p:spTgt spid="3">
                                            <p:txEl>
                                              <p:pRg st="12" end="12"/>
                                            </p:txEl>
                                          </p:spTgt>
                                        </p:tgtEl>
                                      </p:cBhvr>
                                    </p:animEffect>
                                    <p:anim calcmode="lin" valueType="num">
                                      <p:cBhvr>
                                        <p:cTn id="80"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81"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par>
                          <p:cTn id="82" fill="hold">
                            <p:stCondLst>
                              <p:cond delay="13000"/>
                            </p:stCondLst>
                            <p:childTnLst>
                              <p:par>
                                <p:cTn id="83" presetID="42" presetClass="entr" presetSubtype="0" fill="hold" grpId="0" nodeType="after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Effect transition="in" filter="fade">
                                      <p:cBhvr>
                                        <p:cTn id="85" dur="1000"/>
                                        <p:tgtEl>
                                          <p:spTgt spid="3">
                                            <p:txEl>
                                              <p:pRg st="13" end="13"/>
                                            </p:txEl>
                                          </p:spTgt>
                                        </p:tgtEl>
                                      </p:cBhvr>
                                    </p:animEffect>
                                    <p:anim calcmode="lin" valueType="num">
                                      <p:cBhvr>
                                        <p:cTn id="86"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87"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par>
                          <p:cTn id="88" fill="hold">
                            <p:stCondLst>
                              <p:cond delay="14000"/>
                            </p:stCondLst>
                            <p:childTnLst>
                              <p:par>
                                <p:cTn id="89" presetID="42" presetClass="entr" presetSubtype="0" fill="hold" grpId="0" nodeType="after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Effect transition="in" filter="fade">
                                      <p:cBhvr>
                                        <p:cTn id="91" dur="1000"/>
                                        <p:tgtEl>
                                          <p:spTgt spid="3">
                                            <p:txEl>
                                              <p:pRg st="14" end="14"/>
                                            </p:txEl>
                                          </p:spTgt>
                                        </p:tgtEl>
                                      </p:cBhvr>
                                    </p:animEffect>
                                    <p:anim calcmode="lin" valueType="num">
                                      <p:cBhvr>
                                        <p:cTn id="92"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par>
                          <p:cTn id="94" fill="hold">
                            <p:stCondLst>
                              <p:cond delay="15000"/>
                            </p:stCondLst>
                            <p:childTnLst>
                              <p:par>
                                <p:cTn id="95" presetID="42" presetClass="entr" presetSubtype="0" fill="hold" grpId="0" nodeType="afterEffect">
                                  <p:stCondLst>
                                    <p:cond delay="0"/>
                                  </p:stCondLst>
                                  <p:childTnLst>
                                    <p:set>
                                      <p:cBhvr>
                                        <p:cTn id="96" dur="1" fill="hold">
                                          <p:stCondLst>
                                            <p:cond delay="0"/>
                                          </p:stCondLst>
                                        </p:cTn>
                                        <p:tgtEl>
                                          <p:spTgt spid="3">
                                            <p:txEl>
                                              <p:pRg st="15" end="15"/>
                                            </p:txEl>
                                          </p:spTgt>
                                        </p:tgtEl>
                                        <p:attrNameLst>
                                          <p:attrName>style.visibility</p:attrName>
                                        </p:attrNameLst>
                                      </p:cBhvr>
                                      <p:to>
                                        <p:strVal val="visible"/>
                                      </p:to>
                                    </p:set>
                                    <p:animEffect transition="in" filter="fade">
                                      <p:cBhvr>
                                        <p:cTn id="97" dur="1000"/>
                                        <p:tgtEl>
                                          <p:spTgt spid="3">
                                            <p:txEl>
                                              <p:pRg st="15" end="15"/>
                                            </p:txEl>
                                          </p:spTgt>
                                        </p:tgtEl>
                                      </p:cBhvr>
                                    </p:animEffect>
                                    <p:anim calcmode="lin" valueType="num">
                                      <p:cBhvr>
                                        <p:cTn id="98"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99" dur="1000" fill="hold"/>
                                        <p:tgtEl>
                                          <p:spTgt spid="3">
                                            <p:txEl>
                                              <p:pRg st="15" end="1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260648"/>
            <a:ext cx="8507288" cy="6264696"/>
          </a:xfrm>
        </p:spPr>
        <p:txBody>
          <a:bodyPr>
            <a:normAutofit fontScale="85000" lnSpcReduction="10000"/>
          </a:bodyPr>
          <a:lstStyle/>
          <a:p>
            <a:pPr algn="ctr">
              <a:buNone/>
            </a:pPr>
            <a:r>
              <a:rPr lang="ar-DZ" sz="4200" b="1" dirty="0" smtClean="0">
                <a:solidFill>
                  <a:srgbClr val="002060"/>
                </a:solidFill>
              </a:rPr>
              <a:t>مكونات الملف المقدم للجنة الصفقات</a:t>
            </a:r>
            <a:endParaRPr lang="fr-FR" sz="4200" b="1" dirty="0" smtClean="0">
              <a:solidFill>
                <a:srgbClr val="002060"/>
              </a:solidFill>
            </a:endParaRPr>
          </a:p>
          <a:p>
            <a:pPr algn="r" rtl="1">
              <a:buNone/>
            </a:pPr>
            <a:r>
              <a:rPr lang="ar-DZ" sz="3800" b="1" dirty="0" err="1" smtClean="0">
                <a:solidFill>
                  <a:srgbClr val="002060"/>
                </a:solidFill>
              </a:rPr>
              <a:t>3.</a:t>
            </a:r>
            <a:r>
              <a:rPr lang="ar-DZ" sz="3800" b="1" dirty="0" smtClean="0">
                <a:solidFill>
                  <a:srgbClr val="002060"/>
                </a:solidFill>
              </a:rPr>
              <a:t> الملحق</a:t>
            </a:r>
            <a:r>
              <a:rPr lang="ar-DZ" sz="3800" dirty="0" smtClean="0">
                <a:solidFill>
                  <a:srgbClr val="002060"/>
                </a:solidFill>
              </a:rPr>
              <a:t>:</a:t>
            </a:r>
            <a:endParaRPr lang="fr-FR" sz="3800" dirty="0" smtClean="0">
              <a:solidFill>
                <a:srgbClr val="002060"/>
              </a:solidFill>
            </a:endParaRPr>
          </a:p>
          <a:p>
            <a:pPr lvl="0" algn="r" rtl="1"/>
            <a:r>
              <a:rPr lang="ar-DZ" dirty="0" smtClean="0">
                <a:solidFill>
                  <a:srgbClr val="002060"/>
                </a:solidFill>
              </a:rPr>
              <a:t>تقرير تقديمي تعده المصلحة </a:t>
            </a:r>
            <a:r>
              <a:rPr lang="ar-DZ" dirty="0" err="1" smtClean="0">
                <a:solidFill>
                  <a:srgbClr val="002060"/>
                </a:solidFill>
              </a:rPr>
              <a:t>المتعاقدة </a:t>
            </a:r>
            <a:r>
              <a:rPr lang="ar-DZ" dirty="0" smtClean="0">
                <a:solidFill>
                  <a:srgbClr val="002060"/>
                </a:solidFill>
              </a:rPr>
              <a:t>(بالنسبة للملحق المقدم خارج الأجل التعاقدية، تقديم إثبات بأن الحساب العام والنهائي لم ينجز بعد</a:t>
            </a:r>
            <a:r>
              <a:rPr lang="ar-DZ" dirty="0" err="1" smtClean="0">
                <a:solidFill>
                  <a:srgbClr val="002060"/>
                </a:solidFill>
              </a:rPr>
              <a:t>).</a:t>
            </a:r>
            <a:endParaRPr lang="fr-FR" dirty="0" smtClean="0">
              <a:solidFill>
                <a:srgbClr val="002060"/>
              </a:solidFill>
            </a:endParaRPr>
          </a:p>
          <a:p>
            <a:pPr lvl="0" algn="r" rtl="1"/>
            <a:r>
              <a:rPr lang="ar-DZ" dirty="0" smtClean="0">
                <a:solidFill>
                  <a:srgbClr val="002060"/>
                </a:solidFill>
              </a:rPr>
              <a:t>المذكرة التحليلية.</a:t>
            </a:r>
            <a:endParaRPr lang="fr-FR" dirty="0" smtClean="0">
              <a:solidFill>
                <a:srgbClr val="002060"/>
              </a:solidFill>
            </a:endParaRPr>
          </a:p>
          <a:p>
            <a:pPr lvl="0" algn="r" rtl="1"/>
            <a:r>
              <a:rPr lang="ar-DZ" dirty="0" smtClean="0">
                <a:solidFill>
                  <a:srgbClr val="002060"/>
                </a:solidFill>
              </a:rPr>
              <a:t>مشروع الملحق المراد تأشيرته.</a:t>
            </a:r>
            <a:endParaRPr lang="fr-FR" dirty="0" smtClean="0">
              <a:solidFill>
                <a:srgbClr val="002060"/>
              </a:solidFill>
            </a:endParaRPr>
          </a:p>
          <a:p>
            <a:pPr lvl="0" algn="r" rtl="1"/>
            <a:r>
              <a:rPr lang="ar-DZ" dirty="0" smtClean="0">
                <a:solidFill>
                  <a:srgbClr val="002060"/>
                </a:solidFill>
              </a:rPr>
              <a:t>نسخة من الصفقة الأصلية.</a:t>
            </a:r>
            <a:endParaRPr lang="fr-FR" dirty="0" smtClean="0">
              <a:solidFill>
                <a:srgbClr val="002060"/>
              </a:solidFill>
            </a:endParaRPr>
          </a:p>
          <a:p>
            <a:pPr lvl="0" algn="r" rtl="1"/>
            <a:r>
              <a:rPr lang="ar-DZ" dirty="0" smtClean="0">
                <a:solidFill>
                  <a:srgbClr val="002060"/>
                </a:solidFill>
              </a:rPr>
              <a:t>نسخة من التقرير التقني للمستشار التقني أو </a:t>
            </a:r>
            <a:r>
              <a:rPr lang="ar-DZ" dirty="0" err="1" smtClean="0">
                <a:solidFill>
                  <a:srgbClr val="002060"/>
                </a:solidFill>
              </a:rPr>
              <a:t>الفني </a:t>
            </a:r>
            <a:r>
              <a:rPr lang="ar-DZ" dirty="0" smtClean="0">
                <a:solidFill>
                  <a:srgbClr val="002060"/>
                </a:solidFill>
              </a:rPr>
              <a:t>(بالنسبة للأشغال الإضافية أو التكميلية أو بالنقصان</a:t>
            </a:r>
            <a:r>
              <a:rPr lang="ar-DZ" dirty="0" err="1" smtClean="0">
                <a:solidFill>
                  <a:srgbClr val="002060"/>
                </a:solidFill>
              </a:rPr>
              <a:t>).</a:t>
            </a:r>
            <a:endParaRPr lang="fr-FR" dirty="0" smtClean="0">
              <a:solidFill>
                <a:srgbClr val="002060"/>
              </a:solidFill>
            </a:endParaRPr>
          </a:p>
          <a:p>
            <a:pPr lvl="0" algn="r" rtl="1"/>
            <a:r>
              <a:rPr lang="ar-DZ" dirty="0" smtClean="0">
                <a:solidFill>
                  <a:srgbClr val="002060"/>
                </a:solidFill>
              </a:rPr>
              <a:t>محضر </a:t>
            </a:r>
            <a:r>
              <a:rPr lang="ar-DZ" dirty="0" err="1" smtClean="0">
                <a:solidFill>
                  <a:srgbClr val="002060"/>
                </a:solidFill>
              </a:rPr>
              <a:t>التفاوض </a:t>
            </a:r>
            <a:r>
              <a:rPr lang="ar-DZ" dirty="0" smtClean="0">
                <a:solidFill>
                  <a:srgbClr val="002060"/>
                </a:solidFill>
              </a:rPr>
              <a:t>(بالنسبة للأشغال التكميلية</a:t>
            </a:r>
            <a:r>
              <a:rPr lang="ar-DZ" dirty="0" err="1" smtClean="0">
                <a:solidFill>
                  <a:srgbClr val="002060"/>
                </a:solidFill>
              </a:rPr>
              <a:t>).</a:t>
            </a:r>
            <a:endParaRPr lang="fr-FR" dirty="0" smtClean="0">
              <a:solidFill>
                <a:srgbClr val="002060"/>
              </a:solidFill>
            </a:endParaRPr>
          </a:p>
          <a:p>
            <a:pPr lvl="0" algn="r" rtl="1"/>
            <a:r>
              <a:rPr lang="ar-DZ" dirty="0" smtClean="0">
                <a:solidFill>
                  <a:srgbClr val="002060"/>
                </a:solidFill>
              </a:rPr>
              <a:t>الملاحق السابقة إن وجدت.</a:t>
            </a:r>
            <a:endParaRPr lang="fr-FR" dirty="0" smtClean="0">
              <a:solidFill>
                <a:srgbClr val="002060"/>
              </a:solidFill>
            </a:endParaRPr>
          </a:p>
          <a:p>
            <a:pPr lvl="0" algn="r" rtl="1"/>
            <a:r>
              <a:rPr lang="ar-DZ" dirty="0" smtClean="0">
                <a:solidFill>
                  <a:srgbClr val="002060"/>
                </a:solidFill>
              </a:rPr>
              <a:t>الأمر المصلحي ببدء الأشغال وجميع الأوامر </a:t>
            </a:r>
            <a:r>
              <a:rPr lang="ar-DZ" dirty="0" err="1" smtClean="0">
                <a:solidFill>
                  <a:srgbClr val="002060"/>
                </a:solidFill>
              </a:rPr>
              <a:t>المصلحية</a:t>
            </a:r>
            <a:r>
              <a:rPr lang="ar-DZ" dirty="0" smtClean="0">
                <a:solidFill>
                  <a:srgbClr val="002060"/>
                </a:solidFill>
              </a:rPr>
              <a:t> الأخرى.</a:t>
            </a:r>
            <a:endParaRPr lang="fr-FR" dirty="0" smtClean="0">
              <a:solidFill>
                <a:srgbClr val="002060"/>
              </a:solidFill>
            </a:endParaRPr>
          </a:p>
          <a:p>
            <a:pPr lvl="0" algn="r" rtl="1"/>
            <a:r>
              <a:rPr lang="ar-DZ" dirty="0" smtClean="0">
                <a:solidFill>
                  <a:srgbClr val="002060"/>
                </a:solidFill>
              </a:rPr>
              <a:t>محضر </a:t>
            </a:r>
            <a:r>
              <a:rPr lang="ar-DZ" dirty="0" err="1" smtClean="0">
                <a:solidFill>
                  <a:srgbClr val="002060"/>
                </a:solidFill>
              </a:rPr>
              <a:t>الإستلام</a:t>
            </a:r>
            <a:r>
              <a:rPr lang="ar-DZ" dirty="0" smtClean="0">
                <a:solidFill>
                  <a:srgbClr val="002060"/>
                </a:solidFill>
              </a:rPr>
              <a:t> المؤقت إن </a:t>
            </a:r>
            <a:r>
              <a:rPr lang="ar-DZ" dirty="0" err="1" smtClean="0">
                <a:solidFill>
                  <a:srgbClr val="002060"/>
                </a:solidFill>
              </a:rPr>
              <a:t>وجد </a:t>
            </a:r>
            <a:r>
              <a:rPr lang="ar-DZ" dirty="0" smtClean="0">
                <a:solidFill>
                  <a:srgbClr val="002060"/>
                </a:solidFill>
              </a:rPr>
              <a:t>( الملحق المقدم خارج </a:t>
            </a:r>
            <a:r>
              <a:rPr lang="ar-DZ" dirty="0" err="1" smtClean="0">
                <a:solidFill>
                  <a:srgbClr val="002060"/>
                </a:solidFill>
              </a:rPr>
              <a:t>الأجال</a:t>
            </a:r>
            <a:r>
              <a:rPr lang="ar-DZ" dirty="0" smtClean="0">
                <a:solidFill>
                  <a:srgbClr val="002060"/>
                </a:solidFill>
              </a:rPr>
              <a:t> التعاقدية</a:t>
            </a:r>
            <a:r>
              <a:rPr lang="ar-DZ" dirty="0" err="1" smtClean="0">
                <a:solidFill>
                  <a:srgbClr val="002060"/>
                </a:solidFill>
              </a:rPr>
              <a:t>).</a:t>
            </a:r>
            <a:endParaRPr lang="fr-FR" dirty="0" smtClean="0">
              <a:solidFill>
                <a:srgbClr val="002060"/>
              </a:solidFill>
            </a:endParaRPr>
          </a:p>
          <a:p>
            <a:pPr algn="r">
              <a:buNone/>
            </a:pPr>
            <a:endParaRPr lang="fr-FR" dirty="0"/>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0"/>
                                  </p:stCondLst>
                                  <p:childTnLst>
                                    <p:animClr clrSpc="rgb" dir="cw">
                                      <p:cBhvr override="childStyle">
                                        <p:cTn id="6" dur="100" fill="hold"/>
                                        <p:tgtEl>
                                          <p:spTgt spid="3">
                                            <p:txEl>
                                              <p:pRg st="0" end="0"/>
                                            </p:txEl>
                                          </p:spTgt>
                                        </p:tgtEl>
                                        <p:attrNameLst>
                                          <p:attrName>style.color</p:attrName>
                                        </p:attrNameLst>
                                      </p:cBhvr>
                                      <p:to>
                                        <a:schemeClr val="hlink"/>
                                      </p:to>
                                    </p:animClr>
                                    <p:animClr clrSpc="rgb" dir="cw">
                                      <p:cBhvr>
                                        <p:cTn id="7" dur="100" fill="hold"/>
                                        <p:tgtEl>
                                          <p:spTgt spid="3">
                                            <p:txEl>
                                              <p:pRg st="0" end="0"/>
                                            </p:txEl>
                                          </p:spTgt>
                                        </p:tgtEl>
                                        <p:attrNameLst>
                                          <p:attrName>fillcolor</p:attrName>
                                        </p:attrNameLst>
                                      </p:cBhvr>
                                      <p:to>
                                        <a:schemeClr val="hlink"/>
                                      </p:to>
                                    </p:animClr>
                                    <p:set>
                                      <p:cBhvr>
                                        <p:cTn id="8" dur="100" fill="hold"/>
                                        <p:tgtEl>
                                          <p:spTgt spid="3">
                                            <p:txEl>
                                              <p:pRg st="0" end="0"/>
                                            </p:txEl>
                                          </p:spTgt>
                                        </p:tgtEl>
                                        <p:attrNameLst>
                                          <p:attrName>fill.type</p:attrName>
                                        </p:attrNameLst>
                                      </p:cBhvr>
                                      <p:to>
                                        <p:strVal val="solid"/>
                                      </p:to>
                                    </p:set>
                                    <p:set>
                                      <p:cBhvr>
                                        <p:cTn id="9" dur="100" fill="hold"/>
                                        <p:tgtEl>
                                          <p:spTgt spid="3">
                                            <p:txEl>
                                              <p:pRg st="0" end="0"/>
                                            </p:txEl>
                                          </p:spTgt>
                                        </p:tgtEl>
                                        <p:attrNameLst>
                                          <p:attrName>fill.on</p:attrName>
                                        </p:attrNameLst>
                                      </p:cBhvr>
                                      <p:to>
                                        <p:strVal val="true"/>
                                      </p:to>
                                    </p:set>
                                    <p:animRot by="120000">
                                      <p:cBhvr>
                                        <p:cTn id="10" dur="100" fill="hold">
                                          <p:stCondLst>
                                            <p:cond delay="0"/>
                                          </p:stCondLst>
                                        </p:cTn>
                                        <p:tgtEl>
                                          <p:spTgt spid="3">
                                            <p:txEl>
                                              <p:pRg st="0" end="0"/>
                                            </p:txEl>
                                          </p:spTgt>
                                        </p:tgtEl>
                                        <p:attrNameLst>
                                          <p:attrName>r</p:attrName>
                                        </p:attrNameLst>
                                      </p:cBhvr>
                                    </p:animRot>
                                    <p:animRot by="-240000">
                                      <p:cBhvr>
                                        <p:cTn id="11" dur="200" fill="hold">
                                          <p:stCondLst>
                                            <p:cond delay="200"/>
                                          </p:stCondLst>
                                        </p:cTn>
                                        <p:tgtEl>
                                          <p:spTgt spid="3">
                                            <p:txEl>
                                              <p:pRg st="0" end="0"/>
                                            </p:txEl>
                                          </p:spTgt>
                                        </p:tgtEl>
                                        <p:attrNameLst>
                                          <p:attrName>r</p:attrName>
                                        </p:attrNameLst>
                                      </p:cBhvr>
                                    </p:animRot>
                                    <p:animRot by="240000">
                                      <p:cBhvr>
                                        <p:cTn id="12" dur="200" fill="hold">
                                          <p:stCondLst>
                                            <p:cond delay="400"/>
                                          </p:stCondLst>
                                        </p:cTn>
                                        <p:tgtEl>
                                          <p:spTgt spid="3">
                                            <p:txEl>
                                              <p:pRg st="0" end="0"/>
                                            </p:txEl>
                                          </p:spTgt>
                                        </p:tgtEl>
                                        <p:attrNameLst>
                                          <p:attrName>r</p:attrName>
                                        </p:attrNameLst>
                                      </p:cBhvr>
                                    </p:animRot>
                                    <p:animRot by="-240000">
                                      <p:cBhvr>
                                        <p:cTn id="13" dur="200" fill="hold">
                                          <p:stCondLst>
                                            <p:cond delay="600"/>
                                          </p:stCondLst>
                                        </p:cTn>
                                        <p:tgtEl>
                                          <p:spTgt spid="3">
                                            <p:txEl>
                                              <p:pRg st="0" end="0"/>
                                            </p:txEl>
                                          </p:spTgt>
                                        </p:tgtEl>
                                        <p:attrNameLst>
                                          <p:attrName>r</p:attrName>
                                        </p:attrNameLst>
                                      </p:cBhvr>
                                    </p:animRot>
                                    <p:animRot by="120000">
                                      <p:cBhvr>
                                        <p:cTn id="14" dur="200" fill="hold">
                                          <p:stCondLst>
                                            <p:cond delay="800"/>
                                          </p:stCondLst>
                                        </p:cTn>
                                        <p:tgtEl>
                                          <p:spTgt spid="3">
                                            <p:txEl>
                                              <p:pRg st="0" end="0"/>
                                            </p:txEl>
                                          </p:spTgt>
                                        </p:tgtEl>
                                        <p:attrNameLst>
                                          <p:attrName>r</p:attrName>
                                        </p:attrNameLst>
                                      </p:cBhvr>
                                    </p:animRot>
                                  </p:childTnLst>
                                </p:cTn>
                              </p:par>
                            </p:childTnLst>
                          </p:cTn>
                        </p:par>
                        <p:par>
                          <p:cTn id="15" fill="hold">
                            <p:stCondLst>
                              <p:cond delay="1000"/>
                            </p:stCondLst>
                            <p:childTnLst>
                              <p:par>
                                <p:cTn id="16" presetID="32" presetClass="emph" presetSubtype="0" fill="hold" grpId="0" nodeType="afterEffect">
                                  <p:stCondLst>
                                    <p:cond delay="0"/>
                                  </p:stCondLst>
                                  <p:childTnLst>
                                    <p:animClr clrSpc="rgb" dir="cw">
                                      <p:cBhvr override="childStyle">
                                        <p:cTn id="17" dur="100" fill="hold"/>
                                        <p:tgtEl>
                                          <p:spTgt spid="3">
                                            <p:txEl>
                                              <p:pRg st="1" end="1"/>
                                            </p:txEl>
                                          </p:spTgt>
                                        </p:tgtEl>
                                        <p:attrNameLst>
                                          <p:attrName>style.color</p:attrName>
                                        </p:attrNameLst>
                                      </p:cBhvr>
                                      <p:to>
                                        <a:schemeClr val="hlink"/>
                                      </p:to>
                                    </p:animClr>
                                    <p:animClr clrSpc="rgb" dir="cw">
                                      <p:cBhvr>
                                        <p:cTn id="18" dur="100" fill="hold"/>
                                        <p:tgtEl>
                                          <p:spTgt spid="3">
                                            <p:txEl>
                                              <p:pRg st="1" end="1"/>
                                            </p:txEl>
                                          </p:spTgt>
                                        </p:tgtEl>
                                        <p:attrNameLst>
                                          <p:attrName>fillcolor</p:attrName>
                                        </p:attrNameLst>
                                      </p:cBhvr>
                                      <p:to>
                                        <a:schemeClr val="hlink"/>
                                      </p:to>
                                    </p:animClr>
                                    <p:set>
                                      <p:cBhvr>
                                        <p:cTn id="19" dur="100" fill="hold"/>
                                        <p:tgtEl>
                                          <p:spTgt spid="3">
                                            <p:txEl>
                                              <p:pRg st="1" end="1"/>
                                            </p:txEl>
                                          </p:spTgt>
                                        </p:tgtEl>
                                        <p:attrNameLst>
                                          <p:attrName>fill.type</p:attrName>
                                        </p:attrNameLst>
                                      </p:cBhvr>
                                      <p:to>
                                        <p:strVal val="solid"/>
                                      </p:to>
                                    </p:set>
                                    <p:set>
                                      <p:cBhvr>
                                        <p:cTn id="20" dur="100" fill="hold"/>
                                        <p:tgtEl>
                                          <p:spTgt spid="3">
                                            <p:txEl>
                                              <p:pRg st="1" end="1"/>
                                            </p:txEl>
                                          </p:spTgt>
                                        </p:tgtEl>
                                        <p:attrNameLst>
                                          <p:attrName>fill.on</p:attrName>
                                        </p:attrNameLst>
                                      </p:cBhvr>
                                      <p:to>
                                        <p:strVal val="true"/>
                                      </p:to>
                                    </p:set>
                                    <p:animRot by="120000">
                                      <p:cBhvr>
                                        <p:cTn id="21" dur="100" fill="hold">
                                          <p:stCondLst>
                                            <p:cond delay="0"/>
                                          </p:stCondLst>
                                        </p:cTn>
                                        <p:tgtEl>
                                          <p:spTgt spid="3">
                                            <p:txEl>
                                              <p:pRg st="1" end="1"/>
                                            </p:txEl>
                                          </p:spTgt>
                                        </p:tgtEl>
                                        <p:attrNameLst>
                                          <p:attrName>r</p:attrName>
                                        </p:attrNameLst>
                                      </p:cBhvr>
                                    </p:animRot>
                                    <p:animRot by="-240000">
                                      <p:cBhvr>
                                        <p:cTn id="22" dur="200" fill="hold">
                                          <p:stCondLst>
                                            <p:cond delay="200"/>
                                          </p:stCondLst>
                                        </p:cTn>
                                        <p:tgtEl>
                                          <p:spTgt spid="3">
                                            <p:txEl>
                                              <p:pRg st="1" end="1"/>
                                            </p:txEl>
                                          </p:spTgt>
                                        </p:tgtEl>
                                        <p:attrNameLst>
                                          <p:attrName>r</p:attrName>
                                        </p:attrNameLst>
                                      </p:cBhvr>
                                    </p:animRot>
                                    <p:animRot by="240000">
                                      <p:cBhvr>
                                        <p:cTn id="23" dur="200" fill="hold">
                                          <p:stCondLst>
                                            <p:cond delay="400"/>
                                          </p:stCondLst>
                                        </p:cTn>
                                        <p:tgtEl>
                                          <p:spTgt spid="3">
                                            <p:txEl>
                                              <p:pRg st="1" end="1"/>
                                            </p:txEl>
                                          </p:spTgt>
                                        </p:tgtEl>
                                        <p:attrNameLst>
                                          <p:attrName>r</p:attrName>
                                        </p:attrNameLst>
                                      </p:cBhvr>
                                    </p:animRot>
                                    <p:animRot by="-240000">
                                      <p:cBhvr>
                                        <p:cTn id="24" dur="200" fill="hold">
                                          <p:stCondLst>
                                            <p:cond delay="600"/>
                                          </p:stCondLst>
                                        </p:cTn>
                                        <p:tgtEl>
                                          <p:spTgt spid="3">
                                            <p:txEl>
                                              <p:pRg st="1" end="1"/>
                                            </p:txEl>
                                          </p:spTgt>
                                        </p:tgtEl>
                                        <p:attrNameLst>
                                          <p:attrName>r</p:attrName>
                                        </p:attrNameLst>
                                      </p:cBhvr>
                                    </p:animRot>
                                    <p:animRot by="120000">
                                      <p:cBhvr>
                                        <p:cTn id="25" dur="200" fill="hold">
                                          <p:stCondLst>
                                            <p:cond delay="800"/>
                                          </p:stCondLst>
                                        </p:cTn>
                                        <p:tgtEl>
                                          <p:spTgt spid="3">
                                            <p:txEl>
                                              <p:pRg st="1" end="1"/>
                                            </p:txEl>
                                          </p:spTgt>
                                        </p:tgtEl>
                                        <p:attrNameLst>
                                          <p:attrName>r</p:attrName>
                                        </p:attrNameLst>
                                      </p:cBhvr>
                                    </p:animRot>
                                  </p:childTnLst>
                                </p:cTn>
                              </p:par>
                            </p:childTnLst>
                          </p:cTn>
                        </p:par>
                        <p:par>
                          <p:cTn id="26" fill="hold">
                            <p:stCondLst>
                              <p:cond delay="2000"/>
                            </p:stCondLst>
                            <p:childTnLst>
                              <p:par>
                                <p:cTn id="27" presetID="32" presetClass="emph" presetSubtype="0" fill="hold" grpId="0" nodeType="afterEffect">
                                  <p:stCondLst>
                                    <p:cond delay="0"/>
                                  </p:stCondLst>
                                  <p:childTnLst>
                                    <p:animClr clrSpc="rgb" dir="cw">
                                      <p:cBhvr override="childStyle">
                                        <p:cTn id="28" dur="100" fill="hold"/>
                                        <p:tgtEl>
                                          <p:spTgt spid="3">
                                            <p:txEl>
                                              <p:pRg st="2" end="2"/>
                                            </p:txEl>
                                          </p:spTgt>
                                        </p:tgtEl>
                                        <p:attrNameLst>
                                          <p:attrName>style.color</p:attrName>
                                        </p:attrNameLst>
                                      </p:cBhvr>
                                      <p:to>
                                        <a:schemeClr val="hlink"/>
                                      </p:to>
                                    </p:animClr>
                                    <p:animClr clrSpc="rgb" dir="cw">
                                      <p:cBhvr>
                                        <p:cTn id="29" dur="100" fill="hold"/>
                                        <p:tgtEl>
                                          <p:spTgt spid="3">
                                            <p:txEl>
                                              <p:pRg st="2" end="2"/>
                                            </p:txEl>
                                          </p:spTgt>
                                        </p:tgtEl>
                                        <p:attrNameLst>
                                          <p:attrName>fillcolor</p:attrName>
                                        </p:attrNameLst>
                                      </p:cBhvr>
                                      <p:to>
                                        <a:schemeClr val="hlink"/>
                                      </p:to>
                                    </p:animClr>
                                    <p:set>
                                      <p:cBhvr>
                                        <p:cTn id="30" dur="100" fill="hold"/>
                                        <p:tgtEl>
                                          <p:spTgt spid="3">
                                            <p:txEl>
                                              <p:pRg st="2" end="2"/>
                                            </p:txEl>
                                          </p:spTgt>
                                        </p:tgtEl>
                                        <p:attrNameLst>
                                          <p:attrName>fill.type</p:attrName>
                                        </p:attrNameLst>
                                      </p:cBhvr>
                                      <p:to>
                                        <p:strVal val="solid"/>
                                      </p:to>
                                    </p:set>
                                    <p:set>
                                      <p:cBhvr>
                                        <p:cTn id="31" dur="100" fill="hold"/>
                                        <p:tgtEl>
                                          <p:spTgt spid="3">
                                            <p:txEl>
                                              <p:pRg st="2" end="2"/>
                                            </p:txEl>
                                          </p:spTgt>
                                        </p:tgtEl>
                                        <p:attrNameLst>
                                          <p:attrName>fill.on</p:attrName>
                                        </p:attrNameLst>
                                      </p:cBhvr>
                                      <p:to>
                                        <p:strVal val="true"/>
                                      </p:to>
                                    </p:set>
                                    <p:animRot by="120000">
                                      <p:cBhvr>
                                        <p:cTn id="32" dur="100" fill="hold">
                                          <p:stCondLst>
                                            <p:cond delay="0"/>
                                          </p:stCondLst>
                                        </p:cTn>
                                        <p:tgtEl>
                                          <p:spTgt spid="3">
                                            <p:txEl>
                                              <p:pRg st="2" end="2"/>
                                            </p:txEl>
                                          </p:spTgt>
                                        </p:tgtEl>
                                        <p:attrNameLst>
                                          <p:attrName>r</p:attrName>
                                        </p:attrNameLst>
                                      </p:cBhvr>
                                    </p:animRot>
                                    <p:animRot by="-240000">
                                      <p:cBhvr>
                                        <p:cTn id="33" dur="200" fill="hold">
                                          <p:stCondLst>
                                            <p:cond delay="200"/>
                                          </p:stCondLst>
                                        </p:cTn>
                                        <p:tgtEl>
                                          <p:spTgt spid="3">
                                            <p:txEl>
                                              <p:pRg st="2" end="2"/>
                                            </p:txEl>
                                          </p:spTgt>
                                        </p:tgtEl>
                                        <p:attrNameLst>
                                          <p:attrName>r</p:attrName>
                                        </p:attrNameLst>
                                      </p:cBhvr>
                                    </p:animRot>
                                    <p:animRot by="240000">
                                      <p:cBhvr>
                                        <p:cTn id="34" dur="200" fill="hold">
                                          <p:stCondLst>
                                            <p:cond delay="400"/>
                                          </p:stCondLst>
                                        </p:cTn>
                                        <p:tgtEl>
                                          <p:spTgt spid="3">
                                            <p:txEl>
                                              <p:pRg st="2" end="2"/>
                                            </p:txEl>
                                          </p:spTgt>
                                        </p:tgtEl>
                                        <p:attrNameLst>
                                          <p:attrName>r</p:attrName>
                                        </p:attrNameLst>
                                      </p:cBhvr>
                                    </p:animRot>
                                    <p:animRot by="-240000">
                                      <p:cBhvr>
                                        <p:cTn id="35" dur="200" fill="hold">
                                          <p:stCondLst>
                                            <p:cond delay="600"/>
                                          </p:stCondLst>
                                        </p:cTn>
                                        <p:tgtEl>
                                          <p:spTgt spid="3">
                                            <p:txEl>
                                              <p:pRg st="2" end="2"/>
                                            </p:txEl>
                                          </p:spTgt>
                                        </p:tgtEl>
                                        <p:attrNameLst>
                                          <p:attrName>r</p:attrName>
                                        </p:attrNameLst>
                                      </p:cBhvr>
                                    </p:animRot>
                                    <p:animRot by="120000">
                                      <p:cBhvr>
                                        <p:cTn id="36" dur="200" fill="hold">
                                          <p:stCondLst>
                                            <p:cond delay="800"/>
                                          </p:stCondLst>
                                        </p:cTn>
                                        <p:tgtEl>
                                          <p:spTgt spid="3">
                                            <p:txEl>
                                              <p:pRg st="2" end="2"/>
                                            </p:txEl>
                                          </p:spTgt>
                                        </p:tgtEl>
                                        <p:attrNameLst>
                                          <p:attrName>r</p:attrName>
                                        </p:attrNameLst>
                                      </p:cBhvr>
                                    </p:animRot>
                                  </p:childTnLst>
                                </p:cTn>
                              </p:par>
                            </p:childTnLst>
                          </p:cTn>
                        </p:par>
                        <p:par>
                          <p:cTn id="37" fill="hold">
                            <p:stCondLst>
                              <p:cond delay="3000"/>
                            </p:stCondLst>
                            <p:childTnLst>
                              <p:par>
                                <p:cTn id="38" presetID="32" presetClass="emph" presetSubtype="0" fill="hold" grpId="0" nodeType="afterEffect">
                                  <p:stCondLst>
                                    <p:cond delay="0"/>
                                  </p:stCondLst>
                                  <p:childTnLst>
                                    <p:animClr clrSpc="rgb" dir="cw">
                                      <p:cBhvr override="childStyle">
                                        <p:cTn id="39" dur="100" fill="hold"/>
                                        <p:tgtEl>
                                          <p:spTgt spid="3">
                                            <p:txEl>
                                              <p:pRg st="3" end="3"/>
                                            </p:txEl>
                                          </p:spTgt>
                                        </p:tgtEl>
                                        <p:attrNameLst>
                                          <p:attrName>style.color</p:attrName>
                                        </p:attrNameLst>
                                      </p:cBhvr>
                                      <p:to>
                                        <a:schemeClr val="hlink"/>
                                      </p:to>
                                    </p:animClr>
                                    <p:animClr clrSpc="rgb" dir="cw">
                                      <p:cBhvr>
                                        <p:cTn id="40" dur="100" fill="hold"/>
                                        <p:tgtEl>
                                          <p:spTgt spid="3">
                                            <p:txEl>
                                              <p:pRg st="3" end="3"/>
                                            </p:txEl>
                                          </p:spTgt>
                                        </p:tgtEl>
                                        <p:attrNameLst>
                                          <p:attrName>fillcolor</p:attrName>
                                        </p:attrNameLst>
                                      </p:cBhvr>
                                      <p:to>
                                        <a:schemeClr val="hlink"/>
                                      </p:to>
                                    </p:animClr>
                                    <p:set>
                                      <p:cBhvr>
                                        <p:cTn id="41" dur="100" fill="hold"/>
                                        <p:tgtEl>
                                          <p:spTgt spid="3">
                                            <p:txEl>
                                              <p:pRg st="3" end="3"/>
                                            </p:txEl>
                                          </p:spTgt>
                                        </p:tgtEl>
                                        <p:attrNameLst>
                                          <p:attrName>fill.type</p:attrName>
                                        </p:attrNameLst>
                                      </p:cBhvr>
                                      <p:to>
                                        <p:strVal val="solid"/>
                                      </p:to>
                                    </p:set>
                                    <p:set>
                                      <p:cBhvr>
                                        <p:cTn id="42" dur="100" fill="hold"/>
                                        <p:tgtEl>
                                          <p:spTgt spid="3">
                                            <p:txEl>
                                              <p:pRg st="3" end="3"/>
                                            </p:txEl>
                                          </p:spTgt>
                                        </p:tgtEl>
                                        <p:attrNameLst>
                                          <p:attrName>fill.on</p:attrName>
                                        </p:attrNameLst>
                                      </p:cBhvr>
                                      <p:to>
                                        <p:strVal val="true"/>
                                      </p:to>
                                    </p:set>
                                    <p:animRot by="120000">
                                      <p:cBhvr>
                                        <p:cTn id="43" dur="100" fill="hold">
                                          <p:stCondLst>
                                            <p:cond delay="0"/>
                                          </p:stCondLst>
                                        </p:cTn>
                                        <p:tgtEl>
                                          <p:spTgt spid="3">
                                            <p:txEl>
                                              <p:pRg st="3" end="3"/>
                                            </p:txEl>
                                          </p:spTgt>
                                        </p:tgtEl>
                                        <p:attrNameLst>
                                          <p:attrName>r</p:attrName>
                                        </p:attrNameLst>
                                      </p:cBhvr>
                                    </p:animRot>
                                    <p:animRot by="-240000">
                                      <p:cBhvr>
                                        <p:cTn id="44" dur="200" fill="hold">
                                          <p:stCondLst>
                                            <p:cond delay="200"/>
                                          </p:stCondLst>
                                        </p:cTn>
                                        <p:tgtEl>
                                          <p:spTgt spid="3">
                                            <p:txEl>
                                              <p:pRg st="3" end="3"/>
                                            </p:txEl>
                                          </p:spTgt>
                                        </p:tgtEl>
                                        <p:attrNameLst>
                                          <p:attrName>r</p:attrName>
                                        </p:attrNameLst>
                                      </p:cBhvr>
                                    </p:animRot>
                                    <p:animRot by="240000">
                                      <p:cBhvr>
                                        <p:cTn id="45" dur="200" fill="hold">
                                          <p:stCondLst>
                                            <p:cond delay="400"/>
                                          </p:stCondLst>
                                        </p:cTn>
                                        <p:tgtEl>
                                          <p:spTgt spid="3">
                                            <p:txEl>
                                              <p:pRg st="3" end="3"/>
                                            </p:txEl>
                                          </p:spTgt>
                                        </p:tgtEl>
                                        <p:attrNameLst>
                                          <p:attrName>r</p:attrName>
                                        </p:attrNameLst>
                                      </p:cBhvr>
                                    </p:animRot>
                                    <p:animRot by="-240000">
                                      <p:cBhvr>
                                        <p:cTn id="46" dur="200" fill="hold">
                                          <p:stCondLst>
                                            <p:cond delay="600"/>
                                          </p:stCondLst>
                                        </p:cTn>
                                        <p:tgtEl>
                                          <p:spTgt spid="3">
                                            <p:txEl>
                                              <p:pRg st="3" end="3"/>
                                            </p:txEl>
                                          </p:spTgt>
                                        </p:tgtEl>
                                        <p:attrNameLst>
                                          <p:attrName>r</p:attrName>
                                        </p:attrNameLst>
                                      </p:cBhvr>
                                    </p:animRot>
                                    <p:animRot by="120000">
                                      <p:cBhvr>
                                        <p:cTn id="47" dur="200" fill="hold">
                                          <p:stCondLst>
                                            <p:cond delay="800"/>
                                          </p:stCondLst>
                                        </p:cTn>
                                        <p:tgtEl>
                                          <p:spTgt spid="3">
                                            <p:txEl>
                                              <p:pRg st="3" end="3"/>
                                            </p:txEl>
                                          </p:spTgt>
                                        </p:tgtEl>
                                        <p:attrNameLst>
                                          <p:attrName>r</p:attrName>
                                        </p:attrNameLst>
                                      </p:cBhvr>
                                    </p:animRot>
                                  </p:childTnLst>
                                </p:cTn>
                              </p:par>
                            </p:childTnLst>
                          </p:cTn>
                        </p:par>
                        <p:par>
                          <p:cTn id="48" fill="hold">
                            <p:stCondLst>
                              <p:cond delay="4000"/>
                            </p:stCondLst>
                            <p:childTnLst>
                              <p:par>
                                <p:cTn id="49" presetID="32" presetClass="emph" presetSubtype="0" fill="hold" grpId="0" nodeType="afterEffect">
                                  <p:stCondLst>
                                    <p:cond delay="0"/>
                                  </p:stCondLst>
                                  <p:childTnLst>
                                    <p:animClr clrSpc="rgb" dir="cw">
                                      <p:cBhvr override="childStyle">
                                        <p:cTn id="50" dur="100" fill="hold"/>
                                        <p:tgtEl>
                                          <p:spTgt spid="3">
                                            <p:txEl>
                                              <p:pRg st="4" end="4"/>
                                            </p:txEl>
                                          </p:spTgt>
                                        </p:tgtEl>
                                        <p:attrNameLst>
                                          <p:attrName>style.color</p:attrName>
                                        </p:attrNameLst>
                                      </p:cBhvr>
                                      <p:to>
                                        <a:schemeClr val="hlink"/>
                                      </p:to>
                                    </p:animClr>
                                    <p:animClr clrSpc="rgb" dir="cw">
                                      <p:cBhvr>
                                        <p:cTn id="51" dur="100" fill="hold"/>
                                        <p:tgtEl>
                                          <p:spTgt spid="3">
                                            <p:txEl>
                                              <p:pRg st="4" end="4"/>
                                            </p:txEl>
                                          </p:spTgt>
                                        </p:tgtEl>
                                        <p:attrNameLst>
                                          <p:attrName>fillcolor</p:attrName>
                                        </p:attrNameLst>
                                      </p:cBhvr>
                                      <p:to>
                                        <a:schemeClr val="hlink"/>
                                      </p:to>
                                    </p:animClr>
                                    <p:set>
                                      <p:cBhvr>
                                        <p:cTn id="52" dur="100" fill="hold"/>
                                        <p:tgtEl>
                                          <p:spTgt spid="3">
                                            <p:txEl>
                                              <p:pRg st="4" end="4"/>
                                            </p:txEl>
                                          </p:spTgt>
                                        </p:tgtEl>
                                        <p:attrNameLst>
                                          <p:attrName>fill.type</p:attrName>
                                        </p:attrNameLst>
                                      </p:cBhvr>
                                      <p:to>
                                        <p:strVal val="solid"/>
                                      </p:to>
                                    </p:set>
                                    <p:set>
                                      <p:cBhvr>
                                        <p:cTn id="53" dur="100" fill="hold"/>
                                        <p:tgtEl>
                                          <p:spTgt spid="3">
                                            <p:txEl>
                                              <p:pRg st="4" end="4"/>
                                            </p:txEl>
                                          </p:spTgt>
                                        </p:tgtEl>
                                        <p:attrNameLst>
                                          <p:attrName>fill.on</p:attrName>
                                        </p:attrNameLst>
                                      </p:cBhvr>
                                      <p:to>
                                        <p:strVal val="true"/>
                                      </p:to>
                                    </p:set>
                                    <p:animRot by="120000">
                                      <p:cBhvr>
                                        <p:cTn id="54" dur="100" fill="hold">
                                          <p:stCondLst>
                                            <p:cond delay="0"/>
                                          </p:stCondLst>
                                        </p:cTn>
                                        <p:tgtEl>
                                          <p:spTgt spid="3">
                                            <p:txEl>
                                              <p:pRg st="4" end="4"/>
                                            </p:txEl>
                                          </p:spTgt>
                                        </p:tgtEl>
                                        <p:attrNameLst>
                                          <p:attrName>r</p:attrName>
                                        </p:attrNameLst>
                                      </p:cBhvr>
                                    </p:animRot>
                                    <p:animRot by="-240000">
                                      <p:cBhvr>
                                        <p:cTn id="55" dur="200" fill="hold">
                                          <p:stCondLst>
                                            <p:cond delay="200"/>
                                          </p:stCondLst>
                                        </p:cTn>
                                        <p:tgtEl>
                                          <p:spTgt spid="3">
                                            <p:txEl>
                                              <p:pRg st="4" end="4"/>
                                            </p:txEl>
                                          </p:spTgt>
                                        </p:tgtEl>
                                        <p:attrNameLst>
                                          <p:attrName>r</p:attrName>
                                        </p:attrNameLst>
                                      </p:cBhvr>
                                    </p:animRot>
                                    <p:animRot by="240000">
                                      <p:cBhvr>
                                        <p:cTn id="56" dur="200" fill="hold">
                                          <p:stCondLst>
                                            <p:cond delay="400"/>
                                          </p:stCondLst>
                                        </p:cTn>
                                        <p:tgtEl>
                                          <p:spTgt spid="3">
                                            <p:txEl>
                                              <p:pRg st="4" end="4"/>
                                            </p:txEl>
                                          </p:spTgt>
                                        </p:tgtEl>
                                        <p:attrNameLst>
                                          <p:attrName>r</p:attrName>
                                        </p:attrNameLst>
                                      </p:cBhvr>
                                    </p:animRot>
                                    <p:animRot by="-240000">
                                      <p:cBhvr>
                                        <p:cTn id="57" dur="200" fill="hold">
                                          <p:stCondLst>
                                            <p:cond delay="600"/>
                                          </p:stCondLst>
                                        </p:cTn>
                                        <p:tgtEl>
                                          <p:spTgt spid="3">
                                            <p:txEl>
                                              <p:pRg st="4" end="4"/>
                                            </p:txEl>
                                          </p:spTgt>
                                        </p:tgtEl>
                                        <p:attrNameLst>
                                          <p:attrName>r</p:attrName>
                                        </p:attrNameLst>
                                      </p:cBhvr>
                                    </p:animRot>
                                    <p:animRot by="120000">
                                      <p:cBhvr>
                                        <p:cTn id="58" dur="200" fill="hold">
                                          <p:stCondLst>
                                            <p:cond delay="800"/>
                                          </p:stCondLst>
                                        </p:cTn>
                                        <p:tgtEl>
                                          <p:spTgt spid="3">
                                            <p:txEl>
                                              <p:pRg st="4" end="4"/>
                                            </p:txEl>
                                          </p:spTgt>
                                        </p:tgtEl>
                                        <p:attrNameLst>
                                          <p:attrName>r</p:attrName>
                                        </p:attrNameLst>
                                      </p:cBhvr>
                                    </p:animRot>
                                  </p:childTnLst>
                                </p:cTn>
                              </p:par>
                            </p:childTnLst>
                          </p:cTn>
                        </p:par>
                        <p:par>
                          <p:cTn id="59" fill="hold">
                            <p:stCondLst>
                              <p:cond delay="5000"/>
                            </p:stCondLst>
                            <p:childTnLst>
                              <p:par>
                                <p:cTn id="60" presetID="32" presetClass="emph" presetSubtype="0" fill="hold" grpId="0" nodeType="afterEffect">
                                  <p:stCondLst>
                                    <p:cond delay="0"/>
                                  </p:stCondLst>
                                  <p:childTnLst>
                                    <p:animClr clrSpc="rgb" dir="cw">
                                      <p:cBhvr override="childStyle">
                                        <p:cTn id="61" dur="100" fill="hold"/>
                                        <p:tgtEl>
                                          <p:spTgt spid="3">
                                            <p:txEl>
                                              <p:pRg st="5" end="5"/>
                                            </p:txEl>
                                          </p:spTgt>
                                        </p:tgtEl>
                                        <p:attrNameLst>
                                          <p:attrName>style.color</p:attrName>
                                        </p:attrNameLst>
                                      </p:cBhvr>
                                      <p:to>
                                        <a:schemeClr val="hlink"/>
                                      </p:to>
                                    </p:animClr>
                                    <p:animClr clrSpc="rgb" dir="cw">
                                      <p:cBhvr>
                                        <p:cTn id="62" dur="100" fill="hold"/>
                                        <p:tgtEl>
                                          <p:spTgt spid="3">
                                            <p:txEl>
                                              <p:pRg st="5" end="5"/>
                                            </p:txEl>
                                          </p:spTgt>
                                        </p:tgtEl>
                                        <p:attrNameLst>
                                          <p:attrName>fillcolor</p:attrName>
                                        </p:attrNameLst>
                                      </p:cBhvr>
                                      <p:to>
                                        <a:schemeClr val="hlink"/>
                                      </p:to>
                                    </p:animClr>
                                    <p:set>
                                      <p:cBhvr>
                                        <p:cTn id="63" dur="100" fill="hold"/>
                                        <p:tgtEl>
                                          <p:spTgt spid="3">
                                            <p:txEl>
                                              <p:pRg st="5" end="5"/>
                                            </p:txEl>
                                          </p:spTgt>
                                        </p:tgtEl>
                                        <p:attrNameLst>
                                          <p:attrName>fill.type</p:attrName>
                                        </p:attrNameLst>
                                      </p:cBhvr>
                                      <p:to>
                                        <p:strVal val="solid"/>
                                      </p:to>
                                    </p:set>
                                    <p:set>
                                      <p:cBhvr>
                                        <p:cTn id="64" dur="100" fill="hold"/>
                                        <p:tgtEl>
                                          <p:spTgt spid="3">
                                            <p:txEl>
                                              <p:pRg st="5" end="5"/>
                                            </p:txEl>
                                          </p:spTgt>
                                        </p:tgtEl>
                                        <p:attrNameLst>
                                          <p:attrName>fill.on</p:attrName>
                                        </p:attrNameLst>
                                      </p:cBhvr>
                                      <p:to>
                                        <p:strVal val="true"/>
                                      </p:to>
                                    </p:set>
                                    <p:animRot by="120000">
                                      <p:cBhvr>
                                        <p:cTn id="65" dur="100" fill="hold">
                                          <p:stCondLst>
                                            <p:cond delay="0"/>
                                          </p:stCondLst>
                                        </p:cTn>
                                        <p:tgtEl>
                                          <p:spTgt spid="3">
                                            <p:txEl>
                                              <p:pRg st="5" end="5"/>
                                            </p:txEl>
                                          </p:spTgt>
                                        </p:tgtEl>
                                        <p:attrNameLst>
                                          <p:attrName>r</p:attrName>
                                        </p:attrNameLst>
                                      </p:cBhvr>
                                    </p:animRot>
                                    <p:animRot by="-240000">
                                      <p:cBhvr>
                                        <p:cTn id="66" dur="200" fill="hold">
                                          <p:stCondLst>
                                            <p:cond delay="200"/>
                                          </p:stCondLst>
                                        </p:cTn>
                                        <p:tgtEl>
                                          <p:spTgt spid="3">
                                            <p:txEl>
                                              <p:pRg st="5" end="5"/>
                                            </p:txEl>
                                          </p:spTgt>
                                        </p:tgtEl>
                                        <p:attrNameLst>
                                          <p:attrName>r</p:attrName>
                                        </p:attrNameLst>
                                      </p:cBhvr>
                                    </p:animRot>
                                    <p:animRot by="240000">
                                      <p:cBhvr>
                                        <p:cTn id="67" dur="200" fill="hold">
                                          <p:stCondLst>
                                            <p:cond delay="400"/>
                                          </p:stCondLst>
                                        </p:cTn>
                                        <p:tgtEl>
                                          <p:spTgt spid="3">
                                            <p:txEl>
                                              <p:pRg st="5" end="5"/>
                                            </p:txEl>
                                          </p:spTgt>
                                        </p:tgtEl>
                                        <p:attrNameLst>
                                          <p:attrName>r</p:attrName>
                                        </p:attrNameLst>
                                      </p:cBhvr>
                                    </p:animRot>
                                    <p:animRot by="-240000">
                                      <p:cBhvr>
                                        <p:cTn id="68" dur="200" fill="hold">
                                          <p:stCondLst>
                                            <p:cond delay="600"/>
                                          </p:stCondLst>
                                        </p:cTn>
                                        <p:tgtEl>
                                          <p:spTgt spid="3">
                                            <p:txEl>
                                              <p:pRg st="5" end="5"/>
                                            </p:txEl>
                                          </p:spTgt>
                                        </p:tgtEl>
                                        <p:attrNameLst>
                                          <p:attrName>r</p:attrName>
                                        </p:attrNameLst>
                                      </p:cBhvr>
                                    </p:animRot>
                                    <p:animRot by="120000">
                                      <p:cBhvr>
                                        <p:cTn id="69" dur="200" fill="hold">
                                          <p:stCondLst>
                                            <p:cond delay="800"/>
                                          </p:stCondLst>
                                        </p:cTn>
                                        <p:tgtEl>
                                          <p:spTgt spid="3">
                                            <p:txEl>
                                              <p:pRg st="5" end="5"/>
                                            </p:txEl>
                                          </p:spTgt>
                                        </p:tgtEl>
                                        <p:attrNameLst>
                                          <p:attrName>r</p:attrName>
                                        </p:attrNameLst>
                                      </p:cBhvr>
                                    </p:animRot>
                                  </p:childTnLst>
                                </p:cTn>
                              </p:par>
                            </p:childTnLst>
                          </p:cTn>
                        </p:par>
                        <p:par>
                          <p:cTn id="70" fill="hold">
                            <p:stCondLst>
                              <p:cond delay="6000"/>
                            </p:stCondLst>
                            <p:childTnLst>
                              <p:par>
                                <p:cTn id="71" presetID="32" presetClass="emph" presetSubtype="0" fill="hold" grpId="0" nodeType="afterEffect">
                                  <p:stCondLst>
                                    <p:cond delay="0"/>
                                  </p:stCondLst>
                                  <p:childTnLst>
                                    <p:animClr clrSpc="rgb" dir="cw">
                                      <p:cBhvr override="childStyle">
                                        <p:cTn id="72" dur="100" fill="hold"/>
                                        <p:tgtEl>
                                          <p:spTgt spid="3">
                                            <p:txEl>
                                              <p:pRg st="6" end="6"/>
                                            </p:txEl>
                                          </p:spTgt>
                                        </p:tgtEl>
                                        <p:attrNameLst>
                                          <p:attrName>style.color</p:attrName>
                                        </p:attrNameLst>
                                      </p:cBhvr>
                                      <p:to>
                                        <a:schemeClr val="hlink"/>
                                      </p:to>
                                    </p:animClr>
                                    <p:animClr clrSpc="rgb" dir="cw">
                                      <p:cBhvr>
                                        <p:cTn id="73" dur="100" fill="hold"/>
                                        <p:tgtEl>
                                          <p:spTgt spid="3">
                                            <p:txEl>
                                              <p:pRg st="6" end="6"/>
                                            </p:txEl>
                                          </p:spTgt>
                                        </p:tgtEl>
                                        <p:attrNameLst>
                                          <p:attrName>fillcolor</p:attrName>
                                        </p:attrNameLst>
                                      </p:cBhvr>
                                      <p:to>
                                        <a:schemeClr val="hlink"/>
                                      </p:to>
                                    </p:animClr>
                                    <p:set>
                                      <p:cBhvr>
                                        <p:cTn id="74" dur="100" fill="hold"/>
                                        <p:tgtEl>
                                          <p:spTgt spid="3">
                                            <p:txEl>
                                              <p:pRg st="6" end="6"/>
                                            </p:txEl>
                                          </p:spTgt>
                                        </p:tgtEl>
                                        <p:attrNameLst>
                                          <p:attrName>fill.type</p:attrName>
                                        </p:attrNameLst>
                                      </p:cBhvr>
                                      <p:to>
                                        <p:strVal val="solid"/>
                                      </p:to>
                                    </p:set>
                                    <p:set>
                                      <p:cBhvr>
                                        <p:cTn id="75" dur="100" fill="hold"/>
                                        <p:tgtEl>
                                          <p:spTgt spid="3">
                                            <p:txEl>
                                              <p:pRg st="6" end="6"/>
                                            </p:txEl>
                                          </p:spTgt>
                                        </p:tgtEl>
                                        <p:attrNameLst>
                                          <p:attrName>fill.on</p:attrName>
                                        </p:attrNameLst>
                                      </p:cBhvr>
                                      <p:to>
                                        <p:strVal val="true"/>
                                      </p:to>
                                    </p:set>
                                    <p:animRot by="120000">
                                      <p:cBhvr>
                                        <p:cTn id="76" dur="100" fill="hold">
                                          <p:stCondLst>
                                            <p:cond delay="0"/>
                                          </p:stCondLst>
                                        </p:cTn>
                                        <p:tgtEl>
                                          <p:spTgt spid="3">
                                            <p:txEl>
                                              <p:pRg st="6" end="6"/>
                                            </p:txEl>
                                          </p:spTgt>
                                        </p:tgtEl>
                                        <p:attrNameLst>
                                          <p:attrName>r</p:attrName>
                                        </p:attrNameLst>
                                      </p:cBhvr>
                                    </p:animRot>
                                    <p:animRot by="-240000">
                                      <p:cBhvr>
                                        <p:cTn id="77" dur="200" fill="hold">
                                          <p:stCondLst>
                                            <p:cond delay="200"/>
                                          </p:stCondLst>
                                        </p:cTn>
                                        <p:tgtEl>
                                          <p:spTgt spid="3">
                                            <p:txEl>
                                              <p:pRg st="6" end="6"/>
                                            </p:txEl>
                                          </p:spTgt>
                                        </p:tgtEl>
                                        <p:attrNameLst>
                                          <p:attrName>r</p:attrName>
                                        </p:attrNameLst>
                                      </p:cBhvr>
                                    </p:animRot>
                                    <p:animRot by="240000">
                                      <p:cBhvr>
                                        <p:cTn id="78" dur="200" fill="hold">
                                          <p:stCondLst>
                                            <p:cond delay="400"/>
                                          </p:stCondLst>
                                        </p:cTn>
                                        <p:tgtEl>
                                          <p:spTgt spid="3">
                                            <p:txEl>
                                              <p:pRg st="6" end="6"/>
                                            </p:txEl>
                                          </p:spTgt>
                                        </p:tgtEl>
                                        <p:attrNameLst>
                                          <p:attrName>r</p:attrName>
                                        </p:attrNameLst>
                                      </p:cBhvr>
                                    </p:animRot>
                                    <p:animRot by="-240000">
                                      <p:cBhvr>
                                        <p:cTn id="79" dur="200" fill="hold">
                                          <p:stCondLst>
                                            <p:cond delay="600"/>
                                          </p:stCondLst>
                                        </p:cTn>
                                        <p:tgtEl>
                                          <p:spTgt spid="3">
                                            <p:txEl>
                                              <p:pRg st="6" end="6"/>
                                            </p:txEl>
                                          </p:spTgt>
                                        </p:tgtEl>
                                        <p:attrNameLst>
                                          <p:attrName>r</p:attrName>
                                        </p:attrNameLst>
                                      </p:cBhvr>
                                    </p:animRot>
                                    <p:animRot by="120000">
                                      <p:cBhvr>
                                        <p:cTn id="80" dur="200" fill="hold">
                                          <p:stCondLst>
                                            <p:cond delay="800"/>
                                          </p:stCondLst>
                                        </p:cTn>
                                        <p:tgtEl>
                                          <p:spTgt spid="3">
                                            <p:txEl>
                                              <p:pRg st="6" end="6"/>
                                            </p:txEl>
                                          </p:spTgt>
                                        </p:tgtEl>
                                        <p:attrNameLst>
                                          <p:attrName>r</p:attrName>
                                        </p:attrNameLst>
                                      </p:cBhvr>
                                    </p:animRot>
                                  </p:childTnLst>
                                </p:cTn>
                              </p:par>
                            </p:childTnLst>
                          </p:cTn>
                        </p:par>
                        <p:par>
                          <p:cTn id="81" fill="hold">
                            <p:stCondLst>
                              <p:cond delay="7000"/>
                            </p:stCondLst>
                            <p:childTnLst>
                              <p:par>
                                <p:cTn id="82" presetID="32" presetClass="emph" presetSubtype="0" fill="hold" grpId="0" nodeType="afterEffect">
                                  <p:stCondLst>
                                    <p:cond delay="0"/>
                                  </p:stCondLst>
                                  <p:childTnLst>
                                    <p:animClr clrSpc="rgb" dir="cw">
                                      <p:cBhvr override="childStyle">
                                        <p:cTn id="83" dur="100" fill="hold"/>
                                        <p:tgtEl>
                                          <p:spTgt spid="3">
                                            <p:txEl>
                                              <p:pRg st="7" end="7"/>
                                            </p:txEl>
                                          </p:spTgt>
                                        </p:tgtEl>
                                        <p:attrNameLst>
                                          <p:attrName>style.color</p:attrName>
                                        </p:attrNameLst>
                                      </p:cBhvr>
                                      <p:to>
                                        <a:schemeClr val="hlink"/>
                                      </p:to>
                                    </p:animClr>
                                    <p:animClr clrSpc="rgb" dir="cw">
                                      <p:cBhvr>
                                        <p:cTn id="84" dur="100" fill="hold"/>
                                        <p:tgtEl>
                                          <p:spTgt spid="3">
                                            <p:txEl>
                                              <p:pRg st="7" end="7"/>
                                            </p:txEl>
                                          </p:spTgt>
                                        </p:tgtEl>
                                        <p:attrNameLst>
                                          <p:attrName>fillcolor</p:attrName>
                                        </p:attrNameLst>
                                      </p:cBhvr>
                                      <p:to>
                                        <a:schemeClr val="hlink"/>
                                      </p:to>
                                    </p:animClr>
                                    <p:set>
                                      <p:cBhvr>
                                        <p:cTn id="85" dur="100" fill="hold"/>
                                        <p:tgtEl>
                                          <p:spTgt spid="3">
                                            <p:txEl>
                                              <p:pRg st="7" end="7"/>
                                            </p:txEl>
                                          </p:spTgt>
                                        </p:tgtEl>
                                        <p:attrNameLst>
                                          <p:attrName>fill.type</p:attrName>
                                        </p:attrNameLst>
                                      </p:cBhvr>
                                      <p:to>
                                        <p:strVal val="solid"/>
                                      </p:to>
                                    </p:set>
                                    <p:set>
                                      <p:cBhvr>
                                        <p:cTn id="86" dur="100" fill="hold"/>
                                        <p:tgtEl>
                                          <p:spTgt spid="3">
                                            <p:txEl>
                                              <p:pRg st="7" end="7"/>
                                            </p:txEl>
                                          </p:spTgt>
                                        </p:tgtEl>
                                        <p:attrNameLst>
                                          <p:attrName>fill.on</p:attrName>
                                        </p:attrNameLst>
                                      </p:cBhvr>
                                      <p:to>
                                        <p:strVal val="true"/>
                                      </p:to>
                                    </p:set>
                                    <p:animRot by="120000">
                                      <p:cBhvr>
                                        <p:cTn id="87" dur="100" fill="hold">
                                          <p:stCondLst>
                                            <p:cond delay="0"/>
                                          </p:stCondLst>
                                        </p:cTn>
                                        <p:tgtEl>
                                          <p:spTgt spid="3">
                                            <p:txEl>
                                              <p:pRg st="7" end="7"/>
                                            </p:txEl>
                                          </p:spTgt>
                                        </p:tgtEl>
                                        <p:attrNameLst>
                                          <p:attrName>r</p:attrName>
                                        </p:attrNameLst>
                                      </p:cBhvr>
                                    </p:animRot>
                                    <p:animRot by="-240000">
                                      <p:cBhvr>
                                        <p:cTn id="88" dur="200" fill="hold">
                                          <p:stCondLst>
                                            <p:cond delay="200"/>
                                          </p:stCondLst>
                                        </p:cTn>
                                        <p:tgtEl>
                                          <p:spTgt spid="3">
                                            <p:txEl>
                                              <p:pRg st="7" end="7"/>
                                            </p:txEl>
                                          </p:spTgt>
                                        </p:tgtEl>
                                        <p:attrNameLst>
                                          <p:attrName>r</p:attrName>
                                        </p:attrNameLst>
                                      </p:cBhvr>
                                    </p:animRot>
                                    <p:animRot by="240000">
                                      <p:cBhvr>
                                        <p:cTn id="89" dur="200" fill="hold">
                                          <p:stCondLst>
                                            <p:cond delay="400"/>
                                          </p:stCondLst>
                                        </p:cTn>
                                        <p:tgtEl>
                                          <p:spTgt spid="3">
                                            <p:txEl>
                                              <p:pRg st="7" end="7"/>
                                            </p:txEl>
                                          </p:spTgt>
                                        </p:tgtEl>
                                        <p:attrNameLst>
                                          <p:attrName>r</p:attrName>
                                        </p:attrNameLst>
                                      </p:cBhvr>
                                    </p:animRot>
                                    <p:animRot by="-240000">
                                      <p:cBhvr>
                                        <p:cTn id="90" dur="200" fill="hold">
                                          <p:stCondLst>
                                            <p:cond delay="600"/>
                                          </p:stCondLst>
                                        </p:cTn>
                                        <p:tgtEl>
                                          <p:spTgt spid="3">
                                            <p:txEl>
                                              <p:pRg st="7" end="7"/>
                                            </p:txEl>
                                          </p:spTgt>
                                        </p:tgtEl>
                                        <p:attrNameLst>
                                          <p:attrName>r</p:attrName>
                                        </p:attrNameLst>
                                      </p:cBhvr>
                                    </p:animRot>
                                    <p:animRot by="120000">
                                      <p:cBhvr>
                                        <p:cTn id="91" dur="200" fill="hold">
                                          <p:stCondLst>
                                            <p:cond delay="800"/>
                                          </p:stCondLst>
                                        </p:cTn>
                                        <p:tgtEl>
                                          <p:spTgt spid="3">
                                            <p:txEl>
                                              <p:pRg st="7" end="7"/>
                                            </p:txEl>
                                          </p:spTgt>
                                        </p:tgtEl>
                                        <p:attrNameLst>
                                          <p:attrName>r</p:attrName>
                                        </p:attrNameLst>
                                      </p:cBhvr>
                                    </p:animRot>
                                  </p:childTnLst>
                                </p:cTn>
                              </p:par>
                            </p:childTnLst>
                          </p:cTn>
                        </p:par>
                        <p:par>
                          <p:cTn id="92" fill="hold">
                            <p:stCondLst>
                              <p:cond delay="8000"/>
                            </p:stCondLst>
                            <p:childTnLst>
                              <p:par>
                                <p:cTn id="93" presetID="32" presetClass="emph" presetSubtype="0" fill="hold" grpId="0" nodeType="afterEffect">
                                  <p:stCondLst>
                                    <p:cond delay="0"/>
                                  </p:stCondLst>
                                  <p:childTnLst>
                                    <p:animClr clrSpc="rgb" dir="cw">
                                      <p:cBhvr override="childStyle">
                                        <p:cTn id="94" dur="100" fill="hold"/>
                                        <p:tgtEl>
                                          <p:spTgt spid="3">
                                            <p:txEl>
                                              <p:pRg st="8" end="8"/>
                                            </p:txEl>
                                          </p:spTgt>
                                        </p:tgtEl>
                                        <p:attrNameLst>
                                          <p:attrName>style.color</p:attrName>
                                        </p:attrNameLst>
                                      </p:cBhvr>
                                      <p:to>
                                        <a:schemeClr val="hlink"/>
                                      </p:to>
                                    </p:animClr>
                                    <p:animClr clrSpc="rgb" dir="cw">
                                      <p:cBhvr>
                                        <p:cTn id="95" dur="100" fill="hold"/>
                                        <p:tgtEl>
                                          <p:spTgt spid="3">
                                            <p:txEl>
                                              <p:pRg st="8" end="8"/>
                                            </p:txEl>
                                          </p:spTgt>
                                        </p:tgtEl>
                                        <p:attrNameLst>
                                          <p:attrName>fillcolor</p:attrName>
                                        </p:attrNameLst>
                                      </p:cBhvr>
                                      <p:to>
                                        <a:schemeClr val="hlink"/>
                                      </p:to>
                                    </p:animClr>
                                    <p:set>
                                      <p:cBhvr>
                                        <p:cTn id="96" dur="100" fill="hold"/>
                                        <p:tgtEl>
                                          <p:spTgt spid="3">
                                            <p:txEl>
                                              <p:pRg st="8" end="8"/>
                                            </p:txEl>
                                          </p:spTgt>
                                        </p:tgtEl>
                                        <p:attrNameLst>
                                          <p:attrName>fill.type</p:attrName>
                                        </p:attrNameLst>
                                      </p:cBhvr>
                                      <p:to>
                                        <p:strVal val="solid"/>
                                      </p:to>
                                    </p:set>
                                    <p:set>
                                      <p:cBhvr>
                                        <p:cTn id="97" dur="100" fill="hold"/>
                                        <p:tgtEl>
                                          <p:spTgt spid="3">
                                            <p:txEl>
                                              <p:pRg st="8" end="8"/>
                                            </p:txEl>
                                          </p:spTgt>
                                        </p:tgtEl>
                                        <p:attrNameLst>
                                          <p:attrName>fill.on</p:attrName>
                                        </p:attrNameLst>
                                      </p:cBhvr>
                                      <p:to>
                                        <p:strVal val="true"/>
                                      </p:to>
                                    </p:set>
                                    <p:animRot by="120000">
                                      <p:cBhvr>
                                        <p:cTn id="98" dur="100" fill="hold">
                                          <p:stCondLst>
                                            <p:cond delay="0"/>
                                          </p:stCondLst>
                                        </p:cTn>
                                        <p:tgtEl>
                                          <p:spTgt spid="3">
                                            <p:txEl>
                                              <p:pRg st="8" end="8"/>
                                            </p:txEl>
                                          </p:spTgt>
                                        </p:tgtEl>
                                        <p:attrNameLst>
                                          <p:attrName>r</p:attrName>
                                        </p:attrNameLst>
                                      </p:cBhvr>
                                    </p:animRot>
                                    <p:animRot by="-240000">
                                      <p:cBhvr>
                                        <p:cTn id="99" dur="200" fill="hold">
                                          <p:stCondLst>
                                            <p:cond delay="200"/>
                                          </p:stCondLst>
                                        </p:cTn>
                                        <p:tgtEl>
                                          <p:spTgt spid="3">
                                            <p:txEl>
                                              <p:pRg st="8" end="8"/>
                                            </p:txEl>
                                          </p:spTgt>
                                        </p:tgtEl>
                                        <p:attrNameLst>
                                          <p:attrName>r</p:attrName>
                                        </p:attrNameLst>
                                      </p:cBhvr>
                                    </p:animRot>
                                    <p:animRot by="240000">
                                      <p:cBhvr>
                                        <p:cTn id="100" dur="200" fill="hold">
                                          <p:stCondLst>
                                            <p:cond delay="400"/>
                                          </p:stCondLst>
                                        </p:cTn>
                                        <p:tgtEl>
                                          <p:spTgt spid="3">
                                            <p:txEl>
                                              <p:pRg st="8" end="8"/>
                                            </p:txEl>
                                          </p:spTgt>
                                        </p:tgtEl>
                                        <p:attrNameLst>
                                          <p:attrName>r</p:attrName>
                                        </p:attrNameLst>
                                      </p:cBhvr>
                                    </p:animRot>
                                    <p:animRot by="-240000">
                                      <p:cBhvr>
                                        <p:cTn id="101" dur="200" fill="hold">
                                          <p:stCondLst>
                                            <p:cond delay="600"/>
                                          </p:stCondLst>
                                        </p:cTn>
                                        <p:tgtEl>
                                          <p:spTgt spid="3">
                                            <p:txEl>
                                              <p:pRg st="8" end="8"/>
                                            </p:txEl>
                                          </p:spTgt>
                                        </p:tgtEl>
                                        <p:attrNameLst>
                                          <p:attrName>r</p:attrName>
                                        </p:attrNameLst>
                                      </p:cBhvr>
                                    </p:animRot>
                                    <p:animRot by="120000">
                                      <p:cBhvr>
                                        <p:cTn id="102" dur="200" fill="hold">
                                          <p:stCondLst>
                                            <p:cond delay="800"/>
                                          </p:stCondLst>
                                        </p:cTn>
                                        <p:tgtEl>
                                          <p:spTgt spid="3">
                                            <p:txEl>
                                              <p:pRg st="8" end="8"/>
                                            </p:txEl>
                                          </p:spTgt>
                                        </p:tgtEl>
                                        <p:attrNameLst>
                                          <p:attrName>r</p:attrName>
                                        </p:attrNameLst>
                                      </p:cBhvr>
                                    </p:animRot>
                                  </p:childTnLst>
                                </p:cTn>
                              </p:par>
                            </p:childTnLst>
                          </p:cTn>
                        </p:par>
                        <p:par>
                          <p:cTn id="103" fill="hold">
                            <p:stCondLst>
                              <p:cond delay="9000"/>
                            </p:stCondLst>
                            <p:childTnLst>
                              <p:par>
                                <p:cTn id="104" presetID="32" presetClass="emph" presetSubtype="0" fill="hold" grpId="0" nodeType="afterEffect">
                                  <p:stCondLst>
                                    <p:cond delay="0"/>
                                  </p:stCondLst>
                                  <p:childTnLst>
                                    <p:animClr clrSpc="rgb" dir="cw">
                                      <p:cBhvr override="childStyle">
                                        <p:cTn id="105" dur="100" fill="hold"/>
                                        <p:tgtEl>
                                          <p:spTgt spid="3">
                                            <p:txEl>
                                              <p:pRg st="9" end="9"/>
                                            </p:txEl>
                                          </p:spTgt>
                                        </p:tgtEl>
                                        <p:attrNameLst>
                                          <p:attrName>style.color</p:attrName>
                                        </p:attrNameLst>
                                      </p:cBhvr>
                                      <p:to>
                                        <a:schemeClr val="hlink"/>
                                      </p:to>
                                    </p:animClr>
                                    <p:animClr clrSpc="rgb" dir="cw">
                                      <p:cBhvr>
                                        <p:cTn id="106" dur="100" fill="hold"/>
                                        <p:tgtEl>
                                          <p:spTgt spid="3">
                                            <p:txEl>
                                              <p:pRg st="9" end="9"/>
                                            </p:txEl>
                                          </p:spTgt>
                                        </p:tgtEl>
                                        <p:attrNameLst>
                                          <p:attrName>fillcolor</p:attrName>
                                        </p:attrNameLst>
                                      </p:cBhvr>
                                      <p:to>
                                        <a:schemeClr val="hlink"/>
                                      </p:to>
                                    </p:animClr>
                                    <p:set>
                                      <p:cBhvr>
                                        <p:cTn id="107" dur="100" fill="hold"/>
                                        <p:tgtEl>
                                          <p:spTgt spid="3">
                                            <p:txEl>
                                              <p:pRg st="9" end="9"/>
                                            </p:txEl>
                                          </p:spTgt>
                                        </p:tgtEl>
                                        <p:attrNameLst>
                                          <p:attrName>fill.type</p:attrName>
                                        </p:attrNameLst>
                                      </p:cBhvr>
                                      <p:to>
                                        <p:strVal val="solid"/>
                                      </p:to>
                                    </p:set>
                                    <p:set>
                                      <p:cBhvr>
                                        <p:cTn id="108" dur="100" fill="hold"/>
                                        <p:tgtEl>
                                          <p:spTgt spid="3">
                                            <p:txEl>
                                              <p:pRg st="9" end="9"/>
                                            </p:txEl>
                                          </p:spTgt>
                                        </p:tgtEl>
                                        <p:attrNameLst>
                                          <p:attrName>fill.on</p:attrName>
                                        </p:attrNameLst>
                                      </p:cBhvr>
                                      <p:to>
                                        <p:strVal val="true"/>
                                      </p:to>
                                    </p:set>
                                    <p:animRot by="120000">
                                      <p:cBhvr>
                                        <p:cTn id="109" dur="100" fill="hold">
                                          <p:stCondLst>
                                            <p:cond delay="0"/>
                                          </p:stCondLst>
                                        </p:cTn>
                                        <p:tgtEl>
                                          <p:spTgt spid="3">
                                            <p:txEl>
                                              <p:pRg st="9" end="9"/>
                                            </p:txEl>
                                          </p:spTgt>
                                        </p:tgtEl>
                                        <p:attrNameLst>
                                          <p:attrName>r</p:attrName>
                                        </p:attrNameLst>
                                      </p:cBhvr>
                                    </p:animRot>
                                    <p:animRot by="-240000">
                                      <p:cBhvr>
                                        <p:cTn id="110" dur="200" fill="hold">
                                          <p:stCondLst>
                                            <p:cond delay="200"/>
                                          </p:stCondLst>
                                        </p:cTn>
                                        <p:tgtEl>
                                          <p:spTgt spid="3">
                                            <p:txEl>
                                              <p:pRg st="9" end="9"/>
                                            </p:txEl>
                                          </p:spTgt>
                                        </p:tgtEl>
                                        <p:attrNameLst>
                                          <p:attrName>r</p:attrName>
                                        </p:attrNameLst>
                                      </p:cBhvr>
                                    </p:animRot>
                                    <p:animRot by="240000">
                                      <p:cBhvr>
                                        <p:cTn id="111" dur="200" fill="hold">
                                          <p:stCondLst>
                                            <p:cond delay="400"/>
                                          </p:stCondLst>
                                        </p:cTn>
                                        <p:tgtEl>
                                          <p:spTgt spid="3">
                                            <p:txEl>
                                              <p:pRg st="9" end="9"/>
                                            </p:txEl>
                                          </p:spTgt>
                                        </p:tgtEl>
                                        <p:attrNameLst>
                                          <p:attrName>r</p:attrName>
                                        </p:attrNameLst>
                                      </p:cBhvr>
                                    </p:animRot>
                                    <p:animRot by="-240000">
                                      <p:cBhvr>
                                        <p:cTn id="112" dur="200" fill="hold">
                                          <p:stCondLst>
                                            <p:cond delay="600"/>
                                          </p:stCondLst>
                                        </p:cTn>
                                        <p:tgtEl>
                                          <p:spTgt spid="3">
                                            <p:txEl>
                                              <p:pRg st="9" end="9"/>
                                            </p:txEl>
                                          </p:spTgt>
                                        </p:tgtEl>
                                        <p:attrNameLst>
                                          <p:attrName>r</p:attrName>
                                        </p:attrNameLst>
                                      </p:cBhvr>
                                    </p:animRot>
                                    <p:animRot by="120000">
                                      <p:cBhvr>
                                        <p:cTn id="113" dur="200" fill="hold">
                                          <p:stCondLst>
                                            <p:cond delay="800"/>
                                          </p:stCondLst>
                                        </p:cTn>
                                        <p:tgtEl>
                                          <p:spTgt spid="3">
                                            <p:txEl>
                                              <p:pRg st="9" end="9"/>
                                            </p:txEl>
                                          </p:spTgt>
                                        </p:tgtEl>
                                        <p:attrNameLst>
                                          <p:attrName>r</p:attrName>
                                        </p:attrNameLst>
                                      </p:cBhvr>
                                    </p:animRot>
                                  </p:childTnLst>
                                </p:cTn>
                              </p:par>
                            </p:childTnLst>
                          </p:cTn>
                        </p:par>
                        <p:par>
                          <p:cTn id="114" fill="hold">
                            <p:stCondLst>
                              <p:cond delay="10000"/>
                            </p:stCondLst>
                            <p:childTnLst>
                              <p:par>
                                <p:cTn id="115" presetID="32" presetClass="emph" presetSubtype="0" fill="hold" grpId="0" nodeType="afterEffect">
                                  <p:stCondLst>
                                    <p:cond delay="0"/>
                                  </p:stCondLst>
                                  <p:childTnLst>
                                    <p:animClr clrSpc="rgb" dir="cw">
                                      <p:cBhvr override="childStyle">
                                        <p:cTn id="116" dur="100" fill="hold"/>
                                        <p:tgtEl>
                                          <p:spTgt spid="3">
                                            <p:txEl>
                                              <p:pRg st="10" end="10"/>
                                            </p:txEl>
                                          </p:spTgt>
                                        </p:tgtEl>
                                        <p:attrNameLst>
                                          <p:attrName>style.color</p:attrName>
                                        </p:attrNameLst>
                                      </p:cBhvr>
                                      <p:to>
                                        <a:schemeClr val="hlink"/>
                                      </p:to>
                                    </p:animClr>
                                    <p:animClr clrSpc="rgb" dir="cw">
                                      <p:cBhvr>
                                        <p:cTn id="117" dur="100" fill="hold"/>
                                        <p:tgtEl>
                                          <p:spTgt spid="3">
                                            <p:txEl>
                                              <p:pRg st="10" end="10"/>
                                            </p:txEl>
                                          </p:spTgt>
                                        </p:tgtEl>
                                        <p:attrNameLst>
                                          <p:attrName>fillcolor</p:attrName>
                                        </p:attrNameLst>
                                      </p:cBhvr>
                                      <p:to>
                                        <a:schemeClr val="hlink"/>
                                      </p:to>
                                    </p:animClr>
                                    <p:set>
                                      <p:cBhvr>
                                        <p:cTn id="118" dur="100" fill="hold"/>
                                        <p:tgtEl>
                                          <p:spTgt spid="3">
                                            <p:txEl>
                                              <p:pRg st="10" end="10"/>
                                            </p:txEl>
                                          </p:spTgt>
                                        </p:tgtEl>
                                        <p:attrNameLst>
                                          <p:attrName>fill.type</p:attrName>
                                        </p:attrNameLst>
                                      </p:cBhvr>
                                      <p:to>
                                        <p:strVal val="solid"/>
                                      </p:to>
                                    </p:set>
                                    <p:set>
                                      <p:cBhvr>
                                        <p:cTn id="119" dur="100" fill="hold"/>
                                        <p:tgtEl>
                                          <p:spTgt spid="3">
                                            <p:txEl>
                                              <p:pRg st="10" end="10"/>
                                            </p:txEl>
                                          </p:spTgt>
                                        </p:tgtEl>
                                        <p:attrNameLst>
                                          <p:attrName>fill.on</p:attrName>
                                        </p:attrNameLst>
                                      </p:cBhvr>
                                      <p:to>
                                        <p:strVal val="true"/>
                                      </p:to>
                                    </p:set>
                                    <p:animRot by="120000">
                                      <p:cBhvr>
                                        <p:cTn id="120" dur="100" fill="hold">
                                          <p:stCondLst>
                                            <p:cond delay="0"/>
                                          </p:stCondLst>
                                        </p:cTn>
                                        <p:tgtEl>
                                          <p:spTgt spid="3">
                                            <p:txEl>
                                              <p:pRg st="10" end="10"/>
                                            </p:txEl>
                                          </p:spTgt>
                                        </p:tgtEl>
                                        <p:attrNameLst>
                                          <p:attrName>r</p:attrName>
                                        </p:attrNameLst>
                                      </p:cBhvr>
                                    </p:animRot>
                                    <p:animRot by="-240000">
                                      <p:cBhvr>
                                        <p:cTn id="121" dur="200" fill="hold">
                                          <p:stCondLst>
                                            <p:cond delay="200"/>
                                          </p:stCondLst>
                                        </p:cTn>
                                        <p:tgtEl>
                                          <p:spTgt spid="3">
                                            <p:txEl>
                                              <p:pRg st="10" end="10"/>
                                            </p:txEl>
                                          </p:spTgt>
                                        </p:tgtEl>
                                        <p:attrNameLst>
                                          <p:attrName>r</p:attrName>
                                        </p:attrNameLst>
                                      </p:cBhvr>
                                    </p:animRot>
                                    <p:animRot by="240000">
                                      <p:cBhvr>
                                        <p:cTn id="122" dur="200" fill="hold">
                                          <p:stCondLst>
                                            <p:cond delay="400"/>
                                          </p:stCondLst>
                                        </p:cTn>
                                        <p:tgtEl>
                                          <p:spTgt spid="3">
                                            <p:txEl>
                                              <p:pRg st="10" end="10"/>
                                            </p:txEl>
                                          </p:spTgt>
                                        </p:tgtEl>
                                        <p:attrNameLst>
                                          <p:attrName>r</p:attrName>
                                        </p:attrNameLst>
                                      </p:cBhvr>
                                    </p:animRot>
                                    <p:animRot by="-240000">
                                      <p:cBhvr>
                                        <p:cTn id="123" dur="200" fill="hold">
                                          <p:stCondLst>
                                            <p:cond delay="600"/>
                                          </p:stCondLst>
                                        </p:cTn>
                                        <p:tgtEl>
                                          <p:spTgt spid="3">
                                            <p:txEl>
                                              <p:pRg st="10" end="10"/>
                                            </p:txEl>
                                          </p:spTgt>
                                        </p:tgtEl>
                                        <p:attrNameLst>
                                          <p:attrName>r</p:attrName>
                                        </p:attrNameLst>
                                      </p:cBhvr>
                                    </p:animRot>
                                    <p:animRot by="120000">
                                      <p:cBhvr>
                                        <p:cTn id="124" dur="200" fill="hold">
                                          <p:stCondLst>
                                            <p:cond delay="800"/>
                                          </p:stCondLst>
                                        </p:cTn>
                                        <p:tgtEl>
                                          <p:spTgt spid="3">
                                            <p:txEl>
                                              <p:pRg st="10" end="1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793507"/>
          </a:xfrm>
        </p:spPr>
        <p:txBody>
          <a:bodyPr/>
          <a:lstStyle/>
          <a:p>
            <a:pPr algn="ctr">
              <a:lnSpc>
                <a:spcPct val="150000"/>
              </a:lnSpc>
              <a:buNone/>
            </a:pPr>
            <a:r>
              <a:rPr lang="ar-DZ" sz="4000" b="1" dirty="0" smtClean="0">
                <a:solidFill>
                  <a:srgbClr val="002060"/>
                </a:solidFill>
              </a:rPr>
              <a:t>مكونات الملف المقدم للجنة الصفقات</a:t>
            </a:r>
            <a:r>
              <a:rPr lang="ar-DZ" sz="4000" dirty="0" smtClean="0">
                <a:solidFill>
                  <a:srgbClr val="002060"/>
                </a:solidFill>
              </a:rPr>
              <a:t>:</a:t>
            </a:r>
            <a:endParaRPr lang="fr-FR" sz="4000" dirty="0" smtClean="0">
              <a:solidFill>
                <a:srgbClr val="002060"/>
              </a:solidFill>
            </a:endParaRPr>
          </a:p>
          <a:p>
            <a:pPr algn="r" rtl="1">
              <a:lnSpc>
                <a:spcPct val="150000"/>
              </a:lnSpc>
              <a:buNone/>
            </a:pPr>
            <a:r>
              <a:rPr lang="ar-DZ" sz="4000" dirty="0" err="1" smtClean="0">
                <a:solidFill>
                  <a:srgbClr val="002060"/>
                </a:solidFill>
              </a:rPr>
              <a:t>4.</a:t>
            </a:r>
            <a:r>
              <a:rPr lang="ar-DZ" sz="4000" dirty="0" smtClean="0">
                <a:solidFill>
                  <a:srgbClr val="002060"/>
                </a:solidFill>
              </a:rPr>
              <a:t> </a:t>
            </a:r>
            <a:r>
              <a:rPr lang="ar-DZ" sz="4000" b="1" dirty="0" smtClean="0">
                <a:solidFill>
                  <a:srgbClr val="002060"/>
                </a:solidFill>
              </a:rPr>
              <a:t>الطعن</a:t>
            </a:r>
            <a:r>
              <a:rPr lang="ar-DZ" sz="4000" dirty="0" smtClean="0">
                <a:solidFill>
                  <a:srgbClr val="002060"/>
                </a:solidFill>
              </a:rPr>
              <a:t>:</a:t>
            </a:r>
            <a:endParaRPr lang="fr-FR" sz="4000" dirty="0" smtClean="0">
              <a:solidFill>
                <a:srgbClr val="002060"/>
              </a:solidFill>
            </a:endParaRPr>
          </a:p>
          <a:p>
            <a:pPr lvl="0" algn="r" rtl="1">
              <a:lnSpc>
                <a:spcPct val="150000"/>
              </a:lnSpc>
            </a:pPr>
            <a:r>
              <a:rPr lang="ar-DZ" dirty="0" smtClean="0">
                <a:solidFill>
                  <a:srgbClr val="002060"/>
                </a:solidFill>
              </a:rPr>
              <a:t>تقرير تقديمي تعده المصلحة المتعاقدة.</a:t>
            </a:r>
            <a:endParaRPr lang="fr-FR" dirty="0" smtClean="0">
              <a:solidFill>
                <a:srgbClr val="002060"/>
              </a:solidFill>
            </a:endParaRPr>
          </a:p>
          <a:p>
            <a:pPr lvl="0" algn="r" rtl="1">
              <a:lnSpc>
                <a:spcPct val="150000"/>
              </a:lnSpc>
            </a:pPr>
            <a:r>
              <a:rPr lang="ar-DZ" dirty="0" smtClean="0">
                <a:solidFill>
                  <a:srgbClr val="002060"/>
                </a:solidFill>
              </a:rPr>
              <a:t>رسالة الطعن المقدمة من طرف </a:t>
            </a:r>
            <a:r>
              <a:rPr lang="ar-DZ" dirty="0" err="1" smtClean="0">
                <a:solidFill>
                  <a:srgbClr val="002060"/>
                </a:solidFill>
              </a:rPr>
              <a:t>العارض </a:t>
            </a:r>
            <a:r>
              <a:rPr lang="ar-DZ" dirty="0" smtClean="0">
                <a:solidFill>
                  <a:srgbClr val="002060"/>
                </a:solidFill>
              </a:rPr>
              <a:t>(تحمل تاريخ وضعها لدى كتابة </a:t>
            </a:r>
            <a:r>
              <a:rPr lang="ar-DZ" dirty="0" err="1" smtClean="0">
                <a:solidFill>
                  <a:srgbClr val="002060"/>
                </a:solidFill>
              </a:rPr>
              <a:t>اللجنة ).</a:t>
            </a:r>
            <a:endParaRPr lang="fr-FR" dirty="0" smtClean="0">
              <a:solidFill>
                <a:srgbClr val="002060"/>
              </a:solidFill>
            </a:endParaRPr>
          </a:p>
          <a:p>
            <a:pPr lvl="0" algn="r" rtl="1">
              <a:lnSpc>
                <a:spcPct val="150000"/>
              </a:lnSpc>
            </a:pPr>
            <a:r>
              <a:rPr lang="ar-DZ" dirty="0" smtClean="0">
                <a:solidFill>
                  <a:srgbClr val="002060"/>
                </a:solidFill>
              </a:rPr>
              <a:t>قصاصة الصحيفة التي نشر فيها المنح المؤقت للصفقة.</a:t>
            </a:r>
            <a:endParaRPr lang="fr-FR" dirty="0" smtClean="0">
              <a:solidFill>
                <a:srgbClr val="002060"/>
              </a:solidFill>
            </a:endParaRPr>
          </a:p>
          <a:p>
            <a:pPr>
              <a:buNone/>
            </a:pPr>
            <a:endParaRPr lang="fr-FR" dirty="0"/>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xit" presetSubtype="10" fill="hold" grpId="0" nodeType="afterEffect">
                                  <p:stCondLst>
                                    <p:cond delay="0"/>
                                  </p:stCondLst>
                                  <p:childTnLst>
                                    <p:animEffect transition="out" filter="randombar(horizontal)">
                                      <p:cBhvr>
                                        <p:cTn id="6" dur="500"/>
                                        <p:tgtEl>
                                          <p:spTgt spid="3">
                                            <p:txEl>
                                              <p:pRg st="0" end="0"/>
                                            </p:txEl>
                                          </p:spTgt>
                                        </p:tgtEl>
                                      </p:cBhvr>
                                    </p:animEffect>
                                    <p:set>
                                      <p:cBhvr>
                                        <p:cTn id="7" dur="1" fill="hold">
                                          <p:stCondLst>
                                            <p:cond delay="499"/>
                                          </p:stCondLst>
                                        </p:cTn>
                                        <p:tgtEl>
                                          <p:spTgt spid="3">
                                            <p:txEl>
                                              <p:pRg st="0" end="0"/>
                                            </p:txEl>
                                          </p:spTgt>
                                        </p:tgtEl>
                                        <p:attrNameLst>
                                          <p:attrName>style.visibility</p:attrName>
                                        </p:attrNameLst>
                                      </p:cBhvr>
                                      <p:to>
                                        <p:strVal val="hidden"/>
                                      </p:to>
                                    </p:set>
                                  </p:childTnLst>
                                </p:cTn>
                              </p:par>
                            </p:childTnLst>
                          </p:cTn>
                        </p:par>
                        <p:par>
                          <p:cTn id="8" fill="hold">
                            <p:stCondLst>
                              <p:cond delay="500"/>
                            </p:stCondLst>
                            <p:childTnLst>
                              <p:par>
                                <p:cTn id="9" presetID="14" presetClass="exit" presetSubtype="10" fill="hold" grpId="0" nodeType="afterEffect">
                                  <p:stCondLst>
                                    <p:cond delay="0"/>
                                  </p:stCondLst>
                                  <p:childTnLst>
                                    <p:animEffect transition="out" filter="randombar(horizontal)">
                                      <p:cBhvr>
                                        <p:cTn id="10" dur="500"/>
                                        <p:tgtEl>
                                          <p:spTgt spid="3">
                                            <p:txEl>
                                              <p:pRg st="1" end="1"/>
                                            </p:txEl>
                                          </p:spTgt>
                                        </p:tgtEl>
                                      </p:cBhvr>
                                    </p:animEffect>
                                    <p:set>
                                      <p:cBhvr>
                                        <p:cTn id="11" dur="1" fill="hold">
                                          <p:stCondLst>
                                            <p:cond delay="499"/>
                                          </p:stCondLst>
                                        </p:cTn>
                                        <p:tgtEl>
                                          <p:spTgt spid="3">
                                            <p:txEl>
                                              <p:pRg st="1" end="1"/>
                                            </p:txEl>
                                          </p:spTgt>
                                        </p:tgtEl>
                                        <p:attrNameLst>
                                          <p:attrName>style.visibility</p:attrName>
                                        </p:attrNameLst>
                                      </p:cBhvr>
                                      <p:to>
                                        <p:strVal val="hidden"/>
                                      </p:to>
                                    </p:set>
                                  </p:childTnLst>
                                </p:cTn>
                              </p:par>
                            </p:childTnLst>
                          </p:cTn>
                        </p:par>
                        <p:par>
                          <p:cTn id="12" fill="hold">
                            <p:stCondLst>
                              <p:cond delay="1000"/>
                            </p:stCondLst>
                            <p:childTnLst>
                              <p:par>
                                <p:cTn id="13" presetID="14" presetClass="exit" presetSubtype="10" fill="hold" grpId="0" nodeType="afterEffect">
                                  <p:stCondLst>
                                    <p:cond delay="0"/>
                                  </p:stCondLst>
                                  <p:childTnLst>
                                    <p:animEffect transition="out" filter="randombar(horizontal)">
                                      <p:cBhvr>
                                        <p:cTn id="14" dur="500"/>
                                        <p:tgtEl>
                                          <p:spTgt spid="3">
                                            <p:txEl>
                                              <p:pRg st="2" end="2"/>
                                            </p:txEl>
                                          </p:spTgt>
                                        </p:tgtEl>
                                      </p:cBhvr>
                                    </p:animEffect>
                                    <p:set>
                                      <p:cBhvr>
                                        <p:cTn id="15" dur="1" fill="hold">
                                          <p:stCondLst>
                                            <p:cond delay="499"/>
                                          </p:stCondLst>
                                        </p:cTn>
                                        <p:tgtEl>
                                          <p:spTgt spid="3">
                                            <p:txEl>
                                              <p:pRg st="2" end="2"/>
                                            </p:txEl>
                                          </p:spTgt>
                                        </p:tgtEl>
                                        <p:attrNameLst>
                                          <p:attrName>style.visibility</p:attrName>
                                        </p:attrNameLst>
                                      </p:cBhvr>
                                      <p:to>
                                        <p:strVal val="hidden"/>
                                      </p:to>
                                    </p:set>
                                  </p:childTnLst>
                                </p:cTn>
                              </p:par>
                            </p:childTnLst>
                          </p:cTn>
                        </p:par>
                        <p:par>
                          <p:cTn id="16" fill="hold">
                            <p:stCondLst>
                              <p:cond delay="1500"/>
                            </p:stCondLst>
                            <p:childTnLst>
                              <p:par>
                                <p:cTn id="17" presetID="14" presetClass="exit" presetSubtype="10" fill="hold" grpId="0" nodeType="afterEffect">
                                  <p:stCondLst>
                                    <p:cond delay="0"/>
                                  </p:stCondLst>
                                  <p:childTnLst>
                                    <p:animEffect transition="out" filter="randombar(horizontal)">
                                      <p:cBhvr>
                                        <p:cTn id="18" dur="500"/>
                                        <p:tgtEl>
                                          <p:spTgt spid="3">
                                            <p:txEl>
                                              <p:pRg st="3" end="3"/>
                                            </p:txEl>
                                          </p:spTgt>
                                        </p:tgtEl>
                                      </p:cBhvr>
                                    </p:animEffect>
                                    <p:set>
                                      <p:cBhvr>
                                        <p:cTn id="19" dur="1" fill="hold">
                                          <p:stCondLst>
                                            <p:cond delay="499"/>
                                          </p:stCondLst>
                                        </p:cTn>
                                        <p:tgtEl>
                                          <p:spTgt spid="3">
                                            <p:txEl>
                                              <p:pRg st="3" end="3"/>
                                            </p:txEl>
                                          </p:spTgt>
                                        </p:tgtEl>
                                        <p:attrNameLst>
                                          <p:attrName>style.visibility</p:attrName>
                                        </p:attrNameLst>
                                      </p:cBhvr>
                                      <p:to>
                                        <p:strVal val="hidden"/>
                                      </p:to>
                                    </p:set>
                                  </p:childTnLst>
                                </p:cTn>
                              </p:par>
                            </p:childTnLst>
                          </p:cTn>
                        </p:par>
                        <p:par>
                          <p:cTn id="20" fill="hold">
                            <p:stCondLst>
                              <p:cond delay="2000"/>
                            </p:stCondLst>
                            <p:childTnLst>
                              <p:par>
                                <p:cTn id="21" presetID="14" presetClass="exit" presetSubtype="10" fill="hold" grpId="0" nodeType="afterEffect">
                                  <p:stCondLst>
                                    <p:cond delay="0"/>
                                  </p:stCondLst>
                                  <p:childTnLst>
                                    <p:animEffect transition="out" filter="randombar(horizontal)">
                                      <p:cBhvr>
                                        <p:cTn id="22" dur="500"/>
                                        <p:tgtEl>
                                          <p:spTgt spid="3">
                                            <p:txEl>
                                              <p:pRg st="4" end="4"/>
                                            </p:txEl>
                                          </p:spTgt>
                                        </p:tgtEl>
                                      </p:cBhvr>
                                    </p:animEffect>
                                    <p:set>
                                      <p:cBhvr>
                                        <p:cTn id="23"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188640"/>
            <a:ext cx="8640960" cy="6336704"/>
          </a:xfrm>
        </p:spPr>
        <p:txBody>
          <a:bodyPr>
            <a:normAutofit fontScale="40000" lnSpcReduction="20000"/>
          </a:bodyPr>
          <a:lstStyle/>
          <a:p>
            <a:pPr algn="ctr" rtl="1">
              <a:buNone/>
            </a:pPr>
            <a:r>
              <a:rPr lang="ar-DZ" sz="8000" b="1" dirty="0" smtClean="0">
                <a:solidFill>
                  <a:srgbClr val="002060"/>
                </a:solidFill>
              </a:rPr>
              <a:t>بعـض البنـود التعاقديـة</a:t>
            </a:r>
            <a:endParaRPr lang="fr-FR" sz="8000" b="1" dirty="0" smtClean="0">
              <a:solidFill>
                <a:srgbClr val="002060"/>
              </a:solidFill>
            </a:endParaRPr>
          </a:p>
          <a:p>
            <a:pPr lvl="0" algn="r" rtl="1"/>
            <a:r>
              <a:rPr lang="ar-DZ" sz="7000" b="1" dirty="0" err="1" smtClean="0">
                <a:solidFill>
                  <a:srgbClr val="002060"/>
                </a:solidFill>
              </a:rPr>
              <a:t>التسبيقات</a:t>
            </a:r>
            <a:r>
              <a:rPr lang="ar-DZ" sz="7000" dirty="0" smtClean="0">
                <a:solidFill>
                  <a:srgbClr val="002060"/>
                </a:solidFill>
              </a:rPr>
              <a:t>: دفع مبلغ مالي للمتعامل المتعاقد دون تنفيذ </a:t>
            </a:r>
            <a:r>
              <a:rPr lang="ar-DZ" sz="7000" dirty="0" err="1" smtClean="0">
                <a:solidFill>
                  <a:srgbClr val="002060"/>
                </a:solidFill>
              </a:rPr>
              <a:t>الخدمات </a:t>
            </a:r>
            <a:r>
              <a:rPr lang="ar-DZ" sz="4500" dirty="0" smtClean="0">
                <a:solidFill>
                  <a:srgbClr val="002060"/>
                </a:solidFill>
              </a:rPr>
              <a:t>(</a:t>
            </a:r>
            <a:r>
              <a:rPr lang="ar-DZ" sz="4500" b="1" dirty="0" smtClean="0">
                <a:solidFill>
                  <a:srgbClr val="002060"/>
                </a:solidFill>
              </a:rPr>
              <a:t>المادة 109</a:t>
            </a:r>
            <a:r>
              <a:rPr lang="ar-DZ" sz="4500" dirty="0" err="1" smtClean="0">
                <a:solidFill>
                  <a:srgbClr val="002060"/>
                </a:solidFill>
              </a:rPr>
              <a:t>).</a:t>
            </a:r>
            <a:endParaRPr lang="fr-FR" sz="7000" dirty="0" smtClean="0">
              <a:solidFill>
                <a:srgbClr val="002060"/>
              </a:solidFill>
            </a:endParaRPr>
          </a:p>
          <a:p>
            <a:pPr algn="r" rtl="1"/>
            <a:r>
              <a:rPr lang="ar-DZ" sz="7000" dirty="0" err="1" smtClean="0">
                <a:solidFill>
                  <a:srgbClr val="002060"/>
                </a:solidFill>
              </a:rPr>
              <a:t>التسبيقات</a:t>
            </a:r>
            <a:r>
              <a:rPr lang="ar-DZ" sz="7000" dirty="0" smtClean="0">
                <a:solidFill>
                  <a:srgbClr val="002060"/>
                </a:solidFill>
              </a:rPr>
              <a:t> نوعان:</a:t>
            </a:r>
            <a:endParaRPr lang="fr-FR" sz="7000" dirty="0" smtClean="0">
              <a:solidFill>
                <a:srgbClr val="002060"/>
              </a:solidFill>
            </a:endParaRPr>
          </a:p>
          <a:p>
            <a:pPr lvl="0" algn="r" rtl="1"/>
            <a:r>
              <a:rPr lang="ar-DZ" sz="7000" b="1" dirty="0" err="1" smtClean="0">
                <a:solidFill>
                  <a:srgbClr val="002060"/>
                </a:solidFill>
              </a:rPr>
              <a:t>التسبيق</a:t>
            </a:r>
            <a:r>
              <a:rPr lang="ar-DZ" sz="7000" b="1" dirty="0" smtClean="0">
                <a:solidFill>
                  <a:srgbClr val="002060"/>
                </a:solidFill>
              </a:rPr>
              <a:t> الجزافي</a:t>
            </a:r>
            <a:r>
              <a:rPr lang="ar-DZ" sz="7000" dirty="0" smtClean="0">
                <a:solidFill>
                  <a:srgbClr val="002060"/>
                </a:solidFill>
              </a:rPr>
              <a:t>: 15</a:t>
            </a:r>
            <a:r>
              <a:rPr lang="fr-FR" sz="7000" dirty="0" smtClean="0">
                <a:solidFill>
                  <a:srgbClr val="002060"/>
                </a:solidFill>
              </a:rPr>
              <a:t>%</a:t>
            </a:r>
            <a:r>
              <a:rPr lang="ar-DZ" sz="7000" dirty="0" smtClean="0">
                <a:solidFill>
                  <a:srgbClr val="002060"/>
                </a:solidFill>
              </a:rPr>
              <a:t> من مبلغ الصفقة، مشروط بتقديم كفالة بنكية بنفس القيمة.</a:t>
            </a:r>
            <a:endParaRPr lang="fr-FR" sz="7000" dirty="0" smtClean="0">
              <a:solidFill>
                <a:srgbClr val="002060"/>
              </a:solidFill>
            </a:endParaRPr>
          </a:p>
          <a:p>
            <a:pPr lvl="0" algn="r" rtl="1"/>
            <a:r>
              <a:rPr lang="ar-DZ" sz="7000" b="1" dirty="0" err="1" smtClean="0">
                <a:solidFill>
                  <a:srgbClr val="002060"/>
                </a:solidFill>
              </a:rPr>
              <a:t>التسبيق</a:t>
            </a:r>
            <a:r>
              <a:rPr lang="ar-DZ" sz="7000" b="1" dirty="0" smtClean="0">
                <a:solidFill>
                  <a:srgbClr val="002060"/>
                </a:solidFill>
              </a:rPr>
              <a:t> على التموين</a:t>
            </a:r>
            <a:r>
              <a:rPr lang="ar-DZ" sz="7000" dirty="0" smtClean="0">
                <a:solidFill>
                  <a:srgbClr val="002060"/>
                </a:solidFill>
              </a:rPr>
              <a:t>: 35</a:t>
            </a:r>
            <a:r>
              <a:rPr lang="fr-FR" sz="7000" dirty="0" smtClean="0">
                <a:solidFill>
                  <a:srgbClr val="002060"/>
                </a:solidFill>
              </a:rPr>
              <a:t>%</a:t>
            </a:r>
            <a:r>
              <a:rPr lang="ar-DZ" sz="7000" dirty="0" smtClean="0">
                <a:solidFill>
                  <a:srgbClr val="002060"/>
                </a:solidFill>
              </a:rPr>
              <a:t> كأقصى حد مشروط بتقديم كفالة بنكية إضافة إلى حصولهم على عقود أو طلبات مؤكدة للمواد أو المنتجات الضرورية لتنفيذ الخدمات، يمكن للمصلحة المتعاقدة الطلب من المتعامل المتعاقد التزام صريح بإيداع المود او المنتجات في الورشة او في مكان التسليم.</a:t>
            </a:r>
            <a:endParaRPr lang="fr-FR" sz="7000" dirty="0" smtClean="0">
              <a:solidFill>
                <a:srgbClr val="002060"/>
              </a:solidFill>
            </a:endParaRPr>
          </a:p>
          <a:p>
            <a:pPr lvl="0" algn="r" rtl="1"/>
            <a:r>
              <a:rPr lang="ar-DZ" sz="7000" dirty="0" err="1" smtClean="0">
                <a:solidFill>
                  <a:srgbClr val="002060"/>
                </a:solidFill>
              </a:rPr>
              <a:t>التسبيق</a:t>
            </a:r>
            <a:r>
              <a:rPr lang="ar-DZ" sz="7000" dirty="0" smtClean="0">
                <a:solidFill>
                  <a:srgbClr val="002060"/>
                </a:solidFill>
              </a:rPr>
              <a:t> على التموين لا يمنح إلا في حالة الصفقات الخاصة بالإشغال و اللوازم.</a:t>
            </a:r>
            <a:endParaRPr lang="fr-FR" sz="7000" dirty="0" smtClean="0">
              <a:solidFill>
                <a:srgbClr val="002060"/>
              </a:solidFill>
            </a:endParaRPr>
          </a:p>
          <a:p>
            <a:pPr algn="r" rtl="1"/>
            <a:r>
              <a:rPr lang="ar-DZ" sz="7000" dirty="0" smtClean="0">
                <a:solidFill>
                  <a:srgbClr val="002060"/>
                </a:solidFill>
              </a:rPr>
              <a:t>يمكن إرجاء استرداد </a:t>
            </a:r>
            <a:r>
              <a:rPr lang="ar-DZ" sz="7000" dirty="0" err="1" smtClean="0">
                <a:solidFill>
                  <a:srgbClr val="002060"/>
                </a:solidFill>
              </a:rPr>
              <a:t>التسبيقات</a:t>
            </a:r>
            <a:r>
              <a:rPr lang="ar-DZ" sz="7000" dirty="0" smtClean="0">
                <a:solidFill>
                  <a:srgbClr val="002060"/>
                </a:solidFill>
              </a:rPr>
              <a:t> إلى حد نسبة 35</a:t>
            </a:r>
            <a:r>
              <a:rPr lang="fr-FR" sz="7000" dirty="0" smtClean="0">
                <a:solidFill>
                  <a:srgbClr val="002060"/>
                </a:solidFill>
              </a:rPr>
              <a:t>%</a:t>
            </a:r>
            <a:r>
              <a:rPr lang="ar-DZ" sz="7000" dirty="0" smtClean="0">
                <a:solidFill>
                  <a:srgbClr val="002060"/>
                </a:solidFill>
              </a:rPr>
              <a:t> من مبلغ الصفقة على أن تسترجع كليا عندما تبلغ النسبة 80</a:t>
            </a:r>
            <a:r>
              <a:rPr lang="fr-FR" sz="7000" dirty="0" smtClean="0">
                <a:solidFill>
                  <a:srgbClr val="002060"/>
                </a:solidFill>
              </a:rPr>
              <a:t>%</a:t>
            </a:r>
            <a:r>
              <a:rPr lang="ar-DZ" sz="7000" dirty="0" smtClean="0">
                <a:solidFill>
                  <a:srgbClr val="002060"/>
                </a:solidFill>
              </a:rPr>
              <a:t>، وهذا عن طريق اقتطاعات من المبالغ المدفوعة</a:t>
            </a:r>
            <a:r>
              <a:rPr lang="ar-DZ" sz="3600" dirty="0" smtClean="0">
                <a:solidFill>
                  <a:srgbClr val="002060"/>
                </a:solidFill>
              </a:rPr>
              <a:t>.</a:t>
            </a:r>
            <a:endParaRPr lang="fr-FR" sz="3600" dirty="0">
              <a:solidFill>
                <a:srgbClr val="002060"/>
              </a:solidFill>
            </a:endParaRPr>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6000"/>
                            </p:stCondLst>
                            <p:childTnLst>
                              <p:par>
                                <p:cTn id="41" presetID="42" presetClass="entr" presetSubtype="0"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1484784"/>
            <a:ext cx="8363272" cy="3744416"/>
          </a:xfrm>
        </p:spPr>
        <p:txBody>
          <a:bodyPr/>
          <a:lstStyle/>
          <a:p>
            <a:pPr lvl="0" algn="ctr">
              <a:buNone/>
            </a:pPr>
            <a:r>
              <a:rPr lang="ar-DZ" sz="4400" b="1" dirty="0" smtClean="0">
                <a:solidFill>
                  <a:srgbClr val="002060"/>
                </a:solidFill>
              </a:rPr>
              <a:t>الضمانات</a:t>
            </a:r>
          </a:p>
          <a:p>
            <a:pPr lvl="0" algn="r" rtl="1">
              <a:buNone/>
            </a:pPr>
            <a:r>
              <a:rPr lang="ar-DZ" sz="3600" dirty="0" smtClean="0">
                <a:solidFill>
                  <a:srgbClr val="002060"/>
                </a:solidFill>
              </a:rPr>
              <a:t>يجب على المصلحة المتعاقدة اتخاذ الضمانات الضرورية لضمان حسن تنفيذ الصفقة، إضافة إلى الضمانات التقنية هناك ضمانات مالية ( المواد 124-134 )</a:t>
            </a:r>
            <a:endParaRPr lang="fr-FR" sz="3600" dirty="0" smtClean="0">
              <a:solidFill>
                <a:srgbClr val="002060"/>
              </a:solidFill>
            </a:endParaRPr>
          </a:p>
          <a:p>
            <a:pPr>
              <a:buNone/>
            </a:pPr>
            <a:endParaRPr lang="fr-FR" dirty="0"/>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par>
                          <p:cTn id="21" fill="hold">
                            <p:stCondLst>
                              <p:cond delay="2000"/>
                            </p:stCondLst>
                            <p:childTnLst>
                              <p:par>
                                <p:cTn id="22" presetID="26" presetClass="entr" presetSubtype="0" fill="hold" grpId="0" nodeType="after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wipe(down)">
                                      <p:cBhvr>
                                        <p:cTn id="24" dur="580">
                                          <p:stCondLst>
                                            <p:cond delay="0"/>
                                          </p:stCondLst>
                                        </p:cTn>
                                        <p:tgtEl>
                                          <p:spTgt spid="3">
                                            <p:txEl>
                                              <p:pRg st="1" end="1"/>
                                            </p:txEl>
                                          </p:spTgt>
                                        </p:tgtEl>
                                      </p:cBhvr>
                                    </p:animEffect>
                                    <p:anim calcmode="lin" valueType="num">
                                      <p:cBhvr>
                                        <p:cTn id="25"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0" dur="26">
                                          <p:stCondLst>
                                            <p:cond delay="650"/>
                                          </p:stCondLst>
                                        </p:cTn>
                                        <p:tgtEl>
                                          <p:spTgt spid="3">
                                            <p:txEl>
                                              <p:pRg st="1" end="1"/>
                                            </p:txEl>
                                          </p:spTgt>
                                        </p:tgtEl>
                                      </p:cBhvr>
                                      <p:to x="100000" y="60000"/>
                                    </p:animScale>
                                    <p:animScale>
                                      <p:cBhvr>
                                        <p:cTn id="31" dur="166" decel="50000">
                                          <p:stCondLst>
                                            <p:cond delay="676"/>
                                          </p:stCondLst>
                                        </p:cTn>
                                        <p:tgtEl>
                                          <p:spTgt spid="3">
                                            <p:txEl>
                                              <p:pRg st="1" end="1"/>
                                            </p:txEl>
                                          </p:spTgt>
                                        </p:tgtEl>
                                      </p:cBhvr>
                                      <p:to x="100000" y="100000"/>
                                    </p:animScale>
                                    <p:animScale>
                                      <p:cBhvr>
                                        <p:cTn id="32" dur="26">
                                          <p:stCondLst>
                                            <p:cond delay="1312"/>
                                          </p:stCondLst>
                                        </p:cTn>
                                        <p:tgtEl>
                                          <p:spTgt spid="3">
                                            <p:txEl>
                                              <p:pRg st="1" end="1"/>
                                            </p:txEl>
                                          </p:spTgt>
                                        </p:tgtEl>
                                      </p:cBhvr>
                                      <p:to x="100000" y="80000"/>
                                    </p:animScale>
                                    <p:animScale>
                                      <p:cBhvr>
                                        <p:cTn id="33" dur="166" decel="50000">
                                          <p:stCondLst>
                                            <p:cond delay="1338"/>
                                          </p:stCondLst>
                                        </p:cTn>
                                        <p:tgtEl>
                                          <p:spTgt spid="3">
                                            <p:txEl>
                                              <p:pRg st="1" end="1"/>
                                            </p:txEl>
                                          </p:spTgt>
                                        </p:tgtEl>
                                      </p:cBhvr>
                                      <p:to x="100000" y="100000"/>
                                    </p:animScale>
                                    <p:animScale>
                                      <p:cBhvr>
                                        <p:cTn id="34" dur="26">
                                          <p:stCondLst>
                                            <p:cond delay="1642"/>
                                          </p:stCondLst>
                                        </p:cTn>
                                        <p:tgtEl>
                                          <p:spTgt spid="3">
                                            <p:txEl>
                                              <p:pRg st="1" end="1"/>
                                            </p:txEl>
                                          </p:spTgt>
                                        </p:tgtEl>
                                      </p:cBhvr>
                                      <p:to x="100000" y="90000"/>
                                    </p:animScale>
                                    <p:animScale>
                                      <p:cBhvr>
                                        <p:cTn id="35" dur="166" decel="50000">
                                          <p:stCondLst>
                                            <p:cond delay="1668"/>
                                          </p:stCondLst>
                                        </p:cTn>
                                        <p:tgtEl>
                                          <p:spTgt spid="3">
                                            <p:txEl>
                                              <p:pRg st="1" end="1"/>
                                            </p:txEl>
                                          </p:spTgt>
                                        </p:tgtEl>
                                      </p:cBhvr>
                                      <p:to x="100000" y="100000"/>
                                    </p:animScale>
                                    <p:animScale>
                                      <p:cBhvr>
                                        <p:cTn id="36" dur="26">
                                          <p:stCondLst>
                                            <p:cond delay="1808"/>
                                          </p:stCondLst>
                                        </p:cTn>
                                        <p:tgtEl>
                                          <p:spTgt spid="3">
                                            <p:txEl>
                                              <p:pRg st="1" end="1"/>
                                            </p:txEl>
                                          </p:spTgt>
                                        </p:tgtEl>
                                      </p:cBhvr>
                                      <p:to x="100000" y="95000"/>
                                    </p:animScale>
                                    <p:animScale>
                                      <p:cBhvr>
                                        <p:cTn id="37"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Espace réservé du contenu 19"/>
          <p:cNvGraphicFramePr>
            <a:graphicFrameLocks noGrp="1"/>
          </p:cNvGraphicFramePr>
          <p:nvPr>
            <p:ph idx="1"/>
          </p:nvPr>
        </p:nvGraphicFramePr>
        <p:xfrm>
          <a:off x="457200" y="260350"/>
          <a:ext cx="8229600" cy="6264994"/>
        </p:xfrm>
        <a:graphic>
          <a:graphicData uri="http://schemas.openxmlformats.org/drawingml/2006/table">
            <a:tbl>
              <a:tblPr firstRow="1" bandRow="1">
                <a:tableStyleId>{5C22544A-7EE6-4342-B048-85BDC9FD1C3A}</a:tableStyleId>
              </a:tblPr>
              <a:tblGrid>
                <a:gridCol w="8229600"/>
              </a:tblGrid>
              <a:tr h="6264994">
                <a:tc>
                  <a:txBody>
                    <a:bodyPr/>
                    <a:lstStyle/>
                    <a:p>
                      <a:pPr marL="342900" indent="-342900" algn="ctr" rtl="1">
                        <a:buFont typeface="+mj-lt"/>
                        <a:buAutoNum type="arabicPeriod" startAt="10"/>
                      </a:pPr>
                      <a:r>
                        <a:rPr lang="ar-SA" sz="1800" b="1" u="sng" kern="1200" dirty="0" smtClean="0">
                          <a:solidFill>
                            <a:srgbClr val="002060"/>
                          </a:solidFill>
                          <a:latin typeface="+mn-lt"/>
                          <a:ea typeface="+mn-ea"/>
                          <a:cs typeface="+mn-cs"/>
                        </a:rPr>
                        <a:t>كيفية </a:t>
                      </a:r>
                      <a:r>
                        <a:rPr lang="ar-SA" sz="1800" b="1" u="sng" kern="1200" dirty="0" err="1" smtClean="0">
                          <a:solidFill>
                            <a:srgbClr val="002060"/>
                          </a:solidFill>
                          <a:latin typeface="+mn-lt"/>
                          <a:ea typeface="+mn-ea"/>
                          <a:cs typeface="+mn-cs"/>
                        </a:rPr>
                        <a:t>إستهلاك</a:t>
                      </a:r>
                      <a:r>
                        <a:rPr lang="ar-SA" sz="1800" b="1" u="sng" kern="1200" dirty="0" smtClean="0">
                          <a:solidFill>
                            <a:srgbClr val="002060"/>
                          </a:solidFill>
                          <a:latin typeface="+mn-lt"/>
                          <a:ea typeface="+mn-ea"/>
                          <a:cs typeface="+mn-cs"/>
                        </a:rPr>
                        <a:t> </a:t>
                      </a:r>
                      <a:r>
                        <a:rPr lang="ar-SA" sz="1800" b="1" u="sng" kern="1200" dirty="0" err="1" smtClean="0">
                          <a:solidFill>
                            <a:srgbClr val="002060"/>
                          </a:solidFill>
                          <a:latin typeface="+mn-lt"/>
                          <a:ea typeface="+mn-ea"/>
                          <a:cs typeface="+mn-cs"/>
                        </a:rPr>
                        <a:t>الإعتمادات</a:t>
                      </a:r>
                      <a:r>
                        <a:rPr lang="ar-SA" sz="1800" b="1" u="sng" kern="1200" dirty="0" smtClean="0">
                          <a:solidFill>
                            <a:srgbClr val="002060"/>
                          </a:solidFill>
                          <a:latin typeface="+mn-lt"/>
                          <a:ea typeface="+mn-ea"/>
                          <a:cs typeface="+mn-cs"/>
                        </a:rPr>
                        <a:t> المالية</a:t>
                      </a:r>
                      <a:endParaRPr lang="fr-FR" sz="1800" b="1" kern="1200" dirty="0" smtClean="0">
                        <a:solidFill>
                          <a:srgbClr val="002060"/>
                        </a:solidFill>
                        <a:latin typeface="+mn-lt"/>
                        <a:ea typeface="+mn-ea"/>
                        <a:cs typeface="+mn-cs"/>
                      </a:endParaRPr>
                    </a:p>
                    <a:p>
                      <a:pPr algn="r" rtl="1"/>
                      <a:r>
                        <a:rPr lang="fr-FR" sz="1800" b="1" kern="1200" dirty="0" smtClean="0">
                          <a:solidFill>
                            <a:srgbClr val="002060"/>
                          </a:solidFill>
                          <a:latin typeface="+mn-lt"/>
                          <a:ea typeface="+mn-ea"/>
                          <a:cs typeface="+mn-cs"/>
                        </a:rPr>
                        <a:t>                                </a:t>
                      </a:r>
                      <a:r>
                        <a:rPr lang="ar-SA" sz="1800" b="1" kern="1200" dirty="0" err="1" smtClean="0">
                          <a:solidFill>
                            <a:srgbClr val="002060"/>
                          </a:solidFill>
                          <a:latin typeface="+mn-lt"/>
                          <a:ea typeface="+mn-ea"/>
                          <a:cs typeface="+mn-cs"/>
                        </a:rPr>
                        <a:t>∞</a:t>
                      </a:r>
                      <a:r>
                        <a:rPr lang="fr-FR" sz="1800" b="1" kern="1200" dirty="0" smtClean="0">
                          <a:solidFill>
                            <a:srgbClr val="002060"/>
                          </a:solidFill>
                          <a:latin typeface="+mn-lt"/>
                          <a:ea typeface="+mn-ea"/>
                          <a:cs typeface="+mn-cs"/>
                        </a:rPr>
                        <a:t>  </a:t>
                      </a:r>
                      <a:r>
                        <a:rPr lang="ar-SA" sz="1800" b="1" kern="1200" dirty="0" smtClean="0">
                          <a:solidFill>
                            <a:srgbClr val="002060"/>
                          </a:solidFill>
                          <a:latin typeface="+mn-lt"/>
                          <a:ea typeface="+mn-ea"/>
                          <a:cs typeface="+mn-cs"/>
                        </a:rPr>
                        <a:t>	        </a:t>
                      </a:r>
                      <a:r>
                        <a:rPr lang="fr-FR" sz="1800" b="1" kern="1200" dirty="0" smtClean="0">
                          <a:solidFill>
                            <a:srgbClr val="002060"/>
                          </a:solidFill>
                          <a:latin typeface="+mn-lt"/>
                          <a:ea typeface="+mn-ea"/>
                          <a:cs typeface="+mn-cs"/>
                        </a:rPr>
                        <a:t>       </a:t>
                      </a:r>
                      <a:r>
                        <a:rPr lang="ar-SA" sz="1800" b="1" kern="1200" dirty="0" smtClean="0">
                          <a:solidFill>
                            <a:srgbClr val="002060"/>
                          </a:solidFill>
                          <a:latin typeface="+mn-lt"/>
                          <a:ea typeface="+mn-ea"/>
                          <a:cs typeface="+mn-cs"/>
                        </a:rPr>
                        <a:t> صفقـــة	</a:t>
                      </a:r>
                      <a:r>
                        <a:rPr lang="fr-FR" sz="1800" b="1" kern="1200" dirty="0" smtClean="0">
                          <a:solidFill>
                            <a:srgbClr val="002060"/>
                          </a:solidFill>
                          <a:latin typeface="+mn-lt"/>
                          <a:ea typeface="+mn-ea"/>
                          <a:cs typeface="+mn-cs"/>
                        </a:rPr>
                        <a:t>                              </a:t>
                      </a:r>
                      <a:r>
                        <a:rPr lang="ar-SA" sz="1800" b="1" kern="1200" dirty="0" err="1" smtClean="0">
                          <a:solidFill>
                            <a:srgbClr val="002060"/>
                          </a:solidFill>
                          <a:latin typeface="+mn-lt"/>
                          <a:ea typeface="+mn-ea"/>
                          <a:cs typeface="+mn-cs"/>
                        </a:rPr>
                        <a:t>∞</a:t>
                      </a:r>
                      <a:r>
                        <a:rPr lang="fr-FR" sz="1800" b="1" kern="1200" dirty="0" smtClean="0">
                          <a:solidFill>
                            <a:srgbClr val="002060"/>
                          </a:solidFill>
                          <a:latin typeface="+mn-lt"/>
                          <a:ea typeface="+mn-ea"/>
                          <a:cs typeface="+mn-cs"/>
                        </a:rPr>
                        <a:t>                                </a:t>
                      </a:r>
                    </a:p>
                    <a:p>
                      <a:pPr algn="ctr" rtl="1"/>
                      <a:r>
                        <a:rPr lang="ar-SA" sz="1800" b="1" kern="1200" dirty="0" smtClean="0">
                          <a:solidFill>
                            <a:srgbClr val="002060"/>
                          </a:solidFill>
                          <a:latin typeface="+mn-lt"/>
                          <a:ea typeface="+mn-ea"/>
                          <a:cs typeface="+mn-cs"/>
                        </a:rPr>
                        <a:t>الأشغال                    طلب </a:t>
                      </a:r>
                      <a:r>
                        <a:rPr lang="ar-SA" sz="1800" b="1" kern="1200" dirty="0" err="1" smtClean="0">
                          <a:solidFill>
                            <a:srgbClr val="002060"/>
                          </a:solidFill>
                          <a:latin typeface="+mn-lt"/>
                          <a:ea typeface="+mn-ea"/>
                          <a:cs typeface="+mn-cs"/>
                        </a:rPr>
                        <a:t>العروض </a:t>
                      </a:r>
                      <a:r>
                        <a:rPr lang="ar-SA" sz="1800" b="1" kern="1200" dirty="0" smtClean="0">
                          <a:solidFill>
                            <a:srgbClr val="002060"/>
                          </a:solidFill>
                          <a:latin typeface="+mn-lt"/>
                          <a:ea typeface="+mn-ea"/>
                          <a:cs typeface="+mn-cs"/>
                        </a:rPr>
                        <a:t>(المادة </a:t>
                      </a:r>
                      <a:r>
                        <a:rPr lang="ar-SA" sz="1800" b="1" kern="1200" dirty="0" err="1" smtClean="0">
                          <a:solidFill>
                            <a:srgbClr val="002060"/>
                          </a:solidFill>
                          <a:latin typeface="+mn-lt"/>
                          <a:ea typeface="+mn-ea"/>
                          <a:cs typeface="+mn-cs"/>
                        </a:rPr>
                        <a:t>39 )</a:t>
                      </a:r>
                      <a:r>
                        <a:rPr lang="ar-SA" sz="1800" b="1" kern="1200" dirty="0" smtClean="0">
                          <a:solidFill>
                            <a:srgbClr val="002060"/>
                          </a:solidFill>
                          <a:latin typeface="+mn-lt"/>
                          <a:ea typeface="+mn-ea"/>
                          <a:cs typeface="+mn-cs"/>
                        </a:rPr>
                        <a:t> </a:t>
                      </a:r>
                      <a:r>
                        <a:rPr lang="fr-FR" sz="1800" b="1" kern="1200" dirty="0" smtClean="0">
                          <a:solidFill>
                            <a:srgbClr val="002060"/>
                          </a:solidFill>
                          <a:latin typeface="+mn-lt"/>
                          <a:ea typeface="+mn-ea"/>
                          <a:cs typeface="+mn-cs"/>
                        </a:rPr>
                        <a:t>      </a:t>
                      </a:r>
                      <a:r>
                        <a:rPr lang="ar-SA" sz="1800" b="1" kern="1200" dirty="0" smtClean="0">
                          <a:solidFill>
                            <a:srgbClr val="002060"/>
                          </a:solidFill>
                          <a:latin typeface="+mn-lt"/>
                          <a:ea typeface="+mn-ea"/>
                          <a:cs typeface="+mn-cs"/>
                        </a:rPr>
                        <a:t>	</a:t>
                      </a:r>
                      <a:r>
                        <a:rPr lang="fr-FR" sz="1800" b="1" kern="1200" dirty="0" smtClean="0">
                          <a:solidFill>
                            <a:srgbClr val="002060"/>
                          </a:solidFill>
                          <a:latin typeface="+mn-lt"/>
                          <a:ea typeface="+mn-ea"/>
                          <a:cs typeface="+mn-cs"/>
                        </a:rPr>
                        <a:t>             </a:t>
                      </a:r>
                      <a:r>
                        <a:rPr lang="ar-SA" sz="1800" b="1" kern="1200" dirty="0" smtClean="0">
                          <a:solidFill>
                            <a:srgbClr val="002060"/>
                          </a:solidFill>
                          <a:latin typeface="+mn-lt"/>
                          <a:ea typeface="+mn-ea"/>
                          <a:cs typeface="+mn-cs"/>
                        </a:rPr>
                        <a:t>الدراسات</a:t>
                      </a:r>
                      <a:endParaRPr lang="fr-FR" sz="1800" b="1" kern="1200" dirty="0" smtClean="0">
                        <a:solidFill>
                          <a:srgbClr val="002060"/>
                        </a:solidFill>
                        <a:latin typeface="+mn-lt"/>
                        <a:ea typeface="+mn-ea"/>
                        <a:cs typeface="+mn-cs"/>
                      </a:endParaRPr>
                    </a:p>
                    <a:p>
                      <a:pPr algn="ctr" rtl="1"/>
                      <a:r>
                        <a:rPr lang="ar-SA" sz="1800" b="1" kern="1200" dirty="0" smtClean="0">
                          <a:solidFill>
                            <a:srgbClr val="002060"/>
                          </a:solidFill>
                          <a:latin typeface="+mn-lt"/>
                          <a:ea typeface="+mn-ea"/>
                          <a:cs typeface="+mn-cs"/>
                        </a:rPr>
                        <a:t>اللوازم                    التراضي </a:t>
                      </a:r>
                      <a:r>
                        <a:rPr lang="ar-SA" sz="1800" b="1" kern="1200" dirty="0" err="1" smtClean="0">
                          <a:solidFill>
                            <a:srgbClr val="002060"/>
                          </a:solidFill>
                          <a:latin typeface="+mn-lt"/>
                          <a:ea typeface="+mn-ea"/>
                          <a:cs typeface="+mn-cs"/>
                        </a:rPr>
                        <a:t>البسيط </a:t>
                      </a:r>
                      <a:r>
                        <a:rPr lang="ar-SA" sz="1800" b="1" kern="1200" dirty="0" smtClean="0">
                          <a:solidFill>
                            <a:srgbClr val="002060"/>
                          </a:solidFill>
                          <a:latin typeface="+mn-lt"/>
                          <a:ea typeface="+mn-ea"/>
                          <a:cs typeface="+mn-cs"/>
                        </a:rPr>
                        <a:t>(المادة 49)	</a:t>
                      </a:r>
                      <a:r>
                        <a:rPr lang="fr-FR" sz="1800" b="1" kern="1200" dirty="0" smtClean="0">
                          <a:solidFill>
                            <a:srgbClr val="002060"/>
                          </a:solidFill>
                          <a:latin typeface="+mn-lt"/>
                          <a:ea typeface="+mn-ea"/>
                          <a:cs typeface="+mn-cs"/>
                        </a:rPr>
                        <a:t>            </a:t>
                      </a:r>
                      <a:r>
                        <a:rPr lang="ar-SA" sz="1800" b="1" kern="1200" dirty="0" smtClean="0">
                          <a:solidFill>
                            <a:srgbClr val="002060"/>
                          </a:solidFill>
                          <a:latin typeface="+mn-lt"/>
                          <a:ea typeface="+mn-ea"/>
                          <a:cs typeface="+mn-cs"/>
                        </a:rPr>
                        <a:t>الخدمات</a:t>
                      </a:r>
                      <a:endParaRPr lang="fr-FR" sz="1800" b="1" kern="1200" dirty="0" smtClean="0">
                        <a:solidFill>
                          <a:srgbClr val="002060"/>
                        </a:solidFill>
                        <a:latin typeface="+mn-lt"/>
                        <a:ea typeface="+mn-ea"/>
                        <a:cs typeface="+mn-cs"/>
                      </a:endParaRPr>
                    </a:p>
                    <a:p>
                      <a:pPr algn="ctr" rtl="1"/>
                      <a:r>
                        <a:rPr lang="fr-FR" sz="1800" b="1" kern="1200" dirty="0" smtClean="0">
                          <a:solidFill>
                            <a:srgbClr val="002060"/>
                          </a:solidFill>
                          <a:latin typeface="+mn-lt"/>
                          <a:ea typeface="+mn-ea"/>
                          <a:cs typeface="+mn-cs"/>
                        </a:rPr>
                        <a:t>    </a:t>
                      </a:r>
                      <a:r>
                        <a:rPr lang="ar-SA" sz="1800" b="1" kern="1200" dirty="0" smtClean="0">
                          <a:solidFill>
                            <a:srgbClr val="002060"/>
                          </a:solidFill>
                          <a:latin typeface="+mn-lt"/>
                          <a:ea typeface="+mn-ea"/>
                          <a:cs typeface="+mn-cs"/>
                        </a:rPr>
                        <a:t>التراضي بعد </a:t>
                      </a:r>
                      <a:r>
                        <a:rPr lang="ar-SA" sz="1800" b="1" kern="1200" dirty="0" err="1" smtClean="0">
                          <a:solidFill>
                            <a:srgbClr val="002060"/>
                          </a:solidFill>
                          <a:latin typeface="+mn-lt"/>
                          <a:ea typeface="+mn-ea"/>
                          <a:cs typeface="+mn-cs"/>
                        </a:rPr>
                        <a:t>استشارة </a:t>
                      </a:r>
                      <a:r>
                        <a:rPr lang="ar-SA" sz="1800" b="1" kern="1200" dirty="0" smtClean="0">
                          <a:solidFill>
                            <a:srgbClr val="002060"/>
                          </a:solidFill>
                          <a:latin typeface="+mn-lt"/>
                          <a:ea typeface="+mn-ea"/>
                          <a:cs typeface="+mn-cs"/>
                        </a:rPr>
                        <a:t>( المادة 51</a:t>
                      </a:r>
                      <a:r>
                        <a:rPr lang="ar-SA" sz="1800" b="1" kern="1200" dirty="0" err="1" smtClean="0">
                          <a:solidFill>
                            <a:srgbClr val="002060"/>
                          </a:solidFill>
                          <a:latin typeface="+mn-lt"/>
                          <a:ea typeface="+mn-ea"/>
                          <a:cs typeface="+mn-cs"/>
                        </a:rPr>
                        <a:t>)</a:t>
                      </a:r>
                      <a:endParaRPr lang="fr-FR" sz="1800" b="1" kern="1200" dirty="0" smtClean="0">
                        <a:solidFill>
                          <a:srgbClr val="002060"/>
                        </a:solidFill>
                        <a:latin typeface="+mn-lt"/>
                        <a:ea typeface="+mn-ea"/>
                        <a:cs typeface="+mn-cs"/>
                      </a:endParaRPr>
                    </a:p>
                    <a:p>
                      <a:pPr algn="ctr" rtl="1"/>
                      <a:r>
                        <a:rPr lang="ar-SA" sz="1800" b="1" kern="1200" dirty="0" smtClean="0">
                          <a:solidFill>
                            <a:srgbClr val="002060"/>
                          </a:solidFill>
                          <a:latin typeface="+mn-lt"/>
                          <a:ea typeface="+mn-ea"/>
                          <a:cs typeface="+mn-cs"/>
                        </a:rPr>
                        <a:t>   12.000.000.00 </a:t>
                      </a:r>
                      <a:r>
                        <a:rPr lang="ar-SA" sz="1800" b="1" kern="1200" dirty="0" err="1" smtClean="0">
                          <a:solidFill>
                            <a:srgbClr val="002060"/>
                          </a:solidFill>
                          <a:latin typeface="+mn-lt"/>
                          <a:ea typeface="+mn-ea"/>
                          <a:cs typeface="+mn-cs"/>
                        </a:rPr>
                        <a:t>دج</a:t>
                      </a:r>
                      <a:r>
                        <a:rPr lang="ar-SA" sz="1800" b="1" kern="1200" dirty="0" smtClean="0">
                          <a:solidFill>
                            <a:srgbClr val="002060"/>
                          </a:solidFill>
                          <a:latin typeface="+mn-lt"/>
                          <a:ea typeface="+mn-ea"/>
                          <a:cs typeface="+mn-cs"/>
                        </a:rPr>
                        <a:t>                                                  6.000.000.00 </a:t>
                      </a:r>
                      <a:r>
                        <a:rPr lang="ar-SA" sz="1800" b="1" kern="1200" dirty="0" err="1" smtClean="0">
                          <a:solidFill>
                            <a:srgbClr val="002060"/>
                          </a:solidFill>
                          <a:latin typeface="+mn-lt"/>
                          <a:ea typeface="+mn-ea"/>
                          <a:cs typeface="+mn-cs"/>
                        </a:rPr>
                        <a:t>دج</a:t>
                      </a:r>
                      <a:r>
                        <a:rPr lang="ar-SA" sz="1800" b="1" kern="1200" dirty="0" smtClean="0">
                          <a:solidFill>
                            <a:srgbClr val="002060"/>
                          </a:solidFill>
                          <a:latin typeface="+mn-lt"/>
                          <a:ea typeface="+mn-ea"/>
                          <a:cs typeface="+mn-cs"/>
                        </a:rPr>
                        <a:t>   </a:t>
                      </a:r>
                      <a:endParaRPr lang="fr-FR" sz="1800" b="1" kern="1200" dirty="0" smtClean="0">
                        <a:solidFill>
                          <a:srgbClr val="002060"/>
                        </a:solidFill>
                        <a:latin typeface="+mn-lt"/>
                        <a:ea typeface="+mn-ea"/>
                        <a:cs typeface="+mn-cs"/>
                      </a:endParaRPr>
                    </a:p>
                    <a:p>
                      <a:pPr algn="ctr" rtl="1"/>
                      <a:r>
                        <a:rPr lang="ar-SA" sz="1800" b="1" kern="1200" dirty="0" smtClean="0">
                          <a:solidFill>
                            <a:srgbClr val="002060"/>
                          </a:solidFill>
                          <a:latin typeface="+mn-lt"/>
                          <a:ea typeface="+mn-ea"/>
                          <a:cs typeface="+mn-cs"/>
                        </a:rPr>
                        <a:t>الأشغال	</a:t>
                      </a:r>
                      <a:r>
                        <a:rPr lang="ar-SA" sz="1800" b="1" kern="1200" dirty="0" err="1" smtClean="0">
                          <a:solidFill>
                            <a:srgbClr val="002060"/>
                          </a:solidFill>
                          <a:latin typeface="+mn-lt"/>
                          <a:ea typeface="+mn-ea"/>
                          <a:cs typeface="+mn-cs"/>
                        </a:rPr>
                        <a:t>استشارة </a:t>
                      </a:r>
                      <a:r>
                        <a:rPr lang="ar-SA" sz="1800" b="1" kern="1200" dirty="0" smtClean="0">
                          <a:solidFill>
                            <a:srgbClr val="002060"/>
                          </a:solidFill>
                          <a:latin typeface="+mn-lt"/>
                          <a:ea typeface="+mn-ea"/>
                          <a:cs typeface="+mn-cs"/>
                        </a:rPr>
                        <a:t>(المادة 13)	    الدراسات</a:t>
                      </a:r>
                      <a:endParaRPr lang="fr-FR" sz="1800" b="1" kern="1200" dirty="0" smtClean="0">
                        <a:solidFill>
                          <a:srgbClr val="002060"/>
                        </a:solidFill>
                        <a:latin typeface="+mn-lt"/>
                        <a:ea typeface="+mn-ea"/>
                        <a:cs typeface="+mn-cs"/>
                      </a:endParaRPr>
                    </a:p>
                    <a:p>
                      <a:pPr algn="ctr" rtl="1"/>
                      <a:r>
                        <a:rPr lang="ar-SA" sz="1800" b="1" kern="1200" dirty="0" smtClean="0">
                          <a:solidFill>
                            <a:srgbClr val="002060"/>
                          </a:solidFill>
                          <a:latin typeface="+mn-lt"/>
                          <a:ea typeface="+mn-ea"/>
                          <a:cs typeface="+mn-cs"/>
                        </a:rPr>
                        <a:t>اللوازم                  عقد أو وصل طلب أو فاتورة شكلية</a:t>
                      </a:r>
                      <a:r>
                        <a:rPr lang="fr-FR" sz="1800" b="1" kern="1200" dirty="0" smtClean="0">
                          <a:solidFill>
                            <a:srgbClr val="002060"/>
                          </a:solidFill>
                          <a:latin typeface="+mn-lt"/>
                          <a:ea typeface="+mn-ea"/>
                          <a:cs typeface="+mn-cs"/>
                        </a:rPr>
                        <a:t>    </a:t>
                      </a:r>
                      <a:r>
                        <a:rPr lang="ar-SA" sz="1800" b="1" kern="1200" dirty="0" smtClean="0">
                          <a:solidFill>
                            <a:srgbClr val="002060"/>
                          </a:solidFill>
                          <a:latin typeface="+mn-lt"/>
                          <a:ea typeface="+mn-ea"/>
                          <a:cs typeface="+mn-cs"/>
                        </a:rPr>
                        <a:t>  </a:t>
                      </a:r>
                      <a:r>
                        <a:rPr lang="fr-FR" sz="1800" b="1" kern="1200" dirty="0" smtClean="0">
                          <a:solidFill>
                            <a:srgbClr val="002060"/>
                          </a:solidFill>
                          <a:latin typeface="+mn-lt"/>
                          <a:ea typeface="+mn-ea"/>
                          <a:cs typeface="+mn-cs"/>
                        </a:rPr>
                        <a:t>                  </a:t>
                      </a:r>
                      <a:r>
                        <a:rPr lang="ar-SA" sz="1800" b="1" kern="1200" dirty="0" smtClean="0">
                          <a:solidFill>
                            <a:srgbClr val="002060"/>
                          </a:solidFill>
                          <a:latin typeface="+mn-lt"/>
                          <a:ea typeface="+mn-ea"/>
                          <a:cs typeface="+mn-cs"/>
                        </a:rPr>
                        <a:t>الخدمات </a:t>
                      </a:r>
                      <a:endParaRPr lang="fr-FR" sz="1800" b="1" kern="1200" dirty="0" smtClean="0">
                        <a:solidFill>
                          <a:srgbClr val="002060"/>
                        </a:solidFill>
                        <a:latin typeface="+mn-lt"/>
                        <a:ea typeface="+mn-ea"/>
                        <a:cs typeface="+mn-cs"/>
                      </a:endParaRPr>
                    </a:p>
                    <a:p>
                      <a:pPr rtl="1"/>
                      <a:r>
                        <a:rPr lang="ar-SA" sz="1800" b="1" kern="1200" dirty="0" smtClean="0">
                          <a:solidFill>
                            <a:srgbClr val="002060"/>
                          </a:solidFill>
                          <a:latin typeface="+mn-lt"/>
                          <a:ea typeface="+mn-ea"/>
                          <a:cs typeface="+mn-cs"/>
                        </a:rPr>
                        <a:t>                       </a:t>
                      </a:r>
                      <a:endParaRPr lang="fr-FR" sz="1800" b="1" kern="1200" dirty="0" smtClean="0">
                        <a:solidFill>
                          <a:srgbClr val="002060"/>
                        </a:solidFill>
                        <a:latin typeface="+mn-lt"/>
                        <a:ea typeface="+mn-ea"/>
                        <a:cs typeface="+mn-cs"/>
                      </a:endParaRPr>
                    </a:p>
                    <a:p>
                      <a:pPr algn="ctr" rtl="1"/>
                      <a:r>
                        <a:rPr lang="ar-SA" sz="1800" b="1" kern="1200" dirty="0" smtClean="0">
                          <a:solidFill>
                            <a:srgbClr val="002060"/>
                          </a:solidFill>
                          <a:latin typeface="+mn-lt"/>
                          <a:ea typeface="+mn-ea"/>
                          <a:cs typeface="+mn-cs"/>
                        </a:rPr>
                        <a:t>       1000.000.00  </a:t>
                      </a:r>
                      <a:r>
                        <a:rPr lang="ar-SA" sz="1800" b="1" kern="1200" dirty="0" err="1" smtClean="0">
                          <a:solidFill>
                            <a:srgbClr val="002060"/>
                          </a:solidFill>
                          <a:latin typeface="+mn-lt"/>
                          <a:ea typeface="+mn-ea"/>
                          <a:cs typeface="+mn-cs"/>
                        </a:rPr>
                        <a:t>دج</a:t>
                      </a:r>
                      <a:r>
                        <a:rPr lang="ar-SA" sz="1800" b="1" kern="1200" dirty="0" smtClean="0">
                          <a:solidFill>
                            <a:srgbClr val="002060"/>
                          </a:solidFill>
                          <a:latin typeface="+mn-lt"/>
                          <a:ea typeface="+mn-ea"/>
                          <a:cs typeface="+mn-cs"/>
                        </a:rPr>
                        <a:t>                                                 500.000.00  </a:t>
                      </a:r>
                      <a:r>
                        <a:rPr lang="ar-SA" sz="1800" b="1" kern="1200" dirty="0" err="1" smtClean="0">
                          <a:solidFill>
                            <a:srgbClr val="002060"/>
                          </a:solidFill>
                          <a:latin typeface="+mn-lt"/>
                          <a:ea typeface="+mn-ea"/>
                          <a:cs typeface="+mn-cs"/>
                        </a:rPr>
                        <a:t>دج</a:t>
                      </a:r>
                      <a:endParaRPr lang="fr-FR" sz="1800" b="1" kern="1200" dirty="0" smtClean="0">
                        <a:solidFill>
                          <a:srgbClr val="002060"/>
                        </a:solidFill>
                        <a:latin typeface="+mn-lt"/>
                        <a:ea typeface="+mn-ea"/>
                        <a:cs typeface="+mn-cs"/>
                      </a:endParaRPr>
                    </a:p>
                    <a:p>
                      <a:pPr rtl="1"/>
                      <a:r>
                        <a:rPr lang="fr-FR" sz="1800" b="1" kern="1200" dirty="0" smtClean="0">
                          <a:solidFill>
                            <a:srgbClr val="002060"/>
                          </a:solidFill>
                          <a:latin typeface="+mn-lt"/>
                          <a:ea typeface="+mn-ea"/>
                          <a:cs typeface="+mn-cs"/>
                        </a:rPr>
                        <a:t> </a:t>
                      </a:r>
                    </a:p>
                    <a:p>
                      <a:pPr algn="ctr" rtl="1"/>
                      <a:r>
                        <a:rPr lang="ar-SA" sz="1800" b="1" kern="1200" dirty="0" smtClean="0">
                          <a:solidFill>
                            <a:srgbClr val="002060"/>
                          </a:solidFill>
                          <a:latin typeface="+mn-lt"/>
                          <a:ea typeface="+mn-ea"/>
                          <a:cs typeface="+mn-cs"/>
                        </a:rPr>
                        <a:t>الأشغال                 الاستشارة غير </a:t>
                      </a:r>
                      <a:r>
                        <a:rPr lang="ar-SA" sz="1800" b="1" kern="1200" dirty="0" err="1" smtClean="0">
                          <a:solidFill>
                            <a:srgbClr val="002060"/>
                          </a:solidFill>
                          <a:latin typeface="+mn-lt"/>
                          <a:ea typeface="+mn-ea"/>
                          <a:cs typeface="+mn-cs"/>
                        </a:rPr>
                        <a:t>واجبة </a:t>
                      </a:r>
                      <a:r>
                        <a:rPr lang="ar-SA" sz="1800" b="1" kern="1200" dirty="0" smtClean="0">
                          <a:solidFill>
                            <a:srgbClr val="002060"/>
                          </a:solidFill>
                          <a:latin typeface="+mn-lt"/>
                          <a:ea typeface="+mn-ea"/>
                          <a:cs typeface="+mn-cs"/>
                        </a:rPr>
                        <a:t>(المادة 21)	</a:t>
                      </a:r>
                      <a:r>
                        <a:rPr lang="fr-FR" sz="1800" b="1" kern="1200" dirty="0" smtClean="0">
                          <a:solidFill>
                            <a:srgbClr val="002060"/>
                          </a:solidFill>
                          <a:latin typeface="+mn-lt"/>
                          <a:ea typeface="+mn-ea"/>
                          <a:cs typeface="+mn-cs"/>
                        </a:rPr>
                        <a:t>            </a:t>
                      </a:r>
                      <a:r>
                        <a:rPr lang="ar-SA" sz="1800" b="1" kern="1200" dirty="0" smtClean="0">
                          <a:solidFill>
                            <a:srgbClr val="002060"/>
                          </a:solidFill>
                          <a:latin typeface="+mn-lt"/>
                          <a:ea typeface="+mn-ea"/>
                          <a:cs typeface="+mn-cs"/>
                        </a:rPr>
                        <a:t>الدراسات</a:t>
                      </a:r>
                      <a:endParaRPr lang="fr-FR" sz="1800" b="1" kern="1200" dirty="0" smtClean="0">
                        <a:solidFill>
                          <a:srgbClr val="002060"/>
                        </a:solidFill>
                        <a:latin typeface="+mn-lt"/>
                        <a:ea typeface="+mn-ea"/>
                        <a:cs typeface="+mn-cs"/>
                      </a:endParaRPr>
                    </a:p>
                    <a:p>
                      <a:pPr algn="ctr" rtl="1"/>
                      <a:r>
                        <a:rPr lang="ar-SA" sz="1800" b="1" kern="1200" dirty="0" smtClean="0">
                          <a:solidFill>
                            <a:srgbClr val="002060"/>
                          </a:solidFill>
                          <a:latin typeface="+mn-lt"/>
                          <a:ea typeface="+mn-ea"/>
                          <a:cs typeface="+mn-cs"/>
                        </a:rPr>
                        <a:t>اللوازم	</a:t>
                      </a:r>
                      <a:r>
                        <a:rPr lang="fr-FR" sz="1800" b="1" kern="1200" dirty="0" smtClean="0">
                          <a:solidFill>
                            <a:srgbClr val="002060"/>
                          </a:solidFill>
                          <a:latin typeface="+mn-lt"/>
                          <a:ea typeface="+mn-ea"/>
                          <a:cs typeface="+mn-cs"/>
                        </a:rPr>
                        <a:t>                                                                                  </a:t>
                      </a:r>
                      <a:r>
                        <a:rPr lang="ar-SA" sz="1800" b="1" kern="1200" dirty="0" smtClean="0">
                          <a:solidFill>
                            <a:srgbClr val="002060"/>
                          </a:solidFill>
                          <a:latin typeface="+mn-lt"/>
                          <a:ea typeface="+mn-ea"/>
                          <a:cs typeface="+mn-cs"/>
                        </a:rPr>
                        <a:t>الخدمات</a:t>
                      </a:r>
                      <a:endParaRPr lang="fr-FR" sz="1800" b="1" kern="1200" dirty="0" smtClean="0">
                        <a:solidFill>
                          <a:srgbClr val="002060"/>
                        </a:solidFill>
                        <a:latin typeface="+mn-lt"/>
                        <a:ea typeface="+mn-ea"/>
                        <a:cs typeface="+mn-cs"/>
                      </a:endParaRPr>
                    </a:p>
                    <a:p>
                      <a:pPr rtl="1"/>
                      <a:r>
                        <a:rPr lang="fr-FR" sz="1800" b="1" kern="1200" dirty="0" smtClean="0">
                          <a:solidFill>
                            <a:srgbClr val="002060"/>
                          </a:solidFill>
                          <a:latin typeface="+mn-lt"/>
                          <a:ea typeface="+mn-ea"/>
                          <a:cs typeface="+mn-cs"/>
                        </a:rPr>
                        <a:t> </a:t>
                      </a:r>
                    </a:p>
                    <a:p>
                      <a:pPr algn="ctr" rtl="1"/>
                      <a:r>
                        <a:rPr lang="fr-FR" sz="1800" b="1" kern="1200" dirty="0" smtClean="0">
                          <a:solidFill>
                            <a:srgbClr val="002060"/>
                          </a:solidFill>
                          <a:latin typeface="+mn-lt"/>
                          <a:ea typeface="+mn-ea"/>
                          <a:cs typeface="+mn-cs"/>
                        </a:rPr>
                        <a:t>    </a:t>
                      </a:r>
                      <a:r>
                        <a:rPr lang="ar-SA" sz="1800" b="1" kern="1200" dirty="0" smtClean="0">
                          <a:solidFill>
                            <a:srgbClr val="002060"/>
                          </a:solidFill>
                          <a:latin typeface="+mn-lt"/>
                          <a:ea typeface="+mn-ea"/>
                          <a:cs typeface="+mn-cs"/>
                        </a:rPr>
                        <a:t>0.01 </a:t>
                      </a:r>
                      <a:r>
                        <a:rPr lang="ar-SA" sz="1800" b="1" kern="1200" dirty="0" err="1" smtClean="0">
                          <a:solidFill>
                            <a:srgbClr val="002060"/>
                          </a:solidFill>
                          <a:latin typeface="+mn-lt"/>
                          <a:ea typeface="+mn-ea"/>
                          <a:cs typeface="+mn-cs"/>
                        </a:rPr>
                        <a:t>دج</a:t>
                      </a:r>
                      <a:r>
                        <a:rPr lang="fr-FR" sz="1800" b="1" kern="1200" dirty="0" smtClean="0">
                          <a:solidFill>
                            <a:srgbClr val="002060"/>
                          </a:solidFill>
                          <a:latin typeface="+mn-lt"/>
                          <a:ea typeface="+mn-ea"/>
                          <a:cs typeface="+mn-cs"/>
                        </a:rPr>
                        <a:t>       </a:t>
                      </a:r>
                      <a:r>
                        <a:rPr lang="ar-SA" sz="1800" b="1" kern="1200" dirty="0" smtClean="0">
                          <a:solidFill>
                            <a:srgbClr val="002060"/>
                          </a:solidFill>
                          <a:latin typeface="+mn-lt"/>
                          <a:ea typeface="+mn-ea"/>
                          <a:cs typeface="+mn-cs"/>
                        </a:rPr>
                        <a:t>	</a:t>
                      </a:r>
                      <a:r>
                        <a:rPr lang="fr-FR" sz="1800" b="1" kern="1200" dirty="0" smtClean="0">
                          <a:solidFill>
                            <a:srgbClr val="002060"/>
                          </a:solidFill>
                          <a:latin typeface="+mn-lt"/>
                          <a:ea typeface="+mn-ea"/>
                          <a:cs typeface="+mn-cs"/>
                        </a:rPr>
                        <a:t>                                                        </a:t>
                      </a:r>
                      <a:r>
                        <a:rPr lang="ar-SA" sz="1800" b="1" kern="1200" dirty="0" smtClean="0">
                          <a:solidFill>
                            <a:srgbClr val="002060"/>
                          </a:solidFill>
                          <a:latin typeface="+mn-lt"/>
                          <a:ea typeface="+mn-ea"/>
                          <a:cs typeface="+mn-cs"/>
                        </a:rPr>
                        <a:t>0.01 </a:t>
                      </a:r>
                      <a:r>
                        <a:rPr lang="ar-SA" sz="1800" b="1" kern="1200" dirty="0" err="1" smtClean="0">
                          <a:solidFill>
                            <a:srgbClr val="002060"/>
                          </a:solidFill>
                          <a:latin typeface="+mn-lt"/>
                          <a:ea typeface="+mn-ea"/>
                          <a:cs typeface="+mn-cs"/>
                        </a:rPr>
                        <a:t>دج</a:t>
                      </a:r>
                      <a:endParaRPr lang="fr-FR" sz="1800" b="1" kern="1200" dirty="0" smtClean="0">
                        <a:solidFill>
                          <a:srgbClr val="002060"/>
                        </a:solidFill>
                        <a:latin typeface="+mn-lt"/>
                        <a:ea typeface="+mn-ea"/>
                        <a:cs typeface="+mn-cs"/>
                      </a:endParaRPr>
                    </a:p>
                    <a:p>
                      <a:pPr algn="r" rtl="1"/>
                      <a:r>
                        <a:rPr lang="ar-SA" sz="1800" b="1" u="sng" kern="1200" dirty="0" err="1" smtClean="0">
                          <a:solidFill>
                            <a:srgbClr val="002060"/>
                          </a:solidFill>
                          <a:latin typeface="+mn-lt"/>
                          <a:ea typeface="+mn-ea"/>
                          <a:cs typeface="+mn-cs"/>
                        </a:rPr>
                        <a:t>ملاحظة :</a:t>
                      </a:r>
                      <a:endParaRPr lang="fr-FR" sz="1800" b="1" kern="1200" dirty="0" smtClean="0">
                        <a:solidFill>
                          <a:srgbClr val="002060"/>
                        </a:solidFill>
                        <a:latin typeface="+mn-lt"/>
                        <a:ea typeface="+mn-ea"/>
                        <a:cs typeface="+mn-cs"/>
                      </a:endParaRPr>
                    </a:p>
                    <a:p>
                      <a:pPr algn="r" rtl="1"/>
                      <a:r>
                        <a:rPr lang="ar-SA" sz="1800" b="1" kern="1200" dirty="0" smtClean="0">
                          <a:solidFill>
                            <a:srgbClr val="002060"/>
                          </a:solidFill>
                          <a:latin typeface="+mn-lt"/>
                          <a:ea typeface="+mn-ea"/>
                          <a:cs typeface="+mn-cs"/>
                        </a:rPr>
                        <a:t>- يمكن أن تكون الطلبات في حالة الاستشارة المعلن عنها في إطار المادة 13 محل وصل طلب او عقد ماعدا </a:t>
                      </a:r>
                      <a:r>
                        <a:rPr lang="ar-SA" sz="1800" b="1" kern="1200" dirty="0" err="1" smtClean="0">
                          <a:solidFill>
                            <a:srgbClr val="002060"/>
                          </a:solidFill>
                          <a:latin typeface="+mn-lt"/>
                          <a:ea typeface="+mn-ea"/>
                          <a:cs typeface="+mn-cs"/>
                        </a:rPr>
                        <a:t>الدراسات </a:t>
                      </a:r>
                      <a:r>
                        <a:rPr lang="ar-SA" sz="1800" b="1" kern="1200" dirty="0" smtClean="0">
                          <a:solidFill>
                            <a:srgbClr val="002060"/>
                          </a:solidFill>
                          <a:latin typeface="+mn-lt"/>
                          <a:ea typeface="+mn-ea"/>
                          <a:cs typeface="+mn-cs"/>
                        </a:rPr>
                        <a:t>(الدراسة والمتابعة) التي يجب أن تكون في إطار عقد مهما كان مبلغها.</a:t>
                      </a:r>
                      <a:endParaRPr lang="fr-FR" sz="1800" b="1" kern="1200" dirty="0" smtClean="0">
                        <a:solidFill>
                          <a:srgbClr val="002060"/>
                        </a:solidFill>
                        <a:latin typeface="+mn-lt"/>
                        <a:ea typeface="+mn-ea"/>
                        <a:cs typeface="+mn-cs"/>
                      </a:endParaRPr>
                    </a:p>
                    <a:p>
                      <a:pPr algn="r" rtl="1"/>
                      <a:r>
                        <a:rPr lang="ar-SA" sz="1800" b="1" kern="1200" dirty="0" smtClean="0">
                          <a:solidFill>
                            <a:srgbClr val="002060"/>
                          </a:solidFill>
                          <a:latin typeface="+mn-lt"/>
                          <a:ea typeface="+mn-ea"/>
                          <a:cs typeface="+mn-cs"/>
                        </a:rPr>
                        <a:t>- هذا لا يمنع الآمر بالصرف </a:t>
                      </a:r>
                      <a:r>
                        <a:rPr lang="ar-SA" sz="1800" b="1" kern="1200" dirty="0" err="1" smtClean="0">
                          <a:solidFill>
                            <a:srgbClr val="002060"/>
                          </a:solidFill>
                          <a:latin typeface="+mn-lt"/>
                          <a:ea typeface="+mn-ea"/>
                          <a:cs typeface="+mn-cs"/>
                        </a:rPr>
                        <a:t>بالتقيد</a:t>
                      </a:r>
                      <a:r>
                        <a:rPr lang="ar-SA" sz="1800" b="1" kern="1200" dirty="0" smtClean="0">
                          <a:solidFill>
                            <a:srgbClr val="002060"/>
                          </a:solidFill>
                          <a:latin typeface="+mn-lt"/>
                          <a:ea typeface="+mn-ea"/>
                          <a:cs typeface="+mn-cs"/>
                        </a:rPr>
                        <a:t> </a:t>
                      </a:r>
                      <a:r>
                        <a:rPr lang="fr-FR" sz="1800" b="1" kern="1200" dirty="0" smtClean="0">
                          <a:solidFill>
                            <a:srgbClr val="002060"/>
                          </a:solidFill>
                          <a:latin typeface="+mn-lt"/>
                          <a:ea typeface="+mn-ea"/>
                          <a:cs typeface="+mn-cs"/>
                        </a:rPr>
                        <a:t>la règle)</a:t>
                      </a:r>
                      <a:r>
                        <a:rPr lang="ar-SA" sz="1800" b="1" kern="1200" dirty="0" smtClean="0">
                          <a:solidFill>
                            <a:srgbClr val="002060"/>
                          </a:solidFill>
                          <a:latin typeface="+mn-lt"/>
                          <a:ea typeface="+mn-ea"/>
                          <a:cs typeface="+mn-cs"/>
                        </a:rPr>
                        <a:t>) ومباشرة </a:t>
                      </a:r>
                      <a:r>
                        <a:rPr lang="ar-SA" sz="1800" b="1" kern="1200" dirty="0" err="1" smtClean="0">
                          <a:solidFill>
                            <a:srgbClr val="002060"/>
                          </a:solidFill>
                          <a:latin typeface="+mn-lt"/>
                          <a:ea typeface="+mn-ea"/>
                          <a:cs typeface="+mn-cs"/>
                        </a:rPr>
                        <a:t>الإستهلاك</a:t>
                      </a:r>
                      <a:r>
                        <a:rPr lang="ar-SA" sz="1800" b="1" kern="1200" dirty="0" smtClean="0">
                          <a:solidFill>
                            <a:srgbClr val="002060"/>
                          </a:solidFill>
                          <a:latin typeface="+mn-lt"/>
                          <a:ea typeface="+mn-ea"/>
                          <a:cs typeface="+mn-cs"/>
                        </a:rPr>
                        <a:t> من البداية عن طريق </a:t>
                      </a:r>
                      <a:r>
                        <a:rPr lang="ar-SA" sz="1800" b="1" kern="1200" dirty="0" err="1" smtClean="0">
                          <a:solidFill>
                            <a:srgbClr val="002060"/>
                          </a:solidFill>
                          <a:latin typeface="+mn-lt"/>
                          <a:ea typeface="+mn-ea"/>
                          <a:cs typeface="+mn-cs"/>
                        </a:rPr>
                        <a:t>الإستشارة</a:t>
                      </a:r>
                      <a:r>
                        <a:rPr lang="ar-SA" sz="1800" b="1" kern="1200" dirty="0" smtClean="0">
                          <a:solidFill>
                            <a:srgbClr val="002060"/>
                          </a:solidFill>
                          <a:latin typeface="+mn-lt"/>
                          <a:ea typeface="+mn-ea"/>
                          <a:cs typeface="+mn-cs"/>
                        </a:rPr>
                        <a:t> وخاصة إذا كان المبلغ المرصود في المادة أو البرنامج أو الفصل أو مجموع الفصول لنفس </a:t>
                      </a:r>
                      <a:r>
                        <a:rPr lang="ar-SA" sz="1800" b="1" kern="1200" dirty="0" err="1" smtClean="0">
                          <a:solidFill>
                            <a:srgbClr val="002060"/>
                          </a:solidFill>
                          <a:latin typeface="+mn-lt"/>
                          <a:ea typeface="+mn-ea"/>
                          <a:cs typeface="+mn-cs"/>
                        </a:rPr>
                        <a:t>الطبيعة </a:t>
                      </a:r>
                      <a:r>
                        <a:rPr lang="ar-SA" sz="1800" b="1" kern="1200" dirty="0" smtClean="0">
                          <a:solidFill>
                            <a:srgbClr val="002060"/>
                          </a:solidFill>
                          <a:latin typeface="+mn-lt"/>
                          <a:ea typeface="+mn-ea"/>
                          <a:cs typeface="+mn-cs"/>
                        </a:rPr>
                        <a:t>(التجانس) </a:t>
                      </a:r>
                      <a:r>
                        <a:rPr lang="ar-SA" sz="1800" b="1" kern="1200" dirty="0" err="1" smtClean="0">
                          <a:solidFill>
                            <a:srgbClr val="002060"/>
                          </a:solidFill>
                          <a:latin typeface="+mn-lt"/>
                          <a:ea typeface="+mn-ea"/>
                          <a:cs typeface="+mn-cs"/>
                        </a:rPr>
                        <a:t>يفوق </a:t>
                      </a:r>
                      <a:r>
                        <a:rPr lang="ar-SA" sz="1800" b="1" kern="1200" dirty="0" smtClean="0">
                          <a:solidFill>
                            <a:srgbClr val="002060"/>
                          </a:solidFill>
                          <a:latin typeface="+mn-lt"/>
                          <a:ea typeface="+mn-ea"/>
                          <a:cs typeface="+mn-cs"/>
                        </a:rPr>
                        <a:t>(1000.000.00 </a:t>
                      </a:r>
                      <a:r>
                        <a:rPr lang="ar-SA" sz="1800" b="1" kern="1200" dirty="0" err="1" smtClean="0">
                          <a:solidFill>
                            <a:srgbClr val="002060"/>
                          </a:solidFill>
                          <a:latin typeface="+mn-lt"/>
                          <a:ea typeface="+mn-ea"/>
                          <a:cs typeface="+mn-cs"/>
                        </a:rPr>
                        <a:t>دج</a:t>
                      </a:r>
                      <a:r>
                        <a:rPr lang="ar-SA" sz="1800" b="1" kern="1200" dirty="0" smtClean="0">
                          <a:solidFill>
                            <a:srgbClr val="002060"/>
                          </a:solidFill>
                          <a:latin typeface="+mn-lt"/>
                          <a:ea typeface="+mn-ea"/>
                          <a:cs typeface="+mn-cs"/>
                        </a:rPr>
                        <a:t> - 500.000.00 </a:t>
                      </a:r>
                      <a:r>
                        <a:rPr lang="ar-SA" sz="1800" b="1" kern="1200" dirty="0" err="1" smtClean="0">
                          <a:solidFill>
                            <a:srgbClr val="002060"/>
                          </a:solidFill>
                          <a:latin typeface="+mn-lt"/>
                          <a:ea typeface="+mn-ea"/>
                          <a:cs typeface="+mn-cs"/>
                        </a:rPr>
                        <a:t>دج).</a:t>
                      </a:r>
                      <a:endParaRPr lang="fr-FR" dirty="0">
                        <a:solidFill>
                          <a:srgbClr val="002060"/>
                        </a:solidFill>
                      </a:endParaRPr>
                    </a:p>
                  </a:txBody>
                  <a:tcPr>
                    <a:noFill/>
                  </a:tcPr>
                </a:tc>
              </a:tr>
            </a:tbl>
          </a:graphicData>
        </a:graphic>
      </p:graphicFrame>
      <p:cxnSp>
        <p:nvCxnSpPr>
          <p:cNvPr id="22" name="Connecteur droit avec flèche 21"/>
          <p:cNvCxnSpPr/>
          <p:nvPr/>
        </p:nvCxnSpPr>
        <p:spPr>
          <a:xfrm flipV="1">
            <a:off x="6804248" y="764704"/>
            <a:ext cx="0" cy="7647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Connecteur droit avec flèche 38"/>
          <p:cNvCxnSpPr/>
          <p:nvPr/>
        </p:nvCxnSpPr>
        <p:spPr>
          <a:xfrm flipV="1">
            <a:off x="2339752" y="3212976"/>
            <a:ext cx="0" cy="7647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Connecteur droit avec flèche 39"/>
          <p:cNvCxnSpPr/>
          <p:nvPr/>
        </p:nvCxnSpPr>
        <p:spPr>
          <a:xfrm flipV="1">
            <a:off x="2339752" y="1988840"/>
            <a:ext cx="0" cy="7647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Connecteur droit avec flèche 40"/>
          <p:cNvCxnSpPr/>
          <p:nvPr/>
        </p:nvCxnSpPr>
        <p:spPr>
          <a:xfrm flipV="1">
            <a:off x="2339752" y="764704"/>
            <a:ext cx="0" cy="7647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Connecteur droit avec flèche 41"/>
          <p:cNvCxnSpPr/>
          <p:nvPr/>
        </p:nvCxnSpPr>
        <p:spPr>
          <a:xfrm flipV="1">
            <a:off x="6804248" y="1988840"/>
            <a:ext cx="0" cy="7647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Connecteur droit avec flèche 42"/>
          <p:cNvCxnSpPr/>
          <p:nvPr/>
        </p:nvCxnSpPr>
        <p:spPr>
          <a:xfrm flipV="1">
            <a:off x="6804248" y="3212976"/>
            <a:ext cx="0" cy="7647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1000" fill="hold"/>
                                        <p:tgtEl>
                                          <p:spTgt spid="20"/>
                                        </p:tgtEl>
                                        <p:attrNameLst>
                                          <p:attrName>ppt_x</p:attrName>
                                        </p:attrNameLst>
                                      </p:cBhvr>
                                      <p:tavLst>
                                        <p:tav tm="0">
                                          <p:val>
                                            <p:strVal val="#ppt_x-.2"/>
                                          </p:val>
                                        </p:tav>
                                        <p:tav tm="100000">
                                          <p:val>
                                            <p:strVal val="#ppt_x"/>
                                          </p:val>
                                        </p:tav>
                                      </p:tavLst>
                                    </p:anim>
                                    <p:anim calcmode="lin" valueType="num">
                                      <p:cBhvr>
                                        <p:cTn id="8" dur="10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9"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620688"/>
            <a:ext cx="8507288" cy="5433467"/>
          </a:xfrm>
        </p:spPr>
        <p:txBody>
          <a:bodyPr>
            <a:normAutofit/>
          </a:bodyPr>
          <a:lstStyle/>
          <a:p>
            <a:pPr lvl="0" algn="ctr" rtl="1">
              <a:lnSpc>
                <a:spcPct val="150000"/>
              </a:lnSpc>
              <a:buNone/>
            </a:pPr>
            <a:r>
              <a:rPr lang="ar-DZ" sz="4000" b="1" dirty="0" smtClean="0">
                <a:solidFill>
                  <a:srgbClr val="002060"/>
                </a:solidFill>
              </a:rPr>
              <a:t>كفالة حسن التنفيذ </a:t>
            </a:r>
            <a:endParaRPr lang="ar-DZ" sz="4000" dirty="0" smtClean="0">
              <a:solidFill>
                <a:srgbClr val="002060"/>
              </a:solidFill>
            </a:endParaRPr>
          </a:p>
          <a:p>
            <a:pPr lvl="0" algn="r" rtl="1">
              <a:lnSpc>
                <a:spcPct val="150000"/>
              </a:lnSpc>
              <a:buFontTx/>
              <a:buChar char="-"/>
            </a:pPr>
            <a:r>
              <a:rPr lang="ar-DZ" dirty="0" smtClean="0">
                <a:solidFill>
                  <a:srgbClr val="002060"/>
                </a:solidFill>
              </a:rPr>
              <a:t>تساوي 1</a:t>
            </a:r>
            <a:r>
              <a:rPr lang="fr-FR" dirty="0" smtClean="0">
                <a:solidFill>
                  <a:srgbClr val="002060"/>
                </a:solidFill>
              </a:rPr>
              <a:t>%</a:t>
            </a:r>
            <a:r>
              <a:rPr lang="ar-DZ" dirty="0" smtClean="0">
                <a:solidFill>
                  <a:srgbClr val="002060"/>
                </a:solidFill>
              </a:rPr>
              <a:t> - 5</a:t>
            </a:r>
            <a:r>
              <a:rPr lang="fr-FR" dirty="0" smtClean="0">
                <a:solidFill>
                  <a:srgbClr val="002060"/>
                </a:solidFill>
              </a:rPr>
              <a:t>%</a:t>
            </a:r>
            <a:r>
              <a:rPr lang="ar-DZ" dirty="0" smtClean="0">
                <a:solidFill>
                  <a:srgbClr val="002060"/>
                </a:solidFill>
              </a:rPr>
              <a:t> من مبلغ الصفقة أو الملحقات المحتملة، من البنك أو صندوق ضمان الصفقات العمومية.</a:t>
            </a:r>
          </a:p>
          <a:p>
            <a:pPr algn="r" rtl="1">
              <a:lnSpc>
                <a:spcPct val="150000"/>
              </a:lnSpc>
              <a:buFontTx/>
              <a:buChar char="-"/>
            </a:pPr>
            <a:r>
              <a:rPr lang="ar-DZ" dirty="0" smtClean="0">
                <a:solidFill>
                  <a:srgbClr val="002060"/>
                </a:solidFill>
              </a:rPr>
              <a:t>يمكن اقتطاعها شهريا من الدفعات بنسبة 5</a:t>
            </a:r>
            <a:r>
              <a:rPr lang="fr-FR" dirty="0" smtClean="0">
                <a:solidFill>
                  <a:srgbClr val="002060"/>
                </a:solidFill>
              </a:rPr>
              <a:t>%</a:t>
            </a:r>
            <a:r>
              <a:rPr lang="ar-DZ" dirty="0" err="1" smtClean="0">
                <a:solidFill>
                  <a:srgbClr val="002060"/>
                </a:solidFill>
              </a:rPr>
              <a:t>.</a:t>
            </a:r>
            <a:endParaRPr lang="ar-DZ" dirty="0" smtClean="0">
              <a:solidFill>
                <a:srgbClr val="002060"/>
              </a:solidFill>
            </a:endParaRPr>
          </a:p>
          <a:p>
            <a:pPr algn="r" rtl="1">
              <a:lnSpc>
                <a:spcPct val="150000"/>
              </a:lnSpc>
              <a:buFontTx/>
              <a:buChar char="-"/>
            </a:pPr>
            <a:r>
              <a:rPr lang="ar-DZ" dirty="0" smtClean="0">
                <a:solidFill>
                  <a:srgbClr val="002060"/>
                </a:solidFill>
              </a:rPr>
              <a:t>إمكانية الإعفاء من كفالة حسن التنفيذ.</a:t>
            </a:r>
            <a:endParaRPr lang="fr-FR" dirty="0" smtClean="0">
              <a:solidFill>
                <a:srgbClr val="002060"/>
              </a:solidFill>
            </a:endParaRPr>
          </a:p>
          <a:p>
            <a:pPr lvl="0" algn="r" rtl="1">
              <a:buNone/>
            </a:pPr>
            <a:endParaRPr lang="fr-FR" dirty="0" smtClean="0"/>
          </a:p>
          <a:p>
            <a:pPr>
              <a:buNone/>
            </a:pPr>
            <a:endParaRPr lang="fr-FR" dirty="0"/>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par>
                          <p:cTn id="15" fill="hold">
                            <p:stCondLst>
                              <p:cond delay="1000"/>
                            </p:stCondLst>
                            <p:childTnLst>
                              <p:par>
                                <p:cTn id="16" presetID="25" presetClass="entr" presetSubtype="0" fill="hold" grpId="0"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19"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0"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1"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2"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3"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4"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5" dur="1000" decel="50000">
                                          <p:stCondLst>
                                            <p:cond delay="0"/>
                                          </p:stCondLst>
                                        </p:cTn>
                                        <p:tgtEl>
                                          <p:spTgt spid="3">
                                            <p:txEl>
                                              <p:pRg st="1" end="1"/>
                                            </p:txEl>
                                          </p:spTgt>
                                        </p:tgtEl>
                                      </p:cBhvr>
                                    </p:animEffect>
                                  </p:childTnLst>
                                </p:cTn>
                              </p:par>
                            </p:childTnLst>
                          </p:cTn>
                        </p:par>
                        <p:par>
                          <p:cTn id="26" fill="hold">
                            <p:stCondLst>
                              <p:cond delay="2000"/>
                            </p:stCondLst>
                            <p:childTnLst>
                              <p:par>
                                <p:cTn id="27" presetID="25" presetClass="entr" presetSubtype="0" fill="hold" grpId="0" nodeType="after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p:cTn id="29"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0"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1"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2"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3"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4"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35"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36" dur="1000" decel="50000">
                                          <p:stCondLst>
                                            <p:cond delay="0"/>
                                          </p:stCondLst>
                                        </p:cTn>
                                        <p:tgtEl>
                                          <p:spTgt spid="3">
                                            <p:txEl>
                                              <p:pRg st="2" end="2"/>
                                            </p:txEl>
                                          </p:spTgt>
                                        </p:tgtEl>
                                      </p:cBhvr>
                                    </p:animEffect>
                                  </p:childTnLst>
                                </p:cTn>
                              </p:par>
                            </p:childTnLst>
                          </p:cTn>
                        </p:par>
                        <p:par>
                          <p:cTn id="37" fill="hold">
                            <p:stCondLst>
                              <p:cond delay="3000"/>
                            </p:stCondLst>
                            <p:childTnLst>
                              <p:par>
                                <p:cTn id="38" presetID="25" presetClass="entr" presetSubtype="0" fill="hold" grpId="0" nodeType="after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p:cTn id="40"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41"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42"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43"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4"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45"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46"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47" dur="1000" decel="50000">
                                          <p:stCondLst>
                                            <p:cond delay="0"/>
                                          </p:stCondLst>
                                        </p:cTn>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5865515"/>
          </a:xfrm>
        </p:spPr>
        <p:txBody>
          <a:bodyPr/>
          <a:lstStyle/>
          <a:p>
            <a:pPr algn="ctr" rtl="1">
              <a:buNone/>
            </a:pPr>
            <a:r>
              <a:rPr lang="ar-DZ" sz="4000" b="1" dirty="0" smtClean="0">
                <a:solidFill>
                  <a:srgbClr val="002060"/>
                </a:solidFill>
                <a:cs typeface="Arabic Transparent" pitchFamily="2" charset="-78"/>
              </a:rPr>
              <a:t>كفالة الضمان</a:t>
            </a:r>
            <a:endParaRPr lang="ar-DZ" sz="4000" dirty="0" smtClean="0">
              <a:solidFill>
                <a:srgbClr val="002060"/>
              </a:solidFill>
              <a:cs typeface="Arabic Transparent" pitchFamily="2" charset="-78"/>
            </a:endParaRPr>
          </a:p>
          <a:p>
            <a:pPr algn="r" rtl="1">
              <a:lnSpc>
                <a:spcPct val="150000"/>
              </a:lnSpc>
              <a:buFontTx/>
              <a:buChar char="-"/>
            </a:pPr>
            <a:r>
              <a:rPr lang="ar-DZ" dirty="0" smtClean="0">
                <a:solidFill>
                  <a:srgbClr val="002060"/>
                </a:solidFill>
              </a:rPr>
              <a:t>تساوي من 1</a:t>
            </a:r>
            <a:r>
              <a:rPr lang="fr-FR" dirty="0" smtClean="0">
                <a:solidFill>
                  <a:srgbClr val="002060"/>
                </a:solidFill>
              </a:rPr>
              <a:t>%</a:t>
            </a:r>
            <a:r>
              <a:rPr lang="ar-DZ" dirty="0" smtClean="0">
                <a:solidFill>
                  <a:srgbClr val="002060"/>
                </a:solidFill>
              </a:rPr>
              <a:t> - 5</a:t>
            </a:r>
            <a:r>
              <a:rPr lang="fr-FR" dirty="0" smtClean="0">
                <a:solidFill>
                  <a:srgbClr val="002060"/>
                </a:solidFill>
              </a:rPr>
              <a:t>%</a:t>
            </a:r>
            <a:r>
              <a:rPr lang="ar-DZ" dirty="0" smtClean="0">
                <a:solidFill>
                  <a:srgbClr val="002060"/>
                </a:solidFill>
              </a:rPr>
              <a:t> من مبلغ الصفقة و </a:t>
            </a:r>
            <a:r>
              <a:rPr lang="ar-DZ" dirty="0" err="1" smtClean="0">
                <a:solidFill>
                  <a:srgbClr val="002060"/>
                </a:solidFill>
              </a:rPr>
              <a:t>ملحقاتها.</a:t>
            </a:r>
            <a:r>
              <a:rPr lang="ar-DZ" dirty="0" smtClean="0">
                <a:solidFill>
                  <a:srgbClr val="002060"/>
                </a:solidFill>
              </a:rPr>
              <a:t> </a:t>
            </a:r>
          </a:p>
          <a:p>
            <a:pPr algn="r" rtl="1">
              <a:lnSpc>
                <a:spcPct val="150000"/>
              </a:lnSpc>
              <a:buFontTx/>
              <a:buChar char="-"/>
            </a:pPr>
            <a:r>
              <a:rPr lang="ar-DZ" dirty="0" smtClean="0">
                <a:solidFill>
                  <a:srgbClr val="002060"/>
                </a:solidFill>
              </a:rPr>
              <a:t>يمكن أن تؤسس بتحويل كفالة حسن التنفيذ إلى كفالة ضمان.</a:t>
            </a:r>
          </a:p>
          <a:p>
            <a:pPr lvl="0" algn="r" rtl="1">
              <a:lnSpc>
                <a:spcPct val="150000"/>
              </a:lnSpc>
              <a:buFontTx/>
              <a:buChar char="-"/>
            </a:pPr>
            <a:r>
              <a:rPr lang="ar-DZ" dirty="0" smtClean="0">
                <a:solidFill>
                  <a:srgbClr val="002060"/>
                </a:solidFill>
              </a:rPr>
              <a:t>الصفقات التي لا تتضمن مدة ضمان لا يمكن إدراج كفالة الضمان.</a:t>
            </a:r>
            <a:endParaRPr lang="fr-FR" dirty="0" smtClean="0">
              <a:solidFill>
                <a:srgbClr val="002060"/>
              </a:solidFill>
            </a:endParaRPr>
          </a:p>
          <a:p>
            <a:pPr lvl="0" algn="r" rtl="1">
              <a:lnSpc>
                <a:spcPct val="150000"/>
              </a:lnSpc>
              <a:buFontTx/>
              <a:buChar char="-"/>
            </a:pPr>
            <a:r>
              <a:rPr lang="ar-DZ" dirty="0" smtClean="0">
                <a:solidFill>
                  <a:srgbClr val="002060"/>
                </a:solidFill>
              </a:rPr>
              <a:t>تسترجع كفالة الضمان بعد شهر من تاريخ الاستلام النهائي للصفقة.</a:t>
            </a:r>
            <a:endParaRPr lang="fr-FR" dirty="0" smtClean="0">
              <a:solidFill>
                <a:srgbClr val="002060"/>
              </a:solidFill>
            </a:endParaRPr>
          </a:p>
          <a:p>
            <a:pPr algn="r" rtl="1">
              <a:buFontTx/>
              <a:buChar char="-"/>
            </a:pPr>
            <a:endParaRPr lang="fr-FR" dirty="0"/>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par>
                          <p:cTn id="14" fill="hold">
                            <p:stCondLst>
                              <p:cond delay="1000"/>
                            </p:stCondLst>
                            <p:childTnLst>
                              <p:par>
                                <p:cTn id="15" presetID="17" presetClass="entr" presetSubtype="10"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par>
                          <p:cTn id="19" fill="hold">
                            <p:stCondLst>
                              <p:cond delay="1500"/>
                            </p:stCondLst>
                            <p:childTnLst>
                              <p:par>
                                <p:cTn id="20" presetID="17" presetClass="entr" presetSubtype="10"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par>
                          <p:cTn id="24" fill="hold">
                            <p:stCondLst>
                              <p:cond delay="2000"/>
                            </p:stCondLst>
                            <p:childTnLst>
                              <p:par>
                                <p:cTn id="25" presetID="17" presetClass="entr" presetSubtype="1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336704"/>
          </a:xfrm>
        </p:spPr>
        <p:txBody>
          <a:bodyPr>
            <a:normAutofit fontScale="92500" lnSpcReduction="20000"/>
          </a:bodyPr>
          <a:lstStyle/>
          <a:p>
            <a:pPr lvl="0" algn="ctr" rtl="1">
              <a:buNone/>
            </a:pPr>
            <a:r>
              <a:rPr lang="ar-DZ" sz="4300" b="1" dirty="0" err="1" smtClean="0">
                <a:solidFill>
                  <a:srgbClr val="002060"/>
                </a:solidFill>
              </a:rPr>
              <a:t>الفســــــــخ </a:t>
            </a:r>
            <a:r>
              <a:rPr lang="ar-DZ" sz="3000" b="1" dirty="0" smtClean="0">
                <a:solidFill>
                  <a:srgbClr val="002060"/>
                </a:solidFill>
              </a:rPr>
              <a:t>(المادة 149</a:t>
            </a:r>
            <a:r>
              <a:rPr lang="ar-DZ" sz="3000" b="1" dirty="0" err="1" smtClean="0">
                <a:solidFill>
                  <a:srgbClr val="002060"/>
                </a:solidFill>
              </a:rPr>
              <a:t>)</a:t>
            </a:r>
            <a:endParaRPr lang="fr-FR" sz="3500" dirty="0" smtClean="0">
              <a:solidFill>
                <a:srgbClr val="002060"/>
              </a:solidFill>
            </a:endParaRPr>
          </a:p>
          <a:p>
            <a:pPr lvl="0" algn="r" rtl="1"/>
            <a:r>
              <a:rPr lang="ar-DZ" sz="3300" b="1" dirty="0" smtClean="0">
                <a:solidFill>
                  <a:srgbClr val="002060"/>
                </a:solidFill>
              </a:rPr>
              <a:t>تعريفه: </a:t>
            </a:r>
            <a:r>
              <a:rPr lang="ar-DZ" sz="3300" dirty="0" smtClean="0">
                <a:solidFill>
                  <a:srgbClr val="002060"/>
                </a:solidFill>
              </a:rPr>
              <a:t>هو إنهاء العلاقة التعاقدية.</a:t>
            </a:r>
            <a:endParaRPr lang="fr-FR" sz="3300" dirty="0" smtClean="0">
              <a:solidFill>
                <a:srgbClr val="002060"/>
              </a:solidFill>
            </a:endParaRPr>
          </a:p>
          <a:p>
            <a:pPr lvl="0" algn="r" rtl="1"/>
            <a:r>
              <a:rPr lang="ar-DZ" sz="3300" b="1" dirty="0" err="1" smtClean="0">
                <a:solidFill>
                  <a:srgbClr val="002060"/>
                </a:solidFill>
              </a:rPr>
              <a:t>انواعـــــــه :</a:t>
            </a:r>
            <a:endParaRPr lang="fr-FR" sz="3300" dirty="0" smtClean="0">
              <a:solidFill>
                <a:srgbClr val="002060"/>
              </a:solidFill>
            </a:endParaRPr>
          </a:p>
          <a:p>
            <a:pPr lvl="0" algn="r" rtl="1"/>
            <a:r>
              <a:rPr lang="ar-DZ" sz="3300" b="1" dirty="0" smtClean="0">
                <a:solidFill>
                  <a:srgbClr val="002060"/>
                </a:solidFill>
              </a:rPr>
              <a:t>كامل أو جزئي.</a:t>
            </a:r>
            <a:endParaRPr lang="fr-FR" sz="3300" dirty="0" smtClean="0">
              <a:solidFill>
                <a:srgbClr val="002060"/>
              </a:solidFill>
            </a:endParaRPr>
          </a:p>
          <a:p>
            <a:pPr lvl="0" algn="r" rtl="1"/>
            <a:r>
              <a:rPr lang="ar-DZ" sz="3300" b="1" dirty="0" smtClean="0">
                <a:solidFill>
                  <a:srgbClr val="002060"/>
                </a:solidFill>
              </a:rPr>
              <a:t>من جانب واحد</a:t>
            </a:r>
            <a:r>
              <a:rPr lang="ar-DZ" sz="3300" dirty="0" smtClean="0">
                <a:solidFill>
                  <a:srgbClr val="002060"/>
                </a:solidFill>
              </a:rPr>
              <a:t>: ضرورة المصلحة لا يمكن للمتعامل المتعاقد الاعتراض، تمنح له جميع مستحقاته.</a:t>
            </a:r>
            <a:endParaRPr lang="fr-FR" sz="3300" dirty="0" smtClean="0">
              <a:solidFill>
                <a:srgbClr val="002060"/>
              </a:solidFill>
            </a:endParaRPr>
          </a:p>
          <a:p>
            <a:pPr lvl="0" algn="r" rtl="1"/>
            <a:r>
              <a:rPr lang="ar-DZ" sz="3300" b="1" dirty="0" smtClean="0">
                <a:solidFill>
                  <a:srgbClr val="002060"/>
                </a:solidFill>
              </a:rPr>
              <a:t>من جانب واحد</a:t>
            </a:r>
            <a:r>
              <a:rPr lang="ar-DZ" sz="3300" dirty="0" smtClean="0">
                <a:solidFill>
                  <a:srgbClr val="002060"/>
                </a:solidFill>
              </a:rPr>
              <a:t>: عندما لا ينفذ المتعامل المتعاقد الالتزامات </a:t>
            </a:r>
            <a:r>
              <a:rPr lang="ar-DZ" sz="3300" dirty="0" err="1" smtClean="0">
                <a:solidFill>
                  <a:srgbClr val="002060"/>
                </a:solidFill>
              </a:rPr>
              <a:t>التعاقدية </a:t>
            </a:r>
            <a:r>
              <a:rPr lang="ar-DZ" sz="3300" dirty="0" smtClean="0">
                <a:solidFill>
                  <a:srgbClr val="002060"/>
                </a:solidFill>
              </a:rPr>
              <a:t>(على عاتق المتعامل المتعاقد</a:t>
            </a:r>
            <a:r>
              <a:rPr lang="ar-DZ" sz="3300" dirty="0" err="1" smtClean="0">
                <a:solidFill>
                  <a:srgbClr val="002060"/>
                </a:solidFill>
              </a:rPr>
              <a:t>).</a:t>
            </a:r>
            <a:endParaRPr lang="fr-FR" sz="3300" dirty="0" smtClean="0">
              <a:solidFill>
                <a:srgbClr val="002060"/>
              </a:solidFill>
            </a:endParaRPr>
          </a:p>
          <a:p>
            <a:pPr marL="0" indent="0" algn="r" rtl="1">
              <a:buNone/>
            </a:pPr>
            <a:r>
              <a:rPr lang="ar-DZ" sz="3300" dirty="0" smtClean="0">
                <a:solidFill>
                  <a:srgbClr val="002060"/>
                </a:solidFill>
              </a:rPr>
              <a:t>يفقد المتعامل المتعاقد بعض </a:t>
            </a:r>
            <a:r>
              <a:rPr lang="ar-DZ" sz="3300" dirty="0" err="1" smtClean="0">
                <a:solidFill>
                  <a:srgbClr val="002060"/>
                </a:solidFill>
              </a:rPr>
              <a:t>المستحقات </a:t>
            </a:r>
            <a:r>
              <a:rPr lang="ar-DZ" sz="3300" dirty="0" smtClean="0">
                <a:solidFill>
                  <a:srgbClr val="002060"/>
                </a:solidFill>
              </a:rPr>
              <a:t>(الأشغال المنجزة والتي لم تسدد بعد، كفالة حسن التنفيذ ويتحمل التكاليف الإضافية عند </a:t>
            </a:r>
            <a:r>
              <a:rPr lang="ar-DZ" sz="3300" dirty="0" err="1" smtClean="0">
                <a:solidFill>
                  <a:srgbClr val="002060"/>
                </a:solidFill>
              </a:rPr>
              <a:t>الإقتضاء).</a:t>
            </a:r>
            <a:endParaRPr lang="fr-FR" sz="3300" dirty="0" smtClean="0">
              <a:solidFill>
                <a:srgbClr val="002060"/>
              </a:solidFill>
            </a:endParaRPr>
          </a:p>
          <a:p>
            <a:pPr lvl="0" algn="r" rtl="1"/>
            <a:r>
              <a:rPr lang="ar-DZ" sz="3300" b="1" dirty="0" smtClean="0">
                <a:solidFill>
                  <a:srgbClr val="002060"/>
                </a:solidFill>
              </a:rPr>
              <a:t>بالتراضي</a:t>
            </a:r>
            <a:r>
              <a:rPr lang="ar-DZ" sz="3300" dirty="0" smtClean="0">
                <a:solidFill>
                  <a:srgbClr val="002060"/>
                </a:solidFill>
              </a:rPr>
              <a:t> (اتفاق مشترك): يوقع الطرفان على وثيقة الفسخ والتي تنص على الأشغال المنفذة والمتبقية للتنفيذ (الجانب المالي).</a:t>
            </a:r>
            <a:endParaRPr lang="fr-FR" sz="3300" dirty="0" smtClean="0">
              <a:solidFill>
                <a:srgbClr val="002060"/>
              </a:solidFill>
            </a:endParaRPr>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3"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
                                        <p:tgtEl>
                                          <p:spTgt spid="3">
                                            <p:txEl>
                                              <p:pRg st="0" end="0"/>
                                            </p:txEl>
                                          </p:spTgt>
                                        </p:tgtEl>
                                      </p:cBhvr>
                                    </p:animEffect>
                                    <p:anim calcmode="lin" valueType="num">
                                      <p:cBhvr>
                                        <p:cTn id="8" dur="4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2" fill="hold">
                            <p:stCondLst>
                              <p:cond delay="1000"/>
                            </p:stCondLst>
                            <p:childTnLst>
                              <p:par>
                                <p:cTn id="13" presetID="43"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
                                        <p:tgtEl>
                                          <p:spTgt spid="3">
                                            <p:txEl>
                                              <p:pRg st="1" end="1"/>
                                            </p:txEl>
                                          </p:spTgt>
                                        </p:tgtEl>
                                      </p:cBhvr>
                                    </p:animEffect>
                                    <p:anim calcmode="lin" valueType="num">
                                      <p:cBhvr>
                                        <p:cTn id="16" dur="4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400" fill="hold"/>
                                        <p:tgtEl>
                                          <p:spTgt spid="3">
                                            <p:txEl>
                                              <p:pRg st="1" end="1"/>
                                            </p:txEl>
                                          </p:spTgt>
                                        </p:tgtEl>
                                        <p:attrNameLst>
                                          <p:attrName>ppt_y</p:attrName>
                                        </p:attrNameLst>
                                      </p:cBhvr>
                                      <p:tavLst>
                                        <p:tav tm="0">
                                          <p:val>
                                            <p:strVal val="#ppt_y+0.31"/>
                                          </p:val>
                                        </p:tav>
                                        <p:tav tm="100000">
                                          <p:val>
                                            <p:strVal val="#ppt_y+0.31"/>
                                          </p:val>
                                        </p:tav>
                                      </p:tavLst>
                                    </p:anim>
                                    <p:anim calcmode="lin" valueType="num">
                                      <p:cBhvr>
                                        <p:cTn id="18" dur="600" decel="50000" fill="hold">
                                          <p:stCondLst>
                                            <p:cond delay="400"/>
                                          </p:stCondLst>
                                        </p:cTn>
                                        <p:tgtEl>
                                          <p:spTgt spid="3">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9" dur="600" decel="50000" fill="hold">
                                          <p:stCondLst>
                                            <p:cond delay="400"/>
                                          </p:stCondLst>
                                        </p:cTn>
                                        <p:tgtEl>
                                          <p:spTgt spid="3">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20" fill="hold">
                            <p:stCondLst>
                              <p:cond delay="2000"/>
                            </p:stCondLst>
                            <p:childTnLst>
                              <p:par>
                                <p:cTn id="21" presetID="43" presetClass="entr" presetSubtype="0"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
                                        <p:tgtEl>
                                          <p:spTgt spid="3">
                                            <p:txEl>
                                              <p:pRg st="2" end="2"/>
                                            </p:txEl>
                                          </p:spTgt>
                                        </p:tgtEl>
                                      </p:cBhvr>
                                    </p:animEffect>
                                    <p:anim calcmode="lin" valueType="num">
                                      <p:cBhvr>
                                        <p:cTn id="24" dur="4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400" fill="hold"/>
                                        <p:tgtEl>
                                          <p:spTgt spid="3">
                                            <p:txEl>
                                              <p:pRg st="2" end="2"/>
                                            </p:txEl>
                                          </p:spTgt>
                                        </p:tgtEl>
                                        <p:attrNameLst>
                                          <p:attrName>ppt_y</p:attrName>
                                        </p:attrNameLst>
                                      </p:cBhvr>
                                      <p:tavLst>
                                        <p:tav tm="0">
                                          <p:val>
                                            <p:strVal val="#ppt_y+0.31"/>
                                          </p:val>
                                        </p:tav>
                                        <p:tav tm="100000">
                                          <p:val>
                                            <p:strVal val="#ppt_y+0.31"/>
                                          </p:val>
                                        </p:tav>
                                      </p:tavLst>
                                    </p:anim>
                                    <p:anim calcmode="lin" valueType="num">
                                      <p:cBhvr>
                                        <p:cTn id="26" dur="600" decel="50000" fill="hold">
                                          <p:stCondLst>
                                            <p:cond delay="400"/>
                                          </p:stCondLst>
                                        </p:cTn>
                                        <p:tgtEl>
                                          <p:spTgt spid="3">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7" dur="600" decel="50000" fill="hold">
                                          <p:stCondLst>
                                            <p:cond delay="400"/>
                                          </p:stCondLst>
                                        </p:cTn>
                                        <p:tgtEl>
                                          <p:spTgt spid="3">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28" fill="hold">
                            <p:stCondLst>
                              <p:cond delay="3000"/>
                            </p:stCondLst>
                            <p:childTnLst>
                              <p:par>
                                <p:cTn id="29" presetID="43" presetClass="entr" presetSubtype="0" fill="hold" grpId="0"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
                                        <p:tgtEl>
                                          <p:spTgt spid="3">
                                            <p:txEl>
                                              <p:pRg st="3" end="3"/>
                                            </p:txEl>
                                          </p:spTgt>
                                        </p:tgtEl>
                                      </p:cBhvr>
                                    </p:animEffect>
                                    <p:anim calcmode="lin" valueType="num">
                                      <p:cBhvr>
                                        <p:cTn id="32" dur="4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400" fill="hold"/>
                                        <p:tgtEl>
                                          <p:spTgt spid="3">
                                            <p:txEl>
                                              <p:pRg st="3" end="3"/>
                                            </p:txEl>
                                          </p:spTgt>
                                        </p:tgtEl>
                                        <p:attrNameLst>
                                          <p:attrName>ppt_y</p:attrName>
                                        </p:attrNameLst>
                                      </p:cBhvr>
                                      <p:tavLst>
                                        <p:tav tm="0">
                                          <p:val>
                                            <p:strVal val="#ppt_y+0.31"/>
                                          </p:val>
                                        </p:tav>
                                        <p:tav tm="100000">
                                          <p:val>
                                            <p:strVal val="#ppt_y+0.31"/>
                                          </p:val>
                                        </p:tav>
                                      </p:tavLst>
                                    </p:anim>
                                    <p:anim calcmode="lin" valueType="num">
                                      <p:cBhvr>
                                        <p:cTn id="34" dur="600" decel="50000" fill="hold">
                                          <p:stCondLst>
                                            <p:cond delay="400"/>
                                          </p:stCondLst>
                                        </p:cTn>
                                        <p:tgtEl>
                                          <p:spTgt spid="3">
                                            <p:txEl>
                                              <p:pRg st="3" end="3"/>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5" dur="600" decel="50000" fill="hold">
                                          <p:stCondLst>
                                            <p:cond delay="400"/>
                                          </p:stCondLst>
                                        </p:cTn>
                                        <p:tgtEl>
                                          <p:spTgt spid="3">
                                            <p:txEl>
                                              <p:pRg st="3" end="3"/>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36" fill="hold">
                            <p:stCondLst>
                              <p:cond delay="4000"/>
                            </p:stCondLst>
                            <p:childTnLst>
                              <p:par>
                                <p:cTn id="37" presetID="43" presetClass="entr" presetSubtype="0" fill="hold" grpId="0" nodeType="after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
                                        <p:tgtEl>
                                          <p:spTgt spid="3">
                                            <p:txEl>
                                              <p:pRg st="4" end="4"/>
                                            </p:txEl>
                                          </p:spTgt>
                                        </p:tgtEl>
                                      </p:cBhvr>
                                    </p:animEffect>
                                    <p:anim calcmode="lin" valueType="num">
                                      <p:cBhvr>
                                        <p:cTn id="40" dur="4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400" fill="hold"/>
                                        <p:tgtEl>
                                          <p:spTgt spid="3">
                                            <p:txEl>
                                              <p:pRg st="4" end="4"/>
                                            </p:txEl>
                                          </p:spTgt>
                                        </p:tgtEl>
                                        <p:attrNameLst>
                                          <p:attrName>ppt_y</p:attrName>
                                        </p:attrNameLst>
                                      </p:cBhvr>
                                      <p:tavLst>
                                        <p:tav tm="0">
                                          <p:val>
                                            <p:strVal val="#ppt_y+0.31"/>
                                          </p:val>
                                        </p:tav>
                                        <p:tav tm="100000">
                                          <p:val>
                                            <p:strVal val="#ppt_y+0.31"/>
                                          </p:val>
                                        </p:tav>
                                      </p:tavLst>
                                    </p:anim>
                                    <p:anim calcmode="lin" valueType="num">
                                      <p:cBhvr>
                                        <p:cTn id="42" dur="600" decel="50000" fill="hold">
                                          <p:stCondLst>
                                            <p:cond delay="400"/>
                                          </p:stCondLst>
                                        </p:cTn>
                                        <p:tgtEl>
                                          <p:spTgt spid="3">
                                            <p:txEl>
                                              <p:pRg st="4" end="4"/>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3" dur="600" decel="50000" fill="hold">
                                          <p:stCondLst>
                                            <p:cond delay="400"/>
                                          </p:stCondLst>
                                        </p:cTn>
                                        <p:tgtEl>
                                          <p:spTgt spid="3">
                                            <p:txEl>
                                              <p:pRg st="4" end="4"/>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44" fill="hold">
                            <p:stCondLst>
                              <p:cond delay="5000"/>
                            </p:stCondLst>
                            <p:childTnLst>
                              <p:par>
                                <p:cTn id="45" presetID="43" presetClass="entr" presetSubtype="0" fill="hold" grpId="0" nodeType="after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
                                        <p:tgtEl>
                                          <p:spTgt spid="3">
                                            <p:txEl>
                                              <p:pRg st="5" end="5"/>
                                            </p:txEl>
                                          </p:spTgt>
                                        </p:tgtEl>
                                      </p:cBhvr>
                                    </p:animEffect>
                                    <p:anim calcmode="lin" valueType="num">
                                      <p:cBhvr>
                                        <p:cTn id="48" dur="4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400" fill="hold"/>
                                        <p:tgtEl>
                                          <p:spTgt spid="3">
                                            <p:txEl>
                                              <p:pRg st="5" end="5"/>
                                            </p:txEl>
                                          </p:spTgt>
                                        </p:tgtEl>
                                        <p:attrNameLst>
                                          <p:attrName>ppt_y</p:attrName>
                                        </p:attrNameLst>
                                      </p:cBhvr>
                                      <p:tavLst>
                                        <p:tav tm="0">
                                          <p:val>
                                            <p:strVal val="#ppt_y+0.31"/>
                                          </p:val>
                                        </p:tav>
                                        <p:tav tm="100000">
                                          <p:val>
                                            <p:strVal val="#ppt_y+0.31"/>
                                          </p:val>
                                        </p:tav>
                                      </p:tavLst>
                                    </p:anim>
                                    <p:anim calcmode="lin" valueType="num">
                                      <p:cBhvr>
                                        <p:cTn id="50" dur="600" decel="50000" fill="hold">
                                          <p:stCondLst>
                                            <p:cond delay="400"/>
                                          </p:stCondLst>
                                        </p:cTn>
                                        <p:tgtEl>
                                          <p:spTgt spid="3">
                                            <p:txEl>
                                              <p:pRg st="5" end="5"/>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1" dur="600" decel="50000" fill="hold">
                                          <p:stCondLst>
                                            <p:cond delay="400"/>
                                          </p:stCondLst>
                                        </p:cTn>
                                        <p:tgtEl>
                                          <p:spTgt spid="3">
                                            <p:txEl>
                                              <p:pRg st="5" end="5"/>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52" fill="hold">
                            <p:stCondLst>
                              <p:cond delay="6000"/>
                            </p:stCondLst>
                            <p:childTnLst>
                              <p:par>
                                <p:cTn id="53" presetID="43" presetClass="entr" presetSubtype="0" fill="hold" grpId="0" nodeType="after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
                                        <p:tgtEl>
                                          <p:spTgt spid="3">
                                            <p:txEl>
                                              <p:pRg st="6" end="6"/>
                                            </p:txEl>
                                          </p:spTgt>
                                        </p:tgtEl>
                                      </p:cBhvr>
                                    </p:animEffect>
                                    <p:anim calcmode="lin" valueType="num">
                                      <p:cBhvr>
                                        <p:cTn id="56" dur="4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400" fill="hold"/>
                                        <p:tgtEl>
                                          <p:spTgt spid="3">
                                            <p:txEl>
                                              <p:pRg st="6" end="6"/>
                                            </p:txEl>
                                          </p:spTgt>
                                        </p:tgtEl>
                                        <p:attrNameLst>
                                          <p:attrName>ppt_y</p:attrName>
                                        </p:attrNameLst>
                                      </p:cBhvr>
                                      <p:tavLst>
                                        <p:tav tm="0">
                                          <p:val>
                                            <p:strVal val="#ppt_y+0.31"/>
                                          </p:val>
                                        </p:tav>
                                        <p:tav tm="100000">
                                          <p:val>
                                            <p:strVal val="#ppt_y+0.31"/>
                                          </p:val>
                                        </p:tav>
                                      </p:tavLst>
                                    </p:anim>
                                    <p:anim calcmode="lin" valueType="num">
                                      <p:cBhvr>
                                        <p:cTn id="58" dur="600" decel="50000" fill="hold">
                                          <p:stCondLst>
                                            <p:cond delay="400"/>
                                          </p:stCondLst>
                                        </p:cTn>
                                        <p:tgtEl>
                                          <p:spTgt spid="3">
                                            <p:txEl>
                                              <p:pRg st="6" end="6"/>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9" dur="600" decel="50000" fill="hold">
                                          <p:stCondLst>
                                            <p:cond delay="400"/>
                                          </p:stCondLst>
                                        </p:cTn>
                                        <p:tgtEl>
                                          <p:spTgt spid="3">
                                            <p:txEl>
                                              <p:pRg st="6" end="6"/>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60" fill="hold">
                            <p:stCondLst>
                              <p:cond delay="7000"/>
                            </p:stCondLst>
                            <p:childTnLst>
                              <p:par>
                                <p:cTn id="61" presetID="43" presetClass="entr" presetSubtype="0" fill="hold" grpId="0" nodeType="after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Effect transition="in" filter="fade">
                                      <p:cBhvr>
                                        <p:cTn id="63" dur="100"/>
                                        <p:tgtEl>
                                          <p:spTgt spid="3">
                                            <p:txEl>
                                              <p:pRg st="7" end="7"/>
                                            </p:txEl>
                                          </p:spTgt>
                                        </p:tgtEl>
                                      </p:cBhvr>
                                    </p:animEffect>
                                    <p:anim calcmode="lin" valueType="num">
                                      <p:cBhvr>
                                        <p:cTn id="64" dur="4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5" dur="400" fill="hold"/>
                                        <p:tgtEl>
                                          <p:spTgt spid="3">
                                            <p:txEl>
                                              <p:pRg st="7" end="7"/>
                                            </p:txEl>
                                          </p:spTgt>
                                        </p:tgtEl>
                                        <p:attrNameLst>
                                          <p:attrName>ppt_y</p:attrName>
                                        </p:attrNameLst>
                                      </p:cBhvr>
                                      <p:tavLst>
                                        <p:tav tm="0">
                                          <p:val>
                                            <p:strVal val="#ppt_y+0.31"/>
                                          </p:val>
                                        </p:tav>
                                        <p:tav tm="100000">
                                          <p:val>
                                            <p:strVal val="#ppt_y+0.31"/>
                                          </p:val>
                                        </p:tav>
                                      </p:tavLst>
                                    </p:anim>
                                    <p:anim calcmode="lin" valueType="num">
                                      <p:cBhvr>
                                        <p:cTn id="66" dur="600" decel="50000" fill="hold">
                                          <p:stCondLst>
                                            <p:cond delay="400"/>
                                          </p:stCondLst>
                                        </p:cTn>
                                        <p:tgtEl>
                                          <p:spTgt spid="3">
                                            <p:txEl>
                                              <p:pRg st="7" end="7"/>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67" dur="600" decel="50000" fill="hold">
                                          <p:stCondLst>
                                            <p:cond delay="400"/>
                                          </p:stCondLst>
                                        </p:cTn>
                                        <p:tgtEl>
                                          <p:spTgt spid="3">
                                            <p:txEl>
                                              <p:pRg st="7" end="7"/>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6192688"/>
          </a:xfrm>
        </p:spPr>
        <p:txBody>
          <a:bodyPr>
            <a:normAutofit fontScale="85000" lnSpcReduction="10000"/>
          </a:bodyPr>
          <a:lstStyle/>
          <a:p>
            <a:pPr lvl="0" algn="ctr" rtl="1">
              <a:buNone/>
            </a:pPr>
            <a:r>
              <a:rPr lang="ar-DZ" sz="4700" b="1" dirty="0" err="1" smtClean="0">
                <a:solidFill>
                  <a:srgbClr val="002060"/>
                </a:solidFill>
              </a:rPr>
              <a:t>المناولة </a:t>
            </a:r>
            <a:r>
              <a:rPr lang="ar-DZ" sz="3800" b="1" dirty="0" smtClean="0">
                <a:solidFill>
                  <a:srgbClr val="002060"/>
                </a:solidFill>
              </a:rPr>
              <a:t>(المادة 140</a:t>
            </a:r>
            <a:r>
              <a:rPr lang="ar-DZ" sz="3800" b="1" dirty="0" err="1" smtClean="0">
                <a:solidFill>
                  <a:srgbClr val="002060"/>
                </a:solidFill>
              </a:rPr>
              <a:t>)</a:t>
            </a:r>
            <a:endParaRPr lang="ar-DZ" sz="3300" b="1" dirty="0" smtClean="0">
              <a:solidFill>
                <a:srgbClr val="002060"/>
              </a:solidFill>
            </a:endParaRPr>
          </a:p>
          <a:p>
            <a:pPr lvl="0" algn="r" rtl="1">
              <a:buNone/>
            </a:pPr>
            <a:r>
              <a:rPr lang="ar-DZ" dirty="0" smtClean="0">
                <a:solidFill>
                  <a:srgbClr val="002060"/>
                </a:solidFill>
              </a:rPr>
              <a:t>وهي تخصيص جزء من الخدمات إلى طرف آخر بعقد مناولة يحدد مضمونه طبقا للمادة 144.</a:t>
            </a:r>
            <a:endParaRPr lang="fr-FR" dirty="0" smtClean="0">
              <a:solidFill>
                <a:srgbClr val="002060"/>
              </a:solidFill>
            </a:endParaRPr>
          </a:p>
          <a:p>
            <a:pPr algn="r" rtl="1">
              <a:buNone/>
            </a:pPr>
            <a:r>
              <a:rPr lang="ar-DZ" b="1" dirty="0" smtClean="0">
                <a:solidFill>
                  <a:srgbClr val="002060"/>
                </a:solidFill>
              </a:rPr>
              <a:t>اللجوء الى المناولة له </a:t>
            </a:r>
            <a:r>
              <a:rPr lang="ar-DZ" b="1" dirty="0" err="1" smtClean="0">
                <a:solidFill>
                  <a:srgbClr val="002060"/>
                </a:solidFill>
              </a:rPr>
              <a:t>شروط :</a:t>
            </a:r>
            <a:endParaRPr lang="fr-FR" dirty="0" smtClean="0">
              <a:solidFill>
                <a:srgbClr val="002060"/>
              </a:solidFill>
            </a:endParaRPr>
          </a:p>
          <a:p>
            <a:pPr lvl="0" algn="r" rtl="1"/>
            <a:r>
              <a:rPr lang="ar-DZ" dirty="0" smtClean="0">
                <a:solidFill>
                  <a:srgbClr val="002060"/>
                </a:solidFill>
              </a:rPr>
              <a:t>ألا تكون الخدمات أساسية في الصفقة.</a:t>
            </a:r>
            <a:endParaRPr lang="fr-FR" dirty="0" smtClean="0">
              <a:solidFill>
                <a:srgbClr val="002060"/>
              </a:solidFill>
            </a:endParaRPr>
          </a:p>
          <a:p>
            <a:pPr lvl="0" algn="r" rtl="1"/>
            <a:r>
              <a:rPr lang="ar-DZ" dirty="0" smtClean="0">
                <a:solidFill>
                  <a:srgbClr val="002060"/>
                </a:solidFill>
              </a:rPr>
              <a:t>الاشارة إلى إمكانية اللجوء إلى المناولة في دفتر الشروط والصفقة.</a:t>
            </a:r>
            <a:endParaRPr lang="fr-FR" dirty="0" smtClean="0">
              <a:solidFill>
                <a:srgbClr val="002060"/>
              </a:solidFill>
            </a:endParaRPr>
          </a:p>
          <a:p>
            <a:pPr lvl="0" algn="r" rtl="1"/>
            <a:r>
              <a:rPr lang="ar-DZ" dirty="0" smtClean="0">
                <a:solidFill>
                  <a:srgbClr val="002060"/>
                </a:solidFill>
              </a:rPr>
              <a:t>أن يحظى بموافقة المصلحة المتعاقدة.</a:t>
            </a:r>
            <a:endParaRPr lang="fr-FR" dirty="0" smtClean="0">
              <a:solidFill>
                <a:srgbClr val="002060"/>
              </a:solidFill>
            </a:endParaRPr>
          </a:p>
          <a:p>
            <a:pPr lvl="0" algn="r" rtl="1"/>
            <a:r>
              <a:rPr lang="ar-DZ" dirty="0" smtClean="0">
                <a:solidFill>
                  <a:srgbClr val="002060"/>
                </a:solidFill>
              </a:rPr>
              <a:t>تبليغ نسخة من عقد المناولة للمصلحة المتعاقدة.</a:t>
            </a:r>
            <a:endParaRPr lang="fr-FR" dirty="0" smtClean="0">
              <a:solidFill>
                <a:srgbClr val="002060"/>
              </a:solidFill>
            </a:endParaRPr>
          </a:p>
          <a:p>
            <a:pPr lvl="0" algn="r" rtl="1"/>
            <a:r>
              <a:rPr lang="ar-DZ" dirty="0" smtClean="0">
                <a:solidFill>
                  <a:srgbClr val="002060"/>
                </a:solidFill>
              </a:rPr>
              <a:t>ألا تتعدى نسبة الخدمات المعنية بالمناولة 40</a:t>
            </a:r>
            <a:r>
              <a:rPr lang="fr-FR" dirty="0" smtClean="0">
                <a:solidFill>
                  <a:srgbClr val="002060"/>
                </a:solidFill>
              </a:rPr>
              <a:t>%</a:t>
            </a:r>
            <a:r>
              <a:rPr lang="ar-DZ" dirty="0" err="1" smtClean="0">
                <a:solidFill>
                  <a:srgbClr val="002060"/>
                </a:solidFill>
              </a:rPr>
              <a:t>.</a:t>
            </a:r>
            <a:endParaRPr lang="fr-FR" dirty="0" smtClean="0">
              <a:solidFill>
                <a:srgbClr val="002060"/>
              </a:solidFill>
            </a:endParaRPr>
          </a:p>
          <a:p>
            <a:pPr lvl="0" algn="r" rtl="1"/>
            <a:r>
              <a:rPr lang="ar-DZ" dirty="0" smtClean="0">
                <a:solidFill>
                  <a:srgbClr val="002060"/>
                </a:solidFill>
              </a:rPr>
              <a:t>صفقة اللوازم غير معنية بالمناولة.</a:t>
            </a:r>
            <a:endParaRPr lang="fr-FR" dirty="0" smtClean="0">
              <a:solidFill>
                <a:srgbClr val="002060"/>
              </a:solidFill>
            </a:endParaRPr>
          </a:p>
          <a:p>
            <a:pPr lvl="0" algn="r" rtl="1"/>
            <a:r>
              <a:rPr lang="ar-DZ" dirty="0" smtClean="0">
                <a:solidFill>
                  <a:srgbClr val="002060"/>
                </a:solidFill>
              </a:rPr>
              <a:t>يجب تحديد مكان تواجد المعني بالمناولة.</a:t>
            </a:r>
            <a:endParaRPr lang="fr-FR" dirty="0" smtClean="0">
              <a:solidFill>
                <a:srgbClr val="002060"/>
              </a:solidFill>
            </a:endParaRPr>
          </a:p>
          <a:p>
            <a:pPr algn="r" rtl="1">
              <a:buNone/>
            </a:pPr>
            <a:r>
              <a:rPr lang="ar-DZ" b="1" dirty="0" smtClean="0">
                <a:solidFill>
                  <a:srgbClr val="002060"/>
                </a:solidFill>
              </a:rPr>
              <a:t>ملاحظة:</a:t>
            </a:r>
            <a:r>
              <a:rPr lang="ar-DZ" dirty="0" smtClean="0">
                <a:solidFill>
                  <a:srgbClr val="002060"/>
                </a:solidFill>
              </a:rPr>
              <a:t> يبقى المتعامل المتعاقد هو المسئول الأول على تنفيذ الخدمات اتجاه المصلحة المتعاقدة.</a:t>
            </a:r>
            <a:endParaRPr lang="fr-FR" dirty="0" smtClean="0">
              <a:solidFill>
                <a:srgbClr val="002060"/>
              </a:solidFill>
            </a:endParaRPr>
          </a:p>
          <a:p>
            <a:pPr>
              <a:buNone/>
            </a:pPr>
            <a:endParaRPr lang="fr-FR" dirty="0"/>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6000"/>
                            </p:stCondLst>
                            <p:childTnLst>
                              <p:par>
                                <p:cTn id="41" presetID="42" presetClass="entr" presetSubtype="0"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6" fill="hold">
                            <p:stCondLst>
                              <p:cond delay="7000"/>
                            </p:stCondLst>
                            <p:childTnLst>
                              <p:par>
                                <p:cTn id="47" presetID="42" presetClass="entr" presetSubtype="0" fill="hold" grpId="0" nodeType="after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52" fill="hold">
                            <p:stCondLst>
                              <p:cond delay="8000"/>
                            </p:stCondLst>
                            <p:childTnLst>
                              <p:par>
                                <p:cTn id="53" presetID="42" presetClass="entr" presetSubtype="0" fill="hold" grpId="0" nodeType="after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1000"/>
                                        <p:tgtEl>
                                          <p:spTgt spid="3">
                                            <p:txEl>
                                              <p:pRg st="8" end="8"/>
                                            </p:txEl>
                                          </p:spTgt>
                                        </p:tgtEl>
                                      </p:cBhvr>
                                    </p:animEffect>
                                    <p:anim calcmode="lin" valueType="num">
                                      <p:cBhvr>
                                        <p:cTn id="5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58" fill="hold">
                            <p:stCondLst>
                              <p:cond delay="9000"/>
                            </p:stCondLst>
                            <p:childTnLst>
                              <p:par>
                                <p:cTn id="59" presetID="42" presetClass="entr" presetSubtype="0" fill="hold" grpId="0" nodeType="after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Effect transition="in" filter="fade">
                                      <p:cBhvr>
                                        <p:cTn id="61" dur="1000"/>
                                        <p:tgtEl>
                                          <p:spTgt spid="3">
                                            <p:txEl>
                                              <p:pRg st="9" end="9"/>
                                            </p:txEl>
                                          </p:spTgt>
                                        </p:tgtEl>
                                      </p:cBhvr>
                                    </p:animEffect>
                                    <p:anim calcmode="lin" valueType="num">
                                      <p:cBhvr>
                                        <p:cTn id="62"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64" fill="hold">
                            <p:stCondLst>
                              <p:cond delay="10000"/>
                            </p:stCondLst>
                            <p:childTnLst>
                              <p:par>
                                <p:cTn id="65" presetID="42" presetClass="entr" presetSubtype="0" fill="hold" grpId="0" nodeType="after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Effect transition="in" filter="fade">
                                      <p:cBhvr>
                                        <p:cTn id="67" dur="1000"/>
                                        <p:tgtEl>
                                          <p:spTgt spid="3">
                                            <p:txEl>
                                              <p:pRg st="10" end="10"/>
                                            </p:txEl>
                                          </p:spTgt>
                                        </p:tgtEl>
                                      </p:cBhvr>
                                    </p:animEffect>
                                    <p:anim calcmode="lin" valueType="num">
                                      <p:cBhvr>
                                        <p:cTn id="6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5865515"/>
          </a:xfrm>
        </p:spPr>
        <p:txBody>
          <a:bodyPr/>
          <a:lstStyle/>
          <a:p>
            <a:pPr lvl="0" algn="ctr" rtl="1">
              <a:lnSpc>
                <a:spcPct val="150000"/>
              </a:lnSpc>
              <a:buNone/>
            </a:pPr>
            <a:r>
              <a:rPr lang="ar-DZ" sz="4000" b="1" dirty="0" smtClean="0">
                <a:solidFill>
                  <a:srgbClr val="002060"/>
                </a:solidFill>
              </a:rPr>
              <a:t>تسوية </a:t>
            </a:r>
            <a:r>
              <a:rPr lang="ar-DZ" sz="4000" b="1" dirty="0" err="1" smtClean="0">
                <a:solidFill>
                  <a:srgbClr val="002060"/>
                </a:solidFill>
              </a:rPr>
              <a:t>النزاعات </a:t>
            </a:r>
            <a:r>
              <a:rPr lang="ar-DZ" b="1" dirty="0" smtClean="0">
                <a:solidFill>
                  <a:srgbClr val="002060"/>
                </a:solidFill>
              </a:rPr>
              <a:t>(المادة 153-154</a:t>
            </a:r>
            <a:r>
              <a:rPr lang="ar-DZ" b="1" dirty="0" err="1" smtClean="0">
                <a:solidFill>
                  <a:srgbClr val="002060"/>
                </a:solidFill>
              </a:rPr>
              <a:t>)</a:t>
            </a:r>
            <a:endParaRPr lang="fr-FR" dirty="0" smtClean="0">
              <a:solidFill>
                <a:srgbClr val="002060"/>
              </a:solidFill>
            </a:endParaRPr>
          </a:p>
          <a:p>
            <a:pPr algn="r" rtl="1">
              <a:lnSpc>
                <a:spcPct val="150000"/>
              </a:lnSpc>
            </a:pPr>
            <a:r>
              <a:rPr lang="ar-DZ" dirty="0" smtClean="0">
                <a:solidFill>
                  <a:srgbClr val="002060"/>
                </a:solidFill>
              </a:rPr>
              <a:t>النزاعات التي تطرأ اثناء تنفيذ الصفقة.</a:t>
            </a:r>
            <a:endParaRPr lang="fr-FR" dirty="0" smtClean="0">
              <a:solidFill>
                <a:srgbClr val="002060"/>
              </a:solidFill>
            </a:endParaRPr>
          </a:p>
          <a:p>
            <a:pPr algn="r" rtl="1">
              <a:lnSpc>
                <a:spcPct val="150000"/>
              </a:lnSpc>
            </a:pPr>
            <a:r>
              <a:rPr lang="ar-DZ" dirty="0" smtClean="0">
                <a:solidFill>
                  <a:srgbClr val="002060"/>
                </a:solidFill>
              </a:rPr>
              <a:t>ايجاد الحل الودي ( المصلحة المتعاقدة و المتعامل المتعاقد )</a:t>
            </a:r>
            <a:endParaRPr lang="fr-FR" dirty="0" smtClean="0">
              <a:solidFill>
                <a:srgbClr val="002060"/>
              </a:solidFill>
            </a:endParaRPr>
          </a:p>
          <a:p>
            <a:pPr lvl="0" algn="r" rtl="1">
              <a:lnSpc>
                <a:spcPct val="150000"/>
              </a:lnSpc>
            </a:pPr>
            <a:r>
              <a:rPr lang="ar-DZ" dirty="0" smtClean="0">
                <a:solidFill>
                  <a:srgbClr val="002060"/>
                </a:solidFill>
              </a:rPr>
              <a:t>في حالة عدم الاتفاق: يعرض النزاع أمام لجنة التسوية الودية </a:t>
            </a:r>
            <a:r>
              <a:rPr lang="ar-DZ" dirty="0" err="1" smtClean="0">
                <a:solidFill>
                  <a:srgbClr val="002060"/>
                </a:solidFill>
              </a:rPr>
              <a:t>للنزاعات.</a:t>
            </a:r>
            <a:r>
              <a:rPr lang="ar-DZ" dirty="0" smtClean="0">
                <a:solidFill>
                  <a:srgbClr val="002060"/>
                </a:solidFill>
              </a:rPr>
              <a:t> التي تبحث عن الحل الودي والمنصف للنزاع.</a:t>
            </a:r>
            <a:endParaRPr lang="fr-FR" dirty="0" smtClean="0">
              <a:solidFill>
                <a:srgbClr val="002060"/>
              </a:solidFill>
            </a:endParaRPr>
          </a:p>
          <a:p>
            <a:pPr algn="r">
              <a:buNone/>
            </a:pPr>
            <a:endParaRPr lang="fr-FR" dirty="0"/>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793507"/>
          </a:xfrm>
        </p:spPr>
        <p:txBody>
          <a:bodyPr/>
          <a:lstStyle/>
          <a:p>
            <a:pPr algn="ctr" rtl="1">
              <a:buNone/>
            </a:pPr>
            <a:r>
              <a:rPr lang="ar-DZ" sz="4000" b="1" dirty="0" smtClean="0">
                <a:solidFill>
                  <a:srgbClr val="002060"/>
                </a:solidFill>
              </a:rPr>
              <a:t>تنشأ هذه اللجان</a:t>
            </a:r>
            <a:endParaRPr lang="fr-FR" sz="4000" dirty="0" smtClean="0">
              <a:solidFill>
                <a:srgbClr val="002060"/>
              </a:solidFill>
            </a:endParaRPr>
          </a:p>
          <a:p>
            <a:pPr lvl="0" algn="r" rtl="1">
              <a:lnSpc>
                <a:spcPct val="150000"/>
              </a:lnSpc>
            </a:pPr>
            <a:r>
              <a:rPr lang="ar-DZ" sz="3600" dirty="0" smtClean="0">
                <a:solidFill>
                  <a:srgbClr val="002060"/>
                </a:solidFill>
              </a:rPr>
              <a:t>على مستوى كل وزير.</a:t>
            </a:r>
            <a:endParaRPr lang="fr-FR" sz="3600" dirty="0" smtClean="0">
              <a:solidFill>
                <a:srgbClr val="002060"/>
              </a:solidFill>
            </a:endParaRPr>
          </a:p>
          <a:p>
            <a:pPr lvl="0" algn="r" rtl="1">
              <a:lnSpc>
                <a:spcPct val="150000"/>
              </a:lnSpc>
            </a:pPr>
            <a:r>
              <a:rPr lang="ar-DZ" sz="3600" dirty="0" smtClean="0">
                <a:solidFill>
                  <a:srgbClr val="002060"/>
                </a:solidFill>
              </a:rPr>
              <a:t>على مستوى كل مسئول هيئة عمومية.</a:t>
            </a:r>
            <a:endParaRPr lang="fr-FR" sz="3600" dirty="0" smtClean="0">
              <a:solidFill>
                <a:srgbClr val="002060"/>
              </a:solidFill>
            </a:endParaRPr>
          </a:p>
          <a:p>
            <a:pPr lvl="0" algn="r" rtl="1">
              <a:lnSpc>
                <a:spcPct val="150000"/>
              </a:lnSpc>
            </a:pPr>
            <a:r>
              <a:rPr lang="ar-DZ" sz="3600" dirty="0" smtClean="0">
                <a:solidFill>
                  <a:srgbClr val="002060"/>
                </a:solidFill>
              </a:rPr>
              <a:t>على مستوى كل والي.</a:t>
            </a:r>
            <a:endParaRPr lang="fr-FR" sz="3600" dirty="0" smtClean="0">
              <a:solidFill>
                <a:srgbClr val="002060"/>
              </a:solidFill>
            </a:endParaRPr>
          </a:p>
          <a:p>
            <a:pPr>
              <a:buNone/>
            </a:pPr>
            <a:endParaRPr lang="fr-FR" dirty="0"/>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5865515"/>
          </a:xfrm>
        </p:spPr>
        <p:txBody>
          <a:bodyPr>
            <a:normAutofit fontScale="70000" lnSpcReduction="20000"/>
          </a:bodyPr>
          <a:lstStyle/>
          <a:p>
            <a:pPr lvl="0" algn="ctr" rtl="1">
              <a:buNone/>
            </a:pPr>
            <a:r>
              <a:rPr lang="ar-DZ" sz="4100" b="1" dirty="0" smtClean="0">
                <a:solidFill>
                  <a:srgbClr val="002060"/>
                </a:solidFill>
                <a:cs typeface="Arabic Transparent" pitchFamily="2" charset="-78"/>
              </a:rPr>
              <a:t>التشكيلـــــة</a:t>
            </a:r>
            <a:endParaRPr lang="fr-FR" dirty="0" smtClean="0">
              <a:solidFill>
                <a:srgbClr val="002060"/>
              </a:solidFill>
              <a:cs typeface="Arabic Transparent" pitchFamily="2" charset="-78"/>
            </a:endParaRPr>
          </a:p>
          <a:p>
            <a:pPr lvl="0" algn="r" rtl="1">
              <a:buNone/>
            </a:pPr>
            <a:r>
              <a:rPr lang="ar-DZ" sz="3600" b="1" dirty="0" smtClean="0">
                <a:solidFill>
                  <a:srgbClr val="002060"/>
                </a:solidFill>
              </a:rPr>
              <a:t>على مستوى الوزير او مسئول الهيئة العمومية</a:t>
            </a:r>
            <a:endParaRPr lang="fr-FR" sz="3600" dirty="0" smtClean="0">
              <a:solidFill>
                <a:srgbClr val="002060"/>
              </a:solidFill>
            </a:endParaRPr>
          </a:p>
          <a:p>
            <a:pPr lvl="0" algn="r" rtl="1"/>
            <a:r>
              <a:rPr lang="ar-DZ" sz="3600" dirty="0" smtClean="0">
                <a:solidFill>
                  <a:srgbClr val="002060"/>
                </a:solidFill>
              </a:rPr>
              <a:t>ممثل الوزير أو ممثل الهيئة </a:t>
            </a:r>
            <a:r>
              <a:rPr lang="ar-DZ" sz="3600" dirty="0" err="1" smtClean="0">
                <a:solidFill>
                  <a:srgbClr val="002060"/>
                </a:solidFill>
              </a:rPr>
              <a:t>العمومية </a:t>
            </a:r>
            <a:r>
              <a:rPr lang="ar-DZ" sz="3600" dirty="0" smtClean="0">
                <a:solidFill>
                  <a:srgbClr val="002060"/>
                </a:solidFill>
              </a:rPr>
              <a:t>(رئيس</a:t>
            </a:r>
            <a:r>
              <a:rPr lang="ar-DZ" sz="3600" dirty="0" err="1" smtClean="0">
                <a:solidFill>
                  <a:srgbClr val="002060"/>
                </a:solidFill>
              </a:rPr>
              <a:t>).</a:t>
            </a:r>
            <a:endParaRPr lang="fr-FR" sz="3600" dirty="0" smtClean="0">
              <a:solidFill>
                <a:srgbClr val="002060"/>
              </a:solidFill>
            </a:endParaRPr>
          </a:p>
          <a:p>
            <a:pPr lvl="0" algn="r" rtl="1"/>
            <a:r>
              <a:rPr lang="ar-DZ" sz="3600" dirty="0" smtClean="0">
                <a:solidFill>
                  <a:srgbClr val="002060"/>
                </a:solidFill>
              </a:rPr>
              <a:t>ممثل عن المصلحة المتعاقدة.</a:t>
            </a:r>
            <a:endParaRPr lang="fr-FR" sz="3600" dirty="0" smtClean="0">
              <a:solidFill>
                <a:srgbClr val="002060"/>
              </a:solidFill>
            </a:endParaRPr>
          </a:p>
          <a:p>
            <a:pPr lvl="0" algn="r" rtl="1"/>
            <a:r>
              <a:rPr lang="ar-DZ" sz="3600" dirty="0" smtClean="0">
                <a:solidFill>
                  <a:srgbClr val="002060"/>
                </a:solidFill>
              </a:rPr>
              <a:t>ممثل عن الوزارة المعنية بموضوع النزاع.</a:t>
            </a:r>
            <a:endParaRPr lang="fr-FR" sz="3600" dirty="0" smtClean="0">
              <a:solidFill>
                <a:srgbClr val="002060"/>
              </a:solidFill>
            </a:endParaRPr>
          </a:p>
          <a:p>
            <a:pPr lvl="0" algn="r" rtl="1"/>
            <a:r>
              <a:rPr lang="ar-DZ" sz="3600" dirty="0" smtClean="0">
                <a:solidFill>
                  <a:srgbClr val="002060"/>
                </a:solidFill>
              </a:rPr>
              <a:t>أمانة اللجنة.</a:t>
            </a:r>
            <a:endParaRPr lang="fr-FR" sz="3600" dirty="0" smtClean="0">
              <a:solidFill>
                <a:srgbClr val="002060"/>
              </a:solidFill>
            </a:endParaRPr>
          </a:p>
          <a:p>
            <a:pPr lvl="0" algn="r" rtl="1">
              <a:buNone/>
            </a:pPr>
            <a:r>
              <a:rPr lang="ar-DZ" sz="3600" b="1" dirty="0" smtClean="0">
                <a:solidFill>
                  <a:srgbClr val="002060"/>
                </a:solidFill>
              </a:rPr>
              <a:t>على مستوى الوالي </a:t>
            </a:r>
            <a:endParaRPr lang="fr-FR" sz="3600" dirty="0" smtClean="0">
              <a:solidFill>
                <a:srgbClr val="002060"/>
              </a:solidFill>
            </a:endParaRPr>
          </a:p>
          <a:p>
            <a:pPr lvl="0" algn="r" rtl="1"/>
            <a:r>
              <a:rPr lang="ar-DZ" sz="3600" dirty="0" smtClean="0">
                <a:solidFill>
                  <a:srgbClr val="002060"/>
                </a:solidFill>
              </a:rPr>
              <a:t>ممثل عن الوالي رئيسا.</a:t>
            </a:r>
            <a:endParaRPr lang="fr-FR" sz="3600" dirty="0" smtClean="0">
              <a:solidFill>
                <a:srgbClr val="002060"/>
              </a:solidFill>
            </a:endParaRPr>
          </a:p>
          <a:p>
            <a:pPr lvl="0" algn="r" rtl="1"/>
            <a:r>
              <a:rPr lang="ar-DZ" sz="3600" dirty="0" smtClean="0">
                <a:solidFill>
                  <a:srgbClr val="002060"/>
                </a:solidFill>
              </a:rPr>
              <a:t>ممثل عن المصلحة المتعاقدة.</a:t>
            </a:r>
            <a:endParaRPr lang="fr-FR" sz="3600" dirty="0" smtClean="0">
              <a:solidFill>
                <a:srgbClr val="002060"/>
              </a:solidFill>
            </a:endParaRPr>
          </a:p>
          <a:p>
            <a:pPr lvl="0" algn="r" rtl="1"/>
            <a:r>
              <a:rPr lang="ar-DZ" sz="3600" dirty="0" smtClean="0">
                <a:solidFill>
                  <a:srgbClr val="002060"/>
                </a:solidFill>
              </a:rPr>
              <a:t>ممثل عن المديرية التقنية للولاية المعنية بموضوع النزاع.</a:t>
            </a:r>
            <a:endParaRPr lang="fr-FR" sz="3600" dirty="0" smtClean="0">
              <a:solidFill>
                <a:srgbClr val="002060"/>
              </a:solidFill>
            </a:endParaRPr>
          </a:p>
          <a:p>
            <a:pPr lvl="0" algn="r" rtl="1"/>
            <a:r>
              <a:rPr lang="ar-DZ" sz="3600" dirty="0" smtClean="0">
                <a:solidFill>
                  <a:srgbClr val="002060"/>
                </a:solidFill>
              </a:rPr>
              <a:t>ممثل عن المحاسب العمومي المكلف بالدفع.</a:t>
            </a:r>
            <a:endParaRPr lang="fr-FR" sz="3600" dirty="0" smtClean="0">
              <a:solidFill>
                <a:srgbClr val="002060"/>
              </a:solidFill>
            </a:endParaRPr>
          </a:p>
          <a:p>
            <a:pPr lvl="0" algn="r" rtl="1"/>
            <a:r>
              <a:rPr lang="ar-DZ" sz="3600" dirty="0" smtClean="0">
                <a:solidFill>
                  <a:srgbClr val="002060"/>
                </a:solidFill>
              </a:rPr>
              <a:t>أمانة اللجنة.</a:t>
            </a:r>
          </a:p>
          <a:p>
            <a:pPr lvl="0" algn="r" rtl="1">
              <a:buNone/>
            </a:pPr>
            <a:r>
              <a:rPr lang="ar-DZ" sz="3600" dirty="0" smtClean="0">
                <a:solidFill>
                  <a:srgbClr val="002060"/>
                </a:solidFill>
              </a:rPr>
              <a:t> يعين أعضاء اللجنة المختارون نظرا لكفاءتهم في الميدان المعني، وهذا بموجب مقرر من رئيسها.</a:t>
            </a:r>
            <a:endParaRPr lang="fr-FR" sz="3600" dirty="0" smtClean="0">
              <a:solidFill>
                <a:srgbClr val="002060"/>
              </a:solidFill>
            </a:endParaRPr>
          </a:p>
          <a:p>
            <a:pPr algn="r" rtl="1">
              <a:buNone/>
            </a:pPr>
            <a:r>
              <a:rPr lang="ar-DZ" sz="3600" dirty="0" smtClean="0">
                <a:solidFill>
                  <a:srgbClr val="002060"/>
                </a:solidFill>
              </a:rPr>
              <a:t>يمكن للجنة أن تستعين على سبيل الاستشارة بأي كفاءة.</a:t>
            </a:r>
            <a:endParaRPr lang="fr-FR" dirty="0" smtClean="0">
              <a:solidFill>
                <a:srgbClr val="002060"/>
              </a:solidFill>
            </a:endParaRPr>
          </a:p>
          <a:p>
            <a:pPr>
              <a:buNone/>
            </a:pPr>
            <a:endParaRPr lang="fr-FR" dirty="0"/>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800" decel="100000"/>
                                        <p:tgtEl>
                                          <p:spTgt spid="3">
                                            <p:txEl>
                                              <p:pRg st="0" end="0"/>
                                            </p:txEl>
                                          </p:spTgt>
                                        </p:tgtEl>
                                      </p:cBhvr>
                                    </p:animEffect>
                                    <p:anim calcmode="lin" valueType="num">
                                      <p:cBhvr>
                                        <p:cTn id="8"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800" decel="100000"/>
                                        <p:tgtEl>
                                          <p:spTgt spid="3">
                                            <p:txEl>
                                              <p:pRg st="1" end="1"/>
                                            </p:txEl>
                                          </p:spTgt>
                                        </p:tgtEl>
                                      </p:cBhvr>
                                    </p:animEffect>
                                    <p:anim calcmode="lin" valueType="num">
                                      <p:cBhvr>
                                        <p:cTn id="17"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par>
                          <p:cTn id="22" fill="hold">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800" decel="100000"/>
                                        <p:tgtEl>
                                          <p:spTgt spid="3">
                                            <p:txEl>
                                              <p:pRg st="2" end="2"/>
                                            </p:txEl>
                                          </p:spTgt>
                                        </p:tgtEl>
                                      </p:cBhvr>
                                    </p:animEffect>
                                    <p:anim calcmode="lin" valueType="num">
                                      <p:cBhvr>
                                        <p:cTn id="26"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par>
                          <p:cTn id="31" fill="hold">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800" decel="100000"/>
                                        <p:tgtEl>
                                          <p:spTgt spid="3">
                                            <p:txEl>
                                              <p:pRg st="3" end="3"/>
                                            </p:txEl>
                                          </p:spTgt>
                                        </p:tgtEl>
                                      </p:cBhvr>
                                    </p:animEffect>
                                    <p:anim calcmode="lin" valueType="num">
                                      <p:cBhvr>
                                        <p:cTn id="35" dur="8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36" dur="8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37" dur="8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par>
                          <p:cTn id="40" fill="hold">
                            <p:stCondLst>
                              <p:cond delay="4000"/>
                            </p:stCondLst>
                            <p:childTnLst>
                              <p:par>
                                <p:cTn id="41" presetID="30" presetClass="entr" presetSubtype="0" fill="hold" grpId="0" nodeType="after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fade">
                                      <p:cBhvr>
                                        <p:cTn id="43" dur="800" decel="100000"/>
                                        <p:tgtEl>
                                          <p:spTgt spid="3">
                                            <p:txEl>
                                              <p:pRg st="4" end="4"/>
                                            </p:txEl>
                                          </p:spTgt>
                                        </p:tgtEl>
                                      </p:cBhvr>
                                    </p:animEffect>
                                    <p:anim calcmode="lin" valueType="num">
                                      <p:cBhvr>
                                        <p:cTn id="44" dur="800" decel="100000" fill="hold"/>
                                        <p:tgtEl>
                                          <p:spTgt spid="3">
                                            <p:txEl>
                                              <p:pRg st="4" end="4"/>
                                            </p:txEl>
                                          </p:spTgt>
                                        </p:tgtEl>
                                        <p:attrNameLst>
                                          <p:attrName>style.rotation</p:attrName>
                                        </p:attrNameLst>
                                      </p:cBhvr>
                                      <p:tavLst>
                                        <p:tav tm="0">
                                          <p:val>
                                            <p:fltVal val="-90"/>
                                          </p:val>
                                        </p:tav>
                                        <p:tav tm="100000">
                                          <p:val>
                                            <p:fltVal val="0"/>
                                          </p:val>
                                        </p:tav>
                                      </p:tavLst>
                                    </p:anim>
                                    <p:anim calcmode="lin" valueType="num">
                                      <p:cBhvr>
                                        <p:cTn id="45" dur="800" decel="100000" fill="hold"/>
                                        <p:tgtEl>
                                          <p:spTgt spid="3">
                                            <p:txEl>
                                              <p:pRg st="4" end="4"/>
                                            </p:txEl>
                                          </p:spTgt>
                                        </p:tgtEl>
                                        <p:attrNameLst>
                                          <p:attrName>ppt_x</p:attrName>
                                        </p:attrNameLst>
                                      </p:cBhvr>
                                      <p:tavLst>
                                        <p:tav tm="0">
                                          <p:val>
                                            <p:strVal val="#ppt_x+0.4"/>
                                          </p:val>
                                        </p:tav>
                                        <p:tav tm="100000">
                                          <p:val>
                                            <p:strVal val="#ppt_x-0.05"/>
                                          </p:val>
                                        </p:tav>
                                      </p:tavLst>
                                    </p:anim>
                                    <p:anim calcmode="lin" valueType="num">
                                      <p:cBhvr>
                                        <p:cTn id="46" dur="800" decel="100000" fill="hold"/>
                                        <p:tgtEl>
                                          <p:spTgt spid="3">
                                            <p:txEl>
                                              <p:pRg st="4" end="4"/>
                                            </p:txEl>
                                          </p:spTgt>
                                        </p:tgtEl>
                                        <p:attrNameLst>
                                          <p:attrName>ppt_y</p:attrName>
                                        </p:attrNameLst>
                                      </p:cBhvr>
                                      <p:tavLst>
                                        <p:tav tm="0">
                                          <p:val>
                                            <p:strVal val="#ppt_y-0.4"/>
                                          </p:val>
                                        </p:tav>
                                        <p:tav tm="100000">
                                          <p:val>
                                            <p:strVal val="#ppt_y+0.1"/>
                                          </p:val>
                                        </p:tav>
                                      </p:tavLst>
                                    </p:anim>
                                    <p:anim calcmode="lin" valueType="num">
                                      <p:cBhvr>
                                        <p:cTn id="47" dur="200" accel="100000" fill="hold">
                                          <p:stCondLst>
                                            <p:cond delay="800"/>
                                          </p:stCondLst>
                                        </p:cTn>
                                        <p:tgtEl>
                                          <p:spTgt spid="3">
                                            <p:txEl>
                                              <p:pRg st="4" end="4"/>
                                            </p:txEl>
                                          </p:spTgt>
                                        </p:tgtEl>
                                        <p:attrNameLst>
                                          <p:attrName>ppt_x</p:attrName>
                                        </p:attrNameLst>
                                      </p:cBhvr>
                                      <p:tavLst>
                                        <p:tav tm="0">
                                          <p:val>
                                            <p:strVal val="#ppt_x-0.05"/>
                                          </p:val>
                                        </p:tav>
                                        <p:tav tm="100000">
                                          <p:val>
                                            <p:strVal val="#ppt_x"/>
                                          </p:val>
                                        </p:tav>
                                      </p:tavLst>
                                    </p:anim>
                                    <p:anim calcmode="lin" valueType="num">
                                      <p:cBhvr>
                                        <p:cTn id="48" dur="200" accel="100000" fill="hold">
                                          <p:stCondLst>
                                            <p:cond delay="800"/>
                                          </p:stCondLst>
                                        </p:cTn>
                                        <p:tgtEl>
                                          <p:spTgt spid="3">
                                            <p:txEl>
                                              <p:pRg st="4" end="4"/>
                                            </p:txEl>
                                          </p:spTgt>
                                        </p:tgtEl>
                                        <p:attrNameLst>
                                          <p:attrName>ppt_y</p:attrName>
                                        </p:attrNameLst>
                                      </p:cBhvr>
                                      <p:tavLst>
                                        <p:tav tm="0">
                                          <p:val>
                                            <p:strVal val="#ppt_y+0.1"/>
                                          </p:val>
                                        </p:tav>
                                        <p:tav tm="100000">
                                          <p:val>
                                            <p:strVal val="#ppt_y"/>
                                          </p:val>
                                        </p:tav>
                                      </p:tavLst>
                                    </p:anim>
                                  </p:childTnLst>
                                </p:cTn>
                              </p:par>
                            </p:childTnLst>
                          </p:cTn>
                        </p:par>
                        <p:par>
                          <p:cTn id="49" fill="hold">
                            <p:stCondLst>
                              <p:cond delay="5000"/>
                            </p:stCondLst>
                            <p:childTnLst>
                              <p:par>
                                <p:cTn id="50" presetID="30" presetClass="entr" presetSubtype="0" fill="hold" grpId="0" nodeType="after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animEffect transition="in" filter="fade">
                                      <p:cBhvr>
                                        <p:cTn id="52" dur="800" decel="100000"/>
                                        <p:tgtEl>
                                          <p:spTgt spid="3">
                                            <p:txEl>
                                              <p:pRg st="5" end="5"/>
                                            </p:txEl>
                                          </p:spTgt>
                                        </p:tgtEl>
                                      </p:cBhvr>
                                    </p:animEffect>
                                    <p:anim calcmode="lin" valueType="num">
                                      <p:cBhvr>
                                        <p:cTn id="53" dur="800" decel="100000" fill="hold"/>
                                        <p:tgtEl>
                                          <p:spTgt spid="3">
                                            <p:txEl>
                                              <p:pRg st="5" end="5"/>
                                            </p:txEl>
                                          </p:spTgt>
                                        </p:tgtEl>
                                        <p:attrNameLst>
                                          <p:attrName>style.rotation</p:attrName>
                                        </p:attrNameLst>
                                      </p:cBhvr>
                                      <p:tavLst>
                                        <p:tav tm="0">
                                          <p:val>
                                            <p:fltVal val="-90"/>
                                          </p:val>
                                        </p:tav>
                                        <p:tav tm="100000">
                                          <p:val>
                                            <p:fltVal val="0"/>
                                          </p:val>
                                        </p:tav>
                                      </p:tavLst>
                                    </p:anim>
                                    <p:anim calcmode="lin" valueType="num">
                                      <p:cBhvr>
                                        <p:cTn id="54" dur="800" decel="100000" fill="hold"/>
                                        <p:tgtEl>
                                          <p:spTgt spid="3">
                                            <p:txEl>
                                              <p:pRg st="5" end="5"/>
                                            </p:txEl>
                                          </p:spTgt>
                                        </p:tgtEl>
                                        <p:attrNameLst>
                                          <p:attrName>ppt_x</p:attrName>
                                        </p:attrNameLst>
                                      </p:cBhvr>
                                      <p:tavLst>
                                        <p:tav tm="0">
                                          <p:val>
                                            <p:strVal val="#ppt_x+0.4"/>
                                          </p:val>
                                        </p:tav>
                                        <p:tav tm="100000">
                                          <p:val>
                                            <p:strVal val="#ppt_x-0.05"/>
                                          </p:val>
                                        </p:tav>
                                      </p:tavLst>
                                    </p:anim>
                                    <p:anim calcmode="lin" valueType="num">
                                      <p:cBhvr>
                                        <p:cTn id="55" dur="800" decel="100000" fill="hold"/>
                                        <p:tgtEl>
                                          <p:spTgt spid="3">
                                            <p:txEl>
                                              <p:pRg st="5" end="5"/>
                                            </p:txEl>
                                          </p:spTgt>
                                        </p:tgtEl>
                                        <p:attrNameLst>
                                          <p:attrName>ppt_y</p:attrName>
                                        </p:attrNameLst>
                                      </p:cBhvr>
                                      <p:tavLst>
                                        <p:tav tm="0">
                                          <p:val>
                                            <p:strVal val="#ppt_y-0.4"/>
                                          </p:val>
                                        </p:tav>
                                        <p:tav tm="100000">
                                          <p:val>
                                            <p:strVal val="#ppt_y+0.1"/>
                                          </p:val>
                                        </p:tav>
                                      </p:tavLst>
                                    </p:anim>
                                    <p:anim calcmode="lin" valueType="num">
                                      <p:cBhvr>
                                        <p:cTn id="56" dur="200" accel="100000" fill="hold">
                                          <p:stCondLst>
                                            <p:cond delay="800"/>
                                          </p:stCondLst>
                                        </p:cTn>
                                        <p:tgtEl>
                                          <p:spTgt spid="3">
                                            <p:txEl>
                                              <p:pRg st="5" end="5"/>
                                            </p:txEl>
                                          </p:spTgt>
                                        </p:tgtEl>
                                        <p:attrNameLst>
                                          <p:attrName>ppt_x</p:attrName>
                                        </p:attrNameLst>
                                      </p:cBhvr>
                                      <p:tavLst>
                                        <p:tav tm="0">
                                          <p:val>
                                            <p:strVal val="#ppt_x-0.05"/>
                                          </p:val>
                                        </p:tav>
                                        <p:tav tm="100000">
                                          <p:val>
                                            <p:strVal val="#ppt_x"/>
                                          </p:val>
                                        </p:tav>
                                      </p:tavLst>
                                    </p:anim>
                                    <p:anim calcmode="lin" valueType="num">
                                      <p:cBhvr>
                                        <p:cTn id="57" dur="200" accel="100000" fill="hold">
                                          <p:stCondLst>
                                            <p:cond delay="800"/>
                                          </p:stCondLst>
                                        </p:cTn>
                                        <p:tgtEl>
                                          <p:spTgt spid="3">
                                            <p:txEl>
                                              <p:pRg st="5" end="5"/>
                                            </p:txEl>
                                          </p:spTgt>
                                        </p:tgtEl>
                                        <p:attrNameLst>
                                          <p:attrName>ppt_y</p:attrName>
                                        </p:attrNameLst>
                                      </p:cBhvr>
                                      <p:tavLst>
                                        <p:tav tm="0">
                                          <p:val>
                                            <p:strVal val="#ppt_y+0.1"/>
                                          </p:val>
                                        </p:tav>
                                        <p:tav tm="100000">
                                          <p:val>
                                            <p:strVal val="#ppt_y"/>
                                          </p:val>
                                        </p:tav>
                                      </p:tavLst>
                                    </p:anim>
                                  </p:childTnLst>
                                </p:cTn>
                              </p:par>
                            </p:childTnLst>
                          </p:cTn>
                        </p:par>
                        <p:par>
                          <p:cTn id="58" fill="hold">
                            <p:stCondLst>
                              <p:cond delay="6000"/>
                            </p:stCondLst>
                            <p:childTnLst>
                              <p:par>
                                <p:cTn id="59" presetID="30" presetClass="entr" presetSubtype="0" fill="hold" grpId="0" nodeType="after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animEffect transition="in" filter="fade">
                                      <p:cBhvr>
                                        <p:cTn id="61" dur="800" decel="100000"/>
                                        <p:tgtEl>
                                          <p:spTgt spid="3">
                                            <p:txEl>
                                              <p:pRg st="6" end="6"/>
                                            </p:txEl>
                                          </p:spTgt>
                                        </p:tgtEl>
                                      </p:cBhvr>
                                    </p:animEffect>
                                    <p:anim calcmode="lin" valueType="num">
                                      <p:cBhvr>
                                        <p:cTn id="62" dur="800" decel="100000" fill="hold"/>
                                        <p:tgtEl>
                                          <p:spTgt spid="3">
                                            <p:txEl>
                                              <p:pRg st="6" end="6"/>
                                            </p:txEl>
                                          </p:spTgt>
                                        </p:tgtEl>
                                        <p:attrNameLst>
                                          <p:attrName>style.rotation</p:attrName>
                                        </p:attrNameLst>
                                      </p:cBhvr>
                                      <p:tavLst>
                                        <p:tav tm="0">
                                          <p:val>
                                            <p:fltVal val="-90"/>
                                          </p:val>
                                        </p:tav>
                                        <p:tav tm="100000">
                                          <p:val>
                                            <p:fltVal val="0"/>
                                          </p:val>
                                        </p:tav>
                                      </p:tavLst>
                                    </p:anim>
                                    <p:anim calcmode="lin" valueType="num">
                                      <p:cBhvr>
                                        <p:cTn id="63" dur="800" decel="100000" fill="hold"/>
                                        <p:tgtEl>
                                          <p:spTgt spid="3">
                                            <p:txEl>
                                              <p:pRg st="6" end="6"/>
                                            </p:txEl>
                                          </p:spTgt>
                                        </p:tgtEl>
                                        <p:attrNameLst>
                                          <p:attrName>ppt_x</p:attrName>
                                        </p:attrNameLst>
                                      </p:cBhvr>
                                      <p:tavLst>
                                        <p:tav tm="0">
                                          <p:val>
                                            <p:strVal val="#ppt_x+0.4"/>
                                          </p:val>
                                        </p:tav>
                                        <p:tav tm="100000">
                                          <p:val>
                                            <p:strVal val="#ppt_x-0.05"/>
                                          </p:val>
                                        </p:tav>
                                      </p:tavLst>
                                    </p:anim>
                                    <p:anim calcmode="lin" valueType="num">
                                      <p:cBhvr>
                                        <p:cTn id="64" dur="800" decel="100000" fill="hold"/>
                                        <p:tgtEl>
                                          <p:spTgt spid="3">
                                            <p:txEl>
                                              <p:pRg st="6" end="6"/>
                                            </p:txEl>
                                          </p:spTgt>
                                        </p:tgtEl>
                                        <p:attrNameLst>
                                          <p:attrName>ppt_y</p:attrName>
                                        </p:attrNameLst>
                                      </p:cBhvr>
                                      <p:tavLst>
                                        <p:tav tm="0">
                                          <p:val>
                                            <p:strVal val="#ppt_y-0.4"/>
                                          </p:val>
                                        </p:tav>
                                        <p:tav tm="100000">
                                          <p:val>
                                            <p:strVal val="#ppt_y+0.1"/>
                                          </p:val>
                                        </p:tav>
                                      </p:tavLst>
                                    </p:anim>
                                    <p:anim calcmode="lin" valueType="num">
                                      <p:cBhvr>
                                        <p:cTn id="65" dur="200" accel="100000" fill="hold">
                                          <p:stCondLst>
                                            <p:cond delay="800"/>
                                          </p:stCondLst>
                                        </p:cTn>
                                        <p:tgtEl>
                                          <p:spTgt spid="3">
                                            <p:txEl>
                                              <p:pRg st="6" end="6"/>
                                            </p:txEl>
                                          </p:spTgt>
                                        </p:tgtEl>
                                        <p:attrNameLst>
                                          <p:attrName>ppt_x</p:attrName>
                                        </p:attrNameLst>
                                      </p:cBhvr>
                                      <p:tavLst>
                                        <p:tav tm="0">
                                          <p:val>
                                            <p:strVal val="#ppt_x-0.05"/>
                                          </p:val>
                                        </p:tav>
                                        <p:tav tm="100000">
                                          <p:val>
                                            <p:strVal val="#ppt_x"/>
                                          </p:val>
                                        </p:tav>
                                      </p:tavLst>
                                    </p:anim>
                                    <p:anim calcmode="lin" valueType="num">
                                      <p:cBhvr>
                                        <p:cTn id="66" dur="200" accel="100000" fill="hold">
                                          <p:stCondLst>
                                            <p:cond delay="800"/>
                                          </p:stCondLst>
                                        </p:cTn>
                                        <p:tgtEl>
                                          <p:spTgt spid="3">
                                            <p:txEl>
                                              <p:pRg st="6" end="6"/>
                                            </p:txEl>
                                          </p:spTgt>
                                        </p:tgtEl>
                                        <p:attrNameLst>
                                          <p:attrName>ppt_y</p:attrName>
                                        </p:attrNameLst>
                                      </p:cBhvr>
                                      <p:tavLst>
                                        <p:tav tm="0">
                                          <p:val>
                                            <p:strVal val="#ppt_y+0.1"/>
                                          </p:val>
                                        </p:tav>
                                        <p:tav tm="100000">
                                          <p:val>
                                            <p:strVal val="#ppt_y"/>
                                          </p:val>
                                        </p:tav>
                                      </p:tavLst>
                                    </p:anim>
                                  </p:childTnLst>
                                </p:cTn>
                              </p:par>
                            </p:childTnLst>
                          </p:cTn>
                        </p:par>
                        <p:par>
                          <p:cTn id="67" fill="hold">
                            <p:stCondLst>
                              <p:cond delay="7000"/>
                            </p:stCondLst>
                            <p:childTnLst>
                              <p:par>
                                <p:cTn id="68" presetID="30" presetClass="entr" presetSubtype="0" fill="hold" grpId="0" nodeType="afterEffect">
                                  <p:stCondLst>
                                    <p:cond delay="0"/>
                                  </p:stCondLst>
                                  <p:childTnLst>
                                    <p:set>
                                      <p:cBhvr>
                                        <p:cTn id="69" dur="1" fill="hold">
                                          <p:stCondLst>
                                            <p:cond delay="0"/>
                                          </p:stCondLst>
                                        </p:cTn>
                                        <p:tgtEl>
                                          <p:spTgt spid="3">
                                            <p:txEl>
                                              <p:pRg st="7" end="7"/>
                                            </p:txEl>
                                          </p:spTgt>
                                        </p:tgtEl>
                                        <p:attrNameLst>
                                          <p:attrName>style.visibility</p:attrName>
                                        </p:attrNameLst>
                                      </p:cBhvr>
                                      <p:to>
                                        <p:strVal val="visible"/>
                                      </p:to>
                                    </p:set>
                                    <p:animEffect transition="in" filter="fade">
                                      <p:cBhvr>
                                        <p:cTn id="70" dur="800" decel="100000"/>
                                        <p:tgtEl>
                                          <p:spTgt spid="3">
                                            <p:txEl>
                                              <p:pRg st="7" end="7"/>
                                            </p:txEl>
                                          </p:spTgt>
                                        </p:tgtEl>
                                      </p:cBhvr>
                                    </p:animEffect>
                                    <p:anim calcmode="lin" valueType="num">
                                      <p:cBhvr>
                                        <p:cTn id="71" dur="800" decel="100000" fill="hold"/>
                                        <p:tgtEl>
                                          <p:spTgt spid="3">
                                            <p:txEl>
                                              <p:pRg st="7" end="7"/>
                                            </p:txEl>
                                          </p:spTgt>
                                        </p:tgtEl>
                                        <p:attrNameLst>
                                          <p:attrName>style.rotation</p:attrName>
                                        </p:attrNameLst>
                                      </p:cBhvr>
                                      <p:tavLst>
                                        <p:tav tm="0">
                                          <p:val>
                                            <p:fltVal val="-90"/>
                                          </p:val>
                                        </p:tav>
                                        <p:tav tm="100000">
                                          <p:val>
                                            <p:fltVal val="0"/>
                                          </p:val>
                                        </p:tav>
                                      </p:tavLst>
                                    </p:anim>
                                    <p:anim calcmode="lin" valueType="num">
                                      <p:cBhvr>
                                        <p:cTn id="72" dur="800" decel="100000" fill="hold"/>
                                        <p:tgtEl>
                                          <p:spTgt spid="3">
                                            <p:txEl>
                                              <p:pRg st="7" end="7"/>
                                            </p:txEl>
                                          </p:spTgt>
                                        </p:tgtEl>
                                        <p:attrNameLst>
                                          <p:attrName>ppt_x</p:attrName>
                                        </p:attrNameLst>
                                      </p:cBhvr>
                                      <p:tavLst>
                                        <p:tav tm="0">
                                          <p:val>
                                            <p:strVal val="#ppt_x+0.4"/>
                                          </p:val>
                                        </p:tav>
                                        <p:tav tm="100000">
                                          <p:val>
                                            <p:strVal val="#ppt_x-0.05"/>
                                          </p:val>
                                        </p:tav>
                                      </p:tavLst>
                                    </p:anim>
                                    <p:anim calcmode="lin" valueType="num">
                                      <p:cBhvr>
                                        <p:cTn id="73" dur="800" decel="100000" fill="hold"/>
                                        <p:tgtEl>
                                          <p:spTgt spid="3">
                                            <p:txEl>
                                              <p:pRg st="7" end="7"/>
                                            </p:txEl>
                                          </p:spTgt>
                                        </p:tgtEl>
                                        <p:attrNameLst>
                                          <p:attrName>ppt_y</p:attrName>
                                        </p:attrNameLst>
                                      </p:cBhvr>
                                      <p:tavLst>
                                        <p:tav tm="0">
                                          <p:val>
                                            <p:strVal val="#ppt_y-0.4"/>
                                          </p:val>
                                        </p:tav>
                                        <p:tav tm="100000">
                                          <p:val>
                                            <p:strVal val="#ppt_y+0.1"/>
                                          </p:val>
                                        </p:tav>
                                      </p:tavLst>
                                    </p:anim>
                                    <p:anim calcmode="lin" valueType="num">
                                      <p:cBhvr>
                                        <p:cTn id="74" dur="200" accel="100000" fill="hold">
                                          <p:stCondLst>
                                            <p:cond delay="800"/>
                                          </p:stCondLst>
                                        </p:cTn>
                                        <p:tgtEl>
                                          <p:spTgt spid="3">
                                            <p:txEl>
                                              <p:pRg st="7" end="7"/>
                                            </p:txEl>
                                          </p:spTgt>
                                        </p:tgtEl>
                                        <p:attrNameLst>
                                          <p:attrName>ppt_x</p:attrName>
                                        </p:attrNameLst>
                                      </p:cBhvr>
                                      <p:tavLst>
                                        <p:tav tm="0">
                                          <p:val>
                                            <p:strVal val="#ppt_x-0.05"/>
                                          </p:val>
                                        </p:tav>
                                        <p:tav tm="100000">
                                          <p:val>
                                            <p:strVal val="#ppt_x"/>
                                          </p:val>
                                        </p:tav>
                                      </p:tavLst>
                                    </p:anim>
                                    <p:anim calcmode="lin" valueType="num">
                                      <p:cBhvr>
                                        <p:cTn id="75" dur="200" accel="100000" fill="hold">
                                          <p:stCondLst>
                                            <p:cond delay="800"/>
                                          </p:stCondLst>
                                        </p:cTn>
                                        <p:tgtEl>
                                          <p:spTgt spid="3">
                                            <p:txEl>
                                              <p:pRg st="7" end="7"/>
                                            </p:txEl>
                                          </p:spTgt>
                                        </p:tgtEl>
                                        <p:attrNameLst>
                                          <p:attrName>ppt_y</p:attrName>
                                        </p:attrNameLst>
                                      </p:cBhvr>
                                      <p:tavLst>
                                        <p:tav tm="0">
                                          <p:val>
                                            <p:strVal val="#ppt_y+0.1"/>
                                          </p:val>
                                        </p:tav>
                                        <p:tav tm="100000">
                                          <p:val>
                                            <p:strVal val="#ppt_y"/>
                                          </p:val>
                                        </p:tav>
                                      </p:tavLst>
                                    </p:anim>
                                  </p:childTnLst>
                                </p:cTn>
                              </p:par>
                            </p:childTnLst>
                          </p:cTn>
                        </p:par>
                        <p:par>
                          <p:cTn id="76" fill="hold">
                            <p:stCondLst>
                              <p:cond delay="8000"/>
                            </p:stCondLst>
                            <p:childTnLst>
                              <p:par>
                                <p:cTn id="77" presetID="30" presetClass="entr" presetSubtype="0" fill="hold" grpId="0" nodeType="afterEffect">
                                  <p:stCondLst>
                                    <p:cond delay="0"/>
                                  </p:stCondLst>
                                  <p:childTnLst>
                                    <p:set>
                                      <p:cBhvr>
                                        <p:cTn id="78" dur="1" fill="hold">
                                          <p:stCondLst>
                                            <p:cond delay="0"/>
                                          </p:stCondLst>
                                        </p:cTn>
                                        <p:tgtEl>
                                          <p:spTgt spid="3">
                                            <p:txEl>
                                              <p:pRg st="8" end="8"/>
                                            </p:txEl>
                                          </p:spTgt>
                                        </p:tgtEl>
                                        <p:attrNameLst>
                                          <p:attrName>style.visibility</p:attrName>
                                        </p:attrNameLst>
                                      </p:cBhvr>
                                      <p:to>
                                        <p:strVal val="visible"/>
                                      </p:to>
                                    </p:set>
                                    <p:animEffect transition="in" filter="fade">
                                      <p:cBhvr>
                                        <p:cTn id="79" dur="800" decel="100000"/>
                                        <p:tgtEl>
                                          <p:spTgt spid="3">
                                            <p:txEl>
                                              <p:pRg st="8" end="8"/>
                                            </p:txEl>
                                          </p:spTgt>
                                        </p:tgtEl>
                                      </p:cBhvr>
                                    </p:animEffect>
                                    <p:anim calcmode="lin" valueType="num">
                                      <p:cBhvr>
                                        <p:cTn id="80" dur="800" decel="100000" fill="hold"/>
                                        <p:tgtEl>
                                          <p:spTgt spid="3">
                                            <p:txEl>
                                              <p:pRg st="8" end="8"/>
                                            </p:txEl>
                                          </p:spTgt>
                                        </p:tgtEl>
                                        <p:attrNameLst>
                                          <p:attrName>style.rotation</p:attrName>
                                        </p:attrNameLst>
                                      </p:cBhvr>
                                      <p:tavLst>
                                        <p:tav tm="0">
                                          <p:val>
                                            <p:fltVal val="-90"/>
                                          </p:val>
                                        </p:tav>
                                        <p:tav tm="100000">
                                          <p:val>
                                            <p:fltVal val="0"/>
                                          </p:val>
                                        </p:tav>
                                      </p:tavLst>
                                    </p:anim>
                                    <p:anim calcmode="lin" valueType="num">
                                      <p:cBhvr>
                                        <p:cTn id="81" dur="800" decel="100000" fill="hold"/>
                                        <p:tgtEl>
                                          <p:spTgt spid="3">
                                            <p:txEl>
                                              <p:pRg st="8" end="8"/>
                                            </p:txEl>
                                          </p:spTgt>
                                        </p:tgtEl>
                                        <p:attrNameLst>
                                          <p:attrName>ppt_x</p:attrName>
                                        </p:attrNameLst>
                                      </p:cBhvr>
                                      <p:tavLst>
                                        <p:tav tm="0">
                                          <p:val>
                                            <p:strVal val="#ppt_x+0.4"/>
                                          </p:val>
                                        </p:tav>
                                        <p:tav tm="100000">
                                          <p:val>
                                            <p:strVal val="#ppt_x-0.05"/>
                                          </p:val>
                                        </p:tav>
                                      </p:tavLst>
                                    </p:anim>
                                    <p:anim calcmode="lin" valueType="num">
                                      <p:cBhvr>
                                        <p:cTn id="82" dur="800" decel="100000" fill="hold"/>
                                        <p:tgtEl>
                                          <p:spTgt spid="3">
                                            <p:txEl>
                                              <p:pRg st="8" end="8"/>
                                            </p:txEl>
                                          </p:spTgt>
                                        </p:tgtEl>
                                        <p:attrNameLst>
                                          <p:attrName>ppt_y</p:attrName>
                                        </p:attrNameLst>
                                      </p:cBhvr>
                                      <p:tavLst>
                                        <p:tav tm="0">
                                          <p:val>
                                            <p:strVal val="#ppt_y-0.4"/>
                                          </p:val>
                                        </p:tav>
                                        <p:tav tm="100000">
                                          <p:val>
                                            <p:strVal val="#ppt_y+0.1"/>
                                          </p:val>
                                        </p:tav>
                                      </p:tavLst>
                                    </p:anim>
                                    <p:anim calcmode="lin" valueType="num">
                                      <p:cBhvr>
                                        <p:cTn id="83" dur="200" accel="100000" fill="hold">
                                          <p:stCondLst>
                                            <p:cond delay="800"/>
                                          </p:stCondLst>
                                        </p:cTn>
                                        <p:tgtEl>
                                          <p:spTgt spid="3">
                                            <p:txEl>
                                              <p:pRg st="8" end="8"/>
                                            </p:txEl>
                                          </p:spTgt>
                                        </p:tgtEl>
                                        <p:attrNameLst>
                                          <p:attrName>ppt_x</p:attrName>
                                        </p:attrNameLst>
                                      </p:cBhvr>
                                      <p:tavLst>
                                        <p:tav tm="0">
                                          <p:val>
                                            <p:strVal val="#ppt_x-0.05"/>
                                          </p:val>
                                        </p:tav>
                                        <p:tav tm="100000">
                                          <p:val>
                                            <p:strVal val="#ppt_x"/>
                                          </p:val>
                                        </p:tav>
                                      </p:tavLst>
                                    </p:anim>
                                    <p:anim calcmode="lin" valueType="num">
                                      <p:cBhvr>
                                        <p:cTn id="84" dur="200" accel="100000" fill="hold">
                                          <p:stCondLst>
                                            <p:cond delay="800"/>
                                          </p:stCondLst>
                                        </p:cTn>
                                        <p:tgtEl>
                                          <p:spTgt spid="3">
                                            <p:txEl>
                                              <p:pRg st="8" end="8"/>
                                            </p:txEl>
                                          </p:spTgt>
                                        </p:tgtEl>
                                        <p:attrNameLst>
                                          <p:attrName>ppt_y</p:attrName>
                                        </p:attrNameLst>
                                      </p:cBhvr>
                                      <p:tavLst>
                                        <p:tav tm="0">
                                          <p:val>
                                            <p:strVal val="#ppt_y+0.1"/>
                                          </p:val>
                                        </p:tav>
                                        <p:tav tm="100000">
                                          <p:val>
                                            <p:strVal val="#ppt_y"/>
                                          </p:val>
                                        </p:tav>
                                      </p:tavLst>
                                    </p:anim>
                                  </p:childTnLst>
                                </p:cTn>
                              </p:par>
                            </p:childTnLst>
                          </p:cTn>
                        </p:par>
                        <p:par>
                          <p:cTn id="85" fill="hold">
                            <p:stCondLst>
                              <p:cond delay="9000"/>
                            </p:stCondLst>
                            <p:childTnLst>
                              <p:par>
                                <p:cTn id="86" presetID="30" presetClass="entr" presetSubtype="0" fill="hold" grpId="0" nodeType="afterEffect">
                                  <p:stCondLst>
                                    <p:cond delay="0"/>
                                  </p:stCondLst>
                                  <p:childTnLst>
                                    <p:set>
                                      <p:cBhvr>
                                        <p:cTn id="87" dur="1" fill="hold">
                                          <p:stCondLst>
                                            <p:cond delay="0"/>
                                          </p:stCondLst>
                                        </p:cTn>
                                        <p:tgtEl>
                                          <p:spTgt spid="3">
                                            <p:txEl>
                                              <p:pRg st="9" end="9"/>
                                            </p:txEl>
                                          </p:spTgt>
                                        </p:tgtEl>
                                        <p:attrNameLst>
                                          <p:attrName>style.visibility</p:attrName>
                                        </p:attrNameLst>
                                      </p:cBhvr>
                                      <p:to>
                                        <p:strVal val="visible"/>
                                      </p:to>
                                    </p:set>
                                    <p:animEffect transition="in" filter="fade">
                                      <p:cBhvr>
                                        <p:cTn id="88" dur="800" decel="100000"/>
                                        <p:tgtEl>
                                          <p:spTgt spid="3">
                                            <p:txEl>
                                              <p:pRg st="9" end="9"/>
                                            </p:txEl>
                                          </p:spTgt>
                                        </p:tgtEl>
                                      </p:cBhvr>
                                    </p:animEffect>
                                    <p:anim calcmode="lin" valueType="num">
                                      <p:cBhvr>
                                        <p:cTn id="89" dur="800" decel="100000" fill="hold"/>
                                        <p:tgtEl>
                                          <p:spTgt spid="3">
                                            <p:txEl>
                                              <p:pRg st="9" end="9"/>
                                            </p:txEl>
                                          </p:spTgt>
                                        </p:tgtEl>
                                        <p:attrNameLst>
                                          <p:attrName>style.rotation</p:attrName>
                                        </p:attrNameLst>
                                      </p:cBhvr>
                                      <p:tavLst>
                                        <p:tav tm="0">
                                          <p:val>
                                            <p:fltVal val="-90"/>
                                          </p:val>
                                        </p:tav>
                                        <p:tav tm="100000">
                                          <p:val>
                                            <p:fltVal val="0"/>
                                          </p:val>
                                        </p:tav>
                                      </p:tavLst>
                                    </p:anim>
                                    <p:anim calcmode="lin" valueType="num">
                                      <p:cBhvr>
                                        <p:cTn id="90" dur="800" decel="100000" fill="hold"/>
                                        <p:tgtEl>
                                          <p:spTgt spid="3">
                                            <p:txEl>
                                              <p:pRg st="9" end="9"/>
                                            </p:txEl>
                                          </p:spTgt>
                                        </p:tgtEl>
                                        <p:attrNameLst>
                                          <p:attrName>ppt_x</p:attrName>
                                        </p:attrNameLst>
                                      </p:cBhvr>
                                      <p:tavLst>
                                        <p:tav tm="0">
                                          <p:val>
                                            <p:strVal val="#ppt_x+0.4"/>
                                          </p:val>
                                        </p:tav>
                                        <p:tav tm="100000">
                                          <p:val>
                                            <p:strVal val="#ppt_x-0.05"/>
                                          </p:val>
                                        </p:tav>
                                      </p:tavLst>
                                    </p:anim>
                                    <p:anim calcmode="lin" valueType="num">
                                      <p:cBhvr>
                                        <p:cTn id="91" dur="800" decel="100000" fill="hold"/>
                                        <p:tgtEl>
                                          <p:spTgt spid="3">
                                            <p:txEl>
                                              <p:pRg st="9" end="9"/>
                                            </p:txEl>
                                          </p:spTgt>
                                        </p:tgtEl>
                                        <p:attrNameLst>
                                          <p:attrName>ppt_y</p:attrName>
                                        </p:attrNameLst>
                                      </p:cBhvr>
                                      <p:tavLst>
                                        <p:tav tm="0">
                                          <p:val>
                                            <p:strVal val="#ppt_y-0.4"/>
                                          </p:val>
                                        </p:tav>
                                        <p:tav tm="100000">
                                          <p:val>
                                            <p:strVal val="#ppt_y+0.1"/>
                                          </p:val>
                                        </p:tav>
                                      </p:tavLst>
                                    </p:anim>
                                    <p:anim calcmode="lin" valueType="num">
                                      <p:cBhvr>
                                        <p:cTn id="92" dur="200" accel="100000" fill="hold">
                                          <p:stCondLst>
                                            <p:cond delay="800"/>
                                          </p:stCondLst>
                                        </p:cTn>
                                        <p:tgtEl>
                                          <p:spTgt spid="3">
                                            <p:txEl>
                                              <p:pRg st="9" end="9"/>
                                            </p:txEl>
                                          </p:spTgt>
                                        </p:tgtEl>
                                        <p:attrNameLst>
                                          <p:attrName>ppt_x</p:attrName>
                                        </p:attrNameLst>
                                      </p:cBhvr>
                                      <p:tavLst>
                                        <p:tav tm="0">
                                          <p:val>
                                            <p:strVal val="#ppt_x-0.05"/>
                                          </p:val>
                                        </p:tav>
                                        <p:tav tm="100000">
                                          <p:val>
                                            <p:strVal val="#ppt_x"/>
                                          </p:val>
                                        </p:tav>
                                      </p:tavLst>
                                    </p:anim>
                                    <p:anim calcmode="lin" valueType="num">
                                      <p:cBhvr>
                                        <p:cTn id="93" dur="200" accel="100000" fill="hold">
                                          <p:stCondLst>
                                            <p:cond delay="800"/>
                                          </p:stCondLst>
                                        </p:cTn>
                                        <p:tgtEl>
                                          <p:spTgt spid="3">
                                            <p:txEl>
                                              <p:pRg st="9" end="9"/>
                                            </p:txEl>
                                          </p:spTgt>
                                        </p:tgtEl>
                                        <p:attrNameLst>
                                          <p:attrName>ppt_y</p:attrName>
                                        </p:attrNameLst>
                                      </p:cBhvr>
                                      <p:tavLst>
                                        <p:tav tm="0">
                                          <p:val>
                                            <p:strVal val="#ppt_y+0.1"/>
                                          </p:val>
                                        </p:tav>
                                        <p:tav tm="100000">
                                          <p:val>
                                            <p:strVal val="#ppt_y"/>
                                          </p:val>
                                        </p:tav>
                                      </p:tavLst>
                                    </p:anim>
                                  </p:childTnLst>
                                </p:cTn>
                              </p:par>
                            </p:childTnLst>
                          </p:cTn>
                        </p:par>
                        <p:par>
                          <p:cTn id="94" fill="hold">
                            <p:stCondLst>
                              <p:cond delay="10000"/>
                            </p:stCondLst>
                            <p:childTnLst>
                              <p:par>
                                <p:cTn id="95" presetID="30" presetClass="entr" presetSubtype="0" fill="hold" grpId="0" nodeType="afterEffect">
                                  <p:stCondLst>
                                    <p:cond delay="0"/>
                                  </p:stCondLst>
                                  <p:childTnLst>
                                    <p:set>
                                      <p:cBhvr>
                                        <p:cTn id="96" dur="1" fill="hold">
                                          <p:stCondLst>
                                            <p:cond delay="0"/>
                                          </p:stCondLst>
                                        </p:cTn>
                                        <p:tgtEl>
                                          <p:spTgt spid="3">
                                            <p:txEl>
                                              <p:pRg st="10" end="10"/>
                                            </p:txEl>
                                          </p:spTgt>
                                        </p:tgtEl>
                                        <p:attrNameLst>
                                          <p:attrName>style.visibility</p:attrName>
                                        </p:attrNameLst>
                                      </p:cBhvr>
                                      <p:to>
                                        <p:strVal val="visible"/>
                                      </p:to>
                                    </p:set>
                                    <p:animEffect transition="in" filter="fade">
                                      <p:cBhvr>
                                        <p:cTn id="97" dur="800" decel="100000"/>
                                        <p:tgtEl>
                                          <p:spTgt spid="3">
                                            <p:txEl>
                                              <p:pRg st="10" end="10"/>
                                            </p:txEl>
                                          </p:spTgt>
                                        </p:tgtEl>
                                      </p:cBhvr>
                                    </p:animEffect>
                                    <p:anim calcmode="lin" valueType="num">
                                      <p:cBhvr>
                                        <p:cTn id="98" dur="800" decel="100000" fill="hold"/>
                                        <p:tgtEl>
                                          <p:spTgt spid="3">
                                            <p:txEl>
                                              <p:pRg st="10" end="10"/>
                                            </p:txEl>
                                          </p:spTgt>
                                        </p:tgtEl>
                                        <p:attrNameLst>
                                          <p:attrName>style.rotation</p:attrName>
                                        </p:attrNameLst>
                                      </p:cBhvr>
                                      <p:tavLst>
                                        <p:tav tm="0">
                                          <p:val>
                                            <p:fltVal val="-90"/>
                                          </p:val>
                                        </p:tav>
                                        <p:tav tm="100000">
                                          <p:val>
                                            <p:fltVal val="0"/>
                                          </p:val>
                                        </p:tav>
                                      </p:tavLst>
                                    </p:anim>
                                    <p:anim calcmode="lin" valueType="num">
                                      <p:cBhvr>
                                        <p:cTn id="99" dur="800" decel="100000" fill="hold"/>
                                        <p:tgtEl>
                                          <p:spTgt spid="3">
                                            <p:txEl>
                                              <p:pRg st="10" end="10"/>
                                            </p:txEl>
                                          </p:spTgt>
                                        </p:tgtEl>
                                        <p:attrNameLst>
                                          <p:attrName>ppt_x</p:attrName>
                                        </p:attrNameLst>
                                      </p:cBhvr>
                                      <p:tavLst>
                                        <p:tav tm="0">
                                          <p:val>
                                            <p:strVal val="#ppt_x+0.4"/>
                                          </p:val>
                                        </p:tav>
                                        <p:tav tm="100000">
                                          <p:val>
                                            <p:strVal val="#ppt_x-0.05"/>
                                          </p:val>
                                        </p:tav>
                                      </p:tavLst>
                                    </p:anim>
                                    <p:anim calcmode="lin" valueType="num">
                                      <p:cBhvr>
                                        <p:cTn id="100" dur="800" decel="100000" fill="hold"/>
                                        <p:tgtEl>
                                          <p:spTgt spid="3">
                                            <p:txEl>
                                              <p:pRg st="10" end="10"/>
                                            </p:txEl>
                                          </p:spTgt>
                                        </p:tgtEl>
                                        <p:attrNameLst>
                                          <p:attrName>ppt_y</p:attrName>
                                        </p:attrNameLst>
                                      </p:cBhvr>
                                      <p:tavLst>
                                        <p:tav tm="0">
                                          <p:val>
                                            <p:strVal val="#ppt_y-0.4"/>
                                          </p:val>
                                        </p:tav>
                                        <p:tav tm="100000">
                                          <p:val>
                                            <p:strVal val="#ppt_y+0.1"/>
                                          </p:val>
                                        </p:tav>
                                      </p:tavLst>
                                    </p:anim>
                                    <p:anim calcmode="lin" valueType="num">
                                      <p:cBhvr>
                                        <p:cTn id="101" dur="200" accel="100000" fill="hold">
                                          <p:stCondLst>
                                            <p:cond delay="800"/>
                                          </p:stCondLst>
                                        </p:cTn>
                                        <p:tgtEl>
                                          <p:spTgt spid="3">
                                            <p:txEl>
                                              <p:pRg st="10" end="10"/>
                                            </p:txEl>
                                          </p:spTgt>
                                        </p:tgtEl>
                                        <p:attrNameLst>
                                          <p:attrName>ppt_x</p:attrName>
                                        </p:attrNameLst>
                                      </p:cBhvr>
                                      <p:tavLst>
                                        <p:tav tm="0">
                                          <p:val>
                                            <p:strVal val="#ppt_x-0.05"/>
                                          </p:val>
                                        </p:tav>
                                        <p:tav tm="100000">
                                          <p:val>
                                            <p:strVal val="#ppt_x"/>
                                          </p:val>
                                        </p:tav>
                                      </p:tavLst>
                                    </p:anim>
                                    <p:anim calcmode="lin" valueType="num">
                                      <p:cBhvr>
                                        <p:cTn id="102" dur="200" accel="100000" fill="hold">
                                          <p:stCondLst>
                                            <p:cond delay="800"/>
                                          </p:stCondLst>
                                        </p:cTn>
                                        <p:tgtEl>
                                          <p:spTgt spid="3">
                                            <p:txEl>
                                              <p:pRg st="10" end="10"/>
                                            </p:txEl>
                                          </p:spTgt>
                                        </p:tgtEl>
                                        <p:attrNameLst>
                                          <p:attrName>ppt_y</p:attrName>
                                        </p:attrNameLst>
                                      </p:cBhvr>
                                      <p:tavLst>
                                        <p:tav tm="0">
                                          <p:val>
                                            <p:strVal val="#ppt_y+0.1"/>
                                          </p:val>
                                        </p:tav>
                                        <p:tav tm="100000">
                                          <p:val>
                                            <p:strVal val="#ppt_y"/>
                                          </p:val>
                                        </p:tav>
                                      </p:tavLst>
                                    </p:anim>
                                  </p:childTnLst>
                                </p:cTn>
                              </p:par>
                            </p:childTnLst>
                          </p:cTn>
                        </p:par>
                        <p:par>
                          <p:cTn id="103" fill="hold">
                            <p:stCondLst>
                              <p:cond delay="11000"/>
                            </p:stCondLst>
                            <p:childTnLst>
                              <p:par>
                                <p:cTn id="104" presetID="30" presetClass="entr" presetSubtype="0" fill="hold" grpId="0" nodeType="afterEffect">
                                  <p:stCondLst>
                                    <p:cond delay="0"/>
                                  </p:stCondLst>
                                  <p:childTnLst>
                                    <p:set>
                                      <p:cBhvr>
                                        <p:cTn id="105" dur="1" fill="hold">
                                          <p:stCondLst>
                                            <p:cond delay="0"/>
                                          </p:stCondLst>
                                        </p:cTn>
                                        <p:tgtEl>
                                          <p:spTgt spid="3">
                                            <p:txEl>
                                              <p:pRg st="11" end="11"/>
                                            </p:txEl>
                                          </p:spTgt>
                                        </p:tgtEl>
                                        <p:attrNameLst>
                                          <p:attrName>style.visibility</p:attrName>
                                        </p:attrNameLst>
                                      </p:cBhvr>
                                      <p:to>
                                        <p:strVal val="visible"/>
                                      </p:to>
                                    </p:set>
                                    <p:animEffect transition="in" filter="fade">
                                      <p:cBhvr>
                                        <p:cTn id="106" dur="800" decel="100000"/>
                                        <p:tgtEl>
                                          <p:spTgt spid="3">
                                            <p:txEl>
                                              <p:pRg st="11" end="11"/>
                                            </p:txEl>
                                          </p:spTgt>
                                        </p:tgtEl>
                                      </p:cBhvr>
                                    </p:animEffect>
                                    <p:anim calcmode="lin" valueType="num">
                                      <p:cBhvr>
                                        <p:cTn id="107" dur="800" decel="100000" fill="hold"/>
                                        <p:tgtEl>
                                          <p:spTgt spid="3">
                                            <p:txEl>
                                              <p:pRg st="11" end="11"/>
                                            </p:txEl>
                                          </p:spTgt>
                                        </p:tgtEl>
                                        <p:attrNameLst>
                                          <p:attrName>style.rotation</p:attrName>
                                        </p:attrNameLst>
                                      </p:cBhvr>
                                      <p:tavLst>
                                        <p:tav tm="0">
                                          <p:val>
                                            <p:fltVal val="-90"/>
                                          </p:val>
                                        </p:tav>
                                        <p:tav tm="100000">
                                          <p:val>
                                            <p:fltVal val="0"/>
                                          </p:val>
                                        </p:tav>
                                      </p:tavLst>
                                    </p:anim>
                                    <p:anim calcmode="lin" valueType="num">
                                      <p:cBhvr>
                                        <p:cTn id="108" dur="800" decel="100000" fill="hold"/>
                                        <p:tgtEl>
                                          <p:spTgt spid="3">
                                            <p:txEl>
                                              <p:pRg st="11" end="11"/>
                                            </p:txEl>
                                          </p:spTgt>
                                        </p:tgtEl>
                                        <p:attrNameLst>
                                          <p:attrName>ppt_x</p:attrName>
                                        </p:attrNameLst>
                                      </p:cBhvr>
                                      <p:tavLst>
                                        <p:tav tm="0">
                                          <p:val>
                                            <p:strVal val="#ppt_x+0.4"/>
                                          </p:val>
                                        </p:tav>
                                        <p:tav tm="100000">
                                          <p:val>
                                            <p:strVal val="#ppt_x-0.05"/>
                                          </p:val>
                                        </p:tav>
                                      </p:tavLst>
                                    </p:anim>
                                    <p:anim calcmode="lin" valueType="num">
                                      <p:cBhvr>
                                        <p:cTn id="109" dur="800" decel="100000" fill="hold"/>
                                        <p:tgtEl>
                                          <p:spTgt spid="3">
                                            <p:txEl>
                                              <p:pRg st="11" end="11"/>
                                            </p:txEl>
                                          </p:spTgt>
                                        </p:tgtEl>
                                        <p:attrNameLst>
                                          <p:attrName>ppt_y</p:attrName>
                                        </p:attrNameLst>
                                      </p:cBhvr>
                                      <p:tavLst>
                                        <p:tav tm="0">
                                          <p:val>
                                            <p:strVal val="#ppt_y-0.4"/>
                                          </p:val>
                                        </p:tav>
                                        <p:tav tm="100000">
                                          <p:val>
                                            <p:strVal val="#ppt_y+0.1"/>
                                          </p:val>
                                        </p:tav>
                                      </p:tavLst>
                                    </p:anim>
                                    <p:anim calcmode="lin" valueType="num">
                                      <p:cBhvr>
                                        <p:cTn id="110" dur="200" accel="100000" fill="hold">
                                          <p:stCondLst>
                                            <p:cond delay="800"/>
                                          </p:stCondLst>
                                        </p:cTn>
                                        <p:tgtEl>
                                          <p:spTgt spid="3">
                                            <p:txEl>
                                              <p:pRg st="11" end="11"/>
                                            </p:txEl>
                                          </p:spTgt>
                                        </p:tgtEl>
                                        <p:attrNameLst>
                                          <p:attrName>ppt_x</p:attrName>
                                        </p:attrNameLst>
                                      </p:cBhvr>
                                      <p:tavLst>
                                        <p:tav tm="0">
                                          <p:val>
                                            <p:strVal val="#ppt_x-0.05"/>
                                          </p:val>
                                        </p:tav>
                                        <p:tav tm="100000">
                                          <p:val>
                                            <p:strVal val="#ppt_x"/>
                                          </p:val>
                                        </p:tav>
                                      </p:tavLst>
                                    </p:anim>
                                    <p:anim calcmode="lin" valueType="num">
                                      <p:cBhvr>
                                        <p:cTn id="111" dur="200" accel="100000" fill="hold">
                                          <p:stCondLst>
                                            <p:cond delay="800"/>
                                          </p:stCondLst>
                                        </p:cTn>
                                        <p:tgtEl>
                                          <p:spTgt spid="3">
                                            <p:txEl>
                                              <p:pRg st="11" end="11"/>
                                            </p:txEl>
                                          </p:spTgt>
                                        </p:tgtEl>
                                        <p:attrNameLst>
                                          <p:attrName>ppt_y</p:attrName>
                                        </p:attrNameLst>
                                      </p:cBhvr>
                                      <p:tavLst>
                                        <p:tav tm="0">
                                          <p:val>
                                            <p:strVal val="#ppt_y+0.1"/>
                                          </p:val>
                                        </p:tav>
                                        <p:tav tm="100000">
                                          <p:val>
                                            <p:strVal val="#ppt_y"/>
                                          </p:val>
                                        </p:tav>
                                      </p:tavLst>
                                    </p:anim>
                                  </p:childTnLst>
                                </p:cTn>
                              </p:par>
                            </p:childTnLst>
                          </p:cTn>
                        </p:par>
                        <p:par>
                          <p:cTn id="112" fill="hold">
                            <p:stCondLst>
                              <p:cond delay="12000"/>
                            </p:stCondLst>
                            <p:childTnLst>
                              <p:par>
                                <p:cTn id="113" presetID="30" presetClass="entr" presetSubtype="0" fill="hold" grpId="0" nodeType="afterEffect">
                                  <p:stCondLst>
                                    <p:cond delay="0"/>
                                  </p:stCondLst>
                                  <p:childTnLst>
                                    <p:set>
                                      <p:cBhvr>
                                        <p:cTn id="114" dur="1" fill="hold">
                                          <p:stCondLst>
                                            <p:cond delay="0"/>
                                          </p:stCondLst>
                                        </p:cTn>
                                        <p:tgtEl>
                                          <p:spTgt spid="3">
                                            <p:txEl>
                                              <p:pRg st="12" end="12"/>
                                            </p:txEl>
                                          </p:spTgt>
                                        </p:tgtEl>
                                        <p:attrNameLst>
                                          <p:attrName>style.visibility</p:attrName>
                                        </p:attrNameLst>
                                      </p:cBhvr>
                                      <p:to>
                                        <p:strVal val="visible"/>
                                      </p:to>
                                    </p:set>
                                    <p:animEffect transition="in" filter="fade">
                                      <p:cBhvr>
                                        <p:cTn id="115" dur="800" decel="100000"/>
                                        <p:tgtEl>
                                          <p:spTgt spid="3">
                                            <p:txEl>
                                              <p:pRg st="12" end="12"/>
                                            </p:txEl>
                                          </p:spTgt>
                                        </p:tgtEl>
                                      </p:cBhvr>
                                    </p:animEffect>
                                    <p:anim calcmode="lin" valueType="num">
                                      <p:cBhvr>
                                        <p:cTn id="116" dur="800" decel="100000" fill="hold"/>
                                        <p:tgtEl>
                                          <p:spTgt spid="3">
                                            <p:txEl>
                                              <p:pRg st="12" end="12"/>
                                            </p:txEl>
                                          </p:spTgt>
                                        </p:tgtEl>
                                        <p:attrNameLst>
                                          <p:attrName>style.rotation</p:attrName>
                                        </p:attrNameLst>
                                      </p:cBhvr>
                                      <p:tavLst>
                                        <p:tav tm="0">
                                          <p:val>
                                            <p:fltVal val="-90"/>
                                          </p:val>
                                        </p:tav>
                                        <p:tav tm="100000">
                                          <p:val>
                                            <p:fltVal val="0"/>
                                          </p:val>
                                        </p:tav>
                                      </p:tavLst>
                                    </p:anim>
                                    <p:anim calcmode="lin" valueType="num">
                                      <p:cBhvr>
                                        <p:cTn id="117" dur="800" decel="100000" fill="hold"/>
                                        <p:tgtEl>
                                          <p:spTgt spid="3">
                                            <p:txEl>
                                              <p:pRg st="12" end="12"/>
                                            </p:txEl>
                                          </p:spTgt>
                                        </p:tgtEl>
                                        <p:attrNameLst>
                                          <p:attrName>ppt_x</p:attrName>
                                        </p:attrNameLst>
                                      </p:cBhvr>
                                      <p:tavLst>
                                        <p:tav tm="0">
                                          <p:val>
                                            <p:strVal val="#ppt_x+0.4"/>
                                          </p:val>
                                        </p:tav>
                                        <p:tav tm="100000">
                                          <p:val>
                                            <p:strVal val="#ppt_x-0.05"/>
                                          </p:val>
                                        </p:tav>
                                      </p:tavLst>
                                    </p:anim>
                                    <p:anim calcmode="lin" valueType="num">
                                      <p:cBhvr>
                                        <p:cTn id="118" dur="800" decel="100000" fill="hold"/>
                                        <p:tgtEl>
                                          <p:spTgt spid="3">
                                            <p:txEl>
                                              <p:pRg st="12" end="12"/>
                                            </p:txEl>
                                          </p:spTgt>
                                        </p:tgtEl>
                                        <p:attrNameLst>
                                          <p:attrName>ppt_y</p:attrName>
                                        </p:attrNameLst>
                                      </p:cBhvr>
                                      <p:tavLst>
                                        <p:tav tm="0">
                                          <p:val>
                                            <p:strVal val="#ppt_y-0.4"/>
                                          </p:val>
                                        </p:tav>
                                        <p:tav tm="100000">
                                          <p:val>
                                            <p:strVal val="#ppt_y+0.1"/>
                                          </p:val>
                                        </p:tav>
                                      </p:tavLst>
                                    </p:anim>
                                    <p:anim calcmode="lin" valueType="num">
                                      <p:cBhvr>
                                        <p:cTn id="119" dur="200" accel="100000" fill="hold">
                                          <p:stCondLst>
                                            <p:cond delay="800"/>
                                          </p:stCondLst>
                                        </p:cTn>
                                        <p:tgtEl>
                                          <p:spTgt spid="3">
                                            <p:txEl>
                                              <p:pRg st="12" end="12"/>
                                            </p:txEl>
                                          </p:spTgt>
                                        </p:tgtEl>
                                        <p:attrNameLst>
                                          <p:attrName>ppt_x</p:attrName>
                                        </p:attrNameLst>
                                      </p:cBhvr>
                                      <p:tavLst>
                                        <p:tav tm="0">
                                          <p:val>
                                            <p:strVal val="#ppt_x-0.05"/>
                                          </p:val>
                                        </p:tav>
                                        <p:tav tm="100000">
                                          <p:val>
                                            <p:strVal val="#ppt_x"/>
                                          </p:val>
                                        </p:tav>
                                      </p:tavLst>
                                    </p:anim>
                                    <p:anim calcmode="lin" valueType="num">
                                      <p:cBhvr>
                                        <p:cTn id="120" dur="200" accel="100000" fill="hold">
                                          <p:stCondLst>
                                            <p:cond delay="800"/>
                                          </p:stCondLst>
                                        </p:cTn>
                                        <p:tgtEl>
                                          <p:spTgt spid="3">
                                            <p:txEl>
                                              <p:pRg st="12" end="12"/>
                                            </p:txEl>
                                          </p:spTgt>
                                        </p:tgtEl>
                                        <p:attrNameLst>
                                          <p:attrName>ppt_y</p:attrName>
                                        </p:attrNameLst>
                                      </p:cBhvr>
                                      <p:tavLst>
                                        <p:tav tm="0">
                                          <p:val>
                                            <p:strVal val="#ppt_y+0.1"/>
                                          </p:val>
                                        </p:tav>
                                        <p:tav tm="100000">
                                          <p:val>
                                            <p:strVal val="#ppt_y"/>
                                          </p:val>
                                        </p:tav>
                                      </p:tavLst>
                                    </p:anim>
                                  </p:childTnLst>
                                </p:cTn>
                              </p:par>
                            </p:childTnLst>
                          </p:cTn>
                        </p:par>
                        <p:par>
                          <p:cTn id="121" fill="hold">
                            <p:stCondLst>
                              <p:cond delay="13000"/>
                            </p:stCondLst>
                            <p:childTnLst>
                              <p:par>
                                <p:cTn id="122" presetID="30" presetClass="entr" presetSubtype="0" fill="hold" grpId="0" nodeType="afterEffect">
                                  <p:stCondLst>
                                    <p:cond delay="0"/>
                                  </p:stCondLst>
                                  <p:childTnLst>
                                    <p:set>
                                      <p:cBhvr>
                                        <p:cTn id="123" dur="1" fill="hold">
                                          <p:stCondLst>
                                            <p:cond delay="0"/>
                                          </p:stCondLst>
                                        </p:cTn>
                                        <p:tgtEl>
                                          <p:spTgt spid="3">
                                            <p:txEl>
                                              <p:pRg st="13" end="13"/>
                                            </p:txEl>
                                          </p:spTgt>
                                        </p:tgtEl>
                                        <p:attrNameLst>
                                          <p:attrName>style.visibility</p:attrName>
                                        </p:attrNameLst>
                                      </p:cBhvr>
                                      <p:to>
                                        <p:strVal val="visible"/>
                                      </p:to>
                                    </p:set>
                                    <p:animEffect transition="in" filter="fade">
                                      <p:cBhvr>
                                        <p:cTn id="124" dur="800" decel="100000"/>
                                        <p:tgtEl>
                                          <p:spTgt spid="3">
                                            <p:txEl>
                                              <p:pRg st="13" end="13"/>
                                            </p:txEl>
                                          </p:spTgt>
                                        </p:tgtEl>
                                      </p:cBhvr>
                                    </p:animEffect>
                                    <p:anim calcmode="lin" valueType="num">
                                      <p:cBhvr>
                                        <p:cTn id="125" dur="800" decel="100000" fill="hold"/>
                                        <p:tgtEl>
                                          <p:spTgt spid="3">
                                            <p:txEl>
                                              <p:pRg st="13" end="13"/>
                                            </p:txEl>
                                          </p:spTgt>
                                        </p:tgtEl>
                                        <p:attrNameLst>
                                          <p:attrName>style.rotation</p:attrName>
                                        </p:attrNameLst>
                                      </p:cBhvr>
                                      <p:tavLst>
                                        <p:tav tm="0">
                                          <p:val>
                                            <p:fltVal val="-90"/>
                                          </p:val>
                                        </p:tav>
                                        <p:tav tm="100000">
                                          <p:val>
                                            <p:fltVal val="0"/>
                                          </p:val>
                                        </p:tav>
                                      </p:tavLst>
                                    </p:anim>
                                    <p:anim calcmode="lin" valueType="num">
                                      <p:cBhvr>
                                        <p:cTn id="126" dur="800" decel="100000" fill="hold"/>
                                        <p:tgtEl>
                                          <p:spTgt spid="3">
                                            <p:txEl>
                                              <p:pRg st="13" end="13"/>
                                            </p:txEl>
                                          </p:spTgt>
                                        </p:tgtEl>
                                        <p:attrNameLst>
                                          <p:attrName>ppt_x</p:attrName>
                                        </p:attrNameLst>
                                      </p:cBhvr>
                                      <p:tavLst>
                                        <p:tav tm="0">
                                          <p:val>
                                            <p:strVal val="#ppt_x+0.4"/>
                                          </p:val>
                                        </p:tav>
                                        <p:tav tm="100000">
                                          <p:val>
                                            <p:strVal val="#ppt_x-0.05"/>
                                          </p:val>
                                        </p:tav>
                                      </p:tavLst>
                                    </p:anim>
                                    <p:anim calcmode="lin" valueType="num">
                                      <p:cBhvr>
                                        <p:cTn id="127" dur="800" decel="100000" fill="hold"/>
                                        <p:tgtEl>
                                          <p:spTgt spid="3">
                                            <p:txEl>
                                              <p:pRg st="13" end="13"/>
                                            </p:txEl>
                                          </p:spTgt>
                                        </p:tgtEl>
                                        <p:attrNameLst>
                                          <p:attrName>ppt_y</p:attrName>
                                        </p:attrNameLst>
                                      </p:cBhvr>
                                      <p:tavLst>
                                        <p:tav tm="0">
                                          <p:val>
                                            <p:strVal val="#ppt_y-0.4"/>
                                          </p:val>
                                        </p:tav>
                                        <p:tav tm="100000">
                                          <p:val>
                                            <p:strVal val="#ppt_y+0.1"/>
                                          </p:val>
                                        </p:tav>
                                      </p:tavLst>
                                    </p:anim>
                                    <p:anim calcmode="lin" valueType="num">
                                      <p:cBhvr>
                                        <p:cTn id="128" dur="200" accel="100000" fill="hold">
                                          <p:stCondLst>
                                            <p:cond delay="800"/>
                                          </p:stCondLst>
                                        </p:cTn>
                                        <p:tgtEl>
                                          <p:spTgt spid="3">
                                            <p:txEl>
                                              <p:pRg st="13" end="13"/>
                                            </p:txEl>
                                          </p:spTgt>
                                        </p:tgtEl>
                                        <p:attrNameLst>
                                          <p:attrName>ppt_x</p:attrName>
                                        </p:attrNameLst>
                                      </p:cBhvr>
                                      <p:tavLst>
                                        <p:tav tm="0">
                                          <p:val>
                                            <p:strVal val="#ppt_x-0.05"/>
                                          </p:val>
                                        </p:tav>
                                        <p:tav tm="100000">
                                          <p:val>
                                            <p:strVal val="#ppt_x"/>
                                          </p:val>
                                        </p:tav>
                                      </p:tavLst>
                                    </p:anim>
                                    <p:anim calcmode="lin" valueType="num">
                                      <p:cBhvr>
                                        <p:cTn id="129" dur="200" accel="100000" fill="hold">
                                          <p:stCondLst>
                                            <p:cond delay="800"/>
                                          </p:stCondLst>
                                        </p:cTn>
                                        <p:tgtEl>
                                          <p:spTgt spid="3">
                                            <p:txEl>
                                              <p:pRg st="13" end="13"/>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336704"/>
          </a:xfrm>
        </p:spPr>
        <p:txBody>
          <a:bodyPr>
            <a:normAutofit fontScale="70000" lnSpcReduction="20000"/>
          </a:bodyPr>
          <a:lstStyle/>
          <a:p>
            <a:pPr algn="ctr" rtl="1">
              <a:buNone/>
            </a:pPr>
            <a:r>
              <a:rPr lang="ar-DZ" sz="5100" b="1" dirty="0" err="1" smtClean="0">
                <a:solidFill>
                  <a:srgbClr val="002060"/>
                </a:solidFill>
              </a:rPr>
              <a:t>مهامها:</a:t>
            </a:r>
            <a:r>
              <a:rPr lang="ar-DZ" sz="5100" dirty="0" smtClean="0">
                <a:solidFill>
                  <a:srgbClr val="002060"/>
                </a:solidFill>
              </a:rPr>
              <a:t> </a:t>
            </a:r>
          </a:p>
          <a:p>
            <a:pPr algn="r" rtl="1"/>
            <a:r>
              <a:rPr lang="ar-DZ" sz="3400" dirty="0" smtClean="0">
                <a:solidFill>
                  <a:srgbClr val="002060"/>
                </a:solidFill>
              </a:rPr>
              <a:t>يمكن لأي طرف عرض النزاع على </a:t>
            </a:r>
            <a:r>
              <a:rPr lang="ar-DZ" sz="3400" dirty="0" err="1" smtClean="0">
                <a:solidFill>
                  <a:srgbClr val="002060"/>
                </a:solidFill>
              </a:rPr>
              <a:t>اللحنة </a:t>
            </a:r>
            <a:r>
              <a:rPr lang="ar-DZ" sz="3400" dirty="0" smtClean="0">
                <a:solidFill>
                  <a:srgbClr val="002060"/>
                </a:solidFill>
              </a:rPr>
              <a:t>(المصلحة المتعاقدة أو المتعامل المتعاقد</a:t>
            </a:r>
            <a:r>
              <a:rPr lang="ar-DZ" sz="3400" dirty="0" err="1" smtClean="0">
                <a:solidFill>
                  <a:srgbClr val="002060"/>
                </a:solidFill>
              </a:rPr>
              <a:t>).</a:t>
            </a:r>
            <a:r>
              <a:rPr lang="ar-DZ" sz="3400" dirty="0" smtClean="0">
                <a:solidFill>
                  <a:srgbClr val="002060"/>
                </a:solidFill>
              </a:rPr>
              <a:t> وهذا </a:t>
            </a:r>
            <a:r>
              <a:rPr lang="ar-DZ" sz="3400" u="sng" dirty="0" smtClean="0">
                <a:solidFill>
                  <a:srgbClr val="002060"/>
                </a:solidFill>
              </a:rPr>
              <a:t>برسالة موصى عليها مع وصل </a:t>
            </a:r>
            <a:r>
              <a:rPr lang="ar-DZ" sz="3400" u="sng" dirty="0" err="1" smtClean="0">
                <a:solidFill>
                  <a:srgbClr val="002060"/>
                </a:solidFill>
              </a:rPr>
              <a:t>إستلام</a:t>
            </a:r>
            <a:r>
              <a:rPr lang="ar-DZ" sz="3400" dirty="0" smtClean="0">
                <a:solidFill>
                  <a:srgbClr val="002060"/>
                </a:solidFill>
              </a:rPr>
              <a:t>، كما يمكنه إيداعها </a:t>
            </a:r>
            <a:r>
              <a:rPr lang="ar-DZ" sz="3400" u="sng" dirty="0" smtClean="0">
                <a:solidFill>
                  <a:srgbClr val="002060"/>
                </a:solidFill>
              </a:rPr>
              <a:t>مقابل وصل </a:t>
            </a:r>
            <a:r>
              <a:rPr lang="ar-DZ" sz="3400" u="sng" dirty="0" err="1" smtClean="0">
                <a:solidFill>
                  <a:srgbClr val="002060"/>
                </a:solidFill>
              </a:rPr>
              <a:t>إستلام</a:t>
            </a:r>
            <a:r>
              <a:rPr lang="ar-DZ" sz="3400" dirty="0" err="1" smtClean="0">
                <a:solidFill>
                  <a:srgbClr val="002060"/>
                </a:solidFill>
              </a:rPr>
              <a:t>.</a:t>
            </a:r>
            <a:r>
              <a:rPr lang="ar-DZ" sz="3400" dirty="0" smtClean="0">
                <a:solidFill>
                  <a:srgbClr val="002060"/>
                </a:solidFill>
              </a:rPr>
              <a:t> متضمنة الوثائق </a:t>
            </a:r>
            <a:r>
              <a:rPr lang="ar-DZ" sz="3400" dirty="0" err="1" smtClean="0">
                <a:solidFill>
                  <a:srgbClr val="002060"/>
                </a:solidFill>
              </a:rPr>
              <a:t>الثبوتية.</a:t>
            </a:r>
            <a:r>
              <a:rPr lang="ar-DZ" sz="3400" dirty="0" smtClean="0">
                <a:solidFill>
                  <a:srgbClr val="002060"/>
                </a:solidFill>
              </a:rPr>
              <a:t> </a:t>
            </a:r>
            <a:endParaRPr lang="fr-FR" sz="3400" dirty="0" smtClean="0">
              <a:solidFill>
                <a:srgbClr val="002060"/>
              </a:solidFill>
            </a:endParaRPr>
          </a:p>
          <a:p>
            <a:pPr algn="r" rtl="1"/>
            <a:r>
              <a:rPr lang="ar-DZ" sz="3400" dirty="0" smtClean="0">
                <a:solidFill>
                  <a:srgbClr val="002060"/>
                </a:solidFill>
              </a:rPr>
              <a:t>يعين الرئيس أحد الأعضاء مقررا للملف.</a:t>
            </a:r>
            <a:endParaRPr lang="fr-FR" sz="3400" dirty="0" smtClean="0">
              <a:solidFill>
                <a:srgbClr val="002060"/>
              </a:solidFill>
            </a:endParaRPr>
          </a:p>
          <a:p>
            <a:pPr algn="r" rtl="1"/>
            <a:r>
              <a:rPr lang="ar-DZ" sz="3400" dirty="0" smtClean="0">
                <a:solidFill>
                  <a:srgbClr val="002060"/>
                </a:solidFill>
              </a:rPr>
              <a:t>يدعى الطرف الآخر برسالة موصى عليها مع وصل </a:t>
            </a:r>
            <a:r>
              <a:rPr lang="ar-DZ" sz="3400" dirty="0" err="1" smtClean="0">
                <a:solidFill>
                  <a:srgbClr val="002060"/>
                </a:solidFill>
              </a:rPr>
              <a:t>إستلام</a:t>
            </a:r>
            <a:r>
              <a:rPr lang="ar-DZ" sz="3400" dirty="0" smtClean="0">
                <a:solidFill>
                  <a:srgbClr val="002060"/>
                </a:solidFill>
              </a:rPr>
              <a:t> من طرف الرئيس، لتوضيح رأيه في النزاع، ثم يعيد رده خلال عشرة أيام كذلك برسالة موصى عليها مع وصل </a:t>
            </a:r>
            <a:r>
              <a:rPr lang="ar-DZ" sz="3400" dirty="0" err="1" smtClean="0">
                <a:solidFill>
                  <a:srgbClr val="002060"/>
                </a:solidFill>
              </a:rPr>
              <a:t>إستلام.</a:t>
            </a:r>
            <a:endParaRPr lang="fr-FR" sz="3400" dirty="0" smtClean="0">
              <a:solidFill>
                <a:srgbClr val="002060"/>
              </a:solidFill>
            </a:endParaRPr>
          </a:p>
          <a:p>
            <a:pPr algn="r" rtl="1"/>
            <a:r>
              <a:rPr lang="ar-DZ" sz="3400" dirty="0" smtClean="0">
                <a:solidFill>
                  <a:srgbClr val="002060"/>
                </a:solidFill>
              </a:rPr>
              <a:t>تؤدى دراسة الملف في أجل أقصاه 30 يوما </a:t>
            </a:r>
            <a:r>
              <a:rPr lang="ar-DZ" sz="3400" dirty="0" err="1" smtClean="0">
                <a:solidFill>
                  <a:srgbClr val="002060"/>
                </a:solidFill>
              </a:rPr>
              <a:t>إبتداء</a:t>
            </a:r>
            <a:r>
              <a:rPr lang="ar-DZ" sz="3400" dirty="0" smtClean="0">
                <a:solidFill>
                  <a:srgbClr val="002060"/>
                </a:solidFill>
              </a:rPr>
              <a:t> من تاريخ إيداع الرد الأخير.</a:t>
            </a:r>
            <a:endParaRPr lang="fr-FR" sz="3400" dirty="0" smtClean="0">
              <a:solidFill>
                <a:srgbClr val="002060"/>
              </a:solidFill>
            </a:endParaRPr>
          </a:p>
          <a:p>
            <a:pPr algn="r" rtl="1"/>
            <a:r>
              <a:rPr lang="ar-DZ" sz="3400" dirty="0" smtClean="0">
                <a:solidFill>
                  <a:srgbClr val="002060"/>
                </a:solidFill>
              </a:rPr>
              <a:t>يمكن للجنة </a:t>
            </a:r>
            <a:r>
              <a:rPr lang="ar-DZ" sz="3400" dirty="0" err="1" smtClean="0">
                <a:solidFill>
                  <a:srgbClr val="002060"/>
                </a:solidFill>
              </a:rPr>
              <a:t>الإستماع</a:t>
            </a:r>
            <a:r>
              <a:rPr lang="ar-DZ" sz="3400" dirty="0" smtClean="0">
                <a:solidFill>
                  <a:srgbClr val="002060"/>
                </a:solidFill>
              </a:rPr>
              <a:t> إلى طرفي النزاع، والطلب منهما إضافة أي </a:t>
            </a:r>
            <a:r>
              <a:rPr lang="ar-DZ" sz="3400" dirty="0" err="1" smtClean="0">
                <a:solidFill>
                  <a:srgbClr val="002060"/>
                </a:solidFill>
              </a:rPr>
              <a:t>وثيقة .</a:t>
            </a:r>
            <a:endParaRPr lang="fr-FR" sz="3400" dirty="0" smtClean="0">
              <a:solidFill>
                <a:srgbClr val="002060"/>
              </a:solidFill>
            </a:endParaRPr>
          </a:p>
          <a:p>
            <a:pPr algn="r" rtl="1"/>
            <a:r>
              <a:rPr lang="ar-DZ" sz="3400" dirty="0" smtClean="0">
                <a:solidFill>
                  <a:srgbClr val="002060"/>
                </a:solidFill>
              </a:rPr>
              <a:t>تؤخذ أراء اللجنة بأغلبية الأصوات، وفي حالة التساوي رأي الرئيس هو المرجح.</a:t>
            </a:r>
            <a:endParaRPr lang="fr-FR" sz="3400" dirty="0" smtClean="0">
              <a:solidFill>
                <a:srgbClr val="002060"/>
              </a:solidFill>
            </a:endParaRPr>
          </a:p>
          <a:p>
            <a:pPr algn="r" rtl="1"/>
            <a:r>
              <a:rPr lang="ar-DZ" sz="3400" dirty="0" smtClean="0">
                <a:solidFill>
                  <a:srgbClr val="002060"/>
                </a:solidFill>
              </a:rPr>
              <a:t>يبلغ رأي اللجنة لطرفي النزاع بإرسال موصى عليه مع وصل إستلام، وترسل نسخة من هذا الرأي إلى لجنة ضبط الصفقات العمومية وتفويضات المرفق العام ( المادة 213 ).</a:t>
            </a:r>
            <a:endParaRPr lang="fr-FR" sz="3400" dirty="0" smtClean="0">
              <a:solidFill>
                <a:srgbClr val="002060"/>
              </a:solidFill>
            </a:endParaRPr>
          </a:p>
          <a:p>
            <a:pPr algn="r" rtl="1"/>
            <a:r>
              <a:rPr lang="ar-DZ" sz="3400" dirty="0" smtClean="0">
                <a:solidFill>
                  <a:srgbClr val="002060"/>
                </a:solidFill>
              </a:rPr>
              <a:t>تبلغ المصلحة المتعاقدة قرارها في رأي اللجنة للمتعامل المتعاقد في أجل أقصاه 08 أيام </a:t>
            </a:r>
            <a:r>
              <a:rPr lang="ar-DZ" sz="3400" dirty="0" err="1" smtClean="0">
                <a:solidFill>
                  <a:srgbClr val="002060"/>
                </a:solidFill>
              </a:rPr>
              <a:t>إبتداء</a:t>
            </a:r>
            <a:r>
              <a:rPr lang="ar-DZ" sz="3400" dirty="0" smtClean="0">
                <a:solidFill>
                  <a:srgbClr val="002060"/>
                </a:solidFill>
              </a:rPr>
              <a:t> من تاريخ تبليغها برسالة موصى عليها مع وصل </a:t>
            </a:r>
            <a:r>
              <a:rPr lang="ar-DZ" sz="3400" dirty="0" err="1" smtClean="0">
                <a:solidFill>
                  <a:srgbClr val="002060"/>
                </a:solidFill>
              </a:rPr>
              <a:t>إستلام</a:t>
            </a:r>
            <a:r>
              <a:rPr lang="ar-DZ" sz="3400" dirty="0" smtClean="0">
                <a:solidFill>
                  <a:srgbClr val="002060"/>
                </a:solidFill>
              </a:rPr>
              <a:t>، وتعلم اللجنة بذلك.</a:t>
            </a:r>
            <a:endParaRPr lang="fr-FR" sz="3400" dirty="0" smtClean="0">
              <a:solidFill>
                <a:srgbClr val="002060"/>
              </a:solidFill>
            </a:endParaRPr>
          </a:p>
          <a:p>
            <a:pPr algn="r" rtl="1"/>
            <a:r>
              <a:rPr lang="ar-DZ" sz="3400" dirty="0" smtClean="0">
                <a:solidFill>
                  <a:srgbClr val="002060"/>
                </a:solidFill>
              </a:rPr>
              <a:t>أي طرف لم يقتنع برأي اللجنة من حقه رفع طعن أمام العدالة.</a:t>
            </a:r>
            <a:endParaRPr lang="fr-FR" sz="3400" dirty="0" smtClean="0">
              <a:solidFill>
                <a:srgbClr val="002060"/>
              </a:solidFill>
            </a:endParaRPr>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par>
                          <p:cTn id="10" fill="hold">
                            <p:stCondLst>
                              <p:cond delay="1000"/>
                            </p:stCondLst>
                            <p:childTnLst>
                              <p:par>
                                <p:cTn id="11" presetID="29"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5" dur="1000"/>
                                        <p:tgtEl>
                                          <p:spTgt spid="3">
                                            <p:txEl>
                                              <p:pRg st="1" end="1"/>
                                            </p:txEl>
                                          </p:spTgt>
                                        </p:tgtEl>
                                      </p:cBhvr>
                                    </p:animEffect>
                                  </p:childTnLst>
                                </p:cTn>
                              </p:par>
                            </p:childTnLst>
                          </p:cTn>
                        </p:par>
                        <p:par>
                          <p:cTn id="16" fill="hold">
                            <p:stCondLst>
                              <p:cond delay="2000"/>
                            </p:stCondLst>
                            <p:childTnLst>
                              <p:par>
                                <p:cTn id="17" presetID="29"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2" end="2"/>
                                            </p:txEl>
                                          </p:spTgt>
                                        </p:tgtEl>
                                      </p:cBhvr>
                                    </p:animEffect>
                                  </p:childTnLst>
                                </p:cTn>
                              </p:par>
                            </p:childTnLst>
                          </p:cTn>
                        </p:par>
                        <p:par>
                          <p:cTn id="22" fill="hold">
                            <p:stCondLst>
                              <p:cond delay="3000"/>
                            </p:stCondLst>
                            <p:childTnLst>
                              <p:par>
                                <p:cTn id="23" presetID="29"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7" dur="1000"/>
                                        <p:tgtEl>
                                          <p:spTgt spid="3">
                                            <p:txEl>
                                              <p:pRg st="3" end="3"/>
                                            </p:txEl>
                                          </p:spTgt>
                                        </p:tgtEl>
                                      </p:cBhvr>
                                    </p:animEffect>
                                  </p:childTnLst>
                                </p:cTn>
                              </p:par>
                            </p:childTnLst>
                          </p:cTn>
                        </p:par>
                        <p:par>
                          <p:cTn id="28" fill="hold">
                            <p:stCondLst>
                              <p:cond delay="4000"/>
                            </p:stCondLst>
                            <p:childTnLst>
                              <p:par>
                                <p:cTn id="29" presetID="29"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2"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3" dur="1000"/>
                                        <p:tgtEl>
                                          <p:spTgt spid="3">
                                            <p:txEl>
                                              <p:pRg st="4" end="4"/>
                                            </p:txEl>
                                          </p:spTgt>
                                        </p:tgtEl>
                                      </p:cBhvr>
                                    </p:animEffect>
                                  </p:childTnLst>
                                </p:cTn>
                              </p:par>
                            </p:childTnLst>
                          </p:cTn>
                        </p:par>
                        <p:par>
                          <p:cTn id="34" fill="hold">
                            <p:stCondLst>
                              <p:cond delay="5000"/>
                            </p:stCondLst>
                            <p:childTnLst>
                              <p:par>
                                <p:cTn id="35" presetID="29"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9" dur="1000"/>
                                        <p:tgtEl>
                                          <p:spTgt spid="3">
                                            <p:txEl>
                                              <p:pRg st="5" end="5"/>
                                            </p:txEl>
                                          </p:spTgt>
                                        </p:tgtEl>
                                      </p:cBhvr>
                                    </p:animEffect>
                                  </p:childTnLst>
                                </p:cTn>
                              </p:par>
                            </p:childTnLst>
                          </p:cTn>
                        </p:par>
                        <p:par>
                          <p:cTn id="40" fill="hold">
                            <p:stCondLst>
                              <p:cond delay="6000"/>
                            </p:stCondLst>
                            <p:childTnLst>
                              <p:par>
                                <p:cTn id="41" presetID="29" presetClass="entr" presetSubtype="0" fill="hold" grpId="0"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10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45" dur="1000"/>
                                        <p:tgtEl>
                                          <p:spTgt spid="3">
                                            <p:txEl>
                                              <p:pRg st="6" end="6"/>
                                            </p:txEl>
                                          </p:spTgt>
                                        </p:tgtEl>
                                      </p:cBhvr>
                                    </p:animEffect>
                                  </p:childTnLst>
                                </p:cTn>
                              </p:par>
                            </p:childTnLst>
                          </p:cTn>
                        </p:par>
                        <p:par>
                          <p:cTn id="46" fill="hold">
                            <p:stCondLst>
                              <p:cond delay="7000"/>
                            </p:stCondLst>
                            <p:childTnLst>
                              <p:par>
                                <p:cTn id="47" presetID="29" presetClass="entr" presetSubtype="0" fill="hold" grpId="0" nodeType="after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1000" fill="hold"/>
                                        <p:tgtEl>
                                          <p:spTgt spid="3">
                                            <p:txEl>
                                              <p:pRg st="7" end="7"/>
                                            </p:txEl>
                                          </p:spTgt>
                                        </p:tgtEl>
                                        <p:attrNameLst>
                                          <p:attrName>ppt_x</p:attrName>
                                        </p:attrNameLst>
                                      </p:cBhvr>
                                      <p:tavLst>
                                        <p:tav tm="0">
                                          <p:val>
                                            <p:strVal val="#ppt_x-.2"/>
                                          </p:val>
                                        </p:tav>
                                        <p:tav tm="100000">
                                          <p:val>
                                            <p:strVal val="#ppt_x"/>
                                          </p:val>
                                        </p:tav>
                                      </p:tavLst>
                                    </p:anim>
                                    <p:anim calcmode="lin" valueType="num">
                                      <p:cBhvr>
                                        <p:cTn id="50" dur="1000" fill="hold"/>
                                        <p:tgtEl>
                                          <p:spTgt spid="3">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3">
                                            <p:txEl>
                                              <p:pRg st="7" end="7"/>
                                            </p:txEl>
                                          </p:spTgt>
                                        </p:tgtEl>
                                      </p:cBhvr>
                                    </p:animEffect>
                                  </p:childTnLst>
                                </p:cTn>
                              </p:par>
                            </p:childTnLst>
                          </p:cTn>
                        </p:par>
                        <p:par>
                          <p:cTn id="52" fill="hold">
                            <p:stCondLst>
                              <p:cond delay="8000"/>
                            </p:stCondLst>
                            <p:childTnLst>
                              <p:par>
                                <p:cTn id="53" presetID="29" presetClass="entr" presetSubtype="0" fill="hold" grpId="0" nodeType="after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1000" fill="hold"/>
                                        <p:tgtEl>
                                          <p:spTgt spid="3">
                                            <p:txEl>
                                              <p:pRg st="8" end="8"/>
                                            </p:txEl>
                                          </p:spTgt>
                                        </p:tgtEl>
                                        <p:attrNameLst>
                                          <p:attrName>ppt_x</p:attrName>
                                        </p:attrNameLst>
                                      </p:cBhvr>
                                      <p:tavLst>
                                        <p:tav tm="0">
                                          <p:val>
                                            <p:strVal val="#ppt_x-.2"/>
                                          </p:val>
                                        </p:tav>
                                        <p:tav tm="100000">
                                          <p:val>
                                            <p:strVal val="#ppt_x"/>
                                          </p:val>
                                        </p:tav>
                                      </p:tavLst>
                                    </p:anim>
                                    <p:anim calcmode="lin" valueType="num">
                                      <p:cBhvr>
                                        <p:cTn id="56" dur="1000" fill="hold"/>
                                        <p:tgtEl>
                                          <p:spTgt spid="3">
                                            <p:txEl>
                                              <p:pRg st="8" end="8"/>
                                            </p:txEl>
                                          </p:spTgt>
                                        </p:tgtEl>
                                        <p:attrNameLst>
                                          <p:attrName>ppt_y</p:attrName>
                                        </p:attrNameLst>
                                      </p:cBhvr>
                                      <p:tavLst>
                                        <p:tav tm="0">
                                          <p:val>
                                            <p:strVal val="#ppt_y"/>
                                          </p:val>
                                        </p:tav>
                                        <p:tav tm="100000">
                                          <p:val>
                                            <p:strVal val="#ppt_y"/>
                                          </p:val>
                                        </p:tav>
                                      </p:tavLst>
                                    </p:anim>
                                    <p:animEffect transition="in" filter="wipe(right)" prLst="gradientSize: 0.1">
                                      <p:cBhvr>
                                        <p:cTn id="57" dur="1000"/>
                                        <p:tgtEl>
                                          <p:spTgt spid="3">
                                            <p:txEl>
                                              <p:pRg st="8" end="8"/>
                                            </p:txEl>
                                          </p:spTgt>
                                        </p:tgtEl>
                                      </p:cBhvr>
                                    </p:animEffect>
                                  </p:childTnLst>
                                </p:cTn>
                              </p:par>
                            </p:childTnLst>
                          </p:cTn>
                        </p:par>
                        <p:par>
                          <p:cTn id="58" fill="hold">
                            <p:stCondLst>
                              <p:cond delay="9000"/>
                            </p:stCondLst>
                            <p:childTnLst>
                              <p:par>
                                <p:cTn id="59" presetID="29" presetClass="entr" presetSubtype="0" fill="hold" grpId="0" nodeType="after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p:cTn id="61" dur="1000" fill="hold"/>
                                        <p:tgtEl>
                                          <p:spTgt spid="3">
                                            <p:txEl>
                                              <p:pRg st="9" end="9"/>
                                            </p:txEl>
                                          </p:spTgt>
                                        </p:tgtEl>
                                        <p:attrNameLst>
                                          <p:attrName>ppt_x</p:attrName>
                                        </p:attrNameLst>
                                      </p:cBhvr>
                                      <p:tavLst>
                                        <p:tav tm="0">
                                          <p:val>
                                            <p:strVal val="#ppt_x-.2"/>
                                          </p:val>
                                        </p:tav>
                                        <p:tav tm="100000">
                                          <p:val>
                                            <p:strVal val="#ppt_x"/>
                                          </p:val>
                                        </p:tav>
                                      </p:tavLst>
                                    </p:anim>
                                    <p:anim calcmode="lin" valueType="num">
                                      <p:cBhvr>
                                        <p:cTn id="62" dur="1000" fill="hold"/>
                                        <p:tgtEl>
                                          <p:spTgt spid="3">
                                            <p:txEl>
                                              <p:pRg st="9" end="9"/>
                                            </p:txEl>
                                          </p:spTgt>
                                        </p:tgtEl>
                                        <p:attrNameLst>
                                          <p:attrName>ppt_y</p:attrName>
                                        </p:attrNameLst>
                                      </p:cBhvr>
                                      <p:tavLst>
                                        <p:tav tm="0">
                                          <p:val>
                                            <p:strVal val="#ppt_y"/>
                                          </p:val>
                                        </p:tav>
                                        <p:tav tm="100000">
                                          <p:val>
                                            <p:strVal val="#ppt_y"/>
                                          </p:val>
                                        </p:tav>
                                      </p:tavLst>
                                    </p:anim>
                                    <p:animEffect transition="in" filter="wipe(right)" prLst="gradientSize: 0.1">
                                      <p:cBhvr>
                                        <p:cTn id="63"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264696"/>
          </a:xfrm>
        </p:spPr>
        <p:txBody>
          <a:bodyPr>
            <a:normAutofit/>
          </a:bodyPr>
          <a:lstStyle/>
          <a:p>
            <a:pPr lvl="0" algn="ctr" rtl="1">
              <a:buNone/>
            </a:pPr>
            <a:r>
              <a:rPr lang="ar-DZ" sz="4400" b="1" dirty="0" smtClean="0">
                <a:solidFill>
                  <a:srgbClr val="002060"/>
                </a:solidFill>
                <a:cs typeface="Arabic Transparent" pitchFamily="2" charset="-78"/>
              </a:rPr>
              <a:t>الإختصاص:</a:t>
            </a:r>
            <a:endParaRPr lang="fr-FR" sz="4400" dirty="0" smtClean="0">
              <a:solidFill>
                <a:srgbClr val="002060"/>
              </a:solidFill>
              <a:cs typeface="Arabic Transparent" pitchFamily="2" charset="-78"/>
            </a:endParaRPr>
          </a:p>
          <a:p>
            <a:pPr lvl="0" algn="r" rtl="1"/>
            <a:r>
              <a:rPr lang="ar-DZ" b="1" dirty="0" smtClean="0">
                <a:solidFill>
                  <a:srgbClr val="002060"/>
                </a:solidFill>
              </a:rPr>
              <a:t>اللجنة الوزارية:</a:t>
            </a:r>
            <a:r>
              <a:rPr lang="ar-DZ" dirty="0" smtClean="0">
                <a:solidFill>
                  <a:srgbClr val="002060"/>
                </a:solidFill>
              </a:rPr>
              <a:t> تختص بدراسة النزاعات الناجمة عن تنفيذ الصفقات الخاصة بالإدارة المركزية، أو المؤسسات العمومية الوطنية، والمصالح الخارجية التابعة لها.</a:t>
            </a:r>
            <a:endParaRPr lang="fr-FR" dirty="0" smtClean="0">
              <a:solidFill>
                <a:srgbClr val="002060"/>
              </a:solidFill>
            </a:endParaRPr>
          </a:p>
          <a:p>
            <a:pPr lvl="0" algn="r" rtl="1"/>
            <a:r>
              <a:rPr lang="ar-DZ" b="1" dirty="0" smtClean="0">
                <a:solidFill>
                  <a:srgbClr val="002060"/>
                </a:solidFill>
              </a:rPr>
              <a:t>لجنة الهيئة العمومية:</a:t>
            </a:r>
            <a:r>
              <a:rPr lang="ar-DZ" dirty="0" smtClean="0">
                <a:solidFill>
                  <a:srgbClr val="002060"/>
                </a:solidFill>
              </a:rPr>
              <a:t> تختص بدراسة النزاعات الخاصةبالهيئة و المؤسسات العمومية الوطنية التابعة لها .</a:t>
            </a:r>
            <a:endParaRPr lang="fr-FR" dirty="0" smtClean="0">
              <a:solidFill>
                <a:srgbClr val="002060"/>
              </a:solidFill>
            </a:endParaRPr>
          </a:p>
          <a:p>
            <a:pPr lvl="0" algn="r" rtl="1"/>
            <a:r>
              <a:rPr lang="ar-DZ" b="1" dirty="0" smtClean="0">
                <a:solidFill>
                  <a:srgbClr val="002060"/>
                </a:solidFill>
              </a:rPr>
              <a:t>اللجنة </a:t>
            </a:r>
            <a:r>
              <a:rPr lang="ar-DZ" b="1" dirty="0" err="1" smtClean="0">
                <a:solidFill>
                  <a:srgbClr val="002060"/>
                </a:solidFill>
              </a:rPr>
              <a:t>الولائية</a:t>
            </a:r>
            <a:r>
              <a:rPr lang="ar-DZ" b="1" dirty="0" smtClean="0">
                <a:solidFill>
                  <a:srgbClr val="002060"/>
                </a:solidFill>
              </a:rPr>
              <a:t>:</a:t>
            </a:r>
            <a:r>
              <a:rPr lang="ar-DZ" dirty="0" smtClean="0">
                <a:solidFill>
                  <a:srgbClr val="002060"/>
                </a:solidFill>
              </a:rPr>
              <a:t> تختص بدراسة النزاعات الخاصة بالولاية والبلديات، والمؤسسات العمومية المحلية التابعة لها، والمصالح الغير ممركزة </a:t>
            </a:r>
            <a:r>
              <a:rPr lang="ar-DZ" dirty="0" err="1" smtClean="0">
                <a:solidFill>
                  <a:srgbClr val="002060"/>
                </a:solidFill>
              </a:rPr>
              <a:t>للدولة .</a:t>
            </a:r>
            <a:endParaRPr lang="fr-FR" dirty="0" smtClean="0">
              <a:solidFill>
                <a:srgbClr val="002060"/>
              </a:solidFill>
            </a:endParaRPr>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800" decel="100000"/>
                                        <p:tgtEl>
                                          <p:spTgt spid="3">
                                            <p:txEl>
                                              <p:pRg st="0" end="0"/>
                                            </p:txEl>
                                          </p:spTgt>
                                        </p:tgtEl>
                                      </p:cBhvr>
                                    </p:animEffect>
                                    <p:anim calcmode="lin" valueType="num">
                                      <p:cBhvr>
                                        <p:cTn id="8"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800" decel="100000"/>
                                        <p:tgtEl>
                                          <p:spTgt spid="3">
                                            <p:txEl>
                                              <p:pRg st="1" end="1"/>
                                            </p:txEl>
                                          </p:spTgt>
                                        </p:tgtEl>
                                      </p:cBhvr>
                                    </p:animEffect>
                                    <p:anim calcmode="lin" valueType="num">
                                      <p:cBhvr>
                                        <p:cTn id="17"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par>
                          <p:cTn id="22" fill="hold">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800" decel="100000"/>
                                        <p:tgtEl>
                                          <p:spTgt spid="3">
                                            <p:txEl>
                                              <p:pRg st="2" end="2"/>
                                            </p:txEl>
                                          </p:spTgt>
                                        </p:tgtEl>
                                      </p:cBhvr>
                                    </p:animEffect>
                                    <p:anim calcmode="lin" valueType="num">
                                      <p:cBhvr>
                                        <p:cTn id="26"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par>
                          <p:cTn id="31" fill="hold">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800" decel="100000"/>
                                        <p:tgtEl>
                                          <p:spTgt spid="3">
                                            <p:txEl>
                                              <p:pRg st="3" end="3"/>
                                            </p:txEl>
                                          </p:spTgt>
                                        </p:tgtEl>
                                      </p:cBhvr>
                                    </p:animEffect>
                                    <p:anim calcmode="lin" valueType="num">
                                      <p:cBhvr>
                                        <p:cTn id="35" dur="8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36" dur="8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37" dur="8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8640"/>
            <a:ext cx="8229600" cy="5937523"/>
          </a:xfrm>
        </p:spPr>
        <p:txBody>
          <a:bodyPr/>
          <a:lstStyle/>
          <a:p>
            <a:pPr algn="ctr" rtl="1">
              <a:lnSpc>
                <a:spcPct val="150000"/>
              </a:lnSpc>
              <a:buNone/>
            </a:pPr>
            <a:r>
              <a:rPr lang="ar-SA" sz="4400" b="1" dirty="0" err="1" smtClean="0">
                <a:solidFill>
                  <a:srgbClr val="002060"/>
                </a:solidFill>
                <a:cs typeface="Arabic Transparent" pitchFamily="2" charset="-78"/>
              </a:rPr>
              <a:t>الملحــق</a:t>
            </a:r>
            <a:r>
              <a:rPr lang="ar-SA" sz="4400" b="1" dirty="0" err="1" smtClean="0">
                <a:solidFill>
                  <a:srgbClr val="002060"/>
                </a:solidFill>
              </a:rPr>
              <a:t> </a:t>
            </a:r>
            <a:r>
              <a:rPr lang="ar-SA" sz="2800" b="1" dirty="0" smtClean="0">
                <a:solidFill>
                  <a:srgbClr val="002060"/>
                </a:solidFill>
              </a:rPr>
              <a:t>(المادة 136-139</a:t>
            </a:r>
            <a:r>
              <a:rPr lang="ar-SA" sz="2800" b="1" dirty="0" err="1" smtClean="0">
                <a:solidFill>
                  <a:srgbClr val="002060"/>
                </a:solidFill>
              </a:rPr>
              <a:t>)</a:t>
            </a:r>
            <a:endParaRPr lang="fr-FR" dirty="0" smtClean="0">
              <a:solidFill>
                <a:srgbClr val="002060"/>
              </a:solidFill>
            </a:endParaRPr>
          </a:p>
          <a:p>
            <a:pPr lvl="0" algn="r" rtl="1">
              <a:lnSpc>
                <a:spcPct val="150000"/>
              </a:lnSpc>
              <a:buNone/>
            </a:pPr>
            <a:r>
              <a:rPr lang="ar-SA" sz="3600" b="1" dirty="0" smtClean="0">
                <a:solidFill>
                  <a:srgbClr val="002060"/>
                </a:solidFill>
              </a:rPr>
              <a:t>تعريفه: </a:t>
            </a:r>
            <a:r>
              <a:rPr lang="ar-SA" sz="3600" dirty="0" smtClean="0">
                <a:solidFill>
                  <a:srgbClr val="002060"/>
                </a:solidFill>
              </a:rPr>
              <a:t>وثيقة تعاقدية تابعة للصفقة، </a:t>
            </a:r>
            <a:r>
              <a:rPr lang="ar-SA" sz="3600" dirty="0" err="1" smtClean="0">
                <a:solidFill>
                  <a:srgbClr val="002060"/>
                </a:solidFill>
              </a:rPr>
              <a:t>هدفه:</a:t>
            </a:r>
            <a:r>
              <a:rPr lang="ar-SA" sz="3600" dirty="0" smtClean="0">
                <a:solidFill>
                  <a:srgbClr val="002060"/>
                </a:solidFill>
              </a:rPr>
              <a:t> </a:t>
            </a:r>
            <a:endParaRPr lang="fr-FR" sz="3600" dirty="0" smtClean="0">
              <a:solidFill>
                <a:srgbClr val="002060"/>
              </a:solidFill>
            </a:endParaRPr>
          </a:p>
          <a:p>
            <a:pPr lvl="0" algn="r" rtl="1">
              <a:lnSpc>
                <a:spcPct val="150000"/>
              </a:lnSpc>
            </a:pPr>
            <a:r>
              <a:rPr lang="ar-SA" sz="3600" dirty="0" smtClean="0">
                <a:solidFill>
                  <a:srgbClr val="002060"/>
                </a:solidFill>
              </a:rPr>
              <a:t>الزيادة أو النقصان في الخدمات أو إضافة خدمات جديدة </a:t>
            </a:r>
            <a:r>
              <a:rPr lang="ar-DZ" sz="3600" dirty="0" smtClean="0">
                <a:solidFill>
                  <a:srgbClr val="002060"/>
                </a:solidFill>
              </a:rPr>
              <a:t>( تكميلية )</a:t>
            </a:r>
            <a:endParaRPr lang="fr-FR" sz="3600" dirty="0" smtClean="0">
              <a:solidFill>
                <a:srgbClr val="002060"/>
              </a:solidFill>
            </a:endParaRPr>
          </a:p>
          <a:p>
            <a:pPr algn="r" rtl="1">
              <a:lnSpc>
                <a:spcPct val="150000"/>
              </a:lnSpc>
            </a:pPr>
            <a:r>
              <a:rPr lang="ar-SA" sz="3600" dirty="0" smtClean="0">
                <a:solidFill>
                  <a:srgbClr val="002060"/>
                </a:solidFill>
              </a:rPr>
              <a:t>تعديل بند أو عدة بنود من الصفقة الأصلية دون موضوع الصفقة.</a:t>
            </a:r>
            <a:endParaRPr lang="fr-FR" sz="3600" dirty="0">
              <a:solidFill>
                <a:srgbClr val="002060"/>
              </a:solidFill>
            </a:endParaRPr>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par>
                          <p:cTn id="14" fill="hold">
                            <p:stCondLst>
                              <p:cond delay="1000"/>
                            </p:stCondLst>
                            <p:childTnLst>
                              <p:par>
                                <p:cTn id="15" presetID="17" presetClass="entr" presetSubtype="10"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par>
                          <p:cTn id="19" fill="hold">
                            <p:stCondLst>
                              <p:cond delay="1500"/>
                            </p:stCondLst>
                            <p:childTnLst>
                              <p:par>
                                <p:cTn id="20" presetID="17" presetClass="entr" presetSubtype="10"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457200" y="188640"/>
            <a:ext cx="8229600" cy="5937523"/>
          </a:xfrm>
        </p:spPr>
        <p:txBody>
          <a:bodyPr>
            <a:normAutofit/>
          </a:bodyPr>
          <a:lstStyle/>
          <a:p>
            <a:pPr marL="742950" indent="-742950" algn="r" rtl="1">
              <a:lnSpc>
                <a:spcPct val="150000"/>
              </a:lnSpc>
              <a:buFont typeface="+mj-lt"/>
              <a:buAutoNum type="arabicPeriod" startAt="11"/>
            </a:pPr>
            <a:r>
              <a:rPr lang="ar-DZ" sz="4000" b="1" dirty="0" smtClean="0">
                <a:solidFill>
                  <a:srgbClr val="002060"/>
                </a:solidFill>
              </a:rPr>
              <a:t>تحديد </a:t>
            </a:r>
            <a:r>
              <a:rPr lang="ar-DZ" sz="4000" b="1" dirty="0" err="1" smtClean="0">
                <a:solidFill>
                  <a:srgbClr val="002060"/>
                </a:solidFill>
              </a:rPr>
              <a:t>الحاجات </a:t>
            </a:r>
            <a:r>
              <a:rPr lang="ar-DZ" sz="4000" b="1" dirty="0" smtClean="0">
                <a:solidFill>
                  <a:srgbClr val="002060"/>
                </a:solidFill>
              </a:rPr>
              <a:t>(المادة 27</a:t>
            </a:r>
            <a:r>
              <a:rPr lang="ar-DZ" sz="4000" b="1" dirty="0" err="1" smtClean="0">
                <a:solidFill>
                  <a:srgbClr val="002060"/>
                </a:solidFill>
              </a:rPr>
              <a:t>)</a:t>
            </a:r>
            <a:endParaRPr lang="fr-FR" sz="4000" b="1" dirty="0" smtClean="0">
              <a:solidFill>
                <a:srgbClr val="002060"/>
              </a:solidFill>
            </a:endParaRPr>
          </a:p>
          <a:p>
            <a:pPr marL="742950" indent="-742950" algn="r" rtl="1">
              <a:lnSpc>
                <a:spcPct val="150000"/>
              </a:lnSpc>
              <a:buFont typeface="+mj-lt"/>
              <a:buAutoNum type="arabicPeriod" startAt="11"/>
            </a:pPr>
            <a:r>
              <a:rPr lang="ar-DZ" sz="3600" b="1" dirty="0" smtClean="0">
                <a:solidFill>
                  <a:srgbClr val="002060"/>
                </a:solidFill>
              </a:rPr>
              <a:t>أنواع الصفقات من حيث </a:t>
            </a:r>
            <a:r>
              <a:rPr lang="ar-DZ" sz="3600" b="1" dirty="0" err="1" smtClean="0">
                <a:solidFill>
                  <a:srgbClr val="002060"/>
                </a:solidFill>
              </a:rPr>
              <a:t>طبيعتها </a:t>
            </a:r>
            <a:r>
              <a:rPr lang="ar-DZ" sz="3600" b="1" dirty="0" smtClean="0">
                <a:solidFill>
                  <a:srgbClr val="002060"/>
                </a:solidFill>
              </a:rPr>
              <a:t>(المادة 29</a:t>
            </a:r>
            <a:r>
              <a:rPr lang="ar-DZ" sz="3600" b="1" dirty="0" err="1" smtClean="0">
                <a:solidFill>
                  <a:srgbClr val="002060"/>
                </a:solidFill>
              </a:rPr>
              <a:t>)</a:t>
            </a:r>
            <a:endParaRPr lang="ar-DZ" sz="3600" b="1" dirty="0" smtClean="0">
              <a:solidFill>
                <a:srgbClr val="002060"/>
              </a:solidFill>
            </a:endParaRPr>
          </a:p>
          <a:p>
            <a:pPr marL="742950" indent="-742950" algn="r" rtl="1">
              <a:lnSpc>
                <a:spcPct val="150000"/>
              </a:lnSpc>
              <a:buNone/>
            </a:pPr>
            <a:r>
              <a:rPr lang="ar-DZ" sz="3600" b="1" dirty="0" err="1" smtClean="0">
                <a:solidFill>
                  <a:srgbClr val="002060"/>
                </a:solidFill>
              </a:rPr>
              <a:t>-أشغال     -لوازم      -دراسات      </a:t>
            </a:r>
            <a:r>
              <a:rPr lang="ar-DZ" sz="3600" b="1" dirty="0" smtClean="0">
                <a:solidFill>
                  <a:srgbClr val="002060"/>
                </a:solidFill>
              </a:rPr>
              <a:t>-خدمات</a:t>
            </a:r>
            <a:endParaRPr lang="fr-FR" sz="3600" b="1" dirty="0" smtClean="0">
              <a:solidFill>
                <a:srgbClr val="002060"/>
              </a:solidFill>
            </a:endParaRPr>
          </a:p>
          <a:p>
            <a:pPr marL="742950" indent="-742950" algn="r" rtl="1">
              <a:lnSpc>
                <a:spcPct val="150000"/>
              </a:lnSpc>
              <a:buFont typeface="+mj-lt"/>
              <a:buAutoNum type="arabicPeriod" startAt="13"/>
            </a:pPr>
            <a:r>
              <a:rPr lang="ar-DZ" sz="4000" b="1" dirty="0" smtClean="0">
                <a:solidFill>
                  <a:srgbClr val="002060"/>
                </a:solidFill>
              </a:rPr>
              <a:t>صفقات </a:t>
            </a:r>
            <a:r>
              <a:rPr lang="ar-DZ" sz="4000" b="1" dirty="0" err="1" smtClean="0">
                <a:solidFill>
                  <a:srgbClr val="002060"/>
                </a:solidFill>
              </a:rPr>
              <a:t>الطلبات </a:t>
            </a:r>
            <a:r>
              <a:rPr lang="ar-DZ" sz="4000" b="1" dirty="0" smtClean="0">
                <a:solidFill>
                  <a:srgbClr val="002060"/>
                </a:solidFill>
              </a:rPr>
              <a:t>(المادة 34</a:t>
            </a:r>
            <a:r>
              <a:rPr lang="ar-DZ" sz="4000" b="1" dirty="0" err="1" smtClean="0">
                <a:solidFill>
                  <a:srgbClr val="002060"/>
                </a:solidFill>
              </a:rPr>
              <a:t>)</a:t>
            </a:r>
            <a:r>
              <a:rPr lang="ar-DZ" sz="4000" b="1" dirty="0" smtClean="0">
                <a:solidFill>
                  <a:srgbClr val="002060"/>
                </a:solidFill>
              </a:rPr>
              <a:t> </a:t>
            </a:r>
            <a:endParaRPr lang="fr-FR" sz="4000" b="1" dirty="0" smtClean="0">
              <a:solidFill>
                <a:srgbClr val="002060"/>
              </a:solidFill>
            </a:endParaRPr>
          </a:p>
          <a:p>
            <a:pPr marL="742950" indent="-742950" algn="r" rtl="1">
              <a:lnSpc>
                <a:spcPct val="150000"/>
              </a:lnSpc>
              <a:buFont typeface="+mj-lt"/>
              <a:buAutoNum type="arabicPeriod" startAt="13"/>
            </a:pPr>
            <a:r>
              <a:rPr lang="ar-DZ" sz="4000" b="1" dirty="0" smtClean="0">
                <a:solidFill>
                  <a:srgbClr val="002060"/>
                </a:solidFill>
              </a:rPr>
              <a:t>صفقات بصيغة قسط ثابت وقسط أو أقساط </a:t>
            </a:r>
            <a:r>
              <a:rPr lang="ar-DZ" sz="4000" b="1" dirty="0" err="1" smtClean="0">
                <a:solidFill>
                  <a:srgbClr val="002060"/>
                </a:solidFill>
              </a:rPr>
              <a:t>اشتراطية</a:t>
            </a:r>
            <a:r>
              <a:rPr lang="ar-DZ" sz="4000" b="1" dirty="0" smtClean="0">
                <a:solidFill>
                  <a:srgbClr val="002060"/>
                </a:solidFill>
              </a:rPr>
              <a:t> (المادة 30</a:t>
            </a:r>
            <a:r>
              <a:rPr lang="ar-DZ" sz="4000" b="1" dirty="0" err="1" smtClean="0">
                <a:solidFill>
                  <a:srgbClr val="002060"/>
                </a:solidFill>
              </a:rPr>
              <a:t>)</a:t>
            </a:r>
            <a:endParaRPr lang="fr-FR" sz="4000" b="1" dirty="0" smtClean="0">
              <a:solidFill>
                <a:srgbClr val="002060"/>
              </a:solidFill>
            </a:endParaRPr>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4">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xEl>
                                              <p:pRg st="0" end="0"/>
                                            </p:txEl>
                                          </p:spTgt>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grpId="0" nodeType="after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900" decel="100000" fill="hold"/>
                                        <p:tgtEl>
                                          <p:spTgt spid="4">
                                            <p:txEl>
                                              <p:pRg st="1" end="1"/>
                                            </p:txEl>
                                          </p:spTgt>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4">
                                            <p:txEl>
                                              <p:pRg st="1" end="1"/>
                                            </p:txEl>
                                          </p:spTgt>
                                        </p:tgtEl>
                                        <p:attrNameLst>
                                          <p:attrName>ppt_y</p:attrName>
                                        </p:attrNameLst>
                                      </p:cBhvr>
                                      <p:tavLst>
                                        <p:tav tm="0">
                                          <p:val>
                                            <p:strVal val="#ppt_y-.03"/>
                                          </p:val>
                                        </p:tav>
                                        <p:tav tm="100000">
                                          <p:val>
                                            <p:strVal val="#ppt_y"/>
                                          </p:val>
                                        </p:tav>
                                      </p:tavLst>
                                    </p:anim>
                                  </p:childTnLst>
                                </p:cTn>
                              </p:par>
                            </p:childTnLst>
                          </p:cTn>
                        </p:par>
                        <p:par>
                          <p:cTn id="18" fill="hold">
                            <p:stCondLst>
                              <p:cond delay="2000"/>
                            </p:stCondLst>
                            <p:childTnLst>
                              <p:par>
                                <p:cTn id="19" presetID="37" presetClass="entr" presetSubtype="0" fill="hold" grpId="0" nodeType="after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4">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4">
                                            <p:txEl>
                                              <p:pRg st="2" end="2"/>
                                            </p:txEl>
                                          </p:spTgt>
                                        </p:tgtEl>
                                        <p:attrNameLst>
                                          <p:attrName>ppt_y</p:attrName>
                                        </p:attrNameLst>
                                      </p:cBhvr>
                                      <p:tavLst>
                                        <p:tav tm="0">
                                          <p:val>
                                            <p:strVal val="#ppt_y-.03"/>
                                          </p:val>
                                        </p:tav>
                                        <p:tav tm="100000">
                                          <p:val>
                                            <p:strVal val="#ppt_y"/>
                                          </p:val>
                                        </p:tav>
                                      </p:tavLst>
                                    </p:anim>
                                  </p:childTnLst>
                                </p:cTn>
                              </p:par>
                            </p:childTnLst>
                          </p:cTn>
                        </p:par>
                        <p:par>
                          <p:cTn id="25" fill="hold">
                            <p:stCondLst>
                              <p:cond delay="3000"/>
                            </p:stCondLst>
                            <p:childTnLst>
                              <p:par>
                                <p:cTn id="26" presetID="37" presetClass="entr" presetSubtype="0" fill="hold" grpId="0" nodeType="after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900" decel="100000" fill="hold"/>
                                        <p:tgtEl>
                                          <p:spTgt spid="4">
                                            <p:txEl>
                                              <p:pRg st="3" end="3"/>
                                            </p:txEl>
                                          </p:spTgt>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4">
                                            <p:txEl>
                                              <p:pRg st="3" end="3"/>
                                            </p:txEl>
                                          </p:spTgt>
                                        </p:tgtEl>
                                        <p:attrNameLst>
                                          <p:attrName>ppt_y</p:attrName>
                                        </p:attrNameLst>
                                      </p:cBhvr>
                                      <p:tavLst>
                                        <p:tav tm="0">
                                          <p:val>
                                            <p:strVal val="#ppt_y-.03"/>
                                          </p:val>
                                        </p:tav>
                                        <p:tav tm="100000">
                                          <p:val>
                                            <p:strVal val="#ppt_y"/>
                                          </p:val>
                                        </p:tav>
                                      </p:tavLst>
                                    </p:anim>
                                  </p:childTnLst>
                                </p:cTn>
                              </p:par>
                            </p:childTnLst>
                          </p:cTn>
                        </p:par>
                        <p:par>
                          <p:cTn id="32" fill="hold">
                            <p:stCondLst>
                              <p:cond delay="4000"/>
                            </p:stCondLst>
                            <p:childTnLst>
                              <p:par>
                                <p:cTn id="33" presetID="37" presetClass="entr" presetSubtype="0" fill="hold" grpId="0" nodeType="after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Effect transition="in" filter="fade">
                                      <p:cBhvr>
                                        <p:cTn id="35" dur="1000"/>
                                        <p:tgtEl>
                                          <p:spTgt spid="4">
                                            <p:txEl>
                                              <p:pRg st="4" end="4"/>
                                            </p:txEl>
                                          </p:spTgt>
                                        </p:tgtEl>
                                      </p:cBhvr>
                                    </p:animEffect>
                                    <p:anim calcmode="lin" valueType="num">
                                      <p:cBhvr>
                                        <p:cTn id="36"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7" dur="900" decel="100000" fill="hold"/>
                                        <p:tgtEl>
                                          <p:spTgt spid="4">
                                            <p:txEl>
                                              <p:pRg st="4" end="4"/>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4">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793507"/>
          </a:xfrm>
        </p:spPr>
        <p:txBody>
          <a:bodyPr/>
          <a:lstStyle/>
          <a:p>
            <a:pPr algn="ctr" rtl="1">
              <a:lnSpc>
                <a:spcPct val="150000"/>
              </a:lnSpc>
              <a:buNone/>
            </a:pPr>
            <a:r>
              <a:rPr lang="ar-SA" sz="3600" b="1" dirty="0" smtClean="0">
                <a:solidFill>
                  <a:srgbClr val="002060"/>
                </a:solidFill>
              </a:rPr>
              <a:t>الملاحق التي لا تخضع للجنة الصفقات</a:t>
            </a:r>
            <a:endParaRPr lang="fr-FR" sz="3600" dirty="0" smtClean="0">
              <a:solidFill>
                <a:srgbClr val="002060"/>
              </a:solidFill>
            </a:endParaRPr>
          </a:p>
          <a:p>
            <a:pPr lvl="0" algn="r" rtl="1">
              <a:lnSpc>
                <a:spcPct val="150000"/>
              </a:lnSpc>
            </a:pPr>
            <a:r>
              <a:rPr lang="ar-SA" sz="3600" dirty="0" smtClean="0">
                <a:solidFill>
                  <a:srgbClr val="002060"/>
                </a:solidFill>
              </a:rPr>
              <a:t>عديم الأثر </a:t>
            </a:r>
            <a:r>
              <a:rPr lang="ar-SA" sz="3600" dirty="0" err="1" smtClean="0">
                <a:solidFill>
                  <a:srgbClr val="002060"/>
                </a:solidFill>
              </a:rPr>
              <a:t>المالي.</a:t>
            </a:r>
            <a:r>
              <a:rPr lang="ar-SA" sz="3600" dirty="0" smtClean="0">
                <a:solidFill>
                  <a:srgbClr val="002060"/>
                </a:solidFill>
              </a:rPr>
              <a:t> </a:t>
            </a:r>
            <a:endParaRPr lang="fr-FR" sz="3600" dirty="0" smtClean="0">
              <a:solidFill>
                <a:srgbClr val="002060"/>
              </a:solidFill>
            </a:endParaRPr>
          </a:p>
          <a:p>
            <a:pPr lvl="0" algn="r" rtl="1">
              <a:lnSpc>
                <a:spcPct val="150000"/>
              </a:lnSpc>
            </a:pPr>
            <a:r>
              <a:rPr lang="ar-SA" sz="3600" dirty="0" smtClean="0">
                <a:solidFill>
                  <a:srgbClr val="002060"/>
                </a:solidFill>
              </a:rPr>
              <a:t>زيادة أو نقصان أو أشغال تكميلية لا تتجاوز 10</a:t>
            </a:r>
            <a:r>
              <a:rPr lang="fr-FR" sz="3600" dirty="0" smtClean="0">
                <a:solidFill>
                  <a:srgbClr val="002060"/>
                </a:solidFill>
              </a:rPr>
              <a:t>%</a:t>
            </a:r>
            <a:r>
              <a:rPr lang="ar-SA" sz="3600" dirty="0" smtClean="0">
                <a:solidFill>
                  <a:srgbClr val="002060"/>
                </a:solidFill>
              </a:rPr>
              <a:t> من مبلغ الصفقة.</a:t>
            </a:r>
            <a:endParaRPr lang="fr-FR" sz="3600" dirty="0" smtClean="0">
              <a:solidFill>
                <a:srgbClr val="002060"/>
              </a:solidFill>
            </a:endParaRPr>
          </a:p>
          <a:p>
            <a:pPr>
              <a:buNone/>
            </a:pPr>
            <a:endParaRPr lang="fr-FR" dirty="0"/>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par>
                          <p:cTn id="21" fill="hold">
                            <p:stCondLst>
                              <p:cond delay="2000"/>
                            </p:stCondLst>
                            <p:childTnLst>
                              <p:par>
                                <p:cTn id="22" presetID="26" presetClass="entr" presetSubtype="0" fill="hold" grpId="0" nodeType="after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wipe(down)">
                                      <p:cBhvr>
                                        <p:cTn id="24" dur="580">
                                          <p:stCondLst>
                                            <p:cond delay="0"/>
                                          </p:stCondLst>
                                        </p:cTn>
                                        <p:tgtEl>
                                          <p:spTgt spid="3">
                                            <p:txEl>
                                              <p:pRg st="1" end="1"/>
                                            </p:txEl>
                                          </p:spTgt>
                                        </p:tgtEl>
                                      </p:cBhvr>
                                    </p:animEffect>
                                    <p:anim calcmode="lin" valueType="num">
                                      <p:cBhvr>
                                        <p:cTn id="25"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0" dur="26">
                                          <p:stCondLst>
                                            <p:cond delay="650"/>
                                          </p:stCondLst>
                                        </p:cTn>
                                        <p:tgtEl>
                                          <p:spTgt spid="3">
                                            <p:txEl>
                                              <p:pRg st="1" end="1"/>
                                            </p:txEl>
                                          </p:spTgt>
                                        </p:tgtEl>
                                      </p:cBhvr>
                                      <p:to x="100000" y="60000"/>
                                    </p:animScale>
                                    <p:animScale>
                                      <p:cBhvr>
                                        <p:cTn id="31" dur="166" decel="50000">
                                          <p:stCondLst>
                                            <p:cond delay="676"/>
                                          </p:stCondLst>
                                        </p:cTn>
                                        <p:tgtEl>
                                          <p:spTgt spid="3">
                                            <p:txEl>
                                              <p:pRg st="1" end="1"/>
                                            </p:txEl>
                                          </p:spTgt>
                                        </p:tgtEl>
                                      </p:cBhvr>
                                      <p:to x="100000" y="100000"/>
                                    </p:animScale>
                                    <p:animScale>
                                      <p:cBhvr>
                                        <p:cTn id="32" dur="26">
                                          <p:stCondLst>
                                            <p:cond delay="1312"/>
                                          </p:stCondLst>
                                        </p:cTn>
                                        <p:tgtEl>
                                          <p:spTgt spid="3">
                                            <p:txEl>
                                              <p:pRg st="1" end="1"/>
                                            </p:txEl>
                                          </p:spTgt>
                                        </p:tgtEl>
                                      </p:cBhvr>
                                      <p:to x="100000" y="80000"/>
                                    </p:animScale>
                                    <p:animScale>
                                      <p:cBhvr>
                                        <p:cTn id="33" dur="166" decel="50000">
                                          <p:stCondLst>
                                            <p:cond delay="1338"/>
                                          </p:stCondLst>
                                        </p:cTn>
                                        <p:tgtEl>
                                          <p:spTgt spid="3">
                                            <p:txEl>
                                              <p:pRg st="1" end="1"/>
                                            </p:txEl>
                                          </p:spTgt>
                                        </p:tgtEl>
                                      </p:cBhvr>
                                      <p:to x="100000" y="100000"/>
                                    </p:animScale>
                                    <p:animScale>
                                      <p:cBhvr>
                                        <p:cTn id="34" dur="26">
                                          <p:stCondLst>
                                            <p:cond delay="1642"/>
                                          </p:stCondLst>
                                        </p:cTn>
                                        <p:tgtEl>
                                          <p:spTgt spid="3">
                                            <p:txEl>
                                              <p:pRg st="1" end="1"/>
                                            </p:txEl>
                                          </p:spTgt>
                                        </p:tgtEl>
                                      </p:cBhvr>
                                      <p:to x="100000" y="90000"/>
                                    </p:animScale>
                                    <p:animScale>
                                      <p:cBhvr>
                                        <p:cTn id="35" dur="166" decel="50000">
                                          <p:stCondLst>
                                            <p:cond delay="1668"/>
                                          </p:stCondLst>
                                        </p:cTn>
                                        <p:tgtEl>
                                          <p:spTgt spid="3">
                                            <p:txEl>
                                              <p:pRg st="1" end="1"/>
                                            </p:txEl>
                                          </p:spTgt>
                                        </p:tgtEl>
                                      </p:cBhvr>
                                      <p:to x="100000" y="100000"/>
                                    </p:animScale>
                                    <p:animScale>
                                      <p:cBhvr>
                                        <p:cTn id="36" dur="26">
                                          <p:stCondLst>
                                            <p:cond delay="1808"/>
                                          </p:stCondLst>
                                        </p:cTn>
                                        <p:tgtEl>
                                          <p:spTgt spid="3">
                                            <p:txEl>
                                              <p:pRg st="1" end="1"/>
                                            </p:txEl>
                                          </p:spTgt>
                                        </p:tgtEl>
                                      </p:cBhvr>
                                      <p:to x="100000" y="95000"/>
                                    </p:animScale>
                                    <p:animScale>
                                      <p:cBhvr>
                                        <p:cTn id="37" dur="166" decel="50000">
                                          <p:stCondLst>
                                            <p:cond delay="1834"/>
                                          </p:stCondLst>
                                        </p:cTn>
                                        <p:tgtEl>
                                          <p:spTgt spid="3">
                                            <p:txEl>
                                              <p:pRg st="1" end="1"/>
                                            </p:txEl>
                                          </p:spTgt>
                                        </p:tgtEl>
                                      </p:cBhvr>
                                      <p:to x="100000" y="100000"/>
                                    </p:animScale>
                                  </p:childTnLst>
                                </p:cTn>
                              </p:par>
                            </p:childTnLst>
                          </p:cTn>
                        </p:par>
                        <p:par>
                          <p:cTn id="38" fill="hold">
                            <p:stCondLst>
                              <p:cond delay="4000"/>
                            </p:stCondLst>
                            <p:childTnLst>
                              <p:par>
                                <p:cTn id="39" presetID="26" presetClass="entr" presetSubtype="0" fill="hold" grpId="0" nodeType="after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wipe(down)">
                                      <p:cBhvr>
                                        <p:cTn id="41" dur="580">
                                          <p:stCondLst>
                                            <p:cond delay="0"/>
                                          </p:stCondLst>
                                        </p:cTn>
                                        <p:tgtEl>
                                          <p:spTgt spid="3">
                                            <p:txEl>
                                              <p:pRg st="2" end="2"/>
                                            </p:txEl>
                                          </p:spTgt>
                                        </p:tgtEl>
                                      </p:cBhvr>
                                    </p:animEffect>
                                    <p:anim calcmode="lin" valueType="num">
                                      <p:cBhvr>
                                        <p:cTn id="42"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3">
                                            <p:txEl>
                                              <p:pRg st="2" end="2"/>
                                            </p:txEl>
                                          </p:spTgt>
                                        </p:tgtEl>
                                      </p:cBhvr>
                                      <p:to x="100000" y="60000"/>
                                    </p:animScale>
                                    <p:animScale>
                                      <p:cBhvr>
                                        <p:cTn id="48" dur="166" decel="50000">
                                          <p:stCondLst>
                                            <p:cond delay="676"/>
                                          </p:stCondLst>
                                        </p:cTn>
                                        <p:tgtEl>
                                          <p:spTgt spid="3">
                                            <p:txEl>
                                              <p:pRg st="2" end="2"/>
                                            </p:txEl>
                                          </p:spTgt>
                                        </p:tgtEl>
                                      </p:cBhvr>
                                      <p:to x="100000" y="100000"/>
                                    </p:animScale>
                                    <p:animScale>
                                      <p:cBhvr>
                                        <p:cTn id="49" dur="26">
                                          <p:stCondLst>
                                            <p:cond delay="1312"/>
                                          </p:stCondLst>
                                        </p:cTn>
                                        <p:tgtEl>
                                          <p:spTgt spid="3">
                                            <p:txEl>
                                              <p:pRg st="2" end="2"/>
                                            </p:txEl>
                                          </p:spTgt>
                                        </p:tgtEl>
                                      </p:cBhvr>
                                      <p:to x="100000" y="80000"/>
                                    </p:animScale>
                                    <p:animScale>
                                      <p:cBhvr>
                                        <p:cTn id="50" dur="166" decel="50000">
                                          <p:stCondLst>
                                            <p:cond delay="1338"/>
                                          </p:stCondLst>
                                        </p:cTn>
                                        <p:tgtEl>
                                          <p:spTgt spid="3">
                                            <p:txEl>
                                              <p:pRg st="2" end="2"/>
                                            </p:txEl>
                                          </p:spTgt>
                                        </p:tgtEl>
                                      </p:cBhvr>
                                      <p:to x="100000" y="100000"/>
                                    </p:animScale>
                                    <p:animScale>
                                      <p:cBhvr>
                                        <p:cTn id="51" dur="26">
                                          <p:stCondLst>
                                            <p:cond delay="1642"/>
                                          </p:stCondLst>
                                        </p:cTn>
                                        <p:tgtEl>
                                          <p:spTgt spid="3">
                                            <p:txEl>
                                              <p:pRg st="2" end="2"/>
                                            </p:txEl>
                                          </p:spTgt>
                                        </p:tgtEl>
                                      </p:cBhvr>
                                      <p:to x="100000" y="90000"/>
                                    </p:animScale>
                                    <p:animScale>
                                      <p:cBhvr>
                                        <p:cTn id="52" dur="166" decel="50000">
                                          <p:stCondLst>
                                            <p:cond delay="1668"/>
                                          </p:stCondLst>
                                        </p:cTn>
                                        <p:tgtEl>
                                          <p:spTgt spid="3">
                                            <p:txEl>
                                              <p:pRg st="2" end="2"/>
                                            </p:txEl>
                                          </p:spTgt>
                                        </p:tgtEl>
                                      </p:cBhvr>
                                      <p:to x="100000" y="100000"/>
                                    </p:animScale>
                                    <p:animScale>
                                      <p:cBhvr>
                                        <p:cTn id="53" dur="26">
                                          <p:stCondLst>
                                            <p:cond delay="1808"/>
                                          </p:stCondLst>
                                        </p:cTn>
                                        <p:tgtEl>
                                          <p:spTgt spid="3">
                                            <p:txEl>
                                              <p:pRg st="2" end="2"/>
                                            </p:txEl>
                                          </p:spTgt>
                                        </p:tgtEl>
                                      </p:cBhvr>
                                      <p:to x="100000" y="95000"/>
                                    </p:animScale>
                                    <p:animScale>
                                      <p:cBhvr>
                                        <p:cTn id="54"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5865515"/>
          </a:xfrm>
        </p:spPr>
        <p:txBody>
          <a:bodyPr>
            <a:normAutofit/>
          </a:bodyPr>
          <a:lstStyle/>
          <a:p>
            <a:pPr algn="ctr" rtl="1">
              <a:buNone/>
            </a:pPr>
            <a:r>
              <a:rPr lang="ar-SA" sz="3600" b="1" dirty="0" smtClean="0">
                <a:solidFill>
                  <a:srgbClr val="002060"/>
                </a:solidFill>
              </a:rPr>
              <a:t>الملاحق التي تخضع لتأشيرة لجنة الصفقات</a:t>
            </a:r>
            <a:endParaRPr lang="fr-FR" sz="3600" dirty="0" smtClean="0">
              <a:solidFill>
                <a:srgbClr val="002060"/>
              </a:solidFill>
            </a:endParaRPr>
          </a:p>
          <a:p>
            <a:pPr lvl="0" algn="r" rtl="1"/>
            <a:r>
              <a:rPr lang="ar-SA" dirty="0" smtClean="0">
                <a:solidFill>
                  <a:srgbClr val="002060"/>
                </a:solidFill>
              </a:rPr>
              <a:t>زيادة أو نقصان يتجاوز 10</a:t>
            </a:r>
            <a:r>
              <a:rPr lang="fr-FR" dirty="0" smtClean="0">
                <a:solidFill>
                  <a:srgbClr val="002060"/>
                </a:solidFill>
              </a:rPr>
              <a:t>%</a:t>
            </a:r>
            <a:r>
              <a:rPr lang="ar-SA" dirty="0" smtClean="0">
                <a:solidFill>
                  <a:srgbClr val="002060"/>
                </a:solidFill>
              </a:rPr>
              <a:t> من مبلغ الصفقة.</a:t>
            </a:r>
            <a:endParaRPr lang="fr-FR" dirty="0" smtClean="0">
              <a:solidFill>
                <a:srgbClr val="002060"/>
              </a:solidFill>
            </a:endParaRPr>
          </a:p>
          <a:p>
            <a:pPr lvl="0" algn="r" rtl="1"/>
            <a:r>
              <a:rPr lang="ar-SA" dirty="0" smtClean="0">
                <a:solidFill>
                  <a:srgbClr val="002060"/>
                </a:solidFill>
              </a:rPr>
              <a:t>أشغال تكميلية تتجاوز 10</a:t>
            </a:r>
            <a:r>
              <a:rPr lang="fr-FR" dirty="0" smtClean="0">
                <a:solidFill>
                  <a:srgbClr val="002060"/>
                </a:solidFill>
              </a:rPr>
              <a:t>%</a:t>
            </a:r>
            <a:r>
              <a:rPr lang="ar-SA" dirty="0" smtClean="0">
                <a:solidFill>
                  <a:srgbClr val="002060"/>
                </a:solidFill>
              </a:rPr>
              <a:t> من مبلغ الصفقة.</a:t>
            </a:r>
            <a:endParaRPr lang="fr-FR" dirty="0" smtClean="0">
              <a:solidFill>
                <a:srgbClr val="002060"/>
              </a:solidFill>
            </a:endParaRPr>
          </a:p>
          <a:p>
            <a:pPr lvl="0" algn="r" rtl="1"/>
            <a:r>
              <a:rPr lang="ar-SA" dirty="0" smtClean="0">
                <a:solidFill>
                  <a:srgbClr val="002060"/>
                </a:solidFill>
              </a:rPr>
              <a:t>تعديل الآجال التعاقدية.</a:t>
            </a:r>
            <a:endParaRPr lang="fr-FR" dirty="0" smtClean="0">
              <a:solidFill>
                <a:srgbClr val="002060"/>
              </a:solidFill>
            </a:endParaRPr>
          </a:p>
          <a:p>
            <a:pPr lvl="0" algn="r" rtl="1"/>
            <a:r>
              <a:rPr lang="ar-SA" dirty="0" smtClean="0">
                <a:solidFill>
                  <a:srgbClr val="002060"/>
                </a:solidFill>
              </a:rPr>
              <a:t>تغيير تسمية الأطراف المتعاقدة.</a:t>
            </a:r>
            <a:endParaRPr lang="fr-FR" dirty="0" smtClean="0">
              <a:solidFill>
                <a:srgbClr val="002060"/>
              </a:solidFill>
            </a:endParaRPr>
          </a:p>
          <a:p>
            <a:pPr lvl="0" algn="r" rtl="1"/>
            <a:r>
              <a:rPr lang="ar-SA" dirty="0" smtClean="0">
                <a:solidFill>
                  <a:srgbClr val="002060"/>
                </a:solidFill>
              </a:rPr>
              <a:t>تعديل الضمانات التقنية والمالية.</a:t>
            </a:r>
            <a:endParaRPr lang="fr-FR" dirty="0" smtClean="0">
              <a:solidFill>
                <a:srgbClr val="002060"/>
              </a:solidFill>
            </a:endParaRPr>
          </a:p>
          <a:p>
            <a:pPr lvl="0" algn="r" rtl="1"/>
            <a:r>
              <a:rPr lang="ar-SA" dirty="0" smtClean="0">
                <a:solidFill>
                  <a:srgbClr val="002060"/>
                </a:solidFill>
              </a:rPr>
              <a:t>الملحق المقدم خارج الآجال التعاقدية.</a:t>
            </a:r>
            <a:endParaRPr lang="fr-FR" dirty="0" smtClean="0">
              <a:solidFill>
                <a:srgbClr val="002060"/>
              </a:solidFill>
            </a:endParaRPr>
          </a:p>
          <a:p>
            <a:pPr lvl="0" algn="r" rtl="1"/>
            <a:r>
              <a:rPr lang="ar-SA" dirty="0" smtClean="0">
                <a:solidFill>
                  <a:srgbClr val="002060"/>
                </a:solidFill>
              </a:rPr>
              <a:t>إذا وقع اختلال في معتبر في التوازن الاقتصادي للعقد أدى إلى زيادة في الأشغال وتأخر في الإنجاز.</a:t>
            </a:r>
            <a:endParaRPr lang="fr-FR" dirty="0" smtClean="0">
              <a:solidFill>
                <a:srgbClr val="002060"/>
              </a:solidFill>
            </a:endParaRPr>
          </a:p>
          <a:p>
            <a:pPr>
              <a:buNone/>
            </a:pPr>
            <a:endParaRPr lang="fr-FR" dirty="0"/>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3"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
                                        <p:tgtEl>
                                          <p:spTgt spid="3">
                                            <p:txEl>
                                              <p:pRg st="0" end="0"/>
                                            </p:txEl>
                                          </p:spTgt>
                                        </p:tgtEl>
                                      </p:cBhvr>
                                    </p:animEffect>
                                    <p:anim calcmode="lin" valueType="num">
                                      <p:cBhvr>
                                        <p:cTn id="8" dur="4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2" fill="hold">
                            <p:stCondLst>
                              <p:cond delay="1000"/>
                            </p:stCondLst>
                            <p:childTnLst>
                              <p:par>
                                <p:cTn id="13" presetID="43"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
                                        <p:tgtEl>
                                          <p:spTgt spid="3">
                                            <p:txEl>
                                              <p:pRg st="1" end="1"/>
                                            </p:txEl>
                                          </p:spTgt>
                                        </p:tgtEl>
                                      </p:cBhvr>
                                    </p:animEffect>
                                    <p:anim calcmode="lin" valueType="num">
                                      <p:cBhvr>
                                        <p:cTn id="16" dur="4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400" fill="hold"/>
                                        <p:tgtEl>
                                          <p:spTgt spid="3">
                                            <p:txEl>
                                              <p:pRg st="1" end="1"/>
                                            </p:txEl>
                                          </p:spTgt>
                                        </p:tgtEl>
                                        <p:attrNameLst>
                                          <p:attrName>ppt_y</p:attrName>
                                        </p:attrNameLst>
                                      </p:cBhvr>
                                      <p:tavLst>
                                        <p:tav tm="0">
                                          <p:val>
                                            <p:strVal val="#ppt_y+0.31"/>
                                          </p:val>
                                        </p:tav>
                                        <p:tav tm="100000">
                                          <p:val>
                                            <p:strVal val="#ppt_y+0.31"/>
                                          </p:val>
                                        </p:tav>
                                      </p:tavLst>
                                    </p:anim>
                                    <p:anim calcmode="lin" valueType="num">
                                      <p:cBhvr>
                                        <p:cTn id="18" dur="600" decel="50000" fill="hold">
                                          <p:stCondLst>
                                            <p:cond delay="400"/>
                                          </p:stCondLst>
                                        </p:cTn>
                                        <p:tgtEl>
                                          <p:spTgt spid="3">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9" dur="600" decel="50000" fill="hold">
                                          <p:stCondLst>
                                            <p:cond delay="400"/>
                                          </p:stCondLst>
                                        </p:cTn>
                                        <p:tgtEl>
                                          <p:spTgt spid="3">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20" fill="hold">
                            <p:stCondLst>
                              <p:cond delay="2000"/>
                            </p:stCondLst>
                            <p:childTnLst>
                              <p:par>
                                <p:cTn id="21" presetID="43" presetClass="entr" presetSubtype="0"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
                                        <p:tgtEl>
                                          <p:spTgt spid="3">
                                            <p:txEl>
                                              <p:pRg st="2" end="2"/>
                                            </p:txEl>
                                          </p:spTgt>
                                        </p:tgtEl>
                                      </p:cBhvr>
                                    </p:animEffect>
                                    <p:anim calcmode="lin" valueType="num">
                                      <p:cBhvr>
                                        <p:cTn id="24" dur="4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400" fill="hold"/>
                                        <p:tgtEl>
                                          <p:spTgt spid="3">
                                            <p:txEl>
                                              <p:pRg st="2" end="2"/>
                                            </p:txEl>
                                          </p:spTgt>
                                        </p:tgtEl>
                                        <p:attrNameLst>
                                          <p:attrName>ppt_y</p:attrName>
                                        </p:attrNameLst>
                                      </p:cBhvr>
                                      <p:tavLst>
                                        <p:tav tm="0">
                                          <p:val>
                                            <p:strVal val="#ppt_y+0.31"/>
                                          </p:val>
                                        </p:tav>
                                        <p:tav tm="100000">
                                          <p:val>
                                            <p:strVal val="#ppt_y+0.31"/>
                                          </p:val>
                                        </p:tav>
                                      </p:tavLst>
                                    </p:anim>
                                    <p:anim calcmode="lin" valueType="num">
                                      <p:cBhvr>
                                        <p:cTn id="26" dur="600" decel="50000" fill="hold">
                                          <p:stCondLst>
                                            <p:cond delay="400"/>
                                          </p:stCondLst>
                                        </p:cTn>
                                        <p:tgtEl>
                                          <p:spTgt spid="3">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7" dur="600" decel="50000" fill="hold">
                                          <p:stCondLst>
                                            <p:cond delay="400"/>
                                          </p:stCondLst>
                                        </p:cTn>
                                        <p:tgtEl>
                                          <p:spTgt spid="3">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28" fill="hold">
                            <p:stCondLst>
                              <p:cond delay="3000"/>
                            </p:stCondLst>
                            <p:childTnLst>
                              <p:par>
                                <p:cTn id="29" presetID="43" presetClass="entr" presetSubtype="0" fill="hold" grpId="0"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
                                        <p:tgtEl>
                                          <p:spTgt spid="3">
                                            <p:txEl>
                                              <p:pRg st="3" end="3"/>
                                            </p:txEl>
                                          </p:spTgt>
                                        </p:tgtEl>
                                      </p:cBhvr>
                                    </p:animEffect>
                                    <p:anim calcmode="lin" valueType="num">
                                      <p:cBhvr>
                                        <p:cTn id="32" dur="4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400" fill="hold"/>
                                        <p:tgtEl>
                                          <p:spTgt spid="3">
                                            <p:txEl>
                                              <p:pRg st="3" end="3"/>
                                            </p:txEl>
                                          </p:spTgt>
                                        </p:tgtEl>
                                        <p:attrNameLst>
                                          <p:attrName>ppt_y</p:attrName>
                                        </p:attrNameLst>
                                      </p:cBhvr>
                                      <p:tavLst>
                                        <p:tav tm="0">
                                          <p:val>
                                            <p:strVal val="#ppt_y+0.31"/>
                                          </p:val>
                                        </p:tav>
                                        <p:tav tm="100000">
                                          <p:val>
                                            <p:strVal val="#ppt_y+0.31"/>
                                          </p:val>
                                        </p:tav>
                                      </p:tavLst>
                                    </p:anim>
                                    <p:anim calcmode="lin" valueType="num">
                                      <p:cBhvr>
                                        <p:cTn id="34" dur="600" decel="50000" fill="hold">
                                          <p:stCondLst>
                                            <p:cond delay="400"/>
                                          </p:stCondLst>
                                        </p:cTn>
                                        <p:tgtEl>
                                          <p:spTgt spid="3">
                                            <p:txEl>
                                              <p:pRg st="3" end="3"/>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5" dur="600" decel="50000" fill="hold">
                                          <p:stCondLst>
                                            <p:cond delay="400"/>
                                          </p:stCondLst>
                                        </p:cTn>
                                        <p:tgtEl>
                                          <p:spTgt spid="3">
                                            <p:txEl>
                                              <p:pRg st="3" end="3"/>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36" fill="hold">
                            <p:stCondLst>
                              <p:cond delay="4000"/>
                            </p:stCondLst>
                            <p:childTnLst>
                              <p:par>
                                <p:cTn id="37" presetID="43" presetClass="entr" presetSubtype="0" fill="hold" grpId="0" nodeType="after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
                                        <p:tgtEl>
                                          <p:spTgt spid="3">
                                            <p:txEl>
                                              <p:pRg st="4" end="4"/>
                                            </p:txEl>
                                          </p:spTgt>
                                        </p:tgtEl>
                                      </p:cBhvr>
                                    </p:animEffect>
                                    <p:anim calcmode="lin" valueType="num">
                                      <p:cBhvr>
                                        <p:cTn id="40" dur="4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400" fill="hold"/>
                                        <p:tgtEl>
                                          <p:spTgt spid="3">
                                            <p:txEl>
                                              <p:pRg st="4" end="4"/>
                                            </p:txEl>
                                          </p:spTgt>
                                        </p:tgtEl>
                                        <p:attrNameLst>
                                          <p:attrName>ppt_y</p:attrName>
                                        </p:attrNameLst>
                                      </p:cBhvr>
                                      <p:tavLst>
                                        <p:tav tm="0">
                                          <p:val>
                                            <p:strVal val="#ppt_y+0.31"/>
                                          </p:val>
                                        </p:tav>
                                        <p:tav tm="100000">
                                          <p:val>
                                            <p:strVal val="#ppt_y+0.31"/>
                                          </p:val>
                                        </p:tav>
                                      </p:tavLst>
                                    </p:anim>
                                    <p:anim calcmode="lin" valueType="num">
                                      <p:cBhvr>
                                        <p:cTn id="42" dur="600" decel="50000" fill="hold">
                                          <p:stCondLst>
                                            <p:cond delay="400"/>
                                          </p:stCondLst>
                                        </p:cTn>
                                        <p:tgtEl>
                                          <p:spTgt spid="3">
                                            <p:txEl>
                                              <p:pRg st="4" end="4"/>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3" dur="600" decel="50000" fill="hold">
                                          <p:stCondLst>
                                            <p:cond delay="400"/>
                                          </p:stCondLst>
                                        </p:cTn>
                                        <p:tgtEl>
                                          <p:spTgt spid="3">
                                            <p:txEl>
                                              <p:pRg st="4" end="4"/>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44" fill="hold">
                            <p:stCondLst>
                              <p:cond delay="5000"/>
                            </p:stCondLst>
                            <p:childTnLst>
                              <p:par>
                                <p:cTn id="45" presetID="43" presetClass="entr" presetSubtype="0" fill="hold" grpId="0" nodeType="after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
                                        <p:tgtEl>
                                          <p:spTgt spid="3">
                                            <p:txEl>
                                              <p:pRg st="5" end="5"/>
                                            </p:txEl>
                                          </p:spTgt>
                                        </p:tgtEl>
                                      </p:cBhvr>
                                    </p:animEffect>
                                    <p:anim calcmode="lin" valueType="num">
                                      <p:cBhvr>
                                        <p:cTn id="48" dur="4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400" fill="hold"/>
                                        <p:tgtEl>
                                          <p:spTgt spid="3">
                                            <p:txEl>
                                              <p:pRg st="5" end="5"/>
                                            </p:txEl>
                                          </p:spTgt>
                                        </p:tgtEl>
                                        <p:attrNameLst>
                                          <p:attrName>ppt_y</p:attrName>
                                        </p:attrNameLst>
                                      </p:cBhvr>
                                      <p:tavLst>
                                        <p:tav tm="0">
                                          <p:val>
                                            <p:strVal val="#ppt_y+0.31"/>
                                          </p:val>
                                        </p:tav>
                                        <p:tav tm="100000">
                                          <p:val>
                                            <p:strVal val="#ppt_y+0.31"/>
                                          </p:val>
                                        </p:tav>
                                      </p:tavLst>
                                    </p:anim>
                                    <p:anim calcmode="lin" valueType="num">
                                      <p:cBhvr>
                                        <p:cTn id="50" dur="600" decel="50000" fill="hold">
                                          <p:stCondLst>
                                            <p:cond delay="400"/>
                                          </p:stCondLst>
                                        </p:cTn>
                                        <p:tgtEl>
                                          <p:spTgt spid="3">
                                            <p:txEl>
                                              <p:pRg st="5" end="5"/>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1" dur="600" decel="50000" fill="hold">
                                          <p:stCondLst>
                                            <p:cond delay="400"/>
                                          </p:stCondLst>
                                        </p:cTn>
                                        <p:tgtEl>
                                          <p:spTgt spid="3">
                                            <p:txEl>
                                              <p:pRg st="5" end="5"/>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52" fill="hold">
                            <p:stCondLst>
                              <p:cond delay="6000"/>
                            </p:stCondLst>
                            <p:childTnLst>
                              <p:par>
                                <p:cTn id="53" presetID="43" presetClass="entr" presetSubtype="0" fill="hold" grpId="0" nodeType="after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
                                        <p:tgtEl>
                                          <p:spTgt spid="3">
                                            <p:txEl>
                                              <p:pRg st="6" end="6"/>
                                            </p:txEl>
                                          </p:spTgt>
                                        </p:tgtEl>
                                      </p:cBhvr>
                                    </p:animEffect>
                                    <p:anim calcmode="lin" valueType="num">
                                      <p:cBhvr>
                                        <p:cTn id="56" dur="4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400" fill="hold"/>
                                        <p:tgtEl>
                                          <p:spTgt spid="3">
                                            <p:txEl>
                                              <p:pRg st="6" end="6"/>
                                            </p:txEl>
                                          </p:spTgt>
                                        </p:tgtEl>
                                        <p:attrNameLst>
                                          <p:attrName>ppt_y</p:attrName>
                                        </p:attrNameLst>
                                      </p:cBhvr>
                                      <p:tavLst>
                                        <p:tav tm="0">
                                          <p:val>
                                            <p:strVal val="#ppt_y+0.31"/>
                                          </p:val>
                                        </p:tav>
                                        <p:tav tm="100000">
                                          <p:val>
                                            <p:strVal val="#ppt_y+0.31"/>
                                          </p:val>
                                        </p:tav>
                                      </p:tavLst>
                                    </p:anim>
                                    <p:anim calcmode="lin" valueType="num">
                                      <p:cBhvr>
                                        <p:cTn id="58" dur="600" decel="50000" fill="hold">
                                          <p:stCondLst>
                                            <p:cond delay="400"/>
                                          </p:stCondLst>
                                        </p:cTn>
                                        <p:tgtEl>
                                          <p:spTgt spid="3">
                                            <p:txEl>
                                              <p:pRg st="6" end="6"/>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9" dur="600" decel="50000" fill="hold">
                                          <p:stCondLst>
                                            <p:cond delay="400"/>
                                          </p:stCondLst>
                                        </p:cTn>
                                        <p:tgtEl>
                                          <p:spTgt spid="3">
                                            <p:txEl>
                                              <p:pRg st="6" end="6"/>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60" fill="hold">
                            <p:stCondLst>
                              <p:cond delay="7000"/>
                            </p:stCondLst>
                            <p:childTnLst>
                              <p:par>
                                <p:cTn id="61" presetID="43" presetClass="entr" presetSubtype="0" fill="hold" grpId="0" nodeType="after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Effect transition="in" filter="fade">
                                      <p:cBhvr>
                                        <p:cTn id="63" dur="100"/>
                                        <p:tgtEl>
                                          <p:spTgt spid="3">
                                            <p:txEl>
                                              <p:pRg st="7" end="7"/>
                                            </p:txEl>
                                          </p:spTgt>
                                        </p:tgtEl>
                                      </p:cBhvr>
                                    </p:animEffect>
                                    <p:anim calcmode="lin" valueType="num">
                                      <p:cBhvr>
                                        <p:cTn id="64" dur="4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5" dur="400" fill="hold"/>
                                        <p:tgtEl>
                                          <p:spTgt spid="3">
                                            <p:txEl>
                                              <p:pRg st="7" end="7"/>
                                            </p:txEl>
                                          </p:spTgt>
                                        </p:tgtEl>
                                        <p:attrNameLst>
                                          <p:attrName>ppt_y</p:attrName>
                                        </p:attrNameLst>
                                      </p:cBhvr>
                                      <p:tavLst>
                                        <p:tav tm="0">
                                          <p:val>
                                            <p:strVal val="#ppt_y+0.31"/>
                                          </p:val>
                                        </p:tav>
                                        <p:tav tm="100000">
                                          <p:val>
                                            <p:strVal val="#ppt_y+0.31"/>
                                          </p:val>
                                        </p:tav>
                                      </p:tavLst>
                                    </p:anim>
                                    <p:anim calcmode="lin" valueType="num">
                                      <p:cBhvr>
                                        <p:cTn id="66" dur="600" decel="50000" fill="hold">
                                          <p:stCondLst>
                                            <p:cond delay="400"/>
                                          </p:stCondLst>
                                        </p:cTn>
                                        <p:tgtEl>
                                          <p:spTgt spid="3">
                                            <p:txEl>
                                              <p:pRg st="7" end="7"/>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67" dur="600" decel="50000" fill="hold">
                                          <p:stCondLst>
                                            <p:cond delay="400"/>
                                          </p:stCondLst>
                                        </p:cTn>
                                        <p:tgtEl>
                                          <p:spTgt spid="3">
                                            <p:txEl>
                                              <p:pRg st="7" end="7"/>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8640"/>
            <a:ext cx="8229600" cy="5937523"/>
          </a:xfrm>
        </p:spPr>
        <p:txBody>
          <a:bodyPr>
            <a:normAutofit/>
          </a:bodyPr>
          <a:lstStyle/>
          <a:p>
            <a:pPr algn="ctr" rtl="1">
              <a:buNone/>
            </a:pPr>
            <a:r>
              <a:rPr lang="ar-SA" b="1" dirty="0" smtClean="0">
                <a:solidFill>
                  <a:srgbClr val="002060"/>
                </a:solidFill>
              </a:rPr>
              <a:t>ملحق خاص بصفقة مبرمة حسب الإجراءات </a:t>
            </a:r>
            <a:r>
              <a:rPr lang="ar-SA" b="1" dirty="0" err="1" smtClean="0">
                <a:solidFill>
                  <a:srgbClr val="002060"/>
                </a:solidFill>
              </a:rPr>
              <a:t>المكيفة </a:t>
            </a:r>
            <a:r>
              <a:rPr lang="ar-SA" sz="2400" b="1" dirty="0" smtClean="0">
                <a:solidFill>
                  <a:srgbClr val="002060"/>
                </a:solidFill>
              </a:rPr>
              <a:t>(المادة 18</a:t>
            </a:r>
            <a:r>
              <a:rPr lang="ar-SA" sz="2400" b="1" dirty="0" err="1" smtClean="0">
                <a:solidFill>
                  <a:srgbClr val="002060"/>
                </a:solidFill>
              </a:rPr>
              <a:t>)</a:t>
            </a:r>
            <a:endParaRPr lang="fr-FR" dirty="0" smtClean="0">
              <a:solidFill>
                <a:srgbClr val="002060"/>
              </a:solidFill>
            </a:endParaRPr>
          </a:p>
          <a:p>
            <a:pPr algn="r" rtl="1"/>
            <a:r>
              <a:rPr lang="ar-SA" dirty="0" smtClean="0">
                <a:solidFill>
                  <a:srgbClr val="002060"/>
                </a:solidFill>
              </a:rPr>
              <a:t>يخضع لأحكام المواد </a:t>
            </a:r>
            <a:r>
              <a:rPr lang="ar-SA" dirty="0" err="1" smtClean="0">
                <a:solidFill>
                  <a:srgbClr val="002060"/>
                </a:solidFill>
              </a:rPr>
              <a:t>135-139 </a:t>
            </a:r>
            <a:r>
              <a:rPr lang="ar-SA" dirty="0" smtClean="0">
                <a:solidFill>
                  <a:srgbClr val="002060"/>
                </a:solidFill>
              </a:rPr>
              <a:t>(بالاستثناء تلك المتعلقة بالرقابة الخارجية لجان الصفقات</a:t>
            </a:r>
            <a:r>
              <a:rPr lang="ar-SA" dirty="0" err="1" smtClean="0">
                <a:solidFill>
                  <a:srgbClr val="002060"/>
                </a:solidFill>
              </a:rPr>
              <a:t>).</a:t>
            </a:r>
            <a:endParaRPr lang="fr-FR" dirty="0" smtClean="0">
              <a:solidFill>
                <a:srgbClr val="002060"/>
              </a:solidFill>
            </a:endParaRPr>
          </a:p>
          <a:p>
            <a:pPr lvl="0" algn="r" rtl="1"/>
            <a:r>
              <a:rPr lang="ar-SA" dirty="0" smtClean="0">
                <a:solidFill>
                  <a:srgbClr val="002060"/>
                </a:solidFill>
              </a:rPr>
              <a:t>يجب أن يكون الملحق داخل الآجال التعاقدية.</a:t>
            </a:r>
            <a:endParaRPr lang="fr-FR" dirty="0" smtClean="0">
              <a:solidFill>
                <a:srgbClr val="002060"/>
              </a:solidFill>
            </a:endParaRPr>
          </a:p>
          <a:p>
            <a:pPr lvl="0" algn="r" rtl="1"/>
            <a:r>
              <a:rPr lang="ar-SA" dirty="0" smtClean="0">
                <a:solidFill>
                  <a:srgbClr val="002060"/>
                </a:solidFill>
              </a:rPr>
              <a:t>لا يمكن أن يتضمن تمديد الآجال.</a:t>
            </a:r>
            <a:endParaRPr lang="fr-FR" dirty="0" smtClean="0">
              <a:solidFill>
                <a:srgbClr val="002060"/>
              </a:solidFill>
            </a:endParaRPr>
          </a:p>
          <a:p>
            <a:pPr lvl="0" algn="r" rtl="1"/>
            <a:r>
              <a:rPr lang="ar-SA" dirty="0" smtClean="0">
                <a:solidFill>
                  <a:srgbClr val="002060"/>
                </a:solidFill>
              </a:rPr>
              <a:t>لا يمكن أن تتجاوز الخدمات الإضافية 10</a:t>
            </a:r>
            <a:r>
              <a:rPr lang="fr-FR" dirty="0" smtClean="0">
                <a:solidFill>
                  <a:srgbClr val="002060"/>
                </a:solidFill>
              </a:rPr>
              <a:t>%</a:t>
            </a:r>
            <a:r>
              <a:rPr lang="ar-SA" dirty="0" smtClean="0">
                <a:solidFill>
                  <a:srgbClr val="002060"/>
                </a:solidFill>
              </a:rPr>
              <a:t> من مبلغ الصفقة أو العقد.</a:t>
            </a:r>
            <a:endParaRPr lang="fr-FR" dirty="0" smtClean="0">
              <a:solidFill>
                <a:srgbClr val="002060"/>
              </a:solidFill>
            </a:endParaRPr>
          </a:p>
          <a:p>
            <a:pPr algn="r" rtl="1"/>
            <a:r>
              <a:rPr lang="ar-SA" dirty="0" smtClean="0">
                <a:solidFill>
                  <a:srgbClr val="002060"/>
                </a:solidFill>
              </a:rPr>
              <a:t>لا يمكن أن تتجاوز الخدمات التكميلية 10</a:t>
            </a:r>
            <a:r>
              <a:rPr lang="fr-FR" dirty="0" smtClean="0">
                <a:solidFill>
                  <a:srgbClr val="002060"/>
                </a:solidFill>
              </a:rPr>
              <a:t>%</a:t>
            </a:r>
            <a:r>
              <a:rPr lang="ar-SA" dirty="0" smtClean="0">
                <a:solidFill>
                  <a:srgbClr val="002060"/>
                </a:solidFill>
              </a:rPr>
              <a:t> من مبلغ الصفقة أو </a:t>
            </a:r>
            <a:r>
              <a:rPr lang="ar-SA" dirty="0" err="1" smtClean="0">
                <a:solidFill>
                  <a:srgbClr val="002060"/>
                </a:solidFill>
              </a:rPr>
              <a:t>العقد </a:t>
            </a:r>
            <a:r>
              <a:rPr lang="ar-SA" dirty="0" smtClean="0">
                <a:solidFill>
                  <a:srgbClr val="002060"/>
                </a:solidFill>
              </a:rPr>
              <a:t>(صفقات الأشغال فقط</a:t>
            </a:r>
            <a:r>
              <a:rPr lang="ar-SA" dirty="0" err="1" smtClean="0">
                <a:solidFill>
                  <a:srgbClr val="002060"/>
                </a:solidFill>
              </a:rPr>
              <a:t>).</a:t>
            </a:r>
            <a:endParaRPr lang="fr-FR" dirty="0">
              <a:solidFill>
                <a:srgbClr val="002060"/>
              </a:solidFill>
            </a:endParaRPr>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11" fill="hold">
                            <p:stCondLst>
                              <p:cond delay="500"/>
                            </p:stCondLst>
                            <p:childTnLst>
                              <p:par>
                                <p:cTn id="12" presetID="39" presetClass="entr" presetSubtype="0" accel="100000" fill="hold" grpId="0"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ID="39" presetClass="entr" presetSubtype="0" accel="100000"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2"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3"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25" fill="hold">
                            <p:stCondLst>
                              <p:cond delay="1500"/>
                            </p:stCondLst>
                            <p:childTnLst>
                              <p:par>
                                <p:cTn id="26" presetID="39" presetClass="entr" presetSubtype="0" accel="100000" fill="hold" grpId="0"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9" dur="500" fill="hold"/>
                                        <p:tgtEl>
                                          <p:spTgt spid="3">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0" dur="500" fill="hold"/>
                                        <p:tgtEl>
                                          <p:spTgt spid="3">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31"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32" fill="hold">
                            <p:stCondLst>
                              <p:cond delay="2000"/>
                            </p:stCondLst>
                            <p:childTnLst>
                              <p:par>
                                <p:cTn id="33" presetID="39" presetClass="entr" presetSubtype="0" accel="100000" fill="hold" grpId="0" nodeType="after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6" dur="500" fill="hold"/>
                                        <p:tgtEl>
                                          <p:spTgt spid="3">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7" dur="500" fill="hold"/>
                                        <p:tgtEl>
                                          <p:spTgt spid="3">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3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39" fill="hold">
                            <p:stCondLst>
                              <p:cond delay="2500"/>
                            </p:stCondLst>
                            <p:childTnLst>
                              <p:par>
                                <p:cTn id="40" presetID="39" presetClass="entr" presetSubtype="0" accel="100000" fill="hold" grpId="0" nodeType="after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3" dur="500" fill="hold"/>
                                        <p:tgtEl>
                                          <p:spTgt spid="3">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4" dur="500" fill="hold"/>
                                        <p:tgtEl>
                                          <p:spTgt spid="3">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45"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5865515"/>
          </a:xfrm>
        </p:spPr>
        <p:txBody>
          <a:bodyPr>
            <a:normAutofit lnSpcReduction="10000"/>
          </a:bodyPr>
          <a:lstStyle/>
          <a:p>
            <a:pPr algn="ctr" rtl="1">
              <a:buNone/>
            </a:pPr>
            <a:r>
              <a:rPr lang="ar-SA" sz="4000" b="1" dirty="0" smtClean="0">
                <a:solidFill>
                  <a:srgbClr val="002060"/>
                </a:solidFill>
              </a:rPr>
              <a:t>التكوين في الصفقات </a:t>
            </a:r>
            <a:r>
              <a:rPr lang="ar-SA" sz="4000" b="1" dirty="0" err="1" smtClean="0">
                <a:solidFill>
                  <a:srgbClr val="002060"/>
                </a:solidFill>
              </a:rPr>
              <a:t>العمومية </a:t>
            </a:r>
            <a:r>
              <a:rPr lang="ar-SA" sz="2800" b="1" dirty="0" smtClean="0">
                <a:solidFill>
                  <a:srgbClr val="002060"/>
                </a:solidFill>
              </a:rPr>
              <a:t>(المادة 211-212</a:t>
            </a:r>
            <a:r>
              <a:rPr lang="ar-SA" sz="2800" b="1" dirty="0" err="1" smtClean="0">
                <a:solidFill>
                  <a:srgbClr val="002060"/>
                </a:solidFill>
              </a:rPr>
              <a:t>)</a:t>
            </a:r>
            <a:endParaRPr lang="fr-FR" dirty="0" smtClean="0">
              <a:solidFill>
                <a:srgbClr val="002060"/>
              </a:solidFill>
            </a:endParaRPr>
          </a:p>
          <a:p>
            <a:pPr algn="r" rtl="1">
              <a:lnSpc>
                <a:spcPct val="150000"/>
              </a:lnSpc>
            </a:pPr>
            <a:r>
              <a:rPr lang="ar-SA" dirty="0" smtClean="0">
                <a:solidFill>
                  <a:srgbClr val="002060"/>
                </a:solidFill>
              </a:rPr>
              <a:t>أوجب المشرع على الهيئات والإدارات العمومية تكويناً مؤهلا يخصص للموظفين والأعوان المكلفين بتحضير وإبرام وتنفيذ ومراجعة الصفقات العمومية وتفويضات المرفق العام.</a:t>
            </a:r>
            <a:endParaRPr lang="fr-FR" dirty="0" smtClean="0">
              <a:solidFill>
                <a:srgbClr val="002060"/>
              </a:solidFill>
            </a:endParaRPr>
          </a:p>
          <a:p>
            <a:pPr algn="r" rtl="1">
              <a:lnSpc>
                <a:spcPct val="150000"/>
              </a:lnSpc>
            </a:pPr>
            <a:r>
              <a:rPr lang="ar-SA" dirty="0" smtClean="0">
                <a:solidFill>
                  <a:srgbClr val="002060"/>
                </a:solidFill>
              </a:rPr>
              <a:t>تنظم هذه الدورات التكوينية من طرف الهيئة المستخدمة بالتنسيق مع سلطة ضبط الصفقات العمومية وتفويضات المرفق </a:t>
            </a:r>
            <a:r>
              <a:rPr lang="ar-SA" dirty="0" err="1" smtClean="0">
                <a:solidFill>
                  <a:srgbClr val="002060"/>
                </a:solidFill>
              </a:rPr>
              <a:t>العام.</a:t>
            </a:r>
            <a:r>
              <a:rPr lang="ar-SA" dirty="0" smtClean="0">
                <a:solidFill>
                  <a:srgbClr val="002060"/>
                </a:solidFill>
              </a:rPr>
              <a:t> </a:t>
            </a:r>
            <a:endParaRPr lang="fr-FR" dirty="0" smtClean="0">
              <a:solidFill>
                <a:srgbClr val="002060"/>
              </a:solidFill>
            </a:endParaRPr>
          </a:p>
          <a:p>
            <a:pPr>
              <a:buNone/>
            </a:pPr>
            <a:endParaRPr lang="fr-FR" dirty="0"/>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grpId="0"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par>
                          <p:cTn id="18" fill="hold">
                            <p:stCondLst>
                              <p:cond delay="2000"/>
                            </p:stCondLst>
                            <p:childTnLst>
                              <p:par>
                                <p:cTn id="19" presetID="37" presetClass="entr" presetSubtype="0"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700808"/>
            <a:ext cx="8229600" cy="3168352"/>
          </a:xfrm>
        </p:spPr>
        <p:txBody>
          <a:bodyPr>
            <a:normAutofit/>
          </a:bodyPr>
          <a:lstStyle/>
          <a:p>
            <a:pPr algn="ctr" rtl="1">
              <a:lnSpc>
                <a:spcPct val="150000"/>
              </a:lnSpc>
              <a:buNone/>
            </a:pPr>
            <a:r>
              <a:rPr lang="ar-DZ" sz="3600" b="1" dirty="0" smtClean="0">
                <a:solidFill>
                  <a:srgbClr val="002060"/>
                </a:solidFill>
              </a:rPr>
              <a:t>سلطة ضبط الصفقات العمومية وتفويضات المرفق العام </a:t>
            </a:r>
            <a:r>
              <a:rPr lang="ar-DZ" sz="3600" b="1" dirty="0" err="1" smtClean="0">
                <a:solidFill>
                  <a:srgbClr val="002060"/>
                </a:solidFill>
              </a:rPr>
              <a:t>والاحصاء</a:t>
            </a:r>
            <a:r>
              <a:rPr lang="ar-DZ" sz="3600" b="1" dirty="0" smtClean="0">
                <a:solidFill>
                  <a:srgbClr val="002060"/>
                </a:solidFill>
              </a:rPr>
              <a:t> الاقتصادي للمرفق </a:t>
            </a:r>
            <a:r>
              <a:rPr lang="ar-DZ" sz="3600" b="1" dirty="0" err="1" smtClean="0">
                <a:solidFill>
                  <a:srgbClr val="002060"/>
                </a:solidFill>
              </a:rPr>
              <a:t>العام </a:t>
            </a:r>
            <a:r>
              <a:rPr lang="ar-DZ" sz="3000" b="1" dirty="0" smtClean="0">
                <a:solidFill>
                  <a:srgbClr val="002060"/>
                </a:solidFill>
              </a:rPr>
              <a:t>(المادة 213</a:t>
            </a:r>
            <a:r>
              <a:rPr lang="ar-DZ" sz="3000" b="1" dirty="0" err="1" smtClean="0">
                <a:solidFill>
                  <a:srgbClr val="002060"/>
                </a:solidFill>
              </a:rPr>
              <a:t>):</a:t>
            </a:r>
            <a:endParaRPr lang="fr-FR" sz="3600" dirty="0" smtClean="0">
              <a:solidFill>
                <a:srgbClr val="002060"/>
              </a:solidFill>
            </a:endParaRPr>
          </a:p>
          <a:p>
            <a:pPr algn="r" rtl="1">
              <a:lnSpc>
                <a:spcPct val="150000"/>
              </a:lnSpc>
              <a:buNone/>
            </a:pPr>
            <a:r>
              <a:rPr lang="ar-DZ" sz="3600" dirty="0" smtClean="0">
                <a:solidFill>
                  <a:srgbClr val="002060"/>
                </a:solidFill>
              </a:rPr>
              <a:t>هيئة تنشأ لدى وزير المالية وتتمتع باستقلالية التسيير.</a:t>
            </a:r>
            <a:endParaRPr lang="fr-FR" sz="3600" dirty="0" smtClean="0">
              <a:solidFill>
                <a:srgbClr val="002060"/>
              </a:solidFill>
            </a:endParaRPr>
          </a:p>
          <a:p>
            <a:pPr algn="r">
              <a:buNone/>
            </a:pPr>
            <a:endParaRPr lang="fr-FR" dirty="0"/>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3"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
                                        <p:tgtEl>
                                          <p:spTgt spid="3">
                                            <p:txEl>
                                              <p:pRg st="0" end="0"/>
                                            </p:txEl>
                                          </p:spTgt>
                                        </p:tgtEl>
                                      </p:cBhvr>
                                    </p:animEffect>
                                    <p:anim calcmode="lin" valueType="num">
                                      <p:cBhvr>
                                        <p:cTn id="8" dur="4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2" fill="hold">
                            <p:stCondLst>
                              <p:cond delay="1000"/>
                            </p:stCondLst>
                            <p:childTnLst>
                              <p:par>
                                <p:cTn id="13" presetID="43"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
                                        <p:tgtEl>
                                          <p:spTgt spid="3">
                                            <p:txEl>
                                              <p:pRg st="1" end="1"/>
                                            </p:txEl>
                                          </p:spTgt>
                                        </p:tgtEl>
                                      </p:cBhvr>
                                    </p:animEffect>
                                    <p:anim calcmode="lin" valueType="num">
                                      <p:cBhvr>
                                        <p:cTn id="16" dur="4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400" fill="hold"/>
                                        <p:tgtEl>
                                          <p:spTgt spid="3">
                                            <p:txEl>
                                              <p:pRg st="1" end="1"/>
                                            </p:txEl>
                                          </p:spTgt>
                                        </p:tgtEl>
                                        <p:attrNameLst>
                                          <p:attrName>ppt_y</p:attrName>
                                        </p:attrNameLst>
                                      </p:cBhvr>
                                      <p:tavLst>
                                        <p:tav tm="0">
                                          <p:val>
                                            <p:strVal val="#ppt_y+0.31"/>
                                          </p:val>
                                        </p:tav>
                                        <p:tav tm="100000">
                                          <p:val>
                                            <p:strVal val="#ppt_y+0.31"/>
                                          </p:val>
                                        </p:tav>
                                      </p:tavLst>
                                    </p:anim>
                                    <p:anim calcmode="lin" valueType="num">
                                      <p:cBhvr>
                                        <p:cTn id="18" dur="600" decel="50000" fill="hold">
                                          <p:stCondLst>
                                            <p:cond delay="400"/>
                                          </p:stCondLst>
                                        </p:cTn>
                                        <p:tgtEl>
                                          <p:spTgt spid="3">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9" dur="600" decel="50000" fill="hold">
                                          <p:stCondLst>
                                            <p:cond delay="400"/>
                                          </p:stCondLst>
                                        </p:cTn>
                                        <p:tgtEl>
                                          <p:spTgt spid="3">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6048672"/>
          </a:xfrm>
        </p:spPr>
        <p:txBody>
          <a:bodyPr>
            <a:normAutofit fontScale="92500" lnSpcReduction="20000"/>
          </a:bodyPr>
          <a:lstStyle/>
          <a:p>
            <a:pPr lvl="0" algn="ctr" rtl="1">
              <a:buNone/>
            </a:pPr>
            <a:r>
              <a:rPr lang="ar-DZ" sz="4200" b="1" dirty="0" smtClean="0">
                <a:solidFill>
                  <a:srgbClr val="002060"/>
                </a:solidFill>
              </a:rPr>
              <a:t>صلاحياتهـــــــا</a:t>
            </a:r>
            <a:endParaRPr lang="fr-FR" sz="4200" dirty="0" smtClean="0">
              <a:solidFill>
                <a:srgbClr val="002060"/>
              </a:solidFill>
            </a:endParaRPr>
          </a:p>
          <a:p>
            <a:pPr lvl="0" algn="r" rtl="1"/>
            <a:r>
              <a:rPr lang="ar-DZ" sz="3300" dirty="0" smtClean="0">
                <a:solidFill>
                  <a:srgbClr val="002060"/>
                </a:solidFill>
              </a:rPr>
              <a:t>إصدار الآراء الموجهة للمصالح التعاقدية وهيئات الرقابة ولجان الصفقات والعمومية ولجان التسوية الودية للنزعات والمتعاملين الاقتصاديين.</a:t>
            </a:r>
            <a:endParaRPr lang="fr-FR" sz="3300" dirty="0" smtClean="0">
              <a:solidFill>
                <a:srgbClr val="002060"/>
              </a:solidFill>
            </a:endParaRPr>
          </a:p>
          <a:p>
            <a:pPr lvl="0" algn="r" rtl="1"/>
            <a:r>
              <a:rPr lang="ar-DZ" sz="3300" dirty="0" smtClean="0">
                <a:solidFill>
                  <a:srgbClr val="002060"/>
                </a:solidFill>
              </a:rPr>
              <a:t>إعلام ونشر وتعميم كل الوثائق والمعلومات المتعلقة بالصفقات العمومية وتفويضات المرفق العام، والمبادرة ببرامج التكوين وترقية التكوين في مجال الصفقات العمومية وتفويضات المرفق العام.</a:t>
            </a:r>
            <a:endParaRPr lang="fr-FR" sz="3300" dirty="0" smtClean="0">
              <a:solidFill>
                <a:srgbClr val="002060"/>
              </a:solidFill>
            </a:endParaRPr>
          </a:p>
          <a:p>
            <a:pPr lvl="0" algn="r" rtl="1"/>
            <a:r>
              <a:rPr lang="ar-DZ" sz="3300" dirty="0" smtClean="0">
                <a:solidFill>
                  <a:srgbClr val="002060"/>
                </a:solidFill>
              </a:rPr>
              <a:t>التدقيق أو تكليف من يقوم بالتدقيق في إجراءات إبرام الصفقات العمومية وتفويضات المرفق العام، و تنفيذها بناء على طلب من كل سلطة مختصة.</a:t>
            </a:r>
            <a:endParaRPr lang="fr-FR" sz="3300" dirty="0" smtClean="0">
              <a:solidFill>
                <a:srgbClr val="002060"/>
              </a:solidFill>
            </a:endParaRPr>
          </a:p>
          <a:p>
            <a:pPr lvl="0" algn="r" rtl="1"/>
            <a:r>
              <a:rPr lang="ar-DZ" sz="3300" dirty="0" smtClean="0">
                <a:solidFill>
                  <a:srgbClr val="002060"/>
                </a:solidFill>
              </a:rPr>
              <a:t>البث في النزاعات الناتجة عن تنفيذ الصفقات العمومية المبرمة مع المتعاملين المتعاقدين الأجانب.</a:t>
            </a:r>
            <a:endParaRPr lang="fr-FR" sz="3300" dirty="0" smtClean="0">
              <a:solidFill>
                <a:srgbClr val="002060"/>
              </a:solidFill>
            </a:endParaRPr>
          </a:p>
          <a:p>
            <a:pPr algn="r" rtl="1"/>
            <a:r>
              <a:rPr lang="ar-DZ" sz="3300" dirty="0" smtClean="0">
                <a:solidFill>
                  <a:srgbClr val="002060"/>
                </a:solidFill>
              </a:rPr>
              <a:t>كيفية تنظيم وتسيير هذه الهيئة مرتبط بمرسوم تنفيذي.</a:t>
            </a:r>
            <a:endParaRPr lang="fr-FR" sz="3300" dirty="0">
              <a:solidFill>
                <a:srgbClr val="002060"/>
              </a:solidFill>
            </a:endParaRPr>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par>
                          <p:cTn id="14" fill="hold">
                            <p:stCondLst>
                              <p:cond delay="1000"/>
                            </p:stCondLst>
                            <p:childTnLst>
                              <p:par>
                                <p:cTn id="15" presetID="17" presetClass="entr" presetSubtype="10"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par>
                          <p:cTn id="19" fill="hold">
                            <p:stCondLst>
                              <p:cond delay="1500"/>
                            </p:stCondLst>
                            <p:childTnLst>
                              <p:par>
                                <p:cTn id="20" presetID="17" presetClass="entr" presetSubtype="10"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par>
                          <p:cTn id="24" fill="hold">
                            <p:stCondLst>
                              <p:cond delay="2000"/>
                            </p:stCondLst>
                            <p:childTnLst>
                              <p:par>
                                <p:cTn id="25" presetID="17" presetClass="entr" presetSubtype="1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par>
                          <p:cTn id="29" fill="hold">
                            <p:stCondLst>
                              <p:cond delay="2500"/>
                            </p:stCondLst>
                            <p:childTnLst>
                              <p:par>
                                <p:cTn id="30" presetID="17" presetClass="entr" presetSubtype="10"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264696"/>
          </a:xfrm>
        </p:spPr>
        <p:txBody>
          <a:bodyPr>
            <a:normAutofit fontScale="85000" lnSpcReduction="20000"/>
          </a:bodyPr>
          <a:lstStyle/>
          <a:p>
            <a:pPr algn="ctr" rtl="1">
              <a:buNone/>
            </a:pPr>
            <a:r>
              <a:rPr lang="ar-DZ" sz="4700" b="1" dirty="0" smtClean="0">
                <a:solidFill>
                  <a:srgbClr val="002060"/>
                </a:solidFill>
              </a:rPr>
              <a:t>أحكــام </a:t>
            </a:r>
            <a:r>
              <a:rPr lang="ar-DZ" sz="4700" b="1" dirty="0" err="1" smtClean="0">
                <a:solidFill>
                  <a:srgbClr val="002060"/>
                </a:solidFill>
              </a:rPr>
              <a:t>إنتقاليــة</a:t>
            </a:r>
            <a:endParaRPr lang="fr-FR" sz="4700" dirty="0" smtClean="0">
              <a:solidFill>
                <a:srgbClr val="002060"/>
              </a:solidFill>
            </a:endParaRPr>
          </a:p>
          <a:p>
            <a:pPr lvl="0" algn="r" rtl="1"/>
            <a:r>
              <a:rPr lang="ar-DZ" dirty="0" smtClean="0">
                <a:solidFill>
                  <a:srgbClr val="002060"/>
                </a:solidFill>
              </a:rPr>
              <a:t>تستمر لجان الصفقات في دراسة دفاتر الشروط والصفقات والملاحق المودعة لديها قبل بداية سريان هذا المرسوم، بغض النظر عن المستويات الجديدة للاختصاص.</a:t>
            </a:r>
            <a:endParaRPr lang="fr-FR" dirty="0" smtClean="0">
              <a:solidFill>
                <a:srgbClr val="002060"/>
              </a:solidFill>
            </a:endParaRPr>
          </a:p>
          <a:p>
            <a:pPr algn="r" rtl="1"/>
            <a:r>
              <a:rPr lang="ar-DZ" dirty="0" smtClean="0">
                <a:solidFill>
                  <a:srgbClr val="002060"/>
                </a:solidFill>
              </a:rPr>
              <a:t>الإجراءات السارية المفعول على أساس دفتر شروط مؤشر قبل بداية سريان هذا المرسوم تستمر إلى غاية اكتمالها.</a:t>
            </a:r>
            <a:endParaRPr lang="fr-FR" dirty="0" smtClean="0">
              <a:solidFill>
                <a:srgbClr val="002060"/>
              </a:solidFill>
            </a:endParaRPr>
          </a:p>
          <a:p>
            <a:pPr algn="r" rtl="1"/>
            <a:r>
              <a:rPr lang="ar-DZ" dirty="0" smtClean="0">
                <a:solidFill>
                  <a:srgbClr val="002060"/>
                </a:solidFill>
              </a:rPr>
              <a:t>وإذا قررت المصلحة المتعاقدة تكييف دفاتر الشروط على أساس المرسوم الرئاسي 247/15 فيجب عليها العودة إلى لجنة الصفقات، مع الأخذ بعين الاعتبار المستويات الجديدة.</a:t>
            </a:r>
            <a:endParaRPr lang="fr-FR" dirty="0" smtClean="0">
              <a:solidFill>
                <a:srgbClr val="002060"/>
              </a:solidFill>
            </a:endParaRPr>
          </a:p>
          <a:p>
            <a:pPr lvl="0" algn="r" rtl="1"/>
            <a:r>
              <a:rPr lang="ar-DZ" dirty="0" smtClean="0">
                <a:solidFill>
                  <a:srgbClr val="002060"/>
                </a:solidFill>
              </a:rPr>
              <a:t> تستمر لجان الصفقات في دراسة الملفات إلى حين تنصيب لجان جديدة.</a:t>
            </a:r>
            <a:endParaRPr lang="fr-FR" dirty="0" smtClean="0">
              <a:solidFill>
                <a:srgbClr val="002060"/>
              </a:solidFill>
            </a:endParaRPr>
          </a:p>
          <a:p>
            <a:pPr lvl="0" algn="r" rtl="1"/>
            <a:r>
              <a:rPr lang="ar-DZ" dirty="0" smtClean="0">
                <a:solidFill>
                  <a:srgbClr val="002060"/>
                </a:solidFill>
              </a:rPr>
              <a:t>تبقى النصوص المتخذة تطبيقا للمرسوم الرئاسي 236/10 والتي تمت إعادة إدراجها في هذا المرسوم، سارية المفعول إلى غاية نشر نصوص جديدة.     </a:t>
            </a:r>
            <a:endParaRPr lang="fr-FR" dirty="0" smtClean="0">
              <a:solidFill>
                <a:srgbClr val="002060"/>
              </a:solidFill>
            </a:endParaRPr>
          </a:p>
          <a:p>
            <a:pPr lvl="0" algn="r" rtl="1"/>
            <a:r>
              <a:rPr lang="ar-DZ" dirty="0" smtClean="0">
                <a:solidFill>
                  <a:srgbClr val="002060"/>
                </a:solidFill>
              </a:rPr>
              <a:t>دخول المرسوم الرئاسي حيز التنفيذ يكون بعد ثلاث أشهر من تاريخ صدوره (2015/12/20).</a:t>
            </a:r>
            <a:endParaRPr lang="fr-FR" dirty="0" smtClean="0">
              <a:solidFill>
                <a:srgbClr val="002060"/>
              </a:solidFill>
            </a:endParaRPr>
          </a:p>
          <a:p>
            <a:pPr>
              <a:buNone/>
            </a:pPr>
            <a:endParaRPr lang="fr-FR" dirty="0"/>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grpId="0"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par>
                          <p:cTn id="18" fill="hold">
                            <p:stCondLst>
                              <p:cond delay="2000"/>
                            </p:stCondLst>
                            <p:childTnLst>
                              <p:par>
                                <p:cTn id="19" presetID="37" presetClass="entr" presetSubtype="0"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par>
                          <p:cTn id="25" fill="hold">
                            <p:stCondLst>
                              <p:cond delay="3000"/>
                            </p:stCondLst>
                            <p:childTnLst>
                              <p:par>
                                <p:cTn id="26" presetID="37" presetClass="entr" presetSubtype="0" fill="hold" grpId="0"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par>
                          <p:cTn id="32" fill="hold">
                            <p:stCondLst>
                              <p:cond delay="4000"/>
                            </p:stCondLst>
                            <p:childTnLst>
                              <p:par>
                                <p:cTn id="33" presetID="37" presetClass="entr" presetSubtype="0" fill="hold" grpId="0" nodeType="after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par>
                          <p:cTn id="39" fill="hold">
                            <p:stCondLst>
                              <p:cond delay="5000"/>
                            </p:stCondLst>
                            <p:childTnLst>
                              <p:par>
                                <p:cTn id="40" presetID="37" presetClass="entr" presetSubtype="0" fill="hold" grpId="0" nodeType="after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par>
                          <p:cTn id="46" fill="hold">
                            <p:stCondLst>
                              <p:cond delay="6000"/>
                            </p:stCondLst>
                            <p:childTnLst>
                              <p:par>
                                <p:cTn id="47" presetID="37" presetClass="entr" presetSubtype="0" fill="hold" grpId="0" nodeType="after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52"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457200" y="404664"/>
            <a:ext cx="8229600" cy="5721499"/>
          </a:xfrm>
        </p:spPr>
        <p:txBody>
          <a:bodyPr>
            <a:normAutofit fontScale="85000" lnSpcReduction="20000"/>
          </a:bodyPr>
          <a:lstStyle/>
          <a:p>
            <a:pPr marL="742950" indent="-742950" algn="r" rtl="1">
              <a:lnSpc>
                <a:spcPct val="150000"/>
              </a:lnSpc>
              <a:buFont typeface="+mj-lt"/>
              <a:buAutoNum type="arabicPeriod" startAt="15"/>
            </a:pPr>
            <a:r>
              <a:rPr lang="ar-DZ" sz="4000" b="1" dirty="0" err="1" smtClean="0">
                <a:solidFill>
                  <a:srgbClr val="002060"/>
                </a:solidFill>
              </a:rPr>
              <a:t>تحصيص</a:t>
            </a:r>
            <a:r>
              <a:rPr lang="ar-DZ" sz="4000" b="1" dirty="0" smtClean="0">
                <a:solidFill>
                  <a:srgbClr val="002060"/>
                </a:solidFill>
              </a:rPr>
              <a:t> </a:t>
            </a:r>
            <a:r>
              <a:rPr lang="ar-DZ" sz="4000" b="1" dirty="0" err="1" smtClean="0">
                <a:solidFill>
                  <a:srgbClr val="002060"/>
                </a:solidFill>
              </a:rPr>
              <a:t>العملية </a:t>
            </a:r>
            <a:r>
              <a:rPr lang="ar-DZ" sz="4000" b="1" dirty="0" smtClean="0">
                <a:solidFill>
                  <a:srgbClr val="002060"/>
                </a:solidFill>
              </a:rPr>
              <a:t>(المادة 27</a:t>
            </a:r>
            <a:r>
              <a:rPr lang="ar-DZ" sz="4000" b="1" dirty="0" err="1" smtClean="0">
                <a:solidFill>
                  <a:srgbClr val="002060"/>
                </a:solidFill>
              </a:rPr>
              <a:t>)</a:t>
            </a:r>
            <a:endParaRPr lang="ar-DZ" sz="4000" b="1" dirty="0" smtClean="0">
              <a:solidFill>
                <a:srgbClr val="002060"/>
              </a:solidFill>
            </a:endParaRPr>
          </a:p>
          <a:p>
            <a:pPr marL="742950" indent="-742950" algn="r" rtl="1">
              <a:lnSpc>
                <a:spcPct val="150000"/>
              </a:lnSpc>
              <a:buFont typeface="+mj-lt"/>
              <a:buAutoNum type="arabicPeriod" startAt="15"/>
            </a:pPr>
            <a:r>
              <a:rPr lang="ar-DZ" sz="4000" b="1" dirty="0" err="1" smtClean="0">
                <a:solidFill>
                  <a:srgbClr val="002060"/>
                </a:solidFill>
              </a:rPr>
              <a:t>كيفيات</a:t>
            </a:r>
            <a:r>
              <a:rPr lang="ar-DZ" sz="4000" b="1" dirty="0" smtClean="0">
                <a:solidFill>
                  <a:srgbClr val="002060"/>
                </a:solidFill>
              </a:rPr>
              <a:t> إبرام </a:t>
            </a:r>
            <a:r>
              <a:rPr lang="ar-DZ" sz="4000" b="1" dirty="0" err="1" smtClean="0">
                <a:solidFill>
                  <a:srgbClr val="002060"/>
                </a:solidFill>
              </a:rPr>
              <a:t>الصفقات </a:t>
            </a:r>
            <a:r>
              <a:rPr lang="ar-DZ" sz="4000" b="1" dirty="0" smtClean="0">
                <a:solidFill>
                  <a:srgbClr val="002060"/>
                </a:solidFill>
              </a:rPr>
              <a:t>(المادة 39</a:t>
            </a:r>
            <a:r>
              <a:rPr lang="ar-DZ" sz="4000" b="1" dirty="0" err="1" smtClean="0">
                <a:solidFill>
                  <a:srgbClr val="002060"/>
                </a:solidFill>
              </a:rPr>
              <a:t>)</a:t>
            </a:r>
            <a:endParaRPr lang="ar-DZ" sz="4000" b="1" dirty="0" smtClean="0">
              <a:solidFill>
                <a:srgbClr val="002060"/>
              </a:solidFill>
            </a:endParaRPr>
          </a:p>
          <a:p>
            <a:pPr marL="742950" indent="-742950" algn="r" rtl="1">
              <a:lnSpc>
                <a:spcPct val="150000"/>
              </a:lnSpc>
            </a:pPr>
            <a:r>
              <a:rPr lang="ar-DZ" sz="4000" b="1" dirty="0" smtClean="0">
                <a:solidFill>
                  <a:srgbClr val="002060"/>
                </a:solidFill>
              </a:rPr>
              <a:t>طلب </a:t>
            </a:r>
            <a:r>
              <a:rPr lang="ar-DZ" sz="4000" b="1" dirty="0" err="1" smtClean="0">
                <a:solidFill>
                  <a:srgbClr val="002060"/>
                </a:solidFill>
              </a:rPr>
              <a:t>عروض </a:t>
            </a:r>
            <a:r>
              <a:rPr lang="ar-DZ" sz="4000" b="1" dirty="0" smtClean="0">
                <a:solidFill>
                  <a:srgbClr val="002060"/>
                </a:solidFill>
              </a:rPr>
              <a:t>(المادة 40</a:t>
            </a:r>
            <a:r>
              <a:rPr lang="ar-DZ" sz="4000" b="1" dirty="0" err="1" smtClean="0">
                <a:solidFill>
                  <a:srgbClr val="002060"/>
                </a:solidFill>
              </a:rPr>
              <a:t>)</a:t>
            </a:r>
            <a:endParaRPr lang="ar-DZ" sz="4000" b="1" dirty="0" smtClean="0">
              <a:solidFill>
                <a:srgbClr val="002060"/>
              </a:solidFill>
            </a:endParaRPr>
          </a:p>
          <a:p>
            <a:pPr marL="742950" indent="-742950" algn="r" rtl="1">
              <a:lnSpc>
                <a:spcPct val="150000"/>
              </a:lnSpc>
              <a:buFont typeface="Wingdings" pitchFamily="2" charset="2"/>
              <a:buChar char="ü"/>
            </a:pPr>
            <a:r>
              <a:rPr lang="ar-DZ" sz="2000" b="1" dirty="0" smtClean="0">
                <a:solidFill>
                  <a:srgbClr val="002060"/>
                </a:solidFill>
              </a:rPr>
              <a:t>طلب </a:t>
            </a:r>
            <a:r>
              <a:rPr lang="ar-DZ" sz="2000" b="1" dirty="0" smtClean="0">
                <a:solidFill>
                  <a:srgbClr val="002060"/>
                </a:solidFill>
              </a:rPr>
              <a:t>عروض </a:t>
            </a:r>
            <a:r>
              <a:rPr lang="ar-DZ" sz="2000" b="1" dirty="0" err="1" smtClean="0">
                <a:solidFill>
                  <a:srgbClr val="002060"/>
                </a:solidFill>
              </a:rPr>
              <a:t>مفتوح </a:t>
            </a:r>
            <a:r>
              <a:rPr lang="ar-DZ" sz="2000" b="1" dirty="0" smtClean="0">
                <a:solidFill>
                  <a:srgbClr val="002060"/>
                </a:solidFill>
              </a:rPr>
              <a:t>(المادة 43</a:t>
            </a:r>
            <a:r>
              <a:rPr lang="ar-DZ" sz="2000" b="1" dirty="0" err="1" smtClean="0">
                <a:solidFill>
                  <a:srgbClr val="002060"/>
                </a:solidFill>
              </a:rPr>
              <a:t>)</a:t>
            </a:r>
            <a:r>
              <a:rPr lang="ar-DZ" sz="2000" b="1" dirty="0" smtClean="0">
                <a:solidFill>
                  <a:srgbClr val="002060"/>
                </a:solidFill>
              </a:rPr>
              <a:t> </a:t>
            </a:r>
          </a:p>
          <a:p>
            <a:pPr marL="742950" indent="-742950" algn="r" rtl="1">
              <a:lnSpc>
                <a:spcPct val="150000"/>
              </a:lnSpc>
              <a:buFont typeface="Wingdings" pitchFamily="2" charset="2"/>
              <a:buChar char="ü"/>
            </a:pPr>
            <a:r>
              <a:rPr lang="ar-DZ" sz="2000" b="1" dirty="0" smtClean="0">
                <a:solidFill>
                  <a:srgbClr val="002060"/>
                </a:solidFill>
              </a:rPr>
              <a:t>طلب </a:t>
            </a:r>
            <a:r>
              <a:rPr lang="ar-DZ" sz="2000" b="1" dirty="0" smtClean="0">
                <a:solidFill>
                  <a:srgbClr val="002060"/>
                </a:solidFill>
              </a:rPr>
              <a:t>عروض </a:t>
            </a:r>
            <a:r>
              <a:rPr lang="ar-DZ" sz="2000" b="1" dirty="0" smtClean="0">
                <a:solidFill>
                  <a:srgbClr val="002060"/>
                </a:solidFill>
              </a:rPr>
              <a:t>مفتوح مع اشتراط قدرات </a:t>
            </a:r>
            <a:r>
              <a:rPr lang="ar-DZ" sz="2000" b="1" dirty="0" err="1" smtClean="0">
                <a:solidFill>
                  <a:srgbClr val="002060"/>
                </a:solidFill>
              </a:rPr>
              <a:t>دنيا </a:t>
            </a:r>
            <a:r>
              <a:rPr lang="ar-DZ" sz="2000" b="1" dirty="0" smtClean="0">
                <a:solidFill>
                  <a:srgbClr val="002060"/>
                </a:solidFill>
              </a:rPr>
              <a:t>(المادة 44</a:t>
            </a:r>
            <a:r>
              <a:rPr lang="ar-DZ" sz="2000" b="1" dirty="0" err="1" smtClean="0">
                <a:solidFill>
                  <a:srgbClr val="002060"/>
                </a:solidFill>
              </a:rPr>
              <a:t>)</a:t>
            </a:r>
            <a:endParaRPr lang="ar-DZ" sz="2000" b="1" dirty="0" smtClean="0">
              <a:solidFill>
                <a:srgbClr val="002060"/>
              </a:solidFill>
            </a:endParaRPr>
          </a:p>
          <a:p>
            <a:pPr marL="742950" indent="-742950" algn="r" rtl="1">
              <a:lnSpc>
                <a:spcPct val="150000"/>
              </a:lnSpc>
              <a:buFont typeface="Wingdings" pitchFamily="2" charset="2"/>
              <a:buChar char="ü"/>
            </a:pPr>
            <a:r>
              <a:rPr lang="ar-DZ" sz="2000" b="1" dirty="0" smtClean="0">
                <a:solidFill>
                  <a:srgbClr val="002060"/>
                </a:solidFill>
              </a:rPr>
              <a:t>طلب </a:t>
            </a:r>
            <a:r>
              <a:rPr lang="ar-DZ" sz="2000" b="1" dirty="0" smtClean="0">
                <a:solidFill>
                  <a:srgbClr val="002060"/>
                </a:solidFill>
              </a:rPr>
              <a:t>عروض </a:t>
            </a:r>
            <a:r>
              <a:rPr lang="ar-DZ" sz="2000" b="1" dirty="0" err="1" smtClean="0">
                <a:solidFill>
                  <a:srgbClr val="002060"/>
                </a:solidFill>
              </a:rPr>
              <a:t>محدود </a:t>
            </a:r>
            <a:r>
              <a:rPr lang="ar-DZ" sz="2000" b="1" dirty="0" smtClean="0">
                <a:solidFill>
                  <a:srgbClr val="002060"/>
                </a:solidFill>
              </a:rPr>
              <a:t>(المادة 45</a:t>
            </a:r>
            <a:r>
              <a:rPr lang="ar-DZ" sz="2000" b="1" dirty="0" err="1" smtClean="0">
                <a:solidFill>
                  <a:srgbClr val="002060"/>
                </a:solidFill>
              </a:rPr>
              <a:t>)</a:t>
            </a:r>
            <a:endParaRPr lang="ar-DZ" sz="2000" b="1" dirty="0" smtClean="0">
              <a:solidFill>
                <a:srgbClr val="002060"/>
              </a:solidFill>
            </a:endParaRPr>
          </a:p>
          <a:p>
            <a:pPr marL="742950" indent="-742950" algn="r" rtl="1">
              <a:lnSpc>
                <a:spcPct val="150000"/>
              </a:lnSpc>
              <a:buFont typeface="Wingdings" pitchFamily="2" charset="2"/>
              <a:buChar char="ü"/>
            </a:pPr>
            <a:r>
              <a:rPr lang="ar-DZ" sz="2000" b="1" dirty="0" err="1" smtClean="0">
                <a:solidFill>
                  <a:srgbClr val="002060"/>
                </a:solidFill>
              </a:rPr>
              <a:t>المسابقة </a:t>
            </a:r>
            <a:r>
              <a:rPr lang="ar-DZ" sz="2000" b="1" dirty="0" smtClean="0">
                <a:solidFill>
                  <a:srgbClr val="002060"/>
                </a:solidFill>
              </a:rPr>
              <a:t>(المادة 47</a:t>
            </a:r>
            <a:r>
              <a:rPr lang="ar-DZ" sz="2000" b="1" dirty="0" err="1" smtClean="0">
                <a:solidFill>
                  <a:srgbClr val="002060"/>
                </a:solidFill>
              </a:rPr>
              <a:t>)</a:t>
            </a:r>
            <a:endParaRPr lang="ar-DZ" sz="2000" b="1" dirty="0" smtClean="0">
              <a:solidFill>
                <a:srgbClr val="002060"/>
              </a:solidFill>
            </a:endParaRPr>
          </a:p>
          <a:p>
            <a:pPr marL="742950" indent="-742950" algn="r" rtl="1">
              <a:lnSpc>
                <a:spcPct val="150000"/>
              </a:lnSpc>
            </a:pPr>
            <a:r>
              <a:rPr lang="ar-DZ" sz="4000" b="1" dirty="0" err="1" smtClean="0">
                <a:solidFill>
                  <a:srgbClr val="002060"/>
                </a:solidFill>
              </a:rPr>
              <a:t>التراضي </a:t>
            </a:r>
            <a:r>
              <a:rPr lang="ar-DZ" sz="4000" b="1" dirty="0" smtClean="0">
                <a:solidFill>
                  <a:srgbClr val="002060"/>
                </a:solidFill>
              </a:rPr>
              <a:t>(المادة 41</a:t>
            </a:r>
            <a:r>
              <a:rPr lang="ar-DZ" sz="4000" b="1" dirty="0" err="1" smtClean="0">
                <a:solidFill>
                  <a:srgbClr val="002060"/>
                </a:solidFill>
              </a:rPr>
              <a:t>)</a:t>
            </a:r>
            <a:endParaRPr lang="ar-DZ" sz="4000" b="1" dirty="0" smtClean="0">
              <a:solidFill>
                <a:srgbClr val="002060"/>
              </a:solidFill>
            </a:endParaRPr>
          </a:p>
          <a:p>
            <a:pPr marL="742950" indent="-742950" algn="r" rtl="1">
              <a:lnSpc>
                <a:spcPct val="150000"/>
              </a:lnSpc>
              <a:buFont typeface="Wingdings" pitchFamily="2" charset="2"/>
              <a:buChar char="ü"/>
            </a:pPr>
            <a:r>
              <a:rPr lang="ar-DZ" sz="2200" b="1" dirty="0" smtClean="0">
                <a:solidFill>
                  <a:srgbClr val="002060"/>
                </a:solidFill>
              </a:rPr>
              <a:t>التراضي </a:t>
            </a:r>
            <a:r>
              <a:rPr lang="ar-DZ" sz="2200" b="1" dirty="0" err="1" smtClean="0">
                <a:solidFill>
                  <a:srgbClr val="002060"/>
                </a:solidFill>
              </a:rPr>
              <a:t>البسيط </a:t>
            </a:r>
            <a:r>
              <a:rPr lang="ar-DZ" sz="2200" b="1" dirty="0" smtClean="0">
                <a:solidFill>
                  <a:srgbClr val="002060"/>
                </a:solidFill>
              </a:rPr>
              <a:t>(المادة 50</a:t>
            </a:r>
            <a:r>
              <a:rPr lang="ar-DZ" sz="2200" b="1" dirty="0" err="1" smtClean="0">
                <a:solidFill>
                  <a:srgbClr val="002060"/>
                </a:solidFill>
              </a:rPr>
              <a:t>)</a:t>
            </a:r>
            <a:endParaRPr lang="ar-DZ" sz="2200" b="1" dirty="0" smtClean="0">
              <a:solidFill>
                <a:srgbClr val="002060"/>
              </a:solidFill>
            </a:endParaRPr>
          </a:p>
          <a:p>
            <a:pPr marL="742950" indent="-742950" algn="r" rtl="1">
              <a:lnSpc>
                <a:spcPct val="150000"/>
              </a:lnSpc>
              <a:buFont typeface="Wingdings" pitchFamily="2" charset="2"/>
              <a:buChar char="ü"/>
            </a:pPr>
            <a:r>
              <a:rPr lang="ar-DZ" sz="2200" b="1" dirty="0" smtClean="0">
                <a:solidFill>
                  <a:srgbClr val="002060"/>
                </a:solidFill>
              </a:rPr>
              <a:t>التراضي بعد </a:t>
            </a:r>
            <a:r>
              <a:rPr lang="ar-DZ" sz="2200" b="1" dirty="0" err="1" smtClean="0">
                <a:solidFill>
                  <a:srgbClr val="002060"/>
                </a:solidFill>
              </a:rPr>
              <a:t>استشارة </a:t>
            </a:r>
            <a:r>
              <a:rPr lang="ar-DZ" sz="2200" b="1" dirty="0" smtClean="0">
                <a:solidFill>
                  <a:srgbClr val="002060"/>
                </a:solidFill>
              </a:rPr>
              <a:t>(المادة 51</a:t>
            </a:r>
            <a:r>
              <a:rPr lang="ar-DZ" sz="2200" b="1" dirty="0" err="1" smtClean="0">
                <a:solidFill>
                  <a:srgbClr val="002060"/>
                </a:solidFill>
              </a:rPr>
              <a:t>)</a:t>
            </a:r>
            <a:endParaRPr lang="fr-FR" sz="2200" b="1" dirty="0" smtClean="0">
              <a:solidFill>
                <a:srgbClr val="002060"/>
              </a:solidFill>
            </a:endParaRPr>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800" decel="100000"/>
                                        <p:tgtEl>
                                          <p:spTgt spid="4">
                                            <p:txEl>
                                              <p:pRg st="0" end="0"/>
                                            </p:txEl>
                                          </p:spTgt>
                                        </p:tgtEl>
                                      </p:cBhvr>
                                    </p:animEffect>
                                    <p:anim calcmode="lin" valueType="num">
                                      <p:cBhvr>
                                        <p:cTn id="8" dur="800" decel="100000" fill="hold"/>
                                        <p:tgtEl>
                                          <p:spTgt spid="4">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4">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4">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xEl>
                                              <p:pRg st="0" end="0"/>
                                            </p:txEl>
                                          </p:spTgt>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30" presetClass="entr" presetSubtype="0" fill="hold" grpId="0" nodeType="after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animEffect transition="in" filter="fade">
                                      <p:cBhvr>
                                        <p:cTn id="16" dur="800" decel="100000"/>
                                        <p:tgtEl>
                                          <p:spTgt spid="4">
                                            <p:txEl>
                                              <p:pRg st="1" end="1"/>
                                            </p:txEl>
                                          </p:spTgt>
                                        </p:tgtEl>
                                      </p:cBhvr>
                                    </p:animEffect>
                                    <p:anim calcmode="lin" valueType="num">
                                      <p:cBhvr>
                                        <p:cTn id="17" dur="800" decel="100000" fill="hold"/>
                                        <p:tgtEl>
                                          <p:spTgt spid="4">
                                            <p:txEl>
                                              <p:pRg st="1" end="1"/>
                                            </p:txEl>
                                          </p:spTgt>
                                        </p:tgtEl>
                                        <p:attrNameLst>
                                          <p:attrName>style.rotation</p:attrName>
                                        </p:attrNameLst>
                                      </p:cBhvr>
                                      <p:tavLst>
                                        <p:tav tm="0">
                                          <p:val>
                                            <p:fltVal val="-90"/>
                                          </p:val>
                                        </p:tav>
                                        <p:tav tm="100000">
                                          <p:val>
                                            <p:fltVal val="0"/>
                                          </p:val>
                                        </p:tav>
                                      </p:tavLst>
                                    </p:anim>
                                    <p:anim calcmode="lin" valueType="num">
                                      <p:cBhvr>
                                        <p:cTn id="18" dur="800" decel="100000" fill="hold"/>
                                        <p:tgtEl>
                                          <p:spTgt spid="4">
                                            <p:txEl>
                                              <p:pRg st="1" end="1"/>
                                            </p:txEl>
                                          </p:spTgt>
                                        </p:tgtEl>
                                        <p:attrNameLst>
                                          <p:attrName>ppt_x</p:attrName>
                                        </p:attrNameLst>
                                      </p:cBhvr>
                                      <p:tavLst>
                                        <p:tav tm="0">
                                          <p:val>
                                            <p:strVal val="#ppt_x+0.4"/>
                                          </p:val>
                                        </p:tav>
                                        <p:tav tm="100000">
                                          <p:val>
                                            <p:strVal val="#ppt_x-0.05"/>
                                          </p:val>
                                        </p:tav>
                                      </p:tavLst>
                                    </p:anim>
                                    <p:anim calcmode="lin" valueType="num">
                                      <p:cBhvr>
                                        <p:cTn id="19" dur="800" decel="100000" fill="hold"/>
                                        <p:tgtEl>
                                          <p:spTgt spid="4">
                                            <p:txEl>
                                              <p:pRg st="1" end="1"/>
                                            </p:txEl>
                                          </p:spTgt>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4">
                                            <p:txEl>
                                              <p:pRg st="1" end="1"/>
                                            </p:txEl>
                                          </p:spTgt>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4">
                                            <p:txEl>
                                              <p:pRg st="1" end="1"/>
                                            </p:txEl>
                                          </p:spTgt>
                                        </p:tgtEl>
                                        <p:attrNameLst>
                                          <p:attrName>ppt_y</p:attrName>
                                        </p:attrNameLst>
                                      </p:cBhvr>
                                      <p:tavLst>
                                        <p:tav tm="0">
                                          <p:val>
                                            <p:strVal val="#ppt_y+0.1"/>
                                          </p:val>
                                        </p:tav>
                                        <p:tav tm="100000">
                                          <p:val>
                                            <p:strVal val="#ppt_y"/>
                                          </p:val>
                                        </p:tav>
                                      </p:tavLst>
                                    </p:anim>
                                  </p:childTnLst>
                                </p:cTn>
                              </p:par>
                            </p:childTnLst>
                          </p:cTn>
                        </p:par>
                        <p:par>
                          <p:cTn id="22" fill="hold">
                            <p:stCondLst>
                              <p:cond delay="2000"/>
                            </p:stCondLst>
                            <p:childTnLst>
                              <p:par>
                                <p:cTn id="23" presetID="30" presetClass="entr" presetSubtype="0" fill="hold" grpId="0" nodeType="after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Effect transition="in" filter="fade">
                                      <p:cBhvr>
                                        <p:cTn id="25" dur="800" decel="100000"/>
                                        <p:tgtEl>
                                          <p:spTgt spid="4">
                                            <p:txEl>
                                              <p:pRg st="2" end="2"/>
                                            </p:txEl>
                                          </p:spTgt>
                                        </p:tgtEl>
                                      </p:cBhvr>
                                    </p:animEffect>
                                    <p:anim calcmode="lin" valueType="num">
                                      <p:cBhvr>
                                        <p:cTn id="26" dur="800" decel="100000" fill="hold"/>
                                        <p:tgtEl>
                                          <p:spTgt spid="4">
                                            <p:txEl>
                                              <p:pRg st="2" end="2"/>
                                            </p:txEl>
                                          </p:spTgt>
                                        </p:tgtEl>
                                        <p:attrNameLst>
                                          <p:attrName>style.rotation</p:attrName>
                                        </p:attrNameLst>
                                      </p:cBhvr>
                                      <p:tavLst>
                                        <p:tav tm="0">
                                          <p:val>
                                            <p:fltVal val="-90"/>
                                          </p:val>
                                        </p:tav>
                                        <p:tav tm="100000">
                                          <p:val>
                                            <p:fltVal val="0"/>
                                          </p:val>
                                        </p:tav>
                                      </p:tavLst>
                                    </p:anim>
                                    <p:anim calcmode="lin" valueType="num">
                                      <p:cBhvr>
                                        <p:cTn id="27" dur="800" decel="100000" fill="hold"/>
                                        <p:tgtEl>
                                          <p:spTgt spid="4">
                                            <p:txEl>
                                              <p:pRg st="2" end="2"/>
                                            </p:txEl>
                                          </p:spTgt>
                                        </p:tgtEl>
                                        <p:attrNameLst>
                                          <p:attrName>ppt_x</p:attrName>
                                        </p:attrNameLst>
                                      </p:cBhvr>
                                      <p:tavLst>
                                        <p:tav tm="0">
                                          <p:val>
                                            <p:strVal val="#ppt_x+0.4"/>
                                          </p:val>
                                        </p:tav>
                                        <p:tav tm="100000">
                                          <p:val>
                                            <p:strVal val="#ppt_x-0.05"/>
                                          </p:val>
                                        </p:tav>
                                      </p:tavLst>
                                    </p:anim>
                                    <p:anim calcmode="lin" valueType="num">
                                      <p:cBhvr>
                                        <p:cTn id="28" dur="800" decel="100000" fill="hold"/>
                                        <p:tgtEl>
                                          <p:spTgt spid="4">
                                            <p:txEl>
                                              <p:pRg st="2" end="2"/>
                                            </p:txEl>
                                          </p:spTgt>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4">
                                            <p:txEl>
                                              <p:pRg st="2" end="2"/>
                                            </p:txEl>
                                          </p:spTgt>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4">
                                            <p:txEl>
                                              <p:pRg st="2" end="2"/>
                                            </p:txEl>
                                          </p:spTgt>
                                        </p:tgtEl>
                                        <p:attrNameLst>
                                          <p:attrName>ppt_y</p:attrName>
                                        </p:attrNameLst>
                                      </p:cBhvr>
                                      <p:tavLst>
                                        <p:tav tm="0">
                                          <p:val>
                                            <p:strVal val="#ppt_y+0.1"/>
                                          </p:val>
                                        </p:tav>
                                        <p:tav tm="100000">
                                          <p:val>
                                            <p:strVal val="#ppt_y"/>
                                          </p:val>
                                        </p:tav>
                                      </p:tavLst>
                                    </p:anim>
                                  </p:childTnLst>
                                </p:cTn>
                              </p:par>
                            </p:childTnLst>
                          </p:cTn>
                        </p:par>
                        <p:par>
                          <p:cTn id="31" fill="hold">
                            <p:stCondLst>
                              <p:cond delay="3000"/>
                            </p:stCondLst>
                            <p:childTnLst>
                              <p:par>
                                <p:cTn id="32" presetID="30" presetClass="entr" presetSubtype="0" fill="hold" grpId="0" nodeType="afterEffect">
                                  <p:stCondLst>
                                    <p:cond delay="0"/>
                                  </p:stCondLst>
                                  <p:childTnLst>
                                    <p:set>
                                      <p:cBhvr>
                                        <p:cTn id="33" dur="1" fill="hold">
                                          <p:stCondLst>
                                            <p:cond delay="0"/>
                                          </p:stCondLst>
                                        </p:cTn>
                                        <p:tgtEl>
                                          <p:spTgt spid="4">
                                            <p:txEl>
                                              <p:pRg st="3" end="3"/>
                                            </p:txEl>
                                          </p:spTgt>
                                        </p:tgtEl>
                                        <p:attrNameLst>
                                          <p:attrName>style.visibility</p:attrName>
                                        </p:attrNameLst>
                                      </p:cBhvr>
                                      <p:to>
                                        <p:strVal val="visible"/>
                                      </p:to>
                                    </p:set>
                                    <p:animEffect transition="in" filter="fade">
                                      <p:cBhvr>
                                        <p:cTn id="34" dur="800" decel="100000"/>
                                        <p:tgtEl>
                                          <p:spTgt spid="4">
                                            <p:txEl>
                                              <p:pRg st="3" end="3"/>
                                            </p:txEl>
                                          </p:spTgt>
                                        </p:tgtEl>
                                      </p:cBhvr>
                                    </p:animEffect>
                                    <p:anim calcmode="lin" valueType="num">
                                      <p:cBhvr>
                                        <p:cTn id="35" dur="800" decel="100000" fill="hold"/>
                                        <p:tgtEl>
                                          <p:spTgt spid="4">
                                            <p:txEl>
                                              <p:pRg st="3" end="3"/>
                                            </p:txEl>
                                          </p:spTgt>
                                        </p:tgtEl>
                                        <p:attrNameLst>
                                          <p:attrName>style.rotation</p:attrName>
                                        </p:attrNameLst>
                                      </p:cBhvr>
                                      <p:tavLst>
                                        <p:tav tm="0">
                                          <p:val>
                                            <p:fltVal val="-90"/>
                                          </p:val>
                                        </p:tav>
                                        <p:tav tm="100000">
                                          <p:val>
                                            <p:fltVal val="0"/>
                                          </p:val>
                                        </p:tav>
                                      </p:tavLst>
                                    </p:anim>
                                    <p:anim calcmode="lin" valueType="num">
                                      <p:cBhvr>
                                        <p:cTn id="36" dur="800" decel="100000" fill="hold"/>
                                        <p:tgtEl>
                                          <p:spTgt spid="4">
                                            <p:txEl>
                                              <p:pRg st="3" end="3"/>
                                            </p:txEl>
                                          </p:spTgt>
                                        </p:tgtEl>
                                        <p:attrNameLst>
                                          <p:attrName>ppt_x</p:attrName>
                                        </p:attrNameLst>
                                      </p:cBhvr>
                                      <p:tavLst>
                                        <p:tav tm="0">
                                          <p:val>
                                            <p:strVal val="#ppt_x+0.4"/>
                                          </p:val>
                                        </p:tav>
                                        <p:tav tm="100000">
                                          <p:val>
                                            <p:strVal val="#ppt_x-0.05"/>
                                          </p:val>
                                        </p:tav>
                                      </p:tavLst>
                                    </p:anim>
                                    <p:anim calcmode="lin" valueType="num">
                                      <p:cBhvr>
                                        <p:cTn id="37" dur="800" decel="100000" fill="hold"/>
                                        <p:tgtEl>
                                          <p:spTgt spid="4">
                                            <p:txEl>
                                              <p:pRg st="3" end="3"/>
                                            </p:txEl>
                                          </p:spTgt>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4">
                                            <p:txEl>
                                              <p:pRg st="3" end="3"/>
                                            </p:txEl>
                                          </p:spTgt>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4">
                                            <p:txEl>
                                              <p:pRg st="3" end="3"/>
                                            </p:txEl>
                                          </p:spTgt>
                                        </p:tgtEl>
                                        <p:attrNameLst>
                                          <p:attrName>ppt_y</p:attrName>
                                        </p:attrNameLst>
                                      </p:cBhvr>
                                      <p:tavLst>
                                        <p:tav tm="0">
                                          <p:val>
                                            <p:strVal val="#ppt_y+0.1"/>
                                          </p:val>
                                        </p:tav>
                                        <p:tav tm="100000">
                                          <p:val>
                                            <p:strVal val="#ppt_y"/>
                                          </p:val>
                                        </p:tav>
                                      </p:tavLst>
                                    </p:anim>
                                  </p:childTnLst>
                                </p:cTn>
                              </p:par>
                            </p:childTnLst>
                          </p:cTn>
                        </p:par>
                        <p:par>
                          <p:cTn id="40" fill="hold">
                            <p:stCondLst>
                              <p:cond delay="4000"/>
                            </p:stCondLst>
                            <p:childTnLst>
                              <p:par>
                                <p:cTn id="41" presetID="30" presetClass="entr" presetSubtype="0" fill="hold" grpId="0" nodeType="afterEffect">
                                  <p:stCondLst>
                                    <p:cond delay="0"/>
                                  </p:stCondLst>
                                  <p:childTnLst>
                                    <p:set>
                                      <p:cBhvr>
                                        <p:cTn id="42" dur="1" fill="hold">
                                          <p:stCondLst>
                                            <p:cond delay="0"/>
                                          </p:stCondLst>
                                        </p:cTn>
                                        <p:tgtEl>
                                          <p:spTgt spid="4">
                                            <p:txEl>
                                              <p:pRg st="4" end="4"/>
                                            </p:txEl>
                                          </p:spTgt>
                                        </p:tgtEl>
                                        <p:attrNameLst>
                                          <p:attrName>style.visibility</p:attrName>
                                        </p:attrNameLst>
                                      </p:cBhvr>
                                      <p:to>
                                        <p:strVal val="visible"/>
                                      </p:to>
                                    </p:set>
                                    <p:animEffect transition="in" filter="fade">
                                      <p:cBhvr>
                                        <p:cTn id="43" dur="800" decel="100000"/>
                                        <p:tgtEl>
                                          <p:spTgt spid="4">
                                            <p:txEl>
                                              <p:pRg st="4" end="4"/>
                                            </p:txEl>
                                          </p:spTgt>
                                        </p:tgtEl>
                                      </p:cBhvr>
                                    </p:animEffect>
                                    <p:anim calcmode="lin" valueType="num">
                                      <p:cBhvr>
                                        <p:cTn id="44" dur="800" decel="100000" fill="hold"/>
                                        <p:tgtEl>
                                          <p:spTgt spid="4">
                                            <p:txEl>
                                              <p:pRg st="4" end="4"/>
                                            </p:txEl>
                                          </p:spTgt>
                                        </p:tgtEl>
                                        <p:attrNameLst>
                                          <p:attrName>style.rotation</p:attrName>
                                        </p:attrNameLst>
                                      </p:cBhvr>
                                      <p:tavLst>
                                        <p:tav tm="0">
                                          <p:val>
                                            <p:fltVal val="-90"/>
                                          </p:val>
                                        </p:tav>
                                        <p:tav tm="100000">
                                          <p:val>
                                            <p:fltVal val="0"/>
                                          </p:val>
                                        </p:tav>
                                      </p:tavLst>
                                    </p:anim>
                                    <p:anim calcmode="lin" valueType="num">
                                      <p:cBhvr>
                                        <p:cTn id="45" dur="800" decel="100000" fill="hold"/>
                                        <p:tgtEl>
                                          <p:spTgt spid="4">
                                            <p:txEl>
                                              <p:pRg st="4" end="4"/>
                                            </p:txEl>
                                          </p:spTgt>
                                        </p:tgtEl>
                                        <p:attrNameLst>
                                          <p:attrName>ppt_x</p:attrName>
                                        </p:attrNameLst>
                                      </p:cBhvr>
                                      <p:tavLst>
                                        <p:tav tm="0">
                                          <p:val>
                                            <p:strVal val="#ppt_x+0.4"/>
                                          </p:val>
                                        </p:tav>
                                        <p:tav tm="100000">
                                          <p:val>
                                            <p:strVal val="#ppt_x-0.05"/>
                                          </p:val>
                                        </p:tav>
                                      </p:tavLst>
                                    </p:anim>
                                    <p:anim calcmode="lin" valueType="num">
                                      <p:cBhvr>
                                        <p:cTn id="46" dur="800" decel="100000" fill="hold"/>
                                        <p:tgtEl>
                                          <p:spTgt spid="4">
                                            <p:txEl>
                                              <p:pRg st="4" end="4"/>
                                            </p:txEl>
                                          </p:spTgt>
                                        </p:tgtEl>
                                        <p:attrNameLst>
                                          <p:attrName>ppt_y</p:attrName>
                                        </p:attrNameLst>
                                      </p:cBhvr>
                                      <p:tavLst>
                                        <p:tav tm="0">
                                          <p:val>
                                            <p:strVal val="#ppt_y-0.4"/>
                                          </p:val>
                                        </p:tav>
                                        <p:tav tm="100000">
                                          <p:val>
                                            <p:strVal val="#ppt_y+0.1"/>
                                          </p:val>
                                        </p:tav>
                                      </p:tavLst>
                                    </p:anim>
                                    <p:anim calcmode="lin" valueType="num">
                                      <p:cBhvr>
                                        <p:cTn id="47" dur="200" accel="100000" fill="hold">
                                          <p:stCondLst>
                                            <p:cond delay="800"/>
                                          </p:stCondLst>
                                        </p:cTn>
                                        <p:tgtEl>
                                          <p:spTgt spid="4">
                                            <p:txEl>
                                              <p:pRg st="4" end="4"/>
                                            </p:txEl>
                                          </p:spTgt>
                                        </p:tgtEl>
                                        <p:attrNameLst>
                                          <p:attrName>ppt_x</p:attrName>
                                        </p:attrNameLst>
                                      </p:cBhvr>
                                      <p:tavLst>
                                        <p:tav tm="0">
                                          <p:val>
                                            <p:strVal val="#ppt_x-0.05"/>
                                          </p:val>
                                        </p:tav>
                                        <p:tav tm="100000">
                                          <p:val>
                                            <p:strVal val="#ppt_x"/>
                                          </p:val>
                                        </p:tav>
                                      </p:tavLst>
                                    </p:anim>
                                    <p:anim calcmode="lin" valueType="num">
                                      <p:cBhvr>
                                        <p:cTn id="48" dur="200" accel="100000" fill="hold">
                                          <p:stCondLst>
                                            <p:cond delay="800"/>
                                          </p:stCondLst>
                                        </p:cTn>
                                        <p:tgtEl>
                                          <p:spTgt spid="4">
                                            <p:txEl>
                                              <p:pRg st="4" end="4"/>
                                            </p:txEl>
                                          </p:spTgt>
                                        </p:tgtEl>
                                        <p:attrNameLst>
                                          <p:attrName>ppt_y</p:attrName>
                                        </p:attrNameLst>
                                      </p:cBhvr>
                                      <p:tavLst>
                                        <p:tav tm="0">
                                          <p:val>
                                            <p:strVal val="#ppt_y+0.1"/>
                                          </p:val>
                                        </p:tav>
                                        <p:tav tm="100000">
                                          <p:val>
                                            <p:strVal val="#ppt_y"/>
                                          </p:val>
                                        </p:tav>
                                      </p:tavLst>
                                    </p:anim>
                                  </p:childTnLst>
                                </p:cTn>
                              </p:par>
                            </p:childTnLst>
                          </p:cTn>
                        </p:par>
                        <p:par>
                          <p:cTn id="49" fill="hold">
                            <p:stCondLst>
                              <p:cond delay="5000"/>
                            </p:stCondLst>
                            <p:childTnLst>
                              <p:par>
                                <p:cTn id="50" presetID="30" presetClass="entr" presetSubtype="0" fill="hold" grpId="0" nodeType="afterEffect">
                                  <p:stCondLst>
                                    <p:cond delay="0"/>
                                  </p:stCondLst>
                                  <p:childTnLst>
                                    <p:set>
                                      <p:cBhvr>
                                        <p:cTn id="51" dur="1" fill="hold">
                                          <p:stCondLst>
                                            <p:cond delay="0"/>
                                          </p:stCondLst>
                                        </p:cTn>
                                        <p:tgtEl>
                                          <p:spTgt spid="4">
                                            <p:txEl>
                                              <p:pRg st="5" end="5"/>
                                            </p:txEl>
                                          </p:spTgt>
                                        </p:tgtEl>
                                        <p:attrNameLst>
                                          <p:attrName>style.visibility</p:attrName>
                                        </p:attrNameLst>
                                      </p:cBhvr>
                                      <p:to>
                                        <p:strVal val="visible"/>
                                      </p:to>
                                    </p:set>
                                    <p:animEffect transition="in" filter="fade">
                                      <p:cBhvr>
                                        <p:cTn id="52" dur="800" decel="100000"/>
                                        <p:tgtEl>
                                          <p:spTgt spid="4">
                                            <p:txEl>
                                              <p:pRg st="5" end="5"/>
                                            </p:txEl>
                                          </p:spTgt>
                                        </p:tgtEl>
                                      </p:cBhvr>
                                    </p:animEffect>
                                    <p:anim calcmode="lin" valueType="num">
                                      <p:cBhvr>
                                        <p:cTn id="53" dur="800" decel="100000" fill="hold"/>
                                        <p:tgtEl>
                                          <p:spTgt spid="4">
                                            <p:txEl>
                                              <p:pRg st="5" end="5"/>
                                            </p:txEl>
                                          </p:spTgt>
                                        </p:tgtEl>
                                        <p:attrNameLst>
                                          <p:attrName>style.rotation</p:attrName>
                                        </p:attrNameLst>
                                      </p:cBhvr>
                                      <p:tavLst>
                                        <p:tav tm="0">
                                          <p:val>
                                            <p:fltVal val="-90"/>
                                          </p:val>
                                        </p:tav>
                                        <p:tav tm="100000">
                                          <p:val>
                                            <p:fltVal val="0"/>
                                          </p:val>
                                        </p:tav>
                                      </p:tavLst>
                                    </p:anim>
                                    <p:anim calcmode="lin" valueType="num">
                                      <p:cBhvr>
                                        <p:cTn id="54" dur="800" decel="100000" fill="hold"/>
                                        <p:tgtEl>
                                          <p:spTgt spid="4">
                                            <p:txEl>
                                              <p:pRg st="5" end="5"/>
                                            </p:txEl>
                                          </p:spTgt>
                                        </p:tgtEl>
                                        <p:attrNameLst>
                                          <p:attrName>ppt_x</p:attrName>
                                        </p:attrNameLst>
                                      </p:cBhvr>
                                      <p:tavLst>
                                        <p:tav tm="0">
                                          <p:val>
                                            <p:strVal val="#ppt_x+0.4"/>
                                          </p:val>
                                        </p:tav>
                                        <p:tav tm="100000">
                                          <p:val>
                                            <p:strVal val="#ppt_x-0.05"/>
                                          </p:val>
                                        </p:tav>
                                      </p:tavLst>
                                    </p:anim>
                                    <p:anim calcmode="lin" valueType="num">
                                      <p:cBhvr>
                                        <p:cTn id="55" dur="800" decel="100000" fill="hold"/>
                                        <p:tgtEl>
                                          <p:spTgt spid="4">
                                            <p:txEl>
                                              <p:pRg st="5" end="5"/>
                                            </p:txEl>
                                          </p:spTgt>
                                        </p:tgtEl>
                                        <p:attrNameLst>
                                          <p:attrName>ppt_y</p:attrName>
                                        </p:attrNameLst>
                                      </p:cBhvr>
                                      <p:tavLst>
                                        <p:tav tm="0">
                                          <p:val>
                                            <p:strVal val="#ppt_y-0.4"/>
                                          </p:val>
                                        </p:tav>
                                        <p:tav tm="100000">
                                          <p:val>
                                            <p:strVal val="#ppt_y+0.1"/>
                                          </p:val>
                                        </p:tav>
                                      </p:tavLst>
                                    </p:anim>
                                    <p:anim calcmode="lin" valueType="num">
                                      <p:cBhvr>
                                        <p:cTn id="56" dur="200" accel="100000" fill="hold">
                                          <p:stCondLst>
                                            <p:cond delay="800"/>
                                          </p:stCondLst>
                                        </p:cTn>
                                        <p:tgtEl>
                                          <p:spTgt spid="4">
                                            <p:txEl>
                                              <p:pRg st="5" end="5"/>
                                            </p:txEl>
                                          </p:spTgt>
                                        </p:tgtEl>
                                        <p:attrNameLst>
                                          <p:attrName>ppt_x</p:attrName>
                                        </p:attrNameLst>
                                      </p:cBhvr>
                                      <p:tavLst>
                                        <p:tav tm="0">
                                          <p:val>
                                            <p:strVal val="#ppt_x-0.05"/>
                                          </p:val>
                                        </p:tav>
                                        <p:tav tm="100000">
                                          <p:val>
                                            <p:strVal val="#ppt_x"/>
                                          </p:val>
                                        </p:tav>
                                      </p:tavLst>
                                    </p:anim>
                                    <p:anim calcmode="lin" valueType="num">
                                      <p:cBhvr>
                                        <p:cTn id="57" dur="200" accel="100000" fill="hold">
                                          <p:stCondLst>
                                            <p:cond delay="800"/>
                                          </p:stCondLst>
                                        </p:cTn>
                                        <p:tgtEl>
                                          <p:spTgt spid="4">
                                            <p:txEl>
                                              <p:pRg st="5" end="5"/>
                                            </p:txEl>
                                          </p:spTgt>
                                        </p:tgtEl>
                                        <p:attrNameLst>
                                          <p:attrName>ppt_y</p:attrName>
                                        </p:attrNameLst>
                                      </p:cBhvr>
                                      <p:tavLst>
                                        <p:tav tm="0">
                                          <p:val>
                                            <p:strVal val="#ppt_y+0.1"/>
                                          </p:val>
                                        </p:tav>
                                        <p:tav tm="100000">
                                          <p:val>
                                            <p:strVal val="#ppt_y"/>
                                          </p:val>
                                        </p:tav>
                                      </p:tavLst>
                                    </p:anim>
                                  </p:childTnLst>
                                </p:cTn>
                              </p:par>
                            </p:childTnLst>
                          </p:cTn>
                        </p:par>
                        <p:par>
                          <p:cTn id="58" fill="hold">
                            <p:stCondLst>
                              <p:cond delay="6000"/>
                            </p:stCondLst>
                            <p:childTnLst>
                              <p:par>
                                <p:cTn id="59" presetID="30" presetClass="entr" presetSubtype="0" fill="hold" grpId="0" nodeType="afterEffect">
                                  <p:stCondLst>
                                    <p:cond delay="0"/>
                                  </p:stCondLst>
                                  <p:childTnLst>
                                    <p:set>
                                      <p:cBhvr>
                                        <p:cTn id="60" dur="1" fill="hold">
                                          <p:stCondLst>
                                            <p:cond delay="0"/>
                                          </p:stCondLst>
                                        </p:cTn>
                                        <p:tgtEl>
                                          <p:spTgt spid="4">
                                            <p:txEl>
                                              <p:pRg st="6" end="6"/>
                                            </p:txEl>
                                          </p:spTgt>
                                        </p:tgtEl>
                                        <p:attrNameLst>
                                          <p:attrName>style.visibility</p:attrName>
                                        </p:attrNameLst>
                                      </p:cBhvr>
                                      <p:to>
                                        <p:strVal val="visible"/>
                                      </p:to>
                                    </p:set>
                                    <p:animEffect transition="in" filter="fade">
                                      <p:cBhvr>
                                        <p:cTn id="61" dur="800" decel="100000"/>
                                        <p:tgtEl>
                                          <p:spTgt spid="4">
                                            <p:txEl>
                                              <p:pRg st="6" end="6"/>
                                            </p:txEl>
                                          </p:spTgt>
                                        </p:tgtEl>
                                      </p:cBhvr>
                                    </p:animEffect>
                                    <p:anim calcmode="lin" valueType="num">
                                      <p:cBhvr>
                                        <p:cTn id="62" dur="800" decel="100000" fill="hold"/>
                                        <p:tgtEl>
                                          <p:spTgt spid="4">
                                            <p:txEl>
                                              <p:pRg st="6" end="6"/>
                                            </p:txEl>
                                          </p:spTgt>
                                        </p:tgtEl>
                                        <p:attrNameLst>
                                          <p:attrName>style.rotation</p:attrName>
                                        </p:attrNameLst>
                                      </p:cBhvr>
                                      <p:tavLst>
                                        <p:tav tm="0">
                                          <p:val>
                                            <p:fltVal val="-90"/>
                                          </p:val>
                                        </p:tav>
                                        <p:tav tm="100000">
                                          <p:val>
                                            <p:fltVal val="0"/>
                                          </p:val>
                                        </p:tav>
                                      </p:tavLst>
                                    </p:anim>
                                    <p:anim calcmode="lin" valueType="num">
                                      <p:cBhvr>
                                        <p:cTn id="63" dur="800" decel="100000" fill="hold"/>
                                        <p:tgtEl>
                                          <p:spTgt spid="4">
                                            <p:txEl>
                                              <p:pRg st="6" end="6"/>
                                            </p:txEl>
                                          </p:spTgt>
                                        </p:tgtEl>
                                        <p:attrNameLst>
                                          <p:attrName>ppt_x</p:attrName>
                                        </p:attrNameLst>
                                      </p:cBhvr>
                                      <p:tavLst>
                                        <p:tav tm="0">
                                          <p:val>
                                            <p:strVal val="#ppt_x+0.4"/>
                                          </p:val>
                                        </p:tav>
                                        <p:tav tm="100000">
                                          <p:val>
                                            <p:strVal val="#ppt_x-0.05"/>
                                          </p:val>
                                        </p:tav>
                                      </p:tavLst>
                                    </p:anim>
                                    <p:anim calcmode="lin" valueType="num">
                                      <p:cBhvr>
                                        <p:cTn id="64" dur="800" decel="100000" fill="hold"/>
                                        <p:tgtEl>
                                          <p:spTgt spid="4">
                                            <p:txEl>
                                              <p:pRg st="6" end="6"/>
                                            </p:txEl>
                                          </p:spTgt>
                                        </p:tgtEl>
                                        <p:attrNameLst>
                                          <p:attrName>ppt_y</p:attrName>
                                        </p:attrNameLst>
                                      </p:cBhvr>
                                      <p:tavLst>
                                        <p:tav tm="0">
                                          <p:val>
                                            <p:strVal val="#ppt_y-0.4"/>
                                          </p:val>
                                        </p:tav>
                                        <p:tav tm="100000">
                                          <p:val>
                                            <p:strVal val="#ppt_y+0.1"/>
                                          </p:val>
                                        </p:tav>
                                      </p:tavLst>
                                    </p:anim>
                                    <p:anim calcmode="lin" valueType="num">
                                      <p:cBhvr>
                                        <p:cTn id="65" dur="200" accel="100000" fill="hold">
                                          <p:stCondLst>
                                            <p:cond delay="800"/>
                                          </p:stCondLst>
                                        </p:cTn>
                                        <p:tgtEl>
                                          <p:spTgt spid="4">
                                            <p:txEl>
                                              <p:pRg st="6" end="6"/>
                                            </p:txEl>
                                          </p:spTgt>
                                        </p:tgtEl>
                                        <p:attrNameLst>
                                          <p:attrName>ppt_x</p:attrName>
                                        </p:attrNameLst>
                                      </p:cBhvr>
                                      <p:tavLst>
                                        <p:tav tm="0">
                                          <p:val>
                                            <p:strVal val="#ppt_x-0.05"/>
                                          </p:val>
                                        </p:tav>
                                        <p:tav tm="100000">
                                          <p:val>
                                            <p:strVal val="#ppt_x"/>
                                          </p:val>
                                        </p:tav>
                                      </p:tavLst>
                                    </p:anim>
                                    <p:anim calcmode="lin" valueType="num">
                                      <p:cBhvr>
                                        <p:cTn id="66" dur="200" accel="100000" fill="hold">
                                          <p:stCondLst>
                                            <p:cond delay="800"/>
                                          </p:stCondLst>
                                        </p:cTn>
                                        <p:tgtEl>
                                          <p:spTgt spid="4">
                                            <p:txEl>
                                              <p:pRg st="6" end="6"/>
                                            </p:txEl>
                                          </p:spTgt>
                                        </p:tgtEl>
                                        <p:attrNameLst>
                                          <p:attrName>ppt_y</p:attrName>
                                        </p:attrNameLst>
                                      </p:cBhvr>
                                      <p:tavLst>
                                        <p:tav tm="0">
                                          <p:val>
                                            <p:strVal val="#ppt_y+0.1"/>
                                          </p:val>
                                        </p:tav>
                                        <p:tav tm="100000">
                                          <p:val>
                                            <p:strVal val="#ppt_y"/>
                                          </p:val>
                                        </p:tav>
                                      </p:tavLst>
                                    </p:anim>
                                  </p:childTnLst>
                                </p:cTn>
                              </p:par>
                            </p:childTnLst>
                          </p:cTn>
                        </p:par>
                        <p:par>
                          <p:cTn id="67" fill="hold">
                            <p:stCondLst>
                              <p:cond delay="7000"/>
                            </p:stCondLst>
                            <p:childTnLst>
                              <p:par>
                                <p:cTn id="68" presetID="30" presetClass="entr" presetSubtype="0" fill="hold" grpId="0" nodeType="afterEffect">
                                  <p:stCondLst>
                                    <p:cond delay="0"/>
                                  </p:stCondLst>
                                  <p:childTnLst>
                                    <p:set>
                                      <p:cBhvr>
                                        <p:cTn id="69" dur="1" fill="hold">
                                          <p:stCondLst>
                                            <p:cond delay="0"/>
                                          </p:stCondLst>
                                        </p:cTn>
                                        <p:tgtEl>
                                          <p:spTgt spid="4">
                                            <p:txEl>
                                              <p:pRg st="7" end="7"/>
                                            </p:txEl>
                                          </p:spTgt>
                                        </p:tgtEl>
                                        <p:attrNameLst>
                                          <p:attrName>style.visibility</p:attrName>
                                        </p:attrNameLst>
                                      </p:cBhvr>
                                      <p:to>
                                        <p:strVal val="visible"/>
                                      </p:to>
                                    </p:set>
                                    <p:animEffect transition="in" filter="fade">
                                      <p:cBhvr>
                                        <p:cTn id="70" dur="800" decel="100000"/>
                                        <p:tgtEl>
                                          <p:spTgt spid="4">
                                            <p:txEl>
                                              <p:pRg st="7" end="7"/>
                                            </p:txEl>
                                          </p:spTgt>
                                        </p:tgtEl>
                                      </p:cBhvr>
                                    </p:animEffect>
                                    <p:anim calcmode="lin" valueType="num">
                                      <p:cBhvr>
                                        <p:cTn id="71" dur="800" decel="100000" fill="hold"/>
                                        <p:tgtEl>
                                          <p:spTgt spid="4">
                                            <p:txEl>
                                              <p:pRg st="7" end="7"/>
                                            </p:txEl>
                                          </p:spTgt>
                                        </p:tgtEl>
                                        <p:attrNameLst>
                                          <p:attrName>style.rotation</p:attrName>
                                        </p:attrNameLst>
                                      </p:cBhvr>
                                      <p:tavLst>
                                        <p:tav tm="0">
                                          <p:val>
                                            <p:fltVal val="-90"/>
                                          </p:val>
                                        </p:tav>
                                        <p:tav tm="100000">
                                          <p:val>
                                            <p:fltVal val="0"/>
                                          </p:val>
                                        </p:tav>
                                      </p:tavLst>
                                    </p:anim>
                                    <p:anim calcmode="lin" valueType="num">
                                      <p:cBhvr>
                                        <p:cTn id="72" dur="800" decel="100000" fill="hold"/>
                                        <p:tgtEl>
                                          <p:spTgt spid="4">
                                            <p:txEl>
                                              <p:pRg st="7" end="7"/>
                                            </p:txEl>
                                          </p:spTgt>
                                        </p:tgtEl>
                                        <p:attrNameLst>
                                          <p:attrName>ppt_x</p:attrName>
                                        </p:attrNameLst>
                                      </p:cBhvr>
                                      <p:tavLst>
                                        <p:tav tm="0">
                                          <p:val>
                                            <p:strVal val="#ppt_x+0.4"/>
                                          </p:val>
                                        </p:tav>
                                        <p:tav tm="100000">
                                          <p:val>
                                            <p:strVal val="#ppt_x-0.05"/>
                                          </p:val>
                                        </p:tav>
                                      </p:tavLst>
                                    </p:anim>
                                    <p:anim calcmode="lin" valueType="num">
                                      <p:cBhvr>
                                        <p:cTn id="73" dur="800" decel="100000" fill="hold"/>
                                        <p:tgtEl>
                                          <p:spTgt spid="4">
                                            <p:txEl>
                                              <p:pRg st="7" end="7"/>
                                            </p:txEl>
                                          </p:spTgt>
                                        </p:tgtEl>
                                        <p:attrNameLst>
                                          <p:attrName>ppt_y</p:attrName>
                                        </p:attrNameLst>
                                      </p:cBhvr>
                                      <p:tavLst>
                                        <p:tav tm="0">
                                          <p:val>
                                            <p:strVal val="#ppt_y-0.4"/>
                                          </p:val>
                                        </p:tav>
                                        <p:tav tm="100000">
                                          <p:val>
                                            <p:strVal val="#ppt_y+0.1"/>
                                          </p:val>
                                        </p:tav>
                                      </p:tavLst>
                                    </p:anim>
                                    <p:anim calcmode="lin" valueType="num">
                                      <p:cBhvr>
                                        <p:cTn id="74" dur="200" accel="100000" fill="hold">
                                          <p:stCondLst>
                                            <p:cond delay="800"/>
                                          </p:stCondLst>
                                        </p:cTn>
                                        <p:tgtEl>
                                          <p:spTgt spid="4">
                                            <p:txEl>
                                              <p:pRg st="7" end="7"/>
                                            </p:txEl>
                                          </p:spTgt>
                                        </p:tgtEl>
                                        <p:attrNameLst>
                                          <p:attrName>ppt_x</p:attrName>
                                        </p:attrNameLst>
                                      </p:cBhvr>
                                      <p:tavLst>
                                        <p:tav tm="0">
                                          <p:val>
                                            <p:strVal val="#ppt_x-0.05"/>
                                          </p:val>
                                        </p:tav>
                                        <p:tav tm="100000">
                                          <p:val>
                                            <p:strVal val="#ppt_x"/>
                                          </p:val>
                                        </p:tav>
                                      </p:tavLst>
                                    </p:anim>
                                    <p:anim calcmode="lin" valueType="num">
                                      <p:cBhvr>
                                        <p:cTn id="75" dur="200" accel="100000" fill="hold">
                                          <p:stCondLst>
                                            <p:cond delay="800"/>
                                          </p:stCondLst>
                                        </p:cTn>
                                        <p:tgtEl>
                                          <p:spTgt spid="4">
                                            <p:txEl>
                                              <p:pRg st="7" end="7"/>
                                            </p:txEl>
                                          </p:spTgt>
                                        </p:tgtEl>
                                        <p:attrNameLst>
                                          <p:attrName>ppt_y</p:attrName>
                                        </p:attrNameLst>
                                      </p:cBhvr>
                                      <p:tavLst>
                                        <p:tav tm="0">
                                          <p:val>
                                            <p:strVal val="#ppt_y+0.1"/>
                                          </p:val>
                                        </p:tav>
                                        <p:tav tm="100000">
                                          <p:val>
                                            <p:strVal val="#ppt_y"/>
                                          </p:val>
                                        </p:tav>
                                      </p:tavLst>
                                    </p:anim>
                                  </p:childTnLst>
                                </p:cTn>
                              </p:par>
                            </p:childTnLst>
                          </p:cTn>
                        </p:par>
                        <p:par>
                          <p:cTn id="76" fill="hold">
                            <p:stCondLst>
                              <p:cond delay="8000"/>
                            </p:stCondLst>
                            <p:childTnLst>
                              <p:par>
                                <p:cTn id="77" presetID="30" presetClass="entr" presetSubtype="0" fill="hold" grpId="0" nodeType="afterEffect">
                                  <p:stCondLst>
                                    <p:cond delay="0"/>
                                  </p:stCondLst>
                                  <p:childTnLst>
                                    <p:set>
                                      <p:cBhvr>
                                        <p:cTn id="78" dur="1" fill="hold">
                                          <p:stCondLst>
                                            <p:cond delay="0"/>
                                          </p:stCondLst>
                                        </p:cTn>
                                        <p:tgtEl>
                                          <p:spTgt spid="4">
                                            <p:txEl>
                                              <p:pRg st="8" end="8"/>
                                            </p:txEl>
                                          </p:spTgt>
                                        </p:tgtEl>
                                        <p:attrNameLst>
                                          <p:attrName>style.visibility</p:attrName>
                                        </p:attrNameLst>
                                      </p:cBhvr>
                                      <p:to>
                                        <p:strVal val="visible"/>
                                      </p:to>
                                    </p:set>
                                    <p:animEffect transition="in" filter="fade">
                                      <p:cBhvr>
                                        <p:cTn id="79" dur="800" decel="100000"/>
                                        <p:tgtEl>
                                          <p:spTgt spid="4">
                                            <p:txEl>
                                              <p:pRg st="8" end="8"/>
                                            </p:txEl>
                                          </p:spTgt>
                                        </p:tgtEl>
                                      </p:cBhvr>
                                    </p:animEffect>
                                    <p:anim calcmode="lin" valueType="num">
                                      <p:cBhvr>
                                        <p:cTn id="80" dur="800" decel="100000" fill="hold"/>
                                        <p:tgtEl>
                                          <p:spTgt spid="4">
                                            <p:txEl>
                                              <p:pRg st="8" end="8"/>
                                            </p:txEl>
                                          </p:spTgt>
                                        </p:tgtEl>
                                        <p:attrNameLst>
                                          <p:attrName>style.rotation</p:attrName>
                                        </p:attrNameLst>
                                      </p:cBhvr>
                                      <p:tavLst>
                                        <p:tav tm="0">
                                          <p:val>
                                            <p:fltVal val="-90"/>
                                          </p:val>
                                        </p:tav>
                                        <p:tav tm="100000">
                                          <p:val>
                                            <p:fltVal val="0"/>
                                          </p:val>
                                        </p:tav>
                                      </p:tavLst>
                                    </p:anim>
                                    <p:anim calcmode="lin" valueType="num">
                                      <p:cBhvr>
                                        <p:cTn id="81" dur="800" decel="100000" fill="hold"/>
                                        <p:tgtEl>
                                          <p:spTgt spid="4">
                                            <p:txEl>
                                              <p:pRg st="8" end="8"/>
                                            </p:txEl>
                                          </p:spTgt>
                                        </p:tgtEl>
                                        <p:attrNameLst>
                                          <p:attrName>ppt_x</p:attrName>
                                        </p:attrNameLst>
                                      </p:cBhvr>
                                      <p:tavLst>
                                        <p:tav tm="0">
                                          <p:val>
                                            <p:strVal val="#ppt_x+0.4"/>
                                          </p:val>
                                        </p:tav>
                                        <p:tav tm="100000">
                                          <p:val>
                                            <p:strVal val="#ppt_x-0.05"/>
                                          </p:val>
                                        </p:tav>
                                      </p:tavLst>
                                    </p:anim>
                                    <p:anim calcmode="lin" valueType="num">
                                      <p:cBhvr>
                                        <p:cTn id="82" dur="800" decel="100000" fill="hold"/>
                                        <p:tgtEl>
                                          <p:spTgt spid="4">
                                            <p:txEl>
                                              <p:pRg st="8" end="8"/>
                                            </p:txEl>
                                          </p:spTgt>
                                        </p:tgtEl>
                                        <p:attrNameLst>
                                          <p:attrName>ppt_y</p:attrName>
                                        </p:attrNameLst>
                                      </p:cBhvr>
                                      <p:tavLst>
                                        <p:tav tm="0">
                                          <p:val>
                                            <p:strVal val="#ppt_y-0.4"/>
                                          </p:val>
                                        </p:tav>
                                        <p:tav tm="100000">
                                          <p:val>
                                            <p:strVal val="#ppt_y+0.1"/>
                                          </p:val>
                                        </p:tav>
                                      </p:tavLst>
                                    </p:anim>
                                    <p:anim calcmode="lin" valueType="num">
                                      <p:cBhvr>
                                        <p:cTn id="83" dur="200" accel="100000" fill="hold">
                                          <p:stCondLst>
                                            <p:cond delay="800"/>
                                          </p:stCondLst>
                                        </p:cTn>
                                        <p:tgtEl>
                                          <p:spTgt spid="4">
                                            <p:txEl>
                                              <p:pRg st="8" end="8"/>
                                            </p:txEl>
                                          </p:spTgt>
                                        </p:tgtEl>
                                        <p:attrNameLst>
                                          <p:attrName>ppt_x</p:attrName>
                                        </p:attrNameLst>
                                      </p:cBhvr>
                                      <p:tavLst>
                                        <p:tav tm="0">
                                          <p:val>
                                            <p:strVal val="#ppt_x-0.05"/>
                                          </p:val>
                                        </p:tav>
                                        <p:tav tm="100000">
                                          <p:val>
                                            <p:strVal val="#ppt_x"/>
                                          </p:val>
                                        </p:tav>
                                      </p:tavLst>
                                    </p:anim>
                                    <p:anim calcmode="lin" valueType="num">
                                      <p:cBhvr>
                                        <p:cTn id="84" dur="200" accel="100000" fill="hold">
                                          <p:stCondLst>
                                            <p:cond delay="800"/>
                                          </p:stCondLst>
                                        </p:cTn>
                                        <p:tgtEl>
                                          <p:spTgt spid="4">
                                            <p:txEl>
                                              <p:pRg st="8" end="8"/>
                                            </p:txEl>
                                          </p:spTgt>
                                        </p:tgtEl>
                                        <p:attrNameLst>
                                          <p:attrName>ppt_y</p:attrName>
                                        </p:attrNameLst>
                                      </p:cBhvr>
                                      <p:tavLst>
                                        <p:tav tm="0">
                                          <p:val>
                                            <p:strVal val="#ppt_y+0.1"/>
                                          </p:val>
                                        </p:tav>
                                        <p:tav tm="100000">
                                          <p:val>
                                            <p:strVal val="#ppt_y"/>
                                          </p:val>
                                        </p:tav>
                                      </p:tavLst>
                                    </p:anim>
                                  </p:childTnLst>
                                </p:cTn>
                              </p:par>
                            </p:childTnLst>
                          </p:cTn>
                        </p:par>
                        <p:par>
                          <p:cTn id="85" fill="hold">
                            <p:stCondLst>
                              <p:cond delay="9000"/>
                            </p:stCondLst>
                            <p:childTnLst>
                              <p:par>
                                <p:cTn id="86" presetID="30" presetClass="entr" presetSubtype="0" fill="hold" grpId="0" nodeType="afterEffect">
                                  <p:stCondLst>
                                    <p:cond delay="0"/>
                                  </p:stCondLst>
                                  <p:childTnLst>
                                    <p:set>
                                      <p:cBhvr>
                                        <p:cTn id="87" dur="1" fill="hold">
                                          <p:stCondLst>
                                            <p:cond delay="0"/>
                                          </p:stCondLst>
                                        </p:cTn>
                                        <p:tgtEl>
                                          <p:spTgt spid="4">
                                            <p:txEl>
                                              <p:pRg st="9" end="9"/>
                                            </p:txEl>
                                          </p:spTgt>
                                        </p:tgtEl>
                                        <p:attrNameLst>
                                          <p:attrName>style.visibility</p:attrName>
                                        </p:attrNameLst>
                                      </p:cBhvr>
                                      <p:to>
                                        <p:strVal val="visible"/>
                                      </p:to>
                                    </p:set>
                                    <p:animEffect transition="in" filter="fade">
                                      <p:cBhvr>
                                        <p:cTn id="88" dur="800" decel="100000"/>
                                        <p:tgtEl>
                                          <p:spTgt spid="4">
                                            <p:txEl>
                                              <p:pRg st="9" end="9"/>
                                            </p:txEl>
                                          </p:spTgt>
                                        </p:tgtEl>
                                      </p:cBhvr>
                                    </p:animEffect>
                                    <p:anim calcmode="lin" valueType="num">
                                      <p:cBhvr>
                                        <p:cTn id="89" dur="800" decel="100000" fill="hold"/>
                                        <p:tgtEl>
                                          <p:spTgt spid="4">
                                            <p:txEl>
                                              <p:pRg st="9" end="9"/>
                                            </p:txEl>
                                          </p:spTgt>
                                        </p:tgtEl>
                                        <p:attrNameLst>
                                          <p:attrName>style.rotation</p:attrName>
                                        </p:attrNameLst>
                                      </p:cBhvr>
                                      <p:tavLst>
                                        <p:tav tm="0">
                                          <p:val>
                                            <p:fltVal val="-90"/>
                                          </p:val>
                                        </p:tav>
                                        <p:tav tm="100000">
                                          <p:val>
                                            <p:fltVal val="0"/>
                                          </p:val>
                                        </p:tav>
                                      </p:tavLst>
                                    </p:anim>
                                    <p:anim calcmode="lin" valueType="num">
                                      <p:cBhvr>
                                        <p:cTn id="90" dur="800" decel="100000" fill="hold"/>
                                        <p:tgtEl>
                                          <p:spTgt spid="4">
                                            <p:txEl>
                                              <p:pRg st="9" end="9"/>
                                            </p:txEl>
                                          </p:spTgt>
                                        </p:tgtEl>
                                        <p:attrNameLst>
                                          <p:attrName>ppt_x</p:attrName>
                                        </p:attrNameLst>
                                      </p:cBhvr>
                                      <p:tavLst>
                                        <p:tav tm="0">
                                          <p:val>
                                            <p:strVal val="#ppt_x+0.4"/>
                                          </p:val>
                                        </p:tav>
                                        <p:tav tm="100000">
                                          <p:val>
                                            <p:strVal val="#ppt_x-0.05"/>
                                          </p:val>
                                        </p:tav>
                                      </p:tavLst>
                                    </p:anim>
                                    <p:anim calcmode="lin" valueType="num">
                                      <p:cBhvr>
                                        <p:cTn id="91" dur="800" decel="100000" fill="hold"/>
                                        <p:tgtEl>
                                          <p:spTgt spid="4">
                                            <p:txEl>
                                              <p:pRg st="9" end="9"/>
                                            </p:txEl>
                                          </p:spTgt>
                                        </p:tgtEl>
                                        <p:attrNameLst>
                                          <p:attrName>ppt_y</p:attrName>
                                        </p:attrNameLst>
                                      </p:cBhvr>
                                      <p:tavLst>
                                        <p:tav tm="0">
                                          <p:val>
                                            <p:strVal val="#ppt_y-0.4"/>
                                          </p:val>
                                        </p:tav>
                                        <p:tav tm="100000">
                                          <p:val>
                                            <p:strVal val="#ppt_y+0.1"/>
                                          </p:val>
                                        </p:tav>
                                      </p:tavLst>
                                    </p:anim>
                                    <p:anim calcmode="lin" valueType="num">
                                      <p:cBhvr>
                                        <p:cTn id="92" dur="200" accel="100000" fill="hold">
                                          <p:stCondLst>
                                            <p:cond delay="800"/>
                                          </p:stCondLst>
                                        </p:cTn>
                                        <p:tgtEl>
                                          <p:spTgt spid="4">
                                            <p:txEl>
                                              <p:pRg st="9" end="9"/>
                                            </p:txEl>
                                          </p:spTgt>
                                        </p:tgtEl>
                                        <p:attrNameLst>
                                          <p:attrName>ppt_x</p:attrName>
                                        </p:attrNameLst>
                                      </p:cBhvr>
                                      <p:tavLst>
                                        <p:tav tm="0">
                                          <p:val>
                                            <p:strVal val="#ppt_x-0.05"/>
                                          </p:val>
                                        </p:tav>
                                        <p:tav tm="100000">
                                          <p:val>
                                            <p:strVal val="#ppt_x"/>
                                          </p:val>
                                        </p:tav>
                                      </p:tavLst>
                                    </p:anim>
                                    <p:anim calcmode="lin" valueType="num">
                                      <p:cBhvr>
                                        <p:cTn id="93" dur="200" accel="100000" fill="hold">
                                          <p:stCondLst>
                                            <p:cond delay="800"/>
                                          </p:stCondLst>
                                        </p:cTn>
                                        <p:tgtEl>
                                          <p:spTgt spid="4">
                                            <p:txEl>
                                              <p:pRg st="9" end="9"/>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ce réservé du contenu 5" descr="0015.jpg"/>
          <p:cNvPicPr>
            <a:picLocks noGrp="1" noChangeAspect="1"/>
          </p:cNvPicPr>
          <p:nvPr>
            <p:ph idx="1"/>
          </p:nvPr>
        </p:nvPicPr>
        <p:blipFill>
          <a:blip r:embed="rId2" cstate="print"/>
          <a:stretch>
            <a:fillRect/>
          </a:stretch>
        </p:blipFill>
        <p:spPr>
          <a:xfrm>
            <a:off x="476655" y="333374"/>
            <a:ext cx="8190689" cy="6335985"/>
          </a:xfrm>
        </p:spPr>
      </p:pic>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ppt_x</p:attrName>
                                        </p:attrNameLst>
                                      </p:cBhvr>
                                      <p:tavLst>
                                        <p:tav tm="0">
                                          <p:val>
                                            <p:strVal val="#ppt_x-.2"/>
                                          </p:val>
                                        </p:tav>
                                        <p:tav tm="100000">
                                          <p:val>
                                            <p:strVal val="#ppt_x"/>
                                          </p:val>
                                        </p:tav>
                                      </p:tavLst>
                                    </p:anim>
                                    <p:anim calcmode="lin" valueType="num">
                                      <p:cBhvr>
                                        <p:cTn id="8"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457200" y="332656"/>
            <a:ext cx="8229600" cy="5793507"/>
          </a:xfrm>
        </p:spPr>
        <p:txBody>
          <a:bodyPr>
            <a:normAutofit/>
          </a:bodyPr>
          <a:lstStyle/>
          <a:p>
            <a:pPr marL="742950" indent="-742950" algn="r" rtl="1">
              <a:lnSpc>
                <a:spcPct val="150000"/>
              </a:lnSpc>
              <a:buFont typeface="+mj-lt"/>
              <a:buAutoNum type="arabicPeriod" startAt="18"/>
            </a:pPr>
            <a:r>
              <a:rPr lang="ar-DZ" sz="4000" b="1" dirty="0" smtClean="0">
                <a:solidFill>
                  <a:srgbClr val="002060"/>
                </a:solidFill>
              </a:rPr>
              <a:t>دفتر </a:t>
            </a:r>
            <a:r>
              <a:rPr lang="ar-DZ" sz="4000" b="1" dirty="0" err="1" smtClean="0">
                <a:solidFill>
                  <a:srgbClr val="002060"/>
                </a:solidFill>
              </a:rPr>
              <a:t>الشروط </a:t>
            </a:r>
            <a:r>
              <a:rPr lang="ar-DZ" sz="4000" b="1" dirty="0" smtClean="0">
                <a:solidFill>
                  <a:srgbClr val="002060"/>
                </a:solidFill>
              </a:rPr>
              <a:t>(المادة 63</a:t>
            </a:r>
            <a:r>
              <a:rPr lang="ar-DZ" sz="4000" b="1" dirty="0" err="1" smtClean="0">
                <a:solidFill>
                  <a:srgbClr val="002060"/>
                </a:solidFill>
              </a:rPr>
              <a:t>)</a:t>
            </a:r>
            <a:endParaRPr lang="fr-FR" sz="4000" b="1" dirty="0" smtClean="0">
              <a:solidFill>
                <a:srgbClr val="002060"/>
              </a:solidFill>
            </a:endParaRPr>
          </a:p>
          <a:p>
            <a:pPr marL="742950" indent="-742950" algn="r" rtl="1">
              <a:lnSpc>
                <a:spcPct val="150000"/>
              </a:lnSpc>
              <a:buFont typeface="+mj-lt"/>
              <a:buAutoNum type="arabicPeriod" startAt="18"/>
            </a:pPr>
            <a:r>
              <a:rPr lang="ar-DZ" sz="4000" b="1" dirty="0" smtClean="0">
                <a:solidFill>
                  <a:srgbClr val="002060"/>
                </a:solidFill>
              </a:rPr>
              <a:t>مدة تحضير العروض وآجال صلاحية </a:t>
            </a:r>
            <a:r>
              <a:rPr lang="ar-DZ" sz="4000" b="1" dirty="0" err="1" smtClean="0">
                <a:solidFill>
                  <a:srgbClr val="002060"/>
                </a:solidFill>
              </a:rPr>
              <a:t>العروض </a:t>
            </a:r>
            <a:r>
              <a:rPr lang="ar-DZ" sz="4000" b="1" dirty="0" smtClean="0">
                <a:solidFill>
                  <a:srgbClr val="002060"/>
                </a:solidFill>
              </a:rPr>
              <a:t>(المادة 66</a:t>
            </a:r>
            <a:r>
              <a:rPr lang="ar-DZ" sz="4000" b="1" dirty="0" err="1" smtClean="0">
                <a:solidFill>
                  <a:srgbClr val="002060"/>
                </a:solidFill>
              </a:rPr>
              <a:t>)</a:t>
            </a:r>
            <a:endParaRPr lang="fr-FR" sz="4000" b="1" dirty="0" smtClean="0">
              <a:solidFill>
                <a:srgbClr val="002060"/>
              </a:solidFill>
            </a:endParaRPr>
          </a:p>
          <a:p>
            <a:pPr marL="742950" indent="-742950" algn="r" rtl="1">
              <a:lnSpc>
                <a:spcPct val="150000"/>
              </a:lnSpc>
              <a:buFont typeface="+mj-lt"/>
              <a:buAutoNum type="arabicPeriod" startAt="18"/>
            </a:pPr>
            <a:r>
              <a:rPr lang="ar-DZ" sz="3600" b="1" dirty="0" smtClean="0">
                <a:solidFill>
                  <a:srgbClr val="002060"/>
                </a:solidFill>
              </a:rPr>
              <a:t>ترقية الإنتاج </a:t>
            </a:r>
            <a:r>
              <a:rPr lang="ar-DZ" sz="3600" b="1" dirty="0" err="1" smtClean="0">
                <a:solidFill>
                  <a:srgbClr val="002060"/>
                </a:solidFill>
              </a:rPr>
              <a:t>الوطني </a:t>
            </a:r>
            <a:r>
              <a:rPr lang="ar-DZ" sz="3600" b="1" dirty="0" smtClean="0">
                <a:solidFill>
                  <a:srgbClr val="002060"/>
                </a:solidFill>
              </a:rPr>
              <a:t>– هامش الأفضلية 25</a:t>
            </a:r>
            <a:r>
              <a:rPr lang="fr-FR" sz="3600" b="1" dirty="0" smtClean="0">
                <a:solidFill>
                  <a:srgbClr val="002060"/>
                </a:solidFill>
              </a:rPr>
              <a:t>%</a:t>
            </a:r>
            <a:r>
              <a:rPr lang="ar-DZ" sz="3600" b="1" dirty="0" smtClean="0">
                <a:solidFill>
                  <a:srgbClr val="002060"/>
                </a:solidFill>
              </a:rPr>
              <a:t>- تدعيم المؤسسات </a:t>
            </a:r>
            <a:r>
              <a:rPr lang="ar-DZ" sz="3600" b="1" dirty="0" err="1" smtClean="0">
                <a:solidFill>
                  <a:srgbClr val="002060"/>
                </a:solidFill>
              </a:rPr>
              <a:t>المصغرة </a:t>
            </a:r>
            <a:r>
              <a:rPr lang="ar-DZ" sz="3600" b="1" dirty="0" smtClean="0">
                <a:solidFill>
                  <a:srgbClr val="002060"/>
                </a:solidFill>
              </a:rPr>
              <a:t>(المادة 83</a:t>
            </a:r>
            <a:r>
              <a:rPr lang="ar-DZ" sz="3600" b="1" dirty="0" err="1" smtClean="0">
                <a:solidFill>
                  <a:srgbClr val="002060"/>
                </a:solidFill>
              </a:rPr>
              <a:t>)</a:t>
            </a:r>
            <a:endParaRPr lang="ar-DZ" sz="3600" b="1" dirty="0" smtClean="0">
              <a:solidFill>
                <a:srgbClr val="002060"/>
              </a:solidFill>
            </a:endParaRPr>
          </a:p>
          <a:p>
            <a:pPr marL="742950" indent="-742950" algn="r" rtl="1">
              <a:lnSpc>
                <a:spcPct val="150000"/>
              </a:lnSpc>
              <a:buFont typeface="+mj-lt"/>
              <a:buAutoNum type="arabicPeriod" startAt="18"/>
            </a:pPr>
            <a:r>
              <a:rPr lang="ar-DZ" sz="3600" b="1" dirty="0" smtClean="0">
                <a:solidFill>
                  <a:srgbClr val="002060"/>
                </a:solidFill>
              </a:rPr>
              <a:t>كيفية إيداع </a:t>
            </a:r>
            <a:r>
              <a:rPr lang="ar-DZ" sz="3600" b="1" dirty="0" err="1" smtClean="0">
                <a:solidFill>
                  <a:srgbClr val="002060"/>
                </a:solidFill>
              </a:rPr>
              <a:t>العروض </a:t>
            </a:r>
            <a:r>
              <a:rPr lang="ar-DZ" sz="3600" b="1" dirty="0" smtClean="0">
                <a:solidFill>
                  <a:srgbClr val="002060"/>
                </a:solidFill>
              </a:rPr>
              <a:t>(المادة 67</a:t>
            </a:r>
            <a:r>
              <a:rPr lang="ar-DZ" sz="3600" b="1" dirty="0" err="1" smtClean="0">
                <a:solidFill>
                  <a:srgbClr val="002060"/>
                </a:solidFill>
              </a:rPr>
              <a:t>)</a:t>
            </a:r>
            <a:endParaRPr lang="fr-FR" sz="3600" b="1" dirty="0" smtClean="0">
              <a:solidFill>
                <a:srgbClr val="002060"/>
              </a:solidFill>
            </a:endParaRPr>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4">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4">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par>
                          <p:cTn id="11" fill="hold">
                            <p:stCondLst>
                              <p:cond delay="500"/>
                            </p:stCondLst>
                            <p:childTnLst>
                              <p:par>
                                <p:cTn id="12" presetID="39" presetClass="entr" presetSubtype="0" accel="100000" fill="hold" grpId="0" nodeType="after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p:cTn id="14" dur="500" fill="hold"/>
                                        <p:tgtEl>
                                          <p:spTgt spid="4">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4">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4">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ID="39" presetClass="entr" presetSubtype="0" accel="100000" fill="hold" grpId="0" nodeType="after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p:cTn id="21" dur="500" fill="hold"/>
                                        <p:tgtEl>
                                          <p:spTgt spid="4">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2" dur="500" fill="hold"/>
                                        <p:tgtEl>
                                          <p:spTgt spid="4">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3" dur="500" fill="hold"/>
                                        <p:tgtEl>
                                          <p:spTgt spid="4">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4"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par>
                          <p:cTn id="25" fill="hold">
                            <p:stCondLst>
                              <p:cond delay="1500"/>
                            </p:stCondLst>
                            <p:childTnLst>
                              <p:par>
                                <p:cTn id="26" presetID="39" presetClass="entr" presetSubtype="0" accel="100000" fill="hold" grpId="0" nodeType="after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 calcmode="lin" valueType="num">
                                      <p:cBhvr>
                                        <p:cTn id="28" dur="500" fill="hold"/>
                                        <p:tgtEl>
                                          <p:spTgt spid="4">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9" dur="500" fill="hold"/>
                                        <p:tgtEl>
                                          <p:spTgt spid="4">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0" dur="500" fill="hold"/>
                                        <p:tgtEl>
                                          <p:spTgt spid="4">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31" dur="500" fill="hold"/>
                                        <p:tgtEl>
                                          <p:spTgt spid="4">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476672"/>
            <a:ext cx="8507288" cy="5649491"/>
          </a:xfrm>
        </p:spPr>
        <p:txBody>
          <a:bodyPr>
            <a:normAutofit/>
          </a:bodyPr>
          <a:lstStyle/>
          <a:p>
            <a:pPr algn="ctr" rtl="1">
              <a:buNone/>
            </a:pPr>
            <a:endParaRPr lang="ar-DZ" sz="4000" dirty="0" smtClean="0">
              <a:solidFill>
                <a:srgbClr val="002060"/>
              </a:solidFill>
            </a:endParaRPr>
          </a:p>
          <a:p>
            <a:pPr algn="ctr" rtl="1">
              <a:buNone/>
            </a:pPr>
            <a:endParaRPr lang="ar-DZ" sz="4000" dirty="0" smtClean="0">
              <a:solidFill>
                <a:srgbClr val="002060"/>
              </a:solidFill>
            </a:endParaRPr>
          </a:p>
          <a:p>
            <a:pPr algn="ctr" rtl="1">
              <a:buNone/>
            </a:pPr>
            <a:r>
              <a:rPr lang="ar-DZ" sz="4000" dirty="0" smtClean="0">
                <a:solidFill>
                  <a:srgbClr val="002060"/>
                </a:solidFill>
              </a:rPr>
              <a:t>الرقابة على الصفقات العمومية</a:t>
            </a:r>
          </a:p>
          <a:p>
            <a:pPr algn="ctr" rtl="1">
              <a:buNone/>
            </a:pPr>
            <a:r>
              <a:rPr lang="ar-DZ" sz="4000" dirty="0" smtClean="0">
                <a:solidFill>
                  <a:srgbClr val="002060"/>
                </a:solidFill>
              </a:rPr>
              <a:t>إعداد قائمة لكل الصفقات المبرمة خلال السنة </a:t>
            </a:r>
            <a:r>
              <a:rPr lang="ar-DZ" sz="4000" dirty="0" err="1" smtClean="0">
                <a:solidFill>
                  <a:srgbClr val="002060"/>
                </a:solidFill>
              </a:rPr>
              <a:t>المالية </a:t>
            </a:r>
            <a:r>
              <a:rPr lang="ar-DZ" sz="4000" dirty="0" smtClean="0">
                <a:solidFill>
                  <a:srgbClr val="002060"/>
                </a:solidFill>
              </a:rPr>
              <a:t>(المادة 158</a:t>
            </a:r>
            <a:r>
              <a:rPr lang="ar-DZ" sz="4000" dirty="0" err="1" smtClean="0">
                <a:solidFill>
                  <a:srgbClr val="002060"/>
                </a:solidFill>
              </a:rPr>
              <a:t>)</a:t>
            </a:r>
            <a:endParaRPr lang="fr-FR" sz="4000" dirty="0">
              <a:solidFill>
                <a:srgbClr val="002060"/>
              </a:solidFill>
            </a:endParaRPr>
          </a:p>
        </p:txBody>
      </p:sp>
    </p:spTree>
  </p:cSld>
  <p:clrMapOvr>
    <a:masterClrMapping/>
  </p:clrMapOvr>
  <p:transition spd="med" advClick="0" advTm="1000">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80">
                                          <p:stCondLst>
                                            <p:cond delay="0"/>
                                          </p:stCondLst>
                                        </p:cTn>
                                        <p:tgtEl>
                                          <p:spTgt spid="3">
                                            <p:txEl>
                                              <p:pRg st="2" end="2"/>
                                            </p:txEl>
                                          </p:spTgt>
                                        </p:tgtEl>
                                      </p:cBhvr>
                                    </p:animEffect>
                                    <p:anim calcmode="lin" valueType="num">
                                      <p:cBhvr>
                                        <p:cTn id="8"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2" end="2"/>
                                            </p:txEl>
                                          </p:spTgt>
                                        </p:tgtEl>
                                      </p:cBhvr>
                                      <p:to x="100000" y="60000"/>
                                    </p:animScale>
                                    <p:animScale>
                                      <p:cBhvr>
                                        <p:cTn id="14" dur="166" decel="50000">
                                          <p:stCondLst>
                                            <p:cond delay="676"/>
                                          </p:stCondLst>
                                        </p:cTn>
                                        <p:tgtEl>
                                          <p:spTgt spid="3">
                                            <p:txEl>
                                              <p:pRg st="2" end="2"/>
                                            </p:txEl>
                                          </p:spTgt>
                                        </p:tgtEl>
                                      </p:cBhvr>
                                      <p:to x="100000" y="100000"/>
                                    </p:animScale>
                                    <p:animScale>
                                      <p:cBhvr>
                                        <p:cTn id="15" dur="26">
                                          <p:stCondLst>
                                            <p:cond delay="1312"/>
                                          </p:stCondLst>
                                        </p:cTn>
                                        <p:tgtEl>
                                          <p:spTgt spid="3">
                                            <p:txEl>
                                              <p:pRg st="2" end="2"/>
                                            </p:txEl>
                                          </p:spTgt>
                                        </p:tgtEl>
                                      </p:cBhvr>
                                      <p:to x="100000" y="80000"/>
                                    </p:animScale>
                                    <p:animScale>
                                      <p:cBhvr>
                                        <p:cTn id="16" dur="166" decel="50000">
                                          <p:stCondLst>
                                            <p:cond delay="1338"/>
                                          </p:stCondLst>
                                        </p:cTn>
                                        <p:tgtEl>
                                          <p:spTgt spid="3">
                                            <p:txEl>
                                              <p:pRg st="2" end="2"/>
                                            </p:txEl>
                                          </p:spTgt>
                                        </p:tgtEl>
                                      </p:cBhvr>
                                      <p:to x="100000" y="100000"/>
                                    </p:animScale>
                                    <p:animScale>
                                      <p:cBhvr>
                                        <p:cTn id="17" dur="26">
                                          <p:stCondLst>
                                            <p:cond delay="1642"/>
                                          </p:stCondLst>
                                        </p:cTn>
                                        <p:tgtEl>
                                          <p:spTgt spid="3">
                                            <p:txEl>
                                              <p:pRg st="2" end="2"/>
                                            </p:txEl>
                                          </p:spTgt>
                                        </p:tgtEl>
                                      </p:cBhvr>
                                      <p:to x="100000" y="90000"/>
                                    </p:animScale>
                                    <p:animScale>
                                      <p:cBhvr>
                                        <p:cTn id="18" dur="166" decel="50000">
                                          <p:stCondLst>
                                            <p:cond delay="1668"/>
                                          </p:stCondLst>
                                        </p:cTn>
                                        <p:tgtEl>
                                          <p:spTgt spid="3">
                                            <p:txEl>
                                              <p:pRg st="2" end="2"/>
                                            </p:txEl>
                                          </p:spTgt>
                                        </p:tgtEl>
                                      </p:cBhvr>
                                      <p:to x="100000" y="100000"/>
                                    </p:animScale>
                                    <p:animScale>
                                      <p:cBhvr>
                                        <p:cTn id="19" dur="26">
                                          <p:stCondLst>
                                            <p:cond delay="1808"/>
                                          </p:stCondLst>
                                        </p:cTn>
                                        <p:tgtEl>
                                          <p:spTgt spid="3">
                                            <p:txEl>
                                              <p:pRg st="2" end="2"/>
                                            </p:txEl>
                                          </p:spTgt>
                                        </p:tgtEl>
                                      </p:cBhvr>
                                      <p:to x="100000" y="95000"/>
                                    </p:animScale>
                                    <p:animScale>
                                      <p:cBhvr>
                                        <p:cTn id="20" dur="166" decel="50000">
                                          <p:stCondLst>
                                            <p:cond delay="1834"/>
                                          </p:stCondLst>
                                        </p:cTn>
                                        <p:tgtEl>
                                          <p:spTgt spid="3">
                                            <p:txEl>
                                              <p:pRg st="2" end="2"/>
                                            </p:txEl>
                                          </p:spTgt>
                                        </p:tgtEl>
                                      </p:cBhvr>
                                      <p:to x="100000" y="100000"/>
                                    </p:animScale>
                                  </p:childTnLst>
                                </p:cTn>
                              </p:par>
                            </p:childTnLst>
                          </p:cTn>
                        </p:par>
                        <p:par>
                          <p:cTn id="21" fill="hold">
                            <p:stCondLst>
                              <p:cond delay="2000"/>
                            </p:stCondLst>
                            <p:childTnLst>
                              <p:par>
                                <p:cTn id="22" presetID="26" presetClass="entr" presetSubtype="0" fill="hold" grpId="0"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wipe(down)">
                                      <p:cBhvr>
                                        <p:cTn id="24" dur="580">
                                          <p:stCondLst>
                                            <p:cond delay="0"/>
                                          </p:stCondLst>
                                        </p:cTn>
                                        <p:tgtEl>
                                          <p:spTgt spid="3">
                                            <p:txEl>
                                              <p:pRg st="3" end="3"/>
                                            </p:txEl>
                                          </p:spTgt>
                                        </p:tgtEl>
                                      </p:cBhvr>
                                    </p:animEffect>
                                    <p:anim calcmode="lin" valueType="num">
                                      <p:cBhvr>
                                        <p:cTn id="25"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30" dur="26">
                                          <p:stCondLst>
                                            <p:cond delay="650"/>
                                          </p:stCondLst>
                                        </p:cTn>
                                        <p:tgtEl>
                                          <p:spTgt spid="3">
                                            <p:txEl>
                                              <p:pRg st="3" end="3"/>
                                            </p:txEl>
                                          </p:spTgt>
                                        </p:tgtEl>
                                      </p:cBhvr>
                                      <p:to x="100000" y="60000"/>
                                    </p:animScale>
                                    <p:animScale>
                                      <p:cBhvr>
                                        <p:cTn id="31" dur="166" decel="50000">
                                          <p:stCondLst>
                                            <p:cond delay="676"/>
                                          </p:stCondLst>
                                        </p:cTn>
                                        <p:tgtEl>
                                          <p:spTgt spid="3">
                                            <p:txEl>
                                              <p:pRg st="3" end="3"/>
                                            </p:txEl>
                                          </p:spTgt>
                                        </p:tgtEl>
                                      </p:cBhvr>
                                      <p:to x="100000" y="100000"/>
                                    </p:animScale>
                                    <p:animScale>
                                      <p:cBhvr>
                                        <p:cTn id="32" dur="26">
                                          <p:stCondLst>
                                            <p:cond delay="1312"/>
                                          </p:stCondLst>
                                        </p:cTn>
                                        <p:tgtEl>
                                          <p:spTgt spid="3">
                                            <p:txEl>
                                              <p:pRg st="3" end="3"/>
                                            </p:txEl>
                                          </p:spTgt>
                                        </p:tgtEl>
                                      </p:cBhvr>
                                      <p:to x="100000" y="80000"/>
                                    </p:animScale>
                                    <p:animScale>
                                      <p:cBhvr>
                                        <p:cTn id="33" dur="166" decel="50000">
                                          <p:stCondLst>
                                            <p:cond delay="1338"/>
                                          </p:stCondLst>
                                        </p:cTn>
                                        <p:tgtEl>
                                          <p:spTgt spid="3">
                                            <p:txEl>
                                              <p:pRg st="3" end="3"/>
                                            </p:txEl>
                                          </p:spTgt>
                                        </p:tgtEl>
                                      </p:cBhvr>
                                      <p:to x="100000" y="100000"/>
                                    </p:animScale>
                                    <p:animScale>
                                      <p:cBhvr>
                                        <p:cTn id="34" dur="26">
                                          <p:stCondLst>
                                            <p:cond delay="1642"/>
                                          </p:stCondLst>
                                        </p:cTn>
                                        <p:tgtEl>
                                          <p:spTgt spid="3">
                                            <p:txEl>
                                              <p:pRg st="3" end="3"/>
                                            </p:txEl>
                                          </p:spTgt>
                                        </p:tgtEl>
                                      </p:cBhvr>
                                      <p:to x="100000" y="90000"/>
                                    </p:animScale>
                                    <p:animScale>
                                      <p:cBhvr>
                                        <p:cTn id="35" dur="166" decel="50000">
                                          <p:stCondLst>
                                            <p:cond delay="1668"/>
                                          </p:stCondLst>
                                        </p:cTn>
                                        <p:tgtEl>
                                          <p:spTgt spid="3">
                                            <p:txEl>
                                              <p:pRg st="3" end="3"/>
                                            </p:txEl>
                                          </p:spTgt>
                                        </p:tgtEl>
                                      </p:cBhvr>
                                      <p:to x="100000" y="100000"/>
                                    </p:animScale>
                                    <p:animScale>
                                      <p:cBhvr>
                                        <p:cTn id="36" dur="26">
                                          <p:stCondLst>
                                            <p:cond delay="1808"/>
                                          </p:stCondLst>
                                        </p:cTn>
                                        <p:tgtEl>
                                          <p:spTgt spid="3">
                                            <p:txEl>
                                              <p:pRg st="3" end="3"/>
                                            </p:txEl>
                                          </p:spTgt>
                                        </p:tgtEl>
                                      </p:cBhvr>
                                      <p:to x="100000" y="95000"/>
                                    </p:animScale>
                                    <p:animScale>
                                      <p:cBhvr>
                                        <p:cTn id="37"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0.5|5.6|1.2"/>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779</TotalTime>
  <Words>3218</Words>
  <Application>Microsoft Office PowerPoint</Application>
  <PresentationFormat>Affichage à l'écran (4:3)</PresentationFormat>
  <Paragraphs>408</Paragraphs>
  <Slides>56</Slides>
  <Notes>1</Notes>
  <HiddenSlides>0</HiddenSlides>
  <MMClips>0</MMClips>
  <ScaleCrop>false</ScaleCrop>
  <HeadingPairs>
    <vt:vector size="4" baseType="variant">
      <vt:variant>
        <vt:lpstr>Thème</vt:lpstr>
      </vt:variant>
      <vt:variant>
        <vt:i4>1</vt:i4>
      </vt:variant>
      <vt:variant>
        <vt:lpstr>Titres des diapositives</vt:lpstr>
      </vt:variant>
      <vt:variant>
        <vt:i4>56</vt:i4>
      </vt:variant>
    </vt:vector>
  </HeadingPairs>
  <TitlesOfParts>
    <vt:vector size="57"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عدم جدوى طلب عرض (المادة 40)</vt:lpstr>
      <vt:lpstr>عدم جدوى التراضي بعد الإستشارة  (المادة 52) </vt:lpstr>
      <vt:lpstr>المنح المؤقت للصفقة (المادة 65)</vt:lpstr>
      <vt:lpstr>الطعن في الإختيار (المادة 82)</vt:lpstr>
      <vt:lpstr>إلغاء الإجراءات أو المنح المؤقت للصفقة (المادة 73)</vt:lpstr>
      <vt:lpstr>Diapositive 16</vt:lpstr>
      <vt:lpstr>رقابة لجان الصفقات(المادة 165)</vt:lpstr>
      <vt:lpstr>كيفية التعيين </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إختصاص لجان الصفقات</vt:lpstr>
      <vt:lpstr>Diapositive 33</vt:lpstr>
      <vt:lpstr>Diapositive 34</vt:lpstr>
      <vt:lpstr>Diapositive 35</vt:lpstr>
      <vt:lpstr>Diapositive 36</vt:lpstr>
      <vt:lpstr>Diapositive 37</vt:lpstr>
      <vt:lpstr>Diapositive 38</vt:lpstr>
      <vt:lpstr>Diapositive 39</vt:lpstr>
      <vt:lpstr>Diapositive 40</vt:lpstr>
      <vt:lpstr>Diapositive 41</vt:lpstr>
      <vt:lpstr>Diapositive 42</vt:lpstr>
      <vt:lpstr>Diapositive 43</vt:lpstr>
      <vt:lpstr>Diapositive 44</vt:lpstr>
      <vt:lpstr>Diapositive 45</vt:lpstr>
      <vt:lpstr>Diapositive 46</vt:lpstr>
      <vt:lpstr>Diapositive 47</vt:lpstr>
      <vt:lpstr>Diapositive 48</vt:lpstr>
      <vt:lpstr>Diapositive 49</vt:lpstr>
      <vt:lpstr>Diapositive 50</vt:lpstr>
      <vt:lpstr>Diapositive 51</vt:lpstr>
      <vt:lpstr>Diapositive 52</vt:lpstr>
      <vt:lpstr>Diapositive 53</vt:lpstr>
      <vt:lpstr>Diapositive 54</vt:lpstr>
      <vt:lpstr>Diapositive 55</vt:lpstr>
      <vt:lpstr>Diapositive 56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الرقابة على الصفقات العمومية</dc:title>
  <dc:creator>CF</dc:creator>
  <cp:lastModifiedBy>CF</cp:lastModifiedBy>
  <cp:revision>108</cp:revision>
  <dcterms:created xsi:type="dcterms:W3CDTF">2015-11-19T08:19:56Z</dcterms:created>
  <dcterms:modified xsi:type="dcterms:W3CDTF">2015-12-07T10:46:30Z</dcterms:modified>
</cp:coreProperties>
</file>